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ink/ink1.xml" ContentType="application/inkml+xml"/>
  <Override PartName="/ppt/ink/ink2.xml" ContentType="application/inkml+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46"/>
  </p:notesMasterIdLst>
  <p:sldIdLst>
    <p:sldId id="256" r:id="rId2"/>
    <p:sldId id="269" r:id="rId3"/>
    <p:sldId id="303" r:id="rId4"/>
    <p:sldId id="343" r:id="rId5"/>
    <p:sldId id="567" r:id="rId6"/>
    <p:sldId id="348" r:id="rId7"/>
    <p:sldId id="275" r:id="rId8"/>
    <p:sldId id="285" r:id="rId9"/>
    <p:sldId id="356" r:id="rId10"/>
    <p:sldId id="554" r:id="rId11"/>
    <p:sldId id="277" r:id="rId12"/>
    <p:sldId id="349" r:id="rId13"/>
    <p:sldId id="292" r:id="rId14"/>
    <p:sldId id="569" r:id="rId15"/>
    <p:sldId id="571" r:id="rId16"/>
    <p:sldId id="565" r:id="rId17"/>
    <p:sldId id="297" r:id="rId18"/>
    <p:sldId id="298" r:id="rId19"/>
    <p:sldId id="299" r:id="rId20"/>
    <p:sldId id="321" r:id="rId21"/>
    <p:sldId id="325" r:id="rId22"/>
    <p:sldId id="558" r:id="rId23"/>
    <p:sldId id="559" r:id="rId24"/>
    <p:sldId id="560" r:id="rId25"/>
    <p:sldId id="561" r:id="rId26"/>
    <p:sldId id="562" r:id="rId27"/>
    <p:sldId id="563" r:id="rId28"/>
    <p:sldId id="304" r:id="rId29"/>
    <p:sldId id="331" r:id="rId30"/>
    <p:sldId id="573" r:id="rId31"/>
    <p:sldId id="574" r:id="rId32"/>
    <p:sldId id="566" r:id="rId33"/>
    <p:sldId id="335" r:id="rId34"/>
    <p:sldId id="313" r:id="rId35"/>
    <p:sldId id="346" r:id="rId36"/>
    <p:sldId id="557" r:id="rId37"/>
    <p:sldId id="575" r:id="rId38"/>
    <p:sldId id="334" r:id="rId39"/>
    <p:sldId id="317" r:id="rId40"/>
    <p:sldId id="352" r:id="rId41"/>
    <p:sldId id="350" r:id="rId42"/>
    <p:sldId id="351" r:id="rId43"/>
    <p:sldId id="572" r:id="rId44"/>
    <p:sldId id="555" r:id="rId45"/>
  </p:sldIdLst>
  <p:sldSz cx="12192000" cy="6858000"/>
  <p:notesSz cx="6950075" cy="92360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FF"/>
    <a:srgbClr val="FF4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5461" autoAdjust="0"/>
    <p:restoredTop sz="90588" autoAdjust="0"/>
  </p:normalViewPr>
  <p:slideViewPr>
    <p:cSldViewPr>
      <p:cViewPr>
        <p:scale>
          <a:sx n="75" d="100"/>
          <a:sy n="75" d="100"/>
        </p:scale>
        <p:origin x="494" y="43"/>
      </p:cViewPr>
      <p:guideLst>
        <p:guide orient="horz" pos="2160"/>
        <p:guide pos="3840"/>
      </p:guideLst>
    </p:cSldViewPr>
  </p:slideViewPr>
  <p:notesTextViewPr>
    <p:cViewPr>
      <p:scale>
        <a:sx n="1" d="1"/>
        <a:sy n="1" d="1"/>
      </p:scale>
      <p:origin x="0" y="0"/>
    </p:cViewPr>
  </p:notesTextViewPr>
  <p:sorterViewPr>
    <p:cViewPr varScale="1">
      <p:scale>
        <a:sx n="1" d="1"/>
        <a:sy n="1" d="1"/>
      </p:scale>
      <p:origin x="0" y="-11784"/>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presProps" Target="presProps.xml"/><Relationship Id="rId50"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viewProps" Target="viewProps.xml"/><Relationship Id="rId8" Type="http://schemas.openxmlformats.org/officeDocument/2006/relationships/slide" Target="slides/slide7.xml"/><Relationship Id="rId51" Type="http://schemas.microsoft.com/office/2016/11/relationships/changesInfo" Target="changesInfos/changesInfo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notesMaster" Target="notesMasters/notesMaster1.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Zonghua Gu" userId="9a7e1853e1951ef5" providerId="LiveId" clId="{CF1FAA12-072C-4ED5-BA76-0FFFAEFDB88A}"/>
    <pc:docChg chg="undo redo custSel addSld delSld modSld sldOrd">
      <pc:chgData name="Zonghua Gu" userId="9a7e1853e1951ef5" providerId="LiveId" clId="{CF1FAA12-072C-4ED5-BA76-0FFFAEFDB88A}" dt="2025-12-02T22:23:44.980" v="4856" actId="478"/>
      <pc:docMkLst>
        <pc:docMk/>
      </pc:docMkLst>
      <pc:sldChg chg="addSp delSp modSp mod">
        <pc:chgData name="Zonghua Gu" userId="9a7e1853e1951ef5" providerId="LiveId" clId="{CF1FAA12-072C-4ED5-BA76-0FFFAEFDB88A}" dt="2025-11-12T01:11:54.281" v="4757" actId="20577"/>
        <pc:sldMkLst>
          <pc:docMk/>
          <pc:sldMk cId="3410570449" sldId="285"/>
        </pc:sldMkLst>
        <pc:spChg chg="add mod">
          <ac:chgData name="Zonghua Gu" userId="9a7e1853e1951ef5" providerId="LiveId" clId="{CF1FAA12-072C-4ED5-BA76-0FFFAEFDB88A}" dt="2025-11-12T01:11:54.281" v="4757" actId="20577"/>
          <ac:spMkLst>
            <pc:docMk/>
            <pc:sldMk cId="3410570449" sldId="285"/>
            <ac:spMk id="8" creationId="{070E943D-54D2-737B-8F17-C236B0E07369}"/>
          </ac:spMkLst>
        </pc:spChg>
      </pc:sldChg>
      <pc:sldChg chg="modSp mod">
        <pc:chgData name="Zonghua Gu" userId="9a7e1853e1951ef5" providerId="LiveId" clId="{CF1FAA12-072C-4ED5-BA76-0FFFAEFDB88A}" dt="2025-11-07T00:06:25.518" v="3299" actId="20577"/>
        <pc:sldMkLst>
          <pc:docMk/>
          <pc:sldMk cId="2121641431" sldId="298"/>
        </pc:sldMkLst>
        <pc:spChg chg="mod">
          <ac:chgData name="Zonghua Gu" userId="9a7e1853e1951ef5" providerId="LiveId" clId="{CF1FAA12-072C-4ED5-BA76-0FFFAEFDB88A}" dt="2025-11-07T00:06:25.518" v="3299" actId="20577"/>
          <ac:spMkLst>
            <pc:docMk/>
            <pc:sldMk cId="2121641431" sldId="298"/>
            <ac:spMk id="119811" creationId="{00000000-0000-0000-0000-000000000000}"/>
          </ac:spMkLst>
        </pc:spChg>
        <pc:spChg chg="mod">
          <ac:chgData name="Zonghua Gu" userId="9a7e1853e1951ef5" providerId="LiveId" clId="{CF1FAA12-072C-4ED5-BA76-0FFFAEFDB88A}" dt="2025-11-07T00:06:22.684" v="3298" actId="20577"/>
          <ac:spMkLst>
            <pc:docMk/>
            <pc:sldMk cId="2121641431" sldId="298"/>
            <ac:spMk id="119812" creationId="{00000000-0000-0000-0000-000000000000}"/>
          </ac:spMkLst>
        </pc:spChg>
      </pc:sldChg>
      <pc:sldChg chg="addSp modSp mod">
        <pc:chgData name="Zonghua Gu" userId="9a7e1853e1951ef5" providerId="LiveId" clId="{CF1FAA12-072C-4ED5-BA76-0FFFAEFDB88A}" dt="2025-11-02T12:50:04.518" v="3036"/>
        <pc:sldMkLst>
          <pc:docMk/>
          <pc:sldMk cId="3184454" sldId="313"/>
        </pc:sldMkLst>
      </pc:sldChg>
      <pc:sldChg chg="modSp mod">
        <pc:chgData name="Zonghua Gu" userId="9a7e1853e1951ef5" providerId="LiveId" clId="{CF1FAA12-072C-4ED5-BA76-0FFFAEFDB88A}" dt="2025-11-12T01:25:53.190" v="4810" actId="14100"/>
        <pc:sldMkLst>
          <pc:docMk/>
          <pc:sldMk cId="207599578" sldId="317"/>
        </pc:sldMkLst>
        <pc:spChg chg="mod">
          <ac:chgData name="Zonghua Gu" userId="9a7e1853e1951ef5" providerId="LiveId" clId="{CF1FAA12-072C-4ED5-BA76-0FFFAEFDB88A}" dt="2025-11-12T01:25:53.190" v="4810" actId="14100"/>
          <ac:spMkLst>
            <pc:docMk/>
            <pc:sldMk cId="207599578" sldId="317"/>
            <ac:spMk id="4" creationId="{00000000-0000-0000-0000-000000000000}"/>
          </ac:spMkLst>
        </pc:spChg>
        <pc:spChg chg="mod">
          <ac:chgData name="Zonghua Gu" userId="9a7e1853e1951ef5" providerId="LiveId" clId="{CF1FAA12-072C-4ED5-BA76-0FFFAEFDB88A}" dt="2025-11-12T01:25:42.189" v="4808" actId="1076"/>
          <ac:spMkLst>
            <pc:docMk/>
            <pc:sldMk cId="207599578" sldId="317"/>
            <ac:spMk id="11" creationId="{5068A1AF-722F-F81B-ABAF-811986421AAA}"/>
          </ac:spMkLst>
        </pc:spChg>
      </pc:sldChg>
      <pc:sldChg chg="addSp delSp modSp mod">
        <pc:chgData name="Zonghua Gu" userId="9a7e1853e1951ef5" providerId="LiveId" clId="{CF1FAA12-072C-4ED5-BA76-0FFFAEFDB88A}" dt="2025-11-12T01:17:17.556" v="4790" actId="20577"/>
        <pc:sldMkLst>
          <pc:docMk/>
          <pc:sldMk cId="956433268" sldId="321"/>
        </pc:sldMkLst>
        <pc:graphicFrameChg chg="add mod modGraphic">
          <ac:chgData name="Zonghua Gu" userId="9a7e1853e1951ef5" providerId="LiveId" clId="{CF1FAA12-072C-4ED5-BA76-0FFFAEFDB88A}" dt="2025-11-11T23:18:12.114" v="3732" actId="1035"/>
          <ac:graphicFrameMkLst>
            <pc:docMk/>
            <pc:sldMk cId="956433268" sldId="321"/>
            <ac:graphicFrameMk id="4" creationId="{8989EC59-E611-F201-0209-F4496711ACCE}"/>
          </ac:graphicFrameMkLst>
        </pc:graphicFrameChg>
        <pc:graphicFrameChg chg="mod modGraphic">
          <ac:chgData name="Zonghua Gu" userId="9a7e1853e1951ef5" providerId="LiveId" clId="{CF1FAA12-072C-4ED5-BA76-0FFFAEFDB88A}" dt="2025-11-12T01:17:17.556" v="4790" actId="20577"/>
          <ac:graphicFrameMkLst>
            <pc:docMk/>
            <pc:sldMk cId="956433268" sldId="321"/>
            <ac:graphicFrameMk id="8" creationId="{00000000-0000-0000-0000-000000000000}"/>
          </ac:graphicFrameMkLst>
        </pc:graphicFrameChg>
      </pc:sldChg>
      <pc:sldChg chg="modSp mod">
        <pc:chgData name="Zonghua Gu" userId="9a7e1853e1951ef5" providerId="LiveId" clId="{CF1FAA12-072C-4ED5-BA76-0FFFAEFDB88A}" dt="2025-11-12T01:34:42.025" v="4843" actId="20577"/>
        <pc:sldMkLst>
          <pc:docMk/>
          <pc:sldMk cId="2331627715" sldId="325"/>
        </pc:sldMkLst>
        <pc:graphicFrameChg chg="modGraphic">
          <ac:chgData name="Zonghua Gu" userId="9a7e1853e1951ef5" providerId="LiveId" clId="{CF1FAA12-072C-4ED5-BA76-0FFFAEFDB88A}" dt="2025-11-12T01:34:42.025" v="4843" actId="20577"/>
          <ac:graphicFrameMkLst>
            <pc:docMk/>
            <pc:sldMk cId="2331627715" sldId="325"/>
            <ac:graphicFrameMk id="4" creationId="{7F82155A-10D1-2BC7-1D07-F345C9BE816C}"/>
          </ac:graphicFrameMkLst>
        </pc:graphicFrameChg>
      </pc:sldChg>
      <pc:sldChg chg="modSp mod">
        <pc:chgData name="Zonghua Gu" userId="9a7e1853e1951ef5" providerId="LiveId" clId="{CF1FAA12-072C-4ED5-BA76-0FFFAEFDB88A}" dt="2025-11-12T01:18:34.117" v="4798" actId="20577"/>
        <pc:sldMkLst>
          <pc:docMk/>
          <pc:sldMk cId="4291846176" sldId="334"/>
        </pc:sldMkLst>
        <pc:spChg chg="mod">
          <ac:chgData name="Zonghua Gu" userId="9a7e1853e1951ef5" providerId="LiveId" clId="{CF1FAA12-072C-4ED5-BA76-0FFFAEFDB88A}" dt="2025-11-12T00:20:25.643" v="4741"/>
          <ac:spMkLst>
            <pc:docMk/>
            <pc:sldMk cId="4291846176" sldId="334"/>
            <ac:spMk id="2" creationId="{00000000-0000-0000-0000-000000000000}"/>
          </ac:spMkLst>
        </pc:spChg>
        <pc:graphicFrameChg chg="mod modGraphic">
          <ac:chgData name="Zonghua Gu" userId="9a7e1853e1951ef5" providerId="LiveId" clId="{CF1FAA12-072C-4ED5-BA76-0FFFAEFDB88A}" dt="2025-11-12T01:18:34.117" v="4798" actId="20577"/>
          <ac:graphicFrameMkLst>
            <pc:docMk/>
            <pc:sldMk cId="4291846176" sldId="334"/>
            <ac:graphicFrameMk id="5" creationId="{00000000-0000-0000-0000-000000000000}"/>
          </ac:graphicFrameMkLst>
        </pc:graphicFrameChg>
      </pc:sldChg>
      <pc:sldChg chg="addSp delSp modSp add mod modNotesTx">
        <pc:chgData name="Zonghua Gu" userId="9a7e1853e1951ef5" providerId="LiveId" clId="{CF1FAA12-072C-4ED5-BA76-0FFFAEFDB88A}" dt="2025-11-12T00:06:29.796" v="4574" actId="5793"/>
        <pc:sldMkLst>
          <pc:docMk/>
          <pc:sldMk cId="4015228595" sldId="335"/>
        </pc:sldMkLst>
        <pc:graphicFrameChg chg="mod modGraphic">
          <ac:chgData name="Zonghua Gu" userId="9a7e1853e1951ef5" providerId="LiveId" clId="{CF1FAA12-072C-4ED5-BA76-0FFFAEFDB88A}" dt="2025-11-12T00:06:29.796" v="4574" actId="5793"/>
          <ac:graphicFrameMkLst>
            <pc:docMk/>
            <pc:sldMk cId="4015228595" sldId="335"/>
            <ac:graphicFrameMk id="2" creationId="{40C49EE2-02DE-71EF-C8DB-8AA0416FD388}"/>
          </ac:graphicFrameMkLst>
        </pc:graphicFrameChg>
      </pc:sldChg>
      <pc:sldChg chg="modSp mod">
        <pc:chgData name="Zonghua Gu" userId="9a7e1853e1951ef5" providerId="LiveId" clId="{CF1FAA12-072C-4ED5-BA76-0FFFAEFDB88A}" dt="2025-11-06T23:55:35.215" v="3297" actId="1035"/>
        <pc:sldMkLst>
          <pc:docMk/>
          <pc:sldMk cId="2162368129" sldId="349"/>
        </pc:sldMkLst>
        <pc:spChg chg="mod">
          <ac:chgData name="Zonghua Gu" userId="9a7e1853e1951ef5" providerId="LiveId" clId="{CF1FAA12-072C-4ED5-BA76-0FFFAEFDB88A}" dt="2025-11-06T23:55:35.215" v="3297" actId="1035"/>
          <ac:spMkLst>
            <pc:docMk/>
            <pc:sldMk cId="2162368129" sldId="349"/>
            <ac:spMk id="4" creationId="{00000000-0000-0000-0000-000000000000}"/>
          </ac:spMkLst>
        </pc:spChg>
      </pc:sldChg>
      <pc:sldChg chg="addSp delSp modSp mod">
        <pc:chgData name="Zonghua Gu" userId="9a7e1853e1951ef5" providerId="LiveId" clId="{CF1FAA12-072C-4ED5-BA76-0FFFAEFDB88A}" dt="2025-12-02T22:23:44.980" v="4856" actId="478"/>
        <pc:sldMkLst>
          <pc:docMk/>
          <pc:sldMk cId="2171254142" sldId="352"/>
        </pc:sldMkLst>
        <pc:picChg chg="add del mod">
          <ac:chgData name="Zonghua Gu" userId="9a7e1853e1951ef5" providerId="LiveId" clId="{CF1FAA12-072C-4ED5-BA76-0FFFAEFDB88A}" dt="2025-12-02T22:23:44.980" v="4856" actId="478"/>
          <ac:picMkLst>
            <pc:docMk/>
            <pc:sldMk cId="2171254142" sldId="352"/>
            <ac:picMk id="5" creationId="{A8E4089D-8456-BBBA-51CF-026276139297}"/>
          </ac:picMkLst>
        </pc:picChg>
      </pc:sldChg>
      <pc:sldChg chg="modSp add mod modNotes">
        <pc:chgData name="Zonghua Gu" userId="9a7e1853e1951ef5" providerId="LiveId" clId="{CF1FAA12-072C-4ED5-BA76-0FFFAEFDB88A}" dt="2025-11-06T23:34:25.491" v="3073" actId="5793"/>
        <pc:sldMkLst>
          <pc:docMk/>
          <pc:sldMk cId="3037248441" sldId="356"/>
        </pc:sldMkLst>
        <pc:spChg chg="mod">
          <ac:chgData name="Zonghua Gu" userId="9a7e1853e1951ef5" providerId="LiveId" clId="{CF1FAA12-072C-4ED5-BA76-0FFFAEFDB88A}" dt="2025-11-06T23:34:25.491" v="3073" actId="5793"/>
          <ac:spMkLst>
            <pc:docMk/>
            <pc:sldMk cId="3037248441" sldId="356"/>
            <ac:spMk id="4" creationId="{00000000-0000-0000-0000-000000000000}"/>
          </ac:spMkLst>
        </pc:spChg>
      </pc:sldChg>
      <pc:sldChg chg="addSp delSp modSp add mod">
        <pc:chgData name="Zonghua Gu" userId="9a7e1853e1951ef5" providerId="LiveId" clId="{CF1FAA12-072C-4ED5-BA76-0FFFAEFDB88A}" dt="2025-11-12T01:15:35.056" v="4777" actId="20577"/>
        <pc:sldMkLst>
          <pc:docMk/>
          <pc:sldMk cId="2974562210" sldId="554"/>
        </pc:sldMkLst>
        <pc:spChg chg="mod">
          <ac:chgData name="Zonghua Gu" userId="9a7e1853e1951ef5" providerId="LiveId" clId="{CF1FAA12-072C-4ED5-BA76-0FFFAEFDB88A}" dt="2025-11-06T23:44:50.622" v="3213" actId="1035"/>
          <ac:spMkLst>
            <pc:docMk/>
            <pc:sldMk cId="2974562210" sldId="554"/>
            <ac:spMk id="4" creationId="{0994813A-6090-94C3-BB20-0506E22F6AC2}"/>
          </ac:spMkLst>
        </pc:spChg>
        <pc:spChg chg="mod">
          <ac:chgData name="Zonghua Gu" userId="9a7e1853e1951ef5" providerId="LiveId" clId="{CF1FAA12-072C-4ED5-BA76-0FFFAEFDB88A}" dt="2025-11-12T01:15:35.056" v="4777" actId="20577"/>
          <ac:spMkLst>
            <pc:docMk/>
            <pc:sldMk cId="2974562210" sldId="554"/>
            <ac:spMk id="6" creationId="{E5FFFCF9-37E2-4F46-BF73-3BA72A325AB2}"/>
          </ac:spMkLst>
        </pc:spChg>
        <pc:graphicFrameChg chg="add mod modGraphic">
          <ac:chgData name="Zonghua Gu" userId="9a7e1853e1951ef5" providerId="LiveId" clId="{CF1FAA12-072C-4ED5-BA76-0FFFAEFDB88A}" dt="2025-11-06T23:44:50.622" v="3213" actId="1035"/>
          <ac:graphicFrameMkLst>
            <pc:docMk/>
            <pc:sldMk cId="2974562210" sldId="554"/>
            <ac:graphicFrameMk id="7" creationId="{92162710-0645-EA84-2B5C-000E62B73A45}"/>
          </ac:graphicFrameMkLst>
        </pc:graphicFrameChg>
      </pc:sldChg>
      <pc:sldChg chg="modSp mod">
        <pc:chgData name="Zonghua Gu" userId="9a7e1853e1951ef5" providerId="LiveId" clId="{CF1FAA12-072C-4ED5-BA76-0FFFAEFDB88A}" dt="2025-11-12T00:15:54.970" v="4710" actId="20577"/>
        <pc:sldMkLst>
          <pc:docMk/>
          <pc:sldMk cId="3109016009" sldId="557"/>
        </pc:sldMkLst>
        <pc:graphicFrameChg chg="mod modGraphic">
          <ac:chgData name="Zonghua Gu" userId="9a7e1853e1951ef5" providerId="LiveId" clId="{CF1FAA12-072C-4ED5-BA76-0FFFAEFDB88A}" dt="2025-11-12T00:15:54.970" v="4710" actId="20577"/>
          <ac:graphicFrameMkLst>
            <pc:docMk/>
            <pc:sldMk cId="3109016009" sldId="557"/>
            <ac:graphicFrameMk id="5" creationId="{3AA2C914-9DD9-E383-780A-21A36B511DD8}"/>
          </ac:graphicFrameMkLst>
        </pc:graphicFrameChg>
      </pc:sldChg>
      <pc:sldChg chg="modAnim">
        <pc:chgData name="Zonghua Gu" userId="9a7e1853e1951ef5" providerId="LiveId" clId="{CF1FAA12-072C-4ED5-BA76-0FFFAEFDB88A}" dt="2025-11-11T23:23:40.490" v="3733"/>
        <pc:sldMkLst>
          <pc:docMk/>
          <pc:sldMk cId="372089210" sldId="558"/>
        </pc:sldMkLst>
      </pc:sldChg>
      <pc:sldChg chg="modAnim">
        <pc:chgData name="Zonghua Gu" userId="9a7e1853e1951ef5" providerId="LiveId" clId="{CF1FAA12-072C-4ED5-BA76-0FFFAEFDB88A}" dt="2025-11-11T23:24:03.286" v="3734"/>
        <pc:sldMkLst>
          <pc:docMk/>
          <pc:sldMk cId="3207256139" sldId="559"/>
        </pc:sldMkLst>
      </pc:sldChg>
      <pc:sldChg chg="addSp delSp modSp mod modAnim">
        <pc:chgData name="Zonghua Gu" userId="9a7e1853e1951ef5" providerId="LiveId" clId="{CF1FAA12-072C-4ED5-BA76-0FFFAEFDB88A}" dt="2025-11-11T23:37:53.047" v="4062" actId="478"/>
        <pc:sldMkLst>
          <pc:docMk/>
          <pc:sldMk cId="2498011978" sldId="560"/>
        </pc:sldMkLst>
        <pc:spChg chg="mod">
          <ac:chgData name="Zonghua Gu" userId="9a7e1853e1951ef5" providerId="LiveId" clId="{CF1FAA12-072C-4ED5-BA76-0FFFAEFDB88A}" dt="2025-11-07T00:19:38.439" v="3330" actId="20577"/>
          <ac:spMkLst>
            <pc:docMk/>
            <pc:sldMk cId="2498011978" sldId="560"/>
            <ac:spMk id="7" creationId="{A464CC59-3D0C-A490-2CDE-EC4627D26E12}"/>
          </ac:spMkLst>
        </pc:spChg>
      </pc:sldChg>
      <pc:sldChg chg="modSp mod">
        <pc:chgData name="Zonghua Gu" userId="9a7e1853e1951ef5" providerId="LiveId" clId="{CF1FAA12-072C-4ED5-BA76-0FFFAEFDB88A}" dt="2025-11-11T23:38:17.134" v="4071" actId="1076"/>
        <pc:sldMkLst>
          <pc:docMk/>
          <pc:sldMk cId="620600135" sldId="561"/>
        </pc:sldMkLst>
        <pc:spChg chg="mod">
          <ac:chgData name="Zonghua Gu" userId="9a7e1853e1951ef5" providerId="LiveId" clId="{CF1FAA12-072C-4ED5-BA76-0FFFAEFDB88A}" dt="2025-11-11T23:38:17.134" v="4071" actId="1076"/>
          <ac:spMkLst>
            <pc:docMk/>
            <pc:sldMk cId="620600135" sldId="561"/>
            <ac:spMk id="3" creationId="{C464A668-0AB8-96CF-5C60-2C7C4A7EC054}"/>
          </ac:spMkLst>
        </pc:spChg>
        <pc:spChg chg="mod">
          <ac:chgData name="Zonghua Gu" userId="9a7e1853e1951ef5" providerId="LiveId" clId="{CF1FAA12-072C-4ED5-BA76-0FFFAEFDB88A}" dt="2025-11-11T23:38:04.707" v="4069" actId="27636"/>
          <ac:spMkLst>
            <pc:docMk/>
            <pc:sldMk cId="620600135" sldId="561"/>
            <ac:spMk id="4" creationId="{4DA6FD01-9EBA-97EE-ECB7-E1CEB7C5AA2D}"/>
          </ac:spMkLst>
        </pc:spChg>
      </pc:sldChg>
      <pc:sldChg chg="addSp modSp mod modAnim">
        <pc:chgData name="Zonghua Gu" userId="9a7e1853e1951ef5" providerId="LiveId" clId="{CF1FAA12-072C-4ED5-BA76-0FFFAEFDB88A}" dt="2025-11-12T01:32:06.452" v="4823" actId="207"/>
        <pc:sldMkLst>
          <pc:docMk/>
          <pc:sldMk cId="3754840163" sldId="562"/>
        </pc:sldMkLst>
        <pc:spChg chg="add mod">
          <ac:chgData name="Zonghua Gu" userId="9a7e1853e1951ef5" providerId="LiveId" clId="{CF1FAA12-072C-4ED5-BA76-0FFFAEFDB88A}" dt="2025-11-11T23:41:45.854" v="4122" actId="1582"/>
          <ac:spMkLst>
            <pc:docMk/>
            <pc:sldMk cId="3754840163" sldId="562"/>
            <ac:spMk id="6" creationId="{07E71058-F16F-C389-F7C8-11F852D439BE}"/>
          </ac:spMkLst>
        </pc:spChg>
        <pc:spChg chg="mod">
          <ac:chgData name="Zonghua Gu" userId="9a7e1853e1951ef5" providerId="LiveId" clId="{CF1FAA12-072C-4ED5-BA76-0FFFAEFDB88A}" dt="2025-11-12T01:32:06.452" v="4823" actId="207"/>
          <ac:spMkLst>
            <pc:docMk/>
            <pc:sldMk cId="3754840163" sldId="562"/>
            <ac:spMk id="7" creationId="{4C1592DD-F03B-6E7A-3471-FB08A36F2965}"/>
          </ac:spMkLst>
        </pc:spChg>
      </pc:sldChg>
      <pc:sldChg chg="modSp modAnim">
        <pc:chgData name="Zonghua Gu" userId="9a7e1853e1951ef5" providerId="LiveId" clId="{CF1FAA12-072C-4ED5-BA76-0FFFAEFDB88A}" dt="2025-11-12T01:33:20.504" v="4825" actId="207"/>
        <pc:sldMkLst>
          <pc:docMk/>
          <pc:sldMk cId="2168830255" sldId="563"/>
        </pc:sldMkLst>
        <pc:spChg chg="mod">
          <ac:chgData name="Zonghua Gu" userId="9a7e1853e1951ef5" providerId="LiveId" clId="{CF1FAA12-072C-4ED5-BA76-0FFFAEFDB88A}" dt="2025-11-12T01:33:20.504" v="4825" actId="207"/>
          <ac:spMkLst>
            <pc:docMk/>
            <pc:sldMk cId="2168830255" sldId="563"/>
            <ac:spMk id="7" creationId="{EC1EA560-6C16-220F-A31C-F3027A7E493C}"/>
          </ac:spMkLst>
        </pc:spChg>
      </pc:sldChg>
      <pc:sldChg chg="modSp new mod">
        <pc:chgData name="Zonghua Gu" userId="9a7e1853e1951ef5" providerId="LiveId" clId="{CF1FAA12-072C-4ED5-BA76-0FFFAEFDB88A}" dt="2025-11-02T12:48:43.434" v="3033" actId="20577"/>
        <pc:sldMkLst>
          <pc:docMk/>
          <pc:sldMk cId="3277199290" sldId="566"/>
        </pc:sldMkLst>
        <pc:spChg chg="mod">
          <ac:chgData name="Zonghua Gu" userId="9a7e1853e1951ef5" providerId="LiveId" clId="{CF1FAA12-072C-4ED5-BA76-0FFFAEFDB88A}" dt="2025-11-02T12:48:43.434" v="3033" actId="20577"/>
          <ac:spMkLst>
            <pc:docMk/>
            <pc:sldMk cId="3277199290" sldId="566"/>
            <ac:spMk id="4" creationId="{52A8D265-BD59-8C4E-12B1-03AC7ABB6312}"/>
          </ac:spMkLst>
        </pc:spChg>
      </pc:sldChg>
      <pc:sldChg chg="addSp delSp modSp add mod ord">
        <pc:chgData name="Zonghua Gu" userId="9a7e1853e1951ef5" providerId="LiveId" clId="{CF1FAA12-072C-4ED5-BA76-0FFFAEFDB88A}" dt="2025-11-12T01:56:23.676" v="4846" actId="478"/>
        <pc:sldMkLst>
          <pc:docMk/>
          <pc:sldMk cId="1808792249" sldId="573"/>
        </pc:sldMkLst>
        <pc:graphicFrameChg chg="mod modGraphic">
          <ac:chgData name="Zonghua Gu" userId="9a7e1853e1951ef5" providerId="LiveId" clId="{CF1FAA12-072C-4ED5-BA76-0FFFAEFDB88A}" dt="2025-11-11T23:55:58.637" v="4222" actId="20577"/>
          <ac:graphicFrameMkLst>
            <pc:docMk/>
            <pc:sldMk cId="1808792249" sldId="573"/>
            <ac:graphicFrameMk id="9" creationId="{DE6EC2DE-E8D5-9BDA-9844-AEF4C2D651C2}"/>
          </ac:graphicFrameMkLst>
        </pc:graphicFrameChg>
      </pc:sldChg>
      <pc:sldChg chg="addSp modSp new mod">
        <pc:chgData name="Zonghua Gu" userId="9a7e1853e1951ef5" providerId="LiveId" clId="{CF1FAA12-072C-4ED5-BA76-0FFFAEFDB88A}" dt="2025-11-12T01:31:23.452" v="4821"/>
        <pc:sldMkLst>
          <pc:docMk/>
          <pc:sldMk cId="2233835745" sldId="574"/>
        </pc:sldMkLst>
        <pc:spChg chg="mod">
          <ac:chgData name="Zonghua Gu" userId="9a7e1853e1951ef5" providerId="LiveId" clId="{CF1FAA12-072C-4ED5-BA76-0FFFAEFDB88A}" dt="2025-11-11T23:56:40.415" v="4244" actId="20577"/>
          <ac:spMkLst>
            <pc:docMk/>
            <pc:sldMk cId="2233835745" sldId="574"/>
            <ac:spMk id="2" creationId="{6D828B5D-D2A7-3EBD-2FA9-188CD43A176A}"/>
          </ac:spMkLst>
        </pc:spChg>
        <pc:spChg chg="mod">
          <ac:chgData name="Zonghua Gu" userId="9a7e1853e1951ef5" providerId="LiveId" clId="{CF1FAA12-072C-4ED5-BA76-0FFFAEFDB88A}" dt="2025-11-12T01:31:23.452" v="4821"/>
          <ac:spMkLst>
            <pc:docMk/>
            <pc:sldMk cId="2233835745" sldId="574"/>
            <ac:spMk id="4" creationId="{E9951663-8FC6-6BB4-8FC4-8CE88E8B0FC9}"/>
          </ac:spMkLst>
        </pc:spChg>
        <pc:spChg chg="add mod">
          <ac:chgData name="Zonghua Gu" userId="9a7e1853e1951ef5" providerId="LiveId" clId="{CF1FAA12-072C-4ED5-BA76-0FFFAEFDB88A}" dt="2025-11-12T01:07:27.686" v="4753" actId="552"/>
          <ac:spMkLst>
            <pc:docMk/>
            <pc:sldMk cId="2233835745" sldId="574"/>
            <ac:spMk id="5" creationId="{A9D4380D-2A8B-450E-8AB2-F3B2FBE413D7}"/>
          </ac:spMkLst>
        </pc:spChg>
        <pc:spChg chg="add mod">
          <ac:chgData name="Zonghua Gu" userId="9a7e1853e1951ef5" providerId="LiveId" clId="{CF1FAA12-072C-4ED5-BA76-0FFFAEFDB88A}" dt="2025-11-12T01:07:27.686" v="4753" actId="552"/>
          <ac:spMkLst>
            <pc:docMk/>
            <pc:sldMk cId="2233835745" sldId="574"/>
            <ac:spMk id="6" creationId="{54329A90-85F5-5191-084E-13F419E28274}"/>
          </ac:spMkLst>
        </pc:spChg>
      </pc:sldChg>
      <pc:sldChg chg="modSp add mod ord">
        <pc:chgData name="Zonghua Gu" userId="9a7e1853e1951ef5" providerId="LiveId" clId="{CF1FAA12-072C-4ED5-BA76-0FFFAEFDB88A}" dt="2025-11-12T00:20:32.604" v="4751" actId="6549"/>
        <pc:sldMkLst>
          <pc:docMk/>
          <pc:sldMk cId="470490648" sldId="575"/>
        </pc:sldMkLst>
        <pc:spChg chg="mod">
          <ac:chgData name="Zonghua Gu" userId="9a7e1853e1951ef5" providerId="LiveId" clId="{CF1FAA12-072C-4ED5-BA76-0FFFAEFDB88A}" dt="2025-11-12T00:20:32.604" v="4751" actId="6549"/>
          <ac:spMkLst>
            <pc:docMk/>
            <pc:sldMk cId="470490648" sldId="575"/>
            <ac:spMk id="2" creationId="{9C163339-818F-65CE-0109-EA28403688BE}"/>
          </ac:spMkLst>
        </pc:spChg>
        <pc:graphicFrameChg chg="modGraphic">
          <ac:chgData name="Zonghua Gu" userId="9a7e1853e1951ef5" providerId="LiveId" clId="{CF1FAA12-072C-4ED5-BA76-0FFFAEFDB88A}" dt="2025-11-12T00:19:38.832" v="4732" actId="20577"/>
          <ac:graphicFrameMkLst>
            <pc:docMk/>
            <pc:sldMk cId="470490648" sldId="575"/>
            <ac:graphicFrameMk id="5" creationId="{600F48C1-45EE-FABF-5BA7-BE32837B3046}"/>
          </ac:graphicFrameMkLst>
        </pc:graphicFrameChg>
      </pc:sldChg>
    </pc:docChg>
  </pc:docChgLst>
</pc:chgInfo>
</file>

<file path=ppt/ink/ink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5-09-09T23:11:40.555"/>
    </inkml:context>
    <inkml:brush xml:id="br0">
      <inkml:brushProperty name="width" value="0.05" units="cm"/>
      <inkml:brushProperty name="height" value="0.05" units="cm"/>
      <inkml:brushProperty name="ignorePressure" value="1"/>
    </inkml:brush>
  </inkml:definitions>
  <inkml:trace contextRef="#ctx0" brushRef="#br0">0 1,'0'0</inkml:trace>
</inkml:ink>
</file>

<file path=ppt/ink/ink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5-09-09T23:11:41.335"/>
    </inkml:context>
    <inkml:brush xml:id="br0">
      <inkml:brushProperty name="width" value="0.05" units="cm"/>
      <inkml:brushProperty name="height" value="0.05" units="cm"/>
      <inkml:brushProperty name="ignorePressure" value="1"/>
    </inkml:brush>
  </inkml:definitions>
  <inkml:trace contextRef="#ctx0" brushRef="#br0">0 1,'0'0</inkml:trace>
</inkml:ink>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11699" cy="461804"/>
          </a:xfrm>
          <a:prstGeom prst="rect">
            <a:avLst/>
          </a:prstGeom>
        </p:spPr>
        <p:txBody>
          <a:bodyPr vert="horz" lIns="92487" tIns="46244" rIns="92487" bIns="46244" rtlCol="0"/>
          <a:lstStyle>
            <a:lvl1pPr algn="l">
              <a:defRPr sz="1200"/>
            </a:lvl1pPr>
          </a:lstStyle>
          <a:p>
            <a:endParaRPr lang="en-US"/>
          </a:p>
        </p:txBody>
      </p:sp>
      <p:sp>
        <p:nvSpPr>
          <p:cNvPr id="3" name="Date Placeholder 2"/>
          <p:cNvSpPr>
            <a:spLocks noGrp="1"/>
          </p:cNvSpPr>
          <p:nvPr>
            <p:ph type="dt" idx="1"/>
          </p:nvPr>
        </p:nvSpPr>
        <p:spPr>
          <a:xfrm>
            <a:off x="3936768" y="0"/>
            <a:ext cx="3011699" cy="461804"/>
          </a:xfrm>
          <a:prstGeom prst="rect">
            <a:avLst/>
          </a:prstGeom>
        </p:spPr>
        <p:txBody>
          <a:bodyPr vert="horz" lIns="92487" tIns="46244" rIns="92487" bIns="46244" rtlCol="0"/>
          <a:lstStyle>
            <a:lvl1pPr algn="r">
              <a:defRPr sz="1200"/>
            </a:lvl1pPr>
          </a:lstStyle>
          <a:p>
            <a:fld id="{2AEAFE1F-9E52-45C8-9793-E819F0044A1C}" type="datetimeFigureOut">
              <a:rPr lang="en-US" smtClean="0"/>
              <a:pPr/>
              <a:t>12/2/2025</a:t>
            </a:fld>
            <a:endParaRPr lang="en-US"/>
          </a:p>
        </p:txBody>
      </p:sp>
      <p:sp>
        <p:nvSpPr>
          <p:cNvPr id="4" name="Slide Image Placeholder 3"/>
          <p:cNvSpPr>
            <a:spLocks noGrp="1" noRot="1" noChangeAspect="1"/>
          </p:cNvSpPr>
          <p:nvPr>
            <p:ph type="sldImg" idx="2"/>
          </p:nvPr>
        </p:nvSpPr>
        <p:spPr>
          <a:xfrm>
            <a:off x="396875" y="692150"/>
            <a:ext cx="6156325" cy="3463925"/>
          </a:xfrm>
          <a:prstGeom prst="rect">
            <a:avLst/>
          </a:prstGeom>
          <a:noFill/>
          <a:ln w="12700">
            <a:solidFill>
              <a:prstClr val="black"/>
            </a:solidFill>
          </a:ln>
        </p:spPr>
        <p:txBody>
          <a:bodyPr vert="horz" lIns="92487" tIns="46244" rIns="92487" bIns="46244" rtlCol="0" anchor="ctr"/>
          <a:lstStyle/>
          <a:p>
            <a:endParaRPr lang="en-US"/>
          </a:p>
        </p:txBody>
      </p:sp>
      <p:sp>
        <p:nvSpPr>
          <p:cNvPr id="5" name="Notes Placeholder 4"/>
          <p:cNvSpPr>
            <a:spLocks noGrp="1"/>
          </p:cNvSpPr>
          <p:nvPr>
            <p:ph type="body" sz="quarter" idx="3"/>
          </p:nvPr>
        </p:nvSpPr>
        <p:spPr>
          <a:xfrm>
            <a:off x="695008" y="4387136"/>
            <a:ext cx="5560060" cy="4156234"/>
          </a:xfrm>
          <a:prstGeom prst="rect">
            <a:avLst/>
          </a:prstGeom>
        </p:spPr>
        <p:txBody>
          <a:bodyPr vert="horz" lIns="92487" tIns="46244" rIns="92487" bIns="46244"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772669"/>
            <a:ext cx="3011699" cy="461804"/>
          </a:xfrm>
          <a:prstGeom prst="rect">
            <a:avLst/>
          </a:prstGeom>
        </p:spPr>
        <p:txBody>
          <a:bodyPr vert="horz" lIns="92487" tIns="46244" rIns="92487" bIns="46244" rtlCol="0" anchor="b"/>
          <a:lstStyle>
            <a:lvl1pPr algn="l">
              <a:defRPr sz="1200"/>
            </a:lvl1pPr>
          </a:lstStyle>
          <a:p>
            <a:endParaRPr lang="en-US"/>
          </a:p>
        </p:txBody>
      </p:sp>
      <p:sp>
        <p:nvSpPr>
          <p:cNvPr id="7" name="Slide Number Placeholder 6"/>
          <p:cNvSpPr>
            <a:spLocks noGrp="1"/>
          </p:cNvSpPr>
          <p:nvPr>
            <p:ph type="sldNum" sz="quarter" idx="5"/>
          </p:nvPr>
        </p:nvSpPr>
        <p:spPr>
          <a:xfrm>
            <a:off x="3936768" y="8772669"/>
            <a:ext cx="3011699" cy="461804"/>
          </a:xfrm>
          <a:prstGeom prst="rect">
            <a:avLst/>
          </a:prstGeom>
        </p:spPr>
        <p:txBody>
          <a:bodyPr vert="horz" lIns="92487" tIns="46244" rIns="92487" bIns="46244" rtlCol="0" anchor="b"/>
          <a:lstStyle>
            <a:lvl1pPr algn="r">
              <a:defRPr sz="1200"/>
            </a:lvl1pPr>
          </a:lstStyle>
          <a:p>
            <a:fld id="{2D71AD5F-E36F-46B9-A99B-7B025244359D}" type="slidenum">
              <a:rPr lang="en-US" smtClean="0"/>
              <a:pPr/>
              <a:t>‹#›</a:t>
            </a:fld>
            <a:endParaRPr lang="en-US"/>
          </a:p>
        </p:txBody>
      </p:sp>
    </p:spTree>
    <p:extLst>
      <p:ext uri="{BB962C8B-B14F-4D97-AF65-F5344CB8AC3E}">
        <p14:creationId xmlns:p14="http://schemas.microsoft.com/office/powerpoint/2010/main" val="201961647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3" Type="http://schemas.openxmlformats.org/officeDocument/2006/relationships/hyperlink" Target="http://en.wikipedia.org/wiki/Arithmetic" TargetMode="External"/><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8" Type="http://schemas.openxmlformats.org/officeDocument/2006/relationships/hyperlink" Target="https://heyrick.eu/assembler/psr.html" TargetMode="External"/><Relationship Id="rId3" Type="http://schemas.openxmlformats.org/officeDocument/2006/relationships/hyperlink" Target="https://www.sciencedirect.com/topics/computer-science/current-program-status-register" TargetMode="External"/><Relationship Id="rId7" Type="http://schemas.openxmlformats.org/officeDocument/2006/relationships/hyperlink" Target="https://goiabada.github.io/docs/sections/arm-cpu/flags.html" TargetMode="External"/><Relationship Id="rId12" Type="http://schemas.openxmlformats.org/officeDocument/2006/relationships/hyperlink" Target="https://ece.eng.wayne.edu/~smahmud/ECECourses/ECE5620/Manuals/ARM_InstructionSet.pdf" TargetMode="External"/><Relationship Id="rId2" Type="http://schemas.openxmlformats.org/officeDocument/2006/relationships/slide" Target="../slides/slide16.xml"/><Relationship Id="rId1" Type="http://schemas.openxmlformats.org/officeDocument/2006/relationships/notesMaster" Target="../notesMasters/notesMaster1.xml"/><Relationship Id="rId6" Type="http://schemas.openxmlformats.org/officeDocument/2006/relationships/hyperlink" Target="https://developer.arm.com/documentation/ddi0406/b/System-Level-Architecture/The-System-Level-Programmers--Model/ARM-processor-modes-and-core-registers/Program-Status-Registers--PSRs-" TargetMode="External"/><Relationship Id="rId11" Type="http://schemas.openxmlformats.org/officeDocument/2006/relationships/hyperlink" Target="https://azeria-labs.com/arm-conditional-execution-and-branching-part-6/" TargetMode="External"/><Relationship Id="rId5" Type="http://schemas.openxmlformats.org/officeDocument/2006/relationships/hyperlink" Target="https://arm-software.github.io/CMSIS_5/Core_A/html/group__CMSIS__CPSR.html" TargetMode="External"/><Relationship Id="rId10" Type="http://schemas.openxmlformats.org/officeDocument/2006/relationships/hyperlink" Target="https://www.youtube.com/watch?v=28MMaELXRZ0" TargetMode="External"/><Relationship Id="rId4" Type="http://schemas.openxmlformats.org/officeDocument/2006/relationships/hyperlink" Target="https://community.arm.com/arm-community-blogs/b/architectures-and-processors-blog/posts/condition-codes-1-condition-flags-and-codes" TargetMode="External"/><Relationship Id="rId9" Type="http://schemas.openxmlformats.org/officeDocument/2006/relationships/hyperlink" Target="https://users.ece.utexas.edu/~valvano/EE345M/Arm_EE382N_4.pdf" TargetMode="Externa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noRot="1" noChangeAspect="1" noChangeArrowheads="1" noTextEdit="1"/>
          </p:cNvSpPr>
          <p:nvPr>
            <p:ph type="sldImg"/>
          </p:nvPr>
        </p:nvSpPr>
        <p:spPr>
          <a:xfrm>
            <a:off x="396875" y="692150"/>
            <a:ext cx="6156325" cy="3463925"/>
          </a:xfrm>
          <a:ln/>
        </p:spPr>
      </p:sp>
      <p:sp>
        <p:nvSpPr>
          <p:cNvPr id="39939" name="Rectangle 3"/>
          <p:cNvSpPr>
            <a:spLocks noGrp="1" noChangeArrowheads="1"/>
          </p:cNvSpPr>
          <p:nvPr>
            <p:ph type="body" idx="1"/>
          </p:nvPr>
        </p:nvSpPr>
        <p:spPr>
          <a:noFill/>
          <a:ln/>
        </p:spPr>
        <p:txBody>
          <a:bodyPr/>
          <a:lstStyle/>
          <a:p>
            <a:pPr>
              <a:lnSpc>
                <a:spcPct val="90000"/>
              </a:lnSpc>
            </a:pPr>
            <a:r>
              <a:rPr lang="en-US" dirty="0">
                <a:solidFill>
                  <a:srgbClr val="000000"/>
                </a:solidFill>
              </a:rPr>
              <a:t>The Q flag is sticky in that, when set to 1 by an instruction, it remains set until explicitly</a:t>
            </a:r>
            <a:r>
              <a:rPr lang="en-US" baseline="0" dirty="0">
                <a:solidFill>
                  <a:srgbClr val="000000"/>
                </a:solidFill>
              </a:rPr>
              <a:t> </a:t>
            </a:r>
            <a:r>
              <a:rPr lang="en-US" dirty="0">
                <a:solidFill>
                  <a:srgbClr val="000000"/>
                </a:solidFill>
              </a:rPr>
              <a:t>cleared to 0 by an MSR instruction writing to the CPSR. Instructions cannot execute</a:t>
            </a:r>
            <a:r>
              <a:rPr lang="en-US" baseline="0" dirty="0">
                <a:solidFill>
                  <a:srgbClr val="000000"/>
                </a:solidFill>
              </a:rPr>
              <a:t> </a:t>
            </a:r>
            <a:r>
              <a:rPr lang="en-US" dirty="0">
                <a:solidFill>
                  <a:srgbClr val="000000"/>
                </a:solidFill>
              </a:rPr>
              <a:t>conditionally on the status of the Q flag.</a:t>
            </a:r>
          </a:p>
          <a:p>
            <a:pPr>
              <a:lnSpc>
                <a:spcPct val="90000"/>
              </a:lnSpc>
            </a:pPr>
            <a:endParaRPr lang="en-US" dirty="0">
              <a:solidFill>
                <a:srgbClr val="000000"/>
              </a:solidFill>
            </a:endParaRPr>
          </a:p>
          <a:p>
            <a:r>
              <a:rPr lang="en-US" b="1" dirty="0"/>
              <a:t>Saturation arithmetic</a:t>
            </a:r>
            <a:r>
              <a:rPr lang="en-US" dirty="0"/>
              <a:t> is a version of </a:t>
            </a:r>
            <a:r>
              <a:rPr lang="en-US" dirty="0">
                <a:hlinkClick r:id="rId3" tooltip="Arithmetic"/>
              </a:rPr>
              <a:t>arithmetic</a:t>
            </a:r>
            <a:r>
              <a:rPr lang="en-US" dirty="0"/>
              <a:t> in which all operations such as addition and multiplication are limited to a fixed range between a minimum and maximum value. If the result of an operation is greater than the maximum it is set ("clamped") to the maximum, while if it is below the minimum it is clamped to the minimum. The name comes from how the value becomes "saturated" once it reaches the extreme values; further additions to a maximum or subtractions from a minimum will not change the result.</a:t>
            </a:r>
          </a:p>
          <a:p>
            <a:r>
              <a:rPr lang="en-US" dirty="0"/>
              <a:t>For example, if the valid range of values is from -100 to 100, the following operations produce the following values:</a:t>
            </a:r>
          </a:p>
          <a:p>
            <a:r>
              <a:rPr lang="en-US" dirty="0"/>
              <a:t>60 + 43 = 100</a:t>
            </a:r>
          </a:p>
          <a:p>
            <a:r>
              <a:rPr lang="en-US" dirty="0"/>
              <a:t>(60 + 43) − 150 = −50</a:t>
            </a:r>
          </a:p>
          <a:p>
            <a:r>
              <a:rPr lang="en-US" dirty="0"/>
              <a:t>43 − 150 = −100</a:t>
            </a:r>
          </a:p>
          <a:p>
            <a:r>
              <a:rPr lang="en-US" dirty="0"/>
              <a:t>60 + (43 − 150) = −40</a:t>
            </a:r>
          </a:p>
          <a:p>
            <a:r>
              <a:rPr lang="en-US" dirty="0"/>
              <a:t>10 × 11 = 100</a:t>
            </a:r>
          </a:p>
          <a:p>
            <a:r>
              <a:rPr lang="en-US" dirty="0"/>
              <a:t>99 × 99 = 100</a:t>
            </a:r>
          </a:p>
          <a:p>
            <a:r>
              <a:rPr lang="en-US" dirty="0"/>
              <a:t>30 × (5 − 1) = 100</a:t>
            </a:r>
          </a:p>
          <a:p>
            <a:r>
              <a:rPr lang="en-US" dirty="0"/>
              <a:t>30×5 − 30×1 = 70</a:t>
            </a:r>
          </a:p>
          <a:p>
            <a:pPr>
              <a:lnSpc>
                <a:spcPct val="90000"/>
              </a:lnSpc>
            </a:pPr>
            <a:endParaRPr lang="en-US" dirty="0">
              <a:solidFill>
                <a:srgbClr val="000000"/>
              </a:solidFill>
            </a:endParaRPr>
          </a:p>
          <a:p>
            <a:pPr>
              <a:lnSpc>
                <a:spcPct val="90000"/>
              </a:lnSpc>
            </a:pPr>
            <a:endParaRPr lang="en-US" dirty="0">
              <a:solidFill>
                <a:srgbClr val="000000"/>
              </a:solidFill>
            </a:endParaRPr>
          </a:p>
          <a:p>
            <a:pPr>
              <a:lnSpc>
                <a:spcPct val="90000"/>
              </a:lnSpc>
            </a:pPr>
            <a:r>
              <a:rPr lang="en-US" dirty="0">
                <a:solidFill>
                  <a:srgbClr val="000000"/>
                </a:solidFill>
              </a:rPr>
              <a:t>Green </a:t>
            </a:r>
            <a:r>
              <a:rPr lang="en-US" dirty="0" err="1">
                <a:solidFill>
                  <a:srgbClr val="000000"/>
                </a:solidFill>
              </a:rPr>
              <a:t>psr</a:t>
            </a:r>
            <a:r>
              <a:rPr lang="en-US" dirty="0">
                <a:solidFill>
                  <a:srgbClr val="000000"/>
                </a:solidFill>
              </a:rPr>
              <a:t> bits are only in certain versions of the ARM architecture</a:t>
            </a:r>
          </a:p>
          <a:p>
            <a:pPr>
              <a:lnSpc>
                <a:spcPct val="90000"/>
              </a:lnSpc>
            </a:pPr>
            <a:r>
              <a:rPr lang="en-US" dirty="0">
                <a:solidFill>
                  <a:srgbClr val="000000"/>
                </a:solidFill>
              </a:rPr>
              <a:t>ALU status flags (set if "S" bit set, implied in Thumb state).</a:t>
            </a:r>
            <a:endParaRPr lang="en-US" dirty="0"/>
          </a:p>
          <a:p>
            <a:r>
              <a:rPr lang="en-US" dirty="0"/>
              <a:t>Sticky overflow flag (Q flag) is set either when </a:t>
            </a:r>
          </a:p>
          <a:p>
            <a:pPr lvl="1"/>
            <a:r>
              <a:rPr lang="en-US" dirty="0"/>
              <a:t>saturation occurs during QADD, QDADD, QSUB or QDSUB, or </a:t>
            </a:r>
          </a:p>
          <a:p>
            <a:pPr lvl="1"/>
            <a:r>
              <a:rPr lang="en-US" dirty="0"/>
              <a:t>the result of </a:t>
            </a:r>
            <a:r>
              <a:rPr lang="en-US" dirty="0" err="1"/>
              <a:t>SMLAxy</a:t>
            </a:r>
            <a:r>
              <a:rPr lang="en-US" dirty="0"/>
              <a:t> or </a:t>
            </a:r>
            <a:r>
              <a:rPr lang="en-US" dirty="0" err="1"/>
              <a:t>SMLAWx</a:t>
            </a:r>
            <a:r>
              <a:rPr lang="en-US" dirty="0"/>
              <a:t> overflows 32-bits</a:t>
            </a:r>
          </a:p>
          <a:p>
            <a:r>
              <a:rPr lang="en-US" dirty="0"/>
              <a:t>Once flag has been set can not be modified by one of the above instructions and must write to CPSR using MSR instruction to cleared</a:t>
            </a:r>
          </a:p>
          <a:p>
            <a:r>
              <a:rPr lang="en-US" dirty="0"/>
              <a:t>PSRs split into four 8-bit fields that can be individually written: </a:t>
            </a:r>
          </a:p>
          <a:p>
            <a:r>
              <a:rPr lang="en-US" dirty="0"/>
              <a:t>Control	(c)	bits 0-7    </a:t>
            </a:r>
          </a:p>
          <a:p>
            <a:r>
              <a:rPr lang="en-US" dirty="0"/>
              <a:t>Extension	(x)	bits 8-15	Reserved for future use</a:t>
            </a:r>
          </a:p>
          <a:p>
            <a:r>
              <a:rPr lang="en-US" dirty="0"/>
              <a:t>Status	(s)	bits 16-23	Reserved for future use</a:t>
            </a:r>
          </a:p>
          <a:p>
            <a:r>
              <a:rPr lang="en-US" dirty="0"/>
              <a:t>Flags	(f)	bits 24-31</a:t>
            </a:r>
          </a:p>
          <a:p>
            <a:r>
              <a:rPr lang="en-US" dirty="0"/>
              <a:t>Bits that are reserved for future use should not be modified by current software. Typically, a read-modify-write strategy should be used to update the value of a status register to ensure future compatibility. Note that the T/J bits in the CPSR should never be changed directly by writing to the PSR (use the BX/BXJ instruction to change state instead).</a:t>
            </a:r>
          </a:p>
          <a:p>
            <a:r>
              <a:rPr lang="en-US" dirty="0"/>
              <a:t>However, in cases where the processor state is known in advance (e.g. on reset, following an interrupt, or some other exception), an immediate value may be written directly into the status registers, to change only specific bits (e.g. to change mode).</a:t>
            </a:r>
          </a:p>
          <a:p>
            <a:r>
              <a:rPr lang="en-US" dirty="0"/>
              <a:t>New ARM V6 bits now shown.</a:t>
            </a:r>
          </a:p>
        </p:txBody>
      </p:sp>
    </p:spTree>
    <p:extLst>
      <p:ext uri="{BB962C8B-B14F-4D97-AF65-F5344CB8AC3E}">
        <p14:creationId xmlns:p14="http://schemas.microsoft.com/office/powerpoint/2010/main" val="100254623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902FA59-11A5-244C-D733-140E7C950C2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0FD06E9-2B83-0692-3BBB-EC9E9303BB8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BA40EBF-8B82-4DE4-C9B7-6661BDB47D45}"/>
              </a:ext>
            </a:extLst>
          </p:cNvPr>
          <p:cNvSpPr>
            <a:spLocks noGrp="1"/>
          </p:cNvSpPr>
          <p:nvPr>
            <p:ph type="body" idx="1"/>
          </p:nvPr>
        </p:nvSpPr>
        <p:spPr/>
        <p:txBody>
          <a:bodyPr/>
          <a:lstStyle/>
          <a:p>
            <a:r>
              <a:rPr lang="en-US" dirty="0"/>
              <a:t>In the CPSR (Current Program Status Register) of ARM processors, the N and V flags are status flags used to reflect the result of operations:</a:t>
            </a:r>
          </a:p>
          <a:p>
            <a:r>
              <a:rPr lang="en-US" b="1" dirty="0"/>
              <a:t>N flag (Negative flag):</a:t>
            </a:r>
            <a:br>
              <a:rPr lang="en-US" dirty="0"/>
            </a:br>
            <a:r>
              <a:rPr lang="en-US" dirty="0"/>
              <a:t>This flag is set to 1 if the result of an operation is negative when interpreted as a signed number. In practice, it is set to the most significant bit (bit 31) of the result. If this bit is 1, the number is negative in two's complement representation. Otherwise, it is 0.</a:t>
            </a:r>
            <a:r>
              <a:rPr lang="en-US" dirty="0">
                <a:hlinkClick r:id="rId3"/>
              </a:rPr>
              <a:t>sciencedirect+1</a:t>
            </a:r>
            <a:r>
              <a:rPr lang="en-US" dirty="0"/>
              <a:t>youtube</a:t>
            </a:r>
          </a:p>
          <a:p>
            <a:r>
              <a:rPr lang="en-US" b="1" dirty="0"/>
              <a:t>V flag (Overflow flag):</a:t>
            </a:r>
            <a:br>
              <a:rPr lang="en-US" dirty="0"/>
            </a:br>
            <a:r>
              <a:rPr lang="en-US" dirty="0"/>
              <a:t>This flag is set to 1 if a signed overflow has occurred in the operation—meaning the signed result does not fit in the number of bits allowed. For example, adding two large positive signed integers that produce a negative result sets V. Likewise, subtracting a large negative from a large positive can also set V. It indicates that the sign bit has been corrupted due to overflow. If no overflow occurs, V is cleared to 0.</a:t>
            </a:r>
            <a:r>
              <a:rPr lang="en-US" dirty="0">
                <a:hlinkClick r:id="rId4"/>
              </a:rPr>
              <a:t>arm</a:t>
            </a:r>
            <a:r>
              <a:rPr lang="en-US" dirty="0"/>
              <a:t>youtube</a:t>
            </a:r>
          </a:p>
          <a:p>
            <a:r>
              <a:rPr lang="en-US" dirty="0"/>
              <a:t>Together, N and V help the processor and programmers detect and handle signed arithmetic conditions like overflow and sign changes, which are critical for signed condition codes and branching decisions.</a:t>
            </a:r>
          </a:p>
          <a:p>
            <a:r>
              <a:rPr lang="en-US" dirty="0">
                <a:hlinkClick r:id="rId5"/>
              </a:rPr>
              <a:t>https://arm-software.github.io/CMSIS_5/Core_A/html/group__CMSIS__CPSR.html</a:t>
            </a:r>
            <a:endParaRPr lang="en-US" dirty="0"/>
          </a:p>
          <a:p>
            <a:r>
              <a:rPr lang="en-US" dirty="0">
                <a:hlinkClick r:id="rId3"/>
              </a:rPr>
              <a:t>https://www.sciencedirect.com/topics/computer-science/current-program-status-register</a:t>
            </a:r>
            <a:endParaRPr lang="en-US" dirty="0"/>
          </a:p>
          <a:p>
            <a:r>
              <a:rPr lang="en-US" dirty="0">
                <a:hlinkClick r:id="rId6"/>
              </a:rPr>
              <a:t>https://developer.arm.com/documentation/ddi0406/b/System-Level-Architecture/The-System-Level-Programmers--Model/ARM-processor-modes-and-core-registers/Program-Status-Registers--PSRs-</a:t>
            </a:r>
            <a:endParaRPr lang="en-US" dirty="0"/>
          </a:p>
          <a:p>
            <a:r>
              <a:rPr lang="en-US" dirty="0">
                <a:hlinkClick r:id="rId4"/>
              </a:rPr>
              <a:t>https://community.arm.com/arm-community-blogs/b/architectures-and-processors-blog/posts/condition-codes-1-condition-flags-and-codes</a:t>
            </a:r>
            <a:endParaRPr lang="en-US" dirty="0"/>
          </a:p>
          <a:p>
            <a:r>
              <a:rPr lang="en-US" dirty="0">
                <a:hlinkClick r:id="rId7"/>
              </a:rPr>
              <a:t>https://goiabada.github.io/docs/sections/arm-cpu/flags.html</a:t>
            </a:r>
            <a:endParaRPr lang="en-US" dirty="0"/>
          </a:p>
          <a:p>
            <a:r>
              <a:rPr lang="en-US" dirty="0">
                <a:hlinkClick r:id="rId8"/>
              </a:rPr>
              <a:t>https://heyrick.eu/assembler/psr.html</a:t>
            </a:r>
            <a:endParaRPr lang="en-US" dirty="0"/>
          </a:p>
          <a:p>
            <a:r>
              <a:rPr lang="en-US" dirty="0">
                <a:hlinkClick r:id="rId9"/>
              </a:rPr>
              <a:t>https://users.ece.utexas.edu/~valvano/EE345M/Arm_EE382N_4.pdf</a:t>
            </a:r>
            <a:endParaRPr lang="en-US" dirty="0"/>
          </a:p>
          <a:p>
            <a:r>
              <a:rPr lang="en-US" dirty="0">
                <a:hlinkClick r:id="rId10"/>
              </a:rPr>
              <a:t>https://www.youtube.com/watch?v=28MMaELXRZ0</a:t>
            </a:r>
            <a:endParaRPr lang="en-US" dirty="0"/>
          </a:p>
          <a:p>
            <a:r>
              <a:rPr lang="en-US" dirty="0">
                <a:hlinkClick r:id="rId11"/>
              </a:rPr>
              <a:t>https://azeria-labs.com/arm-conditional-execution-and-branching-part-6/</a:t>
            </a:r>
            <a:endParaRPr lang="en-US" dirty="0"/>
          </a:p>
          <a:p>
            <a:r>
              <a:rPr lang="en-US" dirty="0">
                <a:hlinkClick r:id="rId12"/>
              </a:rPr>
              <a:t>https://ece.eng.wayne.edu/~smahmud/ECECourses/ECE5620/Manuals/ARM_InstructionSet.pdf</a:t>
            </a:r>
            <a:endParaRPr lang="en-US" dirty="0"/>
          </a:p>
          <a:p>
            <a:endParaRPr lang="en-US" dirty="0"/>
          </a:p>
        </p:txBody>
      </p:sp>
      <p:sp>
        <p:nvSpPr>
          <p:cNvPr id="4" name="Slide Number Placeholder 3">
            <a:extLst>
              <a:ext uri="{FF2B5EF4-FFF2-40B4-BE49-F238E27FC236}">
                <a16:creationId xmlns:a16="http://schemas.microsoft.com/office/drawing/2014/main" id="{DC012530-C6C2-F43E-572A-B12A65EEFE8F}"/>
              </a:ext>
            </a:extLst>
          </p:cNvPr>
          <p:cNvSpPr>
            <a:spLocks noGrp="1"/>
          </p:cNvSpPr>
          <p:nvPr>
            <p:ph type="sldNum" sz="quarter" idx="5"/>
          </p:nvPr>
        </p:nvSpPr>
        <p:spPr/>
        <p:txBody>
          <a:bodyPr/>
          <a:lstStyle/>
          <a:p>
            <a:fld id="{2D71AD5F-E36F-46B9-A99B-7B025244359D}" type="slidenum">
              <a:rPr lang="en-US" smtClean="0"/>
              <a:pPr/>
              <a:t>16</a:t>
            </a:fld>
            <a:endParaRPr lang="en-US"/>
          </a:p>
        </p:txBody>
      </p:sp>
    </p:spTree>
    <p:extLst>
      <p:ext uri="{BB962C8B-B14F-4D97-AF65-F5344CB8AC3E}">
        <p14:creationId xmlns:p14="http://schemas.microsoft.com/office/powerpoint/2010/main" val="10980390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buNone/>
            </a:pPr>
            <a:r>
              <a:rPr lang="en-US" b="1" i="0" dirty="0">
                <a:effectLst/>
                <a:latin typeface="var(--font-fk-grotesk)"/>
              </a:rPr>
              <a:t>Key Condition Codes:</a:t>
            </a:r>
          </a:p>
          <a:p>
            <a:pPr algn="l">
              <a:buFont typeface="Arial" panose="020B0604020202020204" pitchFamily="34" charset="0"/>
              <a:buChar char="•"/>
            </a:pPr>
            <a:r>
              <a:rPr lang="en-US" b="1" i="0" dirty="0">
                <a:effectLst/>
                <a:latin typeface="fkGroteskNeue"/>
              </a:rPr>
              <a:t>EQ/NE</a:t>
            </a:r>
            <a:r>
              <a:rPr lang="en-US" b="0" i="0" dirty="0">
                <a:effectLst/>
                <a:latin typeface="fkGroteskNeue"/>
              </a:rPr>
              <a:t>: Z=1 / Z=0 (Equal/Not Equal)</a:t>
            </a:r>
          </a:p>
          <a:p>
            <a:pPr algn="l">
              <a:buFont typeface="Arial" panose="020B0604020202020204" pitchFamily="34" charset="0"/>
              <a:buChar char="•"/>
            </a:pPr>
            <a:r>
              <a:rPr lang="en-US" b="1" i="0" dirty="0">
                <a:effectLst/>
                <a:latin typeface="fkGroteskNeue"/>
              </a:rPr>
              <a:t>LT/GE</a:t>
            </a:r>
            <a:r>
              <a:rPr lang="en-US" b="0" i="0" dirty="0">
                <a:effectLst/>
                <a:latin typeface="fkGroteskNeue"/>
              </a:rPr>
              <a:t>: N≠V / N=V (Signed Less Than/Greater Equal)</a:t>
            </a:r>
          </a:p>
          <a:p>
            <a:pPr algn="l">
              <a:buFont typeface="Arial" panose="020B0604020202020204" pitchFamily="34" charset="0"/>
              <a:buChar char="•"/>
            </a:pPr>
            <a:r>
              <a:rPr lang="en-US" b="1" i="0" dirty="0">
                <a:effectLst/>
                <a:latin typeface="fkGroteskNeue"/>
              </a:rPr>
              <a:t>GT/LE</a:t>
            </a:r>
            <a:r>
              <a:rPr lang="en-US" b="0" i="0" dirty="0">
                <a:effectLst/>
                <a:latin typeface="fkGroteskNeue"/>
              </a:rPr>
              <a:t>: Z=0 &amp; N=V / Z=1 or N≠V (Signed Greater/Less Equal)</a:t>
            </a:r>
          </a:p>
          <a:p>
            <a:pPr algn="l">
              <a:buFont typeface="Arial" panose="020B0604020202020204" pitchFamily="34" charset="0"/>
              <a:buChar char="•"/>
            </a:pPr>
            <a:r>
              <a:rPr lang="en-US" b="1" i="0" dirty="0">
                <a:effectLst/>
                <a:latin typeface="fkGroteskNeue"/>
              </a:rPr>
              <a:t>LO/HS</a:t>
            </a:r>
            <a:r>
              <a:rPr lang="en-US" b="0" i="0" dirty="0">
                <a:effectLst/>
                <a:latin typeface="fkGroteskNeue"/>
              </a:rPr>
              <a:t>: C=0 / C=1 (Unsigned Lower/Higher Same)</a:t>
            </a:r>
          </a:p>
          <a:p>
            <a:pPr algn="l">
              <a:buFont typeface="Arial" panose="020B0604020202020204" pitchFamily="34" charset="0"/>
              <a:buChar char="•"/>
            </a:pPr>
            <a:r>
              <a:rPr lang="en-US" b="1" i="0" dirty="0">
                <a:effectLst/>
                <a:latin typeface="fkGroteskNeue"/>
              </a:rPr>
              <a:t>HI/LS</a:t>
            </a:r>
            <a:r>
              <a:rPr lang="en-US" b="0" i="0" dirty="0">
                <a:effectLst/>
                <a:latin typeface="fkGroteskNeue"/>
              </a:rPr>
              <a:t>: C=1 &amp; Z=0 / C=0 or Z=1 (Unsigned Higher/Lower Same)</a:t>
            </a:r>
          </a:p>
          <a:p>
            <a:pPr algn="l">
              <a:buNone/>
            </a:pPr>
            <a:r>
              <a:rPr lang="en-US" b="1" i="0" dirty="0">
                <a:effectLst/>
                <a:latin typeface="var(--font-fk-grotesk)"/>
              </a:rPr>
              <a:t>Flag Setting Instructions:</a:t>
            </a:r>
          </a:p>
          <a:p>
            <a:pPr algn="l">
              <a:buFont typeface="Arial" panose="020B0604020202020204" pitchFamily="34" charset="0"/>
              <a:buChar char="•"/>
            </a:pPr>
            <a:r>
              <a:rPr lang="en-US" b="1" i="0" dirty="0">
                <a:effectLst/>
                <a:latin typeface="fkGroteskNeue"/>
              </a:rPr>
              <a:t>CMP</a:t>
            </a:r>
            <a:r>
              <a:rPr lang="en-US" b="0" i="0" dirty="0">
                <a:effectLst/>
                <a:latin typeface="fkGroteskNeue"/>
              </a:rPr>
              <a:t>: R1 - R2 (result discarded)</a:t>
            </a:r>
          </a:p>
          <a:p>
            <a:pPr algn="l">
              <a:buFont typeface="Arial" panose="020B0604020202020204" pitchFamily="34" charset="0"/>
              <a:buChar char="•"/>
            </a:pPr>
            <a:r>
              <a:rPr lang="en-US" b="1" i="0" dirty="0">
                <a:effectLst/>
                <a:latin typeface="fkGroteskNeue"/>
              </a:rPr>
              <a:t>TST</a:t>
            </a:r>
            <a:r>
              <a:rPr lang="en-US" b="0" i="0" dirty="0">
                <a:effectLst/>
                <a:latin typeface="fkGroteskNeue"/>
              </a:rPr>
              <a:t>: R1 &amp; R2 (result discarded)</a:t>
            </a:r>
          </a:p>
          <a:p>
            <a:pPr algn="l">
              <a:buFont typeface="Arial" panose="020B0604020202020204" pitchFamily="34" charset="0"/>
              <a:buChar char="•"/>
            </a:pPr>
            <a:r>
              <a:rPr lang="en-US" b="1" i="0" dirty="0">
                <a:effectLst/>
                <a:latin typeface="fkGroteskNeue"/>
              </a:rPr>
              <a:t>TEQ</a:t>
            </a:r>
            <a:r>
              <a:rPr lang="en-US" b="0" i="0" dirty="0">
                <a:effectLst/>
                <a:latin typeface="fkGroteskNeue"/>
              </a:rPr>
              <a:t>: R1 ⊕ R2 (result discarded)</a:t>
            </a:r>
          </a:p>
          <a:p>
            <a:pPr algn="l">
              <a:buFont typeface="Arial" panose="020B0604020202020204" pitchFamily="34" charset="0"/>
              <a:buChar char="•"/>
            </a:pPr>
            <a:r>
              <a:rPr lang="en-US" b="1" i="0" dirty="0">
                <a:effectLst/>
                <a:latin typeface="fkGroteskNeue"/>
              </a:rPr>
              <a:t>CMN</a:t>
            </a:r>
            <a:r>
              <a:rPr lang="en-US" b="0" i="0" dirty="0">
                <a:effectLst/>
                <a:latin typeface="fkGroteskNeue"/>
              </a:rPr>
              <a:t>: R1 + R2 (result discarded)</a:t>
            </a:r>
          </a:p>
          <a:p>
            <a:endParaRPr lang="en-US" dirty="0"/>
          </a:p>
        </p:txBody>
      </p:sp>
      <p:sp>
        <p:nvSpPr>
          <p:cNvPr id="4" name="Slide Number Placeholder 3"/>
          <p:cNvSpPr>
            <a:spLocks noGrp="1"/>
          </p:cNvSpPr>
          <p:nvPr>
            <p:ph type="sldNum" sz="quarter" idx="5"/>
          </p:nvPr>
        </p:nvSpPr>
        <p:spPr/>
        <p:txBody>
          <a:bodyPr/>
          <a:lstStyle/>
          <a:p>
            <a:fld id="{2D71AD5F-E36F-46B9-A99B-7B025244359D}" type="slidenum">
              <a:rPr lang="en-US" smtClean="0"/>
              <a:pPr/>
              <a:t>19</a:t>
            </a:fld>
            <a:endParaRPr lang="en-US"/>
          </a:p>
        </p:txBody>
      </p:sp>
    </p:spTree>
    <p:extLst>
      <p:ext uri="{BB962C8B-B14F-4D97-AF65-F5344CB8AC3E}">
        <p14:creationId xmlns:p14="http://schemas.microsoft.com/office/powerpoint/2010/main" val="403784101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pt-BR" dirty="0">
                <a:latin typeface="Consolas" panose="020B0609020204030204" pitchFamily="49" charset="0"/>
                <a:cs typeface="Consolas" panose="020B0609020204030204" pitchFamily="49" charset="0"/>
              </a:rPr>
              <a:t> 	MOV r0, #0  </a:t>
            </a:r>
            <a:r>
              <a:rPr lang="pt-BR" dirty="0">
                <a:solidFill>
                  <a:schemeClr val="bg1">
                    <a:lumMod val="65000"/>
                  </a:schemeClr>
                </a:solidFill>
                <a:latin typeface="Consolas" panose="020B0609020204030204" pitchFamily="49" charset="0"/>
                <a:cs typeface="Consolas" panose="020B0609020204030204" pitchFamily="49" charset="0"/>
              </a:rPr>
              <a:t>; i</a:t>
            </a:r>
          </a:p>
          <a:p>
            <a:r>
              <a:rPr lang="pt-BR" dirty="0">
                <a:latin typeface="Consolas" panose="020B0609020204030204" pitchFamily="49" charset="0"/>
                <a:cs typeface="Consolas" panose="020B0609020204030204" pitchFamily="49" charset="0"/>
              </a:rPr>
              <a:t>      	MOV r1, #0  </a:t>
            </a:r>
            <a:r>
              <a:rPr lang="pt-BR" dirty="0">
                <a:solidFill>
                  <a:schemeClr val="bg1">
                    <a:lumMod val="65000"/>
                  </a:schemeClr>
                </a:solidFill>
                <a:latin typeface="Consolas" panose="020B0609020204030204" pitchFamily="49" charset="0"/>
                <a:cs typeface="Consolas" panose="020B0609020204030204" pitchFamily="49" charset="0"/>
              </a:rPr>
              <a:t>; sum</a:t>
            </a:r>
          </a:p>
          <a:p>
            <a:endParaRPr lang="pt-BR" dirty="0">
              <a:latin typeface="Consolas" panose="020B0609020204030204" pitchFamily="49" charset="0"/>
              <a:cs typeface="Consolas" panose="020B0609020204030204" pitchFamily="49" charset="0"/>
            </a:endParaRPr>
          </a:p>
          <a:p>
            <a:r>
              <a:rPr lang="pt-BR" dirty="0">
                <a:solidFill>
                  <a:srgbClr val="FF0000"/>
                </a:solidFill>
                <a:latin typeface="Consolas" panose="020B0609020204030204" pitchFamily="49" charset="0"/>
                <a:cs typeface="Consolas" panose="020B0609020204030204" pitchFamily="49" charset="0"/>
              </a:rPr>
              <a:t>loop</a:t>
            </a:r>
            <a:r>
              <a:rPr lang="pt-BR" dirty="0">
                <a:latin typeface="Consolas" panose="020B0609020204030204" pitchFamily="49" charset="0"/>
                <a:cs typeface="Consolas" panose="020B0609020204030204" pitchFamily="49" charset="0"/>
              </a:rPr>
              <a:t>  	CMP r0, #10 </a:t>
            </a:r>
            <a:r>
              <a:rPr lang="pt-BR" dirty="0">
                <a:solidFill>
                  <a:schemeClr val="bg1">
                    <a:lumMod val="65000"/>
                  </a:schemeClr>
                </a:solidFill>
                <a:latin typeface="Consolas" panose="020B0609020204030204" pitchFamily="49" charset="0"/>
                <a:cs typeface="Consolas" panose="020B0609020204030204" pitchFamily="49" charset="0"/>
              </a:rPr>
              <a:t>;</a:t>
            </a:r>
            <a:r>
              <a:rPr lang="pt-BR" dirty="0">
                <a:solidFill>
                  <a:schemeClr val="bg1">
                    <a:lumMod val="50000"/>
                  </a:schemeClr>
                </a:solidFill>
                <a:latin typeface="Consolas" panose="020B0609020204030204" pitchFamily="49" charset="0"/>
                <a:cs typeface="Consolas" panose="020B0609020204030204" pitchFamily="49" charset="0"/>
              </a:rPr>
              <a:t> </a:t>
            </a:r>
            <a:r>
              <a:rPr lang="pt-BR" dirty="0">
                <a:solidFill>
                  <a:schemeClr val="bg1">
                    <a:lumMod val="65000"/>
                  </a:schemeClr>
                </a:solidFill>
                <a:latin typeface="Consolas" panose="020B0609020204030204" pitchFamily="49" charset="0"/>
                <a:cs typeface="Consolas" panose="020B0609020204030204" pitchFamily="49" charset="0"/>
              </a:rPr>
              <a:t>check whether i &lt; 10</a:t>
            </a:r>
          </a:p>
          <a:p>
            <a:r>
              <a:rPr lang="pt-BR" dirty="0">
                <a:solidFill>
                  <a:srgbClr val="FF0000"/>
                </a:solidFill>
                <a:latin typeface="Consolas" panose="020B0609020204030204" pitchFamily="49" charset="0"/>
                <a:cs typeface="Consolas" panose="020B0609020204030204" pitchFamily="49" charset="0"/>
              </a:rPr>
              <a:t>      	BGE endloop </a:t>
            </a:r>
            <a:r>
              <a:rPr lang="pt-BR" dirty="0">
                <a:solidFill>
                  <a:schemeClr val="bg1">
                    <a:lumMod val="65000"/>
                  </a:schemeClr>
                </a:solidFill>
                <a:latin typeface="Consolas" panose="020B0609020204030204" pitchFamily="49" charset="0"/>
                <a:cs typeface="Consolas" panose="020B0609020204030204" pitchFamily="49" charset="0"/>
              </a:rPr>
              <a:t>;</a:t>
            </a:r>
            <a:r>
              <a:rPr lang="pt-BR" dirty="0">
                <a:solidFill>
                  <a:schemeClr val="bg1">
                    <a:lumMod val="50000"/>
                  </a:schemeClr>
                </a:solidFill>
                <a:latin typeface="Consolas" panose="020B0609020204030204" pitchFamily="49" charset="0"/>
                <a:cs typeface="Consolas" panose="020B0609020204030204" pitchFamily="49" charset="0"/>
              </a:rPr>
              <a:t> </a:t>
            </a:r>
            <a:r>
              <a:rPr lang="pt-BR" dirty="0">
                <a:solidFill>
                  <a:schemeClr val="bg1">
                    <a:lumMod val="65000"/>
                  </a:schemeClr>
                </a:solidFill>
                <a:latin typeface="Consolas" panose="020B0609020204030204" pitchFamily="49" charset="0"/>
                <a:cs typeface="Consolas" panose="020B0609020204030204" pitchFamily="49" charset="0"/>
              </a:rPr>
              <a:t>skip if ≥</a:t>
            </a:r>
          </a:p>
          <a:p>
            <a:r>
              <a:rPr lang="pt-BR" dirty="0">
                <a:latin typeface="Consolas" panose="020B0609020204030204" pitchFamily="49" charset="0"/>
                <a:cs typeface="Consolas" panose="020B0609020204030204" pitchFamily="49" charset="0"/>
              </a:rPr>
              <a:t>      	ADD r1, r1, r0  </a:t>
            </a:r>
            <a:r>
              <a:rPr lang="pt-BR" dirty="0">
                <a:solidFill>
                  <a:schemeClr val="bg1">
                    <a:lumMod val="65000"/>
                  </a:schemeClr>
                </a:solidFill>
                <a:latin typeface="Consolas" panose="020B0609020204030204" pitchFamily="49" charset="0"/>
                <a:cs typeface="Consolas" panose="020B0609020204030204" pitchFamily="49" charset="0"/>
              </a:rPr>
              <a:t>; sum += i</a:t>
            </a:r>
          </a:p>
          <a:p>
            <a:r>
              <a:rPr lang="pt-BR" dirty="0">
                <a:latin typeface="Consolas" panose="020B0609020204030204" pitchFamily="49" charset="0"/>
                <a:cs typeface="Consolas" panose="020B0609020204030204" pitchFamily="49" charset="0"/>
              </a:rPr>
              <a:t>      	ADD r0, r0, #1  </a:t>
            </a:r>
            <a:r>
              <a:rPr lang="pt-BR" dirty="0">
                <a:solidFill>
                  <a:schemeClr val="bg1">
                    <a:lumMod val="65000"/>
                  </a:schemeClr>
                </a:solidFill>
                <a:latin typeface="Consolas" panose="020B0609020204030204" pitchFamily="49" charset="0"/>
                <a:cs typeface="Consolas" panose="020B0609020204030204" pitchFamily="49" charset="0"/>
              </a:rPr>
              <a:t>; i++</a:t>
            </a:r>
          </a:p>
          <a:p>
            <a:r>
              <a:rPr lang="pt-BR" dirty="0">
                <a:solidFill>
                  <a:srgbClr val="FF0000"/>
                </a:solidFill>
                <a:latin typeface="Consolas" panose="020B0609020204030204" pitchFamily="49" charset="0"/>
                <a:cs typeface="Consolas" panose="020B0609020204030204" pitchFamily="49" charset="0"/>
              </a:rPr>
              <a:t>      	B   loop</a:t>
            </a:r>
          </a:p>
          <a:p>
            <a:r>
              <a:rPr lang="pt-BR" dirty="0">
                <a:latin typeface="Consolas" panose="020B0609020204030204" pitchFamily="49" charset="0"/>
                <a:cs typeface="Consolas" panose="020B0609020204030204" pitchFamily="49" charset="0"/>
              </a:rPr>
              <a:t>endloop</a:t>
            </a:r>
            <a:endParaRPr lang="en-US" dirty="0">
              <a:latin typeface="Consolas" panose="020B0609020204030204" pitchFamily="49" charset="0"/>
              <a:cs typeface="Consolas" panose="020B0609020204030204" pitchFamily="49" charset="0"/>
            </a:endParaRPr>
          </a:p>
          <a:p>
            <a:endParaRPr lang="en-US" dirty="0"/>
          </a:p>
        </p:txBody>
      </p:sp>
      <p:sp>
        <p:nvSpPr>
          <p:cNvPr id="4" name="Slide Number Placeholder 3"/>
          <p:cNvSpPr>
            <a:spLocks noGrp="1"/>
          </p:cNvSpPr>
          <p:nvPr>
            <p:ph type="sldNum" sz="quarter" idx="5"/>
          </p:nvPr>
        </p:nvSpPr>
        <p:spPr/>
        <p:txBody>
          <a:bodyPr/>
          <a:lstStyle/>
          <a:p>
            <a:fld id="{2D71AD5F-E36F-46B9-A99B-7B025244359D}" type="slidenum">
              <a:rPr lang="en-US" smtClean="0"/>
              <a:pPr/>
              <a:t>22</a:t>
            </a:fld>
            <a:endParaRPr lang="en-US"/>
          </a:p>
        </p:txBody>
      </p:sp>
    </p:spTree>
    <p:extLst>
      <p:ext uri="{BB962C8B-B14F-4D97-AF65-F5344CB8AC3E}">
        <p14:creationId xmlns:p14="http://schemas.microsoft.com/office/powerpoint/2010/main" val="31617377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1"/>
            <a:endParaRPr lang="en-US" dirty="0"/>
          </a:p>
          <a:p>
            <a:r>
              <a:rPr lang="en-US" dirty="0"/>
              <a:t>If the initial condition were false, only the pre-test version would skip the loop entirely.</a:t>
            </a:r>
          </a:p>
          <a:p>
            <a:endParaRPr lang="en-US" dirty="0"/>
          </a:p>
          <a:p>
            <a:endParaRPr lang="en-US" dirty="0"/>
          </a:p>
        </p:txBody>
      </p:sp>
      <p:sp>
        <p:nvSpPr>
          <p:cNvPr id="4" name="Slide Number Placeholder 3"/>
          <p:cNvSpPr>
            <a:spLocks noGrp="1"/>
          </p:cNvSpPr>
          <p:nvPr>
            <p:ph type="sldNum" sz="quarter" idx="5"/>
          </p:nvPr>
        </p:nvSpPr>
        <p:spPr/>
        <p:txBody>
          <a:bodyPr/>
          <a:lstStyle/>
          <a:p>
            <a:fld id="{2D71AD5F-E36F-46B9-A99B-7B025244359D}" type="slidenum">
              <a:rPr lang="en-US" smtClean="0"/>
              <a:pPr/>
              <a:t>25</a:t>
            </a:fld>
            <a:endParaRPr lang="en-US"/>
          </a:p>
        </p:txBody>
      </p:sp>
    </p:spTree>
    <p:extLst>
      <p:ext uri="{BB962C8B-B14F-4D97-AF65-F5344CB8AC3E}">
        <p14:creationId xmlns:p14="http://schemas.microsoft.com/office/powerpoint/2010/main" val="384448021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ChangeArrowheads="1"/>
          </p:cNvSpPr>
          <p:nvPr>
            <p:ph type="body" idx="1"/>
          </p:nvPr>
        </p:nvSpPr>
        <p:spPr>
          <a:xfrm>
            <a:off x="924810" y="4404346"/>
            <a:ext cx="5100458" cy="4170576"/>
          </a:xfrm>
          <a:solidFill>
            <a:srgbClr val="FFFFFF"/>
          </a:solidFill>
          <a:ln>
            <a:solidFill>
              <a:srgbClr val="000000"/>
            </a:solidFill>
          </a:ln>
        </p:spPr>
        <p:txBody>
          <a:bodyPr lIns="95780" tIns="47890" rIns="95780" bIns="47890"/>
          <a:lstStyle/>
          <a:p>
            <a:pPr marL="0" lvl="2" defTabSz="924879">
              <a:defRPr/>
            </a:pPr>
            <a:r>
              <a:rPr lang="en-US" dirty="0"/>
              <a:t>Condition codes are simply a way of testing the ALU status flags. </a:t>
            </a:r>
          </a:p>
          <a:p>
            <a:pPr marL="0" lvl="2" defTabSz="924879">
              <a:defRPr/>
            </a:pPr>
            <a:r>
              <a:rPr lang="en-US" dirty="0"/>
              <a:t>Note AL is the default and does not need to be specified </a:t>
            </a:r>
            <a:endParaRPr lang="en-GB" dirty="0"/>
          </a:p>
          <a:p>
            <a:endParaRPr lang="en-US" dirty="0"/>
          </a:p>
        </p:txBody>
      </p:sp>
      <p:sp>
        <p:nvSpPr>
          <p:cNvPr id="45059" name="Rectangle 3"/>
          <p:cNvSpPr>
            <a:spLocks noGrp="1" noRot="1" noChangeAspect="1" noChangeArrowheads="1" noTextEdit="1"/>
          </p:cNvSpPr>
          <p:nvPr>
            <p:ph type="sldImg"/>
          </p:nvPr>
        </p:nvSpPr>
        <p:spPr>
          <a:xfrm>
            <a:off x="546100" y="863600"/>
            <a:ext cx="5870575" cy="3303588"/>
          </a:xfrm>
          <a:ln/>
        </p:spPr>
      </p:sp>
    </p:spTree>
    <p:extLst>
      <p:ext uri="{BB962C8B-B14F-4D97-AF65-F5344CB8AC3E}">
        <p14:creationId xmlns:p14="http://schemas.microsoft.com/office/powerpoint/2010/main" val="303985306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noChangeArrowheads="1"/>
          </p:cNvSpPr>
          <p:nvPr>
            <p:ph type="body" idx="1"/>
          </p:nvPr>
        </p:nvSpPr>
        <p:spPr>
          <a:xfrm>
            <a:off x="924810" y="4404346"/>
            <a:ext cx="5100458" cy="4170576"/>
          </a:xfrm>
          <a:solidFill>
            <a:srgbClr val="FFFFFF"/>
          </a:solidFill>
          <a:ln>
            <a:solidFill>
              <a:srgbClr val="000000"/>
            </a:solidFill>
          </a:ln>
        </p:spPr>
        <p:txBody>
          <a:bodyPr lIns="92350" tIns="46174" rIns="92350" bIns="46174"/>
          <a:lstStyle/>
          <a:p>
            <a:r>
              <a:rPr lang="en-US" dirty="0"/>
              <a:t>Sequence of conditional instructions:</a:t>
            </a:r>
          </a:p>
          <a:p>
            <a:r>
              <a:rPr lang="en-US" dirty="0"/>
              <a:t>	- no instruction must reset </a:t>
            </a:r>
            <a:r>
              <a:rPr lang="en-US" dirty="0" err="1"/>
              <a:t>cond</a:t>
            </a:r>
            <a:r>
              <a:rPr lang="en-US" dirty="0"/>
              <a:t> code flags</a:t>
            </a:r>
          </a:p>
          <a:p>
            <a:r>
              <a:rPr lang="en-US" dirty="0"/>
              <a:t>	- BL corrupts flags so must be last</a:t>
            </a:r>
          </a:p>
          <a:p>
            <a:r>
              <a:rPr lang="en-US" dirty="0"/>
              <a:t>	- limit sequence to max 3 or so </a:t>
            </a:r>
            <a:r>
              <a:rPr lang="en-US" dirty="0" err="1"/>
              <a:t>instrs</a:t>
            </a:r>
            <a:endParaRPr lang="en-US" dirty="0"/>
          </a:p>
          <a:p>
            <a:r>
              <a:rPr lang="en-US" dirty="0"/>
              <a:t>Can use different condition codes.  Give if then else example.  Note GCD practical coming later.</a:t>
            </a:r>
          </a:p>
          <a:p>
            <a:r>
              <a:rPr lang="en-US" dirty="0"/>
              <a:t>Conditional compare</a:t>
            </a:r>
          </a:p>
          <a:p>
            <a:r>
              <a:rPr lang="en-US" dirty="0"/>
              <a:t>	- resets condition code when executed</a:t>
            </a:r>
          </a:p>
          <a:p>
            <a:r>
              <a:rPr lang="en-US" dirty="0"/>
              <a:t>	- compiler will make use of this</a:t>
            </a:r>
          </a:p>
          <a:p>
            <a:r>
              <a:rPr lang="en-US" dirty="0"/>
              <a:t>	- can be difficult for a human to understand!</a:t>
            </a:r>
          </a:p>
          <a:p>
            <a:r>
              <a:rPr lang="en-US" dirty="0"/>
              <a:t>Not just for compare, using data processing with condition code and S bit is useful in some circumstances.</a:t>
            </a:r>
          </a:p>
          <a:p>
            <a:r>
              <a:rPr lang="en-US" dirty="0"/>
              <a:t>LDM/LDR instruction cannot set flags due to </a:t>
            </a:r>
            <a:r>
              <a:rPr lang="en-US" dirty="0" err="1"/>
              <a:t>datapath</a:t>
            </a:r>
            <a:r>
              <a:rPr lang="en-US" dirty="0"/>
              <a:t> issues (data comes back only at the very end of the cycle, so there is no opportunity to perform a comparison and set the status flags).</a:t>
            </a:r>
          </a:p>
          <a:p>
            <a:r>
              <a:rPr lang="en-US" dirty="0">
                <a:latin typeface="Consolas" panose="020B0609020204030204" pitchFamily="49" charset="0"/>
                <a:cs typeface="Consolas" panose="020B0609020204030204" pitchFamily="49" charset="0"/>
              </a:rPr>
              <a:t>a </a:t>
            </a:r>
            <a:r>
              <a:rPr lang="en-US" dirty="0">
                <a:latin typeface="Consolas" panose="020B0609020204030204" pitchFamily="49" charset="0"/>
                <a:ea typeface="Cambria Math"/>
                <a:cs typeface="Consolas" panose="020B0609020204030204" pitchFamily="49" charset="0"/>
              </a:rPr>
              <a:t>⟶ r0</a:t>
            </a:r>
          </a:p>
          <a:p>
            <a:r>
              <a:rPr lang="en-US" dirty="0">
                <a:latin typeface="Consolas" panose="020B0609020204030204" pitchFamily="49" charset="0"/>
                <a:cs typeface="Consolas" panose="020B0609020204030204" pitchFamily="49" charset="0"/>
              </a:rPr>
              <a:t>y</a:t>
            </a:r>
            <a:r>
              <a:rPr lang="en-US" dirty="0">
                <a:latin typeface="Consolas" panose="020B0609020204030204" pitchFamily="49" charset="0"/>
                <a:ea typeface="Cambria Math"/>
                <a:cs typeface="Consolas" panose="020B0609020204030204" pitchFamily="49" charset="0"/>
              </a:rPr>
              <a:t> ⟶ r1</a:t>
            </a:r>
            <a:endParaRPr lang="en-US" dirty="0">
              <a:latin typeface="Consolas" panose="020B0609020204030204" pitchFamily="49" charset="0"/>
              <a:cs typeface="Consolas" panose="020B0609020204030204" pitchFamily="49" charset="0"/>
            </a:endParaRPr>
          </a:p>
          <a:p>
            <a:endParaRPr lang="en-US" dirty="0"/>
          </a:p>
        </p:txBody>
      </p:sp>
      <p:sp>
        <p:nvSpPr>
          <p:cNvPr id="46083" name="Rectangle 3"/>
          <p:cNvSpPr>
            <a:spLocks noGrp="1" noRot="1" noChangeAspect="1" noChangeArrowheads="1" noTextEdit="1"/>
          </p:cNvSpPr>
          <p:nvPr>
            <p:ph type="sldImg"/>
          </p:nvPr>
        </p:nvSpPr>
        <p:spPr>
          <a:xfrm>
            <a:off x="546100" y="863600"/>
            <a:ext cx="5870575" cy="3303588"/>
          </a:xfrm>
          <a:ln/>
        </p:spPr>
      </p:sp>
    </p:spTree>
    <p:extLst>
      <p:ext uri="{BB962C8B-B14F-4D97-AF65-F5344CB8AC3E}">
        <p14:creationId xmlns:p14="http://schemas.microsoft.com/office/powerpoint/2010/main" val="77653608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Grp="1" noChangeArrowheads="1"/>
          </p:cNvSpPr>
          <p:nvPr>
            <p:ph type="body" idx="1"/>
          </p:nvPr>
        </p:nvSpPr>
        <p:spPr>
          <a:xfrm>
            <a:off x="924810" y="4404346"/>
            <a:ext cx="5100458" cy="4170576"/>
          </a:xfrm>
          <a:solidFill>
            <a:srgbClr val="FFFFFF"/>
          </a:solidFill>
          <a:ln>
            <a:solidFill>
              <a:srgbClr val="000000"/>
            </a:solidFill>
          </a:ln>
        </p:spPr>
        <p:txBody>
          <a:bodyPr lIns="92350" tIns="46174" rIns="92350" bIns="46174"/>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kern="0" dirty="0"/>
              <a:t>BPL </a:t>
            </a:r>
            <a:r>
              <a:rPr lang="en-US" sz="1200" b="0" kern="0" dirty="0" err="1"/>
              <a:t>PosOrZ</a:t>
            </a:r>
            <a:r>
              <a:rPr lang="en-US" sz="1200" b="0" kern="0" dirty="0"/>
              <a:t>: Branch </a:t>
            </a:r>
            <a:r>
              <a:rPr lang="en-US" sz="1200" kern="0" dirty="0"/>
              <a:t>to </a:t>
            </a:r>
            <a:r>
              <a:rPr lang="en-US" sz="1200" kern="0" dirty="0" err="1"/>
              <a:t>PosOrZ</a:t>
            </a:r>
            <a:r>
              <a:rPr lang="en-US" sz="1200" kern="0" dirty="0"/>
              <a:t> </a:t>
            </a:r>
            <a:r>
              <a:rPr lang="en-US" sz="1200" b="0" kern="0" dirty="0"/>
              <a:t>if condition PL is true (N == 0 indicating Positive or Zero) for ADDS r0, r0, r1</a:t>
            </a:r>
          </a:p>
          <a:p>
            <a:pPr marL="0" indent="0">
              <a:buNone/>
            </a:pPr>
            <a:r>
              <a:rPr lang="en-US" sz="1200" b="0" kern="0" dirty="0"/>
              <a:t>MOVPL r0, #1: conditional move that executes </a:t>
            </a:r>
            <a:r>
              <a:rPr lang="en-US" sz="1200" kern="0" dirty="0"/>
              <a:t>only when condition PL is true</a:t>
            </a:r>
          </a:p>
          <a:p>
            <a:pPr marL="0" indent="0">
              <a:buNone/>
            </a:pPr>
            <a:r>
              <a:rPr lang="en-US" sz="1200" kern="0" dirty="0"/>
              <a:t>MOVMI r0, #0: conditional move that executes only when condition MI (N == 1 indicating Negative) is true</a:t>
            </a:r>
            <a:endParaRPr lang="en-US" sz="1200" b="0" kern="0" dirty="0"/>
          </a:p>
          <a:p>
            <a:endParaRPr lang="en-US" dirty="0"/>
          </a:p>
        </p:txBody>
      </p:sp>
      <p:sp>
        <p:nvSpPr>
          <p:cNvPr id="47107" name="Rectangle 3"/>
          <p:cNvSpPr>
            <a:spLocks noGrp="1" noRot="1" noChangeAspect="1" noChangeArrowheads="1" noTextEdit="1"/>
          </p:cNvSpPr>
          <p:nvPr>
            <p:ph type="sldImg"/>
          </p:nvPr>
        </p:nvSpPr>
        <p:spPr>
          <a:xfrm>
            <a:off x="546100" y="863600"/>
            <a:ext cx="5870575" cy="3303588"/>
          </a:xfrm>
          <a:ln/>
        </p:spPr>
      </p:sp>
    </p:spTree>
    <p:extLst>
      <p:ext uri="{BB962C8B-B14F-4D97-AF65-F5344CB8AC3E}">
        <p14:creationId xmlns:p14="http://schemas.microsoft.com/office/powerpoint/2010/main" val="242499516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D71AD5F-E36F-46B9-A99B-7B025244359D}" type="slidenum">
              <a:rPr lang="en-US" smtClean="0"/>
              <a:pPr/>
              <a:t>38</a:t>
            </a:fld>
            <a:endParaRPr lang="en-US"/>
          </a:p>
        </p:txBody>
      </p:sp>
    </p:spTree>
    <p:extLst>
      <p:ext uri="{BB962C8B-B14F-4D97-AF65-F5344CB8AC3E}">
        <p14:creationId xmlns:p14="http://schemas.microsoft.com/office/powerpoint/2010/main" val="180517234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dirty="0">
                <a:solidFill>
                  <a:srgbClr val="C00000"/>
                </a:solidFill>
              </a:rPr>
              <a:t>You do not need to write IT instructions in your code. </a:t>
            </a:r>
          </a:p>
          <a:p>
            <a:endParaRPr lang="en-US" sz="1200" dirty="0">
              <a:solidFill>
                <a:srgbClr val="C00000"/>
              </a:solidFill>
            </a:endParaRPr>
          </a:p>
          <a:p>
            <a:r>
              <a:rPr lang="en-US" sz="1200" dirty="0">
                <a:solidFill>
                  <a:srgbClr val="C00000"/>
                </a:solidFill>
              </a:rPr>
              <a:t>The assembler generates them for you automatically according to the conditions specified.</a:t>
            </a:r>
          </a:p>
          <a:p>
            <a:endParaRPr lang="en-US" dirty="0"/>
          </a:p>
        </p:txBody>
      </p:sp>
      <p:sp>
        <p:nvSpPr>
          <p:cNvPr id="4" name="Slide Number Placeholder 3"/>
          <p:cNvSpPr>
            <a:spLocks noGrp="1"/>
          </p:cNvSpPr>
          <p:nvPr>
            <p:ph type="sldNum" sz="quarter" idx="5"/>
          </p:nvPr>
        </p:nvSpPr>
        <p:spPr/>
        <p:txBody>
          <a:bodyPr/>
          <a:lstStyle/>
          <a:p>
            <a:fld id="{2D71AD5F-E36F-46B9-A99B-7B025244359D}" type="slidenum">
              <a:rPr lang="en-US" smtClean="0"/>
              <a:pPr/>
              <a:t>39</a:t>
            </a:fld>
            <a:endParaRPr lang="en-US"/>
          </a:p>
        </p:txBody>
      </p:sp>
    </p:spTree>
    <p:extLst>
      <p:ext uri="{BB962C8B-B14F-4D97-AF65-F5344CB8AC3E}">
        <p14:creationId xmlns:p14="http://schemas.microsoft.com/office/powerpoint/2010/main" val="4102524642"/>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ChangeArrowheads="1"/>
          </p:cNvSpPr>
          <p:nvPr>
            <p:ph type="body" idx="1"/>
          </p:nvPr>
        </p:nvSpPr>
        <p:spPr>
          <a:xfrm>
            <a:off x="924810" y="4404346"/>
            <a:ext cx="5100458" cy="4170576"/>
          </a:xfrm>
          <a:solidFill>
            <a:srgbClr val="FFFFFF"/>
          </a:solidFill>
          <a:ln>
            <a:solidFill>
              <a:srgbClr val="000000"/>
            </a:solidFill>
          </a:ln>
        </p:spPr>
        <p:txBody>
          <a:bodyPr lIns="95780" tIns="47890" rIns="95780" bIns="47890"/>
          <a:lstStyle/>
          <a:p>
            <a:pPr marL="0" lvl="2" defTabSz="924879">
              <a:defRPr/>
            </a:pPr>
            <a:r>
              <a:rPr lang="en-US" dirty="0"/>
              <a:t>Condition codes are simply a way of testing the ALU status flags. </a:t>
            </a:r>
          </a:p>
          <a:p>
            <a:pPr marL="0" lvl="2" defTabSz="924879">
              <a:defRPr/>
            </a:pPr>
            <a:r>
              <a:rPr lang="en-US" dirty="0"/>
              <a:t>Note AL is the default and does not need to be specified </a:t>
            </a:r>
            <a:endParaRPr lang="en-GB" dirty="0"/>
          </a:p>
          <a:p>
            <a:endParaRPr lang="en-US" dirty="0"/>
          </a:p>
        </p:txBody>
      </p:sp>
      <p:sp>
        <p:nvSpPr>
          <p:cNvPr id="45059" name="Rectangle 3"/>
          <p:cNvSpPr>
            <a:spLocks noGrp="1" noRot="1" noChangeAspect="1" noChangeArrowheads="1" noTextEdit="1"/>
          </p:cNvSpPr>
          <p:nvPr>
            <p:ph type="sldImg"/>
          </p:nvPr>
        </p:nvSpPr>
        <p:spPr>
          <a:xfrm>
            <a:off x="546100" y="863600"/>
            <a:ext cx="5870575" cy="3303588"/>
          </a:xfrm>
          <a:ln/>
        </p:spPr>
      </p:sp>
    </p:spTree>
    <p:extLst>
      <p:ext uri="{BB962C8B-B14F-4D97-AF65-F5344CB8AC3E}">
        <p14:creationId xmlns:p14="http://schemas.microsoft.com/office/powerpoint/2010/main" val="425608264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dirty="0"/>
              <a:t>N</a:t>
            </a:r>
            <a:r>
              <a:rPr lang="en-US" sz="1200" dirty="0"/>
              <a:t> (negative) – set (1) when a signed result is negative, otherwise cleared (0).</a:t>
            </a:r>
          </a:p>
          <a:p>
            <a:r>
              <a:rPr lang="en-US" sz="1200" b="1" dirty="0"/>
              <a:t>Z</a:t>
            </a:r>
            <a:r>
              <a:rPr lang="en-US" sz="1200" dirty="0"/>
              <a:t> (zero) – set (1) when a result is 0, otherwise cleared (0).</a:t>
            </a:r>
          </a:p>
          <a:p>
            <a:r>
              <a:rPr lang="en-US" sz="1200" b="1" dirty="0"/>
              <a:t>C</a:t>
            </a:r>
            <a:r>
              <a:rPr lang="en-US" sz="1200" dirty="0"/>
              <a:t> (carry) – set (1) when an add-based operation produces an overflow, when a subtract-based operation doesn’t require a borrow; when shifting, holds the last bit that’s been shifted out; otherwise cleared (0).</a:t>
            </a:r>
          </a:p>
          <a:p>
            <a:r>
              <a:rPr lang="en-US" sz="1200" b="1" dirty="0"/>
              <a:t>V</a:t>
            </a:r>
            <a:r>
              <a:rPr lang="en-US" sz="1200" dirty="0"/>
              <a:t> (overflow) – set (1) when an add- or subtract-based operation generates a signed overflow, otherwise cleared (0).</a:t>
            </a:r>
          </a:p>
          <a:p>
            <a:endParaRPr lang="en-US" dirty="0"/>
          </a:p>
          <a:p>
            <a:endParaRPr lang="en-US" dirty="0"/>
          </a:p>
        </p:txBody>
      </p:sp>
      <p:sp>
        <p:nvSpPr>
          <p:cNvPr id="4" name="Slide Number Placeholder 3"/>
          <p:cNvSpPr>
            <a:spLocks noGrp="1"/>
          </p:cNvSpPr>
          <p:nvPr>
            <p:ph type="sldNum" sz="quarter" idx="5"/>
          </p:nvPr>
        </p:nvSpPr>
        <p:spPr/>
        <p:txBody>
          <a:bodyPr/>
          <a:lstStyle/>
          <a:p>
            <a:fld id="{2D71AD5F-E36F-46B9-A99B-7B025244359D}" type="slidenum">
              <a:rPr lang="en-US" smtClean="0"/>
              <a:pPr/>
              <a:t>4</a:t>
            </a:fld>
            <a:endParaRPr lang="en-US"/>
          </a:p>
        </p:txBody>
      </p:sp>
    </p:spTree>
    <p:extLst>
      <p:ext uri="{BB962C8B-B14F-4D97-AF65-F5344CB8AC3E}">
        <p14:creationId xmlns:p14="http://schemas.microsoft.com/office/powerpoint/2010/main" val="30740250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4610" name="Rectangle 2"/>
          <p:cNvSpPr>
            <a:spLocks noGrp="1" noRot="1" noChangeAspect="1" noChangeArrowheads="1" noTextEdit="1"/>
          </p:cNvSpPr>
          <p:nvPr>
            <p:ph type="sldImg"/>
          </p:nvPr>
        </p:nvSpPr>
        <p:spPr>
          <a:ln/>
        </p:spPr>
      </p:sp>
      <mc:AlternateContent xmlns:mc="http://schemas.openxmlformats.org/markup-compatibility/2006" xmlns:a14="http://schemas.microsoft.com/office/drawing/2010/main">
        <mc:Choice Requires="a14">
          <p:sp>
            <p:nvSpPr>
              <p:cNvPr id="324611" name="Rectangle 3"/>
              <p:cNvSpPr>
                <a:spLocks noGrp="1" noChangeArrowheads="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Gill Sans MT"/>
                    <a:ea typeface="+mn-ea"/>
                    <a:cs typeface="+mn-cs"/>
                  </a:rPr>
                  <a:t>C is cleared </a:t>
                </a:r>
                <a:r>
                  <a:rPr kumimoji="0" lang="en-US" sz="1200" b="0" i="0" u="none" strike="noStrike" kern="1200" cap="none" spc="0" normalizeH="0" baseline="0" noProof="0" dirty="0">
                    <a:ln>
                      <a:noFill/>
                    </a:ln>
                    <a:solidFill>
                      <a:prstClr val="black"/>
                    </a:solidFill>
                    <a:effectLst/>
                    <a:uLnTx/>
                    <a:uFillTx/>
                    <a:latin typeface="Gill Sans MT"/>
                    <a:ea typeface="+mn-ea"/>
                    <a:cs typeface="Times New Roman" pitchFamily="18" charset="0"/>
                  </a:rPr>
                  <a:t>upon </a:t>
                </a:r>
                <a:r>
                  <a:rPr kumimoji="0" lang="en-US" sz="1200" b="0" i="0" u="none" strike="noStrike" kern="1200" cap="none" spc="0" normalizeH="0" baseline="0" noProof="0" dirty="0">
                    <a:ln>
                      <a:noFill/>
                    </a:ln>
                    <a:solidFill>
                      <a:prstClr val="black"/>
                    </a:solidFill>
                    <a:effectLst/>
                    <a:uLnTx/>
                    <a:uFillTx/>
                    <a:latin typeface="Gill Sans MT"/>
                    <a:ea typeface="+mn-ea"/>
                    <a:cs typeface="+mn-cs"/>
                  </a:rPr>
                  <a:t>an </a:t>
                </a:r>
                <a:r>
                  <a:rPr kumimoji="0" lang="en-US" sz="1200" b="1" i="0" u="sng" strike="noStrike" kern="1200" cap="none" spc="0" normalizeH="0" baseline="0" noProof="0" dirty="0">
                    <a:ln>
                      <a:noFill/>
                    </a:ln>
                    <a:solidFill>
                      <a:srgbClr val="800000"/>
                    </a:solidFill>
                    <a:effectLst/>
                    <a:uLnTx/>
                    <a:uFillTx/>
                    <a:latin typeface="Gill Sans MT"/>
                    <a:ea typeface="+mn-ea"/>
                    <a:cs typeface="+mn-cs"/>
                  </a:rPr>
                  <a:t>unsigned</a:t>
                </a:r>
                <a:r>
                  <a:rPr kumimoji="0" lang="en-US" sz="1200" b="0" i="0" u="none" strike="noStrike" kern="1200" cap="none" spc="0" normalizeH="0" baseline="0" noProof="0" dirty="0">
                    <a:ln>
                      <a:noFill/>
                    </a:ln>
                    <a:solidFill>
                      <a:prstClr val="black"/>
                    </a:solidFill>
                    <a:effectLst/>
                    <a:uLnTx/>
                    <a:uFillTx/>
                    <a:latin typeface="Gill Sans MT"/>
                    <a:ea typeface="+mn-ea"/>
                    <a:cs typeface="+mn-cs"/>
                  </a:rPr>
                  <a:t> subtract if the answer is wrong</a:t>
                </a:r>
                <a:endParaRPr kumimoji="0" lang="en-US" sz="300" b="0" i="0" u="none" strike="noStrike" kern="1200" cap="none" spc="0" normalizeH="0" baseline="0" noProof="0" dirty="0">
                  <a:ln>
                    <a:noFill/>
                  </a:ln>
                  <a:solidFill>
                    <a:prstClr val="black"/>
                  </a:solidFill>
                  <a:effectLst/>
                  <a:uLnTx/>
                  <a:uFillTx/>
                  <a:latin typeface="Gill Sans MT"/>
                  <a:ea typeface="+mn-ea"/>
                  <a:cs typeface="+mn-cs"/>
                </a:endParaRPr>
              </a:p>
              <a:p>
                <a:r>
                  <a:rPr lang="en-US" sz="1200" b="0" i="0" kern="1200" dirty="0">
                    <a:solidFill>
                      <a:schemeClr val="tx1"/>
                    </a:solidFill>
                    <a:effectLst/>
                    <a:latin typeface="+mn-lt"/>
                    <a:ea typeface="+mn-ea"/>
                    <a:cs typeface="+mn-cs"/>
                  </a:rPr>
                  <a:t>The carry flag (CF) is set differently for unsigned addition and subtraction:</a:t>
                </a:r>
              </a:p>
              <a:p>
                <a:r>
                  <a:rPr lang="en-US" sz="2800" dirty="0">
                    <a:solidFill>
                      <a:prstClr val="black"/>
                    </a:solidFill>
                  </a:rPr>
                  <a:t>When adding or subtracting two signed numbers in an </a:t>
                </a:r>
                <a:r>
                  <a:rPr lang="en-US" sz="2800" i="1" dirty="0">
                    <a:solidFill>
                      <a:prstClr val="black"/>
                    </a:solidFill>
                  </a:rPr>
                  <a:t>n</a:t>
                </a:r>
                <a:r>
                  <a:rPr lang="en-US" sz="2800" dirty="0">
                    <a:solidFill>
                      <a:prstClr val="black"/>
                    </a:solidFill>
                  </a:rPr>
                  <a:t>-bit system, an overflow occurs if </a:t>
                </a:r>
                <a:r>
                  <a:rPr lang="en-US" sz="2800" dirty="0">
                    <a:solidFill>
                      <a:srgbClr val="C00000"/>
                    </a:solidFill>
                  </a:rPr>
                  <a:t>the true result is larger than the maximum signed integer </a:t>
                </a:r>
                <a:r>
                  <a:rPr lang="en-US" sz="2800" dirty="0">
                    <a:solidFill>
                      <a:prstClr val="black"/>
                    </a:solidFill>
                  </a:rPr>
                  <a:t>(</a:t>
                </a:r>
                <a:r>
                  <a:rPr lang="en-US" sz="2800" i="1" dirty="0">
                    <a:solidFill>
                      <a:prstClr val="black"/>
                    </a:solidFill>
                  </a:rPr>
                  <a:t>i.e.</a:t>
                </a:r>
                <a:r>
                  <a:rPr lang="en-US" sz="2800" dirty="0">
                    <a:solidFill>
                      <a:prstClr val="black"/>
                    </a:solidFill>
                  </a:rPr>
                  <a:t> </a:t>
                </a:r>
                <a14:m>
                  <m:oMath xmlns:m="http://schemas.openxmlformats.org/officeDocument/2006/math">
                    <m:sSup>
                      <m:sSupPr>
                        <m:ctrlPr>
                          <a:rPr lang="en-US" sz="2800" i="1">
                            <a:solidFill>
                              <a:prstClr val="black"/>
                            </a:solidFill>
                            <a:latin typeface="Cambria Math" panose="02040503050406030204" pitchFamily="18" charset="0"/>
                          </a:rPr>
                        </m:ctrlPr>
                      </m:sSupPr>
                      <m:e>
                        <m:r>
                          <a:rPr lang="en-US" sz="2800" i="1">
                            <a:solidFill>
                              <a:prstClr val="black"/>
                            </a:solidFill>
                            <a:latin typeface="Cambria Math"/>
                          </a:rPr>
                          <m:t>2</m:t>
                        </m:r>
                      </m:e>
                      <m:sup>
                        <m:r>
                          <a:rPr lang="en-US" sz="2800" i="1">
                            <a:solidFill>
                              <a:prstClr val="black"/>
                            </a:solidFill>
                            <a:latin typeface="Cambria Math"/>
                          </a:rPr>
                          <m:t>𝑛</m:t>
                        </m:r>
                        <m:r>
                          <a:rPr lang="en-US" sz="2800" b="0" i="1" smtClean="0">
                            <a:solidFill>
                              <a:prstClr val="black"/>
                            </a:solidFill>
                            <a:latin typeface="Cambria Math" panose="02040503050406030204" pitchFamily="18" charset="0"/>
                          </a:rPr>
                          <m:t>−1</m:t>
                        </m:r>
                      </m:sup>
                    </m:sSup>
                    <m:r>
                      <a:rPr lang="en-US" sz="2800" i="1">
                        <a:solidFill>
                          <a:prstClr val="black"/>
                        </a:solidFill>
                        <a:latin typeface="Cambria Math"/>
                      </a:rPr>
                      <m:t>−1</m:t>
                    </m:r>
                  </m:oMath>
                </a14:m>
                <a:r>
                  <a:rPr lang="en-US" sz="2800" dirty="0">
                    <a:solidFill>
                      <a:prstClr val="black"/>
                    </a:solidFill>
                  </a:rPr>
                  <a:t>) </a:t>
                </a:r>
                <a:r>
                  <a:rPr lang="en-US" sz="2800" dirty="0">
                    <a:solidFill>
                      <a:srgbClr val="C00000"/>
                    </a:solidFill>
                  </a:rPr>
                  <a:t>or smaller than the minimum signed integer </a:t>
                </a:r>
                <a:r>
                  <a:rPr lang="en-US" sz="2800" dirty="0">
                    <a:solidFill>
                      <a:prstClr val="black"/>
                    </a:solidFill>
                  </a:rPr>
                  <a:t>(</a:t>
                </a:r>
                <a:r>
                  <a:rPr lang="en-US" sz="2800" i="1" dirty="0">
                    <a:solidFill>
                      <a:prstClr val="black"/>
                    </a:solidFill>
                  </a:rPr>
                  <a:t>i.e.</a:t>
                </a:r>
                <a:r>
                  <a:rPr lang="en-US" sz="2800" dirty="0">
                    <a:solidFill>
                      <a:prstClr val="black"/>
                    </a:solidFill>
                  </a:rPr>
                  <a:t> </a:t>
                </a:r>
                <a14:m>
                  <m:oMath xmlns:m="http://schemas.openxmlformats.org/officeDocument/2006/math">
                    <m:sSup>
                      <m:sSupPr>
                        <m:ctrlPr>
                          <a:rPr lang="en-US" sz="2800" i="1">
                            <a:solidFill>
                              <a:prstClr val="black"/>
                            </a:solidFill>
                            <a:latin typeface="Cambria Math" panose="02040503050406030204" pitchFamily="18" charset="0"/>
                          </a:rPr>
                        </m:ctrlPr>
                      </m:sSupPr>
                      <m:e>
                        <m:r>
                          <a:rPr lang="en-US" sz="2800" b="0" i="1" smtClean="0">
                            <a:solidFill>
                              <a:prstClr val="black"/>
                            </a:solidFill>
                            <a:latin typeface="Cambria Math" panose="02040503050406030204" pitchFamily="18" charset="0"/>
                          </a:rPr>
                          <m:t>−</m:t>
                        </m:r>
                        <m:r>
                          <a:rPr lang="en-US" sz="2800" i="1">
                            <a:solidFill>
                              <a:prstClr val="black"/>
                            </a:solidFill>
                            <a:latin typeface="Cambria Math"/>
                          </a:rPr>
                          <m:t>2</m:t>
                        </m:r>
                      </m:e>
                      <m:sup>
                        <m:r>
                          <a:rPr lang="en-US" sz="2800" i="1">
                            <a:solidFill>
                              <a:prstClr val="black"/>
                            </a:solidFill>
                            <a:latin typeface="Cambria Math"/>
                          </a:rPr>
                          <m:t>𝑛</m:t>
                        </m:r>
                        <m:r>
                          <a:rPr lang="en-US" sz="2800" b="0" i="1" smtClean="0">
                            <a:solidFill>
                              <a:prstClr val="black"/>
                            </a:solidFill>
                            <a:latin typeface="Cambria Math" panose="02040503050406030204" pitchFamily="18" charset="0"/>
                          </a:rPr>
                          <m:t>−1</m:t>
                        </m:r>
                      </m:sup>
                    </m:sSup>
                  </m:oMath>
                </a14:m>
                <a:r>
                  <a:rPr lang="en-US" sz="2800" dirty="0">
                    <a:solidFill>
                      <a:prstClr val="black"/>
                    </a:solidFill>
                  </a:rPr>
                  <a:t>) that can be represented</a:t>
                </a:r>
              </a:p>
              <a:p>
                <a:endParaRPr lang="en-US" dirty="0"/>
              </a:p>
              <a:p>
                <a:r>
                  <a:rPr lang="en-US" dirty="0"/>
                  <a:t>Overflow may occur when adding 2 operands with the same sign, or subtracting 2 operands with different signs, including: </a:t>
                </a:r>
              </a:p>
              <a:p>
                <a:pPr marL="731520" lvl="1" indent="-457200">
                  <a:buFont typeface="+mj-lt"/>
                  <a:buAutoNum type="arabicPeriod"/>
                </a:pPr>
                <a:r>
                  <a:rPr lang="en-US" dirty="0"/>
                  <a:t>adding two positive numbers</a:t>
                </a:r>
              </a:p>
              <a:p>
                <a:pPr marL="731520" lvl="1" indent="-457200">
                  <a:buFont typeface="+mj-lt"/>
                  <a:buAutoNum type="arabicPeriod"/>
                </a:pPr>
                <a:r>
                  <a:rPr lang="en-US" dirty="0"/>
                  <a:t>adding two negative numbers</a:t>
                </a:r>
              </a:p>
              <a:p>
                <a:pPr marL="731520" lvl="1" indent="-457200">
                  <a:buFont typeface="+mj-lt"/>
                  <a:buAutoNum type="arabicPeriod"/>
                </a:pPr>
                <a:r>
                  <a:rPr lang="en-US" dirty="0"/>
                  <a:t>subtracting a positive number from a negative number</a:t>
                </a:r>
              </a:p>
              <a:p>
                <a:pPr marL="731520" lvl="1" indent="-457200">
                  <a:buFont typeface="+mj-lt"/>
                  <a:buAutoNum type="arabicPeriod"/>
                </a:pPr>
                <a:r>
                  <a:rPr lang="en-US" dirty="0"/>
                  <a:t>subtracting a negative number from a positive number</a:t>
                </a:r>
              </a:p>
              <a:p>
                <a:endParaRPr lang="en-US" dirty="0"/>
              </a:p>
              <a:p>
                <a:r>
                  <a:rPr lang="en-US" dirty="0"/>
                  <a:t>Overflow cannot occur when adding 2 operands with different signs or when subtracting 2 operands with the same sign.</a:t>
                </a:r>
              </a:p>
              <a:p>
                <a:pPr lvl="1"/>
                <a:r>
                  <a:rPr lang="en-US" dirty="0"/>
                  <a:t>Why?</a:t>
                </a:r>
              </a:p>
              <a:p>
                <a:endParaRPr lang="en-US" sz="1200" b="1" i="0" kern="1200" dirty="0">
                  <a:solidFill>
                    <a:schemeClr val="tx1"/>
                  </a:solidFill>
                  <a:effectLst/>
                  <a:latin typeface="+mn-lt"/>
                  <a:ea typeface="+mn-ea"/>
                  <a:cs typeface="+mn-cs"/>
                </a:endParaRPr>
              </a:p>
              <a:p>
                <a:endParaRPr lang="en-US" sz="1200" b="1" i="0" kern="1200" dirty="0">
                  <a:solidFill>
                    <a:schemeClr val="tx1"/>
                  </a:solidFill>
                  <a:effectLst/>
                  <a:latin typeface="+mn-lt"/>
                  <a:ea typeface="+mn-ea"/>
                  <a:cs typeface="+mn-cs"/>
                </a:endParaRPr>
              </a:p>
              <a:p>
                <a:r>
                  <a:rPr lang="en-US" sz="1200" b="1" i="0" kern="1200" dirty="0">
                    <a:solidFill>
                      <a:schemeClr val="tx1"/>
                    </a:solidFill>
                    <a:effectLst/>
                    <a:latin typeface="+mn-lt"/>
                    <a:ea typeface="+mn-ea"/>
                    <a:cs typeface="+mn-cs"/>
                  </a:rPr>
                  <a:t>Unsigned Addition:</a:t>
                </a:r>
              </a:p>
              <a:p>
                <a:r>
                  <a:rPr lang="en-US" sz="1200" b="0" i="0" kern="1200" dirty="0">
                    <a:solidFill>
                      <a:schemeClr val="tx1"/>
                    </a:solidFill>
                    <a:effectLst/>
                    <a:latin typeface="+mn-lt"/>
                    <a:ea typeface="+mn-ea"/>
                    <a:cs typeface="+mn-cs"/>
                  </a:rPr>
                  <a:t>The carry flag is set to 1 if there is a </a:t>
                </a:r>
                <a:r>
                  <a:rPr lang="en-US" sz="1200" b="1" i="0" kern="1200" dirty="0">
                    <a:solidFill>
                      <a:schemeClr val="tx1"/>
                    </a:solidFill>
                    <a:effectLst/>
                    <a:latin typeface="+mn-lt"/>
                    <a:ea typeface="+mn-ea"/>
                    <a:cs typeface="+mn-cs"/>
                  </a:rPr>
                  <a:t>carry out</a:t>
                </a:r>
                <a:r>
                  <a:rPr lang="en-US" sz="1200" b="0" i="0" kern="1200" dirty="0">
                    <a:solidFill>
                      <a:schemeClr val="tx1"/>
                    </a:solidFill>
                    <a:effectLst/>
                    <a:latin typeface="+mn-lt"/>
                    <a:ea typeface="+mn-ea"/>
                    <a:cs typeface="+mn-cs"/>
                  </a:rPr>
                  <a:t> from the most significant bit (MSB) during the addition.</a:t>
                </a:r>
              </a:p>
              <a:p>
                <a:r>
                  <a:rPr lang="en-US" sz="1200" b="0" i="0" kern="1200" dirty="0">
                    <a:solidFill>
                      <a:schemeClr val="tx1"/>
                    </a:solidFill>
                    <a:effectLst/>
                    <a:latin typeface="+mn-lt"/>
                    <a:ea typeface="+mn-ea"/>
                    <a:cs typeface="+mn-cs"/>
                  </a:rPr>
                  <a:t>This means the sum exceeds the maximum value that can be represented in the given number of bits.</a:t>
                </a:r>
              </a:p>
              <a:p>
                <a:r>
                  <a:rPr lang="en-US" sz="1200" b="0" i="0" kern="1200" dirty="0">
                    <a:solidFill>
                      <a:schemeClr val="tx1"/>
                    </a:solidFill>
                    <a:effectLst/>
                    <a:latin typeface="+mn-lt"/>
                    <a:ea typeface="+mn-ea"/>
                    <a:cs typeface="+mn-cs"/>
                  </a:rPr>
                  <a:t>Example: Adding two 8-bit numbers resulting in a value greater than 255 will set CF = 1.</a:t>
                </a:r>
              </a:p>
              <a:p>
                <a:r>
                  <a:rPr lang="en-US" sz="1200" b="1" i="0" kern="1200" dirty="0">
                    <a:solidFill>
                      <a:schemeClr val="tx1"/>
                    </a:solidFill>
                    <a:effectLst/>
                    <a:latin typeface="+mn-lt"/>
                    <a:ea typeface="+mn-ea"/>
                    <a:cs typeface="+mn-cs"/>
                  </a:rPr>
                  <a:t>Unsigned Subtraction:</a:t>
                </a:r>
              </a:p>
              <a:p>
                <a:r>
                  <a:rPr lang="en-US" sz="1200" b="0" i="0" kern="1200" dirty="0">
                    <a:solidFill>
                      <a:schemeClr val="tx1"/>
                    </a:solidFill>
                    <a:effectLst/>
                    <a:latin typeface="+mn-lt"/>
                    <a:ea typeface="+mn-ea"/>
                    <a:cs typeface="+mn-cs"/>
                  </a:rPr>
                  <a:t>The carry flag acts as a </a:t>
                </a:r>
                <a:r>
                  <a:rPr lang="en-US" sz="1200" b="1" i="0" kern="1200" dirty="0">
                    <a:solidFill>
                      <a:schemeClr val="tx1"/>
                    </a:solidFill>
                    <a:effectLst/>
                    <a:latin typeface="+mn-lt"/>
                    <a:ea typeface="+mn-ea"/>
                    <a:cs typeface="+mn-cs"/>
                  </a:rPr>
                  <a:t>borrow indicator</a:t>
                </a:r>
                <a:r>
                  <a:rPr lang="en-US" sz="1200" b="0" i="0" kern="1200" dirty="0">
                    <a:solidFill>
                      <a:schemeClr val="tx1"/>
                    </a:solidFill>
                    <a:effectLst/>
                    <a:latin typeface="+mn-lt"/>
                    <a:ea typeface="+mn-ea"/>
                    <a:cs typeface="+mn-cs"/>
                  </a:rPr>
                  <a:t> for subtraction.</a:t>
                </a:r>
              </a:p>
              <a:p>
                <a:r>
                  <a:rPr lang="en-US" sz="1200" b="0" i="0" kern="1200" dirty="0">
                    <a:solidFill>
                      <a:schemeClr val="tx1"/>
                    </a:solidFill>
                    <a:effectLst/>
                    <a:latin typeface="+mn-lt"/>
                    <a:ea typeface="+mn-ea"/>
                    <a:cs typeface="+mn-cs"/>
                  </a:rPr>
                  <a:t>CF is cleared (set to 0) if a borrow is needed (i.e., if the minuend is less than the subtrahend).</a:t>
                </a:r>
              </a:p>
              <a:p>
                <a:r>
                  <a:rPr lang="en-US" sz="1200" b="0" i="0" kern="1200" dirty="0">
                    <a:solidFill>
                      <a:schemeClr val="tx1"/>
                    </a:solidFill>
                    <a:effectLst/>
                    <a:latin typeface="+mn-lt"/>
                    <a:ea typeface="+mn-ea"/>
                    <a:cs typeface="+mn-cs"/>
                  </a:rPr>
                  <a:t>CF is set to 1 if no borrow is needed, meaning the subtraction did not underflow.</a:t>
                </a:r>
              </a:p>
              <a:p>
                <a:r>
                  <a:rPr lang="en-US" sz="1200" b="1" i="0" kern="1200" dirty="0">
                    <a:solidFill>
                      <a:schemeClr val="tx1"/>
                    </a:solidFill>
                    <a:effectLst/>
                    <a:latin typeface="+mn-lt"/>
                    <a:ea typeface="+mn-ea"/>
                    <a:cs typeface="+mn-cs"/>
                  </a:rPr>
                  <a:t>Summary:</a:t>
                </a:r>
              </a:p>
              <a:p>
                <a:r>
                  <a:rPr lang="en-US" sz="1200" b="0" i="0" kern="1200" dirty="0">
                    <a:solidFill>
                      <a:schemeClr val="tx1"/>
                    </a:solidFill>
                    <a:effectLst/>
                    <a:latin typeface="+mn-lt"/>
                    <a:ea typeface="+mn-ea"/>
                    <a:cs typeface="+mn-cs"/>
                  </a:rPr>
                  <a:t>For </a:t>
                </a:r>
                <a:r>
                  <a:rPr lang="en-US" sz="1200" b="1" i="0" kern="1200" dirty="0">
                    <a:solidFill>
                      <a:schemeClr val="tx1"/>
                    </a:solidFill>
                    <a:effectLst/>
                    <a:latin typeface="+mn-lt"/>
                    <a:ea typeface="+mn-ea"/>
                    <a:cs typeface="+mn-cs"/>
                  </a:rPr>
                  <a:t>unsigned addition</a:t>
                </a:r>
                <a:r>
                  <a:rPr lang="en-US" sz="1200" b="0" i="0" kern="1200" dirty="0">
                    <a:solidFill>
                      <a:schemeClr val="tx1"/>
                    </a:solidFill>
                    <a:effectLst/>
                    <a:latin typeface="+mn-lt"/>
                    <a:ea typeface="+mn-ea"/>
                    <a:cs typeface="+mn-cs"/>
                  </a:rPr>
                  <a:t>, CF = 1 means an overflow beyond the MSB (carry out).</a:t>
                </a:r>
              </a:p>
              <a:p>
                <a:r>
                  <a:rPr lang="en-US" sz="1200" b="0" i="0" kern="1200" dirty="0">
                    <a:solidFill>
                      <a:schemeClr val="tx1"/>
                    </a:solidFill>
                    <a:effectLst/>
                    <a:latin typeface="+mn-lt"/>
                    <a:ea typeface="+mn-ea"/>
                    <a:cs typeface="+mn-cs"/>
                  </a:rPr>
                  <a:t>For </a:t>
                </a:r>
                <a:r>
                  <a:rPr lang="en-US" sz="1200" b="1" i="0" kern="1200" dirty="0">
                    <a:solidFill>
                      <a:schemeClr val="tx1"/>
                    </a:solidFill>
                    <a:effectLst/>
                    <a:latin typeface="+mn-lt"/>
                    <a:ea typeface="+mn-ea"/>
                    <a:cs typeface="+mn-cs"/>
                  </a:rPr>
                  <a:t>unsigned subtraction</a:t>
                </a:r>
                <a:r>
                  <a:rPr lang="en-US" sz="1200" b="0" i="0" kern="1200" dirty="0">
                    <a:solidFill>
                      <a:schemeClr val="tx1"/>
                    </a:solidFill>
                    <a:effectLst/>
                    <a:latin typeface="+mn-lt"/>
                    <a:ea typeface="+mn-ea"/>
                    <a:cs typeface="+mn-cs"/>
                  </a:rPr>
                  <a:t>, CF = 0 means a borrow (underflow), CF = 1 means no borrow.</a:t>
                </a:r>
              </a:p>
              <a:p>
                <a:r>
                  <a:rPr lang="en-US" sz="1200" b="0" i="0" kern="1200" dirty="0">
                    <a:solidFill>
                      <a:schemeClr val="tx1"/>
                    </a:solidFill>
                    <a:effectLst/>
                    <a:latin typeface="+mn-lt"/>
                    <a:ea typeface="+mn-ea"/>
                    <a:cs typeface="+mn-cs"/>
                  </a:rPr>
                  <a:t>The carry flag thus helps detect unsigned overflow or underflow conditions.</a:t>
                </a:r>
              </a:p>
              <a:p>
                <a:r>
                  <a:rPr lang="en-US" sz="1200" b="0" i="0" kern="1200" dirty="0">
                    <a:solidFill>
                      <a:schemeClr val="tx1"/>
                    </a:solidFill>
                    <a:effectLst/>
                    <a:latin typeface="+mn-lt"/>
                    <a:ea typeface="+mn-ea"/>
                    <a:cs typeface="+mn-cs"/>
                  </a:rPr>
                  <a:t>This behavior contrasts with signed arithmetic, where the overflow flag (OF) signals signed overflow, and the carry flag is generally not used.</a:t>
                </a:r>
              </a:p>
              <a:p>
                <a:r>
                  <a:rPr lang="en-US" sz="1200" b="0" i="0" kern="1200" dirty="0">
                    <a:solidFill>
                      <a:schemeClr val="tx1"/>
                    </a:solidFill>
                    <a:effectLst/>
                    <a:latin typeface="+mn-lt"/>
                    <a:ea typeface="+mn-ea"/>
                    <a:cs typeface="+mn-cs"/>
                  </a:rPr>
                  <a:t>References from teaching and documentation explain this clearly: The carry flag signals actual carry for addition and borrow for subtraction in unsigned arithmetic scenarios.</a:t>
                </a:r>
              </a:p>
              <a:p>
                <a:endParaRPr lang="en-US" dirty="0"/>
              </a:p>
            </p:txBody>
          </p:sp>
        </mc:Choice>
        <mc:Fallback xmlns="">
          <p:sp>
            <p:nvSpPr>
              <p:cNvPr id="324611" name="Rectangle 3"/>
              <p:cNvSpPr>
                <a:spLocks noGrp="1" noChangeArrowheads="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Gill Sans MT"/>
                    <a:ea typeface="+mn-ea"/>
                    <a:cs typeface="+mn-cs"/>
                  </a:rPr>
                  <a:t>C is cleared </a:t>
                </a:r>
                <a:r>
                  <a:rPr kumimoji="0" lang="en-US" sz="1200" b="0" i="0" u="none" strike="noStrike" kern="1200" cap="none" spc="0" normalizeH="0" baseline="0" noProof="0" dirty="0">
                    <a:ln>
                      <a:noFill/>
                    </a:ln>
                    <a:solidFill>
                      <a:prstClr val="black"/>
                    </a:solidFill>
                    <a:effectLst/>
                    <a:uLnTx/>
                    <a:uFillTx/>
                    <a:latin typeface="Gill Sans MT"/>
                    <a:ea typeface="+mn-ea"/>
                    <a:cs typeface="Times New Roman" pitchFamily="18" charset="0"/>
                  </a:rPr>
                  <a:t>upon </a:t>
                </a:r>
                <a:r>
                  <a:rPr kumimoji="0" lang="en-US" sz="1200" b="0" i="0" u="none" strike="noStrike" kern="1200" cap="none" spc="0" normalizeH="0" baseline="0" noProof="0" dirty="0">
                    <a:ln>
                      <a:noFill/>
                    </a:ln>
                    <a:solidFill>
                      <a:prstClr val="black"/>
                    </a:solidFill>
                    <a:effectLst/>
                    <a:uLnTx/>
                    <a:uFillTx/>
                    <a:latin typeface="Gill Sans MT"/>
                    <a:ea typeface="+mn-ea"/>
                    <a:cs typeface="+mn-cs"/>
                  </a:rPr>
                  <a:t>an </a:t>
                </a:r>
                <a:r>
                  <a:rPr kumimoji="0" lang="en-US" sz="1200" b="1" i="0" u="sng" strike="noStrike" kern="1200" cap="none" spc="0" normalizeH="0" baseline="0" noProof="0" dirty="0">
                    <a:ln>
                      <a:noFill/>
                    </a:ln>
                    <a:solidFill>
                      <a:srgbClr val="800000"/>
                    </a:solidFill>
                    <a:effectLst/>
                    <a:uLnTx/>
                    <a:uFillTx/>
                    <a:latin typeface="Gill Sans MT"/>
                    <a:ea typeface="+mn-ea"/>
                    <a:cs typeface="+mn-cs"/>
                  </a:rPr>
                  <a:t>unsigned</a:t>
                </a:r>
                <a:r>
                  <a:rPr kumimoji="0" lang="en-US" sz="1200" b="0" i="0" u="none" strike="noStrike" kern="1200" cap="none" spc="0" normalizeH="0" baseline="0" noProof="0" dirty="0">
                    <a:ln>
                      <a:noFill/>
                    </a:ln>
                    <a:solidFill>
                      <a:prstClr val="black"/>
                    </a:solidFill>
                    <a:effectLst/>
                    <a:uLnTx/>
                    <a:uFillTx/>
                    <a:latin typeface="Gill Sans MT"/>
                    <a:ea typeface="+mn-ea"/>
                    <a:cs typeface="+mn-cs"/>
                  </a:rPr>
                  <a:t> subtract if the answer is wrong</a:t>
                </a:r>
                <a:endParaRPr kumimoji="0" lang="en-US" sz="300" b="0" i="0" u="none" strike="noStrike" kern="1200" cap="none" spc="0" normalizeH="0" baseline="0" noProof="0" dirty="0">
                  <a:ln>
                    <a:noFill/>
                  </a:ln>
                  <a:solidFill>
                    <a:prstClr val="black"/>
                  </a:solidFill>
                  <a:effectLst/>
                  <a:uLnTx/>
                  <a:uFillTx/>
                  <a:latin typeface="Gill Sans MT"/>
                  <a:ea typeface="+mn-ea"/>
                  <a:cs typeface="+mn-cs"/>
                </a:endParaRPr>
              </a:p>
              <a:p>
                <a:r>
                  <a:rPr lang="en-US" sz="1200" b="0" i="0" kern="1200" dirty="0">
                    <a:solidFill>
                      <a:schemeClr val="tx1"/>
                    </a:solidFill>
                    <a:effectLst/>
                    <a:latin typeface="+mn-lt"/>
                    <a:ea typeface="+mn-ea"/>
                    <a:cs typeface="+mn-cs"/>
                  </a:rPr>
                  <a:t>The carry flag (CF) is set differently for unsigned addition and subtraction:</a:t>
                </a:r>
              </a:p>
              <a:p>
                <a:r>
                  <a:rPr lang="en-US" sz="2800" dirty="0">
                    <a:solidFill>
                      <a:prstClr val="black"/>
                    </a:solidFill>
                  </a:rPr>
                  <a:t>When adding or subtracting two signed numbers in an </a:t>
                </a:r>
                <a:r>
                  <a:rPr lang="en-US" sz="2800" i="1" dirty="0">
                    <a:solidFill>
                      <a:prstClr val="black"/>
                    </a:solidFill>
                  </a:rPr>
                  <a:t>n</a:t>
                </a:r>
                <a:r>
                  <a:rPr lang="en-US" sz="2800" dirty="0">
                    <a:solidFill>
                      <a:prstClr val="black"/>
                    </a:solidFill>
                  </a:rPr>
                  <a:t>-bit system, an overflow occurs if </a:t>
                </a:r>
                <a:r>
                  <a:rPr lang="en-US" sz="2800" dirty="0">
                    <a:solidFill>
                      <a:srgbClr val="C00000"/>
                    </a:solidFill>
                  </a:rPr>
                  <a:t>the true result is larger than the maximum signed integer </a:t>
                </a:r>
                <a:r>
                  <a:rPr lang="en-US" sz="2800" dirty="0">
                    <a:solidFill>
                      <a:prstClr val="black"/>
                    </a:solidFill>
                  </a:rPr>
                  <a:t>(</a:t>
                </a:r>
                <a:r>
                  <a:rPr lang="en-US" sz="2800" i="1" dirty="0">
                    <a:solidFill>
                      <a:prstClr val="black"/>
                    </a:solidFill>
                  </a:rPr>
                  <a:t>i.e.</a:t>
                </a:r>
                <a:r>
                  <a:rPr lang="en-US" sz="2800" dirty="0">
                    <a:solidFill>
                      <a:prstClr val="black"/>
                    </a:solidFill>
                  </a:rPr>
                  <a:t> </a:t>
                </a:r>
                <a:r>
                  <a:rPr lang="en-US" sz="2800" i="0">
                    <a:solidFill>
                      <a:prstClr val="black"/>
                    </a:solidFill>
                    <a:latin typeface="Cambria Math"/>
                  </a:rPr>
                  <a:t>2</a:t>
                </a:r>
                <a:r>
                  <a:rPr lang="en-US" sz="2800" i="0">
                    <a:solidFill>
                      <a:prstClr val="black"/>
                    </a:solidFill>
                    <a:latin typeface="Cambria Math" panose="02040503050406030204" pitchFamily="18" charset="0"/>
                  </a:rPr>
                  <a:t>^(</a:t>
                </a:r>
                <a:r>
                  <a:rPr lang="en-US" sz="2800" i="0">
                    <a:solidFill>
                      <a:prstClr val="black"/>
                    </a:solidFill>
                    <a:latin typeface="Cambria Math"/>
                  </a:rPr>
                  <a:t>𝑛</a:t>
                </a:r>
                <a:r>
                  <a:rPr lang="en-US" sz="2800" b="0" i="0">
                    <a:solidFill>
                      <a:prstClr val="black"/>
                    </a:solidFill>
                    <a:latin typeface="Cambria Math" panose="02040503050406030204" pitchFamily="18" charset="0"/>
                  </a:rPr>
                  <a:t>−1)</a:t>
                </a:r>
                <a:r>
                  <a:rPr lang="en-US" sz="2800" i="0">
                    <a:solidFill>
                      <a:prstClr val="black"/>
                    </a:solidFill>
                    <a:latin typeface="Cambria Math"/>
                  </a:rPr>
                  <a:t>−1</a:t>
                </a:r>
                <a:r>
                  <a:rPr lang="en-US" sz="2800" dirty="0">
                    <a:solidFill>
                      <a:prstClr val="black"/>
                    </a:solidFill>
                  </a:rPr>
                  <a:t>) </a:t>
                </a:r>
                <a:r>
                  <a:rPr lang="en-US" sz="2800" dirty="0">
                    <a:solidFill>
                      <a:srgbClr val="C00000"/>
                    </a:solidFill>
                  </a:rPr>
                  <a:t>or smaller than the minimum signed integer </a:t>
                </a:r>
                <a:r>
                  <a:rPr lang="en-US" sz="2800" dirty="0">
                    <a:solidFill>
                      <a:prstClr val="black"/>
                    </a:solidFill>
                  </a:rPr>
                  <a:t>(</a:t>
                </a:r>
                <a:r>
                  <a:rPr lang="en-US" sz="2800" i="1" dirty="0">
                    <a:solidFill>
                      <a:prstClr val="black"/>
                    </a:solidFill>
                  </a:rPr>
                  <a:t>i.e.</a:t>
                </a:r>
                <a:r>
                  <a:rPr lang="en-US" sz="2800" dirty="0">
                    <a:solidFill>
                      <a:prstClr val="black"/>
                    </a:solidFill>
                  </a:rPr>
                  <a:t> </a:t>
                </a:r>
                <a:r>
                  <a:rPr lang="en-US" sz="2800" i="0">
                    <a:solidFill>
                      <a:prstClr val="black"/>
                    </a:solidFill>
                    <a:latin typeface="Cambria Math" panose="02040503050406030204" pitchFamily="18" charset="0"/>
                  </a:rPr>
                  <a:t>〖</a:t>
                </a:r>
                <a:r>
                  <a:rPr lang="en-US" sz="2800" b="0" i="0">
                    <a:solidFill>
                      <a:prstClr val="black"/>
                    </a:solidFill>
                    <a:latin typeface="Cambria Math" panose="02040503050406030204" pitchFamily="18" charset="0"/>
                  </a:rPr>
                  <a:t>−</a:t>
                </a:r>
                <a:r>
                  <a:rPr lang="en-US" sz="2800" i="0">
                    <a:solidFill>
                      <a:prstClr val="black"/>
                    </a:solidFill>
                    <a:latin typeface="Cambria Math"/>
                  </a:rPr>
                  <a:t>2</a:t>
                </a:r>
                <a:r>
                  <a:rPr lang="en-US" sz="2800" i="0">
                    <a:solidFill>
                      <a:prstClr val="black"/>
                    </a:solidFill>
                    <a:latin typeface="Cambria Math" panose="02040503050406030204" pitchFamily="18" charset="0"/>
                  </a:rPr>
                  <a:t>〗^(</a:t>
                </a:r>
                <a:r>
                  <a:rPr lang="en-US" sz="2800" i="0">
                    <a:solidFill>
                      <a:prstClr val="black"/>
                    </a:solidFill>
                    <a:latin typeface="Cambria Math"/>
                  </a:rPr>
                  <a:t>𝑛</a:t>
                </a:r>
                <a:r>
                  <a:rPr lang="en-US" sz="2800" b="0" i="0">
                    <a:solidFill>
                      <a:prstClr val="black"/>
                    </a:solidFill>
                    <a:latin typeface="Cambria Math" panose="02040503050406030204" pitchFamily="18" charset="0"/>
                  </a:rPr>
                  <a:t>−1)</a:t>
                </a:r>
                <a:r>
                  <a:rPr lang="en-US" sz="2800" dirty="0">
                    <a:solidFill>
                      <a:prstClr val="black"/>
                    </a:solidFill>
                  </a:rPr>
                  <a:t>) that can be represented</a:t>
                </a:r>
              </a:p>
              <a:p>
                <a:endParaRPr lang="en-US" dirty="0"/>
              </a:p>
              <a:p>
                <a:r>
                  <a:rPr lang="en-US" dirty="0"/>
                  <a:t>Overflow may occur when adding 2 operands with the same sign, or subtracting 2 operands with different signs, including: </a:t>
                </a:r>
              </a:p>
              <a:p>
                <a:pPr marL="731520" lvl="1" indent="-457200">
                  <a:buFont typeface="+mj-lt"/>
                  <a:buAutoNum type="arabicPeriod"/>
                </a:pPr>
                <a:r>
                  <a:rPr lang="en-US" dirty="0"/>
                  <a:t>adding two positive numbers</a:t>
                </a:r>
              </a:p>
              <a:p>
                <a:pPr marL="731520" lvl="1" indent="-457200">
                  <a:buFont typeface="+mj-lt"/>
                  <a:buAutoNum type="arabicPeriod"/>
                </a:pPr>
                <a:r>
                  <a:rPr lang="en-US" dirty="0"/>
                  <a:t>adding two negative numbers</a:t>
                </a:r>
              </a:p>
              <a:p>
                <a:pPr marL="731520" lvl="1" indent="-457200">
                  <a:buFont typeface="+mj-lt"/>
                  <a:buAutoNum type="arabicPeriod"/>
                </a:pPr>
                <a:r>
                  <a:rPr lang="en-US" dirty="0"/>
                  <a:t>subtracting a positive number from a negative number</a:t>
                </a:r>
              </a:p>
              <a:p>
                <a:pPr marL="731520" lvl="1" indent="-457200">
                  <a:buFont typeface="+mj-lt"/>
                  <a:buAutoNum type="arabicPeriod"/>
                </a:pPr>
                <a:r>
                  <a:rPr lang="en-US" dirty="0"/>
                  <a:t>subtracting a negative number from a positive number</a:t>
                </a:r>
              </a:p>
              <a:p>
                <a:endParaRPr lang="en-US" dirty="0"/>
              </a:p>
              <a:p>
                <a:r>
                  <a:rPr lang="en-US" dirty="0"/>
                  <a:t>Overflow cannot occur when adding 2 operands with different signs or when subtracting 2 operands with the same sign.</a:t>
                </a:r>
              </a:p>
              <a:p>
                <a:pPr lvl="1"/>
                <a:r>
                  <a:rPr lang="en-US" dirty="0"/>
                  <a:t>Why?</a:t>
                </a:r>
              </a:p>
              <a:p>
                <a:endParaRPr lang="en-US" sz="1200" b="1" i="0" kern="1200" dirty="0">
                  <a:solidFill>
                    <a:schemeClr val="tx1"/>
                  </a:solidFill>
                  <a:effectLst/>
                  <a:latin typeface="+mn-lt"/>
                  <a:ea typeface="+mn-ea"/>
                  <a:cs typeface="+mn-cs"/>
                </a:endParaRPr>
              </a:p>
              <a:p>
                <a:endParaRPr lang="en-US" sz="1200" b="1" i="0" kern="1200" dirty="0">
                  <a:solidFill>
                    <a:schemeClr val="tx1"/>
                  </a:solidFill>
                  <a:effectLst/>
                  <a:latin typeface="+mn-lt"/>
                  <a:ea typeface="+mn-ea"/>
                  <a:cs typeface="+mn-cs"/>
                </a:endParaRPr>
              </a:p>
              <a:p>
                <a:r>
                  <a:rPr lang="en-US" sz="1200" b="1" i="0" kern="1200" dirty="0">
                    <a:solidFill>
                      <a:schemeClr val="tx1"/>
                    </a:solidFill>
                    <a:effectLst/>
                    <a:latin typeface="+mn-lt"/>
                    <a:ea typeface="+mn-ea"/>
                    <a:cs typeface="+mn-cs"/>
                  </a:rPr>
                  <a:t>Unsigned Addition:</a:t>
                </a:r>
              </a:p>
              <a:p>
                <a:r>
                  <a:rPr lang="en-US" sz="1200" b="0" i="0" kern="1200" dirty="0">
                    <a:solidFill>
                      <a:schemeClr val="tx1"/>
                    </a:solidFill>
                    <a:effectLst/>
                    <a:latin typeface="+mn-lt"/>
                    <a:ea typeface="+mn-ea"/>
                    <a:cs typeface="+mn-cs"/>
                  </a:rPr>
                  <a:t>The carry flag is set to 1 if there is a </a:t>
                </a:r>
                <a:r>
                  <a:rPr lang="en-US" sz="1200" b="1" i="0" kern="1200" dirty="0">
                    <a:solidFill>
                      <a:schemeClr val="tx1"/>
                    </a:solidFill>
                    <a:effectLst/>
                    <a:latin typeface="+mn-lt"/>
                    <a:ea typeface="+mn-ea"/>
                    <a:cs typeface="+mn-cs"/>
                  </a:rPr>
                  <a:t>carry out</a:t>
                </a:r>
                <a:r>
                  <a:rPr lang="en-US" sz="1200" b="0" i="0" kern="1200" dirty="0">
                    <a:solidFill>
                      <a:schemeClr val="tx1"/>
                    </a:solidFill>
                    <a:effectLst/>
                    <a:latin typeface="+mn-lt"/>
                    <a:ea typeface="+mn-ea"/>
                    <a:cs typeface="+mn-cs"/>
                  </a:rPr>
                  <a:t> from the most significant bit (MSB) during the addition.</a:t>
                </a:r>
              </a:p>
              <a:p>
                <a:r>
                  <a:rPr lang="en-US" sz="1200" b="0" i="0" kern="1200" dirty="0">
                    <a:solidFill>
                      <a:schemeClr val="tx1"/>
                    </a:solidFill>
                    <a:effectLst/>
                    <a:latin typeface="+mn-lt"/>
                    <a:ea typeface="+mn-ea"/>
                    <a:cs typeface="+mn-cs"/>
                  </a:rPr>
                  <a:t>This means the sum exceeds the maximum value that can be represented in the given number of bits.</a:t>
                </a:r>
              </a:p>
              <a:p>
                <a:r>
                  <a:rPr lang="en-US" sz="1200" b="0" i="0" kern="1200" dirty="0">
                    <a:solidFill>
                      <a:schemeClr val="tx1"/>
                    </a:solidFill>
                    <a:effectLst/>
                    <a:latin typeface="+mn-lt"/>
                    <a:ea typeface="+mn-ea"/>
                    <a:cs typeface="+mn-cs"/>
                  </a:rPr>
                  <a:t>Example: Adding two 8-bit numbers resulting in a value greater than 255 will set CF = 1.</a:t>
                </a:r>
              </a:p>
              <a:p>
                <a:r>
                  <a:rPr lang="en-US" sz="1200" b="1" i="0" kern="1200" dirty="0">
                    <a:solidFill>
                      <a:schemeClr val="tx1"/>
                    </a:solidFill>
                    <a:effectLst/>
                    <a:latin typeface="+mn-lt"/>
                    <a:ea typeface="+mn-ea"/>
                    <a:cs typeface="+mn-cs"/>
                  </a:rPr>
                  <a:t>Unsigned Subtraction:</a:t>
                </a:r>
              </a:p>
              <a:p>
                <a:r>
                  <a:rPr lang="en-US" sz="1200" b="0" i="0" kern="1200" dirty="0">
                    <a:solidFill>
                      <a:schemeClr val="tx1"/>
                    </a:solidFill>
                    <a:effectLst/>
                    <a:latin typeface="+mn-lt"/>
                    <a:ea typeface="+mn-ea"/>
                    <a:cs typeface="+mn-cs"/>
                  </a:rPr>
                  <a:t>The carry flag acts as a </a:t>
                </a:r>
                <a:r>
                  <a:rPr lang="en-US" sz="1200" b="1" i="0" kern="1200" dirty="0">
                    <a:solidFill>
                      <a:schemeClr val="tx1"/>
                    </a:solidFill>
                    <a:effectLst/>
                    <a:latin typeface="+mn-lt"/>
                    <a:ea typeface="+mn-ea"/>
                    <a:cs typeface="+mn-cs"/>
                  </a:rPr>
                  <a:t>borrow indicator</a:t>
                </a:r>
                <a:r>
                  <a:rPr lang="en-US" sz="1200" b="0" i="0" kern="1200" dirty="0">
                    <a:solidFill>
                      <a:schemeClr val="tx1"/>
                    </a:solidFill>
                    <a:effectLst/>
                    <a:latin typeface="+mn-lt"/>
                    <a:ea typeface="+mn-ea"/>
                    <a:cs typeface="+mn-cs"/>
                  </a:rPr>
                  <a:t> for subtraction.</a:t>
                </a:r>
              </a:p>
              <a:p>
                <a:r>
                  <a:rPr lang="en-US" sz="1200" b="0" i="0" kern="1200" dirty="0">
                    <a:solidFill>
                      <a:schemeClr val="tx1"/>
                    </a:solidFill>
                    <a:effectLst/>
                    <a:latin typeface="+mn-lt"/>
                    <a:ea typeface="+mn-ea"/>
                    <a:cs typeface="+mn-cs"/>
                  </a:rPr>
                  <a:t>CF is cleared (set to 0) if a borrow is needed (i.e., if the minuend is less than the subtrahend).</a:t>
                </a:r>
              </a:p>
              <a:p>
                <a:r>
                  <a:rPr lang="en-US" sz="1200" b="0" i="0" kern="1200" dirty="0">
                    <a:solidFill>
                      <a:schemeClr val="tx1"/>
                    </a:solidFill>
                    <a:effectLst/>
                    <a:latin typeface="+mn-lt"/>
                    <a:ea typeface="+mn-ea"/>
                    <a:cs typeface="+mn-cs"/>
                  </a:rPr>
                  <a:t>CF is set to 1 if no borrow is needed, meaning the subtraction did not underflow.</a:t>
                </a:r>
              </a:p>
              <a:p>
                <a:r>
                  <a:rPr lang="en-US" sz="1200" b="1" i="0" kern="1200" dirty="0">
                    <a:solidFill>
                      <a:schemeClr val="tx1"/>
                    </a:solidFill>
                    <a:effectLst/>
                    <a:latin typeface="+mn-lt"/>
                    <a:ea typeface="+mn-ea"/>
                    <a:cs typeface="+mn-cs"/>
                  </a:rPr>
                  <a:t>Summary:</a:t>
                </a:r>
              </a:p>
              <a:p>
                <a:r>
                  <a:rPr lang="en-US" sz="1200" b="0" i="0" kern="1200" dirty="0">
                    <a:solidFill>
                      <a:schemeClr val="tx1"/>
                    </a:solidFill>
                    <a:effectLst/>
                    <a:latin typeface="+mn-lt"/>
                    <a:ea typeface="+mn-ea"/>
                    <a:cs typeface="+mn-cs"/>
                  </a:rPr>
                  <a:t>For </a:t>
                </a:r>
                <a:r>
                  <a:rPr lang="en-US" sz="1200" b="1" i="0" kern="1200" dirty="0">
                    <a:solidFill>
                      <a:schemeClr val="tx1"/>
                    </a:solidFill>
                    <a:effectLst/>
                    <a:latin typeface="+mn-lt"/>
                    <a:ea typeface="+mn-ea"/>
                    <a:cs typeface="+mn-cs"/>
                  </a:rPr>
                  <a:t>unsigned addition</a:t>
                </a:r>
                <a:r>
                  <a:rPr lang="en-US" sz="1200" b="0" i="0" kern="1200" dirty="0">
                    <a:solidFill>
                      <a:schemeClr val="tx1"/>
                    </a:solidFill>
                    <a:effectLst/>
                    <a:latin typeface="+mn-lt"/>
                    <a:ea typeface="+mn-ea"/>
                    <a:cs typeface="+mn-cs"/>
                  </a:rPr>
                  <a:t>, CF = 1 means an overflow beyond the MSB (carry out).</a:t>
                </a:r>
              </a:p>
              <a:p>
                <a:r>
                  <a:rPr lang="en-US" sz="1200" b="0" i="0" kern="1200" dirty="0">
                    <a:solidFill>
                      <a:schemeClr val="tx1"/>
                    </a:solidFill>
                    <a:effectLst/>
                    <a:latin typeface="+mn-lt"/>
                    <a:ea typeface="+mn-ea"/>
                    <a:cs typeface="+mn-cs"/>
                  </a:rPr>
                  <a:t>For </a:t>
                </a:r>
                <a:r>
                  <a:rPr lang="en-US" sz="1200" b="1" i="0" kern="1200" dirty="0">
                    <a:solidFill>
                      <a:schemeClr val="tx1"/>
                    </a:solidFill>
                    <a:effectLst/>
                    <a:latin typeface="+mn-lt"/>
                    <a:ea typeface="+mn-ea"/>
                    <a:cs typeface="+mn-cs"/>
                  </a:rPr>
                  <a:t>unsigned subtraction</a:t>
                </a:r>
                <a:r>
                  <a:rPr lang="en-US" sz="1200" b="0" i="0" kern="1200" dirty="0">
                    <a:solidFill>
                      <a:schemeClr val="tx1"/>
                    </a:solidFill>
                    <a:effectLst/>
                    <a:latin typeface="+mn-lt"/>
                    <a:ea typeface="+mn-ea"/>
                    <a:cs typeface="+mn-cs"/>
                  </a:rPr>
                  <a:t>, CF = 0 means a borrow (underflow), CF = 1 means no borrow.</a:t>
                </a:r>
              </a:p>
              <a:p>
                <a:r>
                  <a:rPr lang="en-US" sz="1200" b="0" i="0" kern="1200" dirty="0">
                    <a:solidFill>
                      <a:schemeClr val="tx1"/>
                    </a:solidFill>
                    <a:effectLst/>
                    <a:latin typeface="+mn-lt"/>
                    <a:ea typeface="+mn-ea"/>
                    <a:cs typeface="+mn-cs"/>
                  </a:rPr>
                  <a:t>The carry flag thus helps detect unsigned overflow or underflow conditions.</a:t>
                </a:r>
              </a:p>
              <a:p>
                <a:r>
                  <a:rPr lang="en-US" sz="1200" b="0" i="0" kern="1200" dirty="0">
                    <a:solidFill>
                      <a:schemeClr val="tx1"/>
                    </a:solidFill>
                    <a:effectLst/>
                    <a:latin typeface="+mn-lt"/>
                    <a:ea typeface="+mn-ea"/>
                    <a:cs typeface="+mn-cs"/>
                  </a:rPr>
                  <a:t>This behavior contrasts with signed arithmetic, where the overflow flag (OF) signals signed overflow, and the carry flag is generally not used.</a:t>
                </a:r>
              </a:p>
              <a:p>
                <a:r>
                  <a:rPr lang="en-US" sz="1200" b="0" i="0" kern="1200" dirty="0">
                    <a:solidFill>
                      <a:schemeClr val="tx1"/>
                    </a:solidFill>
                    <a:effectLst/>
                    <a:latin typeface="+mn-lt"/>
                    <a:ea typeface="+mn-ea"/>
                    <a:cs typeface="+mn-cs"/>
                  </a:rPr>
                  <a:t>References from teaching and documentation explain this clearly: The carry flag signals actual carry for addition and borrow for subtraction in unsigned arithmetic scenarios.</a:t>
                </a:r>
              </a:p>
              <a:p>
                <a:endParaRPr lang="en-US" dirty="0"/>
              </a:p>
            </p:txBody>
          </p:sp>
        </mc:Fallback>
      </mc:AlternateContent>
    </p:spTree>
    <p:extLst>
      <p:ext uri="{BB962C8B-B14F-4D97-AF65-F5344CB8AC3E}">
        <p14:creationId xmlns:p14="http://schemas.microsoft.com/office/powerpoint/2010/main" val="316003752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it’s a “compare-only” operation for branching or predication. </a:t>
            </a:r>
          </a:p>
          <a:p>
            <a:r>
              <a:rPr lang="en-US" dirty="0"/>
              <a:t>; it both computes and compares in one step</a:t>
            </a:r>
          </a:p>
          <a:p>
            <a:r>
              <a:rPr lang="en-US" sz="1200" b="1" i="0" kern="1200" dirty="0">
                <a:solidFill>
                  <a:schemeClr val="tx1"/>
                </a:solidFill>
                <a:effectLst/>
                <a:latin typeface="+mn-lt"/>
                <a:ea typeface="+mn-ea"/>
                <a:cs typeface="+mn-cs"/>
              </a:rPr>
              <a:t>Flag Setting Instructions:</a:t>
            </a:r>
          </a:p>
          <a:p>
            <a:r>
              <a:rPr lang="en-US" sz="1200" b="1" i="0" kern="1200" dirty="0">
                <a:solidFill>
                  <a:schemeClr val="tx1"/>
                </a:solidFill>
                <a:effectLst/>
                <a:latin typeface="+mn-lt"/>
                <a:ea typeface="+mn-ea"/>
                <a:cs typeface="+mn-cs"/>
              </a:rPr>
              <a:t>CMP</a:t>
            </a:r>
            <a:r>
              <a:rPr lang="en-US" sz="1200" b="0" i="0" kern="1200" dirty="0">
                <a:solidFill>
                  <a:schemeClr val="tx1"/>
                </a:solidFill>
                <a:effectLst/>
                <a:latin typeface="+mn-lt"/>
                <a:ea typeface="+mn-ea"/>
                <a:cs typeface="+mn-cs"/>
              </a:rPr>
              <a:t>: R1 - R2 (result discarded)</a:t>
            </a:r>
          </a:p>
          <a:p>
            <a:r>
              <a:rPr lang="en-US" sz="1200" b="1" i="0" kern="1200" dirty="0">
                <a:solidFill>
                  <a:schemeClr val="tx1"/>
                </a:solidFill>
                <a:effectLst/>
                <a:latin typeface="+mn-lt"/>
                <a:ea typeface="+mn-ea"/>
                <a:cs typeface="+mn-cs"/>
              </a:rPr>
              <a:t>TST</a:t>
            </a:r>
            <a:r>
              <a:rPr lang="en-US" sz="1200" b="0" i="0" kern="1200" dirty="0">
                <a:solidFill>
                  <a:schemeClr val="tx1"/>
                </a:solidFill>
                <a:effectLst/>
                <a:latin typeface="+mn-lt"/>
                <a:ea typeface="+mn-ea"/>
                <a:cs typeface="+mn-cs"/>
              </a:rPr>
              <a:t>: R1 &amp; R2 (result discarded)</a:t>
            </a:r>
          </a:p>
          <a:p>
            <a:r>
              <a:rPr lang="en-US" sz="1200" b="1" i="0" kern="1200" dirty="0">
                <a:solidFill>
                  <a:schemeClr val="tx1"/>
                </a:solidFill>
                <a:effectLst/>
                <a:latin typeface="+mn-lt"/>
                <a:ea typeface="+mn-ea"/>
                <a:cs typeface="+mn-cs"/>
              </a:rPr>
              <a:t>TEQ</a:t>
            </a:r>
            <a:r>
              <a:rPr lang="en-US" sz="1200" b="0" i="0" kern="1200" dirty="0">
                <a:solidFill>
                  <a:schemeClr val="tx1"/>
                </a:solidFill>
                <a:effectLst/>
                <a:latin typeface="+mn-lt"/>
                <a:ea typeface="+mn-ea"/>
                <a:cs typeface="+mn-cs"/>
              </a:rPr>
              <a:t>: R1 ⊕ R2 (result discarded)</a:t>
            </a:r>
          </a:p>
          <a:p>
            <a:r>
              <a:rPr lang="en-US" sz="1200" b="1" i="0" kern="1200" dirty="0">
                <a:solidFill>
                  <a:schemeClr val="tx1"/>
                </a:solidFill>
                <a:effectLst/>
                <a:latin typeface="+mn-lt"/>
                <a:ea typeface="+mn-ea"/>
                <a:cs typeface="+mn-cs"/>
              </a:rPr>
              <a:t>CMN</a:t>
            </a:r>
            <a:r>
              <a:rPr lang="en-US" sz="1200" b="0" i="0" kern="1200" dirty="0">
                <a:solidFill>
                  <a:schemeClr val="tx1"/>
                </a:solidFill>
                <a:effectLst/>
                <a:latin typeface="+mn-lt"/>
                <a:ea typeface="+mn-ea"/>
                <a:cs typeface="+mn-cs"/>
              </a:rPr>
              <a:t>: R1 + R2 (result discarded)</a:t>
            </a:r>
          </a:p>
          <a:p>
            <a:endParaRPr lang="en-US" dirty="0"/>
          </a:p>
        </p:txBody>
      </p:sp>
      <p:sp>
        <p:nvSpPr>
          <p:cNvPr id="4" name="Slide Number Placeholder 3"/>
          <p:cNvSpPr>
            <a:spLocks noGrp="1"/>
          </p:cNvSpPr>
          <p:nvPr>
            <p:ph type="sldNum" sz="quarter" idx="5"/>
          </p:nvPr>
        </p:nvSpPr>
        <p:spPr/>
        <p:txBody>
          <a:bodyPr/>
          <a:lstStyle/>
          <a:p>
            <a:fld id="{2D71AD5F-E36F-46B9-A99B-7B025244359D}" type="slidenum">
              <a:rPr lang="en-US" smtClean="0"/>
              <a:pPr/>
              <a:t>6</a:t>
            </a:fld>
            <a:endParaRPr lang="en-US"/>
          </a:p>
        </p:txBody>
      </p:sp>
    </p:spTree>
    <p:extLst>
      <p:ext uri="{BB962C8B-B14F-4D97-AF65-F5344CB8AC3E}">
        <p14:creationId xmlns:p14="http://schemas.microsoft.com/office/powerpoint/2010/main" val="65510844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mc:AlternateContent xmlns:mc="http://schemas.openxmlformats.org/markup-compatibility/2006" xmlns:a14="http://schemas.microsoft.com/office/drawing/2010/main">
        <mc:Choice Requires="a14">
          <p:sp>
            <p:nvSpPr>
              <p:cNvPr id="3" name="Notes Placeholder 2"/>
              <p:cNvSpPr>
                <a:spLocks noGrp="1"/>
              </p:cNvSpPr>
              <p:nvPr>
                <p:ph type="body" idx="1"/>
              </p:nvPr>
            </p:nvSpPr>
            <p:spPr/>
            <p:txBody>
              <a:bodyPr/>
              <a:lstStyle/>
              <a:p>
                <a:r>
                  <a:rPr lang="en-US" dirty="0"/>
                  <a:t>SUBS Rd, R1, R2: performs subtraction </a:t>
                </a:r>
                <a14:m>
                  <m:oMath xmlns:m="http://schemas.openxmlformats.org/officeDocument/2006/math">
                    <m:r>
                      <a:rPr lang="en-US" i="1">
                        <a:latin typeface="Cambria Math" panose="02040503050406030204" pitchFamily="18" charset="0"/>
                      </a:rPr>
                      <m:t>𝑅𝑛</m:t>
                    </m:r>
                    <m:r>
                      <a:rPr lang="en-US" b="0" i="0" smtClean="0">
                        <a:latin typeface="Cambria Math" panose="02040503050406030204" pitchFamily="18" charset="0"/>
                      </a:rPr>
                      <m:t> − </m:t>
                    </m:r>
                    <m:r>
                      <a:rPr lang="en-US" i="1">
                        <a:latin typeface="Cambria Math" panose="02040503050406030204" pitchFamily="18" charset="0"/>
                      </a:rPr>
                      <m:t>𝑂𝑝</m:t>
                    </m:r>
                    <m:r>
                      <a:rPr lang="en-US">
                        <a:latin typeface="Cambria Math" panose="02040503050406030204" pitchFamily="18" charset="0"/>
                      </a:rPr>
                      <m:t>2</m:t>
                    </m:r>
                  </m:oMath>
                </a14:m>
                <a:r>
                  <a:rPr lang="en-US" dirty="0"/>
                  <a:t>, writes the result into Rd, and also updates NZCV flags; it both computes and compares in one step.</a:t>
                </a:r>
              </a:p>
              <a:p>
                <a:r>
                  <a:rPr lang="en-US" dirty="0"/>
                  <a:t>CMP/CMN/TEQ/TST: performs operations to update NZCV flags, but the computation result is not saved and discarded; it’s a “compare-only” operation for branching or predication. </a:t>
                </a:r>
              </a:p>
              <a:p>
                <a:pPr marL="0" indent="0" algn="ctr">
                  <a:buNone/>
                </a:pPr>
                <a:r>
                  <a:rPr lang="en-US" sz="2400" b="1" dirty="0">
                    <a:solidFill>
                      <a:srgbClr val="FF0000"/>
                    </a:solidFill>
                    <a:latin typeface="Consolas" panose="020B0609020204030204" pitchFamily="49" charset="0"/>
                  </a:rPr>
                  <a:t>CMP</a:t>
                </a:r>
                <a:r>
                  <a:rPr lang="en-US" sz="2400" b="1" dirty="0">
                    <a:latin typeface="Consolas" panose="020B0609020204030204" pitchFamily="49" charset="0"/>
                  </a:rPr>
                  <a:t> R1, R2</a:t>
                </a:r>
              </a:p>
              <a:p>
                <a:pPr marL="0" indent="0" algn="ctr">
                  <a:buNone/>
                </a:pPr>
                <a:r>
                  <a:rPr lang="en-US" sz="2400" b="1" dirty="0">
                    <a:solidFill>
                      <a:srgbClr val="FF0000"/>
                    </a:solidFill>
                    <a:latin typeface="Consolas" panose="020B0609020204030204" pitchFamily="49" charset="0"/>
                  </a:rPr>
                  <a:t>CMN</a:t>
                </a:r>
                <a:r>
                  <a:rPr lang="en-US" sz="2400" b="1" dirty="0">
                    <a:latin typeface="Consolas" panose="020B0609020204030204" pitchFamily="49" charset="0"/>
                  </a:rPr>
                  <a:t> R1, R2</a:t>
                </a:r>
              </a:p>
              <a:p>
                <a:pPr marL="0" indent="0" algn="ctr">
                  <a:buNone/>
                </a:pPr>
                <a:endParaRPr lang="en-US" sz="2000" dirty="0"/>
              </a:p>
              <a:p>
                <a:r>
                  <a:rPr lang="en-US" sz="2000" dirty="0"/>
                  <a:t>Update N, Z, C and V according to the result</a:t>
                </a:r>
              </a:p>
              <a:p>
                <a:r>
                  <a:rPr lang="en-US" sz="2000" b="1" dirty="0">
                    <a:latin typeface="Consolas" panose="020B0609020204030204" pitchFamily="49" charset="0"/>
                  </a:rPr>
                  <a:t>CMP</a:t>
                </a:r>
                <a:r>
                  <a:rPr lang="en-US" sz="2000" dirty="0"/>
                  <a:t> </a:t>
                </a:r>
                <a:r>
                  <a:rPr lang="en-US" sz="2000" dirty="0">
                    <a:solidFill>
                      <a:srgbClr val="FF0000"/>
                    </a:solidFill>
                  </a:rPr>
                  <a:t>subtracts</a:t>
                </a:r>
                <a:r>
                  <a:rPr lang="en-US" sz="2000" dirty="0"/>
                  <a:t> R2 from R1. </a:t>
                </a:r>
              </a:p>
              <a:p>
                <a:pPr lvl="1"/>
                <a:r>
                  <a:rPr lang="en-US" sz="1800" dirty="0"/>
                  <a:t>Same as </a:t>
                </a:r>
                <a:r>
                  <a:rPr lang="en-US" sz="1800" dirty="0">
                    <a:latin typeface="Consolas" panose="020B0609020204030204" pitchFamily="49" charset="0"/>
                  </a:rPr>
                  <a:t>SUBS</a:t>
                </a:r>
                <a:r>
                  <a:rPr lang="en-US" sz="1800" dirty="0"/>
                  <a:t>, except result is discarded.</a:t>
                </a:r>
              </a:p>
              <a:p>
                <a:r>
                  <a:rPr lang="en-US" sz="2000" b="1" dirty="0">
                    <a:latin typeface="Consolas" panose="020B0609020204030204" pitchFamily="49" charset="0"/>
                  </a:rPr>
                  <a:t>CMN</a:t>
                </a:r>
                <a:r>
                  <a:rPr lang="en-US" sz="2000" dirty="0"/>
                  <a:t> </a:t>
                </a:r>
                <a:r>
                  <a:rPr lang="en-US" sz="2000" dirty="0">
                    <a:solidFill>
                      <a:srgbClr val="FF0000"/>
                    </a:solidFill>
                  </a:rPr>
                  <a:t>adds</a:t>
                </a:r>
                <a:r>
                  <a:rPr lang="en-US" sz="2000" dirty="0"/>
                  <a:t> R2 to R1. </a:t>
                </a:r>
              </a:p>
              <a:p>
                <a:pPr lvl="1"/>
                <a:r>
                  <a:rPr lang="en-US" sz="1800" dirty="0"/>
                  <a:t>Same as </a:t>
                </a:r>
                <a:r>
                  <a:rPr lang="en-US" sz="1800" dirty="0">
                    <a:latin typeface="Consolas" panose="020B0609020204030204" pitchFamily="49" charset="0"/>
                  </a:rPr>
                  <a:t>ADDS</a:t>
                </a:r>
                <a:r>
                  <a:rPr lang="en-US" sz="1800" dirty="0"/>
                  <a:t>, except result is discarded.</a:t>
                </a:r>
              </a:p>
              <a:p>
                <a:endParaRPr lang="en-US" sz="2100" dirty="0"/>
              </a:p>
              <a:p>
                <a:endParaRPr lang="en-US" dirty="0"/>
              </a:p>
              <a:p>
                <a:endParaRPr lang="en-US" dirty="0"/>
              </a:p>
            </p:txBody>
          </p:sp>
        </mc:Choice>
        <mc:Fallback xmlns="">
          <p:sp>
            <p:nvSpPr>
              <p:cNvPr id="3" name="Notes Placeholder 2"/>
              <p:cNvSpPr>
                <a:spLocks noGrp="1"/>
              </p:cNvSpPr>
              <p:nvPr>
                <p:ph type="body" idx="1"/>
              </p:nvPr>
            </p:nvSpPr>
            <p:spPr/>
            <p:txBody>
              <a:bodyPr/>
              <a:lstStyle/>
              <a:p>
                <a:r>
                  <a:rPr lang="en-US" dirty="0"/>
                  <a:t>SUBS Rd, Rn, Op2: performs subtraction </a:t>
                </a:r>
                <a:r>
                  <a:rPr lang="en-US" i="0">
                    <a:latin typeface="Cambria Math" panose="02040503050406030204" pitchFamily="18" charset="0"/>
                  </a:rPr>
                  <a:t>𝑅𝑛</a:t>
                </a:r>
                <a:r>
                  <a:rPr lang="en-US" b="0" i="0">
                    <a:latin typeface="Cambria Math" panose="02040503050406030204" pitchFamily="18" charset="0"/>
                  </a:rPr>
                  <a:t> − </a:t>
                </a:r>
                <a:r>
                  <a:rPr lang="en-US" i="0">
                    <a:latin typeface="Cambria Math" panose="02040503050406030204" pitchFamily="18" charset="0"/>
                  </a:rPr>
                  <a:t>𝑂𝑝2</a:t>
                </a:r>
                <a:r>
                  <a:rPr lang="en-US" dirty="0"/>
                  <a:t>, writes the result into Rd, and also updates NZCV flags; it both computes and compares in one step.</a:t>
                </a:r>
              </a:p>
              <a:p>
                <a:r>
                  <a:rPr lang="en-US" dirty="0"/>
                  <a:t>CMP/CMN/TEQ/TST: performs operations to update NZCV flags, but the computation result is not saved and discarded; it’s a “compare-only” operation for branching or predication. </a:t>
                </a:r>
              </a:p>
              <a:p>
                <a:pPr marL="0" indent="0" algn="ctr">
                  <a:buNone/>
                </a:pPr>
                <a:r>
                  <a:rPr lang="en-US" sz="2400" b="1" dirty="0">
                    <a:solidFill>
                      <a:srgbClr val="FF0000"/>
                    </a:solidFill>
                    <a:latin typeface="Consolas" panose="020B0609020204030204" pitchFamily="49" charset="0"/>
                  </a:rPr>
                  <a:t>CMP</a:t>
                </a:r>
                <a:r>
                  <a:rPr lang="en-US" sz="2400" b="1" dirty="0">
                    <a:latin typeface="Consolas" panose="020B0609020204030204" pitchFamily="49" charset="0"/>
                  </a:rPr>
                  <a:t> Rn, Op2</a:t>
                </a:r>
              </a:p>
              <a:p>
                <a:pPr marL="0" indent="0" algn="ctr">
                  <a:buNone/>
                </a:pPr>
                <a:r>
                  <a:rPr lang="en-US" sz="2400" b="1" dirty="0">
                    <a:solidFill>
                      <a:srgbClr val="FF0000"/>
                    </a:solidFill>
                    <a:latin typeface="Consolas" panose="020B0609020204030204" pitchFamily="49" charset="0"/>
                  </a:rPr>
                  <a:t>CMN</a:t>
                </a:r>
                <a:r>
                  <a:rPr lang="en-US" sz="2400" b="1" dirty="0">
                    <a:latin typeface="Consolas" panose="020B0609020204030204" pitchFamily="49" charset="0"/>
                  </a:rPr>
                  <a:t> Rn, Op2</a:t>
                </a:r>
              </a:p>
              <a:p>
                <a:pPr marL="0" indent="0" algn="ctr">
                  <a:buNone/>
                </a:pPr>
                <a:endParaRPr lang="en-US" sz="2000" dirty="0"/>
              </a:p>
              <a:p>
                <a:r>
                  <a:rPr lang="en-US" sz="2000" dirty="0"/>
                  <a:t>Update N, Z, C and V according to the result</a:t>
                </a:r>
              </a:p>
              <a:p>
                <a:r>
                  <a:rPr lang="en-US" sz="2000" b="1" dirty="0">
                    <a:latin typeface="Consolas" panose="020B0609020204030204" pitchFamily="49" charset="0"/>
                  </a:rPr>
                  <a:t>CMP</a:t>
                </a:r>
                <a:r>
                  <a:rPr lang="en-US" sz="2000" dirty="0"/>
                  <a:t> </a:t>
                </a:r>
                <a:r>
                  <a:rPr lang="en-US" sz="2000" dirty="0">
                    <a:solidFill>
                      <a:srgbClr val="FF0000"/>
                    </a:solidFill>
                  </a:rPr>
                  <a:t>subtracts</a:t>
                </a:r>
                <a:r>
                  <a:rPr lang="en-US" sz="2000" dirty="0"/>
                  <a:t> Op2 from Rn. </a:t>
                </a:r>
              </a:p>
              <a:p>
                <a:pPr lvl="1"/>
                <a:r>
                  <a:rPr lang="en-US" sz="1800" dirty="0"/>
                  <a:t>Same as </a:t>
                </a:r>
                <a:r>
                  <a:rPr lang="en-US" sz="1800" dirty="0">
                    <a:latin typeface="Consolas" panose="020B0609020204030204" pitchFamily="49" charset="0"/>
                  </a:rPr>
                  <a:t>SUBS</a:t>
                </a:r>
                <a:r>
                  <a:rPr lang="en-US" sz="1800" dirty="0"/>
                  <a:t>, except result is discarded.</a:t>
                </a:r>
              </a:p>
              <a:p>
                <a:r>
                  <a:rPr lang="en-US" sz="2000" b="1" dirty="0">
                    <a:latin typeface="Consolas" panose="020B0609020204030204" pitchFamily="49" charset="0"/>
                  </a:rPr>
                  <a:t>CMN</a:t>
                </a:r>
                <a:r>
                  <a:rPr lang="en-US" sz="2000" dirty="0"/>
                  <a:t> </a:t>
                </a:r>
                <a:r>
                  <a:rPr lang="en-US" sz="2000" dirty="0">
                    <a:solidFill>
                      <a:srgbClr val="FF0000"/>
                    </a:solidFill>
                  </a:rPr>
                  <a:t>adds</a:t>
                </a:r>
                <a:r>
                  <a:rPr lang="en-US" sz="2000" dirty="0"/>
                  <a:t> Op2 to Rn. </a:t>
                </a:r>
              </a:p>
              <a:p>
                <a:pPr lvl="1"/>
                <a:r>
                  <a:rPr lang="en-US" sz="1800" dirty="0"/>
                  <a:t>Same as </a:t>
                </a:r>
                <a:r>
                  <a:rPr lang="en-US" sz="1800" dirty="0">
                    <a:latin typeface="Consolas" panose="020B0609020204030204" pitchFamily="49" charset="0"/>
                  </a:rPr>
                  <a:t>ADDS</a:t>
                </a:r>
                <a:r>
                  <a:rPr lang="en-US" sz="1800" dirty="0"/>
                  <a:t>, except result is discarded.</a:t>
                </a:r>
              </a:p>
              <a:p>
                <a:endParaRPr lang="en-US" sz="2100" dirty="0"/>
              </a:p>
              <a:p>
                <a:endParaRPr lang="en-US" dirty="0"/>
              </a:p>
              <a:p>
                <a:endParaRPr lang="en-US" dirty="0"/>
              </a:p>
            </p:txBody>
          </p:sp>
        </mc:Fallback>
      </mc:AlternateContent>
      <p:sp>
        <p:nvSpPr>
          <p:cNvPr id="4" name="Slide Number Placeholder 3"/>
          <p:cNvSpPr>
            <a:spLocks noGrp="1"/>
          </p:cNvSpPr>
          <p:nvPr>
            <p:ph type="sldNum" sz="quarter" idx="5"/>
          </p:nvPr>
        </p:nvSpPr>
        <p:spPr/>
        <p:txBody>
          <a:bodyPr/>
          <a:lstStyle/>
          <a:p>
            <a:fld id="{2D71AD5F-E36F-46B9-A99B-7B025244359D}" type="slidenum">
              <a:rPr lang="en-US" smtClean="0"/>
              <a:pPr/>
              <a:t>7</a:t>
            </a:fld>
            <a:endParaRPr lang="en-US"/>
          </a:p>
        </p:txBody>
      </p:sp>
    </p:spTree>
    <p:extLst>
      <p:ext uri="{BB962C8B-B14F-4D97-AF65-F5344CB8AC3E}">
        <p14:creationId xmlns:p14="http://schemas.microsoft.com/office/powerpoint/2010/main" val="44244947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i="1" dirty="0"/>
              <a:t>Note: RSB = Reverse </a:t>
            </a:r>
            <a:r>
              <a:rPr lang="en-US" sz="1200" i="1" dirty="0" err="1"/>
              <a:t>SuBtract</a:t>
            </a:r>
            <a:endParaRPr lang="en-US" sz="1200" i="1" dirty="0"/>
          </a:p>
          <a:p>
            <a:endParaRPr lang="en-US" dirty="0"/>
          </a:p>
        </p:txBody>
      </p:sp>
      <p:sp>
        <p:nvSpPr>
          <p:cNvPr id="4" name="Slide Number Placeholder 3"/>
          <p:cNvSpPr>
            <a:spLocks noGrp="1"/>
          </p:cNvSpPr>
          <p:nvPr>
            <p:ph type="sldNum" sz="quarter" idx="5"/>
          </p:nvPr>
        </p:nvSpPr>
        <p:spPr/>
        <p:txBody>
          <a:bodyPr/>
          <a:lstStyle/>
          <a:p>
            <a:fld id="{2D71AD5F-E36F-46B9-A99B-7B025244359D}" type="slidenum">
              <a:rPr lang="en-US" smtClean="0"/>
              <a:pPr/>
              <a:t>8</a:t>
            </a:fld>
            <a:endParaRPr lang="en-US"/>
          </a:p>
        </p:txBody>
      </p:sp>
    </p:spTree>
    <p:extLst>
      <p:ext uri="{BB962C8B-B14F-4D97-AF65-F5344CB8AC3E}">
        <p14:creationId xmlns:p14="http://schemas.microsoft.com/office/powerpoint/2010/main" val="244577868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mc:AlternateContent xmlns:mc="http://schemas.openxmlformats.org/markup-compatibility/2006" xmlns:a14="http://schemas.microsoft.com/office/drawing/2010/main">
        <mc:Choice Requires="a14">
          <p:sp>
            <p:nvSpPr>
              <p:cNvPr id="3" name="Notes Placeholder 2"/>
              <p:cNvSpPr>
                <a:spLocks noGrp="1"/>
              </p:cNvSpPr>
              <p:nvPr>
                <p:ph type="body" idx="1"/>
              </p:nvPr>
            </p:nvSpPr>
            <p:spPr/>
            <p:txBody>
              <a:bodyPr/>
              <a:lstStyle/>
              <a:p>
                <a:r>
                  <a:rPr lang="en-US" sz="1000" dirty="0"/>
                  <a:t>It </a:t>
                </a:r>
                <a:r>
                  <a:rPr lang="en-US" dirty="0"/>
                  <a:t>computes logical operation </a:t>
                </a:r>
                <a14:m>
                  <m:oMath xmlns:m="http://schemas.openxmlformats.org/officeDocument/2006/math">
                    <m:r>
                      <a:rPr lang="en-US" i="1">
                        <a:latin typeface="Cambria Math" panose="02040503050406030204" pitchFamily="18" charset="0"/>
                      </a:rPr>
                      <m:t>𝑅𝑑</m:t>
                    </m:r>
                    <m:r>
                      <a:rPr lang="en-US">
                        <a:latin typeface="Cambria Math" panose="02040503050406030204" pitchFamily="18" charset="0"/>
                      </a:rPr>
                      <m:t>⊕</m:t>
                    </m:r>
                    <m:r>
                      <a:rPr lang="en-US" i="1">
                        <a:latin typeface="Cambria Math" panose="02040503050406030204" pitchFamily="18" charset="0"/>
                      </a:rPr>
                      <m:t>𝑂𝑝</m:t>
                    </m:r>
                  </m:oMath>
                </a14:m>
                <a:r>
                  <a:rPr lang="en-US" dirty="0"/>
                  <a:t> internally, writes no result to a register, and updates the condition flags based on that XOR.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t>If </a:t>
                </a:r>
                <a14:m>
                  <m:oMath xmlns:m="http://schemas.openxmlformats.org/officeDocument/2006/math">
                    <m:r>
                      <a:rPr lang="en-US" sz="1200" i="1">
                        <a:latin typeface="Cambria Math" panose="02040503050406030204" pitchFamily="18" charset="0"/>
                      </a:rPr>
                      <m:t>𝑅𝑛</m:t>
                    </m:r>
                    <m:r>
                      <m:rPr>
                        <m:nor/>
                      </m:rPr>
                      <a:rPr lang="en-US" sz="1200" b="0" i="0" smtClean="0">
                        <a:latin typeface="Cambria Math" panose="02040503050406030204" pitchFamily="18" charset="0"/>
                      </a:rPr>
                      <m:t> </m:t>
                    </m:r>
                    <m:r>
                      <m:rPr>
                        <m:nor/>
                      </m:rPr>
                      <a:rPr lang="en-US"/>
                      <m:t>∧</m:t>
                    </m:r>
                    <m:r>
                      <m:rPr>
                        <m:nor/>
                      </m:rPr>
                      <a:rPr lang="en-US" b="0" i="0" smtClean="0"/>
                      <m:t> </m:t>
                    </m:r>
                    <m:r>
                      <a:rPr lang="en-US" sz="1200" i="1">
                        <a:latin typeface="Cambria Math" panose="02040503050406030204" pitchFamily="18" charset="0"/>
                      </a:rPr>
                      <m:t>𝑂𝑝𝑒𝑟𝑎𝑛𝑑</m:t>
                    </m:r>
                    <m:r>
                      <a:rPr lang="en-US" sz="1200" i="1">
                        <a:latin typeface="Cambria Math" panose="02040503050406030204" pitchFamily="18" charset="0"/>
                      </a:rPr>
                      <m:t>2</m:t>
                    </m:r>
                  </m:oMath>
                </a14:m>
                <a:r>
                  <a:rPr lang="en-US" sz="1200" dirty="0"/>
                  <a:t> is 0x0, then R1 and R2 are equal, Z is set to 1; otherwise Z is cleared.</a:t>
                </a:r>
                <a:endParaRPr lang="en-US" sz="1050" dirty="0"/>
              </a:p>
              <a:p>
                <a:endParaRPr lang="en-US" dirty="0"/>
              </a:p>
            </p:txBody>
          </p:sp>
        </mc:Choice>
        <mc:Fallback xmlns="">
          <p:sp>
            <p:nvSpPr>
              <p:cNvPr id="3" name="Notes Placeholder 2"/>
              <p:cNvSpPr>
                <a:spLocks noGrp="1"/>
              </p:cNvSpPr>
              <p:nvPr>
                <p:ph type="body" idx="1"/>
              </p:nvPr>
            </p:nvSpPr>
            <p:spPr/>
            <p:txBody>
              <a:bodyPr/>
              <a:lstStyle/>
              <a:p>
                <a:r>
                  <a:rPr lang="en-US" sz="1000" dirty="0"/>
                  <a:t>It </a:t>
                </a:r>
                <a:r>
                  <a:rPr lang="en-US" dirty="0"/>
                  <a:t>computes logical operation </a:t>
                </a:r>
                <a:r>
                  <a:rPr lang="en-US" i="0">
                    <a:latin typeface="Cambria Math" panose="02040503050406030204" pitchFamily="18" charset="0"/>
                  </a:rPr>
                  <a:t>𝑅𝑑⊕𝑂𝑝</a:t>
                </a:r>
                <a:r>
                  <a:rPr lang="en-US" dirty="0"/>
                  <a:t> internally, writes no result to a register, and updates the condition flags based on that XOR.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t>If </a:t>
                </a:r>
                <a:r>
                  <a:rPr lang="en-US" sz="1200" i="0">
                    <a:latin typeface="Cambria Math" panose="02040503050406030204" pitchFamily="18" charset="0"/>
                  </a:rPr>
                  <a:t>𝑅𝑛</a:t>
                </a:r>
                <a:r>
                  <a:rPr lang="en-US" sz="1200" b="0" i="0">
                    <a:latin typeface="Cambria Math" panose="02040503050406030204" pitchFamily="18" charset="0"/>
                  </a:rPr>
                  <a:t>" </a:t>
                </a:r>
                <a:r>
                  <a:rPr lang="en-US" i="0">
                    <a:latin typeface="Cambria Math" panose="02040503050406030204" pitchFamily="18" charset="0"/>
                  </a:rPr>
                  <a:t>∧</a:t>
                </a:r>
                <a:r>
                  <a:rPr lang="en-US" b="0" i="0">
                    <a:latin typeface="Cambria Math" panose="02040503050406030204" pitchFamily="18" charset="0"/>
                  </a:rPr>
                  <a:t> </a:t>
                </a:r>
                <a:r>
                  <a:rPr lang="en-US" sz="1200" b="0" i="0">
                    <a:latin typeface="Cambria Math" panose="02040503050406030204" pitchFamily="18" charset="0"/>
                  </a:rPr>
                  <a:t>" </a:t>
                </a:r>
                <a:r>
                  <a:rPr lang="en-US" sz="1200" i="0">
                    <a:latin typeface="Cambria Math" panose="02040503050406030204" pitchFamily="18" charset="0"/>
                  </a:rPr>
                  <a:t>𝑂𝑝𝑒𝑟𝑎𝑛𝑑2</a:t>
                </a:r>
                <a:r>
                  <a:rPr lang="en-US" sz="1200" dirty="0"/>
                  <a:t> is 0x0, then Rn and Op2 are equal, Z is set to 1; otherwise Z is cleared.</a:t>
                </a:r>
                <a:endParaRPr lang="en-US" sz="1050" dirty="0"/>
              </a:p>
              <a:p>
                <a:endParaRPr lang="en-US" dirty="0"/>
              </a:p>
            </p:txBody>
          </p:sp>
        </mc:Fallback>
      </mc:AlternateContent>
      <p:sp>
        <p:nvSpPr>
          <p:cNvPr id="4" name="Slide Number Placeholder 3"/>
          <p:cNvSpPr>
            <a:spLocks noGrp="1"/>
          </p:cNvSpPr>
          <p:nvPr>
            <p:ph type="sldNum" sz="quarter" idx="5"/>
          </p:nvPr>
        </p:nvSpPr>
        <p:spPr/>
        <p:txBody>
          <a:bodyPr/>
          <a:lstStyle/>
          <a:p>
            <a:fld id="{2D71AD5F-E36F-46B9-A99B-7B025244359D}" type="slidenum">
              <a:rPr lang="en-US" smtClean="0"/>
              <a:pPr/>
              <a:t>9</a:t>
            </a:fld>
            <a:endParaRPr lang="en-US"/>
          </a:p>
        </p:txBody>
      </p:sp>
    </p:spTree>
    <p:extLst>
      <p:ext uri="{BB962C8B-B14F-4D97-AF65-F5344CB8AC3E}">
        <p14:creationId xmlns:p14="http://schemas.microsoft.com/office/powerpoint/2010/main" val="320219105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ChangeArrowheads="1"/>
          </p:cNvSpPr>
          <p:nvPr>
            <p:ph type="body" idx="1"/>
          </p:nvPr>
        </p:nvSpPr>
        <p:spPr>
          <a:xfrm>
            <a:off x="924810" y="4404346"/>
            <a:ext cx="5100458" cy="4170576"/>
          </a:xfrm>
          <a:solidFill>
            <a:srgbClr val="FFFFFF"/>
          </a:solidFill>
          <a:ln>
            <a:solidFill>
              <a:srgbClr val="000000"/>
            </a:solidFill>
          </a:ln>
        </p:spPr>
        <p:txBody>
          <a:bodyPr lIns="95780" tIns="47890" rIns="95780" bIns="47890"/>
          <a:lstStyle/>
          <a:p>
            <a:pPr marL="0" lvl="2" defTabSz="924879">
              <a:defRPr/>
            </a:pPr>
            <a:r>
              <a:rPr lang="en-US" dirty="0"/>
              <a:t>Condition codes are simply a way of testing the ALU status flags. </a:t>
            </a:r>
          </a:p>
          <a:p>
            <a:pPr marL="0" lvl="2" defTabSz="924879">
              <a:defRPr/>
            </a:pPr>
            <a:r>
              <a:rPr lang="en-US" dirty="0"/>
              <a:t>Note AL is the default and does not need to be specified </a:t>
            </a:r>
            <a:endParaRPr lang="en-GB" dirty="0"/>
          </a:p>
          <a:p>
            <a:endParaRPr lang="en-US" dirty="0"/>
          </a:p>
        </p:txBody>
      </p:sp>
      <p:sp>
        <p:nvSpPr>
          <p:cNvPr id="45059" name="Rectangle 3"/>
          <p:cNvSpPr>
            <a:spLocks noGrp="1" noRot="1" noChangeAspect="1" noChangeArrowheads="1" noTextEdit="1"/>
          </p:cNvSpPr>
          <p:nvPr>
            <p:ph type="sldImg"/>
          </p:nvPr>
        </p:nvSpPr>
        <p:spPr>
          <a:xfrm>
            <a:off x="546100" y="863600"/>
            <a:ext cx="5870575" cy="3303588"/>
          </a:xfrm>
          <a:ln/>
        </p:spPr>
      </p:sp>
    </p:spTree>
    <p:extLst>
      <p:ext uri="{BB962C8B-B14F-4D97-AF65-F5344CB8AC3E}">
        <p14:creationId xmlns:p14="http://schemas.microsoft.com/office/powerpoint/2010/main" val="381391302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buNone/>
            </a:pPr>
            <a:r>
              <a:rPr lang="en-US" b="1" i="0" dirty="0">
                <a:effectLst/>
                <a:latin typeface="var(--font-fk-grotesk)"/>
              </a:rPr>
              <a:t>Key Condition Codes:</a:t>
            </a:r>
          </a:p>
          <a:p>
            <a:pPr algn="l">
              <a:buFont typeface="Arial" panose="020B0604020202020204" pitchFamily="34" charset="0"/>
              <a:buChar char="•"/>
            </a:pPr>
            <a:r>
              <a:rPr lang="en-US" b="1" i="0" dirty="0">
                <a:effectLst/>
                <a:latin typeface="fkGroteskNeue"/>
              </a:rPr>
              <a:t>EQ/NE</a:t>
            </a:r>
            <a:r>
              <a:rPr lang="en-US" b="0" i="0" dirty="0">
                <a:effectLst/>
                <a:latin typeface="fkGroteskNeue"/>
              </a:rPr>
              <a:t>: Z=1 / Z=0 (Equal/Not Equal)</a:t>
            </a:r>
          </a:p>
          <a:p>
            <a:pPr algn="l">
              <a:buFont typeface="Arial" panose="020B0604020202020204" pitchFamily="34" charset="0"/>
              <a:buChar char="•"/>
            </a:pPr>
            <a:r>
              <a:rPr lang="en-US" b="1" i="0" dirty="0">
                <a:effectLst/>
                <a:latin typeface="fkGroteskNeue"/>
              </a:rPr>
              <a:t>LT/GE</a:t>
            </a:r>
            <a:r>
              <a:rPr lang="en-US" b="0" i="0" dirty="0">
                <a:effectLst/>
                <a:latin typeface="fkGroteskNeue"/>
              </a:rPr>
              <a:t>: N≠V / N=V (Signed Less Than/Greater Equal)</a:t>
            </a:r>
          </a:p>
          <a:p>
            <a:pPr algn="l">
              <a:buFont typeface="Arial" panose="020B0604020202020204" pitchFamily="34" charset="0"/>
              <a:buChar char="•"/>
            </a:pPr>
            <a:r>
              <a:rPr lang="en-US" b="1" i="0" dirty="0">
                <a:effectLst/>
                <a:latin typeface="fkGroteskNeue"/>
              </a:rPr>
              <a:t>GT/LE</a:t>
            </a:r>
            <a:r>
              <a:rPr lang="en-US" b="0" i="0" dirty="0">
                <a:effectLst/>
                <a:latin typeface="fkGroteskNeue"/>
              </a:rPr>
              <a:t>: Z=0 &amp; N=V / Z=1 or N≠V (Signed Greater/Less Equal)</a:t>
            </a:r>
          </a:p>
          <a:p>
            <a:pPr algn="l">
              <a:buFont typeface="Arial" panose="020B0604020202020204" pitchFamily="34" charset="0"/>
              <a:buChar char="•"/>
            </a:pPr>
            <a:r>
              <a:rPr lang="en-US" b="1" i="0" dirty="0">
                <a:effectLst/>
                <a:latin typeface="fkGroteskNeue"/>
              </a:rPr>
              <a:t>LO/HS</a:t>
            </a:r>
            <a:r>
              <a:rPr lang="en-US" b="0" i="0" dirty="0">
                <a:effectLst/>
                <a:latin typeface="fkGroteskNeue"/>
              </a:rPr>
              <a:t>: C=0 / C=1 (Unsigned Lower/Higher Same)</a:t>
            </a:r>
          </a:p>
          <a:p>
            <a:pPr algn="l">
              <a:buFont typeface="Arial" panose="020B0604020202020204" pitchFamily="34" charset="0"/>
              <a:buChar char="•"/>
            </a:pPr>
            <a:r>
              <a:rPr lang="en-US" b="1" i="0" dirty="0">
                <a:effectLst/>
                <a:latin typeface="fkGroteskNeue"/>
              </a:rPr>
              <a:t>HI/LS</a:t>
            </a:r>
            <a:r>
              <a:rPr lang="en-US" b="0" i="0" dirty="0">
                <a:effectLst/>
                <a:latin typeface="fkGroteskNeue"/>
              </a:rPr>
              <a:t>: C=1 &amp; Z=0 / C=0 or Z=1 (Unsigned Higher/Lower Same)</a:t>
            </a:r>
          </a:p>
          <a:p>
            <a:pPr algn="l">
              <a:buNone/>
            </a:pPr>
            <a:r>
              <a:rPr lang="en-US" b="1" i="0" dirty="0">
                <a:effectLst/>
                <a:latin typeface="var(--font-fk-grotesk)"/>
              </a:rPr>
              <a:t>Flag Setting Instructions:</a:t>
            </a:r>
          </a:p>
          <a:p>
            <a:pPr algn="l">
              <a:buFont typeface="Arial" panose="020B0604020202020204" pitchFamily="34" charset="0"/>
              <a:buChar char="•"/>
            </a:pPr>
            <a:r>
              <a:rPr lang="en-US" b="1" i="0" dirty="0">
                <a:effectLst/>
                <a:latin typeface="fkGroteskNeue"/>
              </a:rPr>
              <a:t>CMP</a:t>
            </a:r>
            <a:r>
              <a:rPr lang="en-US" b="0" i="0" dirty="0">
                <a:effectLst/>
                <a:latin typeface="fkGroteskNeue"/>
              </a:rPr>
              <a:t>: R1 - R2 (result discarded)</a:t>
            </a:r>
          </a:p>
          <a:p>
            <a:pPr algn="l">
              <a:buFont typeface="Arial" panose="020B0604020202020204" pitchFamily="34" charset="0"/>
              <a:buChar char="•"/>
            </a:pPr>
            <a:r>
              <a:rPr lang="en-US" b="1" i="0" dirty="0">
                <a:effectLst/>
                <a:latin typeface="fkGroteskNeue"/>
              </a:rPr>
              <a:t>TST</a:t>
            </a:r>
            <a:r>
              <a:rPr lang="en-US" b="0" i="0" dirty="0">
                <a:effectLst/>
                <a:latin typeface="fkGroteskNeue"/>
              </a:rPr>
              <a:t>: R1 &amp; R2 (result discarded)</a:t>
            </a:r>
          </a:p>
          <a:p>
            <a:pPr algn="l">
              <a:buFont typeface="Arial" panose="020B0604020202020204" pitchFamily="34" charset="0"/>
              <a:buChar char="•"/>
            </a:pPr>
            <a:r>
              <a:rPr lang="en-US" b="1" i="0" dirty="0">
                <a:effectLst/>
                <a:latin typeface="fkGroteskNeue"/>
              </a:rPr>
              <a:t>TEQ</a:t>
            </a:r>
            <a:r>
              <a:rPr lang="en-US" b="0" i="0" dirty="0">
                <a:effectLst/>
                <a:latin typeface="fkGroteskNeue"/>
              </a:rPr>
              <a:t>: R1 ⊕ R2 (result discarded)</a:t>
            </a:r>
          </a:p>
          <a:p>
            <a:pPr algn="l">
              <a:buFont typeface="Arial" panose="020B0604020202020204" pitchFamily="34" charset="0"/>
              <a:buChar char="•"/>
            </a:pPr>
            <a:r>
              <a:rPr lang="en-US" b="1" i="0" dirty="0">
                <a:effectLst/>
                <a:latin typeface="fkGroteskNeue"/>
              </a:rPr>
              <a:t>CMN</a:t>
            </a:r>
            <a:r>
              <a:rPr lang="en-US" b="0" i="0" dirty="0">
                <a:effectLst/>
                <a:latin typeface="fkGroteskNeue"/>
              </a:rPr>
              <a:t>: R1 + R2 (result discarded)</a:t>
            </a:r>
          </a:p>
          <a:p>
            <a:endParaRPr lang="en-US" dirty="0"/>
          </a:p>
        </p:txBody>
      </p:sp>
      <p:sp>
        <p:nvSpPr>
          <p:cNvPr id="4" name="Slide Number Placeholder 3"/>
          <p:cNvSpPr>
            <a:spLocks noGrp="1"/>
          </p:cNvSpPr>
          <p:nvPr>
            <p:ph type="sldNum" sz="quarter" idx="5"/>
          </p:nvPr>
        </p:nvSpPr>
        <p:spPr/>
        <p:txBody>
          <a:bodyPr/>
          <a:lstStyle/>
          <a:p>
            <a:fld id="{2D71AD5F-E36F-46B9-A99B-7B025244359D}" type="slidenum">
              <a:rPr lang="en-US" smtClean="0"/>
              <a:pPr/>
              <a:t>14</a:t>
            </a:fld>
            <a:endParaRPr lang="en-US"/>
          </a:p>
        </p:txBody>
      </p:sp>
    </p:spTree>
    <p:extLst>
      <p:ext uri="{BB962C8B-B14F-4D97-AF65-F5344CB8AC3E}">
        <p14:creationId xmlns:p14="http://schemas.microsoft.com/office/powerpoint/2010/main" val="250992148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1625600" y="3886200"/>
            <a:ext cx="9144000" cy="990600"/>
          </a:xfrm>
        </p:spPr>
        <p:txBody>
          <a:bodyPr anchor="t" anchorCtr="0"/>
          <a:lstStyle>
            <a:lvl1pPr algn="r">
              <a:defRPr sz="3200">
                <a:solidFill>
                  <a:schemeClr val="tx1"/>
                </a:solidFill>
              </a:defRPr>
            </a:lvl1pPr>
          </a:lstStyle>
          <a:p>
            <a:r>
              <a:rPr kumimoji="0" lang="en-US"/>
              <a:t>Click to edit Master title style</a:t>
            </a:r>
          </a:p>
        </p:txBody>
      </p:sp>
      <p:sp>
        <p:nvSpPr>
          <p:cNvPr id="9" name="Subtitle 8"/>
          <p:cNvSpPr>
            <a:spLocks noGrp="1"/>
          </p:cNvSpPr>
          <p:nvPr>
            <p:ph type="subTitle" idx="1"/>
          </p:nvPr>
        </p:nvSpPr>
        <p:spPr>
          <a:xfrm>
            <a:off x="1625600" y="5124450"/>
            <a:ext cx="9144000" cy="533400"/>
          </a:xfrm>
        </p:spPr>
        <p:txBody>
          <a:bodyPr/>
          <a:lstStyle>
            <a:lvl1pPr marL="0" indent="0" algn="r">
              <a:buNone/>
              <a:defRPr sz="2000">
                <a:solidFill>
                  <a:schemeClr val="tx2"/>
                </a:solidFill>
                <a:latin typeface="+mj-lt"/>
                <a:ea typeface="+mj-ea"/>
                <a:cs typeface="+mj-cs"/>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28" name="Date Placeholder 27"/>
          <p:cNvSpPr>
            <a:spLocks noGrp="1"/>
          </p:cNvSpPr>
          <p:nvPr>
            <p:ph type="dt" sz="half" idx="10"/>
          </p:nvPr>
        </p:nvSpPr>
        <p:spPr>
          <a:xfrm>
            <a:off x="8534400" y="6355080"/>
            <a:ext cx="3048000" cy="365760"/>
          </a:xfrm>
        </p:spPr>
        <p:txBody>
          <a:bodyPr/>
          <a:lstStyle>
            <a:lvl1pPr>
              <a:defRPr sz="1400"/>
            </a:lvl1pPr>
          </a:lstStyle>
          <a:p>
            <a:pPr eaLnBrk="1" latinLnBrk="0" hangingPunct="1"/>
            <a:fld id="{2E26774B-6488-4259-9342-6CBDB2BFD4E4}" type="datetime1">
              <a:rPr lang="en-US" smtClean="0"/>
              <a:pPr eaLnBrk="1" latinLnBrk="0" hangingPunct="1"/>
              <a:t>12/2/2025</a:t>
            </a:fld>
            <a:endParaRPr lang="en-US" sz="1600" dirty="0"/>
          </a:p>
        </p:txBody>
      </p:sp>
      <p:sp>
        <p:nvSpPr>
          <p:cNvPr id="17" name="Footer Placeholder 16"/>
          <p:cNvSpPr>
            <a:spLocks noGrp="1"/>
          </p:cNvSpPr>
          <p:nvPr>
            <p:ph type="ftr" sz="quarter" idx="11"/>
          </p:nvPr>
        </p:nvSpPr>
        <p:spPr>
          <a:xfrm>
            <a:off x="3864864" y="6355080"/>
            <a:ext cx="4632960" cy="365760"/>
          </a:xfrm>
        </p:spPr>
        <p:txBody>
          <a:bodyPr/>
          <a:lstStyle/>
          <a:p>
            <a:endParaRPr kumimoji="0" lang="en-US" dirty="0"/>
          </a:p>
        </p:txBody>
      </p:sp>
      <p:sp>
        <p:nvSpPr>
          <p:cNvPr id="29" name="Slide Number Placeholder 28"/>
          <p:cNvSpPr>
            <a:spLocks noGrp="1"/>
          </p:cNvSpPr>
          <p:nvPr>
            <p:ph type="sldNum" sz="quarter" idx="12"/>
          </p:nvPr>
        </p:nvSpPr>
        <p:spPr>
          <a:xfrm>
            <a:off x="1621536" y="6355080"/>
            <a:ext cx="1625600" cy="365760"/>
          </a:xfrm>
        </p:spPr>
        <p:txBody>
          <a:bodyPr/>
          <a:lstStyle/>
          <a:p>
            <a:fld id="{EA7C8D44-3667-46F6-9772-CC52308E2A7F}" type="slidenum">
              <a:rPr kumimoji="0" lang="en-US" smtClean="0"/>
              <a:pPr/>
              <a:t>‹#›</a:t>
            </a:fld>
            <a:endParaRPr kumimoji="0" lang="en-US" dirty="0"/>
          </a:p>
        </p:txBody>
      </p:sp>
      <p:sp>
        <p:nvSpPr>
          <p:cNvPr id="21" name="Rectangle 20"/>
          <p:cNvSpPr/>
          <p:nvPr/>
        </p:nvSpPr>
        <p:spPr>
          <a:xfrm>
            <a:off x="1206500" y="3648075"/>
            <a:ext cx="97536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p:nvSpPr>
          <p:cNvPr id="33" name="Rectangle 32"/>
          <p:cNvSpPr/>
          <p:nvPr/>
        </p:nvSpPr>
        <p:spPr>
          <a:xfrm>
            <a:off x="1219200" y="5048250"/>
            <a:ext cx="9753600" cy="685800"/>
          </a:xfrm>
          <a:prstGeom prst="rect">
            <a:avLst/>
          </a:prstGeom>
          <a:noFill/>
          <a:ln w="6350" cap="rnd" cmpd="sng" algn="ctr">
            <a:solidFill>
              <a:schemeClr val="accent2"/>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p:nvSpPr>
          <p:cNvPr id="22" name="Rectangle 21"/>
          <p:cNvSpPr/>
          <p:nvPr/>
        </p:nvSpPr>
        <p:spPr>
          <a:xfrm>
            <a:off x="1206500" y="3648075"/>
            <a:ext cx="3048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p:nvSpPr>
          <p:cNvPr id="32" name="Rectangle 31"/>
          <p:cNvSpPr/>
          <p:nvPr/>
        </p:nvSpPr>
        <p:spPr>
          <a:xfrm>
            <a:off x="1219200" y="5048250"/>
            <a:ext cx="304800" cy="685800"/>
          </a:xfrm>
          <a:prstGeom prst="rect">
            <a:avLst/>
          </a:prstGeom>
          <a:solidFill>
            <a:schemeClr val="accent2"/>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pPr eaLnBrk="1" latinLnBrk="0" hangingPunct="1"/>
            <a:fld id="{9B2E7711-0BE3-4AFC-959B-CB5C31A7AE48}" type="datetime1">
              <a:rPr lang="en-US" smtClean="0"/>
              <a:pPr eaLnBrk="1" latinLnBrk="0" hangingPunct="1"/>
              <a:t>12/2/2025</a:t>
            </a:fld>
            <a:endParaRPr lang="en-US"/>
          </a:p>
        </p:txBody>
      </p:sp>
      <p:sp>
        <p:nvSpPr>
          <p:cNvPr id="5" name="Footer Placeholder 4"/>
          <p:cNvSpPr>
            <a:spLocks noGrp="1"/>
          </p:cNvSpPr>
          <p:nvPr>
            <p:ph type="ftr" sz="quarter" idx="11"/>
          </p:nvPr>
        </p:nvSpPr>
        <p:spPr/>
        <p:txBody>
          <a:bodyPr/>
          <a:lstStyle/>
          <a:p>
            <a:endParaRPr kumimoji="0" lang="en-US"/>
          </a:p>
        </p:txBody>
      </p:sp>
      <p:sp>
        <p:nvSpPr>
          <p:cNvPr id="6" name="Slide Number Placeholder 5"/>
          <p:cNvSpPr>
            <a:spLocks noGrp="1"/>
          </p:cNvSpPr>
          <p:nvPr>
            <p:ph type="sldNum" sz="quarter" idx="12"/>
          </p:nvPr>
        </p:nvSpPr>
        <p:spPr/>
        <p:txBody>
          <a:bodyPr/>
          <a:lstStyle/>
          <a:p>
            <a:fld id="{EA7C8D44-3667-46F6-9772-CC52308E2A7F}" type="slidenum">
              <a:rPr kumimoji="0" lang="en-US" smtClean="0"/>
              <a:pPr/>
              <a:t>‹#›</a:t>
            </a:fld>
            <a:endParaRPr kumimoji="0"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609600" y="274639"/>
            <a:ext cx="8026400" cy="5851525"/>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pPr eaLnBrk="1" latinLnBrk="0" hangingPunct="1"/>
            <a:fld id="{825AAB62-A572-4E37-B772-B4A75ADE0B18}" type="datetime1">
              <a:rPr lang="en-US" smtClean="0"/>
              <a:pPr eaLnBrk="1" latinLnBrk="0" hangingPunct="1"/>
              <a:t>12/2/2025</a:t>
            </a:fld>
            <a:endParaRPr lang="en-US"/>
          </a:p>
        </p:txBody>
      </p:sp>
      <p:sp>
        <p:nvSpPr>
          <p:cNvPr id="5" name="Footer Placeholder 4"/>
          <p:cNvSpPr>
            <a:spLocks noGrp="1"/>
          </p:cNvSpPr>
          <p:nvPr>
            <p:ph type="ftr" sz="quarter" idx="11"/>
          </p:nvPr>
        </p:nvSpPr>
        <p:spPr/>
        <p:txBody>
          <a:bodyPr/>
          <a:lstStyle/>
          <a:p>
            <a:endParaRPr kumimoji="0" lang="en-US"/>
          </a:p>
        </p:txBody>
      </p:sp>
      <p:sp>
        <p:nvSpPr>
          <p:cNvPr id="6" name="Slide Number Placeholder 5"/>
          <p:cNvSpPr>
            <a:spLocks noGrp="1"/>
          </p:cNvSpPr>
          <p:nvPr>
            <p:ph type="sldNum" sz="quarter" idx="12"/>
          </p:nvPr>
        </p:nvSpPr>
        <p:spPr/>
        <p:txBody>
          <a:bodyPr/>
          <a:lstStyle/>
          <a:p>
            <a:fld id="{EA7C8D44-3667-46F6-9772-CC52308E2A7F}" type="slidenum">
              <a:rPr kumimoji="0" lang="en-US" smtClean="0"/>
              <a:pPr/>
              <a:t>‹#›</a:t>
            </a:fld>
            <a:endParaRPr kumimoji="0" lang="en-US"/>
          </a:p>
        </p:txBody>
      </p:sp>
      <p:sp>
        <p:nvSpPr>
          <p:cNvPr id="7" name="Straight Connector 6"/>
          <p:cNvSpPr>
            <a:spLocks noChangeShapeType="1"/>
          </p:cNvSpPr>
          <p:nvPr/>
        </p:nvSpPr>
        <p:spPr bwMode="auto">
          <a:xfrm>
            <a:off x="609600" y="6353175"/>
            <a:ext cx="109728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sz="1800"/>
          </a:p>
        </p:txBody>
      </p:sp>
      <p:sp>
        <p:nvSpPr>
          <p:cNvPr id="8" name="Isosceles Triangle 7"/>
          <p:cNvSpPr>
            <a:spLocks noChangeAspect="1"/>
          </p:cNvSpPr>
          <p:nvPr/>
        </p:nvSpPr>
        <p:spPr>
          <a:xfrm rot="5400000">
            <a:off x="590609" y="6447423"/>
            <a:ext cx="190849" cy="160419"/>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p:nvSpPr>
          <p:cNvPr id="9" name="Straight Connector 8"/>
          <p:cNvSpPr>
            <a:spLocks noChangeShapeType="1"/>
          </p:cNvSpPr>
          <p:nvPr/>
        </p:nvSpPr>
        <p:spPr bwMode="auto">
          <a:xfrm rot="5400000">
            <a:off x="5814836" y="3201952"/>
            <a:ext cx="585216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sz="180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914400" y="609600"/>
            <a:ext cx="10363200" cy="1143000"/>
          </a:xfrm>
        </p:spPr>
        <p:txBody>
          <a:bodyPr/>
          <a:lstStyle/>
          <a:p>
            <a:r>
              <a:rPr lang="en-US"/>
              <a:t>Click to edit Master title style</a:t>
            </a:r>
          </a:p>
        </p:txBody>
      </p:sp>
      <p:sp>
        <p:nvSpPr>
          <p:cNvPr id="3" name="Table Placeholder 2"/>
          <p:cNvSpPr>
            <a:spLocks noGrp="1"/>
          </p:cNvSpPr>
          <p:nvPr>
            <p:ph type="tbl" idx="1"/>
          </p:nvPr>
        </p:nvSpPr>
        <p:spPr>
          <a:xfrm>
            <a:off x="914400" y="1981200"/>
            <a:ext cx="10363200" cy="4114800"/>
          </a:xfrm>
        </p:spPr>
        <p:txBody>
          <a:bodyPr/>
          <a:lstStyle/>
          <a:p>
            <a:pPr lvl="0"/>
            <a:endParaRPr lang="en-US" noProof="0"/>
          </a:p>
        </p:txBody>
      </p:sp>
      <p:sp>
        <p:nvSpPr>
          <p:cNvPr id="4" name="Rectangle 4"/>
          <p:cNvSpPr>
            <a:spLocks noGrp="1" noChangeArrowheads="1"/>
          </p:cNvSpPr>
          <p:nvPr>
            <p:ph type="dt" sz="half" idx="10"/>
          </p:nvPr>
        </p:nvSpPr>
        <p:spPr>
          <a:ln/>
        </p:spPr>
        <p:txBody>
          <a:bodyPr/>
          <a:lstStyle>
            <a:lvl1pPr>
              <a:defRPr/>
            </a:lvl1pPr>
          </a:lstStyle>
          <a:p>
            <a:pPr>
              <a:defRPr/>
            </a:pPr>
            <a:fld id="{F4EA606C-8FDC-48DF-B809-A9223E8539C3}" type="datetime1">
              <a:rPr lang="en-US" smtClean="0"/>
              <a:pPr>
                <a:defRPr/>
              </a:pPr>
              <a:t>12/2/2025</a:t>
            </a:fld>
            <a:endParaRPr lang="en-US"/>
          </a:p>
        </p:txBody>
      </p:sp>
      <p:sp>
        <p:nvSpPr>
          <p:cNvPr id="5" name="Rectangle 6"/>
          <p:cNvSpPr>
            <a:spLocks noGrp="1" noChangeArrowheads="1"/>
          </p:cNvSpPr>
          <p:nvPr>
            <p:ph type="sldNum" sz="quarter" idx="11"/>
          </p:nvPr>
        </p:nvSpPr>
        <p:spPr>
          <a:ln/>
        </p:spPr>
        <p:txBody>
          <a:bodyPr/>
          <a:lstStyle>
            <a:lvl1pPr>
              <a:defRPr/>
            </a:lvl1pPr>
          </a:lstStyle>
          <a:p>
            <a:pPr>
              <a:defRPr/>
            </a:pPr>
            <a:fld id="{7D3083A4-9012-4F92-8AC9-739FC4D3B103}" type="slidenum">
              <a:rPr lang="en-US"/>
              <a:pPr>
                <a:defRPr/>
              </a:pPr>
              <a:t>‹#›</a:t>
            </a:fld>
            <a:endParaRPr lang="en-US"/>
          </a:p>
        </p:txBody>
      </p:sp>
    </p:spTree>
    <p:extLst>
      <p:ext uri="{BB962C8B-B14F-4D97-AF65-F5344CB8AC3E}">
        <p14:creationId xmlns:p14="http://schemas.microsoft.com/office/powerpoint/2010/main" val="18585145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4" name="Date Placeholder 3"/>
          <p:cNvSpPr>
            <a:spLocks noGrp="1"/>
          </p:cNvSpPr>
          <p:nvPr>
            <p:ph type="dt" sz="half" idx="10"/>
          </p:nvPr>
        </p:nvSpPr>
        <p:spPr/>
        <p:txBody>
          <a:bodyPr/>
          <a:lstStyle/>
          <a:p>
            <a:pPr eaLnBrk="1" latinLnBrk="0" hangingPunct="1"/>
            <a:fld id="{B0F52420-10F8-488E-969A-A9BE388BE9C4}" type="datetime1">
              <a:rPr lang="en-US" smtClean="0"/>
              <a:pPr eaLnBrk="1" latinLnBrk="0" hangingPunct="1"/>
              <a:t>12/2/2025</a:t>
            </a:fld>
            <a:endParaRPr lang="en-US" dirty="0"/>
          </a:p>
        </p:txBody>
      </p:sp>
      <p:sp>
        <p:nvSpPr>
          <p:cNvPr id="5" name="Footer Placeholder 4"/>
          <p:cNvSpPr>
            <a:spLocks noGrp="1"/>
          </p:cNvSpPr>
          <p:nvPr>
            <p:ph type="ftr" sz="quarter" idx="11"/>
          </p:nvPr>
        </p:nvSpPr>
        <p:spPr/>
        <p:txBody>
          <a:bodyPr/>
          <a:lstStyle/>
          <a:p>
            <a:endParaRPr kumimoji="0" lang="en-US"/>
          </a:p>
        </p:txBody>
      </p:sp>
      <p:sp>
        <p:nvSpPr>
          <p:cNvPr id="6" name="Slide Number Placeholder 5"/>
          <p:cNvSpPr>
            <a:spLocks noGrp="1"/>
          </p:cNvSpPr>
          <p:nvPr>
            <p:ph type="sldNum" sz="quarter" idx="12"/>
          </p:nvPr>
        </p:nvSpPr>
        <p:spPr/>
        <p:txBody>
          <a:bodyPr/>
          <a:lstStyle/>
          <a:p>
            <a:fld id="{EA7C8D44-3667-46F6-9772-CC52308E2A7F}" type="slidenum">
              <a:rPr kumimoji="0" lang="en-US" smtClean="0"/>
              <a:pPr/>
              <a:t>‹#›</a:t>
            </a:fld>
            <a:endParaRPr kumimoji="0" lang="en-US" dirty="0"/>
          </a:p>
        </p:txBody>
      </p:sp>
      <p:sp>
        <p:nvSpPr>
          <p:cNvPr id="8" name="Content Placeholder 7"/>
          <p:cNvSpPr>
            <a:spLocks noGrp="1"/>
          </p:cNvSpPr>
          <p:nvPr>
            <p:ph sz="quarter" idx="1"/>
          </p:nvPr>
        </p:nvSpPr>
        <p:spPr>
          <a:xfrm>
            <a:off x="609600" y="1219200"/>
            <a:ext cx="10972800" cy="493776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625600" y="2971800"/>
            <a:ext cx="9144000" cy="1066800"/>
          </a:xfrm>
        </p:spPr>
        <p:txBody>
          <a:bodyPr anchor="t" anchorCtr="0"/>
          <a:lstStyle>
            <a:lvl1pPr algn="r">
              <a:buNone/>
              <a:defRPr sz="3200" b="0" cap="none" baseline="0"/>
            </a:lvl1pPr>
          </a:lstStyle>
          <a:p>
            <a:r>
              <a:rPr kumimoji="0" lang="en-US"/>
              <a:t>Click to edit Master title style</a:t>
            </a:r>
          </a:p>
        </p:txBody>
      </p:sp>
      <p:sp>
        <p:nvSpPr>
          <p:cNvPr id="3" name="Text Placeholder 2"/>
          <p:cNvSpPr>
            <a:spLocks noGrp="1"/>
          </p:cNvSpPr>
          <p:nvPr>
            <p:ph type="body" idx="1"/>
          </p:nvPr>
        </p:nvSpPr>
        <p:spPr>
          <a:xfrm>
            <a:off x="1727200" y="4267200"/>
            <a:ext cx="9042400" cy="1143000"/>
          </a:xfrm>
        </p:spPr>
        <p:txBody>
          <a:bodyPr anchor="t" anchorCtr="0"/>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a:xfrm>
            <a:off x="8534400" y="6355080"/>
            <a:ext cx="3048000" cy="365760"/>
          </a:xfrm>
        </p:spPr>
        <p:txBody>
          <a:bodyPr/>
          <a:lstStyle/>
          <a:p>
            <a:pPr eaLnBrk="1" latinLnBrk="0" hangingPunct="1"/>
            <a:fld id="{96E96F24-58CF-47DA-907C-A9CD6353E425}" type="datetime1">
              <a:rPr lang="en-US" smtClean="0"/>
              <a:pPr eaLnBrk="1" latinLnBrk="0" hangingPunct="1"/>
              <a:t>12/2/2025</a:t>
            </a:fld>
            <a:endParaRPr lang="en-US" dirty="0"/>
          </a:p>
        </p:txBody>
      </p:sp>
      <p:sp>
        <p:nvSpPr>
          <p:cNvPr id="5" name="Footer Placeholder 4"/>
          <p:cNvSpPr>
            <a:spLocks noGrp="1"/>
          </p:cNvSpPr>
          <p:nvPr>
            <p:ph type="ftr" sz="quarter" idx="11"/>
          </p:nvPr>
        </p:nvSpPr>
        <p:spPr>
          <a:xfrm>
            <a:off x="3864864" y="6355080"/>
            <a:ext cx="4632960" cy="365760"/>
          </a:xfrm>
        </p:spPr>
        <p:txBody>
          <a:bodyPr/>
          <a:lstStyle/>
          <a:p>
            <a:endParaRPr kumimoji="0" lang="en-US" dirty="0"/>
          </a:p>
        </p:txBody>
      </p:sp>
      <p:sp>
        <p:nvSpPr>
          <p:cNvPr id="6" name="Slide Number Placeholder 5"/>
          <p:cNvSpPr>
            <a:spLocks noGrp="1"/>
          </p:cNvSpPr>
          <p:nvPr>
            <p:ph type="sldNum" sz="quarter" idx="12"/>
          </p:nvPr>
        </p:nvSpPr>
        <p:spPr>
          <a:xfrm>
            <a:off x="1426464" y="6355080"/>
            <a:ext cx="2027936" cy="365760"/>
          </a:xfrm>
        </p:spPr>
        <p:txBody>
          <a:bodyPr/>
          <a:lstStyle/>
          <a:p>
            <a:fld id="{EA7C8D44-3667-46F6-9772-CC52308E2A7F}" type="slidenum">
              <a:rPr kumimoji="0" lang="en-US" smtClean="0"/>
              <a:pPr/>
              <a:t>‹#›</a:t>
            </a:fld>
            <a:endParaRPr kumimoji="0" lang="en-US" dirty="0"/>
          </a:p>
        </p:txBody>
      </p:sp>
      <p:sp>
        <p:nvSpPr>
          <p:cNvPr id="7" name="Rectangle 6"/>
          <p:cNvSpPr/>
          <p:nvPr/>
        </p:nvSpPr>
        <p:spPr>
          <a:xfrm>
            <a:off x="1219200" y="2819400"/>
            <a:ext cx="97536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p:nvSpPr>
          <p:cNvPr id="8" name="Rectangle 7"/>
          <p:cNvSpPr/>
          <p:nvPr/>
        </p:nvSpPr>
        <p:spPr>
          <a:xfrm>
            <a:off x="1219200" y="2819400"/>
            <a:ext cx="3048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228600"/>
            <a:ext cx="10972800" cy="914400"/>
          </a:xfrm>
        </p:spPr>
        <p:txBody>
          <a:bodyPr/>
          <a:lstStyle/>
          <a:p>
            <a:r>
              <a:rPr kumimoji="0" lang="en-US"/>
              <a:t>Click to edit Master title style</a:t>
            </a:r>
          </a:p>
        </p:txBody>
      </p:sp>
      <p:sp>
        <p:nvSpPr>
          <p:cNvPr id="5" name="Date Placeholder 4"/>
          <p:cNvSpPr>
            <a:spLocks noGrp="1"/>
          </p:cNvSpPr>
          <p:nvPr>
            <p:ph type="dt" sz="half" idx="10"/>
          </p:nvPr>
        </p:nvSpPr>
        <p:spPr/>
        <p:txBody>
          <a:bodyPr/>
          <a:lstStyle/>
          <a:p>
            <a:pPr eaLnBrk="1" latinLnBrk="0" hangingPunct="1"/>
            <a:fld id="{53AE4463-726A-4A35-9F46-98893432A3F9}" type="datetime1">
              <a:rPr lang="en-US" smtClean="0"/>
              <a:pPr eaLnBrk="1" latinLnBrk="0" hangingPunct="1"/>
              <a:t>12/2/2025</a:t>
            </a:fld>
            <a:endParaRPr lang="en-US"/>
          </a:p>
        </p:txBody>
      </p:sp>
      <p:sp>
        <p:nvSpPr>
          <p:cNvPr id="6" name="Footer Placeholder 5"/>
          <p:cNvSpPr>
            <a:spLocks noGrp="1"/>
          </p:cNvSpPr>
          <p:nvPr>
            <p:ph type="ftr" sz="quarter" idx="11"/>
          </p:nvPr>
        </p:nvSpPr>
        <p:spPr/>
        <p:txBody>
          <a:bodyPr/>
          <a:lstStyle/>
          <a:p>
            <a:endParaRPr kumimoji="0" lang="en-US"/>
          </a:p>
        </p:txBody>
      </p:sp>
      <p:sp>
        <p:nvSpPr>
          <p:cNvPr id="7" name="Slide Number Placeholder 6"/>
          <p:cNvSpPr>
            <a:spLocks noGrp="1"/>
          </p:cNvSpPr>
          <p:nvPr>
            <p:ph type="sldNum" sz="quarter" idx="12"/>
          </p:nvPr>
        </p:nvSpPr>
        <p:spPr/>
        <p:txBody>
          <a:bodyPr/>
          <a:lstStyle/>
          <a:p>
            <a:fld id="{EA7C8D44-3667-46F6-9772-CC52308E2A7F}" type="slidenum">
              <a:rPr kumimoji="0" lang="en-US" smtClean="0"/>
              <a:pPr/>
              <a:t>‹#›</a:t>
            </a:fld>
            <a:endParaRPr kumimoji="0" lang="en-US"/>
          </a:p>
        </p:txBody>
      </p:sp>
      <p:sp>
        <p:nvSpPr>
          <p:cNvPr id="9" name="Content Placeholder 8"/>
          <p:cNvSpPr>
            <a:spLocks noGrp="1"/>
          </p:cNvSpPr>
          <p:nvPr>
            <p:ph sz="quarter" idx="1"/>
          </p:nvPr>
        </p:nvSpPr>
        <p:spPr>
          <a:xfrm>
            <a:off x="609600" y="1219200"/>
            <a:ext cx="5388864" cy="493776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1" name="Content Placeholder 10"/>
          <p:cNvSpPr>
            <a:spLocks noGrp="1"/>
          </p:cNvSpPr>
          <p:nvPr>
            <p:ph sz="quarter" idx="2"/>
          </p:nvPr>
        </p:nvSpPr>
        <p:spPr>
          <a:xfrm>
            <a:off x="6176264" y="1216152"/>
            <a:ext cx="5388864" cy="493776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28600"/>
            <a:ext cx="10972800" cy="9144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609600" y="1285875"/>
            <a:ext cx="5386917" cy="685800"/>
          </a:xfrm>
          <a:noFill/>
          <a:ln>
            <a:noFill/>
          </a:ln>
        </p:spPr>
        <p:txBody>
          <a:bodyPr lIns="91440" anchor="b" anchorCtr="0">
            <a:noAutofit/>
          </a:bodyPr>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6197601" y="1295400"/>
            <a:ext cx="5389033" cy="685800"/>
          </a:xfrm>
          <a:noFill/>
          <a:ln>
            <a:noFill/>
          </a:ln>
        </p:spPr>
        <p:txBody>
          <a:bodyPr lIns="91440" anchor="b" anchorCtr="0"/>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7" name="Date Placeholder 6"/>
          <p:cNvSpPr>
            <a:spLocks noGrp="1"/>
          </p:cNvSpPr>
          <p:nvPr>
            <p:ph type="dt" sz="half" idx="10"/>
          </p:nvPr>
        </p:nvSpPr>
        <p:spPr/>
        <p:txBody>
          <a:bodyPr/>
          <a:lstStyle/>
          <a:p>
            <a:pPr eaLnBrk="1" latinLnBrk="0" hangingPunct="1"/>
            <a:fld id="{FDF404D0-E306-4E90-90E3-E44D26246FFC}" type="datetime1">
              <a:rPr lang="en-US" smtClean="0"/>
              <a:pPr eaLnBrk="1" latinLnBrk="0" hangingPunct="1"/>
              <a:t>12/2/2025</a:t>
            </a:fld>
            <a:endParaRPr lang="en-US"/>
          </a:p>
        </p:txBody>
      </p:sp>
      <p:sp>
        <p:nvSpPr>
          <p:cNvPr id="8" name="Footer Placeholder 7"/>
          <p:cNvSpPr>
            <a:spLocks noGrp="1"/>
          </p:cNvSpPr>
          <p:nvPr>
            <p:ph type="ftr" sz="quarter" idx="11"/>
          </p:nvPr>
        </p:nvSpPr>
        <p:spPr/>
        <p:txBody>
          <a:bodyPr/>
          <a:lstStyle/>
          <a:p>
            <a:endParaRPr kumimoji="0" lang="en-US"/>
          </a:p>
        </p:txBody>
      </p:sp>
      <p:sp>
        <p:nvSpPr>
          <p:cNvPr id="9" name="Slide Number Placeholder 8"/>
          <p:cNvSpPr>
            <a:spLocks noGrp="1"/>
          </p:cNvSpPr>
          <p:nvPr>
            <p:ph type="sldNum" sz="quarter" idx="12"/>
          </p:nvPr>
        </p:nvSpPr>
        <p:spPr/>
        <p:txBody>
          <a:bodyPr/>
          <a:lstStyle/>
          <a:p>
            <a:fld id="{EA7C8D44-3667-46F6-9772-CC52308E2A7F}" type="slidenum">
              <a:rPr kumimoji="0" lang="en-US" smtClean="0"/>
              <a:pPr/>
              <a:t>‹#›</a:t>
            </a:fld>
            <a:endParaRPr kumimoji="0" lang="en-US"/>
          </a:p>
        </p:txBody>
      </p:sp>
      <p:sp>
        <p:nvSpPr>
          <p:cNvPr id="11" name="Content Placeholder 10"/>
          <p:cNvSpPr>
            <a:spLocks noGrp="1"/>
          </p:cNvSpPr>
          <p:nvPr>
            <p:ph sz="quarter" idx="2"/>
          </p:nvPr>
        </p:nvSpPr>
        <p:spPr>
          <a:xfrm>
            <a:off x="609600" y="2133600"/>
            <a:ext cx="5384800" cy="40386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3" name="Content Placeholder 12"/>
          <p:cNvSpPr>
            <a:spLocks noGrp="1"/>
          </p:cNvSpPr>
          <p:nvPr>
            <p:ph sz="quarter" idx="4"/>
          </p:nvPr>
        </p:nvSpPr>
        <p:spPr>
          <a:xfrm>
            <a:off x="6197600" y="2133600"/>
            <a:ext cx="5384800" cy="40386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600" y="228600"/>
            <a:ext cx="10972800" cy="914400"/>
          </a:xfrm>
        </p:spPr>
        <p:txBody>
          <a:bodyPr/>
          <a:lstStyle/>
          <a:p>
            <a:r>
              <a:rPr kumimoji="0" lang="en-US"/>
              <a:t>Click to edit Master title style</a:t>
            </a:r>
          </a:p>
        </p:txBody>
      </p:sp>
      <p:sp>
        <p:nvSpPr>
          <p:cNvPr id="3" name="Date Placeholder 2"/>
          <p:cNvSpPr>
            <a:spLocks noGrp="1"/>
          </p:cNvSpPr>
          <p:nvPr>
            <p:ph type="dt" sz="half" idx="10"/>
          </p:nvPr>
        </p:nvSpPr>
        <p:spPr/>
        <p:txBody>
          <a:bodyPr/>
          <a:lstStyle/>
          <a:p>
            <a:pPr eaLnBrk="1" latinLnBrk="0" hangingPunct="1"/>
            <a:fld id="{1485DA14-76F0-4D93-83FB-7878C79A1986}" type="datetime1">
              <a:rPr lang="en-US" smtClean="0"/>
              <a:pPr eaLnBrk="1" latinLnBrk="0" hangingPunct="1"/>
              <a:t>12/2/2025</a:t>
            </a:fld>
            <a:endParaRPr lang="en-US"/>
          </a:p>
        </p:txBody>
      </p:sp>
      <p:sp>
        <p:nvSpPr>
          <p:cNvPr id="4" name="Footer Placeholder 3"/>
          <p:cNvSpPr>
            <a:spLocks noGrp="1"/>
          </p:cNvSpPr>
          <p:nvPr>
            <p:ph type="ftr" sz="quarter" idx="11"/>
          </p:nvPr>
        </p:nvSpPr>
        <p:spPr/>
        <p:txBody>
          <a:bodyPr/>
          <a:lstStyle/>
          <a:p>
            <a:endParaRPr kumimoji="0" lang="en-US"/>
          </a:p>
        </p:txBody>
      </p:sp>
      <p:sp>
        <p:nvSpPr>
          <p:cNvPr id="5" name="Slide Number Placeholder 4"/>
          <p:cNvSpPr>
            <a:spLocks noGrp="1"/>
          </p:cNvSpPr>
          <p:nvPr>
            <p:ph type="sldNum" sz="quarter" idx="12"/>
          </p:nvPr>
        </p:nvSpPr>
        <p:spPr/>
        <p:txBody>
          <a:bodyPr/>
          <a:lstStyle/>
          <a:p>
            <a:fld id="{EA7C8D44-3667-46F6-9772-CC52308E2A7F}" type="slidenum">
              <a:rPr kumimoji="0" lang="en-US" smtClean="0"/>
              <a:pPr/>
              <a:t>‹#›</a:t>
            </a:fld>
            <a:endParaRPr kumimoji="0" lang="en-US"/>
          </a:p>
        </p:txBody>
      </p:sp>
      <p:sp>
        <p:nvSpPr>
          <p:cNvPr id="6" name="Isosceles Triangle 5"/>
          <p:cNvSpPr>
            <a:spLocks noChangeAspect="1"/>
          </p:cNvSpPr>
          <p:nvPr/>
        </p:nvSpPr>
        <p:spPr>
          <a:xfrm rot="5400000">
            <a:off x="590609" y="6447423"/>
            <a:ext cx="190849" cy="160419"/>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eaLnBrk="1" latinLnBrk="0" hangingPunct="1"/>
            <a:fld id="{A15E552D-49E1-496B-B79C-E100986B8B5F}" type="datetime1">
              <a:rPr lang="en-US" smtClean="0"/>
              <a:pPr eaLnBrk="1" latinLnBrk="0" hangingPunct="1"/>
              <a:t>12/2/2025</a:t>
            </a:fld>
            <a:endParaRPr lang="en-US"/>
          </a:p>
        </p:txBody>
      </p:sp>
      <p:sp>
        <p:nvSpPr>
          <p:cNvPr id="3" name="Footer Placeholder 2"/>
          <p:cNvSpPr>
            <a:spLocks noGrp="1"/>
          </p:cNvSpPr>
          <p:nvPr>
            <p:ph type="ftr" sz="quarter" idx="11"/>
          </p:nvPr>
        </p:nvSpPr>
        <p:spPr/>
        <p:txBody>
          <a:bodyPr/>
          <a:lstStyle/>
          <a:p>
            <a:endParaRPr kumimoji="0" lang="en-US"/>
          </a:p>
        </p:txBody>
      </p:sp>
      <p:sp>
        <p:nvSpPr>
          <p:cNvPr id="4" name="Slide Number Placeholder 3"/>
          <p:cNvSpPr>
            <a:spLocks noGrp="1"/>
          </p:cNvSpPr>
          <p:nvPr>
            <p:ph type="sldNum" sz="quarter" idx="12"/>
          </p:nvPr>
        </p:nvSpPr>
        <p:spPr/>
        <p:txBody>
          <a:bodyPr/>
          <a:lstStyle/>
          <a:p>
            <a:fld id="{EA7C8D44-3667-46F6-9772-CC52308E2A7F}" type="slidenum">
              <a:rPr kumimoji="0" lang="en-US" smtClean="0"/>
              <a:pPr/>
              <a:t>‹#›</a:t>
            </a:fld>
            <a:endParaRPr kumimoji="0" lang="en-US"/>
          </a:p>
        </p:txBody>
      </p:sp>
      <p:sp>
        <p:nvSpPr>
          <p:cNvPr id="5" name="Straight Connector 4"/>
          <p:cNvSpPr>
            <a:spLocks noChangeShapeType="1"/>
          </p:cNvSpPr>
          <p:nvPr/>
        </p:nvSpPr>
        <p:spPr bwMode="auto">
          <a:xfrm>
            <a:off x="609600" y="6353175"/>
            <a:ext cx="109728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sz="1800"/>
          </a:p>
        </p:txBody>
      </p:sp>
      <p:sp>
        <p:nvSpPr>
          <p:cNvPr id="6" name="Isosceles Triangle 5"/>
          <p:cNvSpPr>
            <a:spLocks noChangeAspect="1"/>
          </p:cNvSpPr>
          <p:nvPr/>
        </p:nvSpPr>
        <p:spPr>
          <a:xfrm rot="5400000">
            <a:off x="590609" y="6447423"/>
            <a:ext cx="190849" cy="160419"/>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432800" y="304800"/>
            <a:ext cx="3352800" cy="838200"/>
          </a:xfrm>
        </p:spPr>
        <p:txBody>
          <a:bodyPr anchor="b" anchorCtr="0">
            <a:noAutofit/>
          </a:bodyPr>
          <a:lstStyle>
            <a:lvl1pPr algn="l">
              <a:buNone/>
              <a:defRPr sz="2000" b="1">
                <a:solidFill>
                  <a:schemeClr val="tx2"/>
                </a:solidFill>
                <a:latin typeface="+mn-lt"/>
                <a:ea typeface="+mn-ea"/>
                <a:cs typeface="+mn-cs"/>
              </a:defRPr>
            </a:lvl1pPr>
          </a:lstStyle>
          <a:p>
            <a:r>
              <a:rPr kumimoji="0" lang="en-US"/>
              <a:t>Click to edit Master title style</a:t>
            </a:r>
          </a:p>
        </p:txBody>
      </p:sp>
      <p:sp>
        <p:nvSpPr>
          <p:cNvPr id="3" name="Text Placeholder 2"/>
          <p:cNvSpPr>
            <a:spLocks noGrp="1"/>
          </p:cNvSpPr>
          <p:nvPr>
            <p:ph type="body" idx="2"/>
          </p:nvPr>
        </p:nvSpPr>
        <p:spPr>
          <a:xfrm>
            <a:off x="8432800" y="1219201"/>
            <a:ext cx="3352800" cy="4843463"/>
          </a:xfrm>
        </p:spPr>
        <p:txBody>
          <a:bodyPr/>
          <a:lstStyle>
            <a:lvl1pPr marL="0" indent="0">
              <a:lnSpc>
                <a:spcPts val="22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pPr eaLnBrk="1" latinLnBrk="0" hangingPunct="1"/>
            <a:fld id="{CEC72505-1551-4A98-97CD-F520B07184AD}" type="datetime1">
              <a:rPr lang="en-US" smtClean="0"/>
              <a:pPr eaLnBrk="1" latinLnBrk="0" hangingPunct="1"/>
              <a:t>12/2/2025</a:t>
            </a:fld>
            <a:endParaRPr lang="en-US"/>
          </a:p>
        </p:txBody>
      </p:sp>
      <p:sp>
        <p:nvSpPr>
          <p:cNvPr id="6" name="Footer Placeholder 5"/>
          <p:cNvSpPr>
            <a:spLocks noGrp="1"/>
          </p:cNvSpPr>
          <p:nvPr>
            <p:ph type="ftr" sz="quarter" idx="11"/>
          </p:nvPr>
        </p:nvSpPr>
        <p:spPr/>
        <p:txBody>
          <a:bodyPr/>
          <a:lstStyle/>
          <a:p>
            <a:endParaRPr kumimoji="0" lang="en-US"/>
          </a:p>
        </p:txBody>
      </p:sp>
      <p:sp>
        <p:nvSpPr>
          <p:cNvPr id="7" name="Slide Number Placeholder 6"/>
          <p:cNvSpPr>
            <a:spLocks noGrp="1"/>
          </p:cNvSpPr>
          <p:nvPr>
            <p:ph type="sldNum" sz="quarter" idx="12"/>
          </p:nvPr>
        </p:nvSpPr>
        <p:spPr/>
        <p:txBody>
          <a:bodyPr/>
          <a:lstStyle/>
          <a:p>
            <a:fld id="{EA7C8D44-3667-46F6-9772-CC52308E2A7F}" type="slidenum">
              <a:rPr kumimoji="0" lang="en-US" smtClean="0"/>
              <a:pPr/>
              <a:t>‹#›</a:t>
            </a:fld>
            <a:endParaRPr kumimoji="0" lang="en-US"/>
          </a:p>
        </p:txBody>
      </p:sp>
      <p:sp>
        <p:nvSpPr>
          <p:cNvPr id="8" name="Straight Connector 7"/>
          <p:cNvSpPr>
            <a:spLocks noChangeShapeType="1"/>
          </p:cNvSpPr>
          <p:nvPr/>
        </p:nvSpPr>
        <p:spPr bwMode="auto">
          <a:xfrm>
            <a:off x="609600" y="6353175"/>
            <a:ext cx="109728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sz="1800"/>
          </a:p>
        </p:txBody>
      </p:sp>
      <p:sp>
        <p:nvSpPr>
          <p:cNvPr id="10" name="Straight Connector 9"/>
          <p:cNvSpPr>
            <a:spLocks noChangeShapeType="1"/>
          </p:cNvSpPr>
          <p:nvPr/>
        </p:nvSpPr>
        <p:spPr bwMode="auto">
          <a:xfrm rot="5400000">
            <a:off x="5220033" y="3324225"/>
            <a:ext cx="603504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sz="1800" dirty="0"/>
          </a:p>
        </p:txBody>
      </p:sp>
      <p:sp>
        <p:nvSpPr>
          <p:cNvPr id="9" name="Isosceles Triangle 8"/>
          <p:cNvSpPr>
            <a:spLocks noChangeAspect="1"/>
          </p:cNvSpPr>
          <p:nvPr/>
        </p:nvSpPr>
        <p:spPr>
          <a:xfrm rot="5400000">
            <a:off x="590609" y="6447423"/>
            <a:ext cx="190849" cy="160419"/>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p:nvSpPr>
          <p:cNvPr id="12" name="Content Placeholder 11"/>
          <p:cNvSpPr>
            <a:spLocks noGrp="1"/>
          </p:cNvSpPr>
          <p:nvPr>
            <p:ph sz="quarter" idx="1"/>
          </p:nvPr>
        </p:nvSpPr>
        <p:spPr>
          <a:xfrm>
            <a:off x="406400" y="304800"/>
            <a:ext cx="7620000" cy="5715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609600" y="500856"/>
            <a:ext cx="10972800" cy="674688"/>
          </a:xfrm>
          <a:ln>
            <a:solidFill>
              <a:schemeClr val="accent1"/>
            </a:solidFill>
          </a:ln>
        </p:spPr>
        <p:txBody>
          <a:bodyPr lIns="274320" anchor="ctr"/>
          <a:lstStyle>
            <a:lvl1pPr algn="r">
              <a:buNone/>
              <a:defRPr sz="2000" b="0">
                <a:solidFill>
                  <a:schemeClr val="tx1"/>
                </a:solidFill>
              </a:defRPr>
            </a:lvl1pPr>
          </a:lstStyle>
          <a:p>
            <a:r>
              <a:rPr kumimoji="0" lang="en-US"/>
              <a:t>Click to edit Master title style</a:t>
            </a:r>
          </a:p>
        </p:txBody>
      </p:sp>
      <p:sp>
        <p:nvSpPr>
          <p:cNvPr id="3" name="Picture Placeholder 2"/>
          <p:cNvSpPr>
            <a:spLocks noGrp="1"/>
          </p:cNvSpPr>
          <p:nvPr>
            <p:ph type="pic" idx="1"/>
          </p:nvPr>
        </p:nvSpPr>
        <p:spPr>
          <a:xfrm>
            <a:off x="609600" y="1905000"/>
            <a:ext cx="10972800" cy="4270248"/>
          </a:xfrm>
          <a:solidFill>
            <a:schemeClr val="tx1">
              <a:shade val="50000"/>
            </a:schemeClr>
          </a:solidFill>
          <a:ln>
            <a:noFill/>
          </a:ln>
          <a:effectLst/>
        </p:spPr>
        <p:txBody>
          <a:bodyPr/>
          <a:lstStyle>
            <a:lvl1pPr marL="0" indent="0">
              <a:spcBef>
                <a:spcPts val="600"/>
              </a:spcBef>
              <a:buNone/>
              <a:defRPr sz="3200"/>
            </a:lvl1pPr>
          </a:lstStyle>
          <a:p>
            <a:r>
              <a:rPr kumimoji="0" lang="en-US"/>
              <a:t>Click icon to add picture</a:t>
            </a:r>
            <a:endParaRPr kumimoji="0" lang="en-US" dirty="0"/>
          </a:p>
        </p:txBody>
      </p:sp>
      <p:sp>
        <p:nvSpPr>
          <p:cNvPr id="4" name="Text Placeholder 3"/>
          <p:cNvSpPr>
            <a:spLocks noGrp="1"/>
          </p:cNvSpPr>
          <p:nvPr>
            <p:ph type="body" sz="half" idx="2"/>
          </p:nvPr>
        </p:nvSpPr>
        <p:spPr>
          <a:xfrm>
            <a:off x="609600" y="1219200"/>
            <a:ext cx="10972800" cy="533400"/>
          </a:xfrm>
        </p:spPr>
        <p:txBody>
          <a:bodyPr anchor="ctr" anchorCtr="0"/>
          <a:lstStyle>
            <a:lvl1pPr marL="0" indent="0" algn="l">
              <a:buFontTx/>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pPr eaLnBrk="1" latinLnBrk="0" hangingPunct="1"/>
            <a:fld id="{7218F47B-BA16-4F20-B5BA-73F598D94B51}" type="datetime1">
              <a:rPr lang="en-US" smtClean="0"/>
              <a:pPr eaLnBrk="1" latinLnBrk="0" hangingPunct="1"/>
              <a:t>12/2/2025</a:t>
            </a:fld>
            <a:endParaRPr lang="en-US"/>
          </a:p>
        </p:txBody>
      </p:sp>
      <p:sp>
        <p:nvSpPr>
          <p:cNvPr id="6" name="Footer Placeholder 5"/>
          <p:cNvSpPr>
            <a:spLocks noGrp="1"/>
          </p:cNvSpPr>
          <p:nvPr>
            <p:ph type="ftr" sz="quarter" idx="11"/>
          </p:nvPr>
        </p:nvSpPr>
        <p:spPr/>
        <p:txBody>
          <a:bodyPr/>
          <a:lstStyle/>
          <a:p>
            <a:endParaRPr kumimoji="0" lang="en-US"/>
          </a:p>
        </p:txBody>
      </p:sp>
      <p:sp>
        <p:nvSpPr>
          <p:cNvPr id="7" name="Slide Number Placeholder 6"/>
          <p:cNvSpPr>
            <a:spLocks noGrp="1"/>
          </p:cNvSpPr>
          <p:nvPr>
            <p:ph type="sldNum" sz="quarter" idx="12"/>
          </p:nvPr>
        </p:nvSpPr>
        <p:spPr/>
        <p:txBody>
          <a:bodyPr/>
          <a:lstStyle/>
          <a:p>
            <a:fld id="{EA7C8D44-3667-46F6-9772-CC52308E2A7F}" type="slidenum">
              <a:rPr kumimoji="0" lang="en-US" smtClean="0"/>
              <a:pPr/>
              <a:t>‹#›</a:t>
            </a:fld>
            <a:endParaRPr kumimoji="0" lang="en-US"/>
          </a:p>
        </p:txBody>
      </p:sp>
      <p:sp>
        <p:nvSpPr>
          <p:cNvPr id="8" name="Straight Connector 7"/>
          <p:cNvSpPr>
            <a:spLocks noChangeShapeType="1"/>
          </p:cNvSpPr>
          <p:nvPr/>
        </p:nvSpPr>
        <p:spPr bwMode="auto">
          <a:xfrm>
            <a:off x="609600" y="6353175"/>
            <a:ext cx="109728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sz="1800"/>
          </a:p>
        </p:txBody>
      </p:sp>
      <p:sp>
        <p:nvSpPr>
          <p:cNvPr id="9" name="Isosceles Triangle 8"/>
          <p:cNvSpPr>
            <a:spLocks noChangeAspect="1"/>
          </p:cNvSpPr>
          <p:nvPr/>
        </p:nvSpPr>
        <p:spPr>
          <a:xfrm rot="5400000">
            <a:off x="590609" y="6447423"/>
            <a:ext cx="190849" cy="160419"/>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p:nvSpPr>
          <p:cNvPr id="10" name="Rectangle 9"/>
          <p:cNvSpPr/>
          <p:nvPr/>
        </p:nvSpPr>
        <p:spPr>
          <a:xfrm>
            <a:off x="609600" y="500856"/>
            <a:ext cx="243840" cy="68580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609600" y="152400"/>
            <a:ext cx="10972800" cy="990600"/>
          </a:xfrm>
          <a:prstGeom prst="rect">
            <a:avLst/>
          </a:prstGeom>
        </p:spPr>
        <p:txBody>
          <a:bodyPr vert="horz" anchor="b" anchorCtr="0">
            <a:normAutofit/>
          </a:bodyPr>
          <a:lstStyle/>
          <a:p>
            <a:r>
              <a:rPr kumimoji="0" lang="en-US"/>
              <a:t>Click to edit Master title style</a:t>
            </a:r>
          </a:p>
        </p:txBody>
      </p:sp>
      <p:sp>
        <p:nvSpPr>
          <p:cNvPr id="13" name="Text Placeholder 12"/>
          <p:cNvSpPr>
            <a:spLocks noGrp="1"/>
          </p:cNvSpPr>
          <p:nvPr>
            <p:ph type="body" idx="1"/>
          </p:nvPr>
        </p:nvSpPr>
        <p:spPr>
          <a:xfrm>
            <a:off x="609600" y="1219200"/>
            <a:ext cx="10972800" cy="4910328"/>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8534400" y="6356350"/>
            <a:ext cx="3052064" cy="365760"/>
          </a:xfrm>
          <a:prstGeom prst="rect">
            <a:avLst/>
          </a:prstGeom>
        </p:spPr>
        <p:txBody>
          <a:bodyPr vert="horz"/>
          <a:lstStyle>
            <a:lvl1pPr algn="l" eaLnBrk="1" latinLnBrk="0" hangingPunct="1">
              <a:defRPr kumimoji="0" sz="1400">
                <a:solidFill>
                  <a:schemeClr val="tx2"/>
                </a:solidFill>
              </a:defRPr>
            </a:lvl1pPr>
          </a:lstStyle>
          <a:p>
            <a:pPr eaLnBrk="1" latinLnBrk="0" hangingPunct="1"/>
            <a:fld id="{4F3CB514-9CA6-4E48-9463-A430D31CFDE3}" type="datetime1">
              <a:rPr lang="en-US" smtClean="0"/>
              <a:pPr eaLnBrk="1" latinLnBrk="0" hangingPunct="1"/>
              <a:t>12/2/2025</a:t>
            </a:fld>
            <a:endParaRPr lang="en-US" sz="1400" dirty="0">
              <a:solidFill>
                <a:schemeClr val="tx2"/>
              </a:solidFill>
            </a:endParaRPr>
          </a:p>
        </p:txBody>
      </p:sp>
      <p:sp>
        <p:nvSpPr>
          <p:cNvPr id="3" name="Footer Placeholder 2"/>
          <p:cNvSpPr>
            <a:spLocks noGrp="1"/>
          </p:cNvSpPr>
          <p:nvPr>
            <p:ph type="ftr" sz="quarter" idx="3"/>
          </p:nvPr>
        </p:nvSpPr>
        <p:spPr>
          <a:xfrm>
            <a:off x="3864864" y="6356350"/>
            <a:ext cx="4673600" cy="365760"/>
          </a:xfrm>
          <a:prstGeom prst="rect">
            <a:avLst/>
          </a:prstGeom>
        </p:spPr>
        <p:txBody>
          <a:bodyPr vert="horz"/>
          <a:lstStyle>
            <a:lvl1pPr algn="r" eaLnBrk="1" latinLnBrk="0" hangingPunct="1">
              <a:defRPr kumimoji="0" sz="1400">
                <a:solidFill>
                  <a:schemeClr val="tx2"/>
                </a:solidFill>
              </a:defRPr>
            </a:lvl1pPr>
          </a:lstStyle>
          <a:p>
            <a:pPr algn="r" eaLnBrk="1" latinLnBrk="0" hangingPunct="1"/>
            <a:endParaRPr kumimoji="0" lang="en-US" sz="1400" dirty="0">
              <a:solidFill>
                <a:schemeClr val="tx2"/>
              </a:solidFill>
            </a:endParaRPr>
          </a:p>
        </p:txBody>
      </p:sp>
      <p:sp>
        <p:nvSpPr>
          <p:cNvPr id="23" name="Slide Number Placeholder 22"/>
          <p:cNvSpPr>
            <a:spLocks noGrp="1"/>
          </p:cNvSpPr>
          <p:nvPr>
            <p:ph type="sldNum" sz="quarter" idx="4"/>
          </p:nvPr>
        </p:nvSpPr>
        <p:spPr>
          <a:xfrm>
            <a:off x="816864" y="6356350"/>
            <a:ext cx="2641600" cy="365760"/>
          </a:xfrm>
          <a:prstGeom prst="rect">
            <a:avLst/>
          </a:prstGeom>
        </p:spPr>
        <p:txBody>
          <a:bodyPr vert="horz"/>
          <a:lstStyle>
            <a:lvl1pPr algn="l" eaLnBrk="1" latinLnBrk="0" hangingPunct="1">
              <a:defRPr kumimoji="0" sz="1400">
                <a:solidFill>
                  <a:schemeClr val="tx2"/>
                </a:solidFill>
              </a:defRPr>
            </a:lvl1pPr>
          </a:lstStyle>
          <a:p>
            <a:pPr algn="l" eaLnBrk="1" latinLnBrk="0" hangingPunct="1"/>
            <a:fld id="{EA7C8D44-3667-46F6-9772-CC52308E2A7F}" type="slidenum">
              <a:rPr kumimoji="0" lang="en-US" smtClean="0"/>
              <a:pPr algn="l" eaLnBrk="1" latinLnBrk="0" hangingPunct="1"/>
              <a:t>‹#›</a:t>
            </a:fld>
            <a:endParaRPr kumimoji="0" lang="en-US" sz="1600" dirty="0">
              <a:solidFill>
                <a:schemeClr val="tx2"/>
              </a:solidFill>
            </a:endParaRPr>
          </a:p>
        </p:txBody>
      </p:sp>
      <p:sp>
        <p:nvSpPr>
          <p:cNvPr id="28" name="Straight Connector 27"/>
          <p:cNvSpPr>
            <a:spLocks noChangeShapeType="1"/>
          </p:cNvSpPr>
          <p:nvPr/>
        </p:nvSpPr>
        <p:spPr bwMode="auto">
          <a:xfrm>
            <a:off x="609600" y="6353175"/>
            <a:ext cx="109728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sz="1800"/>
          </a:p>
        </p:txBody>
      </p:sp>
      <p:sp>
        <p:nvSpPr>
          <p:cNvPr id="29" name="Straight Connector 28"/>
          <p:cNvSpPr>
            <a:spLocks noChangeShapeType="1"/>
          </p:cNvSpPr>
          <p:nvPr/>
        </p:nvSpPr>
        <p:spPr bwMode="auto">
          <a:xfrm>
            <a:off x="609600" y="1143000"/>
            <a:ext cx="109728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sz="1800"/>
          </a:p>
        </p:txBody>
      </p:sp>
      <p:sp>
        <p:nvSpPr>
          <p:cNvPr id="10" name="Isosceles Triangle 9"/>
          <p:cNvSpPr>
            <a:spLocks noChangeAspect="1"/>
          </p:cNvSpPr>
          <p:nvPr/>
        </p:nvSpPr>
        <p:spPr>
          <a:xfrm rot="5400000">
            <a:off x="590609" y="6447423"/>
            <a:ext cx="190849" cy="160419"/>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hf hdr="0" ftr="0" dt="0"/>
  <p:txStyles>
    <p:titleStyle>
      <a:lvl1pPr algn="l" rtl="0" eaLnBrk="1" latinLnBrk="0" hangingPunct="1">
        <a:spcBef>
          <a:spcPct val="0"/>
        </a:spcBef>
        <a:buNone/>
        <a:defRPr kumimoji="0" sz="3200" kern="120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6000"/>
        <a:buFont typeface="Wingdings 3"/>
        <a:buChar char=""/>
        <a:defRPr kumimoji="0" sz="2600" kern="1200">
          <a:solidFill>
            <a:schemeClr val="tx1"/>
          </a:solidFill>
          <a:latin typeface="+mn-lt"/>
          <a:ea typeface="+mn-ea"/>
          <a:cs typeface="+mn-cs"/>
        </a:defRPr>
      </a:lvl1pPr>
      <a:lvl2pPr marL="548640" indent="-274320" algn="l" rtl="0" eaLnBrk="1" latinLnBrk="0" hangingPunct="1">
        <a:spcBef>
          <a:spcPts val="500"/>
        </a:spcBef>
        <a:buClr>
          <a:schemeClr val="accent2"/>
        </a:buClr>
        <a:buSzPct val="76000"/>
        <a:buFont typeface="Wingdings 3"/>
        <a:buChar char=""/>
        <a:defRPr kumimoji="0" sz="2300" kern="1200">
          <a:solidFill>
            <a:schemeClr val="tx2"/>
          </a:solidFill>
          <a:latin typeface="+mn-lt"/>
          <a:ea typeface="+mn-ea"/>
          <a:cs typeface="+mn-cs"/>
        </a:defRPr>
      </a:lvl2pPr>
      <a:lvl3pPr marL="822960" indent="-228600" algn="l" rtl="0" eaLnBrk="1" latinLnBrk="0" hangingPunct="1">
        <a:spcBef>
          <a:spcPts val="500"/>
        </a:spcBef>
        <a:buClr>
          <a:schemeClr val="bg1">
            <a:shade val="50000"/>
          </a:schemeClr>
        </a:buClr>
        <a:buSzPct val="76000"/>
        <a:buFont typeface="Wingdings 3"/>
        <a:buChar char=""/>
        <a:defRPr kumimoji="0" sz="2000" kern="1200">
          <a:solidFill>
            <a:schemeClr val="tx1"/>
          </a:solidFill>
          <a:latin typeface="+mn-lt"/>
          <a:ea typeface="+mn-ea"/>
          <a:cs typeface="+mn-cs"/>
        </a:defRPr>
      </a:lvl3pPr>
      <a:lvl4pPr marL="1097280" indent="-228600" algn="l" rtl="0" eaLnBrk="1" latinLnBrk="0" hangingPunct="1">
        <a:spcBef>
          <a:spcPts val="400"/>
        </a:spcBef>
        <a:buClr>
          <a:schemeClr val="accent2">
            <a:shade val="75000"/>
          </a:schemeClr>
        </a:buClr>
        <a:buSzPct val="70000"/>
        <a:buFont typeface="Wingdings"/>
        <a:buChar char=""/>
        <a:defRPr kumimoji="0" sz="1800" kern="1200">
          <a:solidFill>
            <a:schemeClr val="tx1"/>
          </a:solidFill>
          <a:latin typeface="+mn-lt"/>
          <a:ea typeface="+mn-ea"/>
          <a:cs typeface="+mn-cs"/>
        </a:defRPr>
      </a:lvl4pPr>
      <a:lvl5pPr marL="1371600" indent="-228600" algn="l" rtl="0" eaLnBrk="1" latinLnBrk="0" hangingPunct="1">
        <a:spcBef>
          <a:spcPts val="300"/>
        </a:spcBef>
        <a:buClr>
          <a:schemeClr val="accent2"/>
        </a:buClr>
        <a:buSzPct val="70000"/>
        <a:buFont typeface="Wingdings"/>
        <a:buChar char=""/>
        <a:defRPr kumimoji="0" sz="1600" kern="1200">
          <a:solidFill>
            <a:schemeClr val="tx1"/>
          </a:solidFill>
          <a:latin typeface="+mn-lt"/>
          <a:ea typeface="+mn-ea"/>
          <a:cs typeface="+mn-cs"/>
        </a:defRPr>
      </a:lvl5pPr>
      <a:lvl6pPr marL="1645920" indent="-182880" algn="l" rtl="0" eaLnBrk="1" latinLnBrk="0" hangingPunct="1">
        <a:spcBef>
          <a:spcPts val="300"/>
        </a:spcBef>
        <a:buClr>
          <a:srgbClr val="9FB8CD">
            <a:shade val="75000"/>
          </a:srgbClr>
        </a:buClr>
        <a:buSzPct val="75000"/>
        <a:buFont typeface="Wingdings 3"/>
        <a:buChar char=""/>
        <a:defRPr kumimoji="0" lang="en-US" sz="1600" kern="1200" smtClean="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a:buChar char=""/>
        <a:defRPr kumimoji="0" lang="en-US" sz="1400" kern="1200" smtClean="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a:buChar char=""/>
        <a:defRPr kumimoji="0" lang="en-US" sz="1400" kern="1200" smtClean="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a:buChar char=""/>
        <a:defRPr kumimoji="0" lang="en-US" sz="1200" kern="1200" smtClean="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https://web.eece.maine.edu/~zhu/book/"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3" Type="http://schemas.openxmlformats.org/officeDocument/2006/relationships/hyperlink" Target="https://www.youtube.com/watch?v=9hlxG8L5-G4&amp;list=PLRJhV4hUhIymmp5CCeIFPyxbknsdcXCc8&amp;index=28" TargetMode="External"/><Relationship Id="rId2" Type="http://schemas.openxmlformats.org/officeDocument/2006/relationships/hyperlink" Target="https://www.youtube.com/watch?v=_QKD7f1cmRI&amp;list=PLRJhV4hUhIymmp5CCeIFPyxbknsdcXCc8&amp;index=27"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customXml" Target="../ink/ink1.xml"/><Relationship Id="rId2" Type="http://schemas.openxmlformats.org/officeDocument/2006/relationships/notesSlide" Target="../notesSlides/notesSlide3.xml"/><Relationship Id="rId1" Type="http://schemas.openxmlformats.org/officeDocument/2006/relationships/slideLayout" Target="../slideLayouts/slideLayout2.xml"/><Relationship Id="rId5" Type="http://schemas.openxmlformats.org/officeDocument/2006/relationships/customXml" Target="../ink/ink2.xml"/><Relationship Id="rId4" Type="http://schemas.openxmlformats.org/officeDocument/2006/relationships/image" Target="../media/image7.png"/></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Autofit/>
          </a:bodyPr>
          <a:lstStyle/>
          <a:p>
            <a:r>
              <a:rPr lang="en-US" sz="2000" dirty="0"/>
              <a:t>Z. Gu</a:t>
            </a:r>
          </a:p>
        </p:txBody>
      </p:sp>
      <p:sp>
        <p:nvSpPr>
          <p:cNvPr id="3" name="Subtitle 2"/>
          <p:cNvSpPr>
            <a:spLocks noGrp="1"/>
          </p:cNvSpPr>
          <p:nvPr>
            <p:ph type="subTitle" idx="1"/>
          </p:nvPr>
        </p:nvSpPr>
        <p:spPr/>
        <p:txBody>
          <a:bodyPr/>
          <a:lstStyle/>
          <a:p>
            <a:r>
              <a:rPr lang="en-US" dirty="0"/>
              <a:t>Fall 2025</a:t>
            </a:r>
          </a:p>
        </p:txBody>
      </p:sp>
      <p:sp>
        <p:nvSpPr>
          <p:cNvPr id="5" name="TextBox 4"/>
          <p:cNvSpPr txBox="1"/>
          <p:nvPr/>
        </p:nvSpPr>
        <p:spPr>
          <a:xfrm>
            <a:off x="4495800" y="296584"/>
            <a:ext cx="6477000" cy="523220"/>
          </a:xfrm>
          <a:prstGeom prst="rect">
            <a:avLst/>
          </a:prstGeom>
          <a:noFill/>
        </p:spPr>
        <p:txBody>
          <a:bodyPr wrap="square" rtlCol="0">
            <a:spAutoFit/>
          </a:bodyPr>
          <a:lstStyle/>
          <a:p>
            <a:pPr algn="r"/>
            <a:r>
              <a:rPr lang="en-US" sz="1400" b="1" dirty="0">
                <a:latin typeface="Bookman Old Style (Headings)"/>
              </a:rPr>
              <a:t>Embedded Systems with ARM Cortex-M Microcontrollers in Assembly Language and C</a:t>
            </a:r>
          </a:p>
        </p:txBody>
      </p:sp>
      <p:sp>
        <p:nvSpPr>
          <p:cNvPr id="6" name="TextBox 5"/>
          <p:cNvSpPr txBox="1"/>
          <p:nvPr/>
        </p:nvSpPr>
        <p:spPr>
          <a:xfrm>
            <a:off x="7116488" y="1787838"/>
            <a:ext cx="3856312" cy="830997"/>
          </a:xfrm>
          <a:prstGeom prst="rect">
            <a:avLst/>
          </a:prstGeom>
          <a:noFill/>
        </p:spPr>
        <p:txBody>
          <a:bodyPr wrap="none" rtlCol="0">
            <a:spAutoFit/>
          </a:bodyPr>
          <a:lstStyle/>
          <a:p>
            <a:pPr algn="r"/>
            <a:r>
              <a:rPr lang="en-US" sz="2400" b="1" dirty="0">
                <a:solidFill>
                  <a:srgbClr val="C00000"/>
                </a:solidFill>
              </a:rPr>
              <a:t>Chapter 6</a:t>
            </a:r>
          </a:p>
          <a:p>
            <a:pPr algn="r"/>
            <a:r>
              <a:rPr lang="en-US" sz="2400" b="1" dirty="0">
                <a:solidFill>
                  <a:srgbClr val="C00000"/>
                </a:solidFill>
              </a:rPr>
              <a:t>Control Flow in Assembly</a:t>
            </a:r>
          </a:p>
        </p:txBody>
      </p:sp>
      <p:sp>
        <p:nvSpPr>
          <p:cNvPr id="4" name="Slide Number Placeholder 3"/>
          <p:cNvSpPr>
            <a:spLocks noGrp="1"/>
          </p:cNvSpPr>
          <p:nvPr>
            <p:ph type="sldNum" sz="quarter" idx="12"/>
          </p:nvPr>
        </p:nvSpPr>
        <p:spPr/>
        <p:txBody>
          <a:bodyPr/>
          <a:lstStyle/>
          <a:p>
            <a:pPr eaLnBrk="1" latinLnBrk="0" hangingPunct="1"/>
            <a:fld id="{EA7C8D44-3667-46F6-9772-CC52308E2A7F}" type="slidenum">
              <a:rPr kumimoji="0" lang="en-US" smtClean="0"/>
              <a:pPr eaLnBrk="1" latinLnBrk="0" hangingPunct="1"/>
              <a:t>1</a:t>
            </a:fld>
            <a:endParaRPr kumimoji="0" lang="en-US" dirty="0"/>
          </a:p>
        </p:txBody>
      </p:sp>
      <p:sp>
        <p:nvSpPr>
          <p:cNvPr id="7" name="TextBox 6">
            <a:extLst>
              <a:ext uri="{FF2B5EF4-FFF2-40B4-BE49-F238E27FC236}">
                <a16:creationId xmlns:a16="http://schemas.microsoft.com/office/drawing/2014/main" id="{CDF938EB-593A-3F78-8471-70DE26383963}"/>
              </a:ext>
            </a:extLst>
          </p:cNvPr>
          <p:cNvSpPr txBox="1"/>
          <p:nvPr/>
        </p:nvSpPr>
        <p:spPr>
          <a:xfrm>
            <a:off x="2233138" y="6307128"/>
            <a:ext cx="7725724" cy="461665"/>
          </a:xfrm>
          <a:prstGeom prst="rect">
            <a:avLst/>
          </a:prstGeom>
          <a:ln w="9525"/>
        </p:spPr>
        <p:style>
          <a:lnRef idx="2">
            <a:schemeClr val="accent5"/>
          </a:lnRef>
          <a:fillRef idx="1">
            <a:schemeClr val="lt1"/>
          </a:fillRef>
          <a:effectRef idx="0">
            <a:schemeClr val="accent5"/>
          </a:effectRef>
          <a:fontRef idx="minor">
            <a:schemeClr val="dk1"/>
          </a:fontRef>
        </p:style>
        <p:txBody>
          <a:bodyPr wrap="square" rtlCol="0">
            <a:spAutoFit/>
          </a:bodyPr>
          <a:lstStyle/>
          <a:p>
            <a:r>
              <a:rPr lang="en-US" altLang="zh-CN" sz="1200" dirty="0">
                <a:solidFill>
                  <a:schemeClr val="tx1"/>
                </a:solidFill>
                <a:latin typeface="Gill Sans Light"/>
              </a:rPr>
              <a:t>Acknowledgement: Lecture slides based on Embedded Systems with ARM Cortex-M Microcontrollers in Assembly Language and C, University of Maine </a:t>
            </a:r>
            <a:r>
              <a:rPr lang="en-US" altLang="zh-CN" sz="1200" dirty="0">
                <a:solidFill>
                  <a:schemeClr val="tx1"/>
                </a:solidFill>
                <a:latin typeface="Gill Sans Light"/>
                <a:hlinkClick r:id="rId2"/>
              </a:rPr>
              <a:t>https://web.eece.maine.edu/~zhu/book/</a:t>
            </a:r>
            <a:r>
              <a:rPr lang="en-US" altLang="zh-CN" sz="1200" dirty="0">
                <a:solidFill>
                  <a:schemeClr val="tx1"/>
                </a:solidFill>
                <a:latin typeface="Gill Sans Light"/>
              </a:rPr>
              <a:t> </a:t>
            </a:r>
            <a:endParaRPr lang="en-SE" sz="1200" dirty="0">
              <a:solidFill>
                <a:schemeClr val="tx1"/>
              </a:solidFill>
              <a:latin typeface="Gill Sans Light"/>
            </a:endParaRPr>
          </a:p>
        </p:txBody>
      </p:sp>
    </p:spTree>
    <p:extLst>
      <p:ext uri="{BB962C8B-B14F-4D97-AF65-F5344CB8AC3E}">
        <p14:creationId xmlns:p14="http://schemas.microsoft.com/office/powerpoint/2010/main" val="168328134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2B27C1-1F30-01B4-EDA5-AA372A7564E3}"/>
              </a:ext>
            </a:extLst>
          </p:cNvPr>
          <p:cNvSpPr>
            <a:spLocks noGrp="1"/>
          </p:cNvSpPr>
          <p:nvPr>
            <p:ph type="title"/>
          </p:nvPr>
        </p:nvSpPr>
        <p:spPr/>
        <p:txBody>
          <a:bodyPr/>
          <a:lstStyle/>
          <a:p>
            <a:r>
              <a:rPr lang="en-US" dirty="0"/>
              <a:t>Example of TEQ</a:t>
            </a:r>
          </a:p>
        </p:txBody>
      </p:sp>
      <p:sp>
        <p:nvSpPr>
          <p:cNvPr id="3" name="Slide Number Placeholder 2">
            <a:extLst>
              <a:ext uri="{FF2B5EF4-FFF2-40B4-BE49-F238E27FC236}">
                <a16:creationId xmlns:a16="http://schemas.microsoft.com/office/drawing/2014/main" id="{45F24D4A-7641-EB87-BBFE-58459B1F105F}"/>
              </a:ext>
            </a:extLst>
          </p:cNvPr>
          <p:cNvSpPr>
            <a:spLocks noGrp="1"/>
          </p:cNvSpPr>
          <p:nvPr>
            <p:ph type="sldNum" sz="quarter" idx="12"/>
          </p:nvPr>
        </p:nvSpPr>
        <p:spPr/>
        <p:txBody>
          <a:bodyPr/>
          <a:lstStyle/>
          <a:p>
            <a:fld id="{EA7C8D44-3667-46F6-9772-CC52308E2A7F}" type="slidenum">
              <a:rPr kumimoji="0" lang="en-US" smtClean="0"/>
              <a:pPr/>
              <a:t>10</a:t>
            </a:fld>
            <a:endParaRPr kumimoji="0" lang="en-US" dirty="0"/>
          </a:p>
        </p:txBody>
      </p:sp>
      <p:sp>
        <p:nvSpPr>
          <p:cNvPr id="4" name="Content Placeholder 3">
            <a:extLst>
              <a:ext uri="{FF2B5EF4-FFF2-40B4-BE49-F238E27FC236}">
                <a16:creationId xmlns:a16="http://schemas.microsoft.com/office/drawing/2014/main" id="{0994813A-6090-94C3-BB20-0506E22F6AC2}"/>
              </a:ext>
            </a:extLst>
          </p:cNvPr>
          <p:cNvSpPr>
            <a:spLocks noGrp="1"/>
          </p:cNvSpPr>
          <p:nvPr>
            <p:ph sz="quarter" idx="1"/>
          </p:nvPr>
        </p:nvSpPr>
        <p:spPr>
          <a:xfrm>
            <a:off x="990600" y="1066800"/>
            <a:ext cx="9220200" cy="990600"/>
          </a:xfrm>
        </p:spPr>
        <p:txBody>
          <a:bodyPr/>
          <a:lstStyle/>
          <a:p>
            <a:r>
              <a:rPr lang="pt-BR" dirty="0"/>
              <a:t>Translate C code into assembly:</a:t>
            </a:r>
          </a:p>
        </p:txBody>
      </p:sp>
      <p:sp>
        <p:nvSpPr>
          <p:cNvPr id="6" name="Content Placeholder 3">
            <a:extLst>
              <a:ext uri="{FF2B5EF4-FFF2-40B4-BE49-F238E27FC236}">
                <a16:creationId xmlns:a16="http://schemas.microsoft.com/office/drawing/2014/main" id="{E5FFFCF9-37E2-4F46-BF73-3BA72A325AB2}"/>
              </a:ext>
            </a:extLst>
          </p:cNvPr>
          <p:cNvSpPr txBox="1">
            <a:spLocks/>
          </p:cNvSpPr>
          <p:nvPr/>
        </p:nvSpPr>
        <p:spPr>
          <a:xfrm>
            <a:off x="457200" y="2785873"/>
            <a:ext cx="10744200" cy="3767327"/>
          </a:xfrm>
          <a:prstGeom prst="rect">
            <a:avLst/>
          </a:prstGeom>
        </p:spPr>
        <p:txBody>
          <a:bodyPr vert="horz">
            <a:normAutofit fontScale="92500" lnSpcReduction="10000"/>
          </a:bodyPr>
          <a:lstStyle>
            <a:lvl1pPr marL="274320" indent="-274320" algn="l" rtl="0" eaLnBrk="1" latinLnBrk="0" hangingPunct="1">
              <a:spcBef>
                <a:spcPts val="600"/>
              </a:spcBef>
              <a:buClr>
                <a:schemeClr val="accent1"/>
              </a:buClr>
              <a:buSzPct val="76000"/>
              <a:buFont typeface="Wingdings 3"/>
              <a:buChar char=""/>
              <a:defRPr kumimoji="0" sz="2600" kern="1200">
                <a:solidFill>
                  <a:schemeClr val="tx1"/>
                </a:solidFill>
                <a:latin typeface="+mn-lt"/>
                <a:ea typeface="+mn-ea"/>
                <a:cs typeface="+mn-cs"/>
              </a:defRPr>
            </a:lvl1pPr>
            <a:lvl2pPr marL="548640" indent="-274320" algn="l" rtl="0" eaLnBrk="1" latinLnBrk="0" hangingPunct="1">
              <a:spcBef>
                <a:spcPts val="500"/>
              </a:spcBef>
              <a:buClr>
                <a:schemeClr val="accent2"/>
              </a:buClr>
              <a:buSzPct val="76000"/>
              <a:buFont typeface="Wingdings 3"/>
              <a:buChar char=""/>
              <a:defRPr kumimoji="0" sz="2300" kern="1200">
                <a:solidFill>
                  <a:schemeClr val="tx2"/>
                </a:solidFill>
                <a:latin typeface="+mn-lt"/>
                <a:ea typeface="+mn-ea"/>
                <a:cs typeface="+mn-cs"/>
              </a:defRPr>
            </a:lvl2pPr>
            <a:lvl3pPr marL="822960" indent="-228600" algn="l" rtl="0" eaLnBrk="1" latinLnBrk="0" hangingPunct="1">
              <a:spcBef>
                <a:spcPts val="500"/>
              </a:spcBef>
              <a:buClr>
                <a:schemeClr val="bg1">
                  <a:shade val="50000"/>
                </a:schemeClr>
              </a:buClr>
              <a:buSzPct val="76000"/>
              <a:buFont typeface="Wingdings 3"/>
              <a:buChar char=""/>
              <a:defRPr kumimoji="0" sz="2000" kern="1200">
                <a:solidFill>
                  <a:schemeClr val="tx1"/>
                </a:solidFill>
                <a:latin typeface="+mn-lt"/>
                <a:ea typeface="+mn-ea"/>
                <a:cs typeface="+mn-cs"/>
              </a:defRPr>
            </a:lvl3pPr>
            <a:lvl4pPr marL="1097280" indent="-228600" algn="l" rtl="0" eaLnBrk="1" latinLnBrk="0" hangingPunct="1">
              <a:spcBef>
                <a:spcPts val="400"/>
              </a:spcBef>
              <a:buClr>
                <a:schemeClr val="accent2">
                  <a:shade val="75000"/>
                </a:schemeClr>
              </a:buClr>
              <a:buSzPct val="70000"/>
              <a:buFont typeface="Wingdings"/>
              <a:buChar char=""/>
              <a:defRPr kumimoji="0" sz="1800" kern="1200">
                <a:solidFill>
                  <a:schemeClr val="tx1"/>
                </a:solidFill>
                <a:latin typeface="+mn-lt"/>
                <a:ea typeface="+mn-ea"/>
                <a:cs typeface="+mn-cs"/>
              </a:defRPr>
            </a:lvl4pPr>
            <a:lvl5pPr marL="1371600" indent="-228600" algn="l" rtl="0" eaLnBrk="1" latinLnBrk="0" hangingPunct="1">
              <a:spcBef>
                <a:spcPts val="300"/>
              </a:spcBef>
              <a:buClr>
                <a:schemeClr val="accent2"/>
              </a:buClr>
              <a:buSzPct val="70000"/>
              <a:buFont typeface="Wingdings"/>
              <a:buChar char=""/>
              <a:defRPr kumimoji="0" sz="1600" kern="1200">
                <a:solidFill>
                  <a:schemeClr val="tx1"/>
                </a:solidFill>
                <a:latin typeface="+mn-lt"/>
                <a:ea typeface="+mn-ea"/>
                <a:cs typeface="+mn-cs"/>
              </a:defRPr>
            </a:lvl5pPr>
            <a:lvl6pPr marL="1645920" indent="-182880" algn="l" rtl="0" eaLnBrk="1" latinLnBrk="0" hangingPunct="1">
              <a:spcBef>
                <a:spcPts val="300"/>
              </a:spcBef>
              <a:buClr>
                <a:srgbClr val="9FB8CD">
                  <a:shade val="75000"/>
                </a:srgbClr>
              </a:buClr>
              <a:buSzPct val="75000"/>
              <a:buFont typeface="Wingdings 3"/>
              <a:buChar char=""/>
              <a:defRPr kumimoji="0" lang="en-US" sz="1600" kern="1200" smtClean="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a:buChar char=""/>
              <a:defRPr kumimoji="0" lang="en-US" sz="1400" kern="1200" smtClean="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a:buChar char=""/>
              <a:defRPr kumimoji="0" lang="en-US" sz="1400" kern="1200" smtClean="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a:buChar char=""/>
              <a:defRPr kumimoji="0" lang="en-US" sz="1200" kern="1200" smtClean="0">
                <a:solidFill>
                  <a:schemeClr val="tx1"/>
                </a:solidFill>
                <a:latin typeface="+mn-lt"/>
                <a:ea typeface="+mn-ea"/>
                <a:cs typeface="+mn-cs"/>
              </a:defRPr>
            </a:lvl9pPr>
          </a:lstStyle>
          <a:p>
            <a:r>
              <a:rPr lang="en-US" sz="2000" dirty="0"/>
              <a:t>TEQ r0, #‘!’ performs a test-equal by computing r0</a:t>
            </a:r>
            <a:r>
              <a:rPr lang="ar-AE" sz="2000" dirty="0"/>
              <a:t> </a:t>
            </a:r>
            <a:r>
              <a:rPr lang="en-US" sz="2000" dirty="0"/>
              <a:t>‘!’</a:t>
            </a:r>
            <a:r>
              <a:rPr lang="ar-AE" sz="2000" dirty="0"/>
              <a:t> </a:t>
            </a:r>
            <a:r>
              <a:rPr lang="en-US" sz="2000" dirty="0"/>
              <a:t>and setting condition flags; Z=1 when r0 equals ‘!’. </a:t>
            </a:r>
          </a:p>
          <a:p>
            <a:r>
              <a:rPr lang="en-US" sz="2000" dirty="0"/>
              <a:t>TEQNE r0, #‘?’ executes only if the previous Z=0 (i.e., char was not ‘!’); it tests r0 against ‘?’ and sets Z accordingly.  This achieves the logical OR without branches by conditionally running the second test only when needed.</a:t>
            </a:r>
          </a:p>
          <a:p>
            <a:pPr lvl="1"/>
            <a:r>
              <a:rPr lang="en-GB" sz="1800" kern="0" dirty="0"/>
              <a:t>Logical OR operator (||) employs short-circuit evaluation, meaning it evaluates expressions from left to right and stops as soon as the result of the entire expression is determined. For (cond1||cond2): If cond1 evaluates to true (non-zero), the overall result of the || operation is already known to be true, so cond2 is not evaluated. If cond1 evaluates to false (zero), the evaluation proceeds to the next operand cond2.</a:t>
            </a:r>
            <a:endParaRPr lang="en-US" sz="1800" dirty="0"/>
          </a:p>
          <a:p>
            <a:r>
              <a:rPr lang="en-US" sz="2000" dirty="0"/>
              <a:t>ADDEQ r1, r1, #1 executes only if </a:t>
            </a:r>
            <a:r>
              <a:rPr lang="en-US" sz="2000" dirty="0">
                <a:solidFill>
                  <a:srgbClr val="FF0000"/>
                </a:solidFill>
              </a:rPr>
              <a:t>Z=1</a:t>
            </a:r>
            <a:r>
              <a:rPr lang="en-US" sz="2000" dirty="0"/>
              <a:t> after the tests, meaning char matched either ‘!’ or ‘?’.</a:t>
            </a:r>
          </a:p>
          <a:p>
            <a:pPr lvl="1"/>
            <a:r>
              <a:rPr lang="en-US" sz="1800" dirty="0"/>
              <a:t>If r0 == ‘!’, then TEQ sets Z = 1. TEQNE is skipped, and ADDEQ is executed</a:t>
            </a:r>
          </a:p>
          <a:p>
            <a:pPr lvl="1"/>
            <a:r>
              <a:rPr lang="en-US" sz="1800" dirty="0"/>
              <a:t>The 2</a:t>
            </a:r>
            <a:r>
              <a:rPr lang="en-US" sz="1800" baseline="30000" dirty="0"/>
              <a:t>nd</a:t>
            </a:r>
            <a:r>
              <a:rPr lang="en-US" sz="1800" dirty="0"/>
              <a:t> TEQNE executes only if the first comparison failed (Z=0). If r0 == ‘?’, then TEQNE is executed and sets Z = 1, and ADDEQ is executed</a:t>
            </a:r>
          </a:p>
          <a:p>
            <a:pPr lvl="1"/>
            <a:r>
              <a:rPr lang="en-US" sz="1800" dirty="0"/>
              <a:t>If r0 != ‘!’ &amp;&amp; r0 != ‘?’, then TEQ sets Z = 0, TEQNE is executed and sets Z = 0, and ADDEQ is not executed</a:t>
            </a:r>
          </a:p>
        </p:txBody>
      </p:sp>
      <p:graphicFrame>
        <p:nvGraphicFramePr>
          <p:cNvPr id="7" name="Table 6">
            <a:extLst>
              <a:ext uri="{FF2B5EF4-FFF2-40B4-BE49-F238E27FC236}">
                <a16:creationId xmlns:a16="http://schemas.microsoft.com/office/drawing/2014/main" id="{92162710-0645-EA84-2B5C-000E62B73A45}"/>
              </a:ext>
            </a:extLst>
          </p:cNvPr>
          <p:cNvGraphicFramePr>
            <a:graphicFrameLocks noGrp="1"/>
          </p:cNvGraphicFramePr>
          <p:nvPr>
            <p:extLst>
              <p:ext uri="{D42A27DB-BD31-4B8C-83A1-F6EECF244321}">
                <p14:modId xmlns:p14="http://schemas.microsoft.com/office/powerpoint/2010/main" val="616448119"/>
              </p:ext>
            </p:extLst>
          </p:nvPr>
        </p:nvGraphicFramePr>
        <p:xfrm>
          <a:off x="1828800" y="1524000"/>
          <a:ext cx="8256373" cy="1261872"/>
        </p:xfrm>
        <a:graphic>
          <a:graphicData uri="http://schemas.openxmlformats.org/drawingml/2006/table">
            <a:tbl>
              <a:tblPr firstRow="1" firstCol="1" bandRow="1">
                <a:tableStyleId>{5940675A-B579-460E-94D1-54222C63F5DA}</a:tableStyleId>
              </a:tblPr>
              <a:tblGrid>
                <a:gridCol w="4138744">
                  <a:extLst>
                    <a:ext uri="{9D8B030D-6E8A-4147-A177-3AD203B41FA5}">
                      <a16:colId xmlns:a16="http://schemas.microsoft.com/office/drawing/2014/main" val="20000"/>
                    </a:ext>
                  </a:extLst>
                </a:gridCol>
                <a:gridCol w="4117629">
                  <a:extLst>
                    <a:ext uri="{9D8B030D-6E8A-4147-A177-3AD203B41FA5}">
                      <a16:colId xmlns:a16="http://schemas.microsoft.com/office/drawing/2014/main" val="20001"/>
                    </a:ext>
                  </a:extLst>
                </a:gridCol>
              </a:tblGrid>
              <a:tr h="239268">
                <a:tc>
                  <a:txBody>
                    <a:bodyPr/>
                    <a:lstStyle/>
                    <a:p>
                      <a:pPr marL="0" marR="0" algn="just">
                        <a:spcBef>
                          <a:spcPts val="0"/>
                        </a:spcBef>
                        <a:spcAft>
                          <a:spcPts val="0"/>
                        </a:spcAft>
                      </a:pPr>
                      <a:r>
                        <a:rPr lang="en-US" sz="2000" b="1" dirty="0">
                          <a:solidFill>
                            <a:schemeClr val="bg1"/>
                          </a:solidFill>
                          <a:effectLst/>
                          <a:latin typeface="Consolas" panose="020B0609020204030204" pitchFamily="49" charset="0"/>
                          <a:cs typeface="Consolas" panose="020B0609020204030204" pitchFamily="49" charset="0"/>
                        </a:rPr>
                        <a:t>C Code</a:t>
                      </a:r>
                      <a:endParaRPr lang="en-US" sz="2000" b="1" dirty="0">
                        <a:solidFill>
                          <a:schemeClr val="bg1"/>
                        </a:solidFill>
                        <a:effectLst/>
                        <a:latin typeface="Consolas" panose="020B0609020204030204" pitchFamily="49" charset="0"/>
                        <a:ea typeface="宋体"/>
                        <a:cs typeface="Consolas" panose="020B0609020204030204" pitchFamily="49" charset="0"/>
                      </a:endParaRPr>
                    </a:p>
                  </a:txBody>
                  <a:tcPr marL="68580" marR="68580" marT="0" marB="0" anchor="ctr">
                    <a:solidFill>
                      <a:schemeClr val="accent1"/>
                    </a:solidFill>
                  </a:tcPr>
                </a:tc>
                <a:tc>
                  <a:txBody>
                    <a:bodyPr/>
                    <a:lstStyle/>
                    <a:p>
                      <a:pPr marL="0" marR="0" algn="just">
                        <a:spcBef>
                          <a:spcPts val="0"/>
                        </a:spcBef>
                        <a:spcAft>
                          <a:spcPts val="0"/>
                        </a:spcAft>
                      </a:pPr>
                      <a:r>
                        <a:rPr lang="en-US" sz="2000" b="1" dirty="0">
                          <a:solidFill>
                            <a:schemeClr val="bg1"/>
                          </a:solidFill>
                          <a:effectLst/>
                          <a:latin typeface="Consolas" panose="020B0609020204030204" pitchFamily="49" charset="0"/>
                          <a:cs typeface="Consolas" panose="020B0609020204030204" pitchFamily="49" charset="0"/>
                        </a:rPr>
                        <a:t>Assembly</a:t>
                      </a:r>
                      <a:endParaRPr lang="en-US" sz="2000" b="1" dirty="0">
                        <a:solidFill>
                          <a:schemeClr val="bg1"/>
                        </a:solidFill>
                        <a:effectLst/>
                        <a:latin typeface="Consolas" panose="020B0609020204030204" pitchFamily="49" charset="0"/>
                        <a:ea typeface="宋体"/>
                        <a:cs typeface="Consolas" panose="020B0609020204030204" pitchFamily="49" charset="0"/>
                      </a:endParaRPr>
                    </a:p>
                  </a:txBody>
                  <a:tcPr marL="68580" marR="68580" marT="0" marB="0" anchor="ctr">
                    <a:solidFill>
                      <a:schemeClr val="accent1"/>
                    </a:solidFill>
                  </a:tcPr>
                </a:tc>
                <a:extLst>
                  <a:ext uri="{0D108BD9-81ED-4DB2-BD59-A6C34878D82A}">
                    <a16:rowId xmlns:a16="http://schemas.microsoft.com/office/drawing/2014/main" val="10000"/>
                  </a:ext>
                </a:extLst>
              </a:tr>
              <a:tr h="957072">
                <a:tc>
                  <a:txBody>
                    <a:bodyPr/>
                    <a:lstStyle/>
                    <a:p>
                      <a:pPr marL="0" marR="0" algn="l">
                        <a:spcBef>
                          <a:spcPts val="0"/>
                        </a:spcBef>
                        <a:spcAft>
                          <a:spcPts val="0"/>
                        </a:spcAft>
                      </a:pPr>
                      <a:r>
                        <a:rPr lang="en-US" sz="2000" dirty="0">
                          <a:effectLst/>
                          <a:latin typeface="Consolas" panose="020B0609020204030204" pitchFamily="49" charset="0"/>
                          <a:ea typeface="宋体"/>
                          <a:cs typeface="Consolas" panose="020B0609020204030204" pitchFamily="49" charset="0"/>
                        </a:rPr>
                        <a:t>if (char==‘!’||char==‘?’)          found++; </a:t>
                      </a:r>
                    </a:p>
                    <a:p>
                      <a:pPr marL="0" marR="0" algn="just">
                        <a:spcBef>
                          <a:spcPts val="0"/>
                        </a:spcBef>
                        <a:spcAft>
                          <a:spcPts val="0"/>
                        </a:spcAft>
                      </a:pPr>
                      <a:endParaRPr lang="en-US" sz="2000" dirty="0">
                        <a:effectLst/>
                        <a:latin typeface="Consolas" panose="020B0609020204030204" pitchFamily="49" charset="0"/>
                        <a:ea typeface="宋体"/>
                        <a:cs typeface="Consolas" panose="020B0609020204030204" pitchFamily="49" charset="0"/>
                      </a:endParaRPr>
                    </a:p>
                  </a:txBody>
                  <a:tcPr marL="68580" marR="68580" marT="0" marB="0" anchor="ctr"/>
                </a:tc>
                <a:tc>
                  <a:txBody>
                    <a:bodyPr/>
                    <a:lstStyle/>
                    <a:p>
                      <a:pPr marL="0" marR="0" algn="just">
                        <a:spcBef>
                          <a:spcPts val="0"/>
                        </a:spcBef>
                        <a:spcAft>
                          <a:spcPts val="0"/>
                        </a:spcAft>
                      </a:pPr>
                      <a:r>
                        <a:rPr lang="pt-BR" sz="2000" dirty="0">
                          <a:effectLst/>
                          <a:latin typeface="Consolas" panose="020B0609020204030204" pitchFamily="49" charset="0"/>
                          <a:ea typeface="宋体"/>
                          <a:cs typeface="Consolas" panose="020B0609020204030204" pitchFamily="49" charset="0"/>
                        </a:rPr>
                        <a:t>TEQ r0, #‘!’ </a:t>
                      </a:r>
                    </a:p>
                    <a:p>
                      <a:pPr marL="0" marR="0" algn="just">
                        <a:spcBef>
                          <a:spcPts val="0"/>
                        </a:spcBef>
                        <a:spcAft>
                          <a:spcPts val="0"/>
                        </a:spcAft>
                      </a:pPr>
                      <a:r>
                        <a:rPr lang="pt-BR" sz="2000" dirty="0">
                          <a:effectLst/>
                          <a:latin typeface="Consolas" panose="020B0609020204030204" pitchFamily="49" charset="0"/>
                          <a:ea typeface="宋体"/>
                          <a:cs typeface="Consolas" panose="020B0609020204030204" pitchFamily="49" charset="0"/>
                        </a:rPr>
                        <a:t>TEQNE r0, #‘?’</a:t>
                      </a:r>
                    </a:p>
                    <a:p>
                      <a:pPr marL="0" marR="0" algn="just">
                        <a:spcBef>
                          <a:spcPts val="0"/>
                        </a:spcBef>
                        <a:spcAft>
                          <a:spcPts val="0"/>
                        </a:spcAft>
                      </a:pPr>
                      <a:r>
                        <a:rPr lang="pt-BR" sz="2000" dirty="0">
                          <a:effectLst/>
                          <a:latin typeface="Consolas" panose="020B0609020204030204" pitchFamily="49" charset="0"/>
                          <a:ea typeface="宋体"/>
                          <a:cs typeface="Consolas" panose="020B0609020204030204" pitchFamily="49" charset="0"/>
                        </a:rPr>
                        <a:t>ADDEQ r1, r1, #1</a:t>
                      </a:r>
                      <a:endParaRPr lang="en-US" sz="2000" dirty="0">
                        <a:effectLst/>
                        <a:latin typeface="Consolas" panose="020B0609020204030204" pitchFamily="49" charset="0"/>
                        <a:ea typeface="宋体"/>
                        <a:cs typeface="Consolas" panose="020B0609020204030204" pitchFamily="49" charset="0"/>
                      </a:endParaRPr>
                    </a:p>
                  </a:txBody>
                  <a:tcPr marL="68580" marR="68580" marT="0" marB="0" anchor="ct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297456221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Unconditional Branch Instructions</a:t>
            </a:r>
          </a:p>
        </p:txBody>
      </p:sp>
      <p:sp>
        <p:nvSpPr>
          <p:cNvPr id="4" name="Slide Number Placeholder 3"/>
          <p:cNvSpPr>
            <a:spLocks noGrp="1"/>
          </p:cNvSpPr>
          <p:nvPr>
            <p:ph type="sldNum" sz="quarter" idx="12"/>
          </p:nvPr>
        </p:nvSpPr>
        <p:spPr/>
        <p:txBody>
          <a:bodyPr/>
          <a:lstStyle/>
          <a:p>
            <a:pPr eaLnBrk="1" latinLnBrk="0" hangingPunct="1"/>
            <a:fld id="{EA7C8D44-3667-46F6-9772-CC52308E2A7F}" type="slidenum">
              <a:rPr kumimoji="0" lang="en-US" smtClean="0"/>
              <a:pPr eaLnBrk="1" latinLnBrk="0" hangingPunct="1"/>
              <a:t>11</a:t>
            </a:fld>
            <a:endParaRPr kumimoji="0" lang="en-US" dirty="0"/>
          </a:p>
        </p:txBody>
      </p:sp>
      <p:sp>
        <p:nvSpPr>
          <p:cNvPr id="5" name="Content Placeholder 4"/>
          <p:cNvSpPr>
            <a:spLocks noGrp="1"/>
          </p:cNvSpPr>
          <p:nvPr>
            <p:ph sz="quarter" idx="1"/>
          </p:nvPr>
        </p:nvSpPr>
        <p:spPr>
          <a:xfrm>
            <a:off x="842932" y="3228829"/>
            <a:ext cx="8534400" cy="2880360"/>
          </a:xfrm>
        </p:spPr>
        <p:txBody>
          <a:bodyPr>
            <a:normAutofit fontScale="92500" lnSpcReduction="20000"/>
          </a:bodyPr>
          <a:lstStyle/>
          <a:p>
            <a:r>
              <a:rPr lang="en-US" sz="2000" i="1" dirty="0">
                <a:solidFill>
                  <a:srgbClr val="FF0000"/>
                </a:solidFill>
              </a:rPr>
              <a:t>B label</a:t>
            </a:r>
            <a:r>
              <a:rPr lang="en-US" sz="2000" dirty="0"/>
              <a:t> </a:t>
            </a:r>
            <a:r>
              <a:rPr lang="en-US" sz="2000"/>
              <a:t>or </a:t>
            </a:r>
            <a:r>
              <a:rPr lang="en-US" sz="2000" i="1">
                <a:solidFill>
                  <a:srgbClr val="FF0000"/>
                </a:solidFill>
              </a:rPr>
              <a:t>BAL label</a:t>
            </a:r>
            <a:r>
              <a:rPr lang="en-US" sz="2000"/>
              <a:t> </a:t>
            </a:r>
            <a:endParaRPr lang="en-US" sz="2000" dirty="0"/>
          </a:p>
          <a:p>
            <a:pPr lvl="1"/>
            <a:r>
              <a:rPr lang="en-US" sz="1700" dirty="0"/>
              <a:t>cause a branch to label.</a:t>
            </a:r>
          </a:p>
          <a:p>
            <a:r>
              <a:rPr lang="en-US" sz="2000" i="1" dirty="0">
                <a:solidFill>
                  <a:srgbClr val="FF0000"/>
                </a:solidFill>
              </a:rPr>
              <a:t>BL label</a:t>
            </a:r>
            <a:endParaRPr lang="en-US" sz="2000" dirty="0"/>
          </a:p>
          <a:p>
            <a:pPr lvl="1"/>
            <a:r>
              <a:rPr lang="en-US" sz="1700" dirty="0"/>
              <a:t>copy the address of the next instruction into </a:t>
            </a:r>
            <a:r>
              <a:rPr lang="en-US" sz="1700" dirty="0">
                <a:latin typeface="Consolas" panose="020B0609020204030204" pitchFamily="49" charset="0"/>
              </a:rPr>
              <a:t>r14</a:t>
            </a:r>
            <a:r>
              <a:rPr lang="en-US" sz="1700" dirty="0"/>
              <a:t> (</a:t>
            </a:r>
            <a:r>
              <a:rPr lang="en-US" sz="1700" dirty="0" err="1"/>
              <a:t>lr</a:t>
            </a:r>
            <a:r>
              <a:rPr lang="en-US" sz="1700" dirty="0"/>
              <a:t>, the link register), and </a:t>
            </a:r>
          </a:p>
          <a:p>
            <a:pPr lvl="1"/>
            <a:r>
              <a:rPr lang="en-US" sz="1700" dirty="0"/>
              <a:t>cause a branch to label.</a:t>
            </a:r>
          </a:p>
          <a:p>
            <a:r>
              <a:rPr lang="en-US" sz="2000" i="1" dirty="0">
                <a:solidFill>
                  <a:srgbClr val="FF0000"/>
                </a:solidFill>
              </a:rPr>
              <a:t>BX Rm</a:t>
            </a:r>
            <a:endParaRPr lang="en-US" sz="2000" dirty="0"/>
          </a:p>
          <a:p>
            <a:pPr lvl="1"/>
            <a:r>
              <a:rPr lang="en-US" sz="1700" dirty="0"/>
              <a:t>branch to the address held in Rm</a:t>
            </a:r>
          </a:p>
          <a:p>
            <a:r>
              <a:rPr lang="en-US" sz="2000" i="1" dirty="0">
                <a:solidFill>
                  <a:srgbClr val="FF0000"/>
                </a:solidFill>
              </a:rPr>
              <a:t>BLX Rm</a:t>
            </a:r>
            <a:r>
              <a:rPr lang="en-US" sz="2000" dirty="0"/>
              <a:t>: </a:t>
            </a:r>
          </a:p>
          <a:p>
            <a:pPr lvl="1"/>
            <a:r>
              <a:rPr lang="en-US" sz="1700" dirty="0"/>
              <a:t>copy the address of the next instruction into </a:t>
            </a:r>
            <a:r>
              <a:rPr lang="en-US" sz="1700" dirty="0">
                <a:latin typeface="Consolas" panose="020B0609020204030204" pitchFamily="49" charset="0"/>
              </a:rPr>
              <a:t>r14</a:t>
            </a:r>
            <a:r>
              <a:rPr lang="en-US" sz="1700" dirty="0"/>
              <a:t> (</a:t>
            </a:r>
            <a:r>
              <a:rPr lang="en-US" sz="1700" dirty="0" err="1"/>
              <a:t>lr</a:t>
            </a:r>
            <a:r>
              <a:rPr lang="en-US" sz="1700" dirty="0"/>
              <a:t>, the link register) and </a:t>
            </a:r>
          </a:p>
          <a:p>
            <a:pPr lvl="1"/>
            <a:r>
              <a:rPr lang="en-US" sz="1700" dirty="0"/>
              <a:t>branch to the address held in Rm</a:t>
            </a:r>
          </a:p>
        </p:txBody>
      </p:sp>
      <p:graphicFrame>
        <p:nvGraphicFramePr>
          <p:cNvPr id="3" name="Table 2"/>
          <p:cNvGraphicFramePr>
            <a:graphicFrameLocks noGrp="1"/>
          </p:cNvGraphicFramePr>
          <p:nvPr>
            <p:extLst>
              <p:ext uri="{D42A27DB-BD31-4B8C-83A1-F6EECF244321}">
                <p14:modId xmlns:p14="http://schemas.microsoft.com/office/powerpoint/2010/main" val="1267974955"/>
              </p:ext>
            </p:extLst>
          </p:nvPr>
        </p:nvGraphicFramePr>
        <p:xfrm>
          <a:off x="3352801" y="1503389"/>
          <a:ext cx="5791199" cy="1478280"/>
        </p:xfrm>
        <a:graphic>
          <a:graphicData uri="http://schemas.openxmlformats.org/drawingml/2006/table">
            <a:tbl>
              <a:tblPr firstRow="1" firstCol="1" bandRow="1">
                <a:tableStyleId>{B301B821-A1FF-4177-AEE7-76D212191A09}</a:tableStyleId>
              </a:tblPr>
              <a:tblGrid>
                <a:gridCol w="1371600">
                  <a:extLst>
                    <a:ext uri="{9D8B030D-6E8A-4147-A177-3AD203B41FA5}">
                      <a16:colId xmlns:a16="http://schemas.microsoft.com/office/drawing/2014/main" val="20001"/>
                    </a:ext>
                  </a:extLst>
                </a:gridCol>
                <a:gridCol w="1371600">
                  <a:extLst>
                    <a:ext uri="{9D8B030D-6E8A-4147-A177-3AD203B41FA5}">
                      <a16:colId xmlns:a16="http://schemas.microsoft.com/office/drawing/2014/main" val="104057392"/>
                    </a:ext>
                  </a:extLst>
                </a:gridCol>
                <a:gridCol w="3047999">
                  <a:extLst>
                    <a:ext uri="{9D8B030D-6E8A-4147-A177-3AD203B41FA5}">
                      <a16:colId xmlns:a16="http://schemas.microsoft.com/office/drawing/2014/main" val="20002"/>
                    </a:ext>
                  </a:extLst>
                </a:gridCol>
              </a:tblGrid>
              <a:tr h="0">
                <a:tc>
                  <a:txBody>
                    <a:bodyPr/>
                    <a:lstStyle/>
                    <a:p>
                      <a:pPr marL="0" marR="0" algn="ctr">
                        <a:lnSpc>
                          <a:spcPct val="115000"/>
                        </a:lnSpc>
                        <a:spcBef>
                          <a:spcPts val="0"/>
                        </a:spcBef>
                        <a:spcAft>
                          <a:spcPts val="0"/>
                        </a:spcAft>
                      </a:pPr>
                      <a:r>
                        <a:rPr lang="en-US" sz="1800" dirty="0">
                          <a:effectLst/>
                        </a:rPr>
                        <a:t>Instruction</a:t>
                      </a:r>
                      <a:endParaRPr lang="en-US" sz="1800" dirty="0">
                        <a:effectLst/>
                        <a:latin typeface="Calibri"/>
                        <a:ea typeface="宋体"/>
                        <a:cs typeface="Times New Roman"/>
                      </a:endParaRPr>
                    </a:p>
                  </a:txBody>
                  <a:tcPr marL="68580" marR="68580" marT="0" marB="0" anchor="ctr" anchorCtr="1">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800" dirty="0">
                          <a:effectLst/>
                        </a:rPr>
                        <a:t>Operands</a:t>
                      </a:r>
                      <a:endParaRPr lang="en-US" sz="1800" dirty="0">
                        <a:effectLst/>
                        <a:latin typeface="Calibri"/>
                        <a:ea typeface="宋体"/>
                        <a:cs typeface="Times New Roman"/>
                      </a:endParaRPr>
                    </a:p>
                  </a:txBody>
                  <a:tcPr marL="68580" marR="68580" marT="0" marB="0" anchor="ctr" anchorCtr="1">
                    <a:lnL w="12700" cap="flat" cmpd="sng" algn="ctr">
                      <a:solidFill>
                        <a:schemeClr val="accent1"/>
                      </a:solidFill>
                      <a:prstDash val="solid"/>
                      <a:round/>
                      <a:headEnd type="none" w="med" len="med"/>
                      <a:tailEnd type="none" w="med" len="med"/>
                    </a:lnL>
                    <a:lnB w="12700" cap="flat" cmpd="sng" algn="ctr">
                      <a:solidFill>
                        <a:schemeClr val="accent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800" dirty="0">
                          <a:effectLst/>
                        </a:rPr>
                        <a:t>Brief description</a:t>
                      </a:r>
                      <a:endParaRPr lang="en-US" sz="1800" dirty="0">
                        <a:effectLst/>
                        <a:latin typeface="Calibri"/>
                        <a:ea typeface="宋体"/>
                        <a:cs typeface="Times New Roman"/>
                      </a:endParaRPr>
                    </a:p>
                  </a:txBody>
                  <a:tcPr marL="68580" marR="68580" marT="0" marB="0" anchor="ctr" anchorCtr="1">
                    <a:lnB w="12700" cap="flat" cmpd="sng" algn="ctr">
                      <a:solidFill>
                        <a:schemeClr val="accent1"/>
                      </a:solidFill>
                      <a:prstDash val="solid"/>
                      <a:round/>
                      <a:headEnd type="none" w="med" len="med"/>
                      <a:tailEnd type="none" w="med" len="med"/>
                    </a:lnB>
                  </a:tcPr>
                </a:tc>
                <a:extLst>
                  <a:ext uri="{0D108BD9-81ED-4DB2-BD59-A6C34878D82A}">
                    <a16:rowId xmlns:a16="http://schemas.microsoft.com/office/drawing/2014/main" val="10000"/>
                  </a:ext>
                </a:extLst>
              </a:tr>
              <a:tr h="0">
                <a:tc>
                  <a:txBody>
                    <a:bodyPr/>
                    <a:lstStyle/>
                    <a:p>
                      <a:pPr marL="0" marR="0" algn="ctr">
                        <a:lnSpc>
                          <a:spcPct val="115000"/>
                        </a:lnSpc>
                        <a:spcBef>
                          <a:spcPts val="0"/>
                        </a:spcBef>
                        <a:spcAft>
                          <a:spcPts val="0"/>
                        </a:spcAft>
                      </a:pPr>
                      <a:r>
                        <a:rPr lang="en-US" sz="1800" b="1" dirty="0">
                          <a:solidFill>
                            <a:srgbClr val="FF0000"/>
                          </a:solidFill>
                          <a:effectLst/>
                          <a:latin typeface="Consolas" panose="020B0609020204030204" pitchFamily="49" charset="0"/>
                        </a:rPr>
                        <a:t>B, BAL</a:t>
                      </a:r>
                      <a:endParaRPr lang="en-US" sz="1800" b="1" dirty="0">
                        <a:solidFill>
                          <a:srgbClr val="FF0000"/>
                        </a:solidFill>
                        <a:effectLst/>
                        <a:latin typeface="Consolas" panose="020B0609020204030204" pitchFamily="49" charset="0"/>
                        <a:ea typeface="宋体"/>
                        <a:cs typeface="Times New Roman"/>
                      </a:endParaRPr>
                    </a:p>
                  </a:txBody>
                  <a:tcPr marL="68580" marR="68580" marT="0" marB="0" anchor="ctr" anchorCtr="1">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800" dirty="0">
                          <a:effectLst/>
                          <a:latin typeface="Consolas" panose="020B0609020204030204" pitchFamily="49" charset="0"/>
                        </a:rPr>
                        <a:t>label</a:t>
                      </a:r>
                      <a:endParaRPr lang="en-US" sz="1800" dirty="0">
                        <a:effectLst/>
                        <a:latin typeface="Consolas" panose="020B0609020204030204" pitchFamily="49" charset="0"/>
                        <a:ea typeface="宋体"/>
                        <a:cs typeface="Times New Roman"/>
                      </a:endParaRPr>
                    </a:p>
                  </a:txBody>
                  <a:tcPr marL="68580" marR="68580" marT="0" marB="0" anchor="ctr" anchorCtr="1">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800" dirty="0">
                          <a:effectLst/>
                        </a:rPr>
                        <a:t>Branch</a:t>
                      </a:r>
                      <a:endParaRPr lang="en-US" sz="1800" dirty="0">
                        <a:effectLst/>
                        <a:latin typeface="Calibri"/>
                        <a:ea typeface="宋体"/>
                        <a:cs typeface="Times New Roman"/>
                      </a:endParaRPr>
                    </a:p>
                  </a:txBody>
                  <a:tcPr marL="68580" marR="68580" marT="0" marB="0" anchor="ctr" anchorCtr="1">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tcPr>
                </a:tc>
                <a:extLst>
                  <a:ext uri="{0D108BD9-81ED-4DB2-BD59-A6C34878D82A}">
                    <a16:rowId xmlns:a16="http://schemas.microsoft.com/office/drawing/2014/main" val="10001"/>
                  </a:ext>
                </a:extLst>
              </a:tr>
              <a:tr h="0">
                <a:tc>
                  <a:txBody>
                    <a:bodyPr/>
                    <a:lstStyle/>
                    <a:p>
                      <a:pPr marL="0" marR="0" algn="ctr">
                        <a:lnSpc>
                          <a:spcPct val="115000"/>
                        </a:lnSpc>
                        <a:spcBef>
                          <a:spcPts val="0"/>
                        </a:spcBef>
                        <a:spcAft>
                          <a:spcPts val="0"/>
                        </a:spcAft>
                      </a:pPr>
                      <a:r>
                        <a:rPr lang="en-US" sz="1800" b="1">
                          <a:solidFill>
                            <a:srgbClr val="FF0000"/>
                          </a:solidFill>
                          <a:effectLst/>
                          <a:latin typeface="Consolas" panose="020B0609020204030204" pitchFamily="49" charset="0"/>
                        </a:rPr>
                        <a:t>BL</a:t>
                      </a:r>
                      <a:endParaRPr lang="en-US" sz="1800" b="1">
                        <a:solidFill>
                          <a:srgbClr val="FF0000"/>
                        </a:solidFill>
                        <a:effectLst/>
                        <a:latin typeface="Consolas" panose="020B0609020204030204" pitchFamily="49" charset="0"/>
                        <a:ea typeface="宋体"/>
                        <a:cs typeface="Times New Roman"/>
                      </a:endParaRPr>
                    </a:p>
                  </a:txBody>
                  <a:tcPr marL="68580" marR="68580" marT="0" marB="0" anchor="ctr" anchorCtr="1">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800">
                          <a:effectLst/>
                          <a:latin typeface="Consolas" panose="020B0609020204030204" pitchFamily="49" charset="0"/>
                        </a:rPr>
                        <a:t>label</a:t>
                      </a:r>
                      <a:endParaRPr lang="en-US" sz="1800">
                        <a:effectLst/>
                        <a:latin typeface="Consolas" panose="020B0609020204030204" pitchFamily="49" charset="0"/>
                        <a:ea typeface="宋体"/>
                        <a:cs typeface="Times New Roman"/>
                      </a:endParaRPr>
                    </a:p>
                  </a:txBody>
                  <a:tcPr marL="68580" marR="68580" marT="0" marB="0" anchor="ctr" anchorCtr="1">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800" dirty="0">
                          <a:effectLst/>
                        </a:rPr>
                        <a:t>Branch with Link</a:t>
                      </a:r>
                      <a:endParaRPr lang="en-US" sz="1800" dirty="0">
                        <a:effectLst/>
                        <a:latin typeface="Calibri"/>
                        <a:ea typeface="宋体"/>
                        <a:cs typeface="Times New Roman"/>
                      </a:endParaRPr>
                    </a:p>
                  </a:txBody>
                  <a:tcPr marL="68580" marR="68580" marT="0" marB="0" anchor="ctr" anchorCtr="1">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tcPr>
                </a:tc>
                <a:extLst>
                  <a:ext uri="{0D108BD9-81ED-4DB2-BD59-A6C34878D82A}">
                    <a16:rowId xmlns:a16="http://schemas.microsoft.com/office/drawing/2014/main" val="10002"/>
                  </a:ext>
                </a:extLst>
              </a:tr>
              <a:tr h="0">
                <a:tc>
                  <a:txBody>
                    <a:bodyPr/>
                    <a:lstStyle/>
                    <a:p>
                      <a:pPr marL="0" marR="0" algn="ctr">
                        <a:lnSpc>
                          <a:spcPct val="115000"/>
                        </a:lnSpc>
                        <a:spcBef>
                          <a:spcPts val="0"/>
                        </a:spcBef>
                        <a:spcAft>
                          <a:spcPts val="0"/>
                        </a:spcAft>
                      </a:pPr>
                      <a:r>
                        <a:rPr lang="en-US" sz="1800" b="1">
                          <a:solidFill>
                            <a:srgbClr val="FF0000"/>
                          </a:solidFill>
                          <a:effectLst/>
                          <a:latin typeface="Consolas" panose="020B0609020204030204" pitchFamily="49" charset="0"/>
                        </a:rPr>
                        <a:t>BLX</a:t>
                      </a:r>
                      <a:endParaRPr lang="en-US" sz="1800" b="1">
                        <a:solidFill>
                          <a:srgbClr val="FF0000"/>
                        </a:solidFill>
                        <a:effectLst/>
                        <a:latin typeface="Consolas" panose="020B0609020204030204" pitchFamily="49" charset="0"/>
                        <a:ea typeface="宋体"/>
                        <a:cs typeface="Times New Roman"/>
                      </a:endParaRPr>
                    </a:p>
                  </a:txBody>
                  <a:tcPr marL="68580" marR="68580" marT="0" marB="0" anchor="ctr" anchorCtr="1">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800" dirty="0" err="1">
                          <a:effectLst/>
                          <a:latin typeface="Consolas" panose="020B0609020204030204" pitchFamily="49" charset="0"/>
                        </a:rPr>
                        <a:t>Rm</a:t>
                      </a:r>
                      <a:endParaRPr lang="en-US" sz="1800" dirty="0">
                        <a:effectLst/>
                        <a:latin typeface="Consolas" panose="020B0609020204030204" pitchFamily="49" charset="0"/>
                        <a:ea typeface="宋体"/>
                        <a:cs typeface="Times New Roman"/>
                      </a:endParaRPr>
                    </a:p>
                  </a:txBody>
                  <a:tcPr marL="68580" marR="68580" marT="0" marB="0" anchor="ctr" anchorCtr="1">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800" dirty="0">
                          <a:effectLst/>
                        </a:rPr>
                        <a:t>Branch indirect with Link</a:t>
                      </a:r>
                      <a:endParaRPr lang="en-US" sz="1800" dirty="0">
                        <a:effectLst/>
                        <a:latin typeface="Calibri"/>
                        <a:ea typeface="宋体"/>
                        <a:cs typeface="Times New Roman"/>
                      </a:endParaRPr>
                    </a:p>
                  </a:txBody>
                  <a:tcPr marL="68580" marR="68580" marT="0" marB="0" anchor="ctr" anchorCtr="1">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tcPr>
                </a:tc>
                <a:extLst>
                  <a:ext uri="{0D108BD9-81ED-4DB2-BD59-A6C34878D82A}">
                    <a16:rowId xmlns:a16="http://schemas.microsoft.com/office/drawing/2014/main" val="10003"/>
                  </a:ext>
                </a:extLst>
              </a:tr>
              <a:tr h="0">
                <a:tc>
                  <a:txBody>
                    <a:bodyPr/>
                    <a:lstStyle/>
                    <a:p>
                      <a:pPr marL="0" marR="0" algn="ctr">
                        <a:lnSpc>
                          <a:spcPct val="115000"/>
                        </a:lnSpc>
                        <a:spcBef>
                          <a:spcPts val="0"/>
                        </a:spcBef>
                        <a:spcAft>
                          <a:spcPts val="0"/>
                        </a:spcAft>
                      </a:pPr>
                      <a:r>
                        <a:rPr lang="en-US" sz="1800" b="1" dirty="0">
                          <a:solidFill>
                            <a:srgbClr val="FF0000"/>
                          </a:solidFill>
                          <a:effectLst/>
                          <a:latin typeface="Consolas" panose="020B0609020204030204" pitchFamily="49" charset="0"/>
                        </a:rPr>
                        <a:t>BX</a:t>
                      </a:r>
                      <a:endParaRPr lang="en-US" sz="1800" b="1" dirty="0">
                        <a:solidFill>
                          <a:srgbClr val="FF0000"/>
                        </a:solidFill>
                        <a:effectLst/>
                        <a:latin typeface="Consolas" panose="020B0609020204030204" pitchFamily="49" charset="0"/>
                        <a:ea typeface="宋体"/>
                        <a:cs typeface="Times New Roman"/>
                      </a:endParaRPr>
                    </a:p>
                  </a:txBody>
                  <a:tcPr marL="68580" marR="68580" marT="0" marB="0" anchor="ctr" anchorCtr="1">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800" dirty="0" err="1">
                          <a:effectLst/>
                          <a:latin typeface="Consolas" panose="020B0609020204030204" pitchFamily="49" charset="0"/>
                        </a:rPr>
                        <a:t>Rm</a:t>
                      </a:r>
                      <a:endParaRPr lang="en-US" sz="1800" dirty="0">
                        <a:effectLst/>
                        <a:latin typeface="Consolas" panose="020B0609020204030204" pitchFamily="49" charset="0"/>
                        <a:ea typeface="宋体"/>
                        <a:cs typeface="Times New Roman"/>
                      </a:endParaRPr>
                    </a:p>
                  </a:txBody>
                  <a:tcPr marL="68580" marR="68580" marT="0" marB="0" anchor="ctr" anchorCtr="1">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800" dirty="0">
                          <a:effectLst/>
                        </a:rPr>
                        <a:t>Branch indirect</a:t>
                      </a:r>
                      <a:endParaRPr lang="en-US" sz="1800" dirty="0">
                        <a:effectLst/>
                        <a:latin typeface="Calibri"/>
                        <a:ea typeface="宋体"/>
                        <a:cs typeface="Times New Roman"/>
                      </a:endParaRPr>
                    </a:p>
                  </a:txBody>
                  <a:tcPr marL="68580" marR="68580" marT="0" marB="0" anchor="ctr" anchorCtr="1">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tcPr>
                </a:tc>
                <a:extLst>
                  <a:ext uri="{0D108BD9-81ED-4DB2-BD59-A6C34878D82A}">
                    <a16:rowId xmlns:a16="http://schemas.microsoft.com/office/drawing/2014/main" val="10004"/>
                  </a:ext>
                </a:extLst>
              </a:tr>
            </a:tbl>
          </a:graphicData>
        </a:graphic>
      </p:graphicFrame>
    </p:spTree>
    <p:extLst>
      <p:ext uri="{BB962C8B-B14F-4D97-AF65-F5344CB8AC3E}">
        <p14:creationId xmlns:p14="http://schemas.microsoft.com/office/powerpoint/2010/main" val="208605519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Unconditional Branch Instructions:</a:t>
            </a:r>
            <a:br>
              <a:rPr lang="en-US" dirty="0"/>
            </a:br>
            <a:r>
              <a:rPr lang="en-US" dirty="0"/>
              <a:t>A Simple Example</a:t>
            </a:r>
          </a:p>
        </p:txBody>
      </p:sp>
      <p:sp>
        <p:nvSpPr>
          <p:cNvPr id="3" name="Slide Number Placeholder 2"/>
          <p:cNvSpPr>
            <a:spLocks noGrp="1"/>
          </p:cNvSpPr>
          <p:nvPr>
            <p:ph type="sldNum" sz="quarter" idx="12"/>
          </p:nvPr>
        </p:nvSpPr>
        <p:spPr/>
        <p:txBody>
          <a:bodyPr/>
          <a:lstStyle/>
          <a:p>
            <a:fld id="{EA7C8D44-3667-46F6-9772-CC52308E2A7F}" type="slidenum">
              <a:rPr kumimoji="0" lang="en-US" smtClean="0"/>
              <a:pPr/>
              <a:t>12</a:t>
            </a:fld>
            <a:endParaRPr kumimoji="0" lang="en-US" dirty="0"/>
          </a:p>
        </p:txBody>
      </p:sp>
      <p:sp>
        <p:nvSpPr>
          <p:cNvPr id="4" name="Content Placeholder 3"/>
          <p:cNvSpPr>
            <a:spLocks noGrp="1"/>
          </p:cNvSpPr>
          <p:nvPr>
            <p:ph sz="quarter" idx="1"/>
          </p:nvPr>
        </p:nvSpPr>
        <p:spPr>
          <a:xfrm>
            <a:off x="2136648" y="4038600"/>
            <a:ext cx="8229600" cy="1938992"/>
          </a:xfrm>
        </p:spPr>
        <p:txBody>
          <a:bodyPr>
            <a:normAutofit fontScale="85000" lnSpcReduction="10000"/>
          </a:bodyPr>
          <a:lstStyle/>
          <a:p>
            <a:r>
              <a:rPr lang="en-US" dirty="0"/>
              <a:t>A </a:t>
            </a:r>
            <a:r>
              <a:rPr lang="en-US" dirty="0">
                <a:solidFill>
                  <a:srgbClr val="FF0000"/>
                </a:solidFill>
              </a:rPr>
              <a:t>label</a:t>
            </a:r>
            <a:r>
              <a:rPr lang="en-US" dirty="0"/>
              <a:t> marks the location of an instruction</a:t>
            </a:r>
          </a:p>
          <a:p>
            <a:r>
              <a:rPr lang="en-US" dirty="0"/>
              <a:t>Labels help human to read the code</a:t>
            </a:r>
          </a:p>
          <a:p>
            <a:r>
              <a:rPr lang="en-US" dirty="0"/>
              <a:t>In machine program, labels are converted to numeric offsets by assembler</a:t>
            </a:r>
          </a:p>
          <a:p>
            <a:r>
              <a:rPr lang="en-US" dirty="0"/>
              <a:t>Here MOVS can be replaced by MOV since the flags are not used</a:t>
            </a:r>
          </a:p>
        </p:txBody>
      </p:sp>
      <p:sp>
        <p:nvSpPr>
          <p:cNvPr id="5" name="TextBox 4"/>
          <p:cNvSpPr txBox="1"/>
          <p:nvPr/>
        </p:nvSpPr>
        <p:spPr>
          <a:xfrm>
            <a:off x="3478894" y="1729343"/>
            <a:ext cx="5545108" cy="1938992"/>
          </a:xfrm>
          <a:prstGeom prst="rect">
            <a:avLst/>
          </a:prstGeom>
        </p:spPr>
        <p:style>
          <a:lnRef idx="2">
            <a:schemeClr val="accent1"/>
          </a:lnRef>
          <a:fillRef idx="1">
            <a:schemeClr val="lt1"/>
          </a:fillRef>
          <a:effectRef idx="0">
            <a:schemeClr val="accent1"/>
          </a:effectRef>
          <a:fontRef idx="minor">
            <a:schemeClr val="dk1"/>
          </a:fontRef>
        </p:style>
        <p:txBody>
          <a:bodyPr wrap="none" rtlCol="0">
            <a:spAutoFit/>
          </a:bodyPr>
          <a:lstStyle/>
          <a:p>
            <a:r>
              <a:rPr lang="en-US" sz="2000" dirty="0">
                <a:latin typeface="Consolas" panose="020B0609020204030204" pitchFamily="49" charset="0"/>
              </a:rPr>
              <a:t>       MOVS r1, #1</a:t>
            </a:r>
          </a:p>
          <a:p>
            <a:r>
              <a:rPr lang="en-US" sz="2000" dirty="0">
                <a:latin typeface="Consolas" panose="020B0609020204030204" pitchFamily="49" charset="0"/>
              </a:rPr>
              <a:t>       </a:t>
            </a:r>
            <a:r>
              <a:rPr lang="en-US" sz="2000" b="1" dirty="0">
                <a:solidFill>
                  <a:srgbClr val="FF0000"/>
                </a:solidFill>
                <a:latin typeface="Consolas" panose="020B0609020204030204" pitchFamily="49" charset="0"/>
              </a:rPr>
              <a:t>B    target  </a:t>
            </a:r>
            <a:r>
              <a:rPr lang="en-US" sz="2000" dirty="0">
                <a:solidFill>
                  <a:schemeClr val="bg1">
                    <a:lumMod val="50000"/>
                  </a:schemeClr>
                </a:solidFill>
                <a:latin typeface="Consolas" panose="020B0609020204030204" pitchFamily="49" charset="0"/>
              </a:rPr>
              <a:t>; Branch to target</a:t>
            </a:r>
            <a:endParaRPr lang="en-US" sz="2000" b="1" dirty="0">
              <a:solidFill>
                <a:srgbClr val="FF0000"/>
              </a:solidFill>
              <a:latin typeface="Consolas" panose="020B0609020204030204" pitchFamily="49" charset="0"/>
            </a:endParaRPr>
          </a:p>
          <a:p>
            <a:r>
              <a:rPr lang="en-US" sz="2000" dirty="0">
                <a:latin typeface="Consolas" panose="020B0609020204030204" pitchFamily="49" charset="0"/>
              </a:rPr>
              <a:t>       MOVS r2, #2  </a:t>
            </a:r>
            <a:r>
              <a:rPr lang="en-US" sz="2000" dirty="0">
                <a:solidFill>
                  <a:srgbClr val="0000FF"/>
                </a:solidFill>
                <a:latin typeface="Consolas" panose="020B0609020204030204" pitchFamily="49" charset="0"/>
              </a:rPr>
              <a:t>; Not executed</a:t>
            </a:r>
          </a:p>
          <a:p>
            <a:r>
              <a:rPr lang="en-US" sz="2000" dirty="0">
                <a:latin typeface="Consolas" panose="020B0609020204030204" pitchFamily="49" charset="0"/>
              </a:rPr>
              <a:t>       MOVS r3, #3  </a:t>
            </a:r>
            <a:r>
              <a:rPr lang="en-US" sz="2000" dirty="0">
                <a:solidFill>
                  <a:srgbClr val="0000FF"/>
                </a:solidFill>
                <a:latin typeface="Consolas" panose="020B0609020204030204" pitchFamily="49" charset="0"/>
              </a:rPr>
              <a:t>; Not executed</a:t>
            </a:r>
          </a:p>
          <a:p>
            <a:r>
              <a:rPr lang="en-US" sz="2000" dirty="0">
                <a:latin typeface="Consolas" panose="020B0609020204030204" pitchFamily="49" charset="0"/>
              </a:rPr>
              <a:t>       MOVS r4, #4  </a:t>
            </a:r>
            <a:r>
              <a:rPr lang="en-US" sz="2000" dirty="0">
                <a:solidFill>
                  <a:srgbClr val="0000FF"/>
                </a:solidFill>
                <a:latin typeface="Consolas" panose="020B0609020204030204" pitchFamily="49" charset="0"/>
              </a:rPr>
              <a:t>; Not executed</a:t>
            </a:r>
          </a:p>
          <a:p>
            <a:r>
              <a:rPr lang="en-US" sz="2000" b="1" dirty="0">
                <a:solidFill>
                  <a:srgbClr val="FF0000"/>
                </a:solidFill>
                <a:latin typeface="Consolas" panose="020B0609020204030204" pitchFamily="49" charset="0"/>
              </a:rPr>
              <a:t>target</a:t>
            </a:r>
            <a:r>
              <a:rPr lang="en-US" sz="2000" dirty="0">
                <a:latin typeface="Consolas" panose="020B0609020204030204" pitchFamily="49" charset="0"/>
              </a:rPr>
              <a:t> MOVS r5, #5</a:t>
            </a:r>
          </a:p>
        </p:txBody>
      </p:sp>
    </p:spTree>
    <p:extLst>
      <p:ext uri="{BB962C8B-B14F-4D97-AF65-F5344CB8AC3E}">
        <p14:creationId xmlns:p14="http://schemas.microsoft.com/office/powerpoint/2010/main" val="216236812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ChangeArrowheads="1"/>
          </p:cNvSpPr>
          <p:nvPr/>
        </p:nvSpPr>
        <p:spPr bwMode="auto">
          <a:xfrm>
            <a:off x="1752600" y="990600"/>
            <a:ext cx="8591550" cy="4953000"/>
          </a:xfrm>
          <a:prstGeom prst="rect">
            <a:avLst/>
          </a:prstGeom>
          <a:noFill/>
          <a:ln w="9525">
            <a:noFill/>
            <a:miter lim="800000"/>
            <a:headEnd/>
            <a:tailEnd/>
          </a:ln>
        </p:spPr>
        <p:txBody>
          <a:bodyPr lIns="92075" tIns="46038" rIns="92075" bIns="46038"/>
          <a:lstStyle/>
          <a:p>
            <a:endParaRPr lang="en-GB" sz="2400">
              <a:latin typeface="Times New Roman" pitchFamily="18" charset="0"/>
            </a:endParaRPr>
          </a:p>
        </p:txBody>
      </p:sp>
      <p:sp>
        <p:nvSpPr>
          <p:cNvPr id="14339" name="Rectangle 3"/>
          <p:cNvSpPr>
            <a:spLocks noGrp="1" noChangeArrowheads="1"/>
          </p:cNvSpPr>
          <p:nvPr>
            <p:ph type="title"/>
          </p:nvPr>
        </p:nvSpPr>
        <p:spPr/>
        <p:txBody>
          <a:bodyPr/>
          <a:lstStyle/>
          <a:p>
            <a:r>
              <a:rPr lang="en-US" dirty="0"/>
              <a:t>Condition Codes </a:t>
            </a:r>
          </a:p>
        </p:txBody>
      </p:sp>
      <p:sp>
        <p:nvSpPr>
          <p:cNvPr id="14341" name="Rectangle 53"/>
          <p:cNvSpPr>
            <a:spLocks noGrp="1" noChangeArrowheads="1"/>
          </p:cNvSpPr>
          <p:nvPr>
            <p:ph sz="quarter" idx="1"/>
          </p:nvPr>
        </p:nvSpPr>
        <p:spPr/>
        <p:txBody>
          <a:bodyPr anchor="t"/>
          <a:lstStyle/>
          <a:p>
            <a:r>
              <a:rPr lang="en-US" dirty="0"/>
              <a:t>The possible condition codes are listed below:</a:t>
            </a:r>
          </a:p>
        </p:txBody>
      </p:sp>
      <p:sp>
        <p:nvSpPr>
          <p:cNvPr id="14342" name="Rectangle 5"/>
          <p:cNvSpPr>
            <a:spLocks noChangeArrowheads="1"/>
          </p:cNvSpPr>
          <p:nvPr/>
        </p:nvSpPr>
        <p:spPr bwMode="auto">
          <a:xfrm>
            <a:off x="4220972" y="2309814"/>
            <a:ext cx="3435035" cy="265113"/>
          </a:xfrm>
          <a:prstGeom prst="rect">
            <a:avLst/>
          </a:prstGeom>
          <a:noFill/>
          <a:ln w="12700">
            <a:solidFill>
              <a:schemeClr val="tx1"/>
            </a:solidFill>
            <a:miter lim="800000"/>
            <a:headEnd/>
            <a:tailEnd/>
          </a:ln>
        </p:spPr>
        <p:txBody>
          <a:bodyPr wrap="none" anchor="ctr"/>
          <a:lstStyle/>
          <a:p>
            <a:r>
              <a:rPr lang="en-US" dirty="0">
                <a:solidFill>
                  <a:srgbClr val="0000FF"/>
                </a:solidFill>
                <a:latin typeface="Arial" pitchFamily="34" charset="0"/>
              </a:rPr>
              <a:t>N</a:t>
            </a:r>
            <a:r>
              <a:rPr lang="en-US" dirty="0">
                <a:latin typeface="Arial" pitchFamily="34" charset="0"/>
              </a:rPr>
              <a:t>ot </a:t>
            </a:r>
            <a:r>
              <a:rPr lang="en-US" dirty="0">
                <a:solidFill>
                  <a:srgbClr val="0000FF"/>
                </a:solidFill>
                <a:latin typeface="Arial" pitchFamily="34" charset="0"/>
              </a:rPr>
              <a:t>E</a:t>
            </a:r>
            <a:r>
              <a:rPr lang="en-US" dirty="0">
                <a:latin typeface="Arial" pitchFamily="34" charset="0"/>
              </a:rPr>
              <a:t>qual</a:t>
            </a:r>
          </a:p>
        </p:txBody>
      </p:sp>
      <p:sp>
        <p:nvSpPr>
          <p:cNvPr id="14343" name="Rectangle 6"/>
          <p:cNvSpPr>
            <a:spLocks noChangeArrowheads="1"/>
          </p:cNvSpPr>
          <p:nvPr/>
        </p:nvSpPr>
        <p:spPr bwMode="auto">
          <a:xfrm>
            <a:off x="4220972" y="2574927"/>
            <a:ext cx="3435035" cy="265113"/>
          </a:xfrm>
          <a:prstGeom prst="rect">
            <a:avLst/>
          </a:prstGeom>
          <a:noFill/>
          <a:ln w="12700">
            <a:solidFill>
              <a:schemeClr val="tx1"/>
            </a:solidFill>
            <a:miter lim="800000"/>
            <a:headEnd/>
            <a:tailEnd/>
          </a:ln>
        </p:spPr>
        <p:txBody>
          <a:bodyPr wrap="none" anchor="ctr"/>
          <a:lstStyle/>
          <a:p>
            <a:r>
              <a:rPr lang="en-US" dirty="0">
                <a:latin typeface="Arial" pitchFamily="34" charset="0"/>
              </a:rPr>
              <a:t>Unsigned </a:t>
            </a:r>
            <a:r>
              <a:rPr lang="en-US" dirty="0">
                <a:solidFill>
                  <a:srgbClr val="0000FF"/>
                </a:solidFill>
                <a:latin typeface="Arial" pitchFamily="34" charset="0"/>
              </a:rPr>
              <a:t>H</a:t>
            </a:r>
            <a:r>
              <a:rPr lang="en-US" dirty="0">
                <a:latin typeface="Arial" pitchFamily="34" charset="0"/>
              </a:rPr>
              <a:t>igher or </a:t>
            </a:r>
            <a:r>
              <a:rPr lang="en-US" dirty="0">
                <a:solidFill>
                  <a:srgbClr val="0000FF"/>
                </a:solidFill>
                <a:latin typeface="Arial" pitchFamily="34" charset="0"/>
              </a:rPr>
              <a:t>S</a:t>
            </a:r>
            <a:r>
              <a:rPr lang="en-US" dirty="0">
                <a:latin typeface="Arial" pitchFamily="34" charset="0"/>
              </a:rPr>
              <a:t>ame</a:t>
            </a:r>
          </a:p>
        </p:txBody>
      </p:sp>
      <p:sp>
        <p:nvSpPr>
          <p:cNvPr id="14344" name="Rectangle 7"/>
          <p:cNvSpPr>
            <a:spLocks noChangeArrowheads="1"/>
          </p:cNvSpPr>
          <p:nvPr/>
        </p:nvSpPr>
        <p:spPr bwMode="auto">
          <a:xfrm>
            <a:off x="4220972" y="2840039"/>
            <a:ext cx="3435035" cy="265113"/>
          </a:xfrm>
          <a:prstGeom prst="rect">
            <a:avLst/>
          </a:prstGeom>
          <a:noFill/>
          <a:ln w="12700">
            <a:solidFill>
              <a:schemeClr val="tx1"/>
            </a:solidFill>
            <a:miter lim="800000"/>
            <a:headEnd/>
            <a:tailEnd/>
          </a:ln>
        </p:spPr>
        <p:txBody>
          <a:bodyPr wrap="none" anchor="ctr"/>
          <a:lstStyle/>
          <a:p>
            <a:r>
              <a:rPr lang="en-US" dirty="0">
                <a:latin typeface="Arial" pitchFamily="34" charset="0"/>
              </a:rPr>
              <a:t>Unsigned </a:t>
            </a:r>
            <a:r>
              <a:rPr lang="en-US" dirty="0" err="1">
                <a:solidFill>
                  <a:srgbClr val="0000FF"/>
                </a:solidFill>
                <a:latin typeface="Arial" pitchFamily="34" charset="0"/>
              </a:rPr>
              <a:t>LO</a:t>
            </a:r>
            <a:r>
              <a:rPr lang="en-US" dirty="0" err="1">
                <a:latin typeface="Arial" pitchFamily="34" charset="0"/>
              </a:rPr>
              <a:t>wer</a:t>
            </a:r>
            <a:endParaRPr lang="en-US" dirty="0">
              <a:latin typeface="Arial" pitchFamily="34" charset="0"/>
            </a:endParaRPr>
          </a:p>
        </p:txBody>
      </p:sp>
      <p:sp>
        <p:nvSpPr>
          <p:cNvPr id="14345" name="Rectangle 8"/>
          <p:cNvSpPr>
            <a:spLocks noChangeArrowheads="1"/>
          </p:cNvSpPr>
          <p:nvPr/>
        </p:nvSpPr>
        <p:spPr bwMode="auto">
          <a:xfrm>
            <a:off x="4220972" y="3105152"/>
            <a:ext cx="3435035" cy="265113"/>
          </a:xfrm>
          <a:prstGeom prst="rect">
            <a:avLst/>
          </a:prstGeom>
          <a:noFill/>
          <a:ln w="12700">
            <a:solidFill>
              <a:schemeClr val="tx1"/>
            </a:solidFill>
            <a:miter lim="800000"/>
            <a:headEnd/>
            <a:tailEnd/>
          </a:ln>
        </p:spPr>
        <p:txBody>
          <a:bodyPr wrap="none" anchor="ctr"/>
          <a:lstStyle/>
          <a:p>
            <a:r>
              <a:rPr lang="en-US" dirty="0" err="1">
                <a:solidFill>
                  <a:srgbClr val="0000FF"/>
                </a:solidFill>
                <a:latin typeface="Arial" pitchFamily="34" charset="0"/>
              </a:rPr>
              <a:t>MI</a:t>
            </a:r>
            <a:r>
              <a:rPr lang="en-US" dirty="0" err="1">
                <a:latin typeface="Arial" pitchFamily="34" charset="0"/>
              </a:rPr>
              <a:t>nus</a:t>
            </a:r>
            <a:r>
              <a:rPr lang="en-US" dirty="0">
                <a:latin typeface="Arial" pitchFamily="34" charset="0"/>
              </a:rPr>
              <a:t> (Negative)</a:t>
            </a:r>
          </a:p>
        </p:txBody>
      </p:sp>
      <p:sp>
        <p:nvSpPr>
          <p:cNvPr id="14346" name="Rectangle 9"/>
          <p:cNvSpPr>
            <a:spLocks noChangeArrowheads="1"/>
          </p:cNvSpPr>
          <p:nvPr/>
        </p:nvSpPr>
        <p:spPr bwMode="auto">
          <a:xfrm>
            <a:off x="4220972" y="2044702"/>
            <a:ext cx="3435035" cy="265113"/>
          </a:xfrm>
          <a:prstGeom prst="rect">
            <a:avLst/>
          </a:prstGeom>
          <a:noFill/>
          <a:ln w="12700">
            <a:solidFill>
              <a:schemeClr val="tx1"/>
            </a:solidFill>
            <a:miter lim="800000"/>
            <a:headEnd/>
            <a:tailEnd/>
          </a:ln>
        </p:spPr>
        <p:txBody>
          <a:bodyPr wrap="none" anchor="ctr"/>
          <a:lstStyle/>
          <a:p>
            <a:r>
              <a:rPr lang="en-US" dirty="0" err="1">
                <a:solidFill>
                  <a:srgbClr val="0000FF"/>
                </a:solidFill>
                <a:latin typeface="Arial" pitchFamily="34" charset="0"/>
              </a:rPr>
              <a:t>EQ</a:t>
            </a:r>
            <a:r>
              <a:rPr lang="en-US" dirty="0" err="1">
                <a:latin typeface="Arial" pitchFamily="34" charset="0"/>
              </a:rPr>
              <a:t>ual</a:t>
            </a:r>
            <a:endParaRPr lang="en-US" dirty="0">
              <a:latin typeface="Arial" pitchFamily="34" charset="0"/>
            </a:endParaRPr>
          </a:p>
        </p:txBody>
      </p:sp>
      <p:sp>
        <p:nvSpPr>
          <p:cNvPr id="14347" name="Rectangle 10"/>
          <p:cNvSpPr>
            <a:spLocks noChangeArrowheads="1"/>
          </p:cNvSpPr>
          <p:nvPr/>
        </p:nvSpPr>
        <p:spPr bwMode="auto">
          <a:xfrm>
            <a:off x="4220972" y="3635377"/>
            <a:ext cx="3435035" cy="265113"/>
          </a:xfrm>
          <a:prstGeom prst="rect">
            <a:avLst/>
          </a:prstGeom>
          <a:noFill/>
          <a:ln w="12700">
            <a:solidFill>
              <a:schemeClr val="tx1"/>
            </a:solidFill>
            <a:miter lim="800000"/>
            <a:headEnd/>
            <a:tailEnd/>
          </a:ln>
        </p:spPr>
        <p:txBody>
          <a:bodyPr wrap="none" anchor="ctr"/>
          <a:lstStyle/>
          <a:p>
            <a:r>
              <a:rPr lang="en-US" dirty="0" err="1">
                <a:latin typeface="Arial" pitchFamily="34" charset="0"/>
              </a:rPr>
              <a:t>o</a:t>
            </a:r>
            <a:r>
              <a:rPr lang="en-US" dirty="0" err="1">
                <a:solidFill>
                  <a:srgbClr val="0000FF"/>
                </a:solidFill>
                <a:latin typeface="Arial" pitchFamily="34" charset="0"/>
              </a:rPr>
              <a:t>V</a:t>
            </a:r>
            <a:r>
              <a:rPr lang="en-US" dirty="0" err="1">
                <a:latin typeface="Arial" pitchFamily="34" charset="0"/>
              </a:rPr>
              <a:t>erflow</a:t>
            </a:r>
            <a:r>
              <a:rPr lang="en-US" dirty="0">
                <a:latin typeface="Arial" pitchFamily="34" charset="0"/>
              </a:rPr>
              <a:t> </a:t>
            </a:r>
            <a:r>
              <a:rPr lang="en-US" dirty="0">
                <a:solidFill>
                  <a:srgbClr val="0000FF"/>
                </a:solidFill>
                <a:latin typeface="Arial" pitchFamily="34" charset="0"/>
              </a:rPr>
              <a:t>S</a:t>
            </a:r>
            <a:r>
              <a:rPr lang="en-US" dirty="0">
                <a:latin typeface="Arial" pitchFamily="34" charset="0"/>
              </a:rPr>
              <a:t>et</a:t>
            </a:r>
          </a:p>
        </p:txBody>
      </p:sp>
      <p:sp>
        <p:nvSpPr>
          <p:cNvPr id="14348" name="Rectangle 11"/>
          <p:cNvSpPr>
            <a:spLocks noChangeArrowheads="1"/>
          </p:cNvSpPr>
          <p:nvPr/>
        </p:nvSpPr>
        <p:spPr bwMode="auto">
          <a:xfrm>
            <a:off x="4220972" y="3900489"/>
            <a:ext cx="3435035" cy="265113"/>
          </a:xfrm>
          <a:prstGeom prst="rect">
            <a:avLst/>
          </a:prstGeom>
          <a:noFill/>
          <a:ln w="12700">
            <a:solidFill>
              <a:schemeClr val="tx1"/>
            </a:solidFill>
            <a:miter lim="800000"/>
            <a:headEnd/>
            <a:tailEnd/>
          </a:ln>
        </p:spPr>
        <p:txBody>
          <a:bodyPr wrap="none" anchor="ctr"/>
          <a:lstStyle/>
          <a:p>
            <a:r>
              <a:rPr lang="en-US" dirty="0" err="1">
                <a:latin typeface="Arial" pitchFamily="34" charset="0"/>
              </a:rPr>
              <a:t>o</a:t>
            </a:r>
            <a:r>
              <a:rPr lang="en-US" dirty="0" err="1">
                <a:solidFill>
                  <a:srgbClr val="0000FF"/>
                </a:solidFill>
                <a:latin typeface="Arial" pitchFamily="34" charset="0"/>
              </a:rPr>
              <a:t>V</a:t>
            </a:r>
            <a:r>
              <a:rPr lang="en-US" dirty="0" err="1">
                <a:latin typeface="Arial" pitchFamily="34" charset="0"/>
              </a:rPr>
              <a:t>erflow</a:t>
            </a:r>
            <a:r>
              <a:rPr lang="en-US" dirty="0">
                <a:latin typeface="Arial" pitchFamily="34" charset="0"/>
              </a:rPr>
              <a:t> </a:t>
            </a:r>
            <a:r>
              <a:rPr lang="en-US" dirty="0">
                <a:solidFill>
                  <a:srgbClr val="0000FF"/>
                </a:solidFill>
                <a:latin typeface="Arial" pitchFamily="34" charset="0"/>
              </a:rPr>
              <a:t>C</a:t>
            </a:r>
            <a:r>
              <a:rPr lang="en-US" dirty="0">
                <a:latin typeface="Arial" pitchFamily="34" charset="0"/>
              </a:rPr>
              <a:t>lear</a:t>
            </a:r>
          </a:p>
        </p:txBody>
      </p:sp>
      <p:sp>
        <p:nvSpPr>
          <p:cNvPr id="14349" name="Rectangle 12"/>
          <p:cNvSpPr>
            <a:spLocks noChangeArrowheads="1"/>
          </p:cNvSpPr>
          <p:nvPr/>
        </p:nvSpPr>
        <p:spPr bwMode="auto">
          <a:xfrm>
            <a:off x="4220972" y="4165602"/>
            <a:ext cx="3435035" cy="265113"/>
          </a:xfrm>
          <a:prstGeom prst="rect">
            <a:avLst/>
          </a:prstGeom>
          <a:noFill/>
          <a:ln w="12700">
            <a:solidFill>
              <a:schemeClr val="tx1"/>
            </a:solidFill>
            <a:miter lim="800000"/>
            <a:headEnd/>
            <a:tailEnd/>
          </a:ln>
        </p:spPr>
        <p:txBody>
          <a:bodyPr wrap="none" anchor="ctr"/>
          <a:lstStyle/>
          <a:p>
            <a:r>
              <a:rPr lang="en-US" dirty="0">
                <a:latin typeface="Arial" pitchFamily="34" charset="0"/>
              </a:rPr>
              <a:t>Unsigned </a:t>
            </a:r>
            <a:r>
              <a:rPr lang="en-US" dirty="0" err="1">
                <a:solidFill>
                  <a:srgbClr val="0000FF"/>
                </a:solidFill>
                <a:latin typeface="Arial" pitchFamily="34" charset="0"/>
              </a:rPr>
              <a:t>HI</a:t>
            </a:r>
            <a:r>
              <a:rPr lang="en-US" dirty="0" err="1">
                <a:latin typeface="Arial" pitchFamily="34" charset="0"/>
              </a:rPr>
              <a:t>gher</a:t>
            </a:r>
            <a:endParaRPr lang="en-US" dirty="0">
              <a:latin typeface="Arial" pitchFamily="34" charset="0"/>
            </a:endParaRPr>
          </a:p>
        </p:txBody>
      </p:sp>
      <p:sp>
        <p:nvSpPr>
          <p:cNvPr id="14350" name="Rectangle 13"/>
          <p:cNvSpPr>
            <a:spLocks noChangeArrowheads="1"/>
          </p:cNvSpPr>
          <p:nvPr/>
        </p:nvSpPr>
        <p:spPr bwMode="auto">
          <a:xfrm>
            <a:off x="4220972" y="4430714"/>
            <a:ext cx="3435035" cy="265113"/>
          </a:xfrm>
          <a:prstGeom prst="rect">
            <a:avLst/>
          </a:prstGeom>
          <a:noFill/>
          <a:ln w="12700">
            <a:solidFill>
              <a:schemeClr val="tx1"/>
            </a:solidFill>
            <a:miter lim="800000"/>
            <a:headEnd/>
            <a:tailEnd/>
          </a:ln>
        </p:spPr>
        <p:txBody>
          <a:bodyPr wrap="none" anchor="ctr"/>
          <a:lstStyle/>
          <a:p>
            <a:r>
              <a:rPr lang="en-US" dirty="0">
                <a:latin typeface="Arial" pitchFamily="34" charset="0"/>
              </a:rPr>
              <a:t>Unsigned </a:t>
            </a:r>
            <a:r>
              <a:rPr lang="en-US" dirty="0">
                <a:solidFill>
                  <a:srgbClr val="0000FF"/>
                </a:solidFill>
                <a:latin typeface="Arial" pitchFamily="34" charset="0"/>
              </a:rPr>
              <a:t>L</a:t>
            </a:r>
            <a:r>
              <a:rPr lang="en-US" dirty="0">
                <a:latin typeface="Arial" pitchFamily="34" charset="0"/>
              </a:rPr>
              <a:t>ower or </a:t>
            </a:r>
            <a:r>
              <a:rPr lang="en-US" dirty="0">
                <a:solidFill>
                  <a:srgbClr val="0000FF"/>
                </a:solidFill>
                <a:latin typeface="Arial" pitchFamily="34" charset="0"/>
              </a:rPr>
              <a:t>S</a:t>
            </a:r>
            <a:r>
              <a:rPr lang="en-US" dirty="0">
                <a:latin typeface="Arial" pitchFamily="34" charset="0"/>
              </a:rPr>
              <a:t>ame</a:t>
            </a:r>
          </a:p>
        </p:txBody>
      </p:sp>
      <p:sp>
        <p:nvSpPr>
          <p:cNvPr id="14351" name="Rectangle 14"/>
          <p:cNvSpPr>
            <a:spLocks noChangeArrowheads="1"/>
          </p:cNvSpPr>
          <p:nvPr/>
        </p:nvSpPr>
        <p:spPr bwMode="auto">
          <a:xfrm>
            <a:off x="4220972" y="3370264"/>
            <a:ext cx="3435035" cy="265113"/>
          </a:xfrm>
          <a:prstGeom prst="rect">
            <a:avLst/>
          </a:prstGeom>
          <a:noFill/>
          <a:ln w="12700">
            <a:solidFill>
              <a:schemeClr val="tx1"/>
            </a:solidFill>
            <a:miter lim="800000"/>
            <a:headEnd/>
            <a:tailEnd/>
          </a:ln>
        </p:spPr>
        <p:txBody>
          <a:bodyPr wrap="none" anchor="ctr"/>
          <a:lstStyle/>
          <a:p>
            <a:r>
              <a:rPr lang="en-US" dirty="0" err="1">
                <a:solidFill>
                  <a:srgbClr val="0000FF"/>
                </a:solidFill>
                <a:latin typeface="Arial" pitchFamily="34" charset="0"/>
              </a:rPr>
              <a:t>PL</a:t>
            </a:r>
            <a:r>
              <a:rPr lang="en-US" dirty="0" err="1">
                <a:latin typeface="Arial" pitchFamily="34" charset="0"/>
              </a:rPr>
              <a:t>us</a:t>
            </a:r>
            <a:r>
              <a:rPr lang="en-US" dirty="0">
                <a:latin typeface="Arial" pitchFamily="34" charset="0"/>
              </a:rPr>
              <a:t> (Positive or Zero)</a:t>
            </a:r>
          </a:p>
        </p:txBody>
      </p:sp>
      <p:sp>
        <p:nvSpPr>
          <p:cNvPr id="14352" name="Rectangle 15"/>
          <p:cNvSpPr>
            <a:spLocks noChangeArrowheads="1"/>
          </p:cNvSpPr>
          <p:nvPr/>
        </p:nvSpPr>
        <p:spPr bwMode="auto">
          <a:xfrm>
            <a:off x="4220972" y="4960939"/>
            <a:ext cx="3435035" cy="265113"/>
          </a:xfrm>
          <a:prstGeom prst="rect">
            <a:avLst/>
          </a:prstGeom>
          <a:noFill/>
          <a:ln w="12700">
            <a:solidFill>
              <a:schemeClr val="tx1"/>
            </a:solidFill>
            <a:miter lim="800000"/>
            <a:headEnd/>
            <a:tailEnd/>
          </a:ln>
        </p:spPr>
        <p:txBody>
          <a:bodyPr wrap="none" anchor="ctr"/>
          <a:lstStyle/>
          <a:p>
            <a:r>
              <a:rPr lang="en-US" dirty="0">
                <a:latin typeface="Arial" pitchFamily="34" charset="0"/>
              </a:rPr>
              <a:t>Signed </a:t>
            </a:r>
            <a:r>
              <a:rPr lang="en-US" dirty="0">
                <a:solidFill>
                  <a:srgbClr val="0000FF"/>
                </a:solidFill>
                <a:latin typeface="Arial" pitchFamily="34" charset="0"/>
              </a:rPr>
              <a:t>L</a:t>
            </a:r>
            <a:r>
              <a:rPr lang="en-US" dirty="0">
                <a:latin typeface="Arial" pitchFamily="34" charset="0"/>
              </a:rPr>
              <a:t>ess </a:t>
            </a:r>
            <a:r>
              <a:rPr lang="en-US" dirty="0">
                <a:solidFill>
                  <a:srgbClr val="0000FF"/>
                </a:solidFill>
                <a:latin typeface="Arial" pitchFamily="34" charset="0"/>
              </a:rPr>
              <a:t>T</a:t>
            </a:r>
            <a:r>
              <a:rPr lang="en-US" dirty="0">
                <a:latin typeface="Arial" pitchFamily="34" charset="0"/>
              </a:rPr>
              <a:t>han</a:t>
            </a:r>
          </a:p>
        </p:txBody>
      </p:sp>
      <p:sp>
        <p:nvSpPr>
          <p:cNvPr id="14353" name="Rectangle 16"/>
          <p:cNvSpPr>
            <a:spLocks noChangeArrowheads="1"/>
          </p:cNvSpPr>
          <p:nvPr/>
        </p:nvSpPr>
        <p:spPr bwMode="auto">
          <a:xfrm>
            <a:off x="4220972" y="5226052"/>
            <a:ext cx="3435035" cy="265113"/>
          </a:xfrm>
          <a:prstGeom prst="rect">
            <a:avLst/>
          </a:prstGeom>
          <a:noFill/>
          <a:ln w="12700">
            <a:solidFill>
              <a:schemeClr val="tx1"/>
            </a:solidFill>
            <a:miter lim="800000"/>
            <a:headEnd/>
            <a:tailEnd/>
          </a:ln>
        </p:spPr>
        <p:txBody>
          <a:bodyPr wrap="none" anchor="ctr"/>
          <a:lstStyle/>
          <a:p>
            <a:r>
              <a:rPr lang="en-US" dirty="0">
                <a:latin typeface="Arial" pitchFamily="34" charset="0"/>
              </a:rPr>
              <a:t>Signed </a:t>
            </a:r>
            <a:r>
              <a:rPr lang="en-US" dirty="0">
                <a:solidFill>
                  <a:srgbClr val="0000FF"/>
                </a:solidFill>
                <a:latin typeface="Arial" pitchFamily="34" charset="0"/>
              </a:rPr>
              <a:t>G</a:t>
            </a:r>
            <a:r>
              <a:rPr lang="en-US" dirty="0">
                <a:latin typeface="Arial" pitchFamily="34" charset="0"/>
              </a:rPr>
              <a:t>reater </a:t>
            </a:r>
            <a:r>
              <a:rPr lang="en-US" dirty="0">
                <a:solidFill>
                  <a:srgbClr val="0000FF"/>
                </a:solidFill>
                <a:latin typeface="Arial" pitchFamily="34" charset="0"/>
              </a:rPr>
              <a:t>T</a:t>
            </a:r>
            <a:r>
              <a:rPr lang="en-US" dirty="0">
                <a:latin typeface="Arial" pitchFamily="34" charset="0"/>
              </a:rPr>
              <a:t>han</a:t>
            </a:r>
          </a:p>
        </p:txBody>
      </p:sp>
      <p:sp>
        <p:nvSpPr>
          <p:cNvPr id="14354" name="Rectangle 17"/>
          <p:cNvSpPr>
            <a:spLocks noChangeArrowheads="1"/>
          </p:cNvSpPr>
          <p:nvPr/>
        </p:nvSpPr>
        <p:spPr bwMode="auto">
          <a:xfrm>
            <a:off x="4220972" y="5491164"/>
            <a:ext cx="3435035" cy="265113"/>
          </a:xfrm>
          <a:prstGeom prst="rect">
            <a:avLst/>
          </a:prstGeom>
          <a:noFill/>
          <a:ln w="12700">
            <a:solidFill>
              <a:schemeClr val="tx1"/>
            </a:solidFill>
            <a:miter lim="800000"/>
            <a:headEnd/>
            <a:tailEnd/>
          </a:ln>
        </p:spPr>
        <p:txBody>
          <a:bodyPr wrap="none" anchor="ctr"/>
          <a:lstStyle/>
          <a:p>
            <a:r>
              <a:rPr lang="en-US" dirty="0">
                <a:latin typeface="Arial" pitchFamily="34" charset="0"/>
              </a:rPr>
              <a:t>Signed </a:t>
            </a:r>
            <a:r>
              <a:rPr lang="en-US" dirty="0">
                <a:solidFill>
                  <a:srgbClr val="0000FF"/>
                </a:solidFill>
                <a:latin typeface="Arial" pitchFamily="34" charset="0"/>
              </a:rPr>
              <a:t>L</a:t>
            </a:r>
            <a:r>
              <a:rPr lang="en-US" dirty="0">
                <a:latin typeface="Arial" pitchFamily="34" charset="0"/>
              </a:rPr>
              <a:t>ess than or </a:t>
            </a:r>
            <a:r>
              <a:rPr lang="en-US" dirty="0">
                <a:solidFill>
                  <a:srgbClr val="0000FF"/>
                </a:solidFill>
                <a:latin typeface="Arial" pitchFamily="34" charset="0"/>
              </a:rPr>
              <a:t>E</a:t>
            </a:r>
            <a:r>
              <a:rPr lang="en-US" dirty="0">
                <a:latin typeface="Arial" pitchFamily="34" charset="0"/>
              </a:rPr>
              <a:t>qual</a:t>
            </a:r>
          </a:p>
        </p:txBody>
      </p:sp>
      <p:sp>
        <p:nvSpPr>
          <p:cNvPr id="14355" name="Rectangle 18"/>
          <p:cNvSpPr>
            <a:spLocks noChangeArrowheads="1"/>
          </p:cNvSpPr>
          <p:nvPr/>
        </p:nvSpPr>
        <p:spPr bwMode="auto">
          <a:xfrm>
            <a:off x="4220972" y="5756277"/>
            <a:ext cx="3435035" cy="265113"/>
          </a:xfrm>
          <a:prstGeom prst="rect">
            <a:avLst/>
          </a:prstGeom>
          <a:noFill/>
          <a:ln w="12700">
            <a:solidFill>
              <a:schemeClr val="tx1"/>
            </a:solidFill>
            <a:miter lim="800000"/>
            <a:headEnd/>
            <a:tailEnd/>
          </a:ln>
        </p:spPr>
        <p:txBody>
          <a:bodyPr wrap="none" anchor="ctr"/>
          <a:lstStyle/>
          <a:p>
            <a:r>
              <a:rPr lang="en-US" dirty="0" err="1">
                <a:solidFill>
                  <a:srgbClr val="0000FF"/>
                </a:solidFill>
                <a:latin typeface="Arial" pitchFamily="34" charset="0"/>
              </a:rPr>
              <a:t>AL</a:t>
            </a:r>
            <a:r>
              <a:rPr lang="en-US" dirty="0" err="1">
                <a:latin typeface="Arial" pitchFamily="34" charset="0"/>
              </a:rPr>
              <a:t>ways</a:t>
            </a:r>
            <a:endParaRPr lang="en-US" dirty="0">
              <a:latin typeface="Arial" pitchFamily="34" charset="0"/>
            </a:endParaRPr>
          </a:p>
        </p:txBody>
      </p:sp>
      <p:sp>
        <p:nvSpPr>
          <p:cNvPr id="14356" name="Rectangle 19"/>
          <p:cNvSpPr>
            <a:spLocks noChangeArrowheads="1"/>
          </p:cNvSpPr>
          <p:nvPr/>
        </p:nvSpPr>
        <p:spPr bwMode="auto">
          <a:xfrm>
            <a:off x="4220972" y="4695827"/>
            <a:ext cx="3435035" cy="265113"/>
          </a:xfrm>
          <a:prstGeom prst="rect">
            <a:avLst/>
          </a:prstGeom>
          <a:noFill/>
          <a:ln w="12700">
            <a:solidFill>
              <a:schemeClr val="tx1"/>
            </a:solidFill>
            <a:miter lim="800000"/>
            <a:headEnd/>
            <a:tailEnd/>
          </a:ln>
        </p:spPr>
        <p:txBody>
          <a:bodyPr wrap="none" anchor="ctr"/>
          <a:lstStyle/>
          <a:p>
            <a:r>
              <a:rPr lang="en-US" dirty="0">
                <a:latin typeface="Arial" pitchFamily="34" charset="0"/>
              </a:rPr>
              <a:t>Signed</a:t>
            </a:r>
            <a:r>
              <a:rPr lang="en-US" dirty="0">
                <a:solidFill>
                  <a:srgbClr val="0000FF"/>
                </a:solidFill>
                <a:latin typeface="Arial" pitchFamily="34" charset="0"/>
              </a:rPr>
              <a:t> G</a:t>
            </a:r>
            <a:r>
              <a:rPr lang="en-US" dirty="0">
                <a:latin typeface="Arial" pitchFamily="34" charset="0"/>
              </a:rPr>
              <a:t>reater or </a:t>
            </a:r>
            <a:r>
              <a:rPr lang="en-US" dirty="0">
                <a:solidFill>
                  <a:srgbClr val="0000FF"/>
                </a:solidFill>
                <a:latin typeface="Arial" pitchFamily="34" charset="0"/>
              </a:rPr>
              <a:t>E</a:t>
            </a:r>
            <a:r>
              <a:rPr lang="en-US" dirty="0">
                <a:latin typeface="Arial" pitchFamily="34" charset="0"/>
              </a:rPr>
              <a:t>qual</a:t>
            </a:r>
          </a:p>
        </p:txBody>
      </p:sp>
      <p:sp>
        <p:nvSpPr>
          <p:cNvPr id="14357" name="Rectangle 20"/>
          <p:cNvSpPr>
            <a:spLocks noChangeArrowheads="1"/>
          </p:cNvSpPr>
          <p:nvPr/>
        </p:nvSpPr>
        <p:spPr bwMode="auto">
          <a:xfrm>
            <a:off x="2947975" y="2044702"/>
            <a:ext cx="1272997" cy="265113"/>
          </a:xfrm>
          <a:prstGeom prst="rect">
            <a:avLst/>
          </a:prstGeom>
          <a:noFill/>
          <a:ln w="12700">
            <a:solidFill>
              <a:schemeClr val="tx1"/>
            </a:solidFill>
            <a:miter lim="800000"/>
            <a:headEnd/>
            <a:tailEnd/>
          </a:ln>
        </p:spPr>
        <p:txBody>
          <a:bodyPr wrap="none" anchor="ctr"/>
          <a:lstStyle/>
          <a:p>
            <a:r>
              <a:rPr lang="en-US" sz="2000" dirty="0">
                <a:solidFill>
                  <a:srgbClr val="FF0000"/>
                </a:solidFill>
              </a:rPr>
              <a:t>EQ</a:t>
            </a:r>
          </a:p>
        </p:txBody>
      </p:sp>
      <p:sp>
        <p:nvSpPr>
          <p:cNvPr id="14358" name="Rectangle 21"/>
          <p:cNvSpPr>
            <a:spLocks noChangeArrowheads="1"/>
          </p:cNvSpPr>
          <p:nvPr/>
        </p:nvSpPr>
        <p:spPr bwMode="auto">
          <a:xfrm>
            <a:off x="2947975" y="2309814"/>
            <a:ext cx="1272997" cy="265113"/>
          </a:xfrm>
          <a:prstGeom prst="rect">
            <a:avLst/>
          </a:prstGeom>
          <a:noFill/>
          <a:ln w="12700">
            <a:solidFill>
              <a:schemeClr val="tx1"/>
            </a:solidFill>
            <a:miter lim="800000"/>
            <a:headEnd/>
            <a:tailEnd/>
          </a:ln>
        </p:spPr>
        <p:txBody>
          <a:bodyPr wrap="none" anchor="ctr"/>
          <a:lstStyle/>
          <a:p>
            <a:r>
              <a:rPr lang="en-US" sz="2000" dirty="0">
                <a:solidFill>
                  <a:srgbClr val="FF0000"/>
                </a:solidFill>
              </a:rPr>
              <a:t>NE</a:t>
            </a:r>
          </a:p>
        </p:txBody>
      </p:sp>
      <p:sp>
        <p:nvSpPr>
          <p:cNvPr id="14359" name="Rectangle 22"/>
          <p:cNvSpPr>
            <a:spLocks noChangeArrowheads="1"/>
          </p:cNvSpPr>
          <p:nvPr/>
        </p:nvSpPr>
        <p:spPr bwMode="auto">
          <a:xfrm>
            <a:off x="2947975" y="2574927"/>
            <a:ext cx="1272997" cy="265113"/>
          </a:xfrm>
          <a:prstGeom prst="rect">
            <a:avLst/>
          </a:prstGeom>
          <a:noFill/>
          <a:ln w="12700">
            <a:solidFill>
              <a:schemeClr val="tx1"/>
            </a:solidFill>
            <a:miter lim="800000"/>
            <a:headEnd/>
            <a:tailEnd/>
          </a:ln>
        </p:spPr>
        <p:txBody>
          <a:bodyPr wrap="none" anchor="ctr"/>
          <a:lstStyle/>
          <a:p>
            <a:r>
              <a:rPr lang="en-US" sz="2000" dirty="0">
                <a:solidFill>
                  <a:srgbClr val="FF0000"/>
                </a:solidFill>
              </a:rPr>
              <a:t>CS/HS</a:t>
            </a:r>
          </a:p>
        </p:txBody>
      </p:sp>
      <p:sp>
        <p:nvSpPr>
          <p:cNvPr id="14360" name="Rectangle 23"/>
          <p:cNvSpPr>
            <a:spLocks noChangeArrowheads="1"/>
          </p:cNvSpPr>
          <p:nvPr/>
        </p:nvSpPr>
        <p:spPr bwMode="auto">
          <a:xfrm>
            <a:off x="2947975" y="2840039"/>
            <a:ext cx="1272997" cy="265113"/>
          </a:xfrm>
          <a:prstGeom prst="rect">
            <a:avLst/>
          </a:prstGeom>
          <a:noFill/>
          <a:ln w="12700">
            <a:solidFill>
              <a:schemeClr val="tx1"/>
            </a:solidFill>
            <a:miter lim="800000"/>
            <a:headEnd/>
            <a:tailEnd/>
          </a:ln>
        </p:spPr>
        <p:txBody>
          <a:bodyPr wrap="none" anchor="ctr"/>
          <a:lstStyle/>
          <a:p>
            <a:r>
              <a:rPr lang="en-US" sz="2000" dirty="0">
                <a:solidFill>
                  <a:srgbClr val="FF0000"/>
                </a:solidFill>
              </a:rPr>
              <a:t>CC/LO</a:t>
            </a:r>
          </a:p>
        </p:txBody>
      </p:sp>
      <p:sp>
        <p:nvSpPr>
          <p:cNvPr id="14361" name="Rectangle 24"/>
          <p:cNvSpPr>
            <a:spLocks noChangeArrowheads="1"/>
          </p:cNvSpPr>
          <p:nvPr/>
        </p:nvSpPr>
        <p:spPr bwMode="auto">
          <a:xfrm>
            <a:off x="2947975" y="3370264"/>
            <a:ext cx="1272997" cy="265113"/>
          </a:xfrm>
          <a:prstGeom prst="rect">
            <a:avLst/>
          </a:prstGeom>
          <a:noFill/>
          <a:ln w="12700">
            <a:solidFill>
              <a:schemeClr val="tx1"/>
            </a:solidFill>
            <a:miter lim="800000"/>
            <a:headEnd/>
            <a:tailEnd/>
          </a:ln>
        </p:spPr>
        <p:txBody>
          <a:bodyPr wrap="none" anchor="ctr"/>
          <a:lstStyle/>
          <a:p>
            <a:r>
              <a:rPr lang="en-US" sz="2000" dirty="0">
                <a:solidFill>
                  <a:srgbClr val="FF0000"/>
                </a:solidFill>
              </a:rPr>
              <a:t>PL</a:t>
            </a:r>
          </a:p>
        </p:txBody>
      </p:sp>
      <p:sp>
        <p:nvSpPr>
          <p:cNvPr id="14362" name="Rectangle 25"/>
          <p:cNvSpPr>
            <a:spLocks noChangeArrowheads="1"/>
          </p:cNvSpPr>
          <p:nvPr/>
        </p:nvSpPr>
        <p:spPr bwMode="auto">
          <a:xfrm>
            <a:off x="2947975" y="3635377"/>
            <a:ext cx="1272997" cy="265113"/>
          </a:xfrm>
          <a:prstGeom prst="rect">
            <a:avLst/>
          </a:prstGeom>
          <a:noFill/>
          <a:ln w="12700">
            <a:solidFill>
              <a:schemeClr val="tx1"/>
            </a:solidFill>
            <a:miter lim="800000"/>
            <a:headEnd/>
            <a:tailEnd/>
          </a:ln>
        </p:spPr>
        <p:txBody>
          <a:bodyPr wrap="none" anchor="ctr"/>
          <a:lstStyle/>
          <a:p>
            <a:r>
              <a:rPr lang="en-US" sz="2000" dirty="0">
                <a:solidFill>
                  <a:srgbClr val="FF0000"/>
                </a:solidFill>
              </a:rPr>
              <a:t>VS</a:t>
            </a:r>
          </a:p>
        </p:txBody>
      </p:sp>
      <p:sp>
        <p:nvSpPr>
          <p:cNvPr id="14363" name="Rectangle 26"/>
          <p:cNvSpPr>
            <a:spLocks noChangeArrowheads="1"/>
          </p:cNvSpPr>
          <p:nvPr/>
        </p:nvSpPr>
        <p:spPr bwMode="auto">
          <a:xfrm>
            <a:off x="2947975" y="4165602"/>
            <a:ext cx="1272997" cy="265113"/>
          </a:xfrm>
          <a:prstGeom prst="rect">
            <a:avLst/>
          </a:prstGeom>
          <a:noFill/>
          <a:ln w="12700">
            <a:solidFill>
              <a:schemeClr val="tx1"/>
            </a:solidFill>
            <a:miter lim="800000"/>
            <a:headEnd/>
            <a:tailEnd/>
          </a:ln>
        </p:spPr>
        <p:txBody>
          <a:bodyPr wrap="none" anchor="ctr"/>
          <a:lstStyle/>
          <a:p>
            <a:r>
              <a:rPr lang="en-US" sz="2000" dirty="0">
                <a:solidFill>
                  <a:srgbClr val="FF0000"/>
                </a:solidFill>
              </a:rPr>
              <a:t>HI</a:t>
            </a:r>
          </a:p>
        </p:txBody>
      </p:sp>
      <p:sp>
        <p:nvSpPr>
          <p:cNvPr id="14364" name="Rectangle 27"/>
          <p:cNvSpPr>
            <a:spLocks noChangeArrowheads="1"/>
          </p:cNvSpPr>
          <p:nvPr/>
        </p:nvSpPr>
        <p:spPr bwMode="auto">
          <a:xfrm>
            <a:off x="2947975" y="4430714"/>
            <a:ext cx="1272997" cy="265113"/>
          </a:xfrm>
          <a:prstGeom prst="rect">
            <a:avLst/>
          </a:prstGeom>
          <a:noFill/>
          <a:ln w="12700">
            <a:solidFill>
              <a:schemeClr val="tx1"/>
            </a:solidFill>
            <a:miter lim="800000"/>
            <a:headEnd/>
            <a:tailEnd/>
          </a:ln>
        </p:spPr>
        <p:txBody>
          <a:bodyPr wrap="none" anchor="ctr"/>
          <a:lstStyle/>
          <a:p>
            <a:r>
              <a:rPr lang="en-US" sz="2000" dirty="0">
                <a:solidFill>
                  <a:srgbClr val="FF0000"/>
                </a:solidFill>
              </a:rPr>
              <a:t>LS</a:t>
            </a:r>
          </a:p>
        </p:txBody>
      </p:sp>
      <p:sp>
        <p:nvSpPr>
          <p:cNvPr id="14365" name="Rectangle 28"/>
          <p:cNvSpPr>
            <a:spLocks noChangeArrowheads="1"/>
          </p:cNvSpPr>
          <p:nvPr/>
        </p:nvSpPr>
        <p:spPr bwMode="auto">
          <a:xfrm>
            <a:off x="2947975" y="4695827"/>
            <a:ext cx="1272997" cy="265113"/>
          </a:xfrm>
          <a:prstGeom prst="rect">
            <a:avLst/>
          </a:prstGeom>
          <a:noFill/>
          <a:ln w="12700">
            <a:solidFill>
              <a:schemeClr val="tx1"/>
            </a:solidFill>
            <a:miter lim="800000"/>
            <a:headEnd/>
            <a:tailEnd/>
          </a:ln>
        </p:spPr>
        <p:txBody>
          <a:bodyPr wrap="none" anchor="ctr"/>
          <a:lstStyle/>
          <a:p>
            <a:r>
              <a:rPr lang="en-US" sz="2000" dirty="0">
                <a:solidFill>
                  <a:srgbClr val="FF0000"/>
                </a:solidFill>
              </a:rPr>
              <a:t>GE</a:t>
            </a:r>
          </a:p>
        </p:txBody>
      </p:sp>
      <p:sp>
        <p:nvSpPr>
          <p:cNvPr id="14366" name="Rectangle 29"/>
          <p:cNvSpPr>
            <a:spLocks noChangeArrowheads="1"/>
          </p:cNvSpPr>
          <p:nvPr/>
        </p:nvSpPr>
        <p:spPr bwMode="auto">
          <a:xfrm>
            <a:off x="2947975" y="4960939"/>
            <a:ext cx="1272997" cy="265113"/>
          </a:xfrm>
          <a:prstGeom prst="rect">
            <a:avLst/>
          </a:prstGeom>
          <a:noFill/>
          <a:ln w="12700">
            <a:solidFill>
              <a:schemeClr val="tx1"/>
            </a:solidFill>
            <a:miter lim="800000"/>
            <a:headEnd/>
            <a:tailEnd/>
          </a:ln>
        </p:spPr>
        <p:txBody>
          <a:bodyPr wrap="none" anchor="ctr"/>
          <a:lstStyle/>
          <a:p>
            <a:r>
              <a:rPr lang="en-US" sz="2000" dirty="0">
                <a:solidFill>
                  <a:srgbClr val="FF0000"/>
                </a:solidFill>
              </a:rPr>
              <a:t>LT</a:t>
            </a:r>
          </a:p>
        </p:txBody>
      </p:sp>
      <p:sp>
        <p:nvSpPr>
          <p:cNvPr id="14367" name="Rectangle 30"/>
          <p:cNvSpPr>
            <a:spLocks noChangeArrowheads="1"/>
          </p:cNvSpPr>
          <p:nvPr/>
        </p:nvSpPr>
        <p:spPr bwMode="auto">
          <a:xfrm>
            <a:off x="2947975" y="5226052"/>
            <a:ext cx="1272997" cy="265113"/>
          </a:xfrm>
          <a:prstGeom prst="rect">
            <a:avLst/>
          </a:prstGeom>
          <a:noFill/>
          <a:ln w="12700">
            <a:solidFill>
              <a:schemeClr val="tx1"/>
            </a:solidFill>
            <a:miter lim="800000"/>
            <a:headEnd/>
            <a:tailEnd/>
          </a:ln>
        </p:spPr>
        <p:txBody>
          <a:bodyPr wrap="none" anchor="ctr"/>
          <a:lstStyle/>
          <a:p>
            <a:r>
              <a:rPr lang="en-US" sz="2000" dirty="0">
                <a:solidFill>
                  <a:srgbClr val="FF0000"/>
                </a:solidFill>
              </a:rPr>
              <a:t>GT</a:t>
            </a:r>
          </a:p>
        </p:txBody>
      </p:sp>
      <p:sp>
        <p:nvSpPr>
          <p:cNvPr id="14368" name="Rectangle 31"/>
          <p:cNvSpPr>
            <a:spLocks noChangeArrowheads="1"/>
          </p:cNvSpPr>
          <p:nvPr/>
        </p:nvSpPr>
        <p:spPr bwMode="auto">
          <a:xfrm>
            <a:off x="2947975" y="5491164"/>
            <a:ext cx="1272997" cy="265113"/>
          </a:xfrm>
          <a:prstGeom prst="rect">
            <a:avLst/>
          </a:prstGeom>
          <a:noFill/>
          <a:ln w="12700">
            <a:solidFill>
              <a:schemeClr val="tx1"/>
            </a:solidFill>
            <a:miter lim="800000"/>
            <a:headEnd/>
            <a:tailEnd/>
          </a:ln>
        </p:spPr>
        <p:txBody>
          <a:bodyPr wrap="none" anchor="ctr"/>
          <a:lstStyle/>
          <a:p>
            <a:r>
              <a:rPr lang="en-US" sz="2000" dirty="0">
                <a:solidFill>
                  <a:srgbClr val="FF0000"/>
                </a:solidFill>
              </a:rPr>
              <a:t>LE</a:t>
            </a:r>
          </a:p>
        </p:txBody>
      </p:sp>
      <p:sp>
        <p:nvSpPr>
          <p:cNvPr id="14369" name="Rectangle 32"/>
          <p:cNvSpPr>
            <a:spLocks noChangeArrowheads="1"/>
          </p:cNvSpPr>
          <p:nvPr/>
        </p:nvSpPr>
        <p:spPr bwMode="auto">
          <a:xfrm>
            <a:off x="2947975" y="5756277"/>
            <a:ext cx="1272997" cy="265113"/>
          </a:xfrm>
          <a:prstGeom prst="rect">
            <a:avLst/>
          </a:prstGeom>
          <a:noFill/>
          <a:ln w="12700">
            <a:solidFill>
              <a:schemeClr val="tx1"/>
            </a:solidFill>
            <a:miter lim="800000"/>
            <a:headEnd/>
            <a:tailEnd/>
          </a:ln>
        </p:spPr>
        <p:txBody>
          <a:bodyPr wrap="none" anchor="ctr"/>
          <a:lstStyle/>
          <a:p>
            <a:r>
              <a:rPr lang="en-US" sz="2000" dirty="0">
                <a:solidFill>
                  <a:srgbClr val="FF0000"/>
                </a:solidFill>
              </a:rPr>
              <a:t>AL</a:t>
            </a:r>
          </a:p>
        </p:txBody>
      </p:sp>
      <p:sp>
        <p:nvSpPr>
          <p:cNvPr id="14370" name="Rectangle 33"/>
          <p:cNvSpPr>
            <a:spLocks noChangeArrowheads="1"/>
          </p:cNvSpPr>
          <p:nvPr/>
        </p:nvSpPr>
        <p:spPr bwMode="auto">
          <a:xfrm>
            <a:off x="2947975" y="3105152"/>
            <a:ext cx="1272997" cy="265113"/>
          </a:xfrm>
          <a:prstGeom prst="rect">
            <a:avLst/>
          </a:prstGeom>
          <a:noFill/>
          <a:ln w="12700">
            <a:solidFill>
              <a:schemeClr val="tx1"/>
            </a:solidFill>
            <a:miter lim="800000"/>
            <a:headEnd/>
            <a:tailEnd/>
          </a:ln>
        </p:spPr>
        <p:txBody>
          <a:bodyPr wrap="none" anchor="ctr"/>
          <a:lstStyle/>
          <a:p>
            <a:r>
              <a:rPr lang="en-US" sz="2000" dirty="0">
                <a:solidFill>
                  <a:srgbClr val="FF0000"/>
                </a:solidFill>
              </a:rPr>
              <a:t>MI</a:t>
            </a:r>
          </a:p>
        </p:txBody>
      </p:sp>
      <p:sp>
        <p:nvSpPr>
          <p:cNvPr id="14371" name="Rectangle 34"/>
          <p:cNvSpPr>
            <a:spLocks noChangeArrowheads="1"/>
          </p:cNvSpPr>
          <p:nvPr/>
        </p:nvSpPr>
        <p:spPr bwMode="auto">
          <a:xfrm>
            <a:off x="2947975" y="3900489"/>
            <a:ext cx="1272997" cy="265113"/>
          </a:xfrm>
          <a:prstGeom prst="rect">
            <a:avLst/>
          </a:prstGeom>
          <a:noFill/>
          <a:ln w="12700">
            <a:solidFill>
              <a:schemeClr val="tx1"/>
            </a:solidFill>
            <a:miter lim="800000"/>
            <a:headEnd/>
            <a:tailEnd/>
          </a:ln>
        </p:spPr>
        <p:txBody>
          <a:bodyPr wrap="none" anchor="ctr"/>
          <a:lstStyle/>
          <a:p>
            <a:r>
              <a:rPr lang="en-US" sz="2000" dirty="0">
                <a:solidFill>
                  <a:srgbClr val="FF0000"/>
                </a:solidFill>
              </a:rPr>
              <a:t>VC</a:t>
            </a:r>
          </a:p>
        </p:txBody>
      </p:sp>
      <p:sp>
        <p:nvSpPr>
          <p:cNvPr id="14372" name="Rectangle 35"/>
          <p:cNvSpPr>
            <a:spLocks noChangeArrowheads="1"/>
          </p:cNvSpPr>
          <p:nvPr/>
        </p:nvSpPr>
        <p:spPr bwMode="auto">
          <a:xfrm>
            <a:off x="2947975" y="1779589"/>
            <a:ext cx="1272997" cy="265113"/>
          </a:xfrm>
          <a:prstGeom prst="rect">
            <a:avLst/>
          </a:prstGeom>
          <a:solidFill>
            <a:schemeClr val="accent1"/>
          </a:solidFill>
          <a:ln w="12700">
            <a:solidFill>
              <a:schemeClr val="tx1"/>
            </a:solidFill>
            <a:miter lim="800000"/>
            <a:headEnd/>
            <a:tailEnd/>
          </a:ln>
        </p:spPr>
        <p:txBody>
          <a:bodyPr wrap="none" anchor="ctr"/>
          <a:lstStyle/>
          <a:p>
            <a:r>
              <a:rPr lang="en-US" b="1" dirty="0">
                <a:solidFill>
                  <a:schemeClr val="bg1"/>
                </a:solidFill>
                <a:latin typeface="Arial" pitchFamily="34" charset="0"/>
              </a:rPr>
              <a:t>Suffix</a:t>
            </a:r>
          </a:p>
        </p:txBody>
      </p:sp>
      <p:sp>
        <p:nvSpPr>
          <p:cNvPr id="14373" name="Rectangle 36"/>
          <p:cNvSpPr>
            <a:spLocks noChangeArrowheads="1"/>
          </p:cNvSpPr>
          <p:nvPr/>
        </p:nvSpPr>
        <p:spPr bwMode="auto">
          <a:xfrm>
            <a:off x="4220972" y="1779589"/>
            <a:ext cx="3435035" cy="265113"/>
          </a:xfrm>
          <a:prstGeom prst="rect">
            <a:avLst/>
          </a:prstGeom>
          <a:solidFill>
            <a:schemeClr val="accent1"/>
          </a:solidFill>
          <a:ln w="12700">
            <a:solidFill>
              <a:schemeClr val="tx1"/>
            </a:solidFill>
            <a:miter lim="800000"/>
            <a:headEnd/>
            <a:tailEnd/>
          </a:ln>
        </p:spPr>
        <p:txBody>
          <a:bodyPr wrap="none" anchor="ctr"/>
          <a:lstStyle/>
          <a:p>
            <a:r>
              <a:rPr lang="en-US" b="1" dirty="0">
                <a:solidFill>
                  <a:schemeClr val="bg1"/>
                </a:solidFill>
                <a:latin typeface="Arial" pitchFamily="34" charset="0"/>
              </a:rPr>
              <a:t>Description</a:t>
            </a:r>
          </a:p>
        </p:txBody>
      </p:sp>
      <p:sp>
        <p:nvSpPr>
          <p:cNvPr id="14374" name="Rectangle 37"/>
          <p:cNvSpPr>
            <a:spLocks noChangeArrowheads="1"/>
          </p:cNvSpPr>
          <p:nvPr/>
        </p:nvSpPr>
        <p:spPr bwMode="auto">
          <a:xfrm>
            <a:off x="7656006" y="2309814"/>
            <a:ext cx="2021394" cy="265113"/>
          </a:xfrm>
          <a:prstGeom prst="rect">
            <a:avLst/>
          </a:prstGeom>
          <a:noFill/>
          <a:ln w="12700">
            <a:solidFill>
              <a:schemeClr val="tx1"/>
            </a:solidFill>
            <a:miter lim="800000"/>
            <a:headEnd/>
            <a:tailEnd/>
          </a:ln>
        </p:spPr>
        <p:txBody>
          <a:bodyPr wrap="none" anchor="ctr"/>
          <a:lstStyle/>
          <a:p>
            <a:r>
              <a:rPr lang="en-US" b="1" dirty="0">
                <a:solidFill>
                  <a:srgbClr val="FF0000"/>
                </a:solidFill>
                <a:latin typeface="Consolas" panose="020B0609020204030204" pitchFamily="49" charset="0"/>
              </a:rPr>
              <a:t>Z==0</a:t>
            </a:r>
          </a:p>
        </p:txBody>
      </p:sp>
      <p:sp>
        <p:nvSpPr>
          <p:cNvPr id="14375" name="Rectangle 38"/>
          <p:cNvSpPr>
            <a:spLocks noChangeArrowheads="1"/>
          </p:cNvSpPr>
          <p:nvPr/>
        </p:nvSpPr>
        <p:spPr bwMode="auto">
          <a:xfrm>
            <a:off x="7656006" y="2574927"/>
            <a:ext cx="2021394" cy="265113"/>
          </a:xfrm>
          <a:prstGeom prst="rect">
            <a:avLst/>
          </a:prstGeom>
          <a:noFill/>
          <a:ln w="12700">
            <a:solidFill>
              <a:schemeClr val="tx1"/>
            </a:solidFill>
            <a:miter lim="800000"/>
            <a:headEnd/>
            <a:tailEnd/>
          </a:ln>
        </p:spPr>
        <p:txBody>
          <a:bodyPr wrap="none" anchor="ctr"/>
          <a:lstStyle/>
          <a:p>
            <a:r>
              <a:rPr lang="en-US" b="1" dirty="0">
                <a:solidFill>
                  <a:srgbClr val="FF0000"/>
                </a:solidFill>
                <a:latin typeface="Consolas" panose="020B0609020204030204" pitchFamily="49" charset="0"/>
              </a:rPr>
              <a:t>C==1</a:t>
            </a:r>
          </a:p>
        </p:txBody>
      </p:sp>
      <p:sp>
        <p:nvSpPr>
          <p:cNvPr id="14376" name="Rectangle 39"/>
          <p:cNvSpPr>
            <a:spLocks noChangeArrowheads="1"/>
          </p:cNvSpPr>
          <p:nvPr/>
        </p:nvSpPr>
        <p:spPr bwMode="auto">
          <a:xfrm>
            <a:off x="7656006" y="2840039"/>
            <a:ext cx="2021394" cy="265113"/>
          </a:xfrm>
          <a:prstGeom prst="rect">
            <a:avLst/>
          </a:prstGeom>
          <a:noFill/>
          <a:ln w="12700">
            <a:solidFill>
              <a:schemeClr val="tx1"/>
            </a:solidFill>
            <a:miter lim="800000"/>
            <a:headEnd/>
            <a:tailEnd/>
          </a:ln>
        </p:spPr>
        <p:txBody>
          <a:bodyPr wrap="none" anchor="ctr"/>
          <a:lstStyle/>
          <a:p>
            <a:r>
              <a:rPr lang="en-US" b="1" dirty="0">
                <a:solidFill>
                  <a:srgbClr val="FF0000"/>
                </a:solidFill>
                <a:latin typeface="Consolas" panose="020B0609020204030204" pitchFamily="49" charset="0"/>
              </a:rPr>
              <a:t>C==0</a:t>
            </a:r>
          </a:p>
        </p:txBody>
      </p:sp>
      <p:sp>
        <p:nvSpPr>
          <p:cNvPr id="14377" name="Rectangle 40"/>
          <p:cNvSpPr>
            <a:spLocks noChangeArrowheads="1"/>
          </p:cNvSpPr>
          <p:nvPr/>
        </p:nvSpPr>
        <p:spPr bwMode="auto">
          <a:xfrm>
            <a:off x="7656006" y="2044702"/>
            <a:ext cx="2021394" cy="265113"/>
          </a:xfrm>
          <a:prstGeom prst="rect">
            <a:avLst/>
          </a:prstGeom>
          <a:noFill/>
          <a:ln w="12700">
            <a:solidFill>
              <a:schemeClr val="tx1"/>
            </a:solidFill>
            <a:miter lim="800000"/>
            <a:headEnd/>
            <a:tailEnd/>
          </a:ln>
        </p:spPr>
        <p:txBody>
          <a:bodyPr wrap="none" anchor="ctr"/>
          <a:lstStyle/>
          <a:p>
            <a:r>
              <a:rPr lang="en-US" b="1" dirty="0">
                <a:solidFill>
                  <a:srgbClr val="FF0000"/>
                </a:solidFill>
                <a:latin typeface="Consolas" panose="020B0609020204030204" pitchFamily="49" charset="0"/>
              </a:rPr>
              <a:t>Z==1</a:t>
            </a:r>
          </a:p>
        </p:txBody>
      </p:sp>
      <p:sp>
        <p:nvSpPr>
          <p:cNvPr id="14378" name="Rectangle 41"/>
          <p:cNvSpPr>
            <a:spLocks noChangeArrowheads="1"/>
          </p:cNvSpPr>
          <p:nvPr/>
        </p:nvSpPr>
        <p:spPr bwMode="auto">
          <a:xfrm>
            <a:off x="7656006" y="1779589"/>
            <a:ext cx="2021394" cy="265113"/>
          </a:xfrm>
          <a:prstGeom prst="rect">
            <a:avLst/>
          </a:prstGeom>
          <a:solidFill>
            <a:schemeClr val="accent1"/>
          </a:solidFill>
          <a:ln w="12700">
            <a:solidFill>
              <a:schemeClr val="tx1"/>
            </a:solidFill>
            <a:miter lim="800000"/>
            <a:headEnd/>
            <a:tailEnd/>
          </a:ln>
        </p:spPr>
        <p:txBody>
          <a:bodyPr wrap="none" anchor="ctr"/>
          <a:lstStyle/>
          <a:p>
            <a:r>
              <a:rPr lang="en-US" b="1" dirty="0">
                <a:solidFill>
                  <a:schemeClr val="bg1"/>
                </a:solidFill>
                <a:latin typeface="Consolas" panose="020B0609020204030204" pitchFamily="49" charset="0"/>
              </a:rPr>
              <a:t>Flags tested</a:t>
            </a:r>
          </a:p>
        </p:txBody>
      </p:sp>
      <p:sp>
        <p:nvSpPr>
          <p:cNvPr id="14379" name="Rectangle 42"/>
          <p:cNvSpPr>
            <a:spLocks noChangeArrowheads="1"/>
          </p:cNvSpPr>
          <p:nvPr/>
        </p:nvSpPr>
        <p:spPr bwMode="auto">
          <a:xfrm>
            <a:off x="7656006" y="3105152"/>
            <a:ext cx="2021394" cy="265113"/>
          </a:xfrm>
          <a:prstGeom prst="rect">
            <a:avLst/>
          </a:prstGeom>
          <a:noFill/>
          <a:ln w="12700">
            <a:solidFill>
              <a:schemeClr val="tx1"/>
            </a:solidFill>
            <a:miter lim="800000"/>
            <a:headEnd/>
            <a:tailEnd/>
          </a:ln>
        </p:spPr>
        <p:txBody>
          <a:bodyPr wrap="none" anchor="ctr"/>
          <a:lstStyle/>
          <a:p>
            <a:r>
              <a:rPr lang="en-US" b="1" dirty="0">
                <a:solidFill>
                  <a:srgbClr val="FF0000"/>
                </a:solidFill>
                <a:latin typeface="Consolas" panose="020B0609020204030204" pitchFamily="49" charset="0"/>
              </a:rPr>
              <a:t>N==1</a:t>
            </a:r>
          </a:p>
        </p:txBody>
      </p:sp>
      <p:sp>
        <p:nvSpPr>
          <p:cNvPr id="14380" name="Rectangle 43"/>
          <p:cNvSpPr>
            <a:spLocks noChangeArrowheads="1"/>
          </p:cNvSpPr>
          <p:nvPr/>
        </p:nvSpPr>
        <p:spPr bwMode="auto">
          <a:xfrm>
            <a:off x="7656006" y="3370264"/>
            <a:ext cx="2021394" cy="265113"/>
          </a:xfrm>
          <a:prstGeom prst="rect">
            <a:avLst/>
          </a:prstGeom>
          <a:noFill/>
          <a:ln w="12700">
            <a:solidFill>
              <a:schemeClr val="tx1"/>
            </a:solidFill>
            <a:miter lim="800000"/>
            <a:headEnd/>
            <a:tailEnd/>
          </a:ln>
        </p:spPr>
        <p:txBody>
          <a:bodyPr wrap="none" anchor="ctr"/>
          <a:lstStyle/>
          <a:p>
            <a:r>
              <a:rPr lang="en-US" b="1" dirty="0">
                <a:solidFill>
                  <a:srgbClr val="FF0000"/>
                </a:solidFill>
                <a:latin typeface="Consolas" panose="020B0609020204030204" pitchFamily="49" charset="0"/>
              </a:rPr>
              <a:t>N==0</a:t>
            </a:r>
          </a:p>
        </p:txBody>
      </p:sp>
      <p:sp>
        <p:nvSpPr>
          <p:cNvPr id="14381" name="Rectangle 44"/>
          <p:cNvSpPr>
            <a:spLocks noChangeArrowheads="1"/>
          </p:cNvSpPr>
          <p:nvPr/>
        </p:nvSpPr>
        <p:spPr bwMode="auto">
          <a:xfrm>
            <a:off x="7656006" y="3635377"/>
            <a:ext cx="2021394" cy="265113"/>
          </a:xfrm>
          <a:prstGeom prst="rect">
            <a:avLst/>
          </a:prstGeom>
          <a:noFill/>
          <a:ln w="12700">
            <a:solidFill>
              <a:schemeClr val="tx1"/>
            </a:solidFill>
            <a:miter lim="800000"/>
            <a:headEnd/>
            <a:tailEnd/>
          </a:ln>
        </p:spPr>
        <p:txBody>
          <a:bodyPr wrap="none" anchor="ctr"/>
          <a:lstStyle/>
          <a:p>
            <a:r>
              <a:rPr lang="en-US" b="1" dirty="0">
                <a:solidFill>
                  <a:srgbClr val="FF0000"/>
                </a:solidFill>
                <a:latin typeface="Consolas" panose="020B0609020204030204" pitchFamily="49" charset="0"/>
              </a:rPr>
              <a:t>V==1</a:t>
            </a:r>
          </a:p>
        </p:txBody>
      </p:sp>
      <p:sp>
        <p:nvSpPr>
          <p:cNvPr id="14382" name="Rectangle 45"/>
          <p:cNvSpPr>
            <a:spLocks noChangeArrowheads="1"/>
          </p:cNvSpPr>
          <p:nvPr/>
        </p:nvSpPr>
        <p:spPr bwMode="auto">
          <a:xfrm>
            <a:off x="7656006" y="3900489"/>
            <a:ext cx="2021394" cy="265113"/>
          </a:xfrm>
          <a:prstGeom prst="rect">
            <a:avLst/>
          </a:prstGeom>
          <a:noFill/>
          <a:ln w="12700">
            <a:solidFill>
              <a:schemeClr val="tx1"/>
            </a:solidFill>
            <a:miter lim="800000"/>
            <a:headEnd/>
            <a:tailEnd/>
          </a:ln>
        </p:spPr>
        <p:txBody>
          <a:bodyPr wrap="none" anchor="ctr"/>
          <a:lstStyle/>
          <a:p>
            <a:r>
              <a:rPr lang="en-US" b="1" dirty="0">
                <a:solidFill>
                  <a:srgbClr val="FF0000"/>
                </a:solidFill>
                <a:latin typeface="Consolas" panose="020B0609020204030204" pitchFamily="49" charset="0"/>
              </a:rPr>
              <a:t>V==0</a:t>
            </a:r>
          </a:p>
        </p:txBody>
      </p:sp>
      <p:sp>
        <p:nvSpPr>
          <p:cNvPr id="14383" name="Rectangle 46"/>
          <p:cNvSpPr>
            <a:spLocks noChangeArrowheads="1"/>
          </p:cNvSpPr>
          <p:nvPr/>
        </p:nvSpPr>
        <p:spPr bwMode="auto">
          <a:xfrm>
            <a:off x="7656006" y="4165602"/>
            <a:ext cx="2021394" cy="265113"/>
          </a:xfrm>
          <a:prstGeom prst="rect">
            <a:avLst/>
          </a:prstGeom>
          <a:noFill/>
          <a:ln w="12700">
            <a:solidFill>
              <a:schemeClr val="tx1"/>
            </a:solidFill>
            <a:miter lim="800000"/>
            <a:headEnd/>
            <a:tailEnd/>
          </a:ln>
        </p:spPr>
        <p:txBody>
          <a:bodyPr wrap="none" anchor="ctr"/>
          <a:lstStyle/>
          <a:p>
            <a:r>
              <a:rPr lang="en-US" b="1" dirty="0">
                <a:solidFill>
                  <a:srgbClr val="FF0000"/>
                </a:solidFill>
                <a:latin typeface="Consolas" panose="020B0609020204030204" pitchFamily="49" charset="0"/>
              </a:rPr>
              <a:t>C==1 and Z==0</a:t>
            </a:r>
          </a:p>
        </p:txBody>
      </p:sp>
      <p:sp>
        <p:nvSpPr>
          <p:cNvPr id="14384" name="Rectangle 47"/>
          <p:cNvSpPr>
            <a:spLocks noChangeArrowheads="1"/>
          </p:cNvSpPr>
          <p:nvPr/>
        </p:nvSpPr>
        <p:spPr bwMode="auto">
          <a:xfrm>
            <a:off x="7656006" y="4430714"/>
            <a:ext cx="2021394" cy="265113"/>
          </a:xfrm>
          <a:prstGeom prst="rect">
            <a:avLst/>
          </a:prstGeom>
          <a:noFill/>
          <a:ln w="12700">
            <a:solidFill>
              <a:schemeClr val="tx1"/>
            </a:solidFill>
            <a:miter lim="800000"/>
            <a:headEnd/>
            <a:tailEnd/>
          </a:ln>
        </p:spPr>
        <p:txBody>
          <a:bodyPr wrap="none" anchor="ctr"/>
          <a:lstStyle/>
          <a:p>
            <a:r>
              <a:rPr lang="en-US" b="1" dirty="0">
                <a:solidFill>
                  <a:srgbClr val="FF0000"/>
                </a:solidFill>
                <a:latin typeface="Consolas" panose="020B0609020204030204" pitchFamily="49" charset="0"/>
              </a:rPr>
              <a:t>C==0 or Z==1</a:t>
            </a:r>
          </a:p>
        </p:txBody>
      </p:sp>
      <p:sp>
        <p:nvSpPr>
          <p:cNvPr id="14385" name="Rectangle 48"/>
          <p:cNvSpPr>
            <a:spLocks noChangeArrowheads="1"/>
          </p:cNvSpPr>
          <p:nvPr/>
        </p:nvSpPr>
        <p:spPr bwMode="auto">
          <a:xfrm>
            <a:off x="7656006" y="4695827"/>
            <a:ext cx="2021394" cy="265113"/>
          </a:xfrm>
          <a:prstGeom prst="rect">
            <a:avLst/>
          </a:prstGeom>
          <a:noFill/>
          <a:ln w="12700">
            <a:solidFill>
              <a:schemeClr val="tx1"/>
            </a:solidFill>
            <a:miter lim="800000"/>
            <a:headEnd/>
            <a:tailEnd/>
          </a:ln>
        </p:spPr>
        <p:txBody>
          <a:bodyPr wrap="none" anchor="ctr"/>
          <a:lstStyle/>
          <a:p>
            <a:r>
              <a:rPr lang="en-US" b="1" dirty="0">
                <a:solidFill>
                  <a:srgbClr val="FF0000"/>
                </a:solidFill>
                <a:latin typeface="Consolas" panose="020B0609020204030204" pitchFamily="49" charset="0"/>
              </a:rPr>
              <a:t>N==V</a:t>
            </a:r>
          </a:p>
        </p:txBody>
      </p:sp>
      <p:sp>
        <p:nvSpPr>
          <p:cNvPr id="14386" name="Rectangle 49"/>
          <p:cNvSpPr>
            <a:spLocks noChangeArrowheads="1"/>
          </p:cNvSpPr>
          <p:nvPr/>
        </p:nvSpPr>
        <p:spPr bwMode="auto">
          <a:xfrm>
            <a:off x="7656006" y="4960939"/>
            <a:ext cx="2021394" cy="265113"/>
          </a:xfrm>
          <a:prstGeom prst="rect">
            <a:avLst/>
          </a:prstGeom>
          <a:noFill/>
          <a:ln w="12700">
            <a:solidFill>
              <a:schemeClr val="tx1"/>
            </a:solidFill>
            <a:miter lim="800000"/>
            <a:headEnd/>
            <a:tailEnd/>
          </a:ln>
        </p:spPr>
        <p:txBody>
          <a:bodyPr wrap="none" anchor="ctr"/>
          <a:lstStyle/>
          <a:p>
            <a:r>
              <a:rPr lang="en-US" b="1">
                <a:solidFill>
                  <a:srgbClr val="FF0000"/>
                </a:solidFill>
                <a:latin typeface="Consolas" panose="020B0609020204030204" pitchFamily="49" charset="0"/>
              </a:rPr>
              <a:t>N!=V</a:t>
            </a:r>
          </a:p>
        </p:txBody>
      </p:sp>
      <p:sp>
        <p:nvSpPr>
          <p:cNvPr id="14387" name="Rectangle 50"/>
          <p:cNvSpPr>
            <a:spLocks noChangeArrowheads="1"/>
          </p:cNvSpPr>
          <p:nvPr/>
        </p:nvSpPr>
        <p:spPr bwMode="auto">
          <a:xfrm>
            <a:off x="7656006" y="5226052"/>
            <a:ext cx="2021394" cy="265113"/>
          </a:xfrm>
          <a:prstGeom prst="rect">
            <a:avLst/>
          </a:prstGeom>
          <a:noFill/>
          <a:ln w="12700">
            <a:solidFill>
              <a:schemeClr val="tx1"/>
            </a:solidFill>
            <a:miter lim="800000"/>
            <a:headEnd/>
            <a:tailEnd/>
          </a:ln>
        </p:spPr>
        <p:txBody>
          <a:bodyPr wrap="none" anchor="ctr"/>
          <a:lstStyle/>
          <a:p>
            <a:r>
              <a:rPr lang="en-US" b="1" dirty="0">
                <a:solidFill>
                  <a:srgbClr val="FF0000"/>
                </a:solidFill>
                <a:latin typeface="Consolas" panose="020B0609020204030204" pitchFamily="49" charset="0"/>
              </a:rPr>
              <a:t>Z==0 and N==V</a:t>
            </a:r>
          </a:p>
        </p:txBody>
      </p:sp>
      <p:sp>
        <p:nvSpPr>
          <p:cNvPr id="14388" name="Rectangle 51"/>
          <p:cNvSpPr>
            <a:spLocks noChangeArrowheads="1"/>
          </p:cNvSpPr>
          <p:nvPr/>
        </p:nvSpPr>
        <p:spPr bwMode="auto">
          <a:xfrm>
            <a:off x="7656006" y="5491164"/>
            <a:ext cx="2021394" cy="265113"/>
          </a:xfrm>
          <a:prstGeom prst="rect">
            <a:avLst/>
          </a:prstGeom>
          <a:noFill/>
          <a:ln w="12700">
            <a:solidFill>
              <a:schemeClr val="tx1"/>
            </a:solidFill>
            <a:miter lim="800000"/>
            <a:headEnd/>
            <a:tailEnd/>
          </a:ln>
        </p:spPr>
        <p:txBody>
          <a:bodyPr wrap="none" anchor="ctr"/>
          <a:lstStyle/>
          <a:p>
            <a:r>
              <a:rPr lang="en-US" b="1" dirty="0">
                <a:solidFill>
                  <a:srgbClr val="FF0000"/>
                </a:solidFill>
                <a:latin typeface="Consolas" panose="020B0609020204030204" pitchFamily="49" charset="0"/>
              </a:rPr>
              <a:t>Z==1 or N!=V</a:t>
            </a:r>
          </a:p>
        </p:txBody>
      </p:sp>
      <p:sp>
        <p:nvSpPr>
          <p:cNvPr id="14389" name="Rectangle 52"/>
          <p:cNvSpPr>
            <a:spLocks noChangeArrowheads="1"/>
          </p:cNvSpPr>
          <p:nvPr/>
        </p:nvSpPr>
        <p:spPr bwMode="auto">
          <a:xfrm>
            <a:off x="7656006" y="5756277"/>
            <a:ext cx="2021394" cy="265113"/>
          </a:xfrm>
          <a:prstGeom prst="rect">
            <a:avLst/>
          </a:prstGeom>
          <a:noFill/>
          <a:ln w="12700">
            <a:solidFill>
              <a:schemeClr val="tx1"/>
            </a:solidFill>
            <a:miter lim="800000"/>
            <a:headEnd/>
            <a:tailEnd/>
          </a:ln>
        </p:spPr>
        <p:txBody>
          <a:bodyPr wrap="none" anchor="ctr"/>
          <a:lstStyle/>
          <a:p>
            <a:endParaRPr lang="en-GB" b="1">
              <a:solidFill>
                <a:srgbClr val="FF0000"/>
              </a:solidFill>
              <a:latin typeface="Consolas" panose="020B0609020204030204" pitchFamily="49" charset="0"/>
            </a:endParaRPr>
          </a:p>
        </p:txBody>
      </p:sp>
      <p:sp>
        <p:nvSpPr>
          <p:cNvPr id="54" name="Slide Number Placeholder 53"/>
          <p:cNvSpPr>
            <a:spLocks noGrp="1"/>
          </p:cNvSpPr>
          <p:nvPr>
            <p:ph type="sldNum" sz="quarter" idx="12"/>
          </p:nvPr>
        </p:nvSpPr>
        <p:spPr/>
        <p:txBody>
          <a:bodyPr/>
          <a:lstStyle/>
          <a:p>
            <a:fld id="{AEE14D4A-FE32-40AF-B06D-E9622816B101}" type="slidenum">
              <a:rPr lang="en-US" smtClean="0"/>
              <a:pPr/>
              <a:t>13</a:t>
            </a:fld>
            <a:endParaRPr lang="en-US"/>
          </a:p>
        </p:txBody>
      </p:sp>
      <p:sp>
        <p:nvSpPr>
          <p:cNvPr id="2" name="Rectangle 1"/>
          <p:cNvSpPr/>
          <p:nvPr/>
        </p:nvSpPr>
        <p:spPr>
          <a:xfrm>
            <a:off x="2947974" y="6050832"/>
            <a:ext cx="6424626" cy="307777"/>
          </a:xfrm>
          <a:prstGeom prst="rect">
            <a:avLst/>
          </a:prstGeom>
        </p:spPr>
        <p:txBody>
          <a:bodyPr wrap="square">
            <a:spAutoFit/>
          </a:bodyPr>
          <a:lstStyle/>
          <a:p>
            <a:pPr lvl="2"/>
            <a:r>
              <a:rPr lang="en-US" sz="1400" i="1" dirty="0"/>
              <a:t>Note AL is the default and does not need to be specified </a:t>
            </a:r>
            <a:endParaRPr lang="en-GB" sz="1400" i="1" dirty="0"/>
          </a:p>
        </p:txBody>
      </p:sp>
    </p:spTree>
    <p:extLst>
      <p:ext uri="{BB962C8B-B14F-4D97-AF65-F5344CB8AC3E}">
        <p14:creationId xmlns:p14="http://schemas.microsoft.com/office/powerpoint/2010/main" val="1977878706"/>
      </p:ext>
    </p:extLst>
  </p:cSld>
  <p:clrMapOvr>
    <a:masterClrMapping/>
  </p:clrMapOv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153C95E-A962-92D0-2B90-0A7037282001}"/>
            </a:ext>
          </a:extLst>
        </p:cNvPr>
        <p:cNvGrpSpPr/>
        <p:nvPr/>
      </p:nvGrpSpPr>
      <p:grpSpPr>
        <a:xfrm>
          <a:off x="0" y="0"/>
          <a:ext cx="0" cy="0"/>
          <a:chOff x="0" y="0"/>
          <a:chExt cx="0" cy="0"/>
        </a:xfrm>
      </p:grpSpPr>
      <p:sp>
        <p:nvSpPr>
          <p:cNvPr id="60418" name="Rectangle 2">
            <a:extLst>
              <a:ext uri="{FF2B5EF4-FFF2-40B4-BE49-F238E27FC236}">
                <a16:creationId xmlns:a16="http://schemas.microsoft.com/office/drawing/2014/main" id="{29334F85-F4AB-E37C-CBEC-4F6DA332F541}"/>
              </a:ext>
            </a:extLst>
          </p:cNvPr>
          <p:cNvSpPr>
            <a:spLocks noGrp="1" noChangeArrowheads="1"/>
          </p:cNvSpPr>
          <p:nvPr>
            <p:ph type="title"/>
          </p:nvPr>
        </p:nvSpPr>
        <p:spPr>
          <a:xfrm>
            <a:off x="533400" y="0"/>
            <a:ext cx="9753600" cy="1143000"/>
          </a:xfrm>
        </p:spPr>
        <p:txBody>
          <a:bodyPr/>
          <a:lstStyle/>
          <a:p>
            <a:r>
              <a:rPr lang="en-US" dirty="0"/>
              <a:t>Signed vs. Unsigned</a:t>
            </a:r>
            <a:r>
              <a:rPr lang="zh-CN" altLang="en-US" dirty="0"/>
              <a:t> </a:t>
            </a:r>
            <a:r>
              <a:rPr lang="en-US" altLang="zh-CN" dirty="0"/>
              <a:t>Comparison</a:t>
            </a:r>
            <a:endParaRPr lang="en-US" dirty="0"/>
          </a:p>
        </p:txBody>
      </p:sp>
      <p:sp>
        <p:nvSpPr>
          <p:cNvPr id="2" name="Slide Number Placeholder 1">
            <a:extLst>
              <a:ext uri="{FF2B5EF4-FFF2-40B4-BE49-F238E27FC236}">
                <a16:creationId xmlns:a16="http://schemas.microsoft.com/office/drawing/2014/main" id="{953B495F-2AE2-6625-B8BC-7D792EFD6259}"/>
              </a:ext>
            </a:extLst>
          </p:cNvPr>
          <p:cNvSpPr>
            <a:spLocks noGrp="1"/>
          </p:cNvSpPr>
          <p:nvPr>
            <p:ph type="sldNum" sz="quarter" idx="11"/>
          </p:nvPr>
        </p:nvSpPr>
        <p:spPr/>
        <p:txBody>
          <a:bodyPr/>
          <a:lstStyle/>
          <a:p>
            <a:pPr>
              <a:defRPr/>
            </a:pPr>
            <a:fld id="{7D3083A4-9012-4F92-8AC9-739FC4D3B103}" type="slidenum">
              <a:rPr lang="en-US" smtClean="0"/>
              <a:pPr>
                <a:defRPr/>
              </a:pPr>
              <a:t>14</a:t>
            </a:fld>
            <a:endParaRPr lang="en-US"/>
          </a:p>
        </p:txBody>
      </p:sp>
      <p:graphicFrame>
        <p:nvGraphicFramePr>
          <p:cNvPr id="449628" name="Group 92">
            <a:extLst>
              <a:ext uri="{FF2B5EF4-FFF2-40B4-BE49-F238E27FC236}">
                <a16:creationId xmlns:a16="http://schemas.microsoft.com/office/drawing/2014/main" id="{7D8499F6-3030-7FBC-3F58-582698C6C897}"/>
              </a:ext>
            </a:extLst>
          </p:cNvPr>
          <p:cNvGraphicFramePr>
            <a:graphicFrameLocks noGrp="1"/>
          </p:cNvGraphicFramePr>
          <p:nvPr>
            <p:ph idx="1"/>
            <p:extLst>
              <p:ext uri="{D42A27DB-BD31-4B8C-83A1-F6EECF244321}">
                <p14:modId xmlns:p14="http://schemas.microsoft.com/office/powerpoint/2010/main" val="884214569"/>
              </p:ext>
            </p:extLst>
          </p:nvPr>
        </p:nvGraphicFramePr>
        <p:xfrm>
          <a:off x="304800" y="1373948"/>
          <a:ext cx="11582399" cy="4541520"/>
        </p:xfrm>
        <a:graphic>
          <a:graphicData uri="http://schemas.openxmlformats.org/drawingml/2006/table">
            <a:tbl>
              <a:tblPr/>
              <a:tblGrid>
                <a:gridCol w="1348636">
                  <a:extLst>
                    <a:ext uri="{9D8B030D-6E8A-4147-A177-3AD203B41FA5}">
                      <a16:colId xmlns:a16="http://schemas.microsoft.com/office/drawing/2014/main" val="20000"/>
                    </a:ext>
                  </a:extLst>
                </a:gridCol>
                <a:gridCol w="1816683">
                  <a:extLst>
                    <a:ext uri="{9D8B030D-6E8A-4147-A177-3AD203B41FA5}">
                      <a16:colId xmlns:a16="http://schemas.microsoft.com/office/drawing/2014/main" val="20001"/>
                    </a:ext>
                  </a:extLst>
                </a:gridCol>
                <a:gridCol w="1330481">
                  <a:extLst>
                    <a:ext uri="{9D8B030D-6E8A-4147-A177-3AD203B41FA5}">
                      <a16:colId xmlns:a16="http://schemas.microsoft.com/office/drawing/2014/main" val="1649928022"/>
                    </a:ext>
                  </a:extLst>
                </a:gridCol>
                <a:gridCol w="1950754">
                  <a:extLst>
                    <a:ext uri="{9D8B030D-6E8A-4147-A177-3AD203B41FA5}">
                      <a16:colId xmlns:a16="http://schemas.microsoft.com/office/drawing/2014/main" val="1974045517"/>
                    </a:ext>
                  </a:extLst>
                </a:gridCol>
                <a:gridCol w="1711948">
                  <a:extLst>
                    <a:ext uri="{9D8B030D-6E8A-4147-A177-3AD203B41FA5}">
                      <a16:colId xmlns:a16="http://schemas.microsoft.com/office/drawing/2014/main" val="20002"/>
                    </a:ext>
                  </a:extLst>
                </a:gridCol>
                <a:gridCol w="1426932">
                  <a:extLst>
                    <a:ext uri="{9D8B030D-6E8A-4147-A177-3AD203B41FA5}">
                      <a16:colId xmlns:a16="http://schemas.microsoft.com/office/drawing/2014/main" val="3919743556"/>
                    </a:ext>
                  </a:extLst>
                </a:gridCol>
                <a:gridCol w="1996965">
                  <a:extLst>
                    <a:ext uri="{9D8B030D-6E8A-4147-A177-3AD203B41FA5}">
                      <a16:colId xmlns:a16="http://schemas.microsoft.com/office/drawing/2014/main" val="1589835667"/>
                    </a:ext>
                  </a:extLst>
                </a:gridCol>
              </a:tblGrid>
              <a:tr h="338108">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1800" b="1" i="0" u="none" strike="noStrike" cap="none" normalizeH="0" baseline="0" dirty="0">
                          <a:ln>
                            <a:noFill/>
                          </a:ln>
                          <a:solidFill>
                            <a:schemeClr val="bg1"/>
                          </a:solidFill>
                          <a:effectLst/>
                          <a:latin typeface="Arial" charset="0"/>
                        </a:rPr>
                        <a:t>Op</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1800" b="1" i="0" u="none" strike="noStrike" cap="none" normalizeH="0" baseline="0" dirty="0">
                          <a:ln>
                            <a:noFill/>
                          </a:ln>
                          <a:solidFill>
                            <a:schemeClr val="bg1"/>
                          </a:solidFill>
                          <a:effectLst/>
                          <a:latin typeface="Arial" charset="0"/>
                        </a:rPr>
                        <a:t>Cond (Signed)</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1800" b="1" i="0" u="none" strike="noStrike" cap="none" normalizeH="0" baseline="0" dirty="0">
                          <a:ln>
                            <a:noFill/>
                          </a:ln>
                          <a:solidFill>
                            <a:schemeClr val="bg1"/>
                          </a:solidFill>
                          <a:effectLst/>
                          <a:latin typeface="Arial" charset="0"/>
                        </a:rPr>
                        <a:t>Flags</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1800" b="1" i="0" u="none" strike="noStrike" cap="none" normalizeH="0" baseline="0" dirty="0">
                          <a:ln>
                            <a:noFill/>
                          </a:ln>
                          <a:solidFill>
                            <a:schemeClr val="bg1"/>
                          </a:solidFill>
                          <a:effectLst/>
                          <a:latin typeface="Arial" charset="0"/>
                        </a:rPr>
                        <a:t>Explanation</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1800" b="1" i="0" u="none" strike="noStrike" cap="none" normalizeH="0" baseline="0" dirty="0">
                          <a:ln>
                            <a:noFill/>
                          </a:ln>
                          <a:solidFill>
                            <a:schemeClr val="bg1"/>
                          </a:solidFill>
                          <a:effectLst/>
                          <a:latin typeface="Arial" charset="0"/>
                        </a:rPr>
                        <a:t>Cond (Unsigned)</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1800" b="1" i="0" u="none" strike="noStrike" cap="none" normalizeH="0" baseline="0" dirty="0">
                          <a:ln>
                            <a:noFill/>
                          </a:ln>
                          <a:solidFill>
                            <a:schemeClr val="bg1"/>
                          </a:solidFill>
                          <a:effectLst/>
                          <a:latin typeface="Arial" charset="0"/>
                        </a:rPr>
                        <a:t>Flags</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1800" b="1" i="0" u="none" strike="noStrike" cap="none" normalizeH="0" baseline="0" dirty="0">
                          <a:ln>
                            <a:noFill/>
                          </a:ln>
                          <a:solidFill>
                            <a:schemeClr val="bg1"/>
                          </a:solidFill>
                          <a:effectLst/>
                          <a:latin typeface="Arial" charset="0"/>
                        </a:rPr>
                        <a:t>Explanation</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extLst>
                  <a:ext uri="{0D108BD9-81ED-4DB2-BD59-A6C34878D82A}">
                    <a16:rowId xmlns:a16="http://schemas.microsoft.com/office/drawing/2014/main" val="10000"/>
                  </a:ext>
                </a:extLst>
              </a:tr>
              <a:tr h="337196">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000" b="0" i="0" u="none" strike="noStrike" cap="none" normalizeH="0" baseline="0" dirty="0">
                          <a:ln>
                            <a:noFill/>
                          </a:ln>
                          <a:solidFill>
                            <a:srgbClr val="000000"/>
                          </a:solidFill>
                          <a:effectLst/>
                          <a:latin typeface="Consolas" panose="020B0609020204030204" pitchFamily="49" charset="0"/>
                          <a:cs typeface="Consolas" panose="020B0609020204030204" pitchFamily="49" charset="0"/>
                        </a:rPr>
                        <a:t>R1 &gt; R2</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2000" b="0" i="0" u="none" strike="noStrike" cap="none" normalizeH="0" baseline="0" dirty="0">
                          <a:ln>
                            <a:noFill/>
                          </a:ln>
                          <a:solidFill>
                            <a:srgbClr val="C00000"/>
                          </a:solidFill>
                          <a:effectLst/>
                          <a:latin typeface="Consolas" panose="020B0609020204030204" pitchFamily="49" charset="0"/>
                          <a:cs typeface="Consolas" panose="020B0609020204030204" pitchFamily="49" charset="0"/>
                        </a:rPr>
                        <a:t>GT </a:t>
                      </a:r>
                      <a:r>
                        <a:rPr kumimoji="0" lang="en-US" sz="2000" kern="1200" dirty="0">
                          <a:solidFill>
                            <a:schemeClr val="tx1"/>
                          </a:solidFill>
                          <a:latin typeface="+mn-lt"/>
                          <a:ea typeface="+mn-ea"/>
                          <a:cs typeface="+mn-cs"/>
                        </a:rPr>
                        <a:t>(Greater Than)</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2000" b="0" i="0" kern="1200" dirty="0">
                          <a:solidFill>
                            <a:schemeClr val="tx1"/>
                          </a:solidFill>
                          <a:effectLst/>
                          <a:latin typeface="Consolas" panose="020B0609020204030204" pitchFamily="49" charset="0"/>
                          <a:ea typeface="+mn-ea"/>
                          <a:cs typeface="+mn-cs"/>
                        </a:rPr>
                        <a:t>Z=0 &amp; N=V </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lang="en-US" sz="2000" dirty="0"/>
                        <a:t>Non-zero result and signs agree</a:t>
                      </a:r>
                      <a:endParaRPr kumimoji="0" lang="en-US" sz="2000" b="0" i="0" u="none" strike="noStrike" cap="none" normalizeH="0" baseline="0" dirty="0">
                        <a:ln>
                          <a:noFill/>
                        </a:ln>
                        <a:solidFill>
                          <a:srgbClr val="C00000"/>
                        </a:solidFill>
                        <a:effectLst/>
                        <a:latin typeface="Consolas" panose="020B0609020204030204" pitchFamily="49" charset="0"/>
                        <a:cs typeface="Consolas" panose="020B0609020204030204" pitchFamily="49"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2000" b="0" i="0" u="none" strike="noStrike" cap="none" normalizeH="0" baseline="0" dirty="0">
                          <a:ln>
                            <a:noFill/>
                          </a:ln>
                          <a:solidFill>
                            <a:srgbClr val="0000FF"/>
                          </a:solidFill>
                          <a:effectLst/>
                          <a:latin typeface="Consolas" panose="020B0609020204030204" pitchFamily="49" charset="0"/>
                          <a:cs typeface="Consolas" panose="020B0609020204030204" pitchFamily="49" charset="0"/>
                        </a:rPr>
                        <a:t>HI </a:t>
                      </a:r>
                      <a:r>
                        <a:rPr kumimoji="0" lang="en-US" sz="2000" kern="1200" dirty="0">
                          <a:solidFill>
                            <a:schemeClr val="tx1"/>
                          </a:solidFill>
                          <a:latin typeface="+mn-lt"/>
                          <a:ea typeface="+mn-ea"/>
                          <a:cs typeface="+mn-cs"/>
                        </a:rPr>
                        <a:t>(Higher)</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2000" b="0" i="0" kern="1200" dirty="0">
                          <a:solidFill>
                            <a:schemeClr val="tx1"/>
                          </a:solidFill>
                          <a:effectLst/>
                          <a:latin typeface="Consolas" panose="020B0609020204030204" pitchFamily="49" charset="0"/>
                          <a:ea typeface="+mn-ea"/>
                          <a:cs typeface="+mn-cs"/>
                        </a:rPr>
                        <a:t>C=1 &amp; Z=0</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lang="en-US" sz="2000" dirty="0"/>
                        <a:t>No borrow and not equal</a:t>
                      </a:r>
                      <a:endParaRPr kumimoji="0" lang="en-US" sz="2000" b="0" i="0" u="none" strike="noStrike" cap="none" normalizeH="0" baseline="0" dirty="0">
                        <a:ln>
                          <a:noFill/>
                        </a:ln>
                        <a:solidFill>
                          <a:srgbClr val="0000FF"/>
                        </a:solidFill>
                        <a:effectLst/>
                        <a:latin typeface="Consolas" panose="020B0609020204030204" pitchFamily="49" charset="0"/>
                        <a:cs typeface="Consolas" panose="020B0609020204030204" pitchFamily="49"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338108">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000" b="0" i="0" u="none" strike="noStrike" cap="none" normalizeH="0" baseline="0" dirty="0">
                          <a:ln>
                            <a:noFill/>
                          </a:ln>
                          <a:solidFill>
                            <a:srgbClr val="000000"/>
                          </a:solidFill>
                          <a:effectLst/>
                          <a:latin typeface="Consolas" panose="020B0609020204030204" pitchFamily="49" charset="0"/>
                          <a:cs typeface="Consolas" panose="020B0609020204030204" pitchFamily="49" charset="0"/>
                        </a:rPr>
                        <a:t>R1 ≥ R2</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2000" b="0" i="0" u="none" strike="noStrike" cap="none" normalizeH="0" baseline="0" dirty="0">
                          <a:ln>
                            <a:noFill/>
                          </a:ln>
                          <a:solidFill>
                            <a:srgbClr val="C00000"/>
                          </a:solidFill>
                          <a:effectLst/>
                          <a:latin typeface="Consolas" panose="020B0609020204030204" pitchFamily="49" charset="0"/>
                          <a:cs typeface="Consolas" panose="020B0609020204030204" pitchFamily="49" charset="0"/>
                        </a:rPr>
                        <a:t>GE </a:t>
                      </a:r>
                      <a:r>
                        <a:rPr kumimoji="0" lang="en-US" sz="2000" kern="1200" dirty="0">
                          <a:solidFill>
                            <a:schemeClr val="tx1"/>
                          </a:solidFill>
                          <a:latin typeface="+mn-lt"/>
                          <a:ea typeface="+mn-ea"/>
                          <a:cs typeface="+mn-cs"/>
                        </a:rPr>
                        <a:t>(Greater </a:t>
                      </a:r>
                      <a:r>
                        <a:rPr kumimoji="0" lang="en-US" altLang="zh-CN" sz="2000" kern="1200" dirty="0">
                          <a:solidFill>
                            <a:schemeClr val="tx1"/>
                          </a:solidFill>
                          <a:latin typeface="+mn-lt"/>
                          <a:ea typeface="+mn-ea"/>
                          <a:cs typeface="+mn-cs"/>
                        </a:rPr>
                        <a:t>or Equal</a:t>
                      </a:r>
                      <a:r>
                        <a:rPr kumimoji="0" lang="en-US" sz="2000" kern="1200" dirty="0">
                          <a:solidFill>
                            <a:schemeClr val="tx1"/>
                          </a:solidFill>
                          <a:latin typeface="+mn-lt"/>
                          <a:ea typeface="+mn-ea"/>
                          <a:cs typeface="+mn-cs"/>
                        </a:rPr>
                        <a:t>)</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2000" b="0" i="0" kern="1200" dirty="0">
                          <a:solidFill>
                            <a:schemeClr val="tx1"/>
                          </a:solidFill>
                          <a:effectLst/>
                          <a:latin typeface="Consolas" panose="020B0609020204030204" pitchFamily="49" charset="0"/>
                          <a:ea typeface="+mn-ea"/>
                          <a:cs typeface="+mn-cs"/>
                        </a:rPr>
                        <a:t>N=V</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lang="en-US" sz="2000" dirty="0"/>
                        <a:t>See next page</a:t>
                      </a:r>
                      <a:endParaRPr kumimoji="0" lang="en-US" sz="2000" b="0" i="0" u="none" strike="noStrike" cap="none" normalizeH="0" baseline="0" dirty="0">
                        <a:ln>
                          <a:noFill/>
                        </a:ln>
                        <a:solidFill>
                          <a:srgbClr val="C00000"/>
                        </a:solidFill>
                        <a:effectLst/>
                        <a:latin typeface="Consolas" panose="020B0609020204030204" pitchFamily="49" charset="0"/>
                        <a:cs typeface="Consolas" panose="020B0609020204030204" pitchFamily="49"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2000" b="0" i="0" u="none" strike="noStrike" cap="none" normalizeH="0" baseline="0" dirty="0">
                          <a:ln>
                            <a:noFill/>
                          </a:ln>
                          <a:solidFill>
                            <a:srgbClr val="0000FF"/>
                          </a:solidFill>
                          <a:effectLst/>
                          <a:latin typeface="Consolas" panose="020B0609020204030204" pitchFamily="49" charset="0"/>
                          <a:cs typeface="Consolas" panose="020B0609020204030204" pitchFamily="49" charset="0"/>
                        </a:rPr>
                        <a:t>HS </a:t>
                      </a:r>
                      <a:r>
                        <a:rPr kumimoji="0" lang="en-US" sz="2000" kern="1200" dirty="0">
                          <a:solidFill>
                            <a:schemeClr val="tx1"/>
                          </a:solidFill>
                          <a:latin typeface="+mn-lt"/>
                          <a:ea typeface="+mn-ea"/>
                          <a:cs typeface="+mn-cs"/>
                        </a:rPr>
                        <a:t>(Higher or Same)</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2000" b="0" i="0" kern="1200" dirty="0">
                          <a:solidFill>
                            <a:schemeClr val="tx1"/>
                          </a:solidFill>
                          <a:effectLst/>
                          <a:latin typeface="Consolas" panose="020B0609020204030204" pitchFamily="49" charset="0"/>
                          <a:ea typeface="+mn-ea"/>
                          <a:cs typeface="+mn-cs"/>
                        </a:rPr>
                        <a:t>C=1</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lang="en-US" sz="2000" dirty="0"/>
                        <a:t>No borrow (R1 ≥ R2)</a:t>
                      </a:r>
                      <a:endParaRPr kumimoji="0" lang="en-US" sz="2000" b="0" i="0" u="none" strike="noStrike" cap="none" normalizeH="0" baseline="0" dirty="0">
                        <a:ln>
                          <a:noFill/>
                        </a:ln>
                        <a:solidFill>
                          <a:srgbClr val="0000FF"/>
                        </a:solidFill>
                        <a:effectLst/>
                        <a:latin typeface="Consolas" panose="020B0609020204030204" pitchFamily="49" charset="0"/>
                        <a:cs typeface="Consolas" panose="020B0609020204030204" pitchFamily="49"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336285">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000" b="0" i="0" u="none" strike="noStrike" cap="none" normalizeH="0" baseline="0" dirty="0">
                          <a:ln>
                            <a:noFill/>
                          </a:ln>
                          <a:solidFill>
                            <a:srgbClr val="000000"/>
                          </a:solidFill>
                          <a:effectLst/>
                          <a:latin typeface="Consolas" panose="020B0609020204030204" pitchFamily="49" charset="0"/>
                          <a:cs typeface="Consolas" panose="020B0609020204030204" pitchFamily="49" charset="0"/>
                        </a:rPr>
                        <a:t>R1 &lt; R2</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2000" b="0" i="0" u="none" strike="noStrike" cap="none" normalizeH="0" baseline="0" dirty="0">
                          <a:ln>
                            <a:noFill/>
                          </a:ln>
                          <a:solidFill>
                            <a:srgbClr val="C00000"/>
                          </a:solidFill>
                          <a:effectLst/>
                          <a:latin typeface="Consolas" panose="020B0609020204030204" pitchFamily="49" charset="0"/>
                          <a:cs typeface="Consolas" panose="020B0609020204030204" pitchFamily="49" charset="0"/>
                        </a:rPr>
                        <a:t>LT </a:t>
                      </a:r>
                      <a:r>
                        <a:rPr kumimoji="0" lang="en-US" sz="2000" kern="1200" dirty="0">
                          <a:solidFill>
                            <a:schemeClr val="tx1"/>
                          </a:solidFill>
                          <a:latin typeface="+mn-lt"/>
                          <a:ea typeface="+mn-ea"/>
                          <a:cs typeface="+mn-cs"/>
                        </a:rPr>
                        <a:t>(Less Than)</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2000" b="0" i="0" kern="1200" dirty="0">
                          <a:solidFill>
                            <a:schemeClr val="tx1"/>
                          </a:solidFill>
                          <a:effectLst/>
                          <a:latin typeface="Consolas" panose="020B0609020204030204" pitchFamily="49" charset="0"/>
                          <a:ea typeface="+mn-ea"/>
                          <a:cs typeface="+mn-cs"/>
                        </a:rPr>
                        <a:t>N≠V</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lang="en-US" sz="2000" dirty="0"/>
                        <a:t>See next page</a:t>
                      </a:r>
                      <a:endParaRPr kumimoji="0" lang="en-US" sz="2000" b="0" i="0" u="none" strike="noStrike" cap="none" normalizeH="0" baseline="0" dirty="0">
                        <a:ln>
                          <a:noFill/>
                        </a:ln>
                        <a:solidFill>
                          <a:srgbClr val="C00000"/>
                        </a:solidFill>
                        <a:effectLst/>
                        <a:latin typeface="Consolas" panose="020B0609020204030204" pitchFamily="49" charset="0"/>
                        <a:cs typeface="Consolas" panose="020B0609020204030204" pitchFamily="49"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2000" b="0" i="0" u="none" strike="noStrike" cap="none" normalizeH="0" baseline="0" dirty="0">
                          <a:ln>
                            <a:noFill/>
                          </a:ln>
                          <a:solidFill>
                            <a:srgbClr val="0000FF"/>
                          </a:solidFill>
                          <a:effectLst/>
                          <a:latin typeface="Consolas" panose="020B0609020204030204" pitchFamily="49" charset="0"/>
                          <a:cs typeface="Consolas" panose="020B0609020204030204" pitchFamily="49" charset="0"/>
                        </a:rPr>
                        <a:t>LO </a:t>
                      </a:r>
                      <a:r>
                        <a:rPr kumimoji="0" lang="en-US" sz="2000" kern="1200" dirty="0">
                          <a:solidFill>
                            <a:schemeClr val="tx1"/>
                          </a:solidFill>
                          <a:latin typeface="+mn-lt"/>
                          <a:ea typeface="+mn-ea"/>
                          <a:cs typeface="+mn-cs"/>
                        </a:rPr>
                        <a:t>(</a:t>
                      </a:r>
                      <a:r>
                        <a:rPr kumimoji="0" lang="en-US" altLang="zh-CN" sz="2000" kern="1200" dirty="0">
                          <a:solidFill>
                            <a:schemeClr val="tx1"/>
                          </a:solidFill>
                          <a:latin typeface="+mn-lt"/>
                          <a:ea typeface="+mn-ea"/>
                          <a:cs typeface="+mn-cs"/>
                        </a:rPr>
                        <a:t>Lower</a:t>
                      </a:r>
                      <a:r>
                        <a:rPr kumimoji="0" lang="en-US" sz="2000" kern="1200" dirty="0">
                          <a:solidFill>
                            <a:schemeClr val="tx1"/>
                          </a:solidFill>
                          <a:latin typeface="+mn-lt"/>
                          <a:ea typeface="+mn-ea"/>
                          <a:cs typeface="+mn-cs"/>
                        </a:rPr>
                        <a:t>)</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2000" b="0" i="0" kern="1200" dirty="0">
                          <a:solidFill>
                            <a:schemeClr val="tx1"/>
                          </a:solidFill>
                          <a:effectLst/>
                          <a:latin typeface="Consolas" panose="020B0609020204030204" pitchFamily="49" charset="0"/>
                          <a:ea typeface="+mn-ea"/>
                          <a:cs typeface="+mn-cs"/>
                        </a:rPr>
                        <a:t>C=0</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lang="en-US" sz="2000" dirty="0"/>
                        <a:t>Borrow occurred (R1 &lt; R2)</a:t>
                      </a:r>
                      <a:endParaRPr kumimoji="0" lang="en-US" sz="2000" b="0" i="0" u="none" strike="noStrike" cap="none" normalizeH="0" baseline="0" dirty="0">
                        <a:ln>
                          <a:noFill/>
                        </a:ln>
                        <a:solidFill>
                          <a:srgbClr val="0000FF"/>
                        </a:solidFill>
                        <a:effectLst/>
                        <a:latin typeface="Consolas" panose="020B0609020204030204" pitchFamily="49" charset="0"/>
                        <a:cs typeface="Consolas" panose="020B0609020204030204" pitchFamily="49"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r h="338108">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000" b="0" i="0" u="none" strike="noStrike" cap="none" normalizeH="0" baseline="0" dirty="0">
                          <a:ln>
                            <a:noFill/>
                          </a:ln>
                          <a:solidFill>
                            <a:srgbClr val="000000"/>
                          </a:solidFill>
                          <a:effectLst/>
                          <a:latin typeface="Consolas" panose="020B0609020204030204" pitchFamily="49" charset="0"/>
                          <a:cs typeface="Consolas" panose="020B0609020204030204" pitchFamily="49" charset="0"/>
                        </a:rPr>
                        <a:t>R1 ≤ R2</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2000" b="0" i="0" u="none" strike="noStrike" cap="none" normalizeH="0" baseline="0" dirty="0">
                          <a:ln>
                            <a:noFill/>
                          </a:ln>
                          <a:solidFill>
                            <a:srgbClr val="C00000"/>
                          </a:solidFill>
                          <a:effectLst/>
                          <a:latin typeface="Consolas" panose="020B0609020204030204" pitchFamily="49" charset="0"/>
                          <a:cs typeface="Consolas" panose="020B0609020204030204" pitchFamily="49" charset="0"/>
                        </a:rPr>
                        <a:t>LE </a:t>
                      </a:r>
                      <a:r>
                        <a:rPr kumimoji="0" lang="en-US" sz="2000" kern="1200" dirty="0">
                          <a:solidFill>
                            <a:schemeClr val="tx1"/>
                          </a:solidFill>
                          <a:latin typeface="+mn-lt"/>
                          <a:ea typeface="+mn-ea"/>
                          <a:cs typeface="+mn-cs"/>
                        </a:rPr>
                        <a:t>(Less </a:t>
                      </a:r>
                      <a:r>
                        <a:rPr kumimoji="0" lang="en-US" altLang="zh-CN" sz="2000" kern="1200" dirty="0">
                          <a:solidFill>
                            <a:schemeClr val="tx1"/>
                          </a:solidFill>
                          <a:latin typeface="+mn-lt"/>
                          <a:ea typeface="+mn-ea"/>
                          <a:cs typeface="+mn-cs"/>
                        </a:rPr>
                        <a:t>or Equal</a:t>
                      </a:r>
                      <a:r>
                        <a:rPr kumimoji="0" lang="en-US" sz="2000" kern="1200" dirty="0">
                          <a:solidFill>
                            <a:schemeClr val="tx1"/>
                          </a:solidFill>
                          <a:latin typeface="+mn-lt"/>
                          <a:ea typeface="+mn-ea"/>
                          <a:cs typeface="+mn-cs"/>
                        </a:rPr>
                        <a:t>)</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2000" b="0" i="0" kern="1200" dirty="0">
                          <a:solidFill>
                            <a:schemeClr val="tx1"/>
                          </a:solidFill>
                          <a:effectLst/>
                          <a:latin typeface="Consolas" panose="020B0609020204030204" pitchFamily="49" charset="0"/>
                          <a:ea typeface="+mn-ea"/>
                          <a:cs typeface="+mn-cs"/>
                        </a:rPr>
                        <a:t>Z=1 or N≠V </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lang="en-US" sz="2000" dirty="0"/>
                        <a:t>Zero or overflow mismatch</a:t>
                      </a:r>
                      <a:endParaRPr kumimoji="0" lang="en-US" sz="2000" b="0" i="0" u="none" strike="noStrike" cap="none" normalizeH="0" baseline="0" dirty="0">
                        <a:ln>
                          <a:noFill/>
                        </a:ln>
                        <a:solidFill>
                          <a:srgbClr val="C00000"/>
                        </a:solidFill>
                        <a:effectLst/>
                        <a:latin typeface="Consolas" panose="020B0609020204030204" pitchFamily="49" charset="0"/>
                        <a:cs typeface="Consolas" panose="020B0609020204030204" pitchFamily="49"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defRPr/>
                      </a:pPr>
                      <a:r>
                        <a:rPr kumimoji="0" lang="en-US" sz="2000" b="0" i="0" u="none" strike="noStrike" cap="none" normalizeH="0" baseline="0" dirty="0">
                          <a:ln>
                            <a:noFill/>
                          </a:ln>
                          <a:solidFill>
                            <a:srgbClr val="0000FF"/>
                          </a:solidFill>
                          <a:effectLst/>
                          <a:latin typeface="Consolas" panose="020B0609020204030204" pitchFamily="49" charset="0"/>
                          <a:cs typeface="Consolas" panose="020B0609020204030204" pitchFamily="49" charset="0"/>
                        </a:rPr>
                        <a:t>LS </a:t>
                      </a:r>
                      <a:r>
                        <a:rPr kumimoji="0" lang="en-US" sz="2000" kern="1200" dirty="0">
                          <a:solidFill>
                            <a:schemeClr val="tx1"/>
                          </a:solidFill>
                          <a:latin typeface="+mn-lt"/>
                          <a:ea typeface="+mn-ea"/>
                          <a:cs typeface="+mn-cs"/>
                        </a:rPr>
                        <a:t>(Lower or Same)</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2000" b="0" i="0" kern="1200" dirty="0">
                          <a:solidFill>
                            <a:schemeClr val="tx1"/>
                          </a:solidFill>
                          <a:effectLst/>
                          <a:latin typeface="Consolas" panose="020B0609020204030204" pitchFamily="49" charset="0"/>
                          <a:ea typeface="+mn-ea"/>
                          <a:cs typeface="+mn-cs"/>
                        </a:rPr>
                        <a:t>C=0 or Z=1 </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lang="en-US" sz="2000" dirty="0"/>
                        <a:t>Borrow or equal</a:t>
                      </a:r>
                      <a:endParaRPr kumimoji="0" lang="en-US" sz="2000" b="0" i="0" u="none" strike="noStrike" cap="none" normalizeH="0" baseline="0" dirty="0">
                        <a:ln>
                          <a:noFill/>
                        </a:ln>
                        <a:solidFill>
                          <a:srgbClr val="0000FF"/>
                        </a:solidFill>
                        <a:effectLst/>
                        <a:latin typeface="Consolas" panose="020B0609020204030204" pitchFamily="49" charset="0"/>
                        <a:cs typeface="Consolas" panose="020B0609020204030204" pitchFamily="49"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6"/>
                  </a:ext>
                </a:extLst>
              </a:tr>
              <a:tr h="338108">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000" b="0" i="0" u="none" strike="noStrike" cap="none" normalizeH="0" baseline="0" dirty="0">
                          <a:ln>
                            <a:noFill/>
                          </a:ln>
                          <a:solidFill>
                            <a:srgbClr val="000000"/>
                          </a:solidFill>
                          <a:effectLst/>
                          <a:latin typeface="Consolas" panose="020B0609020204030204" pitchFamily="49" charset="0"/>
                          <a:cs typeface="Consolas" panose="020B0609020204030204" pitchFamily="49" charset="0"/>
                        </a:rPr>
                        <a:t>R1==R2</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4">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2000" b="0" i="0" u="none" strike="noStrike" cap="none" normalizeH="0" baseline="0" dirty="0">
                          <a:ln>
                            <a:noFill/>
                          </a:ln>
                          <a:solidFill>
                            <a:schemeClr val="tx1"/>
                          </a:solidFill>
                          <a:effectLst/>
                          <a:latin typeface="Consolas" panose="020B0609020204030204" pitchFamily="49" charset="0"/>
                          <a:cs typeface="Consolas" panose="020B0609020204030204" pitchFamily="49" charset="0"/>
                        </a:rPr>
                        <a:t>EQ </a:t>
                      </a:r>
                      <a:r>
                        <a:rPr kumimoji="0" lang="en-US" sz="2000" kern="1200" dirty="0">
                          <a:solidFill>
                            <a:schemeClr val="tx1"/>
                          </a:solidFill>
                          <a:latin typeface="+mn-lt"/>
                          <a:ea typeface="+mn-ea"/>
                          <a:cs typeface="+mn-cs"/>
                        </a:rPr>
                        <a:t>(Equal)</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hMerge="1">
                  <a:txBody>
                    <a:body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sz="2000" b="0" i="0" u="none" strike="noStrike" cap="none" normalizeH="0" baseline="0" dirty="0">
                        <a:ln>
                          <a:noFill/>
                        </a:ln>
                        <a:solidFill>
                          <a:srgbClr val="0000FF"/>
                        </a:solidFill>
                        <a:effectLst/>
                        <a:latin typeface="Consolas" panose="020B0609020204030204" pitchFamily="49" charset="0"/>
                        <a:cs typeface="Consolas" panose="020B0609020204030204" pitchFamily="49"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2000" b="0" i="0" u="none" strike="noStrike" cap="none" normalizeH="0" baseline="0" dirty="0">
                          <a:ln>
                            <a:noFill/>
                          </a:ln>
                          <a:solidFill>
                            <a:schemeClr val="tx1"/>
                          </a:solidFill>
                          <a:effectLst/>
                          <a:latin typeface="Consolas" panose="020B0609020204030204" pitchFamily="49" charset="0"/>
                          <a:cs typeface="Consolas" panose="020B0609020204030204" pitchFamily="49" charset="0"/>
                        </a:rPr>
                        <a:t>Z=1</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lang="en-US" sz="2000" dirty="0"/>
                        <a:t>Zero</a:t>
                      </a:r>
                      <a:endParaRPr kumimoji="0" lang="en-US" sz="2000" b="0" i="0" u="none" strike="noStrike" cap="none" normalizeH="0" baseline="0" dirty="0">
                        <a:ln>
                          <a:noFill/>
                        </a:ln>
                        <a:solidFill>
                          <a:schemeClr val="tx1"/>
                        </a:solidFill>
                        <a:effectLst/>
                        <a:latin typeface="Consolas" panose="020B0609020204030204" pitchFamily="49" charset="0"/>
                        <a:cs typeface="Consolas" panose="020B0609020204030204" pitchFamily="49"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86496093"/>
                  </a:ext>
                </a:extLst>
              </a:tr>
              <a:tr h="338108">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000" b="0" i="0" u="none" strike="noStrike" cap="none" normalizeH="0" baseline="0" dirty="0">
                          <a:ln>
                            <a:noFill/>
                          </a:ln>
                          <a:solidFill>
                            <a:srgbClr val="000000"/>
                          </a:solidFill>
                          <a:effectLst/>
                          <a:latin typeface="Consolas" panose="020B0609020204030204" pitchFamily="49" charset="0"/>
                          <a:cs typeface="Consolas" panose="020B0609020204030204" pitchFamily="49" charset="0"/>
                        </a:rPr>
                        <a:t>R1 ≠ R2</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4">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2000" kern="1200" dirty="0">
                          <a:solidFill>
                            <a:schemeClr val="tx1"/>
                          </a:solidFill>
                          <a:latin typeface="+mn-lt"/>
                          <a:ea typeface="+mn-ea"/>
                          <a:cs typeface="+mn-cs"/>
                        </a:rPr>
                        <a:t>NE (Not Equal)</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hMerge="1">
                  <a:txBody>
                    <a:body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sz="2000" b="0" i="0" u="none" strike="noStrike" cap="none" normalizeH="0" baseline="0" dirty="0">
                        <a:ln>
                          <a:noFill/>
                        </a:ln>
                        <a:solidFill>
                          <a:srgbClr val="0000FF"/>
                        </a:solidFill>
                        <a:effectLst/>
                        <a:latin typeface="Consolas" panose="020B0609020204030204" pitchFamily="49" charset="0"/>
                        <a:cs typeface="Consolas" panose="020B0609020204030204" pitchFamily="49"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2000" b="0" i="0" u="none" strike="noStrike" cap="none" normalizeH="0" baseline="0" dirty="0">
                          <a:ln>
                            <a:noFill/>
                          </a:ln>
                          <a:solidFill>
                            <a:schemeClr val="tx1"/>
                          </a:solidFill>
                          <a:effectLst/>
                          <a:latin typeface="Consolas" panose="020B0609020204030204" pitchFamily="49" charset="0"/>
                          <a:cs typeface="Consolas" panose="020B0609020204030204" pitchFamily="49" charset="0"/>
                        </a:rPr>
                        <a:t>Z=0</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2000" b="0" i="0" u="none" strike="noStrike" cap="none" normalizeH="0" baseline="0" dirty="0">
                          <a:ln>
                            <a:noFill/>
                          </a:ln>
                          <a:solidFill>
                            <a:schemeClr val="tx1"/>
                          </a:solidFill>
                          <a:effectLst/>
                          <a:latin typeface="Consolas" panose="020B0609020204030204" pitchFamily="49" charset="0"/>
                          <a:cs typeface="Consolas" panose="020B0609020204030204" pitchFamily="49" charset="0"/>
                        </a:rPr>
                        <a:t>Non-Zero</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551342173"/>
                  </a:ext>
                </a:extLst>
              </a:tr>
            </a:tbl>
          </a:graphicData>
        </a:graphic>
      </p:graphicFrame>
      <p:sp>
        <p:nvSpPr>
          <p:cNvPr id="3" name="TextBox 2">
            <a:extLst>
              <a:ext uri="{FF2B5EF4-FFF2-40B4-BE49-F238E27FC236}">
                <a16:creationId xmlns:a16="http://schemas.microsoft.com/office/drawing/2014/main" id="{B5A1696D-B757-8D10-A6BF-4D8E30062551}"/>
              </a:ext>
            </a:extLst>
          </p:cNvPr>
          <p:cNvSpPr txBox="1"/>
          <p:nvPr/>
        </p:nvSpPr>
        <p:spPr>
          <a:xfrm>
            <a:off x="3048000" y="6014224"/>
            <a:ext cx="6469400" cy="707886"/>
          </a:xfrm>
          <a:prstGeom prst="rect">
            <a:avLst/>
          </a:prstGeom>
          <a:solidFill>
            <a:schemeClr val="bg1">
              <a:lumMod val="85000"/>
            </a:schemeClr>
          </a:solidFill>
        </p:spPr>
        <p:style>
          <a:lnRef idx="1">
            <a:schemeClr val="dk1"/>
          </a:lnRef>
          <a:fillRef idx="2">
            <a:schemeClr val="dk1"/>
          </a:fillRef>
          <a:effectRef idx="1">
            <a:schemeClr val="dk1"/>
          </a:effectRef>
          <a:fontRef idx="minor">
            <a:schemeClr val="dk1"/>
          </a:fontRef>
        </p:style>
        <p:txBody>
          <a:bodyPr wrap="none" rtlCol="0">
            <a:spAutoFit/>
          </a:bodyPr>
          <a:lstStyle/>
          <a:p>
            <a:r>
              <a:rPr lang="en-US" sz="2000" b="1" dirty="0">
                <a:solidFill>
                  <a:srgbClr val="C00000"/>
                </a:solidFill>
                <a:latin typeface="Consolas" panose="020B0609020204030204" pitchFamily="49" charset="0"/>
                <a:cs typeface="Consolas" panose="020B0609020204030204" pitchFamily="49" charset="0"/>
              </a:rPr>
              <a:t>CMP R1, R2</a:t>
            </a:r>
          </a:p>
          <a:p>
            <a:r>
              <a:rPr lang="en-US" sz="2000" dirty="0"/>
              <a:t>perform subtraction </a:t>
            </a:r>
            <a:r>
              <a:rPr lang="en-US" sz="2000" dirty="0">
                <a:latin typeface="Consolas" panose="020B0609020204030204" pitchFamily="49" charset="0"/>
              </a:rPr>
              <a:t>R1 – R2</a:t>
            </a:r>
            <a:r>
              <a:rPr lang="en-US" sz="2000" dirty="0"/>
              <a:t>, set flags without saving result</a:t>
            </a:r>
          </a:p>
        </p:txBody>
      </p:sp>
    </p:spTree>
    <p:extLst>
      <p:ext uri="{BB962C8B-B14F-4D97-AF65-F5344CB8AC3E}">
        <p14:creationId xmlns:p14="http://schemas.microsoft.com/office/powerpoint/2010/main" val="427551313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1FAEC003-10FE-7EA9-881C-E182B2F1C796}"/>
              </a:ext>
            </a:extLst>
          </p:cNvPr>
          <p:cNvSpPr>
            <a:spLocks noGrp="1"/>
          </p:cNvSpPr>
          <p:nvPr>
            <p:ph type="sldNum" sz="quarter" idx="11"/>
          </p:nvPr>
        </p:nvSpPr>
        <p:spPr/>
        <p:txBody>
          <a:bodyPr/>
          <a:lstStyle/>
          <a:p>
            <a:pPr>
              <a:defRPr/>
            </a:pPr>
            <a:fld id="{7D3083A4-9012-4F92-8AC9-739FC4D3B103}" type="slidenum">
              <a:rPr lang="en-US" smtClean="0"/>
              <a:pPr>
                <a:defRPr/>
              </a:pPr>
              <a:t>15</a:t>
            </a:fld>
            <a:endParaRPr lang="en-US"/>
          </a:p>
        </p:txBody>
      </p:sp>
      <p:graphicFrame>
        <p:nvGraphicFramePr>
          <p:cNvPr id="8" name="Table Placeholder 4">
            <a:extLst>
              <a:ext uri="{FF2B5EF4-FFF2-40B4-BE49-F238E27FC236}">
                <a16:creationId xmlns:a16="http://schemas.microsoft.com/office/drawing/2014/main" id="{4B1A6FE1-D3BE-B2FE-273E-9D2E25FD1073}"/>
              </a:ext>
            </a:extLst>
          </p:cNvPr>
          <p:cNvGraphicFramePr>
            <a:graphicFrameLocks/>
          </p:cNvGraphicFramePr>
          <p:nvPr>
            <p:extLst>
              <p:ext uri="{D42A27DB-BD31-4B8C-83A1-F6EECF244321}">
                <p14:modId xmlns:p14="http://schemas.microsoft.com/office/powerpoint/2010/main" val="1608372988"/>
              </p:ext>
            </p:extLst>
          </p:nvPr>
        </p:nvGraphicFramePr>
        <p:xfrm>
          <a:off x="1066798" y="1815717"/>
          <a:ext cx="10363199" cy="3448050"/>
        </p:xfrm>
        <a:graphic>
          <a:graphicData uri="http://schemas.openxmlformats.org/drawingml/2006/table">
            <a:tbl>
              <a:tblPr>
                <a:tableStyleId>{5940675A-B579-460E-94D1-54222C63F5DA}</a:tableStyleId>
              </a:tblPr>
              <a:tblGrid>
                <a:gridCol w="2057401">
                  <a:extLst>
                    <a:ext uri="{9D8B030D-6E8A-4147-A177-3AD203B41FA5}">
                      <a16:colId xmlns:a16="http://schemas.microsoft.com/office/drawing/2014/main" val="266373244"/>
                    </a:ext>
                  </a:extLst>
                </a:gridCol>
                <a:gridCol w="533400">
                  <a:extLst>
                    <a:ext uri="{9D8B030D-6E8A-4147-A177-3AD203B41FA5}">
                      <a16:colId xmlns:a16="http://schemas.microsoft.com/office/drawing/2014/main" val="13043426"/>
                    </a:ext>
                  </a:extLst>
                </a:gridCol>
                <a:gridCol w="609600">
                  <a:extLst>
                    <a:ext uri="{9D8B030D-6E8A-4147-A177-3AD203B41FA5}">
                      <a16:colId xmlns:a16="http://schemas.microsoft.com/office/drawing/2014/main" val="630746829"/>
                    </a:ext>
                  </a:extLst>
                </a:gridCol>
                <a:gridCol w="1655084">
                  <a:extLst>
                    <a:ext uri="{9D8B030D-6E8A-4147-A177-3AD203B41FA5}">
                      <a16:colId xmlns:a16="http://schemas.microsoft.com/office/drawing/2014/main" val="2113643734"/>
                    </a:ext>
                  </a:extLst>
                </a:gridCol>
                <a:gridCol w="5507714">
                  <a:extLst>
                    <a:ext uri="{9D8B030D-6E8A-4147-A177-3AD203B41FA5}">
                      <a16:colId xmlns:a16="http://schemas.microsoft.com/office/drawing/2014/main" val="2172270859"/>
                    </a:ext>
                  </a:extLst>
                </a:gridCol>
              </a:tblGrid>
              <a:tr h="270510">
                <a:tc>
                  <a:txBody>
                    <a:bodyPr/>
                    <a:lstStyle/>
                    <a:p>
                      <a:pPr>
                        <a:buNone/>
                      </a:pPr>
                      <a:r>
                        <a:rPr kumimoji="0" lang="en-US" sz="2000" b="1" i="0" u="none" strike="noStrike" kern="1200" cap="none" normalizeH="0" baseline="0" dirty="0">
                          <a:ln>
                            <a:noFill/>
                          </a:ln>
                          <a:solidFill>
                            <a:schemeClr val="bg1"/>
                          </a:solidFill>
                          <a:effectLst/>
                          <a:latin typeface="Arial" charset="0"/>
                          <a:ea typeface="+mn-ea"/>
                          <a:cs typeface="+mn-cs"/>
                        </a:rPr>
                        <a:t>Condition (signed)</a:t>
                      </a:r>
                    </a:p>
                  </a:txBody>
                  <a:tcPr marL="64770" marR="64770" marT="32385" marB="32385" anchor="ctr">
                    <a:solidFill>
                      <a:srgbClr val="0070C0"/>
                    </a:solidFill>
                  </a:tcPr>
                </a:tc>
                <a:tc>
                  <a:txBody>
                    <a:bodyPr/>
                    <a:lstStyle/>
                    <a:p>
                      <a:pPr algn="ctr">
                        <a:buNone/>
                      </a:pPr>
                      <a:r>
                        <a:rPr kumimoji="0" lang="en-US" sz="2000" b="1" i="0" u="none" strike="noStrike" kern="1200" cap="none" normalizeH="0" baseline="0" dirty="0">
                          <a:ln>
                            <a:noFill/>
                          </a:ln>
                          <a:solidFill>
                            <a:schemeClr val="bg1"/>
                          </a:solidFill>
                          <a:effectLst/>
                          <a:latin typeface="Arial" charset="0"/>
                          <a:ea typeface="+mn-ea"/>
                          <a:cs typeface="+mn-cs"/>
                        </a:rPr>
                        <a:t>N</a:t>
                      </a:r>
                    </a:p>
                  </a:txBody>
                  <a:tcPr marL="64770" marR="64770" marT="32385" marB="32385" anchor="ctr">
                    <a:solidFill>
                      <a:srgbClr val="0070C0"/>
                    </a:solidFill>
                  </a:tcPr>
                </a:tc>
                <a:tc>
                  <a:txBody>
                    <a:bodyPr/>
                    <a:lstStyle/>
                    <a:p>
                      <a:pPr algn="ctr">
                        <a:buNone/>
                      </a:pPr>
                      <a:r>
                        <a:rPr kumimoji="0" lang="en-US" sz="2000" b="1" i="0" u="none" strike="noStrike" kern="1200" cap="none" normalizeH="0" baseline="0" dirty="0">
                          <a:ln>
                            <a:noFill/>
                          </a:ln>
                          <a:solidFill>
                            <a:schemeClr val="bg1"/>
                          </a:solidFill>
                          <a:effectLst/>
                          <a:latin typeface="Arial" charset="0"/>
                          <a:ea typeface="+mn-ea"/>
                          <a:cs typeface="+mn-cs"/>
                        </a:rPr>
                        <a:t>V</a:t>
                      </a:r>
                    </a:p>
                  </a:txBody>
                  <a:tcPr marL="64770" marR="64770" marT="32385" marB="32385" anchor="ctr">
                    <a:solidFill>
                      <a:srgbClr val="0070C0"/>
                    </a:solidFill>
                  </a:tcPr>
                </a:tc>
                <a:tc>
                  <a:txBody>
                    <a:bodyPr/>
                    <a:lstStyle/>
                    <a:p>
                      <a:pPr algn="ctr">
                        <a:buNone/>
                      </a:pPr>
                      <a:r>
                        <a:rPr kumimoji="0" lang="en-US" sz="2000" b="1" i="0" u="none" strike="noStrike" kern="1200" cap="none" normalizeH="0" baseline="0" dirty="0">
                          <a:ln>
                            <a:noFill/>
                          </a:ln>
                          <a:solidFill>
                            <a:schemeClr val="bg1"/>
                          </a:solidFill>
                          <a:effectLst/>
                          <a:latin typeface="Arial" charset="0"/>
                          <a:ea typeface="+mn-ea"/>
                          <a:cs typeface="+mn-cs"/>
                        </a:rPr>
                        <a:t>CMP R1, R2 returns</a:t>
                      </a:r>
                    </a:p>
                  </a:txBody>
                  <a:tcPr marL="64770" marR="64770" marT="32385" marB="32385" anchor="ctr">
                    <a:solidFill>
                      <a:srgbClr val="0070C0"/>
                    </a:solidFill>
                  </a:tcPr>
                </a:tc>
                <a:tc>
                  <a:txBody>
                    <a:bodyPr/>
                    <a:lstStyle/>
                    <a:p>
                      <a:pPr>
                        <a:buNone/>
                      </a:pPr>
                      <a:r>
                        <a:rPr kumimoji="0" lang="en-US" sz="2000" b="1" i="0" u="none" strike="noStrike" kern="1200" cap="none" normalizeH="0" baseline="0" dirty="0">
                          <a:ln>
                            <a:noFill/>
                          </a:ln>
                          <a:solidFill>
                            <a:schemeClr val="bg1"/>
                          </a:solidFill>
                          <a:effectLst/>
                          <a:latin typeface="Arial" charset="0"/>
                          <a:ea typeface="+mn-ea"/>
                          <a:cs typeface="+mn-cs"/>
                        </a:rPr>
                        <a:t>Meaning</a:t>
                      </a:r>
                    </a:p>
                  </a:txBody>
                  <a:tcPr marL="64770" marR="64770" marT="32385" marB="32385" anchor="ctr">
                    <a:solidFill>
                      <a:srgbClr val="0070C0"/>
                    </a:solidFill>
                  </a:tcPr>
                </a:tc>
                <a:extLst>
                  <a:ext uri="{0D108BD9-81ED-4DB2-BD59-A6C34878D82A}">
                    <a16:rowId xmlns:a16="http://schemas.microsoft.com/office/drawing/2014/main" val="595633833"/>
                  </a:ext>
                </a:extLst>
              </a:tr>
              <a:tr h="521970">
                <a:tc>
                  <a:txBody>
                    <a:bodyPr/>
                    <a:lstStyle/>
                    <a:p>
                      <a:pPr>
                        <a:buNone/>
                      </a:pPr>
                      <a:r>
                        <a:rPr lang="en-US" sz="2000" b="0" dirty="0"/>
                        <a:t>GE (Greater or Equal)</a:t>
                      </a:r>
                    </a:p>
                  </a:txBody>
                  <a:tcPr marL="64770" marR="64770" marT="32385" marB="32385" anchor="ctr"/>
                </a:tc>
                <a:tc>
                  <a:txBody>
                    <a:bodyPr/>
                    <a:lstStyle/>
                    <a:p>
                      <a:pPr algn="ctr">
                        <a:buNone/>
                      </a:pPr>
                      <a:r>
                        <a:rPr lang="en-US" sz="2000" dirty="0"/>
                        <a:t>0</a:t>
                      </a:r>
                    </a:p>
                  </a:txBody>
                  <a:tcPr marL="64770" marR="64770" marT="32385" marB="32385" anchor="ctr"/>
                </a:tc>
                <a:tc>
                  <a:txBody>
                    <a:bodyPr/>
                    <a:lstStyle/>
                    <a:p>
                      <a:pPr algn="ctr">
                        <a:buNone/>
                      </a:pPr>
                      <a:r>
                        <a:rPr lang="en-US" sz="2000" dirty="0"/>
                        <a:t>0</a:t>
                      </a:r>
                    </a:p>
                  </a:txBody>
                  <a:tcPr marL="64770" marR="64770" marT="32385" marB="32385" anchor="ctr"/>
                </a:tc>
                <a:tc>
                  <a:txBody>
                    <a:bodyPr/>
                    <a:lstStyle/>
                    <a:p>
                      <a:pPr algn="ctr">
                        <a:buNone/>
                      </a:pPr>
                      <a:r>
                        <a:rPr lang="en-US" sz="2000" dirty="0"/>
                        <a:t>1</a:t>
                      </a:r>
                    </a:p>
                  </a:txBody>
                  <a:tcPr marL="64770" marR="64770" marT="32385" marB="32385" anchor="ctr"/>
                </a:tc>
                <a:tc>
                  <a:txBody>
                    <a:bodyPr/>
                    <a:lstStyle/>
                    <a:p>
                      <a:pPr>
                        <a:buNone/>
                      </a:pPr>
                      <a:r>
                        <a:rPr kumimoji="0" lang="en-US" sz="2000" kern="1200" dirty="0">
                          <a:solidFill>
                            <a:schemeClr val="tx1"/>
                          </a:solidFill>
                          <a:latin typeface="+mn-lt"/>
                          <a:ea typeface="+mn-ea"/>
                          <a:cs typeface="+mn-cs"/>
                        </a:rPr>
                        <a:t>Result non-negative (R1 – R2 ≥ 0), no overflow → R1 ≥ R2</a:t>
                      </a:r>
                    </a:p>
                  </a:txBody>
                  <a:tcPr marL="64770" marR="64770" marT="32385" marB="32385" anchor="ctr"/>
                </a:tc>
                <a:extLst>
                  <a:ext uri="{0D108BD9-81ED-4DB2-BD59-A6C34878D82A}">
                    <a16:rowId xmlns:a16="http://schemas.microsoft.com/office/drawing/2014/main" val="2533983157"/>
                  </a:ext>
                </a:extLst>
              </a:tr>
              <a:tr h="521970">
                <a:tc>
                  <a:txBody>
                    <a:bodyPr/>
                    <a:lstStyle/>
                    <a:p>
                      <a:pPr>
                        <a:buNone/>
                      </a:pPr>
                      <a:r>
                        <a:rPr lang="en-US" sz="2000" b="0" dirty="0"/>
                        <a:t>GE (Greater or Equal)</a:t>
                      </a:r>
                    </a:p>
                  </a:txBody>
                  <a:tcPr marL="64770" marR="64770" marT="32385" marB="32385" anchor="ctr"/>
                </a:tc>
                <a:tc>
                  <a:txBody>
                    <a:bodyPr/>
                    <a:lstStyle/>
                    <a:p>
                      <a:pPr algn="ctr">
                        <a:buNone/>
                      </a:pPr>
                      <a:r>
                        <a:rPr lang="en-US" sz="2000"/>
                        <a:t>1</a:t>
                      </a:r>
                    </a:p>
                  </a:txBody>
                  <a:tcPr marL="64770" marR="64770" marT="32385" marB="32385" anchor="ctr"/>
                </a:tc>
                <a:tc>
                  <a:txBody>
                    <a:bodyPr/>
                    <a:lstStyle/>
                    <a:p>
                      <a:pPr algn="ctr">
                        <a:buNone/>
                      </a:pPr>
                      <a:r>
                        <a:rPr lang="en-US" sz="2000" dirty="0"/>
                        <a:t>1</a:t>
                      </a:r>
                    </a:p>
                  </a:txBody>
                  <a:tcPr marL="64770" marR="64770" marT="32385" marB="32385" anchor="ctr"/>
                </a:tc>
                <a:tc>
                  <a:txBody>
                    <a:bodyPr/>
                    <a:lstStyle/>
                    <a:p>
                      <a:pPr algn="ctr">
                        <a:buNone/>
                      </a:pPr>
                      <a:r>
                        <a:rPr lang="en-US" sz="2000" dirty="0"/>
                        <a:t>1</a:t>
                      </a:r>
                    </a:p>
                  </a:txBody>
                  <a:tcPr marL="64770" marR="64770" marT="32385" marB="32385" anchor="ctr"/>
                </a:tc>
                <a:tc>
                  <a:txBody>
                    <a:bodyPr/>
                    <a:lstStyle/>
                    <a:p>
                      <a:pPr>
                        <a:buNone/>
                      </a:pPr>
                      <a:r>
                        <a:rPr kumimoji="0" lang="en-US" sz="2000" kern="1200" dirty="0">
                          <a:solidFill>
                            <a:schemeClr val="tx1"/>
                          </a:solidFill>
                          <a:latin typeface="+mn-lt"/>
                          <a:ea typeface="+mn-ea"/>
                          <a:cs typeface="+mn-cs"/>
                        </a:rPr>
                        <a:t>Result negative (R1 – R2 &lt; 0), but overflowed so sign is flipped → true result ≥ 0 → R1 ≥ R2</a:t>
                      </a:r>
                    </a:p>
                  </a:txBody>
                  <a:tcPr marL="64770" marR="64770" marT="32385" marB="32385" anchor="ctr"/>
                </a:tc>
                <a:extLst>
                  <a:ext uri="{0D108BD9-81ED-4DB2-BD59-A6C34878D82A}">
                    <a16:rowId xmlns:a16="http://schemas.microsoft.com/office/drawing/2014/main" val="1184494324"/>
                  </a:ext>
                </a:extLst>
              </a:tr>
              <a:tr h="521970">
                <a:tc>
                  <a:txBody>
                    <a:bodyPr/>
                    <a:lstStyle/>
                    <a:p>
                      <a:pPr>
                        <a:buNone/>
                      </a:pPr>
                      <a:r>
                        <a:rPr lang="en-US" sz="2000" b="0" dirty="0"/>
                        <a:t>LT (Less Than)</a:t>
                      </a:r>
                    </a:p>
                  </a:txBody>
                  <a:tcPr marL="64770" marR="64770" marT="32385" marB="32385" anchor="ctr"/>
                </a:tc>
                <a:tc>
                  <a:txBody>
                    <a:bodyPr/>
                    <a:lstStyle/>
                    <a:p>
                      <a:pPr algn="ctr">
                        <a:buNone/>
                      </a:pPr>
                      <a:r>
                        <a:rPr lang="en-US" sz="2000"/>
                        <a:t>1</a:t>
                      </a:r>
                    </a:p>
                  </a:txBody>
                  <a:tcPr marL="64770" marR="64770" marT="32385" marB="32385" anchor="ctr"/>
                </a:tc>
                <a:tc>
                  <a:txBody>
                    <a:bodyPr/>
                    <a:lstStyle/>
                    <a:p>
                      <a:pPr algn="ctr">
                        <a:buNone/>
                      </a:pPr>
                      <a:r>
                        <a:rPr lang="en-US" sz="2000" dirty="0"/>
                        <a:t>0</a:t>
                      </a:r>
                    </a:p>
                  </a:txBody>
                  <a:tcPr marL="64770" marR="64770" marT="32385" marB="32385" anchor="ctr"/>
                </a:tc>
                <a:tc>
                  <a:txBody>
                    <a:bodyPr/>
                    <a:lstStyle/>
                    <a:p>
                      <a:pPr algn="ctr">
                        <a:buNone/>
                      </a:pPr>
                      <a:r>
                        <a:rPr lang="en-US" sz="2000" dirty="0"/>
                        <a:t>0</a:t>
                      </a:r>
                    </a:p>
                  </a:txBody>
                  <a:tcPr marL="64770" marR="64770" marT="32385" marB="32385" anchor="ctr"/>
                </a:tc>
                <a:tc>
                  <a:txBody>
                    <a:bodyPr/>
                    <a:lstStyle/>
                    <a:p>
                      <a:pPr>
                        <a:buNone/>
                      </a:pPr>
                      <a:r>
                        <a:rPr kumimoji="0" lang="en-US" sz="2000" kern="1200" dirty="0">
                          <a:solidFill>
                            <a:schemeClr val="tx1"/>
                          </a:solidFill>
                          <a:latin typeface="+mn-lt"/>
                          <a:ea typeface="+mn-ea"/>
                          <a:cs typeface="+mn-cs"/>
                        </a:rPr>
                        <a:t>Result negative (R1 – R2 &lt; 0), no overflow → R1 &lt; R2</a:t>
                      </a:r>
                    </a:p>
                  </a:txBody>
                  <a:tcPr marL="64770" marR="64770" marT="32385" marB="32385" anchor="ctr"/>
                </a:tc>
                <a:extLst>
                  <a:ext uri="{0D108BD9-81ED-4DB2-BD59-A6C34878D82A}">
                    <a16:rowId xmlns:a16="http://schemas.microsoft.com/office/drawing/2014/main" val="1349570872"/>
                  </a:ext>
                </a:extLst>
              </a:tr>
              <a:tr h="750570">
                <a:tc>
                  <a:txBody>
                    <a:bodyPr/>
                    <a:lstStyle/>
                    <a:p>
                      <a:pPr>
                        <a:buNone/>
                      </a:pPr>
                      <a:r>
                        <a:rPr lang="en-US" sz="2000" b="0" dirty="0"/>
                        <a:t>LT (Less Than)</a:t>
                      </a:r>
                    </a:p>
                  </a:txBody>
                  <a:tcPr marL="64770" marR="64770" marT="32385" marB="32385" anchor="ctr"/>
                </a:tc>
                <a:tc>
                  <a:txBody>
                    <a:bodyPr/>
                    <a:lstStyle/>
                    <a:p>
                      <a:pPr algn="ctr">
                        <a:buNone/>
                      </a:pPr>
                      <a:r>
                        <a:rPr lang="en-US" sz="2000"/>
                        <a:t>0</a:t>
                      </a:r>
                    </a:p>
                  </a:txBody>
                  <a:tcPr marL="64770" marR="64770" marT="32385" marB="32385" anchor="ctr"/>
                </a:tc>
                <a:tc>
                  <a:txBody>
                    <a:bodyPr/>
                    <a:lstStyle/>
                    <a:p>
                      <a:pPr algn="ctr">
                        <a:buNone/>
                      </a:pPr>
                      <a:r>
                        <a:rPr lang="en-US" sz="2000" dirty="0"/>
                        <a:t>1</a:t>
                      </a:r>
                    </a:p>
                  </a:txBody>
                  <a:tcPr marL="64770" marR="64770" marT="32385" marB="32385" anchor="ctr"/>
                </a:tc>
                <a:tc>
                  <a:txBody>
                    <a:bodyPr/>
                    <a:lstStyle/>
                    <a:p>
                      <a:pPr algn="ctr">
                        <a:buNone/>
                      </a:pPr>
                      <a:r>
                        <a:rPr lang="en-US" sz="2000" dirty="0"/>
                        <a:t>0</a:t>
                      </a:r>
                    </a:p>
                  </a:txBody>
                  <a:tcPr marL="64770" marR="64770" marT="32385" marB="32385" anchor="ctr"/>
                </a:tc>
                <a:tc>
                  <a:txBody>
                    <a:bodyPr/>
                    <a:lstStyle/>
                    <a:p>
                      <a:pPr>
                        <a:buNone/>
                      </a:pPr>
                      <a:r>
                        <a:rPr kumimoji="0" lang="en-US" sz="2000" kern="1200" dirty="0">
                          <a:solidFill>
                            <a:schemeClr val="tx1"/>
                          </a:solidFill>
                          <a:latin typeface="+mn-lt"/>
                          <a:ea typeface="+mn-ea"/>
                          <a:cs typeface="+mn-cs"/>
                        </a:rPr>
                        <a:t>Result </a:t>
                      </a:r>
                      <a:r>
                        <a:rPr lang="en-US" sz="2000" baseline="0" dirty="0"/>
                        <a:t>non-negative </a:t>
                      </a:r>
                      <a:r>
                        <a:rPr kumimoji="0" lang="en-US" sz="2000" kern="1200" dirty="0">
                          <a:solidFill>
                            <a:schemeClr val="tx1"/>
                          </a:solidFill>
                          <a:latin typeface="+mn-lt"/>
                          <a:ea typeface="+mn-ea"/>
                          <a:cs typeface="+mn-cs"/>
                        </a:rPr>
                        <a:t>(R1 – R2 ≥ 0), but overflowed so sign is flipped → true result &lt; 0 → R1 &lt; R2</a:t>
                      </a:r>
                    </a:p>
                  </a:txBody>
                  <a:tcPr marL="64770" marR="64770" marT="32385" marB="32385" anchor="ctr"/>
                </a:tc>
                <a:extLst>
                  <a:ext uri="{0D108BD9-81ED-4DB2-BD59-A6C34878D82A}">
                    <a16:rowId xmlns:a16="http://schemas.microsoft.com/office/drawing/2014/main" val="3690059485"/>
                  </a:ext>
                </a:extLst>
              </a:tr>
            </a:tbl>
          </a:graphicData>
        </a:graphic>
      </p:graphicFrame>
      <p:sp>
        <p:nvSpPr>
          <p:cNvPr id="9" name="Rectangle 2">
            <a:extLst>
              <a:ext uri="{FF2B5EF4-FFF2-40B4-BE49-F238E27FC236}">
                <a16:creationId xmlns:a16="http://schemas.microsoft.com/office/drawing/2014/main" id="{040766FF-157F-F258-92E4-7978E9A74698}"/>
              </a:ext>
            </a:extLst>
          </p:cNvPr>
          <p:cNvSpPr>
            <a:spLocks noGrp="1" noChangeArrowheads="1"/>
          </p:cNvSpPr>
          <p:nvPr>
            <p:ph type="title"/>
          </p:nvPr>
        </p:nvSpPr>
        <p:spPr>
          <a:xfrm>
            <a:off x="533400" y="0"/>
            <a:ext cx="9753600" cy="1143000"/>
          </a:xfrm>
        </p:spPr>
        <p:txBody>
          <a:bodyPr/>
          <a:lstStyle/>
          <a:p>
            <a:r>
              <a:rPr lang="en-US" dirty="0"/>
              <a:t>Signed </a:t>
            </a:r>
            <a:r>
              <a:rPr lang="en-US" altLang="zh-CN" dirty="0"/>
              <a:t>Comparison Explanations</a:t>
            </a:r>
            <a:endParaRPr lang="en-US" dirty="0"/>
          </a:p>
        </p:txBody>
      </p:sp>
      <p:sp>
        <p:nvSpPr>
          <p:cNvPr id="10" name="TextBox 9">
            <a:extLst>
              <a:ext uri="{FF2B5EF4-FFF2-40B4-BE49-F238E27FC236}">
                <a16:creationId xmlns:a16="http://schemas.microsoft.com/office/drawing/2014/main" id="{79A02399-C781-EF9E-3862-DF68871F920A}"/>
              </a:ext>
            </a:extLst>
          </p:cNvPr>
          <p:cNvSpPr txBox="1"/>
          <p:nvPr/>
        </p:nvSpPr>
        <p:spPr>
          <a:xfrm>
            <a:off x="3276600" y="5648464"/>
            <a:ext cx="5638800" cy="707886"/>
          </a:xfrm>
          <a:prstGeom prst="rect">
            <a:avLst/>
          </a:prstGeom>
          <a:solidFill>
            <a:schemeClr val="bg1">
              <a:lumMod val="85000"/>
            </a:schemeClr>
          </a:solidFill>
        </p:spPr>
        <p:style>
          <a:lnRef idx="1">
            <a:schemeClr val="dk1"/>
          </a:lnRef>
          <a:fillRef idx="2">
            <a:schemeClr val="dk1"/>
          </a:fillRef>
          <a:effectRef idx="1">
            <a:schemeClr val="dk1"/>
          </a:effectRef>
          <a:fontRef idx="minor">
            <a:schemeClr val="dk1"/>
          </a:fontRef>
        </p:style>
        <p:txBody>
          <a:bodyPr wrap="square" rtlCol="0">
            <a:spAutoFit/>
          </a:bodyPr>
          <a:lstStyle/>
          <a:p>
            <a:pPr marL="285750" indent="-285750">
              <a:buFont typeface="Arial" pitchFamily="34" charset="0"/>
              <a:buChar char="•"/>
            </a:pPr>
            <a:r>
              <a:rPr lang="en-US" sz="2000" dirty="0"/>
              <a:t>If N = V, then GE (CMP R1, R2 returns 1)</a:t>
            </a:r>
          </a:p>
          <a:p>
            <a:pPr marL="285750" indent="-285750">
              <a:buFont typeface="Arial" pitchFamily="34" charset="0"/>
              <a:buChar char="•"/>
            </a:pPr>
            <a:r>
              <a:rPr lang="en-US" sz="2000" dirty="0"/>
              <a:t>If N ≠ V, then LT (CMP R1, R2 returns 0)</a:t>
            </a:r>
          </a:p>
        </p:txBody>
      </p:sp>
    </p:spTree>
    <p:extLst>
      <p:ext uri="{BB962C8B-B14F-4D97-AF65-F5344CB8AC3E}">
        <p14:creationId xmlns:p14="http://schemas.microsoft.com/office/powerpoint/2010/main" val="423193127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D8CAE6B-50BF-EC87-C691-EAFDE1EB191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4943FBB-D245-9542-B4DC-8D249EAA2EF8}"/>
              </a:ext>
            </a:extLst>
          </p:cNvPr>
          <p:cNvSpPr>
            <a:spLocks noGrp="1"/>
          </p:cNvSpPr>
          <p:nvPr>
            <p:ph type="title"/>
          </p:nvPr>
        </p:nvSpPr>
        <p:spPr/>
        <p:txBody>
          <a:bodyPr>
            <a:normAutofit/>
          </a:bodyPr>
          <a:lstStyle/>
          <a:p>
            <a:r>
              <a:rPr lang="en-US" dirty="0"/>
              <a:t>Signed Comparison Examples (5-bit system)</a:t>
            </a:r>
          </a:p>
        </p:txBody>
      </p:sp>
      <p:sp>
        <p:nvSpPr>
          <p:cNvPr id="3" name="Slide Number Placeholder 2">
            <a:extLst>
              <a:ext uri="{FF2B5EF4-FFF2-40B4-BE49-F238E27FC236}">
                <a16:creationId xmlns:a16="http://schemas.microsoft.com/office/drawing/2014/main" id="{ED158967-29A6-2F86-E4C9-0AF69AC0F715}"/>
              </a:ext>
            </a:extLst>
          </p:cNvPr>
          <p:cNvSpPr>
            <a:spLocks noGrp="1"/>
          </p:cNvSpPr>
          <p:nvPr>
            <p:ph type="sldNum" sz="quarter" idx="12"/>
          </p:nvPr>
        </p:nvSpPr>
        <p:spPr/>
        <p:txBody>
          <a:bodyPr/>
          <a:lstStyle/>
          <a:p>
            <a:fld id="{EA7C8D44-3667-46F6-9772-CC52308E2A7F}" type="slidenum">
              <a:rPr kumimoji="0" lang="en-US" smtClean="0"/>
              <a:pPr/>
              <a:t>16</a:t>
            </a:fld>
            <a:endParaRPr kumimoji="0" lang="en-US" dirty="0"/>
          </a:p>
        </p:txBody>
      </p:sp>
      <p:graphicFrame>
        <p:nvGraphicFramePr>
          <p:cNvPr id="5" name="Table 4">
            <a:extLst>
              <a:ext uri="{FF2B5EF4-FFF2-40B4-BE49-F238E27FC236}">
                <a16:creationId xmlns:a16="http://schemas.microsoft.com/office/drawing/2014/main" id="{C7914D5B-2CC7-293C-9379-3C41827285D1}"/>
              </a:ext>
            </a:extLst>
          </p:cNvPr>
          <p:cNvGraphicFramePr>
            <a:graphicFrameLocks noGrp="1"/>
          </p:cNvGraphicFramePr>
          <p:nvPr>
            <p:extLst>
              <p:ext uri="{D42A27DB-BD31-4B8C-83A1-F6EECF244321}">
                <p14:modId xmlns:p14="http://schemas.microsoft.com/office/powerpoint/2010/main" val="19148270"/>
              </p:ext>
            </p:extLst>
          </p:nvPr>
        </p:nvGraphicFramePr>
        <p:xfrm>
          <a:off x="1066800" y="1295400"/>
          <a:ext cx="9906000" cy="4541520"/>
        </p:xfrm>
        <a:graphic>
          <a:graphicData uri="http://schemas.openxmlformats.org/drawingml/2006/table">
            <a:tbl>
              <a:tblPr firstRow="1" firstCol="1" bandRow="1">
                <a:tableStyleId>{5C22544A-7EE6-4342-B048-85BDC9FD1C3A}</a:tableStyleId>
              </a:tblPr>
              <a:tblGrid>
                <a:gridCol w="1033669">
                  <a:extLst>
                    <a:ext uri="{9D8B030D-6E8A-4147-A177-3AD203B41FA5}">
                      <a16:colId xmlns:a16="http://schemas.microsoft.com/office/drawing/2014/main" val="20000"/>
                    </a:ext>
                  </a:extLst>
                </a:gridCol>
                <a:gridCol w="4371119">
                  <a:extLst>
                    <a:ext uri="{9D8B030D-6E8A-4147-A177-3AD203B41FA5}">
                      <a16:colId xmlns:a16="http://schemas.microsoft.com/office/drawing/2014/main" val="20001"/>
                    </a:ext>
                  </a:extLst>
                </a:gridCol>
                <a:gridCol w="4501212">
                  <a:extLst>
                    <a:ext uri="{9D8B030D-6E8A-4147-A177-3AD203B41FA5}">
                      <a16:colId xmlns:a16="http://schemas.microsoft.com/office/drawing/2014/main" val="20002"/>
                    </a:ext>
                  </a:extLst>
                </a:gridCol>
              </a:tblGrid>
              <a:tr h="363556">
                <a:tc>
                  <a:txBody>
                    <a:bodyPr/>
                    <a:lstStyle/>
                    <a:p>
                      <a:endParaRPr lang="en-US" sz="2000" dirty="0">
                        <a:latin typeface="Consolas" panose="020B0609020204030204" pitchFamily="49" charset="0"/>
                        <a:cs typeface="Consolas" panose="020B0609020204030204" pitchFamily="49" charset="0"/>
                      </a:endParaRPr>
                    </a:p>
                  </a:txBody>
                  <a:tcPr anchor="ctr" anchorCtr="1"/>
                </a:tc>
                <a:tc>
                  <a:txBody>
                    <a:bodyPr/>
                    <a:lstStyle/>
                    <a:p>
                      <a:pPr algn="ctr"/>
                      <a:r>
                        <a:rPr lang="en-US" sz="2000" dirty="0">
                          <a:latin typeface="Consolas" panose="020B0609020204030204" pitchFamily="49" charset="0"/>
                          <a:cs typeface="Consolas" panose="020B0609020204030204" pitchFamily="49" charset="0"/>
                        </a:rPr>
                        <a:t> N = 0</a:t>
                      </a:r>
                    </a:p>
                  </a:txBody>
                  <a:tcPr anchor="ctr" anchorCtr="1"/>
                </a:tc>
                <a:tc>
                  <a:txBody>
                    <a:bodyPr/>
                    <a:lstStyle/>
                    <a:p>
                      <a:pPr algn="ctr"/>
                      <a:r>
                        <a:rPr lang="en-US" sz="2000" dirty="0">
                          <a:latin typeface="Consolas" panose="020B0609020204030204" pitchFamily="49" charset="0"/>
                          <a:cs typeface="Consolas" panose="020B0609020204030204" pitchFamily="49" charset="0"/>
                        </a:rPr>
                        <a:t> N = 1</a:t>
                      </a:r>
                    </a:p>
                  </a:txBody>
                  <a:tcPr anchor="ctr" anchorCtr="1"/>
                </a:tc>
                <a:extLst>
                  <a:ext uri="{0D108BD9-81ED-4DB2-BD59-A6C34878D82A}">
                    <a16:rowId xmlns:a16="http://schemas.microsoft.com/office/drawing/2014/main" val="10000"/>
                  </a:ext>
                </a:extLst>
              </a:tr>
              <a:tr h="1273909">
                <a:tc>
                  <a:txBody>
                    <a:bodyPr/>
                    <a:lstStyle/>
                    <a:p>
                      <a:pPr algn="ctr"/>
                      <a:r>
                        <a:rPr lang="en-US" sz="2000" dirty="0">
                          <a:latin typeface="Consolas" panose="020B0609020204030204" pitchFamily="49" charset="0"/>
                          <a:cs typeface="Consolas" panose="020B0609020204030204" pitchFamily="49" charset="0"/>
                        </a:rPr>
                        <a:t>V = 0</a:t>
                      </a:r>
                    </a:p>
                  </a:txBody>
                  <a:tcPr anchor="ctr" anchorCtr="1"/>
                </a:tc>
                <a:tc>
                  <a:txBody>
                    <a:bodyPr/>
                    <a:lstStyle/>
                    <a:p>
                      <a:pPr marL="285750" indent="-285750">
                        <a:buFont typeface="Arial" pitchFamily="34" charset="0"/>
                        <a:buChar char="•"/>
                      </a:pPr>
                      <a:r>
                        <a:rPr lang="en-US" sz="2000" dirty="0"/>
                        <a:t>R1 = +7 (00111)</a:t>
                      </a:r>
                    </a:p>
                    <a:p>
                      <a:pPr marL="285750" indent="-285750">
                        <a:buFont typeface="Arial" pitchFamily="34" charset="0"/>
                        <a:buChar char="•"/>
                      </a:pPr>
                      <a:r>
                        <a:rPr lang="en-US" sz="2000" dirty="0"/>
                        <a:t>R2 = +3 (00011) </a:t>
                      </a:r>
                    </a:p>
                    <a:p>
                      <a:pPr marL="285750" indent="-285750">
                        <a:buFont typeface="Arial" pitchFamily="34" charset="0"/>
                        <a:buChar char="•"/>
                      </a:pPr>
                      <a:r>
                        <a:rPr lang="en-US" sz="2000" dirty="0"/>
                        <a:t>R1 − R2 = +4 (00100); </a:t>
                      </a:r>
                    </a:p>
                    <a:p>
                      <a:pPr marL="285750" indent="-285750">
                        <a:buFont typeface="Arial" pitchFamily="34" charset="0"/>
                        <a:buChar char="•"/>
                      </a:pPr>
                      <a:r>
                        <a:rPr lang="en-US" sz="2000" dirty="0"/>
                        <a:t>result non‑negative and no signed overflow, so N=0, V=0 ⇒ GE holds</a:t>
                      </a:r>
                    </a:p>
                    <a:p>
                      <a:pPr marL="285750" indent="-285750">
                        <a:buFont typeface="Arial" pitchFamily="34" charset="0"/>
                        <a:buChar char="•"/>
                      </a:pPr>
                      <a:endParaRPr lang="en-US" sz="2000" dirty="0">
                        <a:latin typeface="Consolas" panose="020B0609020204030204" pitchFamily="49" charset="0"/>
                        <a:cs typeface="Times New Roman" pitchFamily="18" charset="0"/>
                      </a:endParaRPr>
                    </a:p>
                  </a:txBody>
                  <a:tcPr anchor="ctr" anchorCtr="1"/>
                </a:tc>
                <a:tc>
                  <a:txBody>
                    <a:bodyPr/>
                    <a:lstStyle/>
                    <a:p>
                      <a:pPr marL="285750" indent="-285750">
                        <a:buFont typeface="Arial" pitchFamily="34" charset="0"/>
                        <a:buChar char="•"/>
                      </a:pPr>
                      <a:r>
                        <a:rPr lang="en-US" sz="2000" dirty="0"/>
                        <a:t>R1 = +3 (00011)</a:t>
                      </a:r>
                    </a:p>
                    <a:p>
                      <a:pPr marL="285750" indent="-285750">
                        <a:buFont typeface="Arial" pitchFamily="34" charset="0"/>
                        <a:buChar char="•"/>
                      </a:pPr>
                      <a:r>
                        <a:rPr lang="en-US" sz="2000" dirty="0"/>
                        <a:t>R2 = +7 (00111)</a:t>
                      </a:r>
                    </a:p>
                    <a:p>
                      <a:pPr marL="285750" indent="-285750">
                        <a:buFont typeface="Arial" pitchFamily="34" charset="0"/>
                        <a:buChar char="•"/>
                      </a:pPr>
                      <a:r>
                        <a:rPr lang="en-US" sz="2000" dirty="0"/>
                        <a:t>R1 − R2 = −4 (11100)</a:t>
                      </a:r>
                    </a:p>
                    <a:p>
                      <a:pPr marL="285750" indent="-285750">
                        <a:buFont typeface="Arial" pitchFamily="34" charset="0"/>
                        <a:buChar char="•"/>
                      </a:pPr>
                      <a:r>
                        <a:rPr lang="en-US" sz="2000" dirty="0"/>
                        <a:t>result negative with no overflow, so N=1, V=0 ⇒ LT holds</a:t>
                      </a:r>
                      <a:endParaRPr lang="en-US" sz="2000" dirty="0">
                        <a:latin typeface="Consolas" panose="020B0609020204030204" pitchFamily="49" charset="0"/>
                        <a:cs typeface="Times New Roman" pitchFamily="18" charset="0"/>
                      </a:endParaRPr>
                    </a:p>
                  </a:txBody>
                  <a:tcPr anchor="ctr" anchorCtr="1"/>
                </a:tc>
                <a:extLst>
                  <a:ext uri="{0D108BD9-81ED-4DB2-BD59-A6C34878D82A}">
                    <a16:rowId xmlns:a16="http://schemas.microsoft.com/office/drawing/2014/main" val="10001"/>
                  </a:ext>
                </a:extLst>
              </a:tr>
              <a:tr h="1999557">
                <a:tc>
                  <a:txBody>
                    <a:bodyPr/>
                    <a:lstStyle/>
                    <a:p>
                      <a:pPr algn="ctr"/>
                      <a:r>
                        <a:rPr lang="en-US" sz="2000" dirty="0">
                          <a:latin typeface="Consolas" panose="020B0609020204030204" pitchFamily="49" charset="0"/>
                          <a:cs typeface="Consolas" panose="020B0609020204030204" pitchFamily="49" charset="0"/>
                        </a:rPr>
                        <a:t>V = 1</a:t>
                      </a:r>
                    </a:p>
                  </a:txBody>
                  <a:tcPr anchor="ctr" anchorCtr="1"/>
                </a:tc>
                <a:tc>
                  <a:txBody>
                    <a:bodyPr/>
                    <a:lstStyle/>
                    <a:p>
                      <a:pPr marL="285750" marR="0" indent="-285750" algn="l" defTabSz="914400" rtl="0" eaLnBrk="1" fontAlgn="auto" latinLnBrk="0" hangingPunct="1">
                        <a:lnSpc>
                          <a:spcPct val="100000"/>
                        </a:lnSpc>
                        <a:spcBef>
                          <a:spcPts val="0"/>
                        </a:spcBef>
                        <a:spcAft>
                          <a:spcPts val="0"/>
                        </a:spcAft>
                        <a:buClrTx/>
                        <a:buSzTx/>
                        <a:buFont typeface="Arial" pitchFamily="34" charset="0"/>
                        <a:buChar char="•"/>
                        <a:tabLst/>
                        <a:defRPr/>
                      </a:pPr>
                      <a:r>
                        <a:rPr lang="en-US" sz="2000" baseline="0" dirty="0"/>
                        <a:t>R1 = −10 (10110)</a:t>
                      </a:r>
                    </a:p>
                    <a:p>
                      <a:pPr marL="285750" marR="0" indent="-285750" algn="l" defTabSz="914400" rtl="0" eaLnBrk="1" fontAlgn="auto" latinLnBrk="0" hangingPunct="1">
                        <a:lnSpc>
                          <a:spcPct val="100000"/>
                        </a:lnSpc>
                        <a:spcBef>
                          <a:spcPts val="0"/>
                        </a:spcBef>
                        <a:spcAft>
                          <a:spcPts val="0"/>
                        </a:spcAft>
                        <a:buClrTx/>
                        <a:buSzTx/>
                        <a:buFont typeface="Arial" pitchFamily="34" charset="0"/>
                        <a:buChar char="•"/>
                        <a:tabLst/>
                        <a:defRPr/>
                      </a:pPr>
                      <a:r>
                        <a:rPr lang="en-US" sz="2000" baseline="0" dirty="0"/>
                        <a:t>R2 = +7 (00111) </a:t>
                      </a:r>
                    </a:p>
                    <a:p>
                      <a:pPr marL="285750" marR="0" indent="-285750" algn="l" defTabSz="914400" rtl="0" eaLnBrk="1" fontAlgn="auto" latinLnBrk="0" hangingPunct="1">
                        <a:lnSpc>
                          <a:spcPct val="100000"/>
                        </a:lnSpc>
                        <a:spcBef>
                          <a:spcPts val="0"/>
                        </a:spcBef>
                        <a:spcAft>
                          <a:spcPts val="0"/>
                        </a:spcAft>
                        <a:buClrTx/>
                        <a:buSzTx/>
                        <a:buFont typeface="Arial" pitchFamily="34" charset="0"/>
                        <a:buChar char="•"/>
                        <a:tabLst/>
                        <a:defRPr/>
                      </a:pPr>
                      <a:r>
                        <a:rPr lang="en-US" sz="2000" baseline="0" dirty="0"/>
                        <a:t>R1 − R2 = −17, outside range  [−16,+15]; result is 00111 (decimal 7), whose sign bit is 0 so N=0, but signed overflow occurs so V=1 </a:t>
                      </a:r>
                      <a:r>
                        <a:rPr lang="en-US" sz="2000" dirty="0"/>
                        <a:t>⇒ LT holds</a:t>
                      </a:r>
                      <a:r>
                        <a:rPr lang="en-US" sz="2000" baseline="0" dirty="0"/>
                        <a:t> </a:t>
                      </a:r>
                      <a:endParaRPr lang="en-US" sz="2000" dirty="0">
                        <a:latin typeface="Consolas" panose="020B0609020204030204" pitchFamily="49" charset="0"/>
                        <a:cs typeface="Times New Roman" pitchFamily="18" charset="0"/>
                      </a:endParaRPr>
                    </a:p>
                  </a:txBody>
                  <a:tcPr anchor="ctr" anchorCtr="1"/>
                </a:tc>
                <a:tc>
                  <a:txBody>
                    <a:bodyPr/>
                    <a:lstStyle/>
                    <a:p>
                      <a:pPr marL="285750" marR="0" indent="-285750" algn="l" defTabSz="914400" rtl="0" eaLnBrk="1" fontAlgn="auto" latinLnBrk="0" hangingPunct="1">
                        <a:lnSpc>
                          <a:spcPct val="100000"/>
                        </a:lnSpc>
                        <a:spcBef>
                          <a:spcPts val="0"/>
                        </a:spcBef>
                        <a:spcAft>
                          <a:spcPts val="0"/>
                        </a:spcAft>
                        <a:buClrTx/>
                        <a:buSzTx/>
                        <a:buFont typeface="Arial" pitchFamily="34" charset="0"/>
                        <a:buChar char="•"/>
                        <a:tabLst/>
                        <a:defRPr/>
                      </a:pPr>
                      <a:r>
                        <a:rPr lang="en-US" sz="2000" baseline="0" dirty="0"/>
                        <a:t>R1 = +10 (01010)</a:t>
                      </a:r>
                    </a:p>
                    <a:p>
                      <a:pPr marL="285750" marR="0" indent="-285750" algn="l" defTabSz="914400" rtl="0" eaLnBrk="1" fontAlgn="auto" latinLnBrk="0" hangingPunct="1">
                        <a:lnSpc>
                          <a:spcPct val="100000"/>
                        </a:lnSpc>
                        <a:spcBef>
                          <a:spcPts val="0"/>
                        </a:spcBef>
                        <a:spcAft>
                          <a:spcPts val="0"/>
                        </a:spcAft>
                        <a:buClrTx/>
                        <a:buSzTx/>
                        <a:buFont typeface="Arial" pitchFamily="34" charset="0"/>
                        <a:buChar char="•"/>
                        <a:tabLst/>
                        <a:defRPr/>
                      </a:pPr>
                      <a:r>
                        <a:rPr lang="en-US" sz="2000" baseline="0" dirty="0"/>
                        <a:t>R2 = −7 (11001)</a:t>
                      </a:r>
                    </a:p>
                    <a:p>
                      <a:pPr marL="285750" marR="0" indent="-285750" algn="l" defTabSz="914400" rtl="0" eaLnBrk="1" fontAlgn="auto" latinLnBrk="0" hangingPunct="1">
                        <a:lnSpc>
                          <a:spcPct val="100000"/>
                        </a:lnSpc>
                        <a:spcBef>
                          <a:spcPts val="0"/>
                        </a:spcBef>
                        <a:spcAft>
                          <a:spcPts val="0"/>
                        </a:spcAft>
                        <a:buClrTx/>
                        <a:buSzTx/>
                        <a:buFont typeface="Arial" pitchFamily="34" charset="0"/>
                        <a:buChar char="•"/>
                        <a:tabLst/>
                        <a:defRPr/>
                      </a:pPr>
                      <a:r>
                        <a:rPr lang="en-US" sz="2000" baseline="0" dirty="0"/>
                        <a:t>R1 − R2 = +17, outside range [−16,+15]; result is 10001 (decimal −15), whose sign bit is 1 so N=1, but signed overflow occurs so V=1 </a:t>
                      </a:r>
                      <a:r>
                        <a:rPr lang="en-US" sz="2000" dirty="0"/>
                        <a:t>⇒ GE holds</a:t>
                      </a:r>
                      <a:endParaRPr lang="en-US" sz="2000" dirty="0">
                        <a:latin typeface="Consolas" panose="020B0609020204030204" pitchFamily="49" charset="0"/>
                        <a:cs typeface="Times New Roman" pitchFamily="18" charset="0"/>
                      </a:endParaRPr>
                    </a:p>
                  </a:txBody>
                  <a:tcPr anchor="ctr" anchorCtr="1"/>
                </a:tc>
                <a:extLst>
                  <a:ext uri="{0D108BD9-81ED-4DB2-BD59-A6C34878D82A}">
                    <a16:rowId xmlns:a16="http://schemas.microsoft.com/office/drawing/2014/main" val="10002"/>
                  </a:ext>
                </a:extLst>
              </a:tr>
            </a:tbl>
          </a:graphicData>
        </a:graphic>
      </p:graphicFrame>
      <p:sp>
        <p:nvSpPr>
          <p:cNvPr id="8" name="TextBox 7">
            <a:extLst>
              <a:ext uri="{FF2B5EF4-FFF2-40B4-BE49-F238E27FC236}">
                <a16:creationId xmlns:a16="http://schemas.microsoft.com/office/drawing/2014/main" id="{C91562D7-FD5F-D68D-AA23-37D3AD1BE77E}"/>
              </a:ext>
            </a:extLst>
          </p:cNvPr>
          <p:cNvSpPr txBox="1"/>
          <p:nvPr/>
        </p:nvSpPr>
        <p:spPr>
          <a:xfrm>
            <a:off x="3276600" y="5921424"/>
            <a:ext cx="5638800" cy="707886"/>
          </a:xfrm>
          <a:prstGeom prst="rect">
            <a:avLst/>
          </a:prstGeom>
          <a:solidFill>
            <a:schemeClr val="bg1">
              <a:lumMod val="85000"/>
            </a:schemeClr>
          </a:solidFill>
        </p:spPr>
        <p:style>
          <a:lnRef idx="1">
            <a:schemeClr val="dk1"/>
          </a:lnRef>
          <a:fillRef idx="2">
            <a:schemeClr val="dk1"/>
          </a:fillRef>
          <a:effectRef idx="1">
            <a:schemeClr val="dk1"/>
          </a:effectRef>
          <a:fontRef idx="minor">
            <a:schemeClr val="dk1"/>
          </a:fontRef>
        </p:style>
        <p:txBody>
          <a:bodyPr wrap="square" rtlCol="0">
            <a:spAutoFit/>
          </a:bodyPr>
          <a:lstStyle/>
          <a:p>
            <a:pPr marL="285750" indent="-285750">
              <a:buFont typeface="Arial" pitchFamily="34" charset="0"/>
              <a:buChar char="•"/>
            </a:pPr>
            <a:r>
              <a:rPr lang="en-US" sz="2000" dirty="0"/>
              <a:t>If N = V, then GE (CMP R1, R2 returns 1)</a:t>
            </a:r>
          </a:p>
          <a:p>
            <a:pPr marL="285750" indent="-285750">
              <a:buFont typeface="Arial" pitchFamily="34" charset="0"/>
              <a:buChar char="•"/>
            </a:pPr>
            <a:r>
              <a:rPr lang="en-US" sz="2000" dirty="0"/>
              <a:t>If N ≠ V, then LT (CMP R1, R2 returns 0)</a:t>
            </a:r>
          </a:p>
        </p:txBody>
      </p:sp>
    </p:spTree>
    <p:extLst>
      <p:ext uri="{BB962C8B-B14F-4D97-AF65-F5344CB8AC3E}">
        <p14:creationId xmlns:p14="http://schemas.microsoft.com/office/powerpoint/2010/main" val="167137334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8786" name="Rectangle 2"/>
          <p:cNvSpPr>
            <a:spLocks noGrp="1" noChangeArrowheads="1"/>
          </p:cNvSpPr>
          <p:nvPr>
            <p:ph type="title"/>
          </p:nvPr>
        </p:nvSpPr>
        <p:spPr/>
        <p:txBody>
          <a:bodyPr>
            <a:normAutofit/>
          </a:bodyPr>
          <a:lstStyle/>
          <a:p>
            <a:r>
              <a:rPr lang="en-US" dirty="0"/>
              <a:t>Number Interpretation</a:t>
            </a:r>
            <a:endParaRPr lang="en-US" dirty="0">
              <a:solidFill>
                <a:schemeClr val="tx1"/>
              </a:solidFill>
              <a:latin typeface="Tahoma" pitchFamily="34" charset="0"/>
              <a:cs typeface="Times New Roman" pitchFamily="18" charset="0"/>
            </a:endParaRPr>
          </a:p>
        </p:txBody>
      </p:sp>
      <p:sp>
        <p:nvSpPr>
          <p:cNvPr id="3" name="Slide Number Placeholder 2"/>
          <p:cNvSpPr>
            <a:spLocks noGrp="1"/>
          </p:cNvSpPr>
          <p:nvPr>
            <p:ph type="sldNum" sz="quarter" idx="12"/>
          </p:nvPr>
        </p:nvSpPr>
        <p:spPr/>
        <p:txBody>
          <a:bodyPr/>
          <a:lstStyle/>
          <a:p>
            <a:pPr eaLnBrk="1" latinLnBrk="0" hangingPunct="1"/>
            <a:fld id="{EA7C8D44-3667-46F6-9772-CC52308E2A7F}" type="slidenum">
              <a:rPr kumimoji="0" lang="en-US" smtClean="0"/>
              <a:pPr eaLnBrk="1" latinLnBrk="0" hangingPunct="1"/>
              <a:t>17</a:t>
            </a:fld>
            <a:endParaRPr kumimoji="0" lang="en-US" dirty="0"/>
          </a:p>
        </p:txBody>
      </p:sp>
      <p:sp>
        <p:nvSpPr>
          <p:cNvPr id="6" name="Content Placeholder 5"/>
          <p:cNvSpPr>
            <a:spLocks noGrp="1"/>
          </p:cNvSpPr>
          <p:nvPr>
            <p:ph sz="quarter" idx="1"/>
          </p:nvPr>
        </p:nvSpPr>
        <p:spPr>
          <a:xfrm>
            <a:off x="609600" y="3036505"/>
            <a:ext cx="10287000" cy="2575560"/>
          </a:xfrm>
        </p:spPr>
        <p:txBody>
          <a:bodyPr>
            <a:normAutofit/>
          </a:bodyPr>
          <a:lstStyle/>
          <a:p>
            <a:r>
              <a:rPr lang="en-US" sz="2400" dirty="0"/>
              <a:t>If they represent signed numbers, the latter is greater. </a:t>
            </a:r>
          </a:p>
          <a:p>
            <a:pPr marL="0" indent="0">
              <a:buNone/>
            </a:pPr>
            <a:r>
              <a:rPr lang="en-US" sz="2400" dirty="0"/>
              <a:t>   (</a:t>
            </a:r>
            <a:r>
              <a:rPr lang="en-US" sz="2400" b="1" dirty="0">
                <a:latin typeface="Consolas" panose="020B0609020204030204" pitchFamily="49" charset="0"/>
                <a:cs typeface="Consolas" panose="020B0609020204030204" pitchFamily="49" charset="0"/>
              </a:rPr>
              <a:t>1 &gt; -1</a:t>
            </a:r>
            <a:r>
              <a:rPr lang="en-US" sz="2400" dirty="0"/>
              <a:t>).</a:t>
            </a:r>
          </a:p>
          <a:p>
            <a:pPr marL="0" indent="0">
              <a:buNone/>
            </a:pPr>
            <a:endParaRPr lang="en-US" sz="2400" dirty="0"/>
          </a:p>
          <a:p>
            <a:r>
              <a:rPr lang="en-US" sz="2400" dirty="0"/>
              <a:t>If they represent unsigned numbers, the former is greater</a:t>
            </a:r>
          </a:p>
          <a:p>
            <a:pPr marL="0" indent="0">
              <a:buNone/>
            </a:pPr>
            <a:r>
              <a:rPr lang="en-US" sz="2400" dirty="0"/>
              <a:t>   (2</a:t>
            </a:r>
            <a:r>
              <a:rPr lang="en-US" sz="2400" baseline="30000" dirty="0"/>
              <a:t>32-1</a:t>
            </a:r>
            <a:r>
              <a:rPr lang="en-US" sz="2400" b="1" dirty="0">
                <a:latin typeface="Consolas" panose="020B0609020204030204" pitchFamily="49" charset="0"/>
                <a:cs typeface="Consolas" panose="020B0609020204030204" pitchFamily="49" charset="0"/>
              </a:rPr>
              <a:t> &gt; 1</a:t>
            </a:r>
            <a:r>
              <a:rPr lang="en-US" sz="2400" dirty="0"/>
              <a:t>).</a:t>
            </a:r>
          </a:p>
        </p:txBody>
      </p:sp>
      <p:sp>
        <p:nvSpPr>
          <p:cNvPr id="2" name="Rectangle 1"/>
          <p:cNvSpPr/>
          <p:nvPr/>
        </p:nvSpPr>
        <p:spPr>
          <a:xfrm>
            <a:off x="1981200" y="1295401"/>
            <a:ext cx="7772400" cy="1061829"/>
          </a:xfrm>
          <a:prstGeom prst="rect">
            <a:avLst/>
          </a:prstGeom>
        </p:spPr>
        <p:txBody>
          <a:bodyPr wrap="square">
            <a:spAutoFit/>
          </a:bodyPr>
          <a:lstStyle/>
          <a:p>
            <a:r>
              <a:rPr lang="en-US" sz="2800" dirty="0"/>
              <a:t>Which is greater?</a:t>
            </a:r>
          </a:p>
          <a:p>
            <a:endParaRPr lang="en-US" sz="1100" dirty="0"/>
          </a:p>
          <a:p>
            <a:r>
              <a:rPr lang="en-US" sz="2400" dirty="0">
                <a:latin typeface="Consolas" panose="020B0609020204030204" pitchFamily="49" charset="0"/>
                <a:cs typeface="Consolas" panose="020B0609020204030204" pitchFamily="49" charset="0"/>
              </a:rPr>
              <a:t>	</a:t>
            </a:r>
            <a:r>
              <a:rPr lang="en-US" sz="2400" b="1" dirty="0" err="1">
                <a:solidFill>
                  <a:srgbClr val="FF0000"/>
                </a:solidFill>
                <a:latin typeface="Consolas" panose="020B0609020204030204" pitchFamily="49" charset="0"/>
                <a:cs typeface="Consolas" panose="020B0609020204030204" pitchFamily="49" charset="0"/>
              </a:rPr>
              <a:t>0xFFFFFFFF</a:t>
            </a:r>
            <a:r>
              <a:rPr lang="en-US" sz="2400" dirty="0">
                <a:latin typeface="Tahoma" pitchFamily="34" charset="0"/>
                <a:cs typeface="Times New Roman" pitchFamily="18" charset="0"/>
              </a:rPr>
              <a:t> or </a:t>
            </a:r>
            <a:r>
              <a:rPr lang="en-US" sz="2400" b="1" dirty="0" err="1">
                <a:solidFill>
                  <a:srgbClr val="FF0000"/>
                </a:solidFill>
                <a:latin typeface="Consolas" panose="020B0609020204030204" pitchFamily="49" charset="0"/>
                <a:cs typeface="Consolas" panose="020B0609020204030204" pitchFamily="49" charset="0"/>
              </a:rPr>
              <a:t>0x00000001</a:t>
            </a:r>
            <a:endParaRPr lang="en-US" sz="2400" b="1" dirty="0">
              <a:solidFill>
                <a:srgbClr val="FF0000"/>
              </a:solidFill>
              <a:latin typeface="Tahoma" pitchFamily="34" charset="0"/>
              <a:cs typeface="Times New Roman" pitchFamily="18" charset="0"/>
            </a:endParaRPr>
          </a:p>
        </p:txBody>
      </p:sp>
    </p:spTree>
    <p:extLst>
      <p:ext uri="{BB962C8B-B14F-4D97-AF65-F5344CB8AC3E}">
        <p14:creationId xmlns:p14="http://schemas.microsoft.com/office/powerpoint/2010/main" val="231923710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810" name="Rectangle 2"/>
          <p:cNvSpPr>
            <a:spLocks noGrp="1" noChangeArrowheads="1"/>
          </p:cNvSpPr>
          <p:nvPr>
            <p:ph type="title"/>
          </p:nvPr>
        </p:nvSpPr>
        <p:spPr>
          <a:xfrm>
            <a:off x="615906" y="132281"/>
            <a:ext cx="8686800" cy="990600"/>
          </a:xfrm>
        </p:spPr>
        <p:txBody>
          <a:bodyPr>
            <a:normAutofit fontScale="90000"/>
          </a:bodyPr>
          <a:lstStyle/>
          <a:p>
            <a:r>
              <a:rPr lang="en-US" dirty="0"/>
              <a:t>Which is Greater: </a:t>
            </a:r>
            <a:r>
              <a:rPr lang="en-US" dirty="0">
                <a:solidFill>
                  <a:schemeClr val="tx1"/>
                </a:solidFill>
                <a:latin typeface="Consolas" panose="020B0609020204030204" pitchFamily="49" charset="0"/>
                <a:cs typeface="Consolas" panose="020B0609020204030204" pitchFamily="49" charset="0"/>
              </a:rPr>
              <a:t>0xFFFFFFFF</a:t>
            </a:r>
            <a:r>
              <a:rPr lang="en-US" dirty="0">
                <a:solidFill>
                  <a:schemeClr val="tx1"/>
                </a:solidFill>
                <a:latin typeface="Tahoma" pitchFamily="34" charset="0"/>
                <a:cs typeface="Times New Roman" pitchFamily="18" charset="0"/>
              </a:rPr>
              <a:t> or </a:t>
            </a:r>
            <a:r>
              <a:rPr lang="en-US" dirty="0">
                <a:solidFill>
                  <a:schemeClr val="tx1"/>
                </a:solidFill>
                <a:latin typeface="Consolas" panose="020B0609020204030204" pitchFamily="49" charset="0"/>
                <a:cs typeface="Consolas" panose="020B0609020204030204" pitchFamily="49" charset="0"/>
              </a:rPr>
              <a:t>0x00000001</a:t>
            </a:r>
            <a:r>
              <a:rPr lang="en-US" dirty="0">
                <a:solidFill>
                  <a:schemeClr val="tx1"/>
                </a:solidFill>
                <a:latin typeface="Tahoma" pitchFamily="34" charset="0"/>
                <a:cs typeface="Times New Roman" pitchFamily="18" charset="0"/>
              </a:rPr>
              <a:t>?</a:t>
            </a:r>
          </a:p>
        </p:txBody>
      </p:sp>
      <p:sp>
        <p:nvSpPr>
          <p:cNvPr id="119811" name="Text Box 3"/>
          <p:cNvSpPr txBox="1">
            <a:spLocks noChangeArrowheads="1"/>
          </p:cNvSpPr>
          <p:nvPr/>
        </p:nvSpPr>
        <p:spPr bwMode="auto">
          <a:xfrm>
            <a:off x="2498388" y="2331184"/>
            <a:ext cx="2988013" cy="1631216"/>
          </a:xfrm>
          <a:prstGeom prst="rect">
            <a:avLst/>
          </a:prstGeom>
          <a:ln/>
        </p:spPr>
        <p:style>
          <a:lnRef idx="2">
            <a:schemeClr val="accent1"/>
          </a:lnRef>
          <a:fillRef idx="1">
            <a:schemeClr val="lt1"/>
          </a:fillRef>
          <a:effectRef idx="0">
            <a:schemeClr val="accent1"/>
          </a:effectRef>
          <a:fontRef idx="minor">
            <a:schemeClr val="dk1"/>
          </a:fontRef>
        </p:style>
        <p:txBody>
          <a:bodyPr wrap="square">
            <a:spAutoFit/>
          </a:bodyPr>
          <a:lstStyle/>
          <a:p>
            <a:r>
              <a:rPr lang="en-US" sz="2000" dirty="0">
                <a:solidFill>
                  <a:schemeClr val="tx1"/>
                </a:solidFill>
                <a:latin typeface="Consolas" panose="020B0609020204030204" pitchFamily="49" charset="0"/>
                <a:cs typeface="Consolas" panose="020B0609020204030204" pitchFamily="49" charset="0"/>
              </a:rPr>
              <a:t>int32_t x, y; </a:t>
            </a:r>
            <a:br>
              <a:rPr lang="en-US" sz="2000" dirty="0">
                <a:solidFill>
                  <a:schemeClr val="tx1"/>
                </a:solidFill>
                <a:latin typeface="Consolas" panose="020B0609020204030204" pitchFamily="49" charset="0"/>
                <a:cs typeface="Consolas" panose="020B0609020204030204" pitchFamily="49" charset="0"/>
                <a:sym typeface="Monotype Sorts" pitchFamily="2" charset="2"/>
              </a:rPr>
            </a:br>
            <a:r>
              <a:rPr lang="en-US" sz="2000" dirty="0">
                <a:solidFill>
                  <a:schemeClr val="tx1"/>
                </a:solidFill>
                <a:latin typeface="Consolas" panose="020B0609020204030204" pitchFamily="49" charset="0"/>
                <a:cs typeface="Consolas" panose="020B0609020204030204" pitchFamily="49" charset="0"/>
                <a:sym typeface="Monotype Sorts" pitchFamily="2" charset="2"/>
              </a:rPr>
              <a:t>x = -1;</a:t>
            </a:r>
          </a:p>
          <a:p>
            <a:r>
              <a:rPr lang="en-US" sz="2000" dirty="0">
                <a:solidFill>
                  <a:schemeClr val="tx1"/>
                </a:solidFill>
                <a:latin typeface="Consolas" panose="020B0609020204030204" pitchFamily="49" charset="0"/>
                <a:cs typeface="Consolas" panose="020B0609020204030204" pitchFamily="49" charset="0"/>
                <a:sym typeface="Monotype Sorts" pitchFamily="2" charset="2"/>
              </a:rPr>
              <a:t>y = 1;	 </a:t>
            </a:r>
            <a:br>
              <a:rPr lang="en-US" sz="2000" dirty="0">
                <a:solidFill>
                  <a:schemeClr val="tx1"/>
                </a:solidFill>
                <a:latin typeface="Consolas" panose="020B0609020204030204" pitchFamily="49" charset="0"/>
                <a:cs typeface="Consolas" panose="020B0609020204030204" pitchFamily="49" charset="0"/>
                <a:sym typeface="Monotype Sorts" pitchFamily="2" charset="2"/>
              </a:rPr>
            </a:br>
            <a:r>
              <a:rPr lang="en-US" sz="2000" dirty="0">
                <a:solidFill>
                  <a:schemeClr val="tx1"/>
                </a:solidFill>
                <a:latin typeface="Consolas" panose="020B0609020204030204" pitchFamily="49" charset="0"/>
                <a:cs typeface="Consolas" panose="020B0609020204030204" pitchFamily="49" charset="0"/>
                <a:sym typeface="Monotype Sorts" pitchFamily="2" charset="2"/>
              </a:rPr>
              <a:t>if (x &gt; y)</a:t>
            </a:r>
          </a:p>
          <a:p>
            <a:r>
              <a:rPr lang="en-US" sz="2000" dirty="0">
                <a:solidFill>
                  <a:schemeClr val="tx1"/>
                </a:solidFill>
                <a:latin typeface="Consolas" panose="020B0609020204030204" pitchFamily="49" charset="0"/>
                <a:cs typeface="Consolas" panose="020B0609020204030204" pitchFamily="49" charset="0"/>
                <a:sym typeface="Monotype Sorts" pitchFamily="2" charset="2"/>
              </a:rPr>
              <a:t>   ...</a:t>
            </a:r>
          </a:p>
        </p:txBody>
      </p:sp>
      <p:sp>
        <p:nvSpPr>
          <p:cNvPr id="119812" name="Text Box 4"/>
          <p:cNvSpPr txBox="1">
            <a:spLocks noChangeArrowheads="1"/>
          </p:cNvSpPr>
          <p:nvPr/>
        </p:nvSpPr>
        <p:spPr bwMode="auto">
          <a:xfrm>
            <a:off x="2484398" y="4388584"/>
            <a:ext cx="3002003" cy="1631216"/>
          </a:xfrm>
          <a:prstGeom prst="rect">
            <a:avLst/>
          </a:prstGeom>
          <a:ln/>
        </p:spPr>
        <p:style>
          <a:lnRef idx="2">
            <a:schemeClr val="accent1"/>
          </a:lnRef>
          <a:fillRef idx="1">
            <a:schemeClr val="lt1"/>
          </a:fillRef>
          <a:effectRef idx="0">
            <a:schemeClr val="accent1"/>
          </a:effectRef>
          <a:fontRef idx="minor">
            <a:schemeClr val="dk1"/>
          </a:fontRef>
        </p:style>
        <p:txBody>
          <a:bodyPr wrap="square">
            <a:spAutoFit/>
          </a:bodyPr>
          <a:lstStyle/>
          <a:p>
            <a:r>
              <a:rPr lang="en-US" sz="2000" dirty="0">
                <a:solidFill>
                  <a:schemeClr val="tx1"/>
                </a:solidFill>
                <a:latin typeface="Consolas" panose="020B0609020204030204" pitchFamily="49" charset="0"/>
                <a:cs typeface="Consolas" panose="020B0609020204030204" pitchFamily="49" charset="0"/>
              </a:rPr>
              <a:t>uint32_t x, y;</a:t>
            </a:r>
          </a:p>
          <a:p>
            <a:r>
              <a:rPr lang="en-US" sz="2000" dirty="0">
                <a:solidFill>
                  <a:schemeClr val="tx1"/>
                </a:solidFill>
                <a:latin typeface="Consolas" panose="020B0609020204030204" pitchFamily="49" charset="0"/>
                <a:cs typeface="Consolas" panose="020B0609020204030204" pitchFamily="49" charset="0"/>
                <a:sym typeface="Monotype Sorts" pitchFamily="2" charset="2"/>
              </a:rPr>
              <a:t>x = 4294967295;</a:t>
            </a:r>
          </a:p>
          <a:p>
            <a:r>
              <a:rPr lang="en-US" sz="2000" dirty="0">
                <a:solidFill>
                  <a:schemeClr val="tx1"/>
                </a:solidFill>
                <a:latin typeface="Consolas" panose="020B0609020204030204" pitchFamily="49" charset="0"/>
                <a:cs typeface="Consolas" panose="020B0609020204030204" pitchFamily="49" charset="0"/>
                <a:sym typeface="Monotype Sorts" pitchFamily="2" charset="2"/>
              </a:rPr>
              <a:t>y = 1;</a:t>
            </a:r>
          </a:p>
          <a:p>
            <a:r>
              <a:rPr lang="en-US" sz="2000" dirty="0">
                <a:solidFill>
                  <a:schemeClr val="tx1"/>
                </a:solidFill>
                <a:latin typeface="Consolas" panose="020B0609020204030204" pitchFamily="49" charset="0"/>
                <a:cs typeface="Consolas" panose="020B0609020204030204" pitchFamily="49" charset="0"/>
                <a:sym typeface="Monotype Sorts" pitchFamily="2" charset="2"/>
              </a:rPr>
              <a:t>if (x &gt; y)</a:t>
            </a:r>
          </a:p>
          <a:p>
            <a:r>
              <a:rPr lang="en-US" sz="2000" dirty="0">
                <a:solidFill>
                  <a:schemeClr val="tx1"/>
                </a:solidFill>
                <a:latin typeface="Consolas" panose="020B0609020204030204" pitchFamily="49" charset="0"/>
                <a:cs typeface="Consolas" panose="020B0609020204030204" pitchFamily="49" charset="0"/>
                <a:sym typeface="Monotype Sorts" pitchFamily="2" charset="2"/>
              </a:rPr>
              <a:t>   ...</a:t>
            </a:r>
          </a:p>
        </p:txBody>
      </p:sp>
      <p:sp>
        <p:nvSpPr>
          <p:cNvPr id="3" name="Slide Number Placeholder 2"/>
          <p:cNvSpPr>
            <a:spLocks noGrp="1"/>
          </p:cNvSpPr>
          <p:nvPr>
            <p:ph type="sldNum" sz="quarter" idx="12"/>
          </p:nvPr>
        </p:nvSpPr>
        <p:spPr/>
        <p:txBody>
          <a:bodyPr/>
          <a:lstStyle/>
          <a:p>
            <a:pPr eaLnBrk="1" latinLnBrk="0" hangingPunct="1"/>
            <a:fld id="{EA7C8D44-3667-46F6-9772-CC52308E2A7F}" type="slidenum">
              <a:rPr kumimoji="0" lang="en-US" smtClean="0"/>
              <a:pPr eaLnBrk="1" latinLnBrk="0" hangingPunct="1"/>
              <a:t>18</a:t>
            </a:fld>
            <a:endParaRPr kumimoji="0" lang="en-US" dirty="0"/>
          </a:p>
        </p:txBody>
      </p:sp>
      <p:sp>
        <p:nvSpPr>
          <p:cNvPr id="2" name="TextBox 1"/>
          <p:cNvSpPr txBox="1"/>
          <p:nvPr/>
        </p:nvSpPr>
        <p:spPr>
          <a:xfrm>
            <a:off x="4114800" y="3974068"/>
            <a:ext cx="4131580" cy="369332"/>
          </a:xfrm>
          <a:prstGeom prst="rect">
            <a:avLst/>
          </a:prstGeom>
          <a:noFill/>
        </p:spPr>
        <p:txBody>
          <a:bodyPr wrap="none" rtlCol="0">
            <a:spAutoFit/>
          </a:bodyPr>
          <a:lstStyle/>
          <a:p>
            <a:r>
              <a:rPr lang="en-US" b="1" dirty="0"/>
              <a:t>BLE</a:t>
            </a:r>
            <a:r>
              <a:rPr lang="en-US" dirty="0"/>
              <a:t>: Branch if less than or equal, signed ≤</a:t>
            </a:r>
          </a:p>
        </p:txBody>
      </p:sp>
      <p:sp>
        <p:nvSpPr>
          <p:cNvPr id="9" name="TextBox 8"/>
          <p:cNvSpPr txBox="1"/>
          <p:nvPr/>
        </p:nvSpPr>
        <p:spPr>
          <a:xfrm>
            <a:off x="4041726" y="6031468"/>
            <a:ext cx="4076437" cy="369332"/>
          </a:xfrm>
          <a:prstGeom prst="rect">
            <a:avLst/>
          </a:prstGeom>
          <a:noFill/>
        </p:spPr>
        <p:txBody>
          <a:bodyPr wrap="none" rtlCol="0">
            <a:spAutoFit/>
          </a:bodyPr>
          <a:lstStyle/>
          <a:p>
            <a:r>
              <a:rPr lang="en-US" b="1" dirty="0"/>
              <a:t>BLS</a:t>
            </a:r>
            <a:r>
              <a:rPr lang="en-US" dirty="0"/>
              <a:t>: Branch if lower or same, unsigned ≤</a:t>
            </a:r>
          </a:p>
        </p:txBody>
      </p:sp>
      <p:sp>
        <p:nvSpPr>
          <p:cNvPr id="4" name="TextBox 3"/>
          <p:cNvSpPr txBox="1"/>
          <p:nvPr/>
        </p:nvSpPr>
        <p:spPr>
          <a:xfrm>
            <a:off x="600986" y="1220257"/>
            <a:ext cx="7473905" cy="1015663"/>
          </a:xfrm>
          <a:prstGeom prst="rect">
            <a:avLst/>
          </a:prstGeom>
          <a:noFill/>
        </p:spPr>
        <p:txBody>
          <a:bodyPr wrap="none" rtlCol="0">
            <a:spAutoFit/>
          </a:bodyPr>
          <a:lstStyle/>
          <a:p>
            <a:r>
              <a:rPr lang="en-US" sz="2000" dirty="0"/>
              <a:t>It’s </a:t>
            </a:r>
            <a:r>
              <a:rPr lang="en-US" sz="2000" b="1" dirty="0">
                <a:solidFill>
                  <a:srgbClr val="0000FF"/>
                </a:solidFill>
              </a:rPr>
              <a:t>software’s responsibility </a:t>
            </a:r>
            <a:r>
              <a:rPr lang="en-US" sz="2000" dirty="0"/>
              <a:t>to tell computer how to interpret data:</a:t>
            </a:r>
          </a:p>
          <a:p>
            <a:pPr marL="285750" indent="-285750">
              <a:buFont typeface="Arial" pitchFamily="34" charset="0"/>
              <a:buChar char="•"/>
            </a:pPr>
            <a:r>
              <a:rPr lang="en-US" sz="2000" dirty="0"/>
              <a:t>If written in C,  declare the signed </a:t>
            </a:r>
            <a:r>
              <a:rPr lang="en-US" sz="2000" i="1" dirty="0"/>
              <a:t>vs</a:t>
            </a:r>
            <a:r>
              <a:rPr lang="en-US" sz="2000" dirty="0"/>
              <a:t> unsigned variable </a:t>
            </a:r>
          </a:p>
          <a:p>
            <a:pPr marL="285750" indent="-285750">
              <a:buFont typeface="Arial" pitchFamily="34" charset="0"/>
              <a:buChar char="•"/>
            </a:pPr>
            <a:r>
              <a:rPr lang="en-US" sz="2000" dirty="0"/>
              <a:t>If written in Assembly, use signed </a:t>
            </a:r>
            <a:r>
              <a:rPr lang="en-US" sz="2000" i="1" dirty="0"/>
              <a:t>vs</a:t>
            </a:r>
            <a:r>
              <a:rPr lang="en-US" sz="2000" dirty="0"/>
              <a:t> unsigned branch instructions</a:t>
            </a:r>
          </a:p>
        </p:txBody>
      </p:sp>
      <p:sp>
        <p:nvSpPr>
          <p:cNvPr id="10" name="Text Box 3"/>
          <p:cNvSpPr txBox="1">
            <a:spLocks noChangeArrowheads="1"/>
          </p:cNvSpPr>
          <p:nvPr/>
        </p:nvSpPr>
        <p:spPr bwMode="auto">
          <a:xfrm>
            <a:off x="5712453" y="2327728"/>
            <a:ext cx="3782014" cy="1631216"/>
          </a:xfrm>
          <a:prstGeom prst="rect">
            <a:avLst/>
          </a:prstGeom>
          <a:ln/>
        </p:spPr>
        <p:style>
          <a:lnRef idx="2">
            <a:schemeClr val="accent1"/>
          </a:lnRef>
          <a:fillRef idx="1">
            <a:schemeClr val="lt1"/>
          </a:fillRef>
          <a:effectRef idx="0">
            <a:schemeClr val="accent1"/>
          </a:effectRef>
          <a:fontRef idx="minor">
            <a:schemeClr val="dk1"/>
          </a:fontRef>
        </p:style>
        <p:txBody>
          <a:bodyPr wrap="square">
            <a:spAutoFit/>
          </a:bodyPr>
          <a:lstStyle/>
          <a:p>
            <a:r>
              <a:rPr lang="en-US" sz="2000" dirty="0">
                <a:solidFill>
                  <a:schemeClr val="tx1"/>
                </a:solidFill>
                <a:latin typeface="Consolas" panose="020B0609020204030204" pitchFamily="49" charset="0"/>
                <a:cs typeface="Consolas" panose="020B0609020204030204" pitchFamily="49" charset="0"/>
                <a:sym typeface="Monotype Sorts" pitchFamily="2" charset="2"/>
              </a:rPr>
              <a:t>    MOV r5, #0xFFFFFFFF</a:t>
            </a:r>
            <a:br>
              <a:rPr lang="en-US" sz="2000" dirty="0">
                <a:solidFill>
                  <a:schemeClr val="tx1"/>
                </a:solidFill>
                <a:latin typeface="Consolas" panose="020B0609020204030204" pitchFamily="49" charset="0"/>
                <a:cs typeface="Consolas" panose="020B0609020204030204" pitchFamily="49" charset="0"/>
                <a:sym typeface="Monotype Sorts" pitchFamily="2" charset="2"/>
              </a:rPr>
            </a:br>
            <a:r>
              <a:rPr lang="en-US" sz="2000" dirty="0">
                <a:solidFill>
                  <a:schemeClr val="tx1"/>
                </a:solidFill>
                <a:latin typeface="Consolas" panose="020B0609020204030204" pitchFamily="49" charset="0"/>
                <a:cs typeface="Consolas" panose="020B0609020204030204" pitchFamily="49" charset="0"/>
                <a:sym typeface="Monotype Sorts" pitchFamily="2" charset="2"/>
              </a:rPr>
              <a:t>    MOV r6, #0x00000001</a:t>
            </a:r>
          </a:p>
          <a:p>
            <a:r>
              <a:rPr lang="en-US" sz="2000" dirty="0">
                <a:solidFill>
                  <a:schemeClr val="tx1"/>
                </a:solidFill>
                <a:latin typeface="Consolas" panose="020B0609020204030204" pitchFamily="49" charset="0"/>
                <a:cs typeface="Consolas" panose="020B0609020204030204" pitchFamily="49" charset="0"/>
                <a:sym typeface="Monotype Sorts" pitchFamily="2" charset="2"/>
              </a:rPr>
              <a:t>    CMP  r5, r6</a:t>
            </a:r>
            <a:br>
              <a:rPr lang="en-US" sz="2000" dirty="0">
                <a:solidFill>
                  <a:schemeClr val="tx1"/>
                </a:solidFill>
                <a:latin typeface="Consolas" panose="020B0609020204030204" pitchFamily="49" charset="0"/>
                <a:cs typeface="Consolas" panose="020B0609020204030204" pitchFamily="49" charset="0"/>
                <a:sym typeface="Monotype Sorts" pitchFamily="2" charset="2"/>
              </a:rPr>
            </a:br>
            <a:r>
              <a:rPr lang="en-US" sz="2000" dirty="0">
                <a:solidFill>
                  <a:schemeClr val="tx1"/>
                </a:solidFill>
                <a:latin typeface="Consolas" panose="020B0609020204030204" pitchFamily="49" charset="0"/>
                <a:cs typeface="Consolas" panose="020B0609020204030204" pitchFamily="49" charset="0"/>
                <a:sym typeface="Monotype Sorts" pitchFamily="2" charset="2"/>
              </a:rPr>
              <a:t>    </a:t>
            </a:r>
            <a:r>
              <a:rPr lang="en-US" sz="2000" b="1" dirty="0">
                <a:solidFill>
                  <a:srgbClr val="C00000"/>
                </a:solidFill>
                <a:latin typeface="Consolas" panose="020B0609020204030204" pitchFamily="49" charset="0"/>
                <a:cs typeface="Consolas" panose="020B0609020204030204" pitchFamily="49" charset="0"/>
                <a:sym typeface="Monotype Sorts" pitchFamily="2" charset="2"/>
              </a:rPr>
              <a:t>BLE</a:t>
            </a:r>
            <a:r>
              <a:rPr lang="en-US" sz="2000" dirty="0">
                <a:solidFill>
                  <a:schemeClr val="tx1"/>
                </a:solidFill>
                <a:latin typeface="Consolas" panose="020B0609020204030204" pitchFamily="49" charset="0"/>
                <a:cs typeface="Consolas" panose="020B0609020204030204" pitchFamily="49" charset="0"/>
                <a:sym typeface="Monotype Sorts" pitchFamily="2" charset="2"/>
              </a:rPr>
              <a:t>  </a:t>
            </a:r>
            <a:r>
              <a:rPr lang="en-US" sz="2000" dirty="0" err="1">
                <a:solidFill>
                  <a:schemeClr val="tx1"/>
                </a:solidFill>
                <a:latin typeface="Consolas" panose="020B0609020204030204" pitchFamily="49" charset="0"/>
                <a:cs typeface="Consolas" panose="020B0609020204030204" pitchFamily="49" charset="0"/>
                <a:sym typeface="Monotype Sorts" pitchFamily="2" charset="2"/>
              </a:rPr>
              <a:t>Then_Clause</a:t>
            </a:r>
            <a:endParaRPr lang="en-US" sz="2000" dirty="0">
              <a:solidFill>
                <a:schemeClr val="tx1"/>
              </a:solidFill>
              <a:latin typeface="Consolas" panose="020B0609020204030204" pitchFamily="49" charset="0"/>
              <a:cs typeface="Consolas" panose="020B0609020204030204" pitchFamily="49" charset="0"/>
              <a:sym typeface="Monotype Sorts" pitchFamily="2" charset="2"/>
            </a:endParaRPr>
          </a:p>
          <a:p>
            <a:r>
              <a:rPr lang="en-US" sz="2000" dirty="0">
                <a:solidFill>
                  <a:schemeClr val="tx1"/>
                </a:solidFill>
                <a:latin typeface="Consolas" panose="020B0609020204030204" pitchFamily="49" charset="0"/>
                <a:cs typeface="Consolas" panose="020B0609020204030204" pitchFamily="49" charset="0"/>
                <a:sym typeface="Monotype Sorts" pitchFamily="2" charset="2"/>
              </a:rPr>
              <a:t>    ...</a:t>
            </a:r>
          </a:p>
        </p:txBody>
      </p:sp>
      <p:sp>
        <p:nvSpPr>
          <p:cNvPr id="11" name="Text Box 4"/>
          <p:cNvSpPr txBox="1">
            <a:spLocks noChangeArrowheads="1"/>
          </p:cNvSpPr>
          <p:nvPr/>
        </p:nvSpPr>
        <p:spPr bwMode="auto">
          <a:xfrm>
            <a:off x="5715000" y="4369367"/>
            <a:ext cx="3782014" cy="1631216"/>
          </a:xfrm>
          <a:prstGeom prst="rect">
            <a:avLst/>
          </a:prstGeom>
          <a:ln/>
        </p:spPr>
        <p:style>
          <a:lnRef idx="2">
            <a:schemeClr val="accent1"/>
          </a:lnRef>
          <a:fillRef idx="1">
            <a:schemeClr val="lt1"/>
          </a:fillRef>
          <a:effectRef idx="0">
            <a:schemeClr val="accent1"/>
          </a:effectRef>
          <a:fontRef idx="minor">
            <a:schemeClr val="dk1"/>
          </a:fontRef>
        </p:style>
        <p:txBody>
          <a:bodyPr wrap="square">
            <a:spAutoFit/>
          </a:bodyPr>
          <a:lstStyle/>
          <a:p>
            <a:r>
              <a:rPr lang="en-US" sz="2000" dirty="0">
                <a:solidFill>
                  <a:schemeClr val="tx1"/>
                </a:solidFill>
                <a:latin typeface="Consolas" panose="020B0609020204030204" pitchFamily="49" charset="0"/>
                <a:cs typeface="Consolas" panose="020B0609020204030204" pitchFamily="49" charset="0"/>
                <a:sym typeface="Monotype Sorts" pitchFamily="2" charset="2"/>
              </a:rPr>
              <a:t>    MOV r5, #0xFFFFFFFF</a:t>
            </a:r>
            <a:br>
              <a:rPr lang="en-US" sz="2000" dirty="0">
                <a:solidFill>
                  <a:schemeClr val="tx1"/>
                </a:solidFill>
                <a:latin typeface="Consolas" panose="020B0609020204030204" pitchFamily="49" charset="0"/>
                <a:cs typeface="Consolas" panose="020B0609020204030204" pitchFamily="49" charset="0"/>
                <a:sym typeface="Monotype Sorts" pitchFamily="2" charset="2"/>
              </a:rPr>
            </a:br>
            <a:r>
              <a:rPr lang="en-US" sz="2000" dirty="0">
                <a:solidFill>
                  <a:schemeClr val="tx1"/>
                </a:solidFill>
                <a:latin typeface="Consolas" panose="020B0609020204030204" pitchFamily="49" charset="0"/>
                <a:cs typeface="Consolas" panose="020B0609020204030204" pitchFamily="49" charset="0"/>
                <a:sym typeface="Monotype Sorts" pitchFamily="2" charset="2"/>
              </a:rPr>
              <a:t>    MOV r6, #0x00000001</a:t>
            </a:r>
          </a:p>
          <a:p>
            <a:r>
              <a:rPr lang="en-US" sz="2000" dirty="0">
                <a:solidFill>
                  <a:schemeClr val="tx1"/>
                </a:solidFill>
                <a:latin typeface="Consolas" panose="020B0609020204030204" pitchFamily="49" charset="0"/>
                <a:cs typeface="Consolas" panose="020B0609020204030204" pitchFamily="49" charset="0"/>
                <a:sym typeface="Monotype Sorts" pitchFamily="2" charset="2"/>
              </a:rPr>
              <a:t>    CMP  r5, r6</a:t>
            </a:r>
            <a:br>
              <a:rPr lang="en-US" sz="2000" dirty="0">
                <a:solidFill>
                  <a:schemeClr val="tx1"/>
                </a:solidFill>
                <a:latin typeface="Consolas" panose="020B0609020204030204" pitchFamily="49" charset="0"/>
                <a:cs typeface="Consolas" panose="020B0609020204030204" pitchFamily="49" charset="0"/>
                <a:sym typeface="Monotype Sorts" pitchFamily="2" charset="2"/>
              </a:rPr>
            </a:br>
            <a:r>
              <a:rPr lang="en-US" sz="2000" dirty="0">
                <a:solidFill>
                  <a:schemeClr val="tx1"/>
                </a:solidFill>
                <a:latin typeface="Consolas" panose="020B0609020204030204" pitchFamily="49" charset="0"/>
                <a:cs typeface="Consolas" panose="020B0609020204030204" pitchFamily="49" charset="0"/>
                <a:sym typeface="Monotype Sorts" pitchFamily="2" charset="2"/>
              </a:rPr>
              <a:t>    </a:t>
            </a:r>
            <a:r>
              <a:rPr lang="en-US" sz="2000" b="1" dirty="0">
                <a:solidFill>
                  <a:srgbClr val="C00000"/>
                </a:solidFill>
                <a:latin typeface="Consolas" panose="020B0609020204030204" pitchFamily="49" charset="0"/>
                <a:cs typeface="Consolas" panose="020B0609020204030204" pitchFamily="49" charset="0"/>
                <a:sym typeface="Monotype Sorts" pitchFamily="2" charset="2"/>
              </a:rPr>
              <a:t>BLS</a:t>
            </a:r>
            <a:r>
              <a:rPr lang="en-US" sz="2000" dirty="0">
                <a:solidFill>
                  <a:schemeClr val="tx1"/>
                </a:solidFill>
                <a:latin typeface="Consolas" panose="020B0609020204030204" pitchFamily="49" charset="0"/>
                <a:cs typeface="Consolas" panose="020B0609020204030204" pitchFamily="49" charset="0"/>
                <a:sym typeface="Monotype Sorts" pitchFamily="2" charset="2"/>
              </a:rPr>
              <a:t>  </a:t>
            </a:r>
            <a:r>
              <a:rPr lang="en-US" sz="2000" dirty="0" err="1">
                <a:solidFill>
                  <a:schemeClr val="tx1"/>
                </a:solidFill>
                <a:latin typeface="Consolas" panose="020B0609020204030204" pitchFamily="49" charset="0"/>
                <a:cs typeface="Consolas" panose="020B0609020204030204" pitchFamily="49" charset="0"/>
                <a:sym typeface="Monotype Sorts" pitchFamily="2" charset="2"/>
              </a:rPr>
              <a:t>Then_Clause</a:t>
            </a:r>
            <a:endParaRPr lang="en-US" sz="2000" dirty="0">
              <a:solidFill>
                <a:schemeClr val="tx1"/>
              </a:solidFill>
              <a:latin typeface="Consolas" panose="020B0609020204030204" pitchFamily="49" charset="0"/>
              <a:cs typeface="Consolas" panose="020B0609020204030204" pitchFamily="49" charset="0"/>
              <a:sym typeface="Monotype Sorts" pitchFamily="2" charset="2"/>
            </a:endParaRPr>
          </a:p>
          <a:p>
            <a:r>
              <a:rPr lang="en-US" sz="2000" dirty="0">
                <a:solidFill>
                  <a:schemeClr val="tx1"/>
                </a:solidFill>
                <a:latin typeface="Consolas" panose="020B0609020204030204" pitchFamily="49" charset="0"/>
                <a:cs typeface="Consolas" panose="020B0609020204030204" pitchFamily="49" charset="0"/>
                <a:sym typeface="Monotype Sorts" pitchFamily="2" charset="2"/>
              </a:rPr>
              <a:t>    ...</a:t>
            </a:r>
          </a:p>
        </p:txBody>
      </p:sp>
    </p:spTree>
    <p:extLst>
      <p:ext uri="{BB962C8B-B14F-4D97-AF65-F5344CB8AC3E}">
        <p14:creationId xmlns:p14="http://schemas.microsoft.com/office/powerpoint/2010/main" val="212164143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2"/>
          <p:cNvSpPr>
            <a:spLocks noGrp="1" noChangeArrowheads="1"/>
          </p:cNvSpPr>
          <p:nvPr>
            <p:ph type="title"/>
          </p:nvPr>
        </p:nvSpPr>
        <p:spPr>
          <a:xfrm>
            <a:off x="1981200" y="5038"/>
            <a:ext cx="7772400" cy="1143000"/>
          </a:xfrm>
        </p:spPr>
        <p:txBody>
          <a:bodyPr>
            <a:normAutofit/>
          </a:bodyPr>
          <a:lstStyle/>
          <a:p>
            <a:r>
              <a:rPr lang="en-US" dirty="0"/>
              <a:t>Conditional Branch Instructions</a:t>
            </a:r>
          </a:p>
        </p:txBody>
      </p:sp>
      <p:sp>
        <p:nvSpPr>
          <p:cNvPr id="2" name="Slide Number Placeholder 1"/>
          <p:cNvSpPr>
            <a:spLocks noGrp="1"/>
          </p:cNvSpPr>
          <p:nvPr>
            <p:ph type="sldNum" sz="quarter" idx="11"/>
          </p:nvPr>
        </p:nvSpPr>
        <p:spPr/>
        <p:txBody>
          <a:bodyPr/>
          <a:lstStyle/>
          <a:p>
            <a:pPr>
              <a:defRPr/>
            </a:pPr>
            <a:fld id="{7D3083A4-9012-4F92-8AC9-739FC4D3B103}" type="slidenum">
              <a:rPr lang="en-US" smtClean="0"/>
              <a:pPr>
                <a:defRPr/>
              </a:pPr>
              <a:t>19</a:t>
            </a:fld>
            <a:endParaRPr lang="en-US"/>
          </a:p>
        </p:txBody>
      </p:sp>
      <p:sp>
        <p:nvSpPr>
          <p:cNvPr id="3" name="TextBox 2"/>
          <p:cNvSpPr txBox="1"/>
          <p:nvPr/>
        </p:nvSpPr>
        <p:spPr>
          <a:xfrm>
            <a:off x="6797812" y="1241454"/>
            <a:ext cx="3396977" cy="646331"/>
          </a:xfrm>
          <a:prstGeom prst="rect">
            <a:avLst/>
          </a:prstGeom>
          <a:noFill/>
        </p:spPr>
        <p:txBody>
          <a:bodyPr wrap="square" rtlCol="0">
            <a:spAutoFit/>
          </a:bodyPr>
          <a:lstStyle/>
          <a:p>
            <a:pPr algn="ctr"/>
            <a:r>
              <a:rPr lang="en-US" dirty="0"/>
              <a:t>Conditional codes applied to branch instructions</a:t>
            </a:r>
          </a:p>
        </p:txBody>
      </p:sp>
      <p:sp>
        <p:nvSpPr>
          <p:cNvPr id="4" name="Right Arrow 3"/>
          <p:cNvSpPr/>
          <p:nvPr/>
        </p:nvSpPr>
        <p:spPr>
          <a:xfrm>
            <a:off x="5776783" y="3238500"/>
            <a:ext cx="533400" cy="2286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5" name="Group 92"/>
          <p:cNvGraphicFramePr>
            <a:graphicFrameLocks/>
          </p:cNvGraphicFramePr>
          <p:nvPr/>
        </p:nvGraphicFramePr>
        <p:xfrm>
          <a:off x="6553201" y="1981200"/>
          <a:ext cx="3886201" cy="2743200"/>
        </p:xfrm>
        <a:graphic>
          <a:graphicData uri="http://schemas.openxmlformats.org/drawingml/2006/table">
            <a:tbl>
              <a:tblPr/>
              <a:tblGrid>
                <a:gridCol w="1423903">
                  <a:extLst>
                    <a:ext uri="{9D8B030D-6E8A-4147-A177-3AD203B41FA5}">
                      <a16:colId xmlns:a16="http://schemas.microsoft.com/office/drawing/2014/main" val="20000"/>
                    </a:ext>
                  </a:extLst>
                </a:gridCol>
                <a:gridCol w="1173389">
                  <a:extLst>
                    <a:ext uri="{9D8B030D-6E8A-4147-A177-3AD203B41FA5}">
                      <a16:colId xmlns:a16="http://schemas.microsoft.com/office/drawing/2014/main" val="20001"/>
                    </a:ext>
                  </a:extLst>
                </a:gridCol>
                <a:gridCol w="1288909">
                  <a:extLst>
                    <a:ext uri="{9D8B030D-6E8A-4147-A177-3AD203B41FA5}">
                      <a16:colId xmlns:a16="http://schemas.microsoft.com/office/drawing/2014/main" val="20002"/>
                    </a:ext>
                  </a:extLst>
                </a:gridCol>
              </a:tblGrid>
              <a:tr h="349015">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1800" b="1" i="0" u="none" strike="noStrike" cap="none" normalizeH="0" baseline="0" dirty="0">
                          <a:ln>
                            <a:noFill/>
                          </a:ln>
                          <a:solidFill>
                            <a:schemeClr val="bg1"/>
                          </a:solidFill>
                          <a:effectLst/>
                          <a:latin typeface="Arial" charset="0"/>
                        </a:rPr>
                        <a:t>Compare</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1800" b="1" i="0" u="none" strike="noStrike" cap="none" normalizeH="0" baseline="0" dirty="0">
                          <a:ln>
                            <a:noFill/>
                          </a:ln>
                          <a:solidFill>
                            <a:schemeClr val="bg1"/>
                          </a:solidFill>
                          <a:effectLst/>
                          <a:latin typeface="Arial" charset="0"/>
                        </a:rPr>
                        <a:t>Signed</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1800" b="1" i="0" u="none" strike="noStrike" cap="none" normalizeH="0" baseline="0" dirty="0">
                          <a:ln>
                            <a:noFill/>
                          </a:ln>
                          <a:solidFill>
                            <a:schemeClr val="bg1"/>
                          </a:solidFill>
                          <a:effectLst/>
                          <a:latin typeface="Arial" charset="0"/>
                        </a:rPr>
                        <a:t>Unsigned</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extLst>
                  <a:ext uri="{0D108BD9-81ED-4DB2-BD59-A6C34878D82A}">
                    <a16:rowId xmlns:a16="http://schemas.microsoft.com/office/drawing/2014/main" val="10000"/>
                  </a:ext>
                </a:extLst>
              </a:tr>
              <a:tr h="348074">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000" b="0" i="0" u="none" strike="noStrike" cap="none" normalizeH="0" baseline="0" dirty="0">
                          <a:ln>
                            <a:noFill/>
                          </a:ln>
                          <a:solidFill>
                            <a:srgbClr val="000000"/>
                          </a:solidFill>
                          <a:effectLst/>
                          <a:latin typeface="Consolas" panose="020B0609020204030204" pitchFamily="49" charset="0"/>
                          <a:cs typeface="Consolas" panose="020B0609020204030204" pitchFamily="49" charset="0"/>
                        </a:rPr>
                        <a:t>&gt;</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000" b="0" i="0" u="none" strike="noStrike" cap="none" normalizeH="0" baseline="0" dirty="0">
                          <a:ln>
                            <a:noFill/>
                          </a:ln>
                          <a:solidFill>
                            <a:srgbClr val="C00000"/>
                          </a:solidFill>
                          <a:effectLst/>
                          <a:latin typeface="Consolas" panose="020B0609020204030204" pitchFamily="49" charset="0"/>
                          <a:cs typeface="Consolas" panose="020B0609020204030204" pitchFamily="49" charset="0"/>
                        </a:rPr>
                        <a:t>BGT</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000" b="0" i="0" u="none" strike="noStrike" cap="none" normalizeH="0" baseline="0" dirty="0">
                          <a:ln>
                            <a:noFill/>
                          </a:ln>
                          <a:solidFill>
                            <a:srgbClr val="0000FF"/>
                          </a:solidFill>
                          <a:effectLst/>
                          <a:latin typeface="Consolas" panose="020B0609020204030204" pitchFamily="49" charset="0"/>
                          <a:cs typeface="Consolas" panose="020B0609020204030204" pitchFamily="49" charset="0"/>
                        </a:rPr>
                        <a:t>BHI</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349015">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000" b="0" i="0" u="none" strike="noStrike" cap="none" normalizeH="0" baseline="0" dirty="0">
                          <a:ln>
                            <a:noFill/>
                          </a:ln>
                          <a:solidFill>
                            <a:srgbClr val="000000"/>
                          </a:solidFill>
                          <a:effectLst/>
                          <a:latin typeface="Consolas" panose="020B0609020204030204" pitchFamily="49" charset="0"/>
                          <a:cs typeface="Consolas" panose="020B0609020204030204" pitchFamily="49" charset="0"/>
                        </a:rPr>
                        <a:t>≥</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000" b="0" i="0" u="none" strike="noStrike" cap="none" normalizeH="0" baseline="0" dirty="0">
                          <a:ln>
                            <a:noFill/>
                          </a:ln>
                          <a:solidFill>
                            <a:srgbClr val="C00000"/>
                          </a:solidFill>
                          <a:effectLst/>
                          <a:latin typeface="Consolas" panose="020B0609020204030204" pitchFamily="49" charset="0"/>
                          <a:cs typeface="Consolas" panose="020B0609020204030204" pitchFamily="49" charset="0"/>
                        </a:rPr>
                        <a:t>BGE</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000" b="0" i="0" u="none" strike="noStrike" cap="none" normalizeH="0" baseline="0" dirty="0">
                          <a:ln>
                            <a:noFill/>
                          </a:ln>
                          <a:solidFill>
                            <a:srgbClr val="0000FF"/>
                          </a:solidFill>
                          <a:effectLst/>
                          <a:latin typeface="Consolas" panose="020B0609020204030204" pitchFamily="49" charset="0"/>
                          <a:cs typeface="Consolas" panose="020B0609020204030204" pitchFamily="49" charset="0"/>
                        </a:rPr>
                        <a:t>BHS</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347133">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000" b="0" i="0" u="none" strike="noStrike" cap="none" normalizeH="0" baseline="0">
                          <a:ln>
                            <a:noFill/>
                          </a:ln>
                          <a:solidFill>
                            <a:srgbClr val="000000"/>
                          </a:solidFill>
                          <a:effectLst/>
                          <a:latin typeface="Consolas" panose="020B0609020204030204" pitchFamily="49" charset="0"/>
                          <a:cs typeface="Consolas" panose="020B0609020204030204" pitchFamily="49" charset="0"/>
                        </a:rPr>
                        <a:t>&lt;</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000" b="0" i="0" u="none" strike="noStrike" cap="none" normalizeH="0" baseline="0" dirty="0">
                          <a:ln>
                            <a:noFill/>
                          </a:ln>
                          <a:solidFill>
                            <a:srgbClr val="C00000"/>
                          </a:solidFill>
                          <a:effectLst/>
                          <a:latin typeface="Consolas" panose="020B0609020204030204" pitchFamily="49" charset="0"/>
                          <a:cs typeface="Consolas" panose="020B0609020204030204" pitchFamily="49" charset="0"/>
                        </a:rPr>
                        <a:t>BLT</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000" b="0" i="0" u="none" strike="noStrike" cap="none" normalizeH="0" baseline="0" dirty="0">
                          <a:ln>
                            <a:noFill/>
                          </a:ln>
                          <a:solidFill>
                            <a:srgbClr val="0000FF"/>
                          </a:solidFill>
                          <a:effectLst/>
                          <a:latin typeface="Consolas" panose="020B0609020204030204" pitchFamily="49" charset="0"/>
                          <a:cs typeface="Consolas" panose="020B0609020204030204" pitchFamily="49" charset="0"/>
                        </a:rPr>
                        <a:t>BLO</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r h="349015">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000" b="0" i="0" u="none" strike="noStrike" cap="none" normalizeH="0" baseline="0" dirty="0">
                          <a:ln>
                            <a:noFill/>
                          </a:ln>
                          <a:solidFill>
                            <a:srgbClr val="000000"/>
                          </a:solidFill>
                          <a:effectLst/>
                          <a:latin typeface="Consolas" panose="020B0609020204030204" pitchFamily="49" charset="0"/>
                          <a:cs typeface="Consolas" panose="020B0609020204030204" pitchFamily="49" charset="0"/>
                        </a:rPr>
                        <a:t>≤</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000" b="0" i="0" u="none" strike="noStrike" cap="none" normalizeH="0" baseline="0" dirty="0">
                          <a:ln>
                            <a:noFill/>
                          </a:ln>
                          <a:solidFill>
                            <a:srgbClr val="C00000"/>
                          </a:solidFill>
                          <a:effectLst/>
                          <a:latin typeface="Consolas" panose="020B0609020204030204" pitchFamily="49" charset="0"/>
                          <a:cs typeface="Consolas" panose="020B0609020204030204" pitchFamily="49" charset="0"/>
                        </a:rPr>
                        <a:t>BLE</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000" b="0" i="0" u="none" strike="noStrike" cap="none" normalizeH="0" baseline="0" dirty="0">
                          <a:ln>
                            <a:noFill/>
                          </a:ln>
                          <a:solidFill>
                            <a:srgbClr val="0000FF"/>
                          </a:solidFill>
                          <a:effectLst/>
                          <a:latin typeface="Consolas" panose="020B0609020204030204" pitchFamily="49" charset="0"/>
                          <a:cs typeface="Consolas" panose="020B0609020204030204" pitchFamily="49" charset="0"/>
                        </a:rPr>
                        <a:t>BLS</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6"/>
                  </a:ext>
                </a:extLst>
              </a:tr>
              <a:tr h="349015">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000" b="0" i="0" u="none" strike="noStrike" cap="none" normalizeH="0" baseline="0" dirty="0">
                          <a:ln>
                            <a:noFill/>
                          </a:ln>
                          <a:solidFill>
                            <a:srgbClr val="000000"/>
                          </a:solidFill>
                          <a:effectLst/>
                          <a:latin typeface="Consolas" panose="020B0609020204030204" pitchFamily="49" charset="0"/>
                          <a:cs typeface="Consolas" panose="020B0609020204030204" pitchFamily="49" charset="0"/>
                        </a:rPr>
                        <a:t>==</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2">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000" b="0" i="0" u="none" strike="noStrike" cap="none" normalizeH="0" baseline="0" dirty="0">
                          <a:ln>
                            <a:noFill/>
                          </a:ln>
                          <a:solidFill>
                            <a:schemeClr val="tx1"/>
                          </a:solidFill>
                          <a:effectLst/>
                          <a:latin typeface="Consolas" panose="020B0609020204030204" pitchFamily="49" charset="0"/>
                          <a:cs typeface="Consolas" panose="020B0609020204030204" pitchFamily="49" charset="0"/>
                        </a:rPr>
                        <a:t>BEQ</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sz="2000" b="0" i="0" u="none" strike="noStrike" cap="none" normalizeH="0" baseline="0" dirty="0">
                        <a:ln>
                          <a:noFill/>
                        </a:ln>
                        <a:solidFill>
                          <a:srgbClr val="0000FF"/>
                        </a:solidFill>
                        <a:effectLst/>
                        <a:latin typeface="Consolas" panose="020B0609020204030204" pitchFamily="49" charset="0"/>
                        <a:cs typeface="Consolas" panose="020B0609020204030204" pitchFamily="49"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964924021"/>
                  </a:ext>
                </a:extLst>
              </a:tr>
              <a:tr h="349015">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000" b="0" i="0" u="none" strike="noStrike" cap="none" normalizeH="0" baseline="0" dirty="0">
                          <a:ln>
                            <a:noFill/>
                          </a:ln>
                          <a:solidFill>
                            <a:srgbClr val="000000"/>
                          </a:solidFill>
                          <a:effectLst/>
                          <a:latin typeface="Consolas" panose="020B0609020204030204" pitchFamily="49" charset="0"/>
                          <a:cs typeface="Consolas" panose="020B0609020204030204" pitchFamily="49" charset="0"/>
                        </a:rPr>
                        <a:t>≠</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2">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000" b="0" i="0" u="none" strike="noStrike" cap="none" normalizeH="0" baseline="0" dirty="0">
                          <a:ln>
                            <a:noFill/>
                          </a:ln>
                          <a:solidFill>
                            <a:schemeClr val="tx1"/>
                          </a:solidFill>
                          <a:effectLst/>
                          <a:latin typeface="Consolas" panose="020B0609020204030204" pitchFamily="49" charset="0"/>
                          <a:cs typeface="Consolas" panose="020B0609020204030204" pitchFamily="49" charset="0"/>
                        </a:rPr>
                        <a:t>BNE</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sz="2000" b="0" i="0" u="none" strike="noStrike" cap="none" normalizeH="0" baseline="0" dirty="0">
                        <a:ln>
                          <a:noFill/>
                        </a:ln>
                        <a:solidFill>
                          <a:srgbClr val="0000FF"/>
                        </a:solidFill>
                        <a:effectLst/>
                        <a:latin typeface="Consolas" panose="020B0609020204030204" pitchFamily="49" charset="0"/>
                        <a:cs typeface="Consolas" panose="020B0609020204030204" pitchFamily="49"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724926228"/>
                  </a:ext>
                </a:extLst>
              </a:tr>
            </a:tbl>
          </a:graphicData>
        </a:graphic>
      </p:graphicFrame>
      <p:graphicFrame>
        <p:nvGraphicFramePr>
          <p:cNvPr id="449628" name="Group 92"/>
          <p:cNvGraphicFramePr>
            <a:graphicFrameLocks noGrp="1"/>
          </p:cNvGraphicFramePr>
          <p:nvPr>
            <p:ph idx="1"/>
          </p:nvPr>
        </p:nvGraphicFramePr>
        <p:xfrm>
          <a:off x="1752600" y="1981200"/>
          <a:ext cx="3809998" cy="2743200"/>
        </p:xfrm>
        <a:graphic>
          <a:graphicData uri="http://schemas.openxmlformats.org/drawingml/2006/table">
            <a:tbl>
              <a:tblPr/>
              <a:tblGrid>
                <a:gridCol w="1191059">
                  <a:extLst>
                    <a:ext uri="{9D8B030D-6E8A-4147-A177-3AD203B41FA5}">
                      <a16:colId xmlns:a16="http://schemas.microsoft.com/office/drawing/2014/main" val="20000"/>
                    </a:ext>
                  </a:extLst>
                </a:gridCol>
                <a:gridCol w="1281608">
                  <a:extLst>
                    <a:ext uri="{9D8B030D-6E8A-4147-A177-3AD203B41FA5}">
                      <a16:colId xmlns:a16="http://schemas.microsoft.com/office/drawing/2014/main" val="20001"/>
                    </a:ext>
                  </a:extLst>
                </a:gridCol>
                <a:gridCol w="1337331">
                  <a:extLst>
                    <a:ext uri="{9D8B030D-6E8A-4147-A177-3AD203B41FA5}">
                      <a16:colId xmlns:a16="http://schemas.microsoft.com/office/drawing/2014/main" val="20002"/>
                    </a:ext>
                  </a:extLst>
                </a:gridCol>
              </a:tblGrid>
              <a:tr h="338108">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1800" b="1" i="0" u="none" strike="noStrike" cap="none" normalizeH="0" baseline="0" dirty="0">
                          <a:ln>
                            <a:noFill/>
                          </a:ln>
                          <a:solidFill>
                            <a:schemeClr val="bg1"/>
                          </a:solidFill>
                          <a:effectLst/>
                          <a:latin typeface="Arial" charset="0"/>
                        </a:rPr>
                        <a:t>Compare</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1800" b="1" i="0" u="none" strike="noStrike" cap="none" normalizeH="0" baseline="0" dirty="0">
                          <a:ln>
                            <a:noFill/>
                          </a:ln>
                          <a:solidFill>
                            <a:schemeClr val="bg1"/>
                          </a:solidFill>
                          <a:effectLst/>
                          <a:latin typeface="Arial" charset="0"/>
                        </a:rPr>
                        <a:t>Signed</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1800" b="1" i="0" u="none" strike="noStrike" cap="none" normalizeH="0" baseline="0" dirty="0">
                          <a:ln>
                            <a:noFill/>
                          </a:ln>
                          <a:solidFill>
                            <a:schemeClr val="bg1"/>
                          </a:solidFill>
                          <a:effectLst/>
                          <a:latin typeface="Arial" charset="0"/>
                        </a:rPr>
                        <a:t>Unsigned</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extLst>
                  <a:ext uri="{0D108BD9-81ED-4DB2-BD59-A6C34878D82A}">
                    <a16:rowId xmlns:a16="http://schemas.microsoft.com/office/drawing/2014/main" val="10000"/>
                  </a:ext>
                </a:extLst>
              </a:tr>
              <a:tr h="337196">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000" b="0" i="0" u="none" strike="noStrike" cap="none" normalizeH="0" baseline="0" dirty="0">
                          <a:ln>
                            <a:noFill/>
                          </a:ln>
                          <a:solidFill>
                            <a:srgbClr val="000000"/>
                          </a:solidFill>
                          <a:effectLst/>
                          <a:latin typeface="Consolas" panose="020B0609020204030204" pitchFamily="49" charset="0"/>
                          <a:cs typeface="Consolas" panose="020B0609020204030204" pitchFamily="49" charset="0"/>
                        </a:rPr>
                        <a:t>&gt;</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000" b="0" i="0" u="none" strike="noStrike" cap="none" normalizeH="0" baseline="0" dirty="0">
                          <a:ln>
                            <a:noFill/>
                          </a:ln>
                          <a:solidFill>
                            <a:srgbClr val="C00000"/>
                          </a:solidFill>
                          <a:effectLst/>
                          <a:latin typeface="Consolas" panose="020B0609020204030204" pitchFamily="49" charset="0"/>
                          <a:cs typeface="Consolas" panose="020B0609020204030204" pitchFamily="49" charset="0"/>
                        </a:rPr>
                        <a:t>GT</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000" b="0" i="0" u="none" strike="noStrike" cap="none" normalizeH="0" baseline="0" dirty="0">
                          <a:ln>
                            <a:noFill/>
                          </a:ln>
                          <a:solidFill>
                            <a:srgbClr val="0000FF"/>
                          </a:solidFill>
                          <a:effectLst/>
                          <a:latin typeface="Consolas" panose="020B0609020204030204" pitchFamily="49" charset="0"/>
                          <a:cs typeface="Consolas" panose="020B0609020204030204" pitchFamily="49" charset="0"/>
                        </a:rPr>
                        <a:t>HI</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338108">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000" b="0" i="0" u="none" strike="noStrike" cap="none" normalizeH="0" baseline="0" dirty="0">
                          <a:ln>
                            <a:noFill/>
                          </a:ln>
                          <a:solidFill>
                            <a:srgbClr val="000000"/>
                          </a:solidFill>
                          <a:effectLst/>
                          <a:latin typeface="Consolas" panose="020B0609020204030204" pitchFamily="49" charset="0"/>
                          <a:cs typeface="Consolas" panose="020B0609020204030204" pitchFamily="49" charset="0"/>
                        </a:rPr>
                        <a:t>≥</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000" b="0" i="0" u="none" strike="noStrike" cap="none" normalizeH="0" baseline="0" dirty="0">
                          <a:ln>
                            <a:noFill/>
                          </a:ln>
                          <a:solidFill>
                            <a:srgbClr val="C00000"/>
                          </a:solidFill>
                          <a:effectLst/>
                          <a:latin typeface="Consolas" panose="020B0609020204030204" pitchFamily="49" charset="0"/>
                          <a:cs typeface="Consolas" panose="020B0609020204030204" pitchFamily="49" charset="0"/>
                        </a:rPr>
                        <a:t>GE</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000" b="0" i="0" u="none" strike="noStrike" cap="none" normalizeH="0" baseline="0" dirty="0">
                          <a:ln>
                            <a:noFill/>
                          </a:ln>
                          <a:solidFill>
                            <a:srgbClr val="0000FF"/>
                          </a:solidFill>
                          <a:effectLst/>
                          <a:latin typeface="Consolas" panose="020B0609020204030204" pitchFamily="49" charset="0"/>
                          <a:cs typeface="Consolas" panose="020B0609020204030204" pitchFamily="49" charset="0"/>
                        </a:rPr>
                        <a:t>HS</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336285">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000" b="0" i="0" u="none" strike="noStrike" cap="none" normalizeH="0" baseline="0">
                          <a:ln>
                            <a:noFill/>
                          </a:ln>
                          <a:solidFill>
                            <a:srgbClr val="000000"/>
                          </a:solidFill>
                          <a:effectLst/>
                          <a:latin typeface="Consolas" panose="020B0609020204030204" pitchFamily="49" charset="0"/>
                          <a:cs typeface="Consolas" panose="020B0609020204030204" pitchFamily="49" charset="0"/>
                        </a:rPr>
                        <a:t>&lt;</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000" b="0" i="0" u="none" strike="noStrike" cap="none" normalizeH="0" baseline="0" dirty="0">
                          <a:ln>
                            <a:noFill/>
                          </a:ln>
                          <a:solidFill>
                            <a:srgbClr val="C00000"/>
                          </a:solidFill>
                          <a:effectLst/>
                          <a:latin typeface="Consolas" panose="020B0609020204030204" pitchFamily="49" charset="0"/>
                          <a:cs typeface="Consolas" panose="020B0609020204030204" pitchFamily="49" charset="0"/>
                        </a:rPr>
                        <a:t>LT</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000" b="0" i="0" u="none" strike="noStrike" cap="none" normalizeH="0" baseline="0" dirty="0">
                          <a:ln>
                            <a:noFill/>
                          </a:ln>
                          <a:solidFill>
                            <a:srgbClr val="0000FF"/>
                          </a:solidFill>
                          <a:effectLst/>
                          <a:latin typeface="Consolas" panose="020B0609020204030204" pitchFamily="49" charset="0"/>
                          <a:cs typeface="Consolas" panose="020B0609020204030204" pitchFamily="49" charset="0"/>
                        </a:rPr>
                        <a:t>LO</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r h="338108">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000" b="0" i="0" u="none" strike="noStrike" cap="none" normalizeH="0" baseline="0" dirty="0">
                          <a:ln>
                            <a:noFill/>
                          </a:ln>
                          <a:solidFill>
                            <a:srgbClr val="000000"/>
                          </a:solidFill>
                          <a:effectLst/>
                          <a:latin typeface="Consolas" panose="020B0609020204030204" pitchFamily="49" charset="0"/>
                          <a:cs typeface="Consolas" panose="020B0609020204030204" pitchFamily="49" charset="0"/>
                        </a:rPr>
                        <a:t>≤</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000" b="0" i="0" u="none" strike="noStrike" cap="none" normalizeH="0" baseline="0" dirty="0">
                          <a:ln>
                            <a:noFill/>
                          </a:ln>
                          <a:solidFill>
                            <a:srgbClr val="C00000"/>
                          </a:solidFill>
                          <a:effectLst/>
                          <a:latin typeface="Consolas" panose="020B0609020204030204" pitchFamily="49" charset="0"/>
                          <a:cs typeface="Consolas" panose="020B0609020204030204" pitchFamily="49" charset="0"/>
                        </a:rPr>
                        <a:t>LE</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000" b="0" i="0" u="none" strike="noStrike" cap="none" normalizeH="0" baseline="0" dirty="0">
                          <a:ln>
                            <a:noFill/>
                          </a:ln>
                          <a:solidFill>
                            <a:srgbClr val="0000FF"/>
                          </a:solidFill>
                          <a:effectLst/>
                          <a:latin typeface="Consolas" panose="020B0609020204030204" pitchFamily="49" charset="0"/>
                          <a:cs typeface="Consolas" panose="020B0609020204030204" pitchFamily="49" charset="0"/>
                        </a:rPr>
                        <a:t>LS</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6"/>
                  </a:ext>
                </a:extLst>
              </a:tr>
              <a:tr h="338108">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000" b="0" i="0" u="none" strike="noStrike" cap="none" normalizeH="0" baseline="0" dirty="0">
                          <a:ln>
                            <a:noFill/>
                          </a:ln>
                          <a:solidFill>
                            <a:srgbClr val="000000"/>
                          </a:solidFill>
                          <a:effectLst/>
                          <a:latin typeface="Consolas" panose="020B0609020204030204" pitchFamily="49" charset="0"/>
                          <a:cs typeface="Consolas" panose="020B0609020204030204" pitchFamily="49" charset="0"/>
                        </a:rPr>
                        <a:t>==</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2">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000" b="0" i="0" u="none" strike="noStrike" cap="none" normalizeH="0" baseline="0" dirty="0">
                          <a:ln>
                            <a:noFill/>
                          </a:ln>
                          <a:solidFill>
                            <a:schemeClr val="tx1"/>
                          </a:solidFill>
                          <a:effectLst/>
                          <a:latin typeface="Consolas" panose="020B0609020204030204" pitchFamily="49" charset="0"/>
                          <a:cs typeface="Consolas" panose="020B0609020204030204" pitchFamily="49" charset="0"/>
                        </a:rPr>
                        <a:t>EQ</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sz="2000" b="0" i="0" u="none" strike="noStrike" cap="none" normalizeH="0" baseline="0" dirty="0">
                        <a:ln>
                          <a:noFill/>
                        </a:ln>
                        <a:solidFill>
                          <a:srgbClr val="0000FF"/>
                        </a:solidFill>
                        <a:effectLst/>
                        <a:latin typeface="Consolas" panose="020B0609020204030204" pitchFamily="49" charset="0"/>
                        <a:cs typeface="Consolas" panose="020B0609020204030204" pitchFamily="49"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86496093"/>
                  </a:ext>
                </a:extLst>
              </a:tr>
              <a:tr h="338108">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000" b="0" i="0" u="none" strike="noStrike" cap="none" normalizeH="0" baseline="0" dirty="0">
                          <a:ln>
                            <a:noFill/>
                          </a:ln>
                          <a:solidFill>
                            <a:srgbClr val="000000"/>
                          </a:solidFill>
                          <a:effectLst/>
                          <a:latin typeface="Consolas" panose="020B0609020204030204" pitchFamily="49" charset="0"/>
                          <a:cs typeface="Consolas" panose="020B0609020204030204" pitchFamily="49" charset="0"/>
                        </a:rPr>
                        <a:t>≠</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2">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000" b="0" i="0" u="none" strike="noStrike" cap="none" normalizeH="0" baseline="0" dirty="0">
                          <a:ln>
                            <a:noFill/>
                          </a:ln>
                          <a:solidFill>
                            <a:schemeClr val="tx1"/>
                          </a:solidFill>
                          <a:effectLst/>
                          <a:latin typeface="Consolas" panose="020B0609020204030204" pitchFamily="49" charset="0"/>
                          <a:cs typeface="Consolas" panose="020B0609020204030204" pitchFamily="49" charset="0"/>
                        </a:rPr>
                        <a:t>NE</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sz="2000" b="0" i="0" u="none" strike="noStrike" cap="none" normalizeH="0" baseline="0" dirty="0">
                        <a:ln>
                          <a:noFill/>
                        </a:ln>
                        <a:solidFill>
                          <a:srgbClr val="0000FF"/>
                        </a:solidFill>
                        <a:effectLst/>
                        <a:latin typeface="Consolas" panose="020B0609020204030204" pitchFamily="49" charset="0"/>
                        <a:cs typeface="Consolas" panose="020B0609020204030204" pitchFamily="49"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551342173"/>
                  </a:ext>
                </a:extLst>
              </a:tr>
            </a:tbl>
          </a:graphicData>
        </a:graphic>
      </p:graphicFrame>
    </p:spTree>
    <p:extLst>
      <p:ext uri="{BB962C8B-B14F-4D97-AF65-F5344CB8AC3E}">
        <p14:creationId xmlns:p14="http://schemas.microsoft.com/office/powerpoint/2010/main" val="20379281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left)">
                                      <p:cBhvr>
                                        <p:cTn id="7" dur="500"/>
                                        <p:tgtEl>
                                          <p:spTgt spid="4"/>
                                        </p:tgtEl>
                                      </p:cBhvr>
                                    </p:animEffect>
                                  </p:childTnLst>
                                </p:cTn>
                              </p:par>
                            </p:childTnLst>
                          </p:cTn>
                        </p:par>
                        <p:par>
                          <p:cTn id="8" fill="hold">
                            <p:stCondLst>
                              <p:cond delay="500"/>
                            </p:stCondLst>
                            <p:childTnLst>
                              <p:par>
                                <p:cTn id="9" presetID="1" presetClass="entr" presetSubtype="0" fill="hold" nodeType="afterEffect">
                                  <p:stCondLst>
                                    <p:cond delay="0"/>
                                  </p:stCondLst>
                                  <p:childTnLst>
                                    <p:set>
                                      <p:cBhvr>
                                        <p:cTn id="10" dur="1" fill="hold">
                                          <p:stCondLst>
                                            <p:cond delay="0"/>
                                          </p:stCondLst>
                                        </p:cTn>
                                        <p:tgtEl>
                                          <p:spTgt spid="5"/>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A70F042E-8630-4D89-B007-79A5D5D66790}" type="slidenum">
              <a:rPr lang="en-US" altLang="zh-TW"/>
              <a:pPr/>
              <a:t>2</a:t>
            </a:fld>
            <a:endParaRPr lang="en-US" altLang="zh-TW"/>
          </a:p>
        </p:txBody>
      </p:sp>
      <p:sp>
        <p:nvSpPr>
          <p:cNvPr id="787458" name="Rectangle 2"/>
          <p:cNvSpPr>
            <a:spLocks noGrp="1" noChangeArrowheads="1"/>
          </p:cNvSpPr>
          <p:nvPr>
            <p:ph type="title"/>
          </p:nvPr>
        </p:nvSpPr>
        <p:spPr/>
        <p:txBody>
          <a:bodyPr/>
          <a:lstStyle/>
          <a:p>
            <a:r>
              <a:rPr lang="en-US" dirty="0"/>
              <a:t>Three Control Structures</a:t>
            </a:r>
            <a:endParaRPr lang="zh-TW" altLang="en-US" dirty="0"/>
          </a:p>
        </p:txBody>
      </p:sp>
      <p:sp>
        <p:nvSpPr>
          <p:cNvPr id="787459" name="Rectangle 3"/>
          <p:cNvSpPr>
            <a:spLocks noGrp="1" noChangeArrowheads="1"/>
          </p:cNvSpPr>
          <p:nvPr>
            <p:ph type="body" idx="1"/>
          </p:nvPr>
        </p:nvSpPr>
        <p:spPr/>
        <p:txBody>
          <a:bodyPr>
            <a:normAutofit/>
          </a:bodyPr>
          <a:lstStyle/>
          <a:p>
            <a:r>
              <a:rPr lang="en-US" sz="1800" dirty="0"/>
              <a:t>Sequence Structure</a:t>
            </a:r>
          </a:p>
          <a:p>
            <a:pPr lvl="1"/>
            <a:r>
              <a:rPr lang="en-US" sz="1600" dirty="0"/>
              <a:t>Computer executes statements (instructions), one after another, in the order listed in the program</a:t>
            </a:r>
          </a:p>
          <a:p>
            <a:pPr>
              <a:lnSpc>
                <a:spcPct val="90000"/>
              </a:lnSpc>
            </a:pPr>
            <a:r>
              <a:rPr lang="en-US" altLang="zh-TW" sz="1800" b="1" dirty="0">
                <a:latin typeface="Courier New"/>
                <a:cs typeface="Courier New"/>
              </a:rPr>
              <a:t>Selection Structure</a:t>
            </a:r>
          </a:p>
          <a:p>
            <a:pPr lvl="1">
              <a:lnSpc>
                <a:spcPct val="90000"/>
              </a:lnSpc>
            </a:pPr>
            <a:r>
              <a:rPr lang="en-US" altLang="zh-TW" sz="1600" b="1" dirty="0">
                <a:latin typeface="Courier New"/>
                <a:cs typeface="Courier New"/>
              </a:rPr>
              <a:t>If-then-else</a:t>
            </a:r>
          </a:p>
          <a:p>
            <a:pPr>
              <a:lnSpc>
                <a:spcPct val="90000"/>
              </a:lnSpc>
            </a:pPr>
            <a:r>
              <a:rPr lang="en-US" altLang="zh-TW" sz="1800" b="1" dirty="0">
                <a:latin typeface="Courier New" pitchFamily="49" charset="0"/>
              </a:rPr>
              <a:t>Loop Structure</a:t>
            </a:r>
          </a:p>
          <a:p>
            <a:pPr lvl="1">
              <a:lnSpc>
                <a:spcPct val="90000"/>
              </a:lnSpc>
            </a:pPr>
            <a:r>
              <a:rPr lang="en-US" altLang="zh-TW" sz="1600" b="1" dirty="0">
                <a:latin typeface="Courier New" pitchFamily="49" charset="0"/>
              </a:rPr>
              <a:t>while loop</a:t>
            </a:r>
          </a:p>
          <a:p>
            <a:pPr lvl="1">
              <a:lnSpc>
                <a:spcPct val="90000"/>
              </a:lnSpc>
            </a:pPr>
            <a:r>
              <a:rPr lang="en-US" altLang="zh-TW" sz="1600" b="1" dirty="0">
                <a:latin typeface="Courier New" pitchFamily="49" charset="0"/>
              </a:rPr>
              <a:t>for </a:t>
            </a:r>
            <a:r>
              <a:rPr lang="en-US" altLang="zh-TW" sz="1800" b="1" dirty="0">
                <a:latin typeface="Courier New" pitchFamily="49" charset="0"/>
              </a:rPr>
              <a:t>loop</a:t>
            </a:r>
            <a:endParaRPr lang="en-US" altLang="zh-TW" sz="1800" dirty="0"/>
          </a:p>
        </p:txBody>
      </p:sp>
      <p:pic>
        <p:nvPicPr>
          <p:cNvPr id="11" name="Picture 4"/>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438400" y="3099329"/>
            <a:ext cx="1600200" cy="266958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2" name="TextBox 11"/>
          <p:cNvSpPr txBox="1"/>
          <p:nvPr/>
        </p:nvSpPr>
        <p:spPr>
          <a:xfrm>
            <a:off x="2133600" y="5896958"/>
            <a:ext cx="2209800" cy="369332"/>
          </a:xfrm>
          <a:prstGeom prst="rect">
            <a:avLst/>
          </a:prstGeom>
          <a:noFill/>
        </p:spPr>
        <p:txBody>
          <a:bodyPr wrap="square" rtlCol="0">
            <a:spAutoFit/>
          </a:bodyPr>
          <a:lstStyle/>
          <a:p>
            <a:pPr algn="ctr"/>
            <a:r>
              <a:rPr lang="en-US" dirty="0">
                <a:solidFill>
                  <a:srgbClr val="C00000"/>
                </a:solidFill>
              </a:rPr>
              <a:t>Sequence Structure</a:t>
            </a:r>
          </a:p>
        </p:txBody>
      </p:sp>
      <p:grpSp>
        <p:nvGrpSpPr>
          <p:cNvPr id="13" name="Group 12">
            <a:extLst>
              <a:ext uri="{FF2B5EF4-FFF2-40B4-BE49-F238E27FC236}">
                <a16:creationId xmlns:a16="http://schemas.microsoft.com/office/drawing/2014/main" id="{B362000C-983C-524D-87C2-3EDCAF4543B1}"/>
              </a:ext>
            </a:extLst>
          </p:cNvPr>
          <p:cNvGrpSpPr/>
          <p:nvPr/>
        </p:nvGrpSpPr>
        <p:grpSpPr>
          <a:xfrm>
            <a:off x="4759452" y="3210895"/>
            <a:ext cx="3657600" cy="3011381"/>
            <a:chOff x="2362200" y="1752600"/>
            <a:chExt cx="4132390" cy="3714428"/>
          </a:xfrm>
        </p:grpSpPr>
        <p:pic>
          <p:nvPicPr>
            <p:cNvPr id="14" name="Picture 5"/>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362200" y="1752600"/>
              <a:ext cx="4132390" cy="28098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5" name="TextBox 14"/>
            <p:cNvSpPr txBox="1"/>
            <p:nvPr/>
          </p:nvSpPr>
          <p:spPr>
            <a:xfrm>
              <a:off x="3439086" y="5011470"/>
              <a:ext cx="2235462" cy="455558"/>
            </a:xfrm>
            <a:prstGeom prst="rect">
              <a:avLst/>
            </a:prstGeom>
            <a:noFill/>
          </p:spPr>
          <p:txBody>
            <a:bodyPr wrap="none" rtlCol="0">
              <a:spAutoFit/>
            </a:bodyPr>
            <a:lstStyle/>
            <a:p>
              <a:r>
                <a:rPr lang="en-US" dirty="0">
                  <a:solidFill>
                    <a:srgbClr val="C00000"/>
                  </a:solidFill>
                </a:rPr>
                <a:t>Selection Structure</a:t>
              </a:r>
            </a:p>
          </p:txBody>
        </p:sp>
      </p:grpSp>
      <p:grpSp>
        <p:nvGrpSpPr>
          <p:cNvPr id="16" name="Group 15">
            <a:extLst>
              <a:ext uri="{FF2B5EF4-FFF2-40B4-BE49-F238E27FC236}">
                <a16:creationId xmlns:a16="http://schemas.microsoft.com/office/drawing/2014/main" id="{B2548B9B-63B4-EE41-BB16-A644D9AF1BF9}"/>
              </a:ext>
            </a:extLst>
          </p:cNvPr>
          <p:cNvGrpSpPr/>
          <p:nvPr/>
        </p:nvGrpSpPr>
        <p:grpSpPr>
          <a:xfrm>
            <a:off x="9616640" y="2843013"/>
            <a:ext cx="2133600" cy="3379263"/>
            <a:chOff x="6400800" y="1447800"/>
            <a:chExt cx="2517213" cy="4008753"/>
          </a:xfrm>
        </p:grpSpPr>
        <p:pic>
          <p:nvPicPr>
            <p:cNvPr id="17" name="Picture 6"/>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400800" y="1447800"/>
              <a:ext cx="2517213" cy="298132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8" name="TextBox 17"/>
            <p:cNvSpPr txBox="1"/>
            <p:nvPr/>
          </p:nvSpPr>
          <p:spPr>
            <a:xfrm>
              <a:off x="6853640" y="5018422"/>
              <a:ext cx="1901278" cy="438131"/>
            </a:xfrm>
            <a:prstGeom prst="rect">
              <a:avLst/>
            </a:prstGeom>
            <a:noFill/>
          </p:spPr>
          <p:txBody>
            <a:bodyPr wrap="none" rtlCol="0">
              <a:spAutoFit/>
            </a:bodyPr>
            <a:lstStyle/>
            <a:p>
              <a:r>
                <a:rPr lang="en-US" dirty="0">
                  <a:solidFill>
                    <a:srgbClr val="C00000"/>
                  </a:solidFill>
                </a:rPr>
                <a:t>Loop Structure</a:t>
              </a:r>
            </a:p>
          </p:txBody>
        </p:sp>
      </p:grpSp>
    </p:spTree>
    <p:extLst>
      <p:ext uri="{BB962C8B-B14F-4D97-AF65-F5344CB8AC3E}">
        <p14:creationId xmlns:p14="http://schemas.microsoft.com/office/powerpoint/2010/main" val="166800616"/>
      </p:ext>
    </p:extLst>
  </p:cSld>
  <p:clrMapOvr>
    <a:masterClrMapping/>
  </p:clrMapOvr>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If-then Statement</a:t>
            </a:r>
          </a:p>
        </p:txBody>
      </p:sp>
      <p:sp>
        <p:nvSpPr>
          <p:cNvPr id="3" name="Slide Number Placeholder 2"/>
          <p:cNvSpPr>
            <a:spLocks noGrp="1"/>
          </p:cNvSpPr>
          <p:nvPr>
            <p:ph type="sldNum" sz="quarter" idx="12"/>
          </p:nvPr>
        </p:nvSpPr>
        <p:spPr/>
        <p:txBody>
          <a:bodyPr/>
          <a:lstStyle/>
          <a:p>
            <a:fld id="{EA7C8D44-3667-46F6-9772-CC52308E2A7F}" type="slidenum">
              <a:rPr kumimoji="0" lang="en-US" smtClean="0"/>
              <a:pPr/>
              <a:t>20</a:t>
            </a:fld>
            <a:endParaRPr kumimoji="0" lang="en-US" dirty="0"/>
          </a:p>
        </p:txBody>
      </p:sp>
      <p:graphicFrame>
        <p:nvGraphicFramePr>
          <p:cNvPr id="4" name="Table 3">
            <a:extLst>
              <a:ext uri="{FF2B5EF4-FFF2-40B4-BE49-F238E27FC236}">
                <a16:creationId xmlns:a16="http://schemas.microsoft.com/office/drawing/2014/main" id="{8989EC59-E611-F201-0209-F4496711ACCE}"/>
              </a:ext>
            </a:extLst>
          </p:cNvPr>
          <p:cNvGraphicFramePr>
            <a:graphicFrameLocks noGrp="1"/>
          </p:cNvGraphicFramePr>
          <p:nvPr>
            <p:extLst>
              <p:ext uri="{D42A27DB-BD31-4B8C-83A1-F6EECF244321}">
                <p14:modId xmlns:p14="http://schemas.microsoft.com/office/powerpoint/2010/main" val="37397445"/>
              </p:ext>
            </p:extLst>
          </p:nvPr>
        </p:nvGraphicFramePr>
        <p:xfrm>
          <a:off x="228600" y="1295400"/>
          <a:ext cx="11734800" cy="1950693"/>
        </p:xfrm>
        <a:graphic>
          <a:graphicData uri="http://schemas.openxmlformats.org/drawingml/2006/table">
            <a:tbl>
              <a:tblPr firstRow="1" firstCol="1" bandRow="1">
                <a:tableStyleId>{5940675A-B579-460E-94D1-54222C63F5DA}</a:tableStyleId>
              </a:tblPr>
              <a:tblGrid>
                <a:gridCol w="3006438">
                  <a:extLst>
                    <a:ext uri="{9D8B030D-6E8A-4147-A177-3AD203B41FA5}">
                      <a16:colId xmlns:a16="http://schemas.microsoft.com/office/drawing/2014/main" val="20000"/>
                    </a:ext>
                  </a:extLst>
                </a:gridCol>
                <a:gridCol w="4364181">
                  <a:extLst>
                    <a:ext uri="{9D8B030D-6E8A-4147-A177-3AD203B41FA5}">
                      <a16:colId xmlns:a16="http://schemas.microsoft.com/office/drawing/2014/main" val="20001"/>
                    </a:ext>
                  </a:extLst>
                </a:gridCol>
                <a:gridCol w="4364181">
                  <a:extLst>
                    <a:ext uri="{9D8B030D-6E8A-4147-A177-3AD203B41FA5}">
                      <a16:colId xmlns:a16="http://schemas.microsoft.com/office/drawing/2014/main" val="35338413"/>
                    </a:ext>
                  </a:extLst>
                </a:gridCol>
              </a:tblGrid>
              <a:tr h="198147">
                <a:tc>
                  <a:txBody>
                    <a:bodyPr/>
                    <a:lstStyle/>
                    <a:p>
                      <a:pPr marL="0" marR="0" algn="l">
                        <a:spcBef>
                          <a:spcPts val="0"/>
                        </a:spcBef>
                        <a:spcAft>
                          <a:spcPts val="0"/>
                        </a:spcAft>
                      </a:pPr>
                      <a:r>
                        <a:rPr lang="en-US" sz="1600" b="1" dirty="0">
                          <a:solidFill>
                            <a:schemeClr val="bg1"/>
                          </a:solidFill>
                          <a:effectLst/>
                          <a:latin typeface="Consolas" panose="020B0609020204030204" pitchFamily="49" charset="0"/>
                          <a:cs typeface="Consolas" panose="020B0609020204030204" pitchFamily="49" charset="0"/>
                        </a:rPr>
                        <a:t>C Program</a:t>
                      </a:r>
                      <a:endParaRPr lang="en-US" sz="1600" b="1" dirty="0">
                        <a:solidFill>
                          <a:schemeClr val="bg1"/>
                        </a:solidFill>
                        <a:effectLst/>
                        <a:latin typeface="Consolas" panose="020B0609020204030204" pitchFamily="49" charset="0"/>
                        <a:ea typeface="宋体"/>
                        <a:cs typeface="Consolas" panose="020B0609020204030204" pitchFamily="49" charset="0"/>
                      </a:endParaRPr>
                    </a:p>
                  </a:txBody>
                  <a:tcPr marL="68580" marR="68580" marT="0" marB="0" anchor="ctr">
                    <a:solidFill>
                      <a:schemeClr val="accent1"/>
                    </a:solidFill>
                  </a:tcPr>
                </a:tc>
                <a:tc>
                  <a:txBody>
                    <a:bodyPr/>
                    <a:lstStyle/>
                    <a:p>
                      <a:pPr marL="0" marR="0" algn="l">
                        <a:spcBef>
                          <a:spcPts val="0"/>
                        </a:spcBef>
                        <a:spcAft>
                          <a:spcPts val="0"/>
                        </a:spcAft>
                      </a:pPr>
                      <a:r>
                        <a:rPr lang="en-US" sz="1600" b="1" dirty="0">
                          <a:solidFill>
                            <a:schemeClr val="bg1"/>
                          </a:solidFill>
                          <a:effectLst/>
                          <a:latin typeface="Consolas" panose="020B0609020204030204" pitchFamily="49" charset="0"/>
                          <a:cs typeface="Consolas" panose="020B0609020204030204" pitchFamily="49" charset="0"/>
                        </a:rPr>
                        <a:t>Assembly Program 1</a:t>
                      </a:r>
                      <a:endParaRPr lang="en-US" sz="1600" b="1" dirty="0">
                        <a:solidFill>
                          <a:schemeClr val="bg1"/>
                        </a:solidFill>
                        <a:effectLst/>
                        <a:latin typeface="Consolas" panose="020B0609020204030204" pitchFamily="49" charset="0"/>
                        <a:ea typeface="宋体"/>
                        <a:cs typeface="Consolas" panose="020B0609020204030204" pitchFamily="49" charset="0"/>
                      </a:endParaRPr>
                    </a:p>
                  </a:txBody>
                  <a:tcPr marL="68580" marR="68580" marT="0" marB="0" anchor="ctr">
                    <a:solidFill>
                      <a:schemeClr val="accent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b="1" dirty="0">
                          <a:solidFill>
                            <a:schemeClr val="bg1"/>
                          </a:solidFill>
                          <a:effectLst/>
                          <a:latin typeface="Consolas" panose="020B0609020204030204" pitchFamily="49" charset="0"/>
                          <a:cs typeface="Consolas" panose="020B0609020204030204" pitchFamily="49" charset="0"/>
                        </a:rPr>
                        <a:t>Assembly Program 2</a:t>
                      </a:r>
                      <a:endParaRPr lang="en-US" sz="1600" b="1" dirty="0">
                        <a:solidFill>
                          <a:schemeClr val="bg1"/>
                        </a:solidFill>
                        <a:effectLst/>
                        <a:latin typeface="Consolas" panose="020B0609020204030204" pitchFamily="49" charset="0"/>
                        <a:ea typeface="宋体"/>
                        <a:cs typeface="Consolas" panose="020B0609020204030204" pitchFamily="49" charset="0"/>
                      </a:endParaRPr>
                    </a:p>
                  </a:txBody>
                  <a:tcPr marL="68580" marR="68580" marT="0" marB="0" anchor="ctr">
                    <a:solidFill>
                      <a:schemeClr val="accent1"/>
                    </a:solidFill>
                  </a:tcPr>
                </a:tc>
                <a:extLst>
                  <a:ext uri="{0D108BD9-81ED-4DB2-BD59-A6C34878D82A}">
                    <a16:rowId xmlns:a16="http://schemas.microsoft.com/office/drawing/2014/main" val="10000"/>
                  </a:ext>
                </a:extLst>
              </a:tr>
              <a:tr h="1706853">
                <a:tc>
                  <a:txBody>
                    <a:bodyPr/>
                    <a:lstStyle/>
                    <a:p>
                      <a:pPr marL="0" marR="0" algn="l">
                        <a:spcBef>
                          <a:spcPts val="0"/>
                        </a:spcBef>
                        <a:spcAft>
                          <a:spcPts val="0"/>
                        </a:spcAft>
                      </a:pPr>
                      <a:r>
                        <a:rPr lang="en-US" sz="1600" dirty="0">
                          <a:solidFill>
                            <a:schemeClr val="bg1">
                              <a:lumMod val="65000"/>
                            </a:schemeClr>
                          </a:solidFill>
                          <a:effectLst/>
                          <a:latin typeface="Consolas" panose="020B0609020204030204" pitchFamily="49" charset="0"/>
                          <a:cs typeface="Consolas" panose="020B0609020204030204" pitchFamily="49" charset="0"/>
                        </a:rPr>
                        <a:t>// a</a:t>
                      </a:r>
                      <a:r>
                        <a:rPr lang="en-US" sz="1600" baseline="0" dirty="0">
                          <a:solidFill>
                            <a:schemeClr val="bg1">
                              <a:lumMod val="65000"/>
                            </a:schemeClr>
                          </a:solidFill>
                          <a:effectLst/>
                          <a:latin typeface="Consolas" panose="020B0609020204030204" pitchFamily="49" charset="0"/>
                          <a:cs typeface="Consolas" panose="020B0609020204030204" pitchFamily="49" charset="0"/>
                        </a:rPr>
                        <a:t> is signed integer</a:t>
                      </a:r>
                      <a:endParaRPr lang="en-US" sz="1600" dirty="0">
                        <a:solidFill>
                          <a:schemeClr val="bg1">
                            <a:lumMod val="65000"/>
                          </a:schemeClr>
                        </a:solidFill>
                        <a:effectLst/>
                        <a:latin typeface="Consolas" panose="020B0609020204030204" pitchFamily="49" charset="0"/>
                        <a:cs typeface="Consolas" panose="020B0609020204030204" pitchFamily="49" charset="0"/>
                      </a:endParaRPr>
                    </a:p>
                    <a:p>
                      <a:pPr marL="0" marR="0" algn="l">
                        <a:spcBef>
                          <a:spcPts val="0"/>
                        </a:spcBef>
                        <a:spcAft>
                          <a:spcPts val="0"/>
                        </a:spcAft>
                      </a:pPr>
                      <a:r>
                        <a:rPr lang="en-US" sz="1600" dirty="0">
                          <a:effectLst/>
                          <a:latin typeface="Consolas" panose="020B0609020204030204" pitchFamily="49" charset="0"/>
                          <a:cs typeface="Consolas" panose="020B0609020204030204" pitchFamily="49" charset="0"/>
                        </a:rPr>
                        <a:t>if (a &lt; 0 ) {</a:t>
                      </a:r>
                    </a:p>
                    <a:p>
                      <a:pPr marL="0" marR="0" algn="l">
                        <a:spcBef>
                          <a:spcPts val="0"/>
                        </a:spcBef>
                        <a:spcAft>
                          <a:spcPts val="0"/>
                        </a:spcAft>
                      </a:pPr>
                      <a:r>
                        <a:rPr lang="en-US" sz="1600" dirty="0">
                          <a:effectLst/>
                          <a:latin typeface="Consolas" panose="020B0609020204030204" pitchFamily="49" charset="0"/>
                          <a:cs typeface="Consolas" panose="020B0609020204030204" pitchFamily="49" charset="0"/>
                        </a:rPr>
                        <a:t>  a = 0 – a;</a:t>
                      </a:r>
                    </a:p>
                    <a:p>
                      <a:pPr marL="0" marR="0" algn="l">
                        <a:spcBef>
                          <a:spcPts val="0"/>
                        </a:spcBef>
                        <a:spcAft>
                          <a:spcPts val="0"/>
                        </a:spcAft>
                      </a:pPr>
                      <a:r>
                        <a:rPr lang="en-US" sz="1600" dirty="0">
                          <a:effectLst/>
                          <a:latin typeface="Consolas" panose="020B0609020204030204" pitchFamily="49" charset="0"/>
                          <a:cs typeface="Consolas" panose="020B0609020204030204" pitchFamily="49" charset="0"/>
                        </a:rPr>
                        <a:t>}</a:t>
                      </a:r>
                    </a:p>
                    <a:p>
                      <a:pPr marL="0" marR="0" algn="l">
                        <a:spcBef>
                          <a:spcPts val="0"/>
                        </a:spcBef>
                        <a:spcAft>
                          <a:spcPts val="0"/>
                        </a:spcAft>
                      </a:pPr>
                      <a:r>
                        <a:rPr lang="en-US" sz="1600" dirty="0">
                          <a:effectLst/>
                          <a:latin typeface="Consolas" panose="020B0609020204030204" pitchFamily="49" charset="0"/>
                          <a:cs typeface="Consolas" panose="020B0609020204030204" pitchFamily="49" charset="0"/>
                        </a:rPr>
                        <a:t>x = x + 1;</a:t>
                      </a:r>
                      <a:endParaRPr lang="en-US" sz="1600" dirty="0">
                        <a:effectLst/>
                        <a:latin typeface="Consolas" panose="020B0609020204030204" pitchFamily="49" charset="0"/>
                        <a:ea typeface="宋体"/>
                        <a:cs typeface="Consolas" panose="020B0609020204030204" pitchFamily="49" charset="0"/>
                      </a:endParaRPr>
                    </a:p>
                  </a:txBody>
                  <a:tcPr marL="68580" marR="68580" marT="0" marB="0"/>
                </a:tc>
                <a:tc>
                  <a:txBody>
                    <a:bodyPr/>
                    <a:lstStyle/>
                    <a:p>
                      <a:pPr algn="l"/>
                      <a:r>
                        <a:rPr lang="en-US" sz="1600" dirty="0">
                          <a:solidFill>
                            <a:schemeClr val="bg1">
                              <a:lumMod val="65000"/>
                            </a:schemeClr>
                          </a:solidFill>
                          <a:latin typeface="Consolas" panose="020B0609020204030204" pitchFamily="49" charset="0"/>
                          <a:cs typeface="Consolas" panose="020B0609020204030204" pitchFamily="49" charset="0"/>
                        </a:rPr>
                        <a:t>; r1 = a, r2 = x</a:t>
                      </a:r>
                    </a:p>
                    <a:p>
                      <a:pPr algn="l"/>
                      <a:r>
                        <a:rPr lang="en-US" sz="1600" dirty="0">
                          <a:latin typeface="Consolas" panose="020B0609020204030204" pitchFamily="49" charset="0"/>
                          <a:cs typeface="Consolas" panose="020B0609020204030204" pitchFamily="49" charset="0"/>
                        </a:rPr>
                        <a:t>CMP r1, #0   </a:t>
                      </a:r>
                      <a:r>
                        <a:rPr lang="en-US" sz="1600" dirty="0">
                          <a:solidFill>
                            <a:schemeClr val="bg1">
                              <a:lumMod val="65000"/>
                            </a:schemeClr>
                          </a:solidFill>
                          <a:latin typeface="Consolas" panose="020B0609020204030204" pitchFamily="49" charset="0"/>
                          <a:cs typeface="Consolas" panose="020B0609020204030204" pitchFamily="49" charset="0"/>
                        </a:rPr>
                        <a:t>; Compare a with 0</a:t>
                      </a:r>
                    </a:p>
                    <a:p>
                      <a:pPr algn="l"/>
                      <a:r>
                        <a:rPr lang="en-US" sz="1600" b="1" dirty="0">
                          <a:solidFill>
                            <a:srgbClr val="C00000"/>
                          </a:solidFill>
                          <a:latin typeface="Consolas" panose="020B0609020204030204" pitchFamily="49" charset="0"/>
                          <a:cs typeface="Consolas" panose="020B0609020204030204" pitchFamily="49" charset="0"/>
                        </a:rPr>
                        <a:t>BGE</a:t>
                      </a:r>
                      <a:r>
                        <a:rPr lang="en-US" sz="1600" dirty="0">
                          <a:solidFill>
                            <a:srgbClr val="C00000"/>
                          </a:solidFill>
                          <a:latin typeface="Consolas" panose="020B0609020204030204" pitchFamily="49" charset="0"/>
                          <a:cs typeface="Consolas" panose="020B0609020204030204" pitchFamily="49" charset="0"/>
                        </a:rPr>
                        <a:t> </a:t>
                      </a:r>
                      <a:r>
                        <a:rPr kumimoji="0" lang="en-US" sz="1600" b="1" kern="1200" dirty="0">
                          <a:solidFill>
                            <a:srgbClr val="C00000"/>
                          </a:solidFill>
                          <a:latin typeface="Consolas" panose="020B0609020204030204" pitchFamily="49" charset="0"/>
                          <a:ea typeface="+mn-ea"/>
                          <a:cs typeface="Consolas" panose="020B0609020204030204" pitchFamily="49" charset="0"/>
                        </a:rPr>
                        <a:t>endif</a:t>
                      </a:r>
                      <a:r>
                        <a:rPr lang="en-US" sz="1600" dirty="0">
                          <a:latin typeface="Consolas" panose="020B0609020204030204" pitchFamily="49" charset="0"/>
                          <a:cs typeface="Consolas" panose="020B0609020204030204" pitchFamily="49" charset="0"/>
                        </a:rPr>
                        <a:t> </a:t>
                      </a:r>
                      <a:r>
                        <a:rPr lang="en-US" sz="1600" dirty="0">
                          <a:solidFill>
                            <a:schemeClr val="bg1">
                              <a:lumMod val="65000"/>
                            </a:schemeClr>
                          </a:solidFill>
                          <a:latin typeface="Consolas" panose="020B0609020204030204" pitchFamily="49" charset="0"/>
                          <a:cs typeface="Consolas" panose="020B0609020204030204" pitchFamily="49" charset="0"/>
                        </a:rPr>
                        <a:t>; Go to endif if a ≥ 0</a:t>
                      </a:r>
                    </a:p>
                    <a:p>
                      <a:pPr algn="l"/>
                      <a:r>
                        <a:rPr lang="en-US" sz="1600" dirty="0">
                          <a:latin typeface="Consolas" panose="020B0609020204030204" pitchFamily="49" charset="0"/>
                          <a:cs typeface="Consolas" panose="020B0609020204030204" pitchFamily="49" charset="0"/>
                        </a:rPr>
                        <a:t>RSB r1, r1, #0     </a:t>
                      </a:r>
                      <a:r>
                        <a:rPr lang="en-US" sz="1600" dirty="0">
                          <a:solidFill>
                            <a:schemeClr val="bg1">
                              <a:lumMod val="65000"/>
                            </a:schemeClr>
                          </a:solidFill>
                          <a:latin typeface="Consolas" panose="020B0609020204030204" pitchFamily="49" charset="0"/>
                          <a:cs typeface="Consolas" panose="020B0609020204030204" pitchFamily="49" charset="0"/>
                        </a:rPr>
                        <a:t>; a = - a</a:t>
                      </a:r>
                    </a:p>
                    <a:p>
                      <a:pPr algn="l"/>
                      <a:r>
                        <a:rPr kumimoji="0" lang="en-US" sz="1600" b="1" kern="1200" dirty="0">
                          <a:solidFill>
                            <a:srgbClr val="C00000"/>
                          </a:solidFill>
                          <a:latin typeface="Consolas" panose="020B0609020204030204" pitchFamily="49" charset="0"/>
                          <a:ea typeface="+mn-ea"/>
                          <a:cs typeface="Consolas" panose="020B0609020204030204" pitchFamily="49" charset="0"/>
                        </a:rPr>
                        <a:t>endif</a:t>
                      </a:r>
                      <a:r>
                        <a:rPr lang="en-US" sz="1600" dirty="0">
                          <a:latin typeface="Consolas" panose="020B0609020204030204" pitchFamily="49" charset="0"/>
                          <a:cs typeface="Consolas" panose="020B0609020204030204" pitchFamily="49" charset="0"/>
                        </a:rPr>
                        <a:t>: ADD r2, r2, #1 </a:t>
                      </a:r>
                      <a:r>
                        <a:rPr lang="en-US" sz="1600" dirty="0">
                          <a:solidFill>
                            <a:schemeClr val="bg1">
                              <a:lumMod val="65000"/>
                            </a:schemeClr>
                          </a:solidFill>
                          <a:latin typeface="Consolas" panose="020B0609020204030204" pitchFamily="49" charset="0"/>
                          <a:cs typeface="Consolas" panose="020B0609020204030204" pitchFamily="49" charset="0"/>
                        </a:rPr>
                        <a:t>; x = x + 1</a:t>
                      </a:r>
                      <a:endParaRPr lang="en-US" sz="1600" dirty="0">
                        <a:effectLst/>
                        <a:latin typeface="Consolas" panose="020B0609020204030204" pitchFamily="49" charset="0"/>
                        <a:ea typeface="宋体"/>
                        <a:cs typeface="Consolas" panose="020B0609020204030204" pitchFamily="49" charset="0"/>
                      </a:endParaRPr>
                    </a:p>
                  </a:txBody>
                  <a:tcPr marL="68580" marR="68580" marT="0" marB="0"/>
                </a:tc>
                <a:tc>
                  <a:txBody>
                    <a:bodyPr/>
                    <a:lstStyle/>
                    <a:p>
                      <a:pPr algn="l"/>
                      <a:r>
                        <a:rPr lang="en-US" sz="1600" dirty="0">
                          <a:solidFill>
                            <a:schemeClr val="bg1">
                              <a:lumMod val="65000"/>
                            </a:schemeClr>
                          </a:solidFill>
                          <a:latin typeface="Consolas" panose="020B0609020204030204" pitchFamily="49" charset="0"/>
                          <a:cs typeface="Consolas" panose="020B0609020204030204" pitchFamily="49" charset="0"/>
                        </a:rPr>
                        <a:t>; r1 = a, r2 = x</a:t>
                      </a:r>
                    </a:p>
                    <a:p>
                      <a:pPr algn="l"/>
                      <a:r>
                        <a:rPr lang="en-US" sz="1600" dirty="0">
                          <a:latin typeface="Consolas" panose="020B0609020204030204" pitchFamily="49" charset="0"/>
                          <a:cs typeface="Consolas" panose="020B0609020204030204" pitchFamily="49" charset="0"/>
                        </a:rPr>
                        <a:t>CMP   r1, #0</a:t>
                      </a:r>
                      <a:endParaRPr lang="en-US" sz="1600" dirty="0">
                        <a:solidFill>
                          <a:schemeClr val="bg1">
                            <a:lumMod val="65000"/>
                          </a:schemeClr>
                        </a:solidFill>
                        <a:latin typeface="Consolas" panose="020B0609020204030204" pitchFamily="49" charset="0"/>
                        <a:cs typeface="Consolas" panose="020B0609020204030204" pitchFamily="49" charset="0"/>
                      </a:endParaRPr>
                    </a:p>
                    <a:p>
                      <a:pPr algn="l"/>
                      <a:r>
                        <a:rPr lang="en-US" sz="1600" b="1" dirty="0">
                          <a:solidFill>
                            <a:srgbClr val="C00000"/>
                          </a:solidFill>
                          <a:latin typeface="Consolas" panose="020B0609020204030204" pitchFamily="49" charset="0"/>
                          <a:cs typeface="Consolas" panose="020B0609020204030204" pitchFamily="49" charset="0"/>
                        </a:rPr>
                        <a:t>RSBLT</a:t>
                      </a:r>
                      <a:r>
                        <a:rPr lang="en-US" sz="1600" dirty="0">
                          <a:solidFill>
                            <a:srgbClr val="C00000"/>
                          </a:solidFill>
                          <a:latin typeface="Consolas" panose="020B0609020204030204" pitchFamily="49" charset="0"/>
                          <a:cs typeface="Consolas" panose="020B0609020204030204" pitchFamily="49" charset="0"/>
                        </a:rPr>
                        <a:t> </a:t>
                      </a:r>
                      <a:r>
                        <a:rPr lang="en-US" sz="1600" dirty="0">
                          <a:latin typeface="Consolas" panose="020B0609020204030204" pitchFamily="49" charset="0"/>
                          <a:cs typeface="Consolas" panose="020B0609020204030204" pitchFamily="49" charset="0"/>
                        </a:rPr>
                        <a:t>r1, r1, #0   </a:t>
                      </a:r>
                      <a:r>
                        <a:rPr lang="en-US" sz="1600" dirty="0">
                          <a:solidFill>
                            <a:schemeClr val="bg1">
                              <a:lumMod val="65000"/>
                            </a:schemeClr>
                          </a:solidFill>
                          <a:latin typeface="Consolas" panose="020B0609020204030204" pitchFamily="49" charset="0"/>
                          <a:cs typeface="Consolas" panose="020B0609020204030204" pitchFamily="49" charset="0"/>
                        </a:rPr>
                        <a:t>; a = - a if a &lt; 0</a:t>
                      </a:r>
                    </a:p>
                    <a:p>
                      <a:pPr algn="l"/>
                      <a:r>
                        <a:rPr lang="en-US" sz="1600" dirty="0">
                          <a:latin typeface="Consolas" panose="020B0609020204030204" pitchFamily="49" charset="0"/>
                          <a:cs typeface="Consolas" panose="020B0609020204030204" pitchFamily="49" charset="0"/>
                        </a:rPr>
                        <a:t>ADD   r2, r2, #1   </a:t>
                      </a:r>
                      <a:r>
                        <a:rPr lang="en-US" sz="1600" dirty="0">
                          <a:solidFill>
                            <a:schemeClr val="bg1">
                              <a:lumMod val="65000"/>
                            </a:schemeClr>
                          </a:solidFill>
                          <a:latin typeface="Consolas" panose="020B0609020204030204" pitchFamily="49" charset="0"/>
                          <a:cs typeface="Consolas" panose="020B0609020204030204" pitchFamily="49" charset="0"/>
                        </a:rPr>
                        <a:t>; x = x + 1</a:t>
                      </a:r>
                      <a:endParaRPr lang="en-US" sz="1600" dirty="0">
                        <a:effectLst/>
                        <a:latin typeface="Consolas" panose="020B0609020204030204" pitchFamily="49" charset="0"/>
                        <a:ea typeface="宋体"/>
                        <a:cs typeface="Consolas" panose="020B0609020204030204" pitchFamily="49" charset="0"/>
                      </a:endParaRPr>
                    </a:p>
                  </a:txBody>
                  <a:tcPr marL="68580" marR="68580" marT="0" marB="0"/>
                </a:tc>
                <a:extLst>
                  <a:ext uri="{0D108BD9-81ED-4DB2-BD59-A6C34878D82A}">
                    <a16:rowId xmlns:a16="http://schemas.microsoft.com/office/drawing/2014/main" val="10001"/>
                  </a:ext>
                </a:extLst>
              </a:tr>
            </a:tbl>
          </a:graphicData>
        </a:graphic>
      </p:graphicFrame>
      <p:graphicFrame>
        <p:nvGraphicFramePr>
          <p:cNvPr id="8" name="Table 7"/>
          <p:cNvGraphicFramePr>
            <a:graphicFrameLocks noGrp="1"/>
          </p:cNvGraphicFramePr>
          <p:nvPr>
            <p:extLst>
              <p:ext uri="{D42A27DB-BD31-4B8C-83A1-F6EECF244321}">
                <p14:modId xmlns:p14="http://schemas.microsoft.com/office/powerpoint/2010/main" val="4063196749"/>
              </p:ext>
            </p:extLst>
          </p:nvPr>
        </p:nvGraphicFramePr>
        <p:xfrm>
          <a:off x="246184" y="3380791"/>
          <a:ext cx="11699631" cy="3233109"/>
        </p:xfrm>
        <a:graphic>
          <a:graphicData uri="http://schemas.openxmlformats.org/drawingml/2006/table">
            <a:tbl>
              <a:tblPr firstRow="1" firstCol="1" bandRow="1">
                <a:tableStyleId>{5940675A-B579-460E-94D1-54222C63F5DA}</a:tableStyleId>
              </a:tblPr>
              <a:tblGrid>
                <a:gridCol w="2487323">
                  <a:extLst>
                    <a:ext uri="{9D8B030D-6E8A-4147-A177-3AD203B41FA5}">
                      <a16:colId xmlns:a16="http://schemas.microsoft.com/office/drawing/2014/main" val="20000"/>
                    </a:ext>
                  </a:extLst>
                </a:gridCol>
                <a:gridCol w="4606154">
                  <a:extLst>
                    <a:ext uri="{9D8B030D-6E8A-4147-A177-3AD203B41FA5}">
                      <a16:colId xmlns:a16="http://schemas.microsoft.com/office/drawing/2014/main" val="20001"/>
                    </a:ext>
                  </a:extLst>
                </a:gridCol>
                <a:gridCol w="4606154">
                  <a:extLst>
                    <a:ext uri="{9D8B030D-6E8A-4147-A177-3AD203B41FA5}">
                      <a16:colId xmlns:a16="http://schemas.microsoft.com/office/drawing/2014/main" val="3256812059"/>
                    </a:ext>
                  </a:extLst>
                </a:gridCol>
              </a:tblGrid>
              <a:tr h="307029">
                <a:tc>
                  <a:txBody>
                    <a:bodyPr/>
                    <a:lstStyle/>
                    <a:p>
                      <a:pPr marL="0" marR="0" algn="l">
                        <a:spcBef>
                          <a:spcPts val="0"/>
                        </a:spcBef>
                        <a:spcAft>
                          <a:spcPts val="0"/>
                        </a:spcAft>
                      </a:pPr>
                      <a:r>
                        <a:rPr lang="en-US" sz="1600" b="1" dirty="0">
                          <a:solidFill>
                            <a:schemeClr val="bg1"/>
                          </a:solidFill>
                          <a:effectLst/>
                          <a:latin typeface="Consolas" panose="020B0609020204030204" pitchFamily="49" charset="0"/>
                          <a:cs typeface="Consolas" panose="020B0609020204030204" pitchFamily="49" charset="0"/>
                        </a:rPr>
                        <a:t>C Program</a:t>
                      </a:r>
                      <a:endParaRPr lang="en-US" sz="2000" b="1" dirty="0">
                        <a:solidFill>
                          <a:schemeClr val="bg1"/>
                        </a:solidFill>
                        <a:effectLst/>
                        <a:latin typeface="Consolas" panose="020B0609020204030204" pitchFamily="49" charset="0"/>
                        <a:ea typeface="宋体"/>
                        <a:cs typeface="Consolas" panose="020B0609020204030204" pitchFamily="49" charset="0"/>
                      </a:endParaRPr>
                    </a:p>
                  </a:txBody>
                  <a:tcPr marL="68580" marR="68580" marT="0" marB="0">
                    <a:solidFill>
                      <a:schemeClr val="accent1"/>
                    </a:solidFill>
                  </a:tcPr>
                </a:tc>
                <a:tc>
                  <a:txBody>
                    <a:bodyPr/>
                    <a:lstStyle/>
                    <a:p>
                      <a:pPr marL="0" marR="0" algn="l">
                        <a:spcBef>
                          <a:spcPts val="0"/>
                        </a:spcBef>
                        <a:spcAft>
                          <a:spcPts val="0"/>
                        </a:spcAft>
                      </a:pPr>
                      <a:r>
                        <a:rPr lang="en-US" sz="1600" b="1" dirty="0">
                          <a:solidFill>
                            <a:schemeClr val="bg1"/>
                          </a:solidFill>
                          <a:effectLst/>
                          <a:latin typeface="Consolas" panose="020B0609020204030204" pitchFamily="49" charset="0"/>
                          <a:cs typeface="Consolas" panose="020B0609020204030204" pitchFamily="49" charset="0"/>
                        </a:rPr>
                        <a:t>Assembly Program 1</a:t>
                      </a:r>
                      <a:endParaRPr lang="en-US" sz="2000" b="1" dirty="0">
                        <a:solidFill>
                          <a:schemeClr val="bg1"/>
                        </a:solidFill>
                        <a:effectLst/>
                        <a:latin typeface="Consolas" panose="020B0609020204030204" pitchFamily="49" charset="0"/>
                        <a:ea typeface="宋体"/>
                        <a:cs typeface="Consolas" panose="020B0609020204030204" pitchFamily="49" charset="0"/>
                      </a:endParaRPr>
                    </a:p>
                  </a:txBody>
                  <a:tcPr marL="68580" marR="68580" marT="0" marB="0">
                    <a:solidFill>
                      <a:schemeClr val="accent1"/>
                    </a:solidFill>
                  </a:tcPr>
                </a:tc>
                <a:tc>
                  <a:txBody>
                    <a:bodyPr/>
                    <a:lstStyle/>
                    <a:p>
                      <a:pPr marL="0" marR="0" algn="l" rtl="0" eaLnBrk="1" latinLnBrk="0" hangingPunct="1">
                        <a:spcBef>
                          <a:spcPts val="0"/>
                        </a:spcBef>
                        <a:spcAft>
                          <a:spcPts val="0"/>
                        </a:spcAft>
                      </a:pPr>
                      <a:r>
                        <a:rPr kumimoji="0" lang="en-US" sz="1600" b="1" kern="1200" dirty="0">
                          <a:solidFill>
                            <a:schemeClr val="bg1"/>
                          </a:solidFill>
                          <a:effectLst/>
                          <a:latin typeface="Consolas" panose="020B0609020204030204" pitchFamily="49" charset="0"/>
                          <a:ea typeface="+mn-ea"/>
                          <a:cs typeface="Consolas" panose="020B0609020204030204" pitchFamily="49" charset="0"/>
                        </a:rPr>
                        <a:t>Assembly Program 2</a:t>
                      </a:r>
                    </a:p>
                  </a:txBody>
                  <a:tcPr marL="68580" marR="68580" marT="0" marB="0">
                    <a:solidFill>
                      <a:schemeClr val="accent1"/>
                    </a:solidFill>
                  </a:tcPr>
                </a:tc>
                <a:extLst>
                  <a:ext uri="{0D108BD9-81ED-4DB2-BD59-A6C34878D82A}">
                    <a16:rowId xmlns:a16="http://schemas.microsoft.com/office/drawing/2014/main" val="10000"/>
                  </a:ext>
                </a:extLst>
              </a:tr>
              <a:tr h="1839397">
                <a:tc>
                  <a:txBody>
                    <a:bodyPr/>
                    <a:lstStyle/>
                    <a:p>
                      <a:pPr marL="0" marR="0" algn="l">
                        <a:spcBef>
                          <a:spcPts val="0"/>
                        </a:spcBef>
                        <a:spcAft>
                          <a:spcPts val="0"/>
                        </a:spcAft>
                      </a:pPr>
                      <a:r>
                        <a:rPr lang="en-US" sz="1600" dirty="0">
                          <a:solidFill>
                            <a:schemeClr val="bg1">
                              <a:lumMod val="65000"/>
                            </a:schemeClr>
                          </a:solidFill>
                          <a:effectLst/>
                          <a:latin typeface="Consolas" panose="020B0609020204030204" pitchFamily="49" charset="0"/>
                          <a:cs typeface="Consolas" panose="020B0609020204030204" pitchFamily="49" charset="0"/>
                        </a:rPr>
                        <a:t>// a</a:t>
                      </a:r>
                      <a:r>
                        <a:rPr lang="en-US" sz="1600" baseline="0" dirty="0">
                          <a:solidFill>
                            <a:schemeClr val="bg1">
                              <a:lumMod val="65000"/>
                            </a:schemeClr>
                          </a:solidFill>
                          <a:effectLst/>
                          <a:latin typeface="Consolas" panose="020B0609020204030204" pitchFamily="49" charset="0"/>
                          <a:cs typeface="Consolas" panose="020B0609020204030204" pitchFamily="49" charset="0"/>
                        </a:rPr>
                        <a:t> is signed integer</a:t>
                      </a:r>
                      <a:endParaRPr lang="en-US" sz="1600" dirty="0">
                        <a:solidFill>
                          <a:schemeClr val="bg1">
                            <a:lumMod val="65000"/>
                          </a:schemeClr>
                        </a:solidFill>
                        <a:effectLst/>
                        <a:latin typeface="Consolas" panose="020B0609020204030204" pitchFamily="49" charset="0"/>
                        <a:cs typeface="Consolas" panose="020B0609020204030204" pitchFamily="49" charset="0"/>
                      </a:endParaRPr>
                    </a:p>
                    <a:p>
                      <a:pPr marL="0" marR="0" algn="l">
                        <a:spcBef>
                          <a:spcPts val="0"/>
                        </a:spcBef>
                        <a:spcAft>
                          <a:spcPts val="0"/>
                        </a:spcAft>
                      </a:pPr>
                      <a:r>
                        <a:rPr lang="en-US" sz="1600" dirty="0">
                          <a:effectLst/>
                          <a:latin typeface="Consolas" panose="020B0609020204030204" pitchFamily="49" charset="0"/>
                          <a:cs typeface="Consolas" panose="020B0609020204030204" pitchFamily="49" charset="0"/>
                        </a:rPr>
                        <a:t>if(a &lt;= 20 || a &gt;= 25){</a:t>
                      </a:r>
                      <a:endParaRPr lang="en-US" sz="2000" dirty="0">
                        <a:effectLst/>
                        <a:latin typeface="Consolas" panose="020B0609020204030204" pitchFamily="49" charset="0"/>
                        <a:cs typeface="Consolas" panose="020B0609020204030204" pitchFamily="49" charset="0"/>
                      </a:endParaRPr>
                    </a:p>
                    <a:p>
                      <a:pPr marL="0" marR="0" algn="l">
                        <a:spcBef>
                          <a:spcPts val="0"/>
                        </a:spcBef>
                        <a:spcAft>
                          <a:spcPts val="0"/>
                        </a:spcAft>
                      </a:pPr>
                      <a:r>
                        <a:rPr lang="en-US" sz="1600" dirty="0">
                          <a:effectLst/>
                          <a:latin typeface="Consolas" panose="020B0609020204030204" pitchFamily="49" charset="0"/>
                          <a:cs typeface="Consolas" panose="020B0609020204030204" pitchFamily="49" charset="0"/>
                        </a:rPr>
                        <a:t>   x = 1</a:t>
                      </a:r>
                      <a:endParaRPr lang="en-US" sz="2000" dirty="0">
                        <a:effectLst/>
                        <a:latin typeface="Consolas" panose="020B0609020204030204" pitchFamily="49" charset="0"/>
                        <a:cs typeface="Consolas" panose="020B0609020204030204" pitchFamily="49" charset="0"/>
                      </a:endParaRPr>
                    </a:p>
                    <a:p>
                      <a:pPr marL="0" marR="0" algn="l">
                        <a:spcBef>
                          <a:spcPts val="0"/>
                        </a:spcBef>
                        <a:spcAft>
                          <a:spcPts val="0"/>
                        </a:spcAft>
                      </a:pPr>
                      <a:r>
                        <a:rPr lang="en-US" sz="1600" dirty="0">
                          <a:effectLst/>
                          <a:latin typeface="Consolas" panose="020B0609020204030204" pitchFamily="49" charset="0"/>
                          <a:cs typeface="Consolas" panose="020B0609020204030204" pitchFamily="49" charset="0"/>
                        </a:rPr>
                        <a:t>} </a:t>
                      </a:r>
                      <a:endParaRPr lang="en-US" sz="2000" dirty="0">
                        <a:effectLst/>
                        <a:latin typeface="Consolas" panose="020B0609020204030204" pitchFamily="49" charset="0"/>
                        <a:ea typeface="宋体"/>
                        <a:cs typeface="Consolas" panose="020B0609020204030204" pitchFamily="49" charset="0"/>
                      </a:endParaRPr>
                    </a:p>
                  </a:txBody>
                  <a:tcPr marL="68580" marR="68580" marT="0" marB="0"/>
                </a:tc>
                <a:tc>
                  <a:txBody>
                    <a:bodyPr/>
                    <a:lstStyle/>
                    <a:p>
                      <a:pPr algn="l"/>
                      <a:r>
                        <a:rPr lang="en-US" sz="1600" dirty="0">
                          <a:effectLst/>
                          <a:latin typeface="Consolas" panose="020B0609020204030204" pitchFamily="49" charset="0"/>
                          <a:cs typeface="Consolas" panose="020B0609020204030204" pitchFamily="49" charset="0"/>
                        </a:rPr>
                        <a:t>       </a:t>
                      </a:r>
                      <a:r>
                        <a:rPr lang="en-US" sz="1600" dirty="0">
                          <a:solidFill>
                            <a:schemeClr val="bg1">
                              <a:lumMod val="65000"/>
                            </a:schemeClr>
                          </a:solidFill>
                          <a:latin typeface="Consolas" panose="020B0609020204030204" pitchFamily="49" charset="0"/>
                          <a:cs typeface="Consolas" panose="020B0609020204030204" pitchFamily="49" charset="0"/>
                        </a:rPr>
                        <a:t>; r1 = a, r2 = x</a:t>
                      </a:r>
                    </a:p>
                    <a:p>
                      <a:pPr marL="0" marR="0" algn="l">
                        <a:spcBef>
                          <a:spcPts val="0"/>
                        </a:spcBef>
                        <a:spcAft>
                          <a:spcPts val="0"/>
                        </a:spcAft>
                      </a:pPr>
                      <a:r>
                        <a:rPr lang="en-US" sz="1600" dirty="0">
                          <a:effectLst/>
                          <a:latin typeface="Consolas" panose="020B0609020204030204" pitchFamily="49" charset="0"/>
                          <a:cs typeface="Consolas" panose="020B0609020204030204" pitchFamily="49" charset="0"/>
                        </a:rPr>
                        <a:t>       CMP  r1, #20   </a:t>
                      </a:r>
                      <a:r>
                        <a:rPr lang="en-US" sz="1600" dirty="0">
                          <a:solidFill>
                            <a:schemeClr val="bg1">
                              <a:lumMod val="65000"/>
                            </a:schemeClr>
                          </a:solidFill>
                          <a:effectLst/>
                          <a:latin typeface="Consolas" panose="020B0609020204030204" pitchFamily="49" charset="0"/>
                          <a:cs typeface="Consolas" panose="020B0609020204030204" pitchFamily="49" charset="0"/>
                        </a:rPr>
                        <a:t>; compare a and 20</a:t>
                      </a:r>
                    </a:p>
                    <a:p>
                      <a:pPr marL="0" marR="0" algn="l">
                        <a:spcBef>
                          <a:spcPts val="0"/>
                        </a:spcBef>
                        <a:spcAft>
                          <a:spcPts val="0"/>
                        </a:spcAft>
                      </a:pPr>
                      <a:r>
                        <a:rPr lang="en-US" sz="1600" dirty="0">
                          <a:effectLst/>
                          <a:latin typeface="Consolas" panose="020B0609020204030204" pitchFamily="49" charset="0"/>
                          <a:cs typeface="Consolas" panose="020B0609020204030204" pitchFamily="49" charset="0"/>
                        </a:rPr>
                        <a:t>       </a:t>
                      </a:r>
                      <a:r>
                        <a:rPr kumimoji="0" lang="en-US" sz="1600" b="1" kern="1200" dirty="0">
                          <a:solidFill>
                            <a:srgbClr val="C00000"/>
                          </a:solidFill>
                          <a:latin typeface="Consolas" panose="020B0609020204030204" pitchFamily="49" charset="0"/>
                          <a:ea typeface="+mn-ea"/>
                          <a:cs typeface="Consolas" panose="020B0609020204030204" pitchFamily="49" charset="0"/>
                        </a:rPr>
                        <a:t>BLE</a:t>
                      </a:r>
                      <a:r>
                        <a:rPr lang="en-US" sz="1600" dirty="0">
                          <a:solidFill>
                            <a:srgbClr val="FF0000"/>
                          </a:solidFill>
                          <a:effectLst/>
                          <a:latin typeface="Consolas" panose="020B0609020204030204" pitchFamily="49" charset="0"/>
                          <a:cs typeface="Consolas" panose="020B0609020204030204" pitchFamily="49" charset="0"/>
                        </a:rPr>
                        <a:t>  </a:t>
                      </a:r>
                      <a:r>
                        <a:rPr kumimoji="0" lang="en-US" sz="1600" b="1" kern="1200" dirty="0">
                          <a:solidFill>
                            <a:srgbClr val="C00000"/>
                          </a:solidFill>
                          <a:latin typeface="Consolas" panose="020B0609020204030204" pitchFamily="49" charset="0"/>
                          <a:ea typeface="+mn-ea"/>
                          <a:cs typeface="Consolas" panose="020B0609020204030204" pitchFamily="49" charset="0"/>
                        </a:rPr>
                        <a:t>then</a:t>
                      </a:r>
                      <a:r>
                        <a:rPr lang="en-US" sz="1600" dirty="0">
                          <a:solidFill>
                            <a:srgbClr val="FF0000"/>
                          </a:solidFill>
                          <a:effectLst/>
                          <a:latin typeface="Consolas" panose="020B0609020204030204" pitchFamily="49" charset="0"/>
                          <a:cs typeface="Consolas" panose="020B0609020204030204" pitchFamily="49" charset="0"/>
                        </a:rPr>
                        <a:t>      </a:t>
                      </a:r>
                      <a:r>
                        <a:rPr lang="en-US" sz="1600" dirty="0">
                          <a:solidFill>
                            <a:schemeClr val="bg1">
                              <a:lumMod val="65000"/>
                            </a:schemeClr>
                          </a:solidFill>
                          <a:effectLst/>
                          <a:latin typeface="Consolas" panose="020B0609020204030204" pitchFamily="49" charset="0"/>
                          <a:cs typeface="Consolas" panose="020B0609020204030204" pitchFamily="49" charset="0"/>
                        </a:rPr>
                        <a:t>; go to then if a ≤ 20</a:t>
                      </a:r>
                    </a:p>
                    <a:p>
                      <a:pPr marL="0" marR="0" algn="l">
                        <a:spcBef>
                          <a:spcPts val="0"/>
                        </a:spcBef>
                        <a:spcAft>
                          <a:spcPts val="0"/>
                        </a:spcAft>
                      </a:pPr>
                      <a:r>
                        <a:rPr lang="en-US" sz="1600" dirty="0">
                          <a:effectLst/>
                          <a:latin typeface="Consolas" panose="020B0609020204030204" pitchFamily="49" charset="0"/>
                          <a:cs typeface="Consolas" panose="020B0609020204030204" pitchFamily="49" charset="0"/>
                        </a:rPr>
                        <a:t>       CMP  r1, #25   </a:t>
                      </a:r>
                      <a:r>
                        <a:rPr lang="en-US" sz="1600" dirty="0">
                          <a:solidFill>
                            <a:schemeClr val="bg1">
                              <a:lumMod val="65000"/>
                            </a:schemeClr>
                          </a:solidFill>
                          <a:effectLst/>
                          <a:latin typeface="Consolas" panose="020B0609020204030204" pitchFamily="49" charset="0"/>
                          <a:cs typeface="Consolas" panose="020B0609020204030204" pitchFamily="49" charset="0"/>
                        </a:rPr>
                        <a:t>; compare a and 25</a:t>
                      </a:r>
                    </a:p>
                    <a:p>
                      <a:pPr marL="0" marR="0" algn="l">
                        <a:spcBef>
                          <a:spcPts val="0"/>
                        </a:spcBef>
                        <a:spcAft>
                          <a:spcPts val="0"/>
                        </a:spcAft>
                      </a:pPr>
                      <a:r>
                        <a:rPr lang="en-US" sz="1600" dirty="0">
                          <a:effectLst/>
                          <a:latin typeface="Consolas" panose="020B0609020204030204" pitchFamily="49" charset="0"/>
                          <a:cs typeface="Consolas" panose="020B0609020204030204" pitchFamily="49" charset="0"/>
                        </a:rPr>
                        <a:t>       </a:t>
                      </a:r>
                      <a:r>
                        <a:rPr kumimoji="0" lang="en-US" sz="1600" b="1" kern="1200" dirty="0">
                          <a:solidFill>
                            <a:srgbClr val="C00000"/>
                          </a:solidFill>
                          <a:latin typeface="Consolas" panose="020B0609020204030204" pitchFamily="49" charset="0"/>
                          <a:ea typeface="+mn-ea"/>
                          <a:cs typeface="Consolas" panose="020B0609020204030204" pitchFamily="49" charset="0"/>
                        </a:rPr>
                        <a:t>BLT</a:t>
                      </a:r>
                      <a:r>
                        <a:rPr lang="en-US" sz="1600" dirty="0">
                          <a:solidFill>
                            <a:srgbClr val="FF0000"/>
                          </a:solidFill>
                          <a:effectLst/>
                          <a:latin typeface="Consolas" panose="020B0609020204030204" pitchFamily="49" charset="0"/>
                          <a:cs typeface="Consolas" panose="020B0609020204030204" pitchFamily="49" charset="0"/>
                        </a:rPr>
                        <a:t>  </a:t>
                      </a:r>
                      <a:r>
                        <a:rPr kumimoji="0" lang="en-US" sz="1600" b="1" kern="1200" dirty="0">
                          <a:solidFill>
                            <a:srgbClr val="C00000"/>
                          </a:solidFill>
                          <a:latin typeface="Consolas" panose="020B0609020204030204" pitchFamily="49" charset="0"/>
                          <a:ea typeface="+mn-ea"/>
                          <a:cs typeface="Consolas" panose="020B0609020204030204" pitchFamily="49" charset="0"/>
                        </a:rPr>
                        <a:t>endif</a:t>
                      </a:r>
                      <a:r>
                        <a:rPr lang="en-US" sz="1600" dirty="0">
                          <a:solidFill>
                            <a:srgbClr val="FF0000"/>
                          </a:solidFill>
                          <a:effectLst/>
                          <a:latin typeface="Consolas" panose="020B0609020204030204" pitchFamily="49" charset="0"/>
                          <a:cs typeface="Consolas" panose="020B0609020204030204" pitchFamily="49" charset="0"/>
                        </a:rPr>
                        <a:t>     </a:t>
                      </a:r>
                      <a:r>
                        <a:rPr lang="en-US" sz="1600" dirty="0">
                          <a:solidFill>
                            <a:schemeClr val="bg1">
                              <a:lumMod val="65000"/>
                            </a:schemeClr>
                          </a:solidFill>
                          <a:effectLst/>
                          <a:latin typeface="Consolas" panose="020B0609020204030204" pitchFamily="49" charset="0"/>
                          <a:cs typeface="Consolas" panose="020B0609020204030204" pitchFamily="49" charset="0"/>
                        </a:rPr>
                        <a:t>; go to endif if a &lt; 25</a:t>
                      </a:r>
                    </a:p>
                    <a:p>
                      <a:pPr marL="0" marR="0" algn="l">
                        <a:spcBef>
                          <a:spcPts val="0"/>
                        </a:spcBef>
                        <a:spcAft>
                          <a:spcPts val="0"/>
                        </a:spcAft>
                      </a:pPr>
                      <a:r>
                        <a:rPr lang="en-US" sz="1600" dirty="0">
                          <a:effectLst/>
                          <a:latin typeface="Consolas" panose="020B0609020204030204" pitchFamily="49" charset="0"/>
                          <a:cs typeface="Consolas" panose="020B0609020204030204" pitchFamily="49" charset="0"/>
                        </a:rPr>
                        <a:t>then:  MOV  r2, #1    </a:t>
                      </a:r>
                      <a:r>
                        <a:rPr lang="en-US" sz="1600" dirty="0">
                          <a:solidFill>
                            <a:schemeClr val="bg1">
                              <a:lumMod val="65000"/>
                            </a:schemeClr>
                          </a:solidFill>
                          <a:effectLst/>
                          <a:latin typeface="Consolas" panose="020B0609020204030204" pitchFamily="49" charset="0"/>
                          <a:cs typeface="Consolas" panose="020B0609020204030204" pitchFamily="49" charset="0"/>
                        </a:rPr>
                        <a:t>; x = 1 </a:t>
                      </a:r>
                    </a:p>
                    <a:p>
                      <a:pPr marL="0" marR="0" algn="l">
                        <a:spcBef>
                          <a:spcPts val="0"/>
                        </a:spcBef>
                        <a:spcAft>
                          <a:spcPts val="0"/>
                        </a:spcAft>
                      </a:pPr>
                      <a:r>
                        <a:rPr lang="en-US" sz="1600" dirty="0">
                          <a:effectLst/>
                          <a:latin typeface="Consolas" panose="020B0609020204030204" pitchFamily="49" charset="0"/>
                          <a:cs typeface="Consolas" panose="020B0609020204030204" pitchFamily="49" charset="0"/>
                        </a:rPr>
                        <a:t>Endif </a:t>
                      </a:r>
                    </a:p>
                    <a:p>
                      <a:pPr marL="0" marR="0" algn="l">
                        <a:spcBef>
                          <a:spcPts val="0"/>
                        </a:spcBef>
                        <a:spcAft>
                          <a:spcPts val="0"/>
                        </a:spcAft>
                      </a:pPr>
                      <a:r>
                        <a:rPr lang="en-US" sz="1600" dirty="0">
                          <a:solidFill>
                            <a:schemeClr val="bg1">
                              <a:lumMod val="65000"/>
                            </a:schemeClr>
                          </a:solidFill>
                          <a:effectLst/>
                          <a:latin typeface="Consolas" panose="020B0609020204030204" pitchFamily="49" charset="0"/>
                          <a:cs typeface="Consolas" panose="020B0609020204030204" pitchFamily="49" charset="0"/>
                        </a:rPr>
                        <a:t>; implements short circuit evaluation of || condition (if 1</a:t>
                      </a:r>
                      <a:r>
                        <a:rPr lang="en-US" sz="1600" baseline="30000" dirty="0">
                          <a:solidFill>
                            <a:schemeClr val="bg1">
                              <a:lumMod val="65000"/>
                            </a:schemeClr>
                          </a:solidFill>
                          <a:effectLst/>
                          <a:latin typeface="Consolas" panose="020B0609020204030204" pitchFamily="49" charset="0"/>
                          <a:cs typeface="Consolas" panose="020B0609020204030204" pitchFamily="49" charset="0"/>
                        </a:rPr>
                        <a:t>st</a:t>
                      </a:r>
                      <a:r>
                        <a:rPr lang="en-US" sz="1600" dirty="0">
                          <a:solidFill>
                            <a:schemeClr val="bg1">
                              <a:lumMod val="65000"/>
                            </a:schemeClr>
                          </a:solidFill>
                          <a:effectLst/>
                          <a:latin typeface="Consolas" panose="020B0609020204030204" pitchFamily="49" charset="0"/>
                          <a:cs typeface="Consolas" panose="020B0609020204030204" pitchFamily="49" charset="0"/>
                        </a:rPr>
                        <a:t> condition is true, 2</a:t>
                      </a:r>
                      <a:r>
                        <a:rPr lang="en-US" sz="1600" baseline="30000" dirty="0">
                          <a:solidFill>
                            <a:schemeClr val="bg1">
                              <a:lumMod val="65000"/>
                            </a:schemeClr>
                          </a:solidFill>
                          <a:effectLst/>
                          <a:latin typeface="Consolas" panose="020B0609020204030204" pitchFamily="49" charset="0"/>
                          <a:cs typeface="Consolas" panose="020B0609020204030204" pitchFamily="49" charset="0"/>
                        </a:rPr>
                        <a:t>nd</a:t>
                      </a:r>
                      <a:r>
                        <a:rPr lang="en-US" sz="1600" dirty="0">
                          <a:solidFill>
                            <a:schemeClr val="bg1">
                              <a:lumMod val="65000"/>
                            </a:schemeClr>
                          </a:solidFill>
                          <a:effectLst/>
                          <a:latin typeface="Consolas" panose="020B0609020204030204" pitchFamily="49" charset="0"/>
                          <a:cs typeface="Consolas" panose="020B0609020204030204" pitchFamily="49" charset="0"/>
                        </a:rPr>
                        <a:t> condition checking is skipped)</a:t>
                      </a:r>
                      <a:endParaRPr lang="en-US" sz="1600" dirty="0">
                        <a:effectLst/>
                        <a:latin typeface="Consolas" panose="020B0609020204030204" pitchFamily="49" charset="0"/>
                        <a:ea typeface="宋体"/>
                        <a:cs typeface="Consolas" panose="020B0609020204030204" pitchFamily="49" charset="0"/>
                      </a:endParaRPr>
                    </a:p>
                  </a:txBody>
                  <a:tcPr marL="68580" marR="68580" marT="0" marB="0"/>
                </a:tc>
                <a:tc>
                  <a:txBody>
                    <a:bodyPr/>
                    <a:lstStyle/>
                    <a:p>
                      <a:pPr marL="0" marR="0" algn="l">
                        <a:spcBef>
                          <a:spcPts val="0"/>
                        </a:spcBef>
                        <a:spcAft>
                          <a:spcPts val="0"/>
                        </a:spcAft>
                      </a:pPr>
                      <a:r>
                        <a:rPr lang="en-US" sz="1600" dirty="0">
                          <a:solidFill>
                            <a:schemeClr val="bg1">
                              <a:lumMod val="65000"/>
                            </a:schemeClr>
                          </a:solidFill>
                          <a:latin typeface="Consolas" panose="020B0609020204030204" pitchFamily="49" charset="0"/>
                          <a:cs typeface="Consolas" panose="020B0609020204030204" pitchFamily="49" charset="0"/>
                        </a:rPr>
                        <a:t>    ; r1 = a, r2 = x</a:t>
                      </a:r>
                      <a:endParaRPr lang="pt-BR" sz="1600" dirty="0">
                        <a:effectLst/>
                        <a:latin typeface="Consolas" panose="020B0609020204030204" pitchFamily="49" charset="0"/>
                        <a:ea typeface="宋体"/>
                        <a:cs typeface="Consolas" panose="020B0609020204030204" pitchFamily="49" charset="0"/>
                      </a:endParaRPr>
                    </a:p>
                    <a:p>
                      <a:pPr marL="0" marR="0" algn="l">
                        <a:spcBef>
                          <a:spcPts val="0"/>
                        </a:spcBef>
                        <a:spcAft>
                          <a:spcPts val="0"/>
                        </a:spcAft>
                      </a:pPr>
                      <a:r>
                        <a:rPr lang="pt-BR" sz="1600" dirty="0">
                          <a:effectLst/>
                          <a:latin typeface="Consolas" panose="020B0609020204030204" pitchFamily="49" charset="0"/>
                          <a:ea typeface="宋体"/>
                          <a:cs typeface="Consolas" panose="020B0609020204030204" pitchFamily="49" charset="0"/>
                        </a:rPr>
                        <a:t>    CMP    r1, #20  </a:t>
                      </a:r>
                      <a:r>
                        <a:rPr kumimoji="0" lang="en-US" sz="1600" kern="1200" dirty="0">
                          <a:solidFill>
                            <a:schemeClr val="bg1">
                              <a:lumMod val="65000"/>
                            </a:schemeClr>
                          </a:solidFill>
                          <a:latin typeface="Consolas" panose="020B0609020204030204" pitchFamily="49" charset="0"/>
                          <a:ea typeface="+mn-ea"/>
                          <a:cs typeface="Consolas" panose="020B0609020204030204" pitchFamily="49" charset="0"/>
                        </a:rPr>
                        <a:t>; </a:t>
                      </a:r>
                      <a:r>
                        <a:rPr kumimoji="0" lang="pt-BR" sz="1600" kern="1200" dirty="0">
                          <a:solidFill>
                            <a:schemeClr val="bg1">
                              <a:lumMod val="65000"/>
                            </a:schemeClr>
                          </a:solidFill>
                          <a:latin typeface="Consolas" panose="020B0609020204030204" pitchFamily="49" charset="0"/>
                          <a:ea typeface="+mn-ea"/>
                          <a:cs typeface="Consolas" panose="020B0609020204030204" pitchFamily="49" charset="0"/>
                        </a:rPr>
                        <a:t>compare a and 20</a:t>
                      </a:r>
                    </a:p>
                    <a:p>
                      <a:pPr marL="0" marR="0" algn="l">
                        <a:spcBef>
                          <a:spcPts val="0"/>
                        </a:spcBef>
                        <a:spcAft>
                          <a:spcPts val="0"/>
                        </a:spcAft>
                      </a:pPr>
                      <a:r>
                        <a:rPr lang="pt-BR" sz="1600" dirty="0">
                          <a:effectLst/>
                          <a:latin typeface="Consolas" panose="020B0609020204030204" pitchFamily="49" charset="0"/>
                          <a:ea typeface="宋体"/>
                          <a:cs typeface="Consolas" panose="020B0609020204030204" pitchFamily="49" charset="0"/>
                        </a:rPr>
                        <a:t>    </a:t>
                      </a:r>
                      <a:r>
                        <a:rPr lang="pt-BR" sz="1600" b="1" dirty="0">
                          <a:solidFill>
                            <a:srgbClr val="C00000"/>
                          </a:solidFill>
                          <a:effectLst/>
                          <a:latin typeface="Consolas" panose="020B0609020204030204" pitchFamily="49" charset="0"/>
                          <a:ea typeface="宋体"/>
                          <a:cs typeface="Consolas" panose="020B0609020204030204" pitchFamily="49" charset="0"/>
                        </a:rPr>
                        <a:t>MOVLE</a:t>
                      </a:r>
                      <a:r>
                        <a:rPr lang="pt-BR" sz="1600" dirty="0">
                          <a:effectLst/>
                          <a:latin typeface="Consolas" panose="020B0609020204030204" pitchFamily="49" charset="0"/>
                          <a:ea typeface="宋体"/>
                          <a:cs typeface="Consolas" panose="020B0609020204030204" pitchFamily="49" charset="0"/>
                        </a:rPr>
                        <a:t>  r2, #1   </a:t>
                      </a:r>
                      <a:r>
                        <a:rPr kumimoji="0" lang="en-US" sz="1600" kern="1200" dirty="0">
                          <a:solidFill>
                            <a:schemeClr val="bg1">
                              <a:lumMod val="65000"/>
                            </a:schemeClr>
                          </a:solidFill>
                          <a:latin typeface="Consolas" panose="020B0609020204030204" pitchFamily="49" charset="0"/>
                          <a:ea typeface="+mn-ea"/>
                          <a:cs typeface="Consolas" panose="020B0609020204030204" pitchFamily="49" charset="0"/>
                        </a:rPr>
                        <a:t>; </a:t>
                      </a:r>
                      <a:r>
                        <a:rPr kumimoji="0" lang="pt-BR" sz="1600" kern="1200" dirty="0">
                          <a:solidFill>
                            <a:schemeClr val="bg1">
                              <a:lumMod val="65000"/>
                            </a:schemeClr>
                          </a:solidFill>
                          <a:latin typeface="Consolas" panose="020B0609020204030204" pitchFamily="49" charset="0"/>
                          <a:ea typeface="+mn-ea"/>
                          <a:cs typeface="Consolas" panose="020B0609020204030204" pitchFamily="49" charset="0"/>
                        </a:rPr>
                        <a:t>a &lt;= 20 → x = 1</a:t>
                      </a:r>
                    </a:p>
                    <a:p>
                      <a:pPr marL="0" marR="0" algn="l">
                        <a:spcBef>
                          <a:spcPts val="0"/>
                        </a:spcBef>
                        <a:spcAft>
                          <a:spcPts val="0"/>
                        </a:spcAft>
                      </a:pPr>
                      <a:r>
                        <a:rPr lang="pt-BR" sz="1600" dirty="0">
                          <a:effectLst/>
                          <a:latin typeface="Consolas" panose="020B0609020204030204" pitchFamily="49" charset="0"/>
                          <a:ea typeface="宋体"/>
                          <a:cs typeface="Consolas" panose="020B0609020204030204" pitchFamily="49" charset="0"/>
                        </a:rPr>
                        <a:t>    CMP    r1, #25  </a:t>
                      </a:r>
                      <a:r>
                        <a:rPr kumimoji="0" lang="en-US" sz="1600" kern="1200" dirty="0">
                          <a:solidFill>
                            <a:schemeClr val="bg1">
                              <a:lumMod val="65000"/>
                            </a:schemeClr>
                          </a:solidFill>
                          <a:latin typeface="Consolas" panose="020B0609020204030204" pitchFamily="49" charset="0"/>
                          <a:ea typeface="+mn-ea"/>
                          <a:cs typeface="Consolas" panose="020B0609020204030204" pitchFamily="49" charset="0"/>
                        </a:rPr>
                        <a:t>; </a:t>
                      </a:r>
                      <a:r>
                        <a:rPr kumimoji="0" lang="pt-BR" sz="1600" kern="1200" dirty="0">
                          <a:solidFill>
                            <a:schemeClr val="bg1">
                              <a:lumMod val="65000"/>
                            </a:schemeClr>
                          </a:solidFill>
                          <a:latin typeface="Consolas" panose="020B0609020204030204" pitchFamily="49" charset="0"/>
                          <a:ea typeface="+mn-ea"/>
                          <a:cs typeface="Consolas" panose="020B0609020204030204" pitchFamily="49" charset="0"/>
                        </a:rPr>
                        <a:t>compare a and 25</a:t>
                      </a:r>
                    </a:p>
                    <a:p>
                      <a:pPr marL="0" marR="0" algn="l">
                        <a:spcBef>
                          <a:spcPts val="0"/>
                        </a:spcBef>
                        <a:spcAft>
                          <a:spcPts val="0"/>
                        </a:spcAft>
                      </a:pPr>
                      <a:r>
                        <a:rPr lang="pt-BR" sz="1600" dirty="0">
                          <a:effectLst/>
                          <a:latin typeface="Consolas" panose="020B0609020204030204" pitchFamily="49" charset="0"/>
                          <a:ea typeface="宋体"/>
                          <a:cs typeface="Consolas" panose="020B0609020204030204" pitchFamily="49" charset="0"/>
                        </a:rPr>
                        <a:t>    </a:t>
                      </a:r>
                      <a:r>
                        <a:rPr lang="pt-BR" sz="1600" b="1" dirty="0">
                          <a:solidFill>
                            <a:srgbClr val="C00000"/>
                          </a:solidFill>
                          <a:effectLst/>
                          <a:latin typeface="Consolas" panose="020B0609020204030204" pitchFamily="49" charset="0"/>
                          <a:ea typeface="宋体"/>
                          <a:cs typeface="Consolas" panose="020B0609020204030204" pitchFamily="49" charset="0"/>
                        </a:rPr>
                        <a:t>MOVGE</a:t>
                      </a:r>
                      <a:r>
                        <a:rPr lang="pt-BR" sz="1600" dirty="0">
                          <a:effectLst/>
                          <a:latin typeface="Consolas" panose="020B0609020204030204" pitchFamily="49" charset="0"/>
                          <a:ea typeface="宋体"/>
                          <a:cs typeface="Consolas" panose="020B0609020204030204" pitchFamily="49" charset="0"/>
                        </a:rPr>
                        <a:t>  r2, #1   </a:t>
                      </a:r>
                      <a:r>
                        <a:rPr kumimoji="0" lang="en-US" sz="1600" kern="1200" dirty="0">
                          <a:solidFill>
                            <a:schemeClr val="bg1">
                              <a:lumMod val="65000"/>
                            </a:schemeClr>
                          </a:solidFill>
                          <a:latin typeface="Consolas" panose="020B0609020204030204" pitchFamily="49" charset="0"/>
                          <a:ea typeface="+mn-ea"/>
                          <a:cs typeface="Consolas" panose="020B0609020204030204" pitchFamily="49" charset="0"/>
                        </a:rPr>
                        <a:t>; </a:t>
                      </a:r>
                      <a:r>
                        <a:rPr kumimoji="0" lang="pt-BR" sz="1600" kern="1200" dirty="0">
                          <a:solidFill>
                            <a:schemeClr val="bg1">
                              <a:lumMod val="65000"/>
                            </a:schemeClr>
                          </a:solidFill>
                          <a:latin typeface="Consolas" panose="020B0609020204030204" pitchFamily="49" charset="0"/>
                          <a:ea typeface="+mn-ea"/>
                          <a:cs typeface="Consolas" panose="020B0609020204030204" pitchFamily="49" charset="0"/>
                        </a:rPr>
                        <a:t>a &gt;= 25 → x = 1</a:t>
                      </a:r>
                    </a:p>
                    <a:p>
                      <a:pPr marL="0" marR="0" algn="l">
                        <a:spcBef>
                          <a:spcPts val="0"/>
                        </a:spcBef>
                        <a:spcAft>
                          <a:spcPts val="0"/>
                        </a:spcAft>
                      </a:pPr>
                      <a:r>
                        <a:rPr kumimoji="0" lang="en-US" sz="1600" kern="1200" dirty="0">
                          <a:solidFill>
                            <a:schemeClr val="bg1">
                              <a:lumMod val="65000"/>
                            </a:schemeClr>
                          </a:solidFill>
                          <a:latin typeface="Consolas" panose="020B0609020204030204" pitchFamily="49" charset="0"/>
                          <a:ea typeface="+mn-ea"/>
                          <a:cs typeface="Consolas" panose="020B0609020204030204" pitchFamily="49" charset="0"/>
                        </a:rPr>
                        <a:t>; </a:t>
                      </a:r>
                      <a:r>
                        <a:rPr kumimoji="0" lang="pt-BR" sz="1600" kern="1200" dirty="0">
                          <a:solidFill>
                            <a:schemeClr val="bg1">
                              <a:lumMod val="65000"/>
                            </a:schemeClr>
                          </a:solidFill>
                          <a:latin typeface="Consolas" panose="020B0609020204030204" pitchFamily="49" charset="0"/>
                          <a:ea typeface="+mn-ea"/>
                          <a:cs typeface="Consolas" panose="020B0609020204030204" pitchFamily="49" charset="0"/>
                        </a:rPr>
                        <a:t>else (21 &lt;= a &lt;= 24) → no MOV executed. Does not implement short circuit evaluation. Both conditions will always be evaluated, and r2 is possibly assigned twice.</a:t>
                      </a:r>
                      <a:endParaRPr kumimoji="0" lang="en-US" sz="1600" kern="1200" dirty="0">
                        <a:solidFill>
                          <a:schemeClr val="bg1">
                            <a:lumMod val="65000"/>
                          </a:schemeClr>
                        </a:solidFill>
                        <a:latin typeface="Consolas" panose="020B0609020204030204" pitchFamily="49" charset="0"/>
                        <a:ea typeface="+mn-ea"/>
                        <a:cs typeface="Consolas" panose="020B0609020204030204" pitchFamily="49" charset="0"/>
                      </a:endParaRPr>
                    </a:p>
                  </a:txBody>
                  <a:tcPr marL="68580" marR="68580" marT="0" marB="0"/>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95643326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If-then-else</a:t>
            </a:r>
          </a:p>
        </p:txBody>
      </p:sp>
      <p:sp>
        <p:nvSpPr>
          <p:cNvPr id="3" name="Slide Number Placeholder 2"/>
          <p:cNvSpPr>
            <a:spLocks noGrp="1"/>
          </p:cNvSpPr>
          <p:nvPr>
            <p:ph type="sldNum" sz="quarter" idx="12"/>
          </p:nvPr>
        </p:nvSpPr>
        <p:spPr/>
        <p:txBody>
          <a:bodyPr/>
          <a:lstStyle/>
          <a:p>
            <a:fld id="{EA7C8D44-3667-46F6-9772-CC52308E2A7F}" type="slidenum">
              <a:rPr kumimoji="0" lang="en-US" smtClean="0"/>
              <a:pPr/>
              <a:t>21</a:t>
            </a:fld>
            <a:endParaRPr kumimoji="0" lang="en-US" dirty="0"/>
          </a:p>
        </p:txBody>
      </p:sp>
      <p:graphicFrame>
        <p:nvGraphicFramePr>
          <p:cNvPr id="4" name="Table 3">
            <a:extLst>
              <a:ext uri="{FF2B5EF4-FFF2-40B4-BE49-F238E27FC236}">
                <a16:creationId xmlns:a16="http://schemas.microsoft.com/office/drawing/2014/main" id="{7F82155A-10D1-2BC7-1D07-F345C9BE816C}"/>
              </a:ext>
            </a:extLst>
          </p:cNvPr>
          <p:cNvGraphicFramePr>
            <a:graphicFrameLocks noGrp="1"/>
          </p:cNvGraphicFramePr>
          <p:nvPr>
            <p:extLst>
              <p:ext uri="{D42A27DB-BD31-4B8C-83A1-F6EECF244321}">
                <p14:modId xmlns:p14="http://schemas.microsoft.com/office/powerpoint/2010/main" val="2579407165"/>
              </p:ext>
            </p:extLst>
          </p:nvPr>
        </p:nvGraphicFramePr>
        <p:xfrm>
          <a:off x="1143000" y="1342835"/>
          <a:ext cx="9448800" cy="2194560"/>
        </p:xfrm>
        <a:graphic>
          <a:graphicData uri="http://schemas.openxmlformats.org/drawingml/2006/table">
            <a:tbl>
              <a:tblPr firstRow="1" firstCol="1" bandRow="1">
                <a:tableStyleId>{5940675A-B579-460E-94D1-54222C63F5DA}</a:tableStyleId>
              </a:tblPr>
              <a:tblGrid>
                <a:gridCol w="3854117">
                  <a:extLst>
                    <a:ext uri="{9D8B030D-6E8A-4147-A177-3AD203B41FA5}">
                      <a16:colId xmlns:a16="http://schemas.microsoft.com/office/drawing/2014/main" val="20000"/>
                    </a:ext>
                  </a:extLst>
                </a:gridCol>
                <a:gridCol w="5594683">
                  <a:extLst>
                    <a:ext uri="{9D8B030D-6E8A-4147-A177-3AD203B41FA5}">
                      <a16:colId xmlns:a16="http://schemas.microsoft.com/office/drawing/2014/main" val="20001"/>
                    </a:ext>
                  </a:extLst>
                </a:gridCol>
              </a:tblGrid>
              <a:tr h="198147">
                <a:tc>
                  <a:txBody>
                    <a:bodyPr/>
                    <a:lstStyle/>
                    <a:p>
                      <a:pPr marL="0" marR="0" algn="just">
                        <a:spcBef>
                          <a:spcPts val="0"/>
                        </a:spcBef>
                        <a:spcAft>
                          <a:spcPts val="0"/>
                        </a:spcAft>
                      </a:pPr>
                      <a:r>
                        <a:rPr lang="en-US" sz="1800" b="1" dirty="0">
                          <a:solidFill>
                            <a:schemeClr val="bg1"/>
                          </a:solidFill>
                          <a:effectLst/>
                          <a:latin typeface="Consolas" panose="020B0609020204030204" pitchFamily="49" charset="0"/>
                          <a:cs typeface="Consolas" panose="020B0609020204030204" pitchFamily="49" charset="0"/>
                        </a:rPr>
                        <a:t>C Program</a:t>
                      </a:r>
                      <a:endParaRPr lang="en-US" sz="1800" b="1" dirty="0">
                        <a:solidFill>
                          <a:schemeClr val="bg1"/>
                        </a:solidFill>
                        <a:effectLst/>
                        <a:latin typeface="Consolas" panose="020B0609020204030204" pitchFamily="49" charset="0"/>
                        <a:ea typeface="宋体"/>
                        <a:cs typeface="Consolas" panose="020B0609020204030204" pitchFamily="49" charset="0"/>
                      </a:endParaRPr>
                    </a:p>
                  </a:txBody>
                  <a:tcPr marL="68580" marR="68580" marT="0" marB="0" anchor="ctr">
                    <a:solidFill>
                      <a:schemeClr val="accent1"/>
                    </a:solidFill>
                  </a:tcPr>
                </a:tc>
                <a:tc>
                  <a:txBody>
                    <a:bodyPr/>
                    <a:lstStyle/>
                    <a:p>
                      <a:pPr marL="0" marR="0" algn="just">
                        <a:spcBef>
                          <a:spcPts val="0"/>
                        </a:spcBef>
                        <a:spcAft>
                          <a:spcPts val="0"/>
                        </a:spcAft>
                      </a:pPr>
                      <a:r>
                        <a:rPr lang="en-US" sz="1800" b="1" dirty="0">
                          <a:solidFill>
                            <a:schemeClr val="bg1"/>
                          </a:solidFill>
                          <a:effectLst/>
                          <a:latin typeface="Consolas" panose="020B0609020204030204" pitchFamily="49" charset="0"/>
                          <a:cs typeface="Consolas" panose="020B0609020204030204" pitchFamily="49" charset="0"/>
                        </a:rPr>
                        <a:t>Assembly Program 1</a:t>
                      </a:r>
                      <a:endParaRPr lang="en-US" sz="1800" b="1" dirty="0">
                        <a:solidFill>
                          <a:schemeClr val="bg1"/>
                        </a:solidFill>
                        <a:effectLst/>
                        <a:latin typeface="Consolas" panose="020B0609020204030204" pitchFamily="49" charset="0"/>
                        <a:ea typeface="宋体"/>
                        <a:cs typeface="Consolas" panose="020B0609020204030204" pitchFamily="49" charset="0"/>
                      </a:endParaRPr>
                    </a:p>
                  </a:txBody>
                  <a:tcPr marL="68580" marR="68580" marT="0" marB="0" anchor="ctr">
                    <a:solidFill>
                      <a:schemeClr val="accent1"/>
                    </a:solidFill>
                  </a:tcPr>
                </a:tc>
                <a:extLst>
                  <a:ext uri="{0D108BD9-81ED-4DB2-BD59-A6C34878D82A}">
                    <a16:rowId xmlns:a16="http://schemas.microsoft.com/office/drawing/2014/main" val="10000"/>
                  </a:ext>
                </a:extLst>
              </a:tr>
              <a:tr h="1706853">
                <a:tc>
                  <a:txBody>
                    <a:bodyPr/>
                    <a:lstStyle/>
                    <a:p>
                      <a:pPr marL="0" marR="0" algn="just">
                        <a:spcBef>
                          <a:spcPts val="0"/>
                        </a:spcBef>
                        <a:spcAft>
                          <a:spcPts val="0"/>
                        </a:spcAft>
                      </a:pPr>
                      <a:r>
                        <a:rPr lang="en-US" sz="1800" dirty="0">
                          <a:solidFill>
                            <a:schemeClr val="bg1">
                              <a:lumMod val="65000"/>
                            </a:schemeClr>
                          </a:solidFill>
                          <a:effectLst/>
                          <a:latin typeface="Consolas" panose="020B0609020204030204" pitchFamily="49" charset="0"/>
                          <a:cs typeface="Consolas" panose="020B0609020204030204" pitchFamily="49" charset="0"/>
                        </a:rPr>
                        <a:t>// a</a:t>
                      </a:r>
                      <a:r>
                        <a:rPr lang="en-US" sz="1800" baseline="0" dirty="0">
                          <a:solidFill>
                            <a:schemeClr val="bg1">
                              <a:lumMod val="65000"/>
                            </a:schemeClr>
                          </a:solidFill>
                          <a:effectLst/>
                          <a:latin typeface="Consolas" panose="020B0609020204030204" pitchFamily="49" charset="0"/>
                          <a:cs typeface="Consolas" panose="020B0609020204030204" pitchFamily="49" charset="0"/>
                        </a:rPr>
                        <a:t> is signed integer</a:t>
                      </a:r>
                      <a:endParaRPr lang="en-US" sz="1800" dirty="0">
                        <a:solidFill>
                          <a:schemeClr val="bg1">
                            <a:lumMod val="65000"/>
                          </a:schemeClr>
                        </a:solidFill>
                        <a:effectLst/>
                        <a:latin typeface="Consolas" panose="020B0609020204030204" pitchFamily="49" charset="0"/>
                        <a:cs typeface="Consolas" panose="020B0609020204030204" pitchFamily="49" charset="0"/>
                      </a:endParaRPr>
                    </a:p>
                    <a:p>
                      <a:pPr marL="0" marR="0" algn="just">
                        <a:spcBef>
                          <a:spcPts val="0"/>
                        </a:spcBef>
                        <a:spcAft>
                          <a:spcPts val="0"/>
                        </a:spcAft>
                      </a:pPr>
                      <a:r>
                        <a:rPr lang="en-US" sz="1800" dirty="0">
                          <a:effectLst/>
                          <a:latin typeface="Consolas" panose="020B0609020204030204" pitchFamily="49" charset="0"/>
                          <a:cs typeface="Consolas" panose="020B0609020204030204" pitchFamily="49" charset="0"/>
                        </a:rPr>
                        <a:t>if (a == 1)</a:t>
                      </a:r>
                    </a:p>
                    <a:p>
                      <a:pPr marL="0" marR="0" algn="just">
                        <a:spcBef>
                          <a:spcPts val="0"/>
                        </a:spcBef>
                        <a:spcAft>
                          <a:spcPts val="0"/>
                        </a:spcAft>
                      </a:pPr>
                      <a:r>
                        <a:rPr lang="en-US" sz="1800" dirty="0">
                          <a:solidFill>
                            <a:srgbClr val="0000FF"/>
                          </a:solidFill>
                          <a:effectLst/>
                          <a:latin typeface="Consolas" panose="020B0609020204030204" pitchFamily="49" charset="0"/>
                          <a:cs typeface="Consolas" panose="020B0609020204030204" pitchFamily="49" charset="0"/>
                        </a:rPr>
                        <a:t>   x = 3;</a:t>
                      </a:r>
                    </a:p>
                    <a:p>
                      <a:pPr marL="0" marR="0" algn="just">
                        <a:spcBef>
                          <a:spcPts val="0"/>
                        </a:spcBef>
                        <a:spcAft>
                          <a:spcPts val="0"/>
                        </a:spcAft>
                      </a:pPr>
                      <a:r>
                        <a:rPr lang="en-US" sz="1800" dirty="0">
                          <a:effectLst/>
                          <a:latin typeface="Consolas" panose="020B0609020204030204" pitchFamily="49" charset="0"/>
                          <a:cs typeface="Consolas" panose="020B0609020204030204" pitchFamily="49" charset="0"/>
                        </a:rPr>
                        <a:t>else</a:t>
                      </a:r>
                    </a:p>
                    <a:p>
                      <a:pPr marL="0" marR="0" algn="just">
                        <a:spcBef>
                          <a:spcPts val="0"/>
                        </a:spcBef>
                        <a:spcAft>
                          <a:spcPts val="0"/>
                        </a:spcAft>
                      </a:pPr>
                      <a:r>
                        <a:rPr lang="en-US" sz="1800" dirty="0">
                          <a:solidFill>
                            <a:srgbClr val="FF0000"/>
                          </a:solidFill>
                          <a:effectLst/>
                          <a:latin typeface="Consolas" panose="020B0609020204030204" pitchFamily="49" charset="0"/>
                          <a:cs typeface="Consolas" panose="020B0609020204030204" pitchFamily="49" charset="0"/>
                        </a:rPr>
                        <a:t>   x = 4;</a:t>
                      </a:r>
                      <a:endParaRPr lang="en-US" sz="1800" dirty="0">
                        <a:solidFill>
                          <a:srgbClr val="FF0000"/>
                        </a:solidFill>
                        <a:effectLst/>
                        <a:latin typeface="Consolas" panose="020B0609020204030204" pitchFamily="49" charset="0"/>
                        <a:ea typeface="宋体"/>
                        <a:cs typeface="Consolas" panose="020B0609020204030204" pitchFamily="49" charset="0"/>
                      </a:endParaRPr>
                    </a:p>
                  </a:txBody>
                  <a:tcPr marL="68580" marR="68580" marT="0" marB="0"/>
                </a:tc>
                <a:tc>
                  <a:txBody>
                    <a:bodyPr/>
                    <a:lstStyle/>
                    <a:p>
                      <a:r>
                        <a:rPr lang="en-US" dirty="0">
                          <a:solidFill>
                            <a:schemeClr val="bg1">
                              <a:lumMod val="65000"/>
                            </a:schemeClr>
                          </a:solidFill>
                          <a:latin typeface="Consolas" panose="020B0609020204030204" pitchFamily="49" charset="0"/>
                          <a:cs typeface="Consolas" panose="020B0609020204030204" pitchFamily="49" charset="0"/>
                        </a:rPr>
                        <a:t>; r1 = a, r2 = b</a:t>
                      </a:r>
                    </a:p>
                    <a:p>
                      <a:r>
                        <a:rPr lang="en-US" dirty="0">
                          <a:latin typeface="Consolas" panose="020B0609020204030204" pitchFamily="49" charset="0"/>
                          <a:cs typeface="Consolas" panose="020B0609020204030204" pitchFamily="49" charset="0"/>
                        </a:rPr>
                        <a:t>      CMP r1, #1   </a:t>
                      </a:r>
                      <a:r>
                        <a:rPr lang="en-US" dirty="0">
                          <a:solidFill>
                            <a:schemeClr val="bg1">
                              <a:lumMod val="65000"/>
                            </a:schemeClr>
                          </a:solidFill>
                          <a:latin typeface="Consolas" panose="020B0609020204030204" pitchFamily="49" charset="0"/>
                          <a:cs typeface="Consolas" panose="020B0609020204030204" pitchFamily="49" charset="0"/>
                        </a:rPr>
                        <a:t>; compare a and 1</a:t>
                      </a:r>
                    </a:p>
                    <a:p>
                      <a:r>
                        <a:rPr lang="en-US" dirty="0">
                          <a:latin typeface="Consolas" panose="020B0609020204030204" pitchFamily="49" charset="0"/>
                          <a:cs typeface="Consolas" panose="020B0609020204030204" pitchFamily="49" charset="0"/>
                        </a:rPr>
                        <a:t>      BNE else     </a:t>
                      </a:r>
                      <a:r>
                        <a:rPr lang="en-US" dirty="0">
                          <a:solidFill>
                            <a:schemeClr val="bg1">
                              <a:lumMod val="65000"/>
                            </a:schemeClr>
                          </a:solidFill>
                          <a:latin typeface="Consolas" panose="020B0609020204030204" pitchFamily="49" charset="0"/>
                          <a:cs typeface="Consolas" panose="020B0609020204030204" pitchFamily="49" charset="0"/>
                        </a:rPr>
                        <a:t>; go to else if a ≠ 1  </a:t>
                      </a:r>
                    </a:p>
                    <a:p>
                      <a:r>
                        <a:rPr lang="en-US" dirty="0">
                          <a:latin typeface="Consolas" panose="020B0609020204030204" pitchFamily="49" charset="0"/>
                          <a:cs typeface="Consolas" panose="020B0609020204030204" pitchFamily="49" charset="0"/>
                        </a:rPr>
                        <a:t>then: </a:t>
                      </a:r>
                      <a:r>
                        <a:rPr lang="en-US" dirty="0">
                          <a:solidFill>
                            <a:srgbClr val="0000FF"/>
                          </a:solidFill>
                          <a:latin typeface="Consolas" panose="020B0609020204030204" pitchFamily="49" charset="0"/>
                          <a:cs typeface="Consolas" panose="020B0609020204030204" pitchFamily="49" charset="0"/>
                        </a:rPr>
                        <a:t>MOV r2, #3   </a:t>
                      </a:r>
                      <a:r>
                        <a:rPr lang="en-US" dirty="0">
                          <a:solidFill>
                            <a:schemeClr val="bg1">
                              <a:lumMod val="65000"/>
                            </a:schemeClr>
                          </a:solidFill>
                          <a:latin typeface="Consolas" panose="020B0609020204030204" pitchFamily="49" charset="0"/>
                          <a:cs typeface="Consolas" panose="020B0609020204030204" pitchFamily="49" charset="0"/>
                        </a:rPr>
                        <a:t>; x = 3 </a:t>
                      </a:r>
                    </a:p>
                    <a:p>
                      <a:r>
                        <a:rPr lang="en-US" dirty="0">
                          <a:latin typeface="Consolas" panose="020B0609020204030204" pitchFamily="49" charset="0"/>
                          <a:cs typeface="Consolas" panose="020B0609020204030204" pitchFamily="49" charset="0"/>
                        </a:rPr>
                        <a:t>B     endif    </a:t>
                      </a:r>
                      <a:r>
                        <a:rPr lang="en-US" dirty="0">
                          <a:solidFill>
                            <a:schemeClr val="bg1">
                              <a:lumMod val="65000"/>
                            </a:schemeClr>
                          </a:solidFill>
                          <a:latin typeface="Consolas" panose="020B0609020204030204" pitchFamily="49" charset="0"/>
                          <a:cs typeface="Consolas" panose="020B0609020204030204" pitchFamily="49" charset="0"/>
                        </a:rPr>
                        <a:t>; go to endif</a:t>
                      </a:r>
                    </a:p>
                    <a:p>
                      <a:r>
                        <a:rPr lang="en-US" dirty="0">
                          <a:latin typeface="Consolas" panose="020B0609020204030204" pitchFamily="49" charset="0"/>
                          <a:cs typeface="Consolas" panose="020B0609020204030204" pitchFamily="49" charset="0"/>
                        </a:rPr>
                        <a:t>else: </a:t>
                      </a:r>
                      <a:r>
                        <a:rPr lang="en-US" dirty="0">
                          <a:solidFill>
                            <a:srgbClr val="FF0000"/>
                          </a:solidFill>
                          <a:latin typeface="Consolas" panose="020B0609020204030204" pitchFamily="49" charset="0"/>
                          <a:cs typeface="Consolas" panose="020B0609020204030204" pitchFamily="49" charset="0"/>
                        </a:rPr>
                        <a:t>MOV r2, #4   </a:t>
                      </a:r>
                      <a:r>
                        <a:rPr lang="en-US" dirty="0">
                          <a:solidFill>
                            <a:schemeClr val="bg1">
                              <a:lumMod val="65000"/>
                            </a:schemeClr>
                          </a:solidFill>
                          <a:latin typeface="Consolas" panose="020B0609020204030204" pitchFamily="49" charset="0"/>
                          <a:cs typeface="Consolas" panose="020B0609020204030204" pitchFamily="49" charset="0"/>
                        </a:rPr>
                        <a:t>; x = 4 </a:t>
                      </a:r>
                    </a:p>
                    <a:p>
                      <a:r>
                        <a:rPr lang="en-US" dirty="0">
                          <a:latin typeface="Consolas" panose="020B0609020204030204" pitchFamily="49" charset="0"/>
                          <a:cs typeface="Consolas" panose="020B0609020204030204" pitchFamily="49" charset="0"/>
                        </a:rPr>
                        <a:t>endif: </a:t>
                      </a:r>
                      <a:endParaRPr lang="en-US" sz="1800" dirty="0">
                        <a:effectLst/>
                        <a:latin typeface="Consolas" panose="020B0609020204030204" pitchFamily="49" charset="0"/>
                        <a:ea typeface="宋体"/>
                        <a:cs typeface="Consolas" panose="020B0609020204030204" pitchFamily="49" charset="0"/>
                      </a:endParaRPr>
                    </a:p>
                  </a:txBody>
                  <a:tcPr marL="68580" marR="68580" marT="0" marB="0"/>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233162771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For Loop</a:t>
            </a:r>
          </a:p>
        </p:txBody>
      </p:sp>
      <p:sp>
        <p:nvSpPr>
          <p:cNvPr id="3" name="Slide Number Placeholder 2"/>
          <p:cNvSpPr>
            <a:spLocks noGrp="1"/>
          </p:cNvSpPr>
          <p:nvPr>
            <p:ph type="sldNum" sz="quarter" idx="12"/>
          </p:nvPr>
        </p:nvSpPr>
        <p:spPr/>
        <p:txBody>
          <a:bodyPr/>
          <a:lstStyle/>
          <a:p>
            <a:fld id="{EA7C8D44-3667-46F6-9772-CC52308E2A7F}" type="slidenum">
              <a:rPr kumimoji="0" lang="en-US" smtClean="0"/>
              <a:pPr/>
              <a:t>22</a:t>
            </a:fld>
            <a:endParaRPr kumimoji="0" lang="en-US" dirty="0"/>
          </a:p>
        </p:txBody>
      </p:sp>
      <p:graphicFrame>
        <p:nvGraphicFramePr>
          <p:cNvPr id="5" name="Table 4"/>
          <p:cNvGraphicFramePr>
            <a:graphicFrameLocks noGrp="1"/>
          </p:cNvGraphicFramePr>
          <p:nvPr>
            <p:extLst>
              <p:ext uri="{D42A27DB-BD31-4B8C-83A1-F6EECF244321}">
                <p14:modId xmlns:p14="http://schemas.microsoft.com/office/powerpoint/2010/main" val="3803425474"/>
              </p:ext>
            </p:extLst>
          </p:nvPr>
        </p:nvGraphicFramePr>
        <p:xfrm>
          <a:off x="3124200" y="1367817"/>
          <a:ext cx="2514600" cy="1280160"/>
        </p:xfrm>
        <a:graphic>
          <a:graphicData uri="http://schemas.openxmlformats.org/drawingml/2006/table">
            <a:tbl>
              <a:tblPr firstRow="1" firstCol="1" bandRow="1">
                <a:tableStyleId>{B301B821-A1FF-4177-AEE7-76D212191A09}</a:tableStyleId>
              </a:tblPr>
              <a:tblGrid>
                <a:gridCol w="2514600">
                  <a:extLst>
                    <a:ext uri="{9D8B030D-6E8A-4147-A177-3AD203B41FA5}">
                      <a16:colId xmlns:a16="http://schemas.microsoft.com/office/drawing/2014/main" val="20000"/>
                    </a:ext>
                  </a:extLst>
                </a:gridCol>
              </a:tblGrid>
              <a:tr h="0">
                <a:tc>
                  <a:txBody>
                    <a:bodyPr/>
                    <a:lstStyle/>
                    <a:p>
                      <a:pPr marL="0" marR="0" algn="just">
                        <a:spcBef>
                          <a:spcPts val="0"/>
                        </a:spcBef>
                        <a:spcAft>
                          <a:spcPts val="0"/>
                        </a:spcAft>
                      </a:pPr>
                      <a:r>
                        <a:rPr lang="en-US" sz="1400" dirty="0">
                          <a:effectLst/>
                          <a:latin typeface="Consolas" panose="020B0609020204030204" pitchFamily="49" charset="0"/>
                          <a:cs typeface="Consolas" panose="020B0609020204030204" pitchFamily="49" charset="0"/>
                        </a:rPr>
                        <a:t>C Program</a:t>
                      </a:r>
                      <a:endParaRPr lang="en-US" sz="1400" dirty="0">
                        <a:effectLst/>
                        <a:latin typeface="Consolas" panose="020B0609020204030204" pitchFamily="49" charset="0"/>
                        <a:ea typeface="宋体"/>
                        <a:cs typeface="Consolas" panose="020B0609020204030204" pitchFamily="49" charset="0"/>
                      </a:endParaRPr>
                    </a:p>
                  </a:txBody>
                  <a:tcPr marL="68580" marR="68580" marT="0" marB="0"/>
                </a:tc>
                <a:extLst>
                  <a:ext uri="{0D108BD9-81ED-4DB2-BD59-A6C34878D82A}">
                    <a16:rowId xmlns:a16="http://schemas.microsoft.com/office/drawing/2014/main" val="10000"/>
                  </a:ext>
                </a:extLst>
              </a:tr>
              <a:tr h="0">
                <a:tc>
                  <a:txBody>
                    <a:bodyPr/>
                    <a:lstStyle/>
                    <a:p>
                      <a:pPr marL="0" marR="0" algn="just">
                        <a:spcBef>
                          <a:spcPts val="0"/>
                        </a:spcBef>
                        <a:spcAft>
                          <a:spcPts val="0"/>
                        </a:spcAft>
                        <a:tabLst>
                          <a:tab pos="794385" algn="ctr"/>
                        </a:tabLst>
                      </a:pPr>
                      <a:r>
                        <a:rPr lang="en-US" sz="1400" dirty="0" err="1">
                          <a:effectLst/>
                          <a:latin typeface="Consolas" panose="020B0609020204030204" pitchFamily="49" charset="0"/>
                          <a:cs typeface="Consolas" panose="020B0609020204030204" pitchFamily="49" charset="0"/>
                        </a:rPr>
                        <a:t>int</a:t>
                      </a:r>
                      <a:r>
                        <a:rPr lang="en-US" sz="1400" dirty="0">
                          <a:effectLst/>
                          <a:latin typeface="Consolas" panose="020B0609020204030204" pitchFamily="49" charset="0"/>
                          <a:cs typeface="Consolas" panose="020B0609020204030204" pitchFamily="49" charset="0"/>
                        </a:rPr>
                        <a:t> </a:t>
                      </a:r>
                      <a:r>
                        <a:rPr lang="en-US" sz="1400" dirty="0" err="1">
                          <a:effectLst/>
                          <a:latin typeface="Consolas" panose="020B0609020204030204" pitchFamily="49" charset="0"/>
                          <a:cs typeface="Consolas" panose="020B0609020204030204" pitchFamily="49" charset="0"/>
                        </a:rPr>
                        <a:t>i</a:t>
                      </a:r>
                      <a:r>
                        <a:rPr lang="en-US" sz="1400" dirty="0">
                          <a:effectLst/>
                          <a:latin typeface="Consolas" panose="020B0609020204030204" pitchFamily="49" charset="0"/>
                          <a:cs typeface="Consolas" panose="020B0609020204030204" pitchFamily="49" charset="0"/>
                        </a:rPr>
                        <a:t>;</a:t>
                      </a:r>
                    </a:p>
                    <a:p>
                      <a:pPr marL="0" marR="0" algn="just">
                        <a:spcBef>
                          <a:spcPts val="0"/>
                        </a:spcBef>
                        <a:spcAft>
                          <a:spcPts val="0"/>
                        </a:spcAft>
                      </a:pPr>
                      <a:r>
                        <a:rPr lang="en-US" sz="1400" dirty="0" err="1">
                          <a:effectLst/>
                          <a:latin typeface="Consolas" panose="020B0609020204030204" pitchFamily="49" charset="0"/>
                          <a:cs typeface="Consolas" panose="020B0609020204030204" pitchFamily="49" charset="0"/>
                        </a:rPr>
                        <a:t>int</a:t>
                      </a:r>
                      <a:r>
                        <a:rPr lang="en-US" sz="1400" dirty="0">
                          <a:effectLst/>
                          <a:latin typeface="Consolas" panose="020B0609020204030204" pitchFamily="49" charset="0"/>
                          <a:cs typeface="Consolas" panose="020B0609020204030204" pitchFamily="49" charset="0"/>
                        </a:rPr>
                        <a:t> sum = 0;</a:t>
                      </a:r>
                    </a:p>
                    <a:p>
                      <a:pPr marL="0" marR="0" algn="just">
                        <a:spcBef>
                          <a:spcPts val="0"/>
                        </a:spcBef>
                        <a:spcAft>
                          <a:spcPts val="0"/>
                        </a:spcAft>
                      </a:pPr>
                      <a:r>
                        <a:rPr lang="en-US" sz="1400" dirty="0">
                          <a:effectLst/>
                          <a:latin typeface="Consolas" panose="020B0609020204030204" pitchFamily="49" charset="0"/>
                          <a:cs typeface="Consolas" panose="020B0609020204030204" pitchFamily="49" charset="0"/>
                        </a:rPr>
                        <a:t>for(</a:t>
                      </a:r>
                      <a:r>
                        <a:rPr lang="en-US" sz="1400" dirty="0" err="1">
                          <a:effectLst/>
                          <a:latin typeface="Consolas" panose="020B0609020204030204" pitchFamily="49" charset="0"/>
                          <a:cs typeface="Consolas" panose="020B0609020204030204" pitchFamily="49" charset="0"/>
                        </a:rPr>
                        <a:t>i</a:t>
                      </a:r>
                      <a:r>
                        <a:rPr lang="en-US" sz="1400" dirty="0">
                          <a:effectLst/>
                          <a:latin typeface="Consolas" panose="020B0609020204030204" pitchFamily="49" charset="0"/>
                          <a:cs typeface="Consolas" panose="020B0609020204030204" pitchFamily="49" charset="0"/>
                        </a:rPr>
                        <a:t> = 0; </a:t>
                      </a:r>
                      <a:r>
                        <a:rPr lang="en-US" sz="1400" dirty="0" err="1">
                          <a:effectLst/>
                          <a:latin typeface="Consolas" panose="020B0609020204030204" pitchFamily="49" charset="0"/>
                          <a:cs typeface="Consolas" panose="020B0609020204030204" pitchFamily="49" charset="0"/>
                        </a:rPr>
                        <a:t>i</a:t>
                      </a:r>
                      <a:r>
                        <a:rPr lang="en-US" sz="1400" dirty="0">
                          <a:effectLst/>
                          <a:latin typeface="Consolas" panose="020B0609020204030204" pitchFamily="49" charset="0"/>
                          <a:cs typeface="Consolas" panose="020B0609020204030204" pitchFamily="49" charset="0"/>
                        </a:rPr>
                        <a:t> &lt; 10; </a:t>
                      </a:r>
                      <a:r>
                        <a:rPr lang="en-US" sz="1400" dirty="0" err="1">
                          <a:effectLst/>
                          <a:latin typeface="Consolas" panose="020B0609020204030204" pitchFamily="49" charset="0"/>
                          <a:cs typeface="Consolas" panose="020B0609020204030204" pitchFamily="49" charset="0"/>
                        </a:rPr>
                        <a:t>i</a:t>
                      </a:r>
                      <a:r>
                        <a:rPr lang="en-US" sz="1400" dirty="0">
                          <a:effectLst/>
                          <a:latin typeface="Consolas" panose="020B0609020204030204" pitchFamily="49" charset="0"/>
                          <a:cs typeface="Consolas" panose="020B0609020204030204" pitchFamily="49" charset="0"/>
                        </a:rPr>
                        <a:t>++){</a:t>
                      </a:r>
                    </a:p>
                    <a:p>
                      <a:pPr marL="0" marR="0" algn="just">
                        <a:spcBef>
                          <a:spcPts val="0"/>
                        </a:spcBef>
                        <a:spcAft>
                          <a:spcPts val="0"/>
                        </a:spcAft>
                      </a:pPr>
                      <a:r>
                        <a:rPr lang="en-US" sz="1400" dirty="0">
                          <a:effectLst/>
                          <a:latin typeface="Consolas" panose="020B0609020204030204" pitchFamily="49" charset="0"/>
                          <a:cs typeface="Consolas" panose="020B0609020204030204" pitchFamily="49" charset="0"/>
                        </a:rPr>
                        <a:t>  sum += </a:t>
                      </a:r>
                      <a:r>
                        <a:rPr lang="en-US" sz="1400" dirty="0" err="1">
                          <a:effectLst/>
                          <a:latin typeface="Consolas" panose="020B0609020204030204" pitchFamily="49" charset="0"/>
                          <a:cs typeface="Consolas" panose="020B0609020204030204" pitchFamily="49" charset="0"/>
                        </a:rPr>
                        <a:t>i</a:t>
                      </a:r>
                      <a:r>
                        <a:rPr lang="en-US" sz="1400" dirty="0">
                          <a:effectLst/>
                          <a:latin typeface="Consolas" panose="020B0609020204030204" pitchFamily="49" charset="0"/>
                          <a:cs typeface="Consolas" panose="020B0609020204030204" pitchFamily="49" charset="0"/>
                        </a:rPr>
                        <a:t>;</a:t>
                      </a:r>
                    </a:p>
                    <a:p>
                      <a:pPr marL="0" marR="0" algn="just">
                        <a:spcBef>
                          <a:spcPts val="0"/>
                        </a:spcBef>
                        <a:spcAft>
                          <a:spcPts val="0"/>
                        </a:spcAft>
                      </a:pPr>
                      <a:r>
                        <a:rPr lang="en-US" sz="1400" dirty="0">
                          <a:effectLst/>
                          <a:latin typeface="Consolas" panose="020B0609020204030204" pitchFamily="49" charset="0"/>
                          <a:cs typeface="Consolas" panose="020B0609020204030204" pitchFamily="49" charset="0"/>
                        </a:rPr>
                        <a:t>}</a:t>
                      </a:r>
                      <a:endParaRPr lang="en-US" sz="1400" dirty="0">
                        <a:effectLst/>
                        <a:latin typeface="Consolas" panose="020B0609020204030204" pitchFamily="49" charset="0"/>
                        <a:ea typeface="宋体"/>
                        <a:cs typeface="Consolas" panose="020B0609020204030204" pitchFamily="49" charset="0"/>
                      </a:endParaRPr>
                    </a:p>
                  </a:txBody>
                  <a:tcPr marL="68580" marR="68580" marT="0" marB="0"/>
                </a:tc>
                <a:extLst>
                  <a:ext uri="{0D108BD9-81ED-4DB2-BD59-A6C34878D82A}">
                    <a16:rowId xmlns:a16="http://schemas.microsoft.com/office/drawing/2014/main" val="10001"/>
                  </a:ext>
                </a:extLst>
              </a:tr>
            </a:tbl>
          </a:graphicData>
        </a:graphic>
      </p:graphicFrame>
      <p:sp>
        <p:nvSpPr>
          <p:cNvPr id="7" name="Rectangle 6"/>
          <p:cNvSpPr/>
          <p:nvPr/>
        </p:nvSpPr>
        <p:spPr>
          <a:xfrm>
            <a:off x="3162300" y="3657600"/>
            <a:ext cx="5867400" cy="2585323"/>
          </a:xfrm>
          <a:prstGeom prst="rect">
            <a:avLst/>
          </a:prstGeom>
        </p:spPr>
        <p:style>
          <a:lnRef idx="2">
            <a:schemeClr val="accent1"/>
          </a:lnRef>
          <a:fillRef idx="1">
            <a:schemeClr val="lt1"/>
          </a:fillRef>
          <a:effectRef idx="0">
            <a:schemeClr val="accent1"/>
          </a:effectRef>
          <a:fontRef idx="minor">
            <a:schemeClr val="dk1"/>
          </a:fontRef>
        </p:style>
        <p:txBody>
          <a:bodyPr wrap="square">
            <a:spAutoFit/>
          </a:bodyPr>
          <a:lstStyle/>
          <a:p>
            <a:r>
              <a:rPr lang="pt-BR" dirty="0">
                <a:latin typeface="Consolas" panose="020B0609020204030204" pitchFamily="49" charset="0"/>
                <a:cs typeface="Consolas" panose="020B0609020204030204" pitchFamily="49" charset="0"/>
              </a:rPr>
              <a:t>    MOV     r0, #0          % sum = 0</a:t>
            </a:r>
          </a:p>
          <a:p>
            <a:r>
              <a:rPr lang="pt-BR" dirty="0">
                <a:latin typeface="Consolas" panose="020B0609020204030204" pitchFamily="49" charset="0"/>
                <a:cs typeface="Consolas" panose="020B0609020204030204" pitchFamily="49" charset="0"/>
              </a:rPr>
              <a:t>    MOV     r1, #0          % i = 0</a:t>
            </a:r>
          </a:p>
          <a:p>
            <a:r>
              <a:rPr lang="pt-BR" dirty="0">
                <a:latin typeface="Consolas" panose="020B0609020204030204" pitchFamily="49" charset="0"/>
                <a:cs typeface="Consolas" panose="020B0609020204030204" pitchFamily="49" charset="0"/>
              </a:rPr>
              <a:t>loop:</a:t>
            </a:r>
          </a:p>
          <a:p>
            <a:r>
              <a:rPr lang="pt-BR" dirty="0">
                <a:latin typeface="Consolas" panose="020B0609020204030204" pitchFamily="49" charset="0"/>
                <a:cs typeface="Consolas" panose="020B0609020204030204" pitchFamily="49" charset="0"/>
              </a:rPr>
              <a:t>    CMP     r1, #10         % i &lt; 10 ?</a:t>
            </a:r>
          </a:p>
          <a:p>
            <a:r>
              <a:rPr lang="pt-BR" dirty="0">
                <a:latin typeface="Consolas" panose="020B0609020204030204" pitchFamily="49" charset="0"/>
                <a:cs typeface="Consolas" panose="020B0609020204030204" pitchFamily="49" charset="0"/>
              </a:rPr>
              <a:t>    BGE     done            % exit if i &gt;= 10</a:t>
            </a:r>
          </a:p>
          <a:p>
            <a:r>
              <a:rPr lang="pt-BR" dirty="0">
                <a:latin typeface="Consolas" panose="020B0609020204030204" pitchFamily="49" charset="0"/>
                <a:cs typeface="Consolas" panose="020B0609020204030204" pitchFamily="49" charset="0"/>
              </a:rPr>
              <a:t>    ADD     r0, r0, r1      % sum += i</a:t>
            </a:r>
          </a:p>
          <a:p>
            <a:r>
              <a:rPr lang="pt-BR" dirty="0">
                <a:latin typeface="Consolas" panose="020B0609020204030204" pitchFamily="49" charset="0"/>
                <a:cs typeface="Consolas" panose="020B0609020204030204" pitchFamily="49" charset="0"/>
              </a:rPr>
              <a:t>    ADD     r1, r1, #1      % i++</a:t>
            </a:r>
          </a:p>
          <a:p>
            <a:r>
              <a:rPr lang="pt-BR" dirty="0">
                <a:latin typeface="Consolas" panose="020B0609020204030204" pitchFamily="49" charset="0"/>
                <a:cs typeface="Consolas" panose="020B0609020204030204" pitchFamily="49" charset="0"/>
              </a:rPr>
              <a:t>    B       loop</a:t>
            </a:r>
          </a:p>
          <a:p>
            <a:r>
              <a:rPr lang="pt-BR" dirty="0">
                <a:latin typeface="Consolas" panose="020B0609020204030204" pitchFamily="49" charset="0"/>
                <a:cs typeface="Consolas" panose="020B0609020204030204" pitchFamily="49" charset="0"/>
              </a:rPr>
              <a:t>done:           % : is optional after a label</a:t>
            </a:r>
            <a:endParaRPr lang="en-US" dirty="0">
              <a:latin typeface="Consolas" panose="020B0609020204030204" pitchFamily="49" charset="0"/>
              <a:cs typeface="Consolas" panose="020B0609020204030204" pitchFamily="49" charset="0"/>
            </a:endParaRPr>
          </a:p>
        </p:txBody>
      </p:sp>
      <p:sp>
        <p:nvSpPr>
          <p:cNvPr id="9" name="TextBox 8"/>
          <p:cNvSpPr txBox="1"/>
          <p:nvPr/>
        </p:nvSpPr>
        <p:spPr>
          <a:xfrm>
            <a:off x="1981201" y="3262867"/>
            <a:ext cx="4730975" cy="369332"/>
          </a:xfrm>
          <a:prstGeom prst="rect">
            <a:avLst/>
          </a:prstGeom>
          <a:noFill/>
        </p:spPr>
        <p:txBody>
          <a:bodyPr wrap="none" rtlCol="0">
            <a:spAutoFit/>
          </a:bodyPr>
          <a:lstStyle/>
          <a:p>
            <a:r>
              <a:rPr lang="en-US" dirty="0"/>
              <a:t>Implementation 1 (Classic compare-and-branch):</a:t>
            </a:r>
          </a:p>
        </p:txBody>
      </p:sp>
      <p:graphicFrame>
        <p:nvGraphicFramePr>
          <p:cNvPr id="6" name="Table 5">
            <a:extLst>
              <a:ext uri="{FF2B5EF4-FFF2-40B4-BE49-F238E27FC236}">
                <a16:creationId xmlns:a16="http://schemas.microsoft.com/office/drawing/2014/main" id="{CC22D971-1F5A-1D46-A09B-973DA00758B0}"/>
              </a:ext>
            </a:extLst>
          </p:cNvPr>
          <p:cNvGraphicFramePr>
            <a:graphicFrameLocks noGrp="1"/>
          </p:cNvGraphicFramePr>
          <p:nvPr>
            <p:extLst>
              <p:ext uri="{D42A27DB-BD31-4B8C-83A1-F6EECF244321}">
                <p14:modId xmlns:p14="http://schemas.microsoft.com/office/powerpoint/2010/main" val="2583440696"/>
              </p:ext>
            </p:extLst>
          </p:nvPr>
        </p:nvGraphicFramePr>
        <p:xfrm>
          <a:off x="6705600" y="1367817"/>
          <a:ext cx="2514600" cy="1706880"/>
        </p:xfrm>
        <a:graphic>
          <a:graphicData uri="http://schemas.openxmlformats.org/drawingml/2006/table">
            <a:tbl>
              <a:tblPr firstRow="1" firstCol="1" bandRow="1">
                <a:tableStyleId>{B301B821-A1FF-4177-AEE7-76D212191A09}</a:tableStyleId>
              </a:tblPr>
              <a:tblGrid>
                <a:gridCol w="2514600">
                  <a:extLst>
                    <a:ext uri="{9D8B030D-6E8A-4147-A177-3AD203B41FA5}">
                      <a16:colId xmlns:a16="http://schemas.microsoft.com/office/drawing/2014/main" val="20000"/>
                    </a:ext>
                  </a:extLst>
                </a:gridCol>
              </a:tblGrid>
              <a:tr h="0">
                <a:tc>
                  <a:txBody>
                    <a:bodyPr/>
                    <a:lstStyle/>
                    <a:p>
                      <a:pPr marL="0" marR="0" algn="just">
                        <a:spcBef>
                          <a:spcPts val="0"/>
                        </a:spcBef>
                        <a:spcAft>
                          <a:spcPts val="0"/>
                        </a:spcAft>
                      </a:pPr>
                      <a:r>
                        <a:rPr lang="en-US" sz="1400" dirty="0">
                          <a:effectLst/>
                          <a:latin typeface="Consolas" panose="020B0609020204030204" pitchFamily="49" charset="0"/>
                          <a:cs typeface="Consolas" panose="020B0609020204030204" pitchFamily="49" charset="0"/>
                        </a:rPr>
                        <a:t>C Program (equivalent)</a:t>
                      </a:r>
                      <a:endParaRPr lang="en-US" sz="1400" dirty="0">
                        <a:effectLst/>
                        <a:latin typeface="Consolas" panose="020B0609020204030204" pitchFamily="49" charset="0"/>
                        <a:ea typeface="宋体"/>
                        <a:cs typeface="Consolas" panose="020B0609020204030204" pitchFamily="49" charset="0"/>
                      </a:endParaRPr>
                    </a:p>
                  </a:txBody>
                  <a:tcPr marL="68580" marR="68580" marT="0" marB="0"/>
                </a:tc>
                <a:extLst>
                  <a:ext uri="{0D108BD9-81ED-4DB2-BD59-A6C34878D82A}">
                    <a16:rowId xmlns:a16="http://schemas.microsoft.com/office/drawing/2014/main" val="10000"/>
                  </a:ext>
                </a:extLst>
              </a:tr>
              <a:tr h="0">
                <a:tc>
                  <a:txBody>
                    <a:bodyPr/>
                    <a:lstStyle/>
                    <a:p>
                      <a:pPr marL="0" marR="0" algn="just">
                        <a:spcBef>
                          <a:spcPts val="0"/>
                        </a:spcBef>
                        <a:spcAft>
                          <a:spcPts val="0"/>
                        </a:spcAft>
                        <a:tabLst>
                          <a:tab pos="794385" algn="ctr"/>
                        </a:tabLst>
                      </a:pPr>
                      <a:r>
                        <a:rPr lang="nn-NO" sz="1400" dirty="0">
                          <a:effectLst/>
                          <a:latin typeface="Consolas" panose="020B0609020204030204" pitchFamily="49" charset="0"/>
                          <a:ea typeface="宋体"/>
                          <a:cs typeface="Consolas" panose="020B0609020204030204" pitchFamily="49" charset="0"/>
                        </a:rPr>
                        <a:t>int i = 0;</a:t>
                      </a:r>
                    </a:p>
                    <a:p>
                      <a:pPr marL="0" marR="0" algn="just">
                        <a:spcBef>
                          <a:spcPts val="0"/>
                        </a:spcBef>
                        <a:spcAft>
                          <a:spcPts val="0"/>
                        </a:spcAft>
                        <a:tabLst>
                          <a:tab pos="794385" algn="ctr"/>
                        </a:tabLst>
                      </a:pPr>
                      <a:r>
                        <a:rPr lang="nn-NO" sz="1400" dirty="0">
                          <a:effectLst/>
                          <a:latin typeface="Consolas" panose="020B0609020204030204" pitchFamily="49" charset="0"/>
                          <a:ea typeface="宋体"/>
                          <a:cs typeface="Consolas" panose="020B0609020204030204" pitchFamily="49" charset="0"/>
                        </a:rPr>
                        <a:t>int sum = 0;</a:t>
                      </a:r>
                    </a:p>
                    <a:p>
                      <a:pPr marL="0" marR="0" algn="just">
                        <a:spcBef>
                          <a:spcPts val="0"/>
                        </a:spcBef>
                        <a:spcAft>
                          <a:spcPts val="0"/>
                        </a:spcAft>
                        <a:tabLst>
                          <a:tab pos="794385" algn="ctr"/>
                        </a:tabLst>
                      </a:pPr>
                      <a:endParaRPr lang="nn-NO" sz="1400" dirty="0">
                        <a:effectLst/>
                        <a:latin typeface="Consolas" panose="020B0609020204030204" pitchFamily="49" charset="0"/>
                        <a:ea typeface="宋体"/>
                        <a:cs typeface="Consolas" panose="020B0609020204030204" pitchFamily="49" charset="0"/>
                      </a:endParaRPr>
                    </a:p>
                    <a:p>
                      <a:pPr marL="0" marR="0" algn="just">
                        <a:spcBef>
                          <a:spcPts val="0"/>
                        </a:spcBef>
                        <a:spcAft>
                          <a:spcPts val="0"/>
                        </a:spcAft>
                        <a:tabLst>
                          <a:tab pos="794385" algn="ctr"/>
                        </a:tabLst>
                      </a:pPr>
                      <a:r>
                        <a:rPr lang="nn-NO" sz="1400" dirty="0">
                          <a:effectLst/>
                          <a:latin typeface="Consolas" panose="020B0609020204030204" pitchFamily="49" charset="0"/>
                          <a:ea typeface="宋体"/>
                          <a:cs typeface="Consolas" panose="020B0609020204030204" pitchFamily="49" charset="0"/>
                        </a:rPr>
                        <a:t>while (i &lt; 10) {</a:t>
                      </a:r>
                    </a:p>
                    <a:p>
                      <a:pPr marL="0" marR="0" algn="just">
                        <a:spcBef>
                          <a:spcPts val="0"/>
                        </a:spcBef>
                        <a:spcAft>
                          <a:spcPts val="0"/>
                        </a:spcAft>
                        <a:tabLst>
                          <a:tab pos="794385" algn="ctr"/>
                        </a:tabLst>
                      </a:pPr>
                      <a:r>
                        <a:rPr lang="nn-NO" sz="1400" dirty="0">
                          <a:effectLst/>
                          <a:latin typeface="Consolas" panose="020B0609020204030204" pitchFamily="49" charset="0"/>
                          <a:ea typeface="宋体"/>
                          <a:cs typeface="Consolas" panose="020B0609020204030204" pitchFamily="49" charset="0"/>
                        </a:rPr>
                        <a:t>    sum += i;</a:t>
                      </a:r>
                    </a:p>
                    <a:p>
                      <a:pPr marL="0" marR="0" algn="just">
                        <a:spcBef>
                          <a:spcPts val="0"/>
                        </a:spcBef>
                        <a:spcAft>
                          <a:spcPts val="0"/>
                        </a:spcAft>
                        <a:tabLst>
                          <a:tab pos="794385" algn="ctr"/>
                        </a:tabLst>
                      </a:pPr>
                      <a:r>
                        <a:rPr lang="nn-NO" sz="1400" dirty="0">
                          <a:effectLst/>
                          <a:latin typeface="Consolas" panose="020B0609020204030204" pitchFamily="49" charset="0"/>
                          <a:ea typeface="宋体"/>
                          <a:cs typeface="Consolas" panose="020B0609020204030204" pitchFamily="49" charset="0"/>
                        </a:rPr>
                        <a:t>    i++;</a:t>
                      </a:r>
                    </a:p>
                    <a:p>
                      <a:pPr marL="0" marR="0" algn="just">
                        <a:spcBef>
                          <a:spcPts val="0"/>
                        </a:spcBef>
                        <a:spcAft>
                          <a:spcPts val="0"/>
                        </a:spcAft>
                        <a:tabLst>
                          <a:tab pos="794385" algn="ctr"/>
                        </a:tabLst>
                      </a:pPr>
                      <a:r>
                        <a:rPr lang="nn-NO" sz="1400" dirty="0">
                          <a:effectLst/>
                          <a:latin typeface="Consolas" panose="020B0609020204030204" pitchFamily="49" charset="0"/>
                          <a:ea typeface="宋体"/>
                          <a:cs typeface="Consolas" panose="020B0609020204030204" pitchFamily="49" charset="0"/>
                        </a:rPr>
                        <a:t>}</a:t>
                      </a:r>
                    </a:p>
                  </a:txBody>
                  <a:tcPr marL="68580" marR="68580" marT="0" marB="0"/>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37208921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For Loop</a:t>
            </a:r>
          </a:p>
        </p:txBody>
      </p:sp>
      <p:sp>
        <p:nvSpPr>
          <p:cNvPr id="3" name="Slide Number Placeholder 2"/>
          <p:cNvSpPr>
            <a:spLocks noGrp="1"/>
          </p:cNvSpPr>
          <p:nvPr>
            <p:ph type="sldNum" sz="quarter" idx="12"/>
          </p:nvPr>
        </p:nvSpPr>
        <p:spPr/>
        <p:txBody>
          <a:bodyPr/>
          <a:lstStyle/>
          <a:p>
            <a:fld id="{EA7C8D44-3667-46F6-9772-CC52308E2A7F}" type="slidenum">
              <a:rPr kumimoji="0" lang="en-US" smtClean="0"/>
              <a:pPr/>
              <a:t>23</a:t>
            </a:fld>
            <a:endParaRPr kumimoji="0" lang="en-US" dirty="0"/>
          </a:p>
        </p:txBody>
      </p:sp>
      <p:graphicFrame>
        <p:nvGraphicFramePr>
          <p:cNvPr id="5" name="Table 4"/>
          <p:cNvGraphicFramePr>
            <a:graphicFrameLocks noGrp="1"/>
          </p:cNvGraphicFramePr>
          <p:nvPr>
            <p:extLst>
              <p:ext uri="{D42A27DB-BD31-4B8C-83A1-F6EECF244321}">
                <p14:modId xmlns:p14="http://schemas.microsoft.com/office/powerpoint/2010/main" val="1281763652"/>
              </p:ext>
            </p:extLst>
          </p:nvPr>
        </p:nvGraphicFramePr>
        <p:xfrm>
          <a:off x="3124200" y="1686350"/>
          <a:ext cx="2514600" cy="1280160"/>
        </p:xfrm>
        <a:graphic>
          <a:graphicData uri="http://schemas.openxmlformats.org/drawingml/2006/table">
            <a:tbl>
              <a:tblPr firstRow="1" firstCol="1" bandRow="1">
                <a:tableStyleId>{B301B821-A1FF-4177-AEE7-76D212191A09}</a:tableStyleId>
              </a:tblPr>
              <a:tblGrid>
                <a:gridCol w="2514600">
                  <a:extLst>
                    <a:ext uri="{9D8B030D-6E8A-4147-A177-3AD203B41FA5}">
                      <a16:colId xmlns:a16="http://schemas.microsoft.com/office/drawing/2014/main" val="20000"/>
                    </a:ext>
                  </a:extLst>
                </a:gridCol>
              </a:tblGrid>
              <a:tr h="0">
                <a:tc>
                  <a:txBody>
                    <a:bodyPr/>
                    <a:lstStyle/>
                    <a:p>
                      <a:pPr marL="0" marR="0" algn="just">
                        <a:spcBef>
                          <a:spcPts val="0"/>
                        </a:spcBef>
                        <a:spcAft>
                          <a:spcPts val="0"/>
                        </a:spcAft>
                      </a:pPr>
                      <a:r>
                        <a:rPr lang="en-US" sz="1400" dirty="0">
                          <a:effectLst/>
                          <a:latin typeface="Consolas" panose="020B0609020204030204" pitchFamily="49" charset="0"/>
                          <a:cs typeface="Consolas" panose="020B0609020204030204" pitchFamily="49" charset="0"/>
                        </a:rPr>
                        <a:t>C Program</a:t>
                      </a:r>
                      <a:endParaRPr lang="en-US" sz="1400" dirty="0">
                        <a:effectLst/>
                        <a:latin typeface="Consolas" panose="020B0609020204030204" pitchFamily="49" charset="0"/>
                        <a:ea typeface="宋体"/>
                        <a:cs typeface="Consolas" panose="020B0609020204030204" pitchFamily="49" charset="0"/>
                      </a:endParaRPr>
                    </a:p>
                  </a:txBody>
                  <a:tcPr marL="68580" marR="68580" marT="0" marB="0"/>
                </a:tc>
                <a:extLst>
                  <a:ext uri="{0D108BD9-81ED-4DB2-BD59-A6C34878D82A}">
                    <a16:rowId xmlns:a16="http://schemas.microsoft.com/office/drawing/2014/main" val="10000"/>
                  </a:ext>
                </a:extLst>
              </a:tr>
              <a:tr h="0">
                <a:tc>
                  <a:txBody>
                    <a:bodyPr/>
                    <a:lstStyle/>
                    <a:p>
                      <a:pPr marL="0" marR="0" algn="just">
                        <a:spcBef>
                          <a:spcPts val="0"/>
                        </a:spcBef>
                        <a:spcAft>
                          <a:spcPts val="0"/>
                        </a:spcAft>
                        <a:tabLst>
                          <a:tab pos="794385" algn="ctr"/>
                        </a:tabLst>
                      </a:pPr>
                      <a:r>
                        <a:rPr lang="en-US" sz="1400" dirty="0" err="1">
                          <a:effectLst/>
                          <a:latin typeface="Consolas" panose="020B0609020204030204" pitchFamily="49" charset="0"/>
                          <a:cs typeface="Consolas" panose="020B0609020204030204" pitchFamily="49" charset="0"/>
                        </a:rPr>
                        <a:t>int</a:t>
                      </a:r>
                      <a:r>
                        <a:rPr lang="en-US" sz="1400" dirty="0">
                          <a:effectLst/>
                          <a:latin typeface="Consolas" panose="020B0609020204030204" pitchFamily="49" charset="0"/>
                          <a:cs typeface="Consolas" panose="020B0609020204030204" pitchFamily="49" charset="0"/>
                        </a:rPr>
                        <a:t> </a:t>
                      </a:r>
                      <a:r>
                        <a:rPr lang="en-US" sz="1400" dirty="0" err="1">
                          <a:effectLst/>
                          <a:latin typeface="Consolas" panose="020B0609020204030204" pitchFamily="49" charset="0"/>
                          <a:cs typeface="Consolas" panose="020B0609020204030204" pitchFamily="49" charset="0"/>
                        </a:rPr>
                        <a:t>i</a:t>
                      </a:r>
                      <a:r>
                        <a:rPr lang="en-US" sz="1400" dirty="0">
                          <a:effectLst/>
                          <a:latin typeface="Consolas" panose="020B0609020204030204" pitchFamily="49" charset="0"/>
                          <a:cs typeface="Consolas" panose="020B0609020204030204" pitchFamily="49" charset="0"/>
                        </a:rPr>
                        <a:t>;</a:t>
                      </a:r>
                    </a:p>
                    <a:p>
                      <a:pPr marL="0" marR="0" algn="just">
                        <a:spcBef>
                          <a:spcPts val="0"/>
                        </a:spcBef>
                        <a:spcAft>
                          <a:spcPts val="0"/>
                        </a:spcAft>
                      </a:pPr>
                      <a:r>
                        <a:rPr lang="en-US" sz="1400" dirty="0" err="1">
                          <a:effectLst/>
                          <a:latin typeface="Consolas" panose="020B0609020204030204" pitchFamily="49" charset="0"/>
                          <a:cs typeface="Consolas" panose="020B0609020204030204" pitchFamily="49" charset="0"/>
                        </a:rPr>
                        <a:t>int</a:t>
                      </a:r>
                      <a:r>
                        <a:rPr lang="en-US" sz="1400" dirty="0">
                          <a:effectLst/>
                          <a:latin typeface="Consolas" panose="020B0609020204030204" pitchFamily="49" charset="0"/>
                          <a:cs typeface="Consolas" panose="020B0609020204030204" pitchFamily="49" charset="0"/>
                        </a:rPr>
                        <a:t> sum = 0;</a:t>
                      </a:r>
                    </a:p>
                    <a:p>
                      <a:pPr marL="0" marR="0" algn="just">
                        <a:spcBef>
                          <a:spcPts val="0"/>
                        </a:spcBef>
                        <a:spcAft>
                          <a:spcPts val="0"/>
                        </a:spcAft>
                      </a:pPr>
                      <a:r>
                        <a:rPr lang="en-US" sz="1400" dirty="0">
                          <a:effectLst/>
                          <a:latin typeface="Consolas" panose="020B0609020204030204" pitchFamily="49" charset="0"/>
                          <a:cs typeface="Consolas" panose="020B0609020204030204" pitchFamily="49" charset="0"/>
                        </a:rPr>
                        <a:t>for(</a:t>
                      </a:r>
                      <a:r>
                        <a:rPr lang="en-US" sz="1400" dirty="0" err="1">
                          <a:effectLst/>
                          <a:latin typeface="Consolas" panose="020B0609020204030204" pitchFamily="49" charset="0"/>
                          <a:cs typeface="Consolas" panose="020B0609020204030204" pitchFamily="49" charset="0"/>
                        </a:rPr>
                        <a:t>i</a:t>
                      </a:r>
                      <a:r>
                        <a:rPr lang="en-US" sz="1400" dirty="0">
                          <a:effectLst/>
                          <a:latin typeface="Consolas" panose="020B0609020204030204" pitchFamily="49" charset="0"/>
                          <a:cs typeface="Consolas" panose="020B0609020204030204" pitchFamily="49" charset="0"/>
                        </a:rPr>
                        <a:t> = 0; </a:t>
                      </a:r>
                      <a:r>
                        <a:rPr lang="en-US" sz="1400" dirty="0" err="1">
                          <a:effectLst/>
                          <a:latin typeface="Consolas" panose="020B0609020204030204" pitchFamily="49" charset="0"/>
                          <a:cs typeface="Consolas" panose="020B0609020204030204" pitchFamily="49" charset="0"/>
                        </a:rPr>
                        <a:t>i</a:t>
                      </a:r>
                      <a:r>
                        <a:rPr lang="en-US" sz="1400" dirty="0">
                          <a:effectLst/>
                          <a:latin typeface="Consolas" panose="020B0609020204030204" pitchFamily="49" charset="0"/>
                          <a:cs typeface="Consolas" panose="020B0609020204030204" pitchFamily="49" charset="0"/>
                        </a:rPr>
                        <a:t> &lt; 10; </a:t>
                      </a:r>
                      <a:r>
                        <a:rPr lang="en-US" sz="1400" dirty="0" err="1">
                          <a:effectLst/>
                          <a:latin typeface="Consolas" panose="020B0609020204030204" pitchFamily="49" charset="0"/>
                          <a:cs typeface="Consolas" panose="020B0609020204030204" pitchFamily="49" charset="0"/>
                        </a:rPr>
                        <a:t>i</a:t>
                      </a:r>
                      <a:r>
                        <a:rPr lang="en-US" sz="1400" dirty="0">
                          <a:effectLst/>
                          <a:latin typeface="Consolas" panose="020B0609020204030204" pitchFamily="49" charset="0"/>
                          <a:cs typeface="Consolas" panose="020B0609020204030204" pitchFamily="49" charset="0"/>
                        </a:rPr>
                        <a:t>++){</a:t>
                      </a:r>
                    </a:p>
                    <a:p>
                      <a:pPr marL="0" marR="0" algn="just">
                        <a:spcBef>
                          <a:spcPts val="0"/>
                        </a:spcBef>
                        <a:spcAft>
                          <a:spcPts val="0"/>
                        </a:spcAft>
                      </a:pPr>
                      <a:r>
                        <a:rPr lang="en-US" sz="1400" dirty="0">
                          <a:effectLst/>
                          <a:latin typeface="Consolas" panose="020B0609020204030204" pitchFamily="49" charset="0"/>
                          <a:cs typeface="Consolas" panose="020B0609020204030204" pitchFamily="49" charset="0"/>
                        </a:rPr>
                        <a:t>  sum += </a:t>
                      </a:r>
                      <a:r>
                        <a:rPr lang="en-US" sz="1400" dirty="0" err="1">
                          <a:effectLst/>
                          <a:latin typeface="Consolas" panose="020B0609020204030204" pitchFamily="49" charset="0"/>
                          <a:cs typeface="Consolas" panose="020B0609020204030204" pitchFamily="49" charset="0"/>
                        </a:rPr>
                        <a:t>i</a:t>
                      </a:r>
                      <a:r>
                        <a:rPr lang="en-US" sz="1400" dirty="0">
                          <a:effectLst/>
                          <a:latin typeface="Consolas" panose="020B0609020204030204" pitchFamily="49" charset="0"/>
                          <a:cs typeface="Consolas" panose="020B0609020204030204" pitchFamily="49" charset="0"/>
                        </a:rPr>
                        <a:t>;</a:t>
                      </a:r>
                    </a:p>
                    <a:p>
                      <a:pPr marL="0" marR="0" algn="just">
                        <a:spcBef>
                          <a:spcPts val="0"/>
                        </a:spcBef>
                        <a:spcAft>
                          <a:spcPts val="0"/>
                        </a:spcAft>
                      </a:pPr>
                      <a:r>
                        <a:rPr lang="en-US" sz="1400" dirty="0">
                          <a:effectLst/>
                          <a:latin typeface="Consolas" panose="020B0609020204030204" pitchFamily="49" charset="0"/>
                          <a:cs typeface="Consolas" panose="020B0609020204030204" pitchFamily="49" charset="0"/>
                        </a:rPr>
                        <a:t>}</a:t>
                      </a:r>
                      <a:endParaRPr lang="en-US" sz="1400" dirty="0">
                        <a:effectLst/>
                        <a:latin typeface="Consolas" panose="020B0609020204030204" pitchFamily="49" charset="0"/>
                        <a:ea typeface="宋体"/>
                        <a:cs typeface="Consolas" panose="020B0609020204030204" pitchFamily="49" charset="0"/>
                      </a:endParaRPr>
                    </a:p>
                  </a:txBody>
                  <a:tcPr marL="68580" marR="68580" marT="0" marB="0"/>
                </a:tc>
                <a:extLst>
                  <a:ext uri="{0D108BD9-81ED-4DB2-BD59-A6C34878D82A}">
                    <a16:rowId xmlns:a16="http://schemas.microsoft.com/office/drawing/2014/main" val="10001"/>
                  </a:ext>
                </a:extLst>
              </a:tr>
            </a:tbl>
          </a:graphicData>
        </a:graphic>
      </p:graphicFrame>
      <p:sp>
        <p:nvSpPr>
          <p:cNvPr id="7" name="Rectangle 6"/>
          <p:cNvSpPr/>
          <p:nvPr/>
        </p:nvSpPr>
        <p:spPr>
          <a:xfrm>
            <a:off x="2968810" y="3950732"/>
            <a:ext cx="6400800" cy="2308324"/>
          </a:xfrm>
          <a:prstGeom prst="rect">
            <a:avLst/>
          </a:prstGeom>
        </p:spPr>
        <p:style>
          <a:lnRef idx="2">
            <a:schemeClr val="accent1"/>
          </a:lnRef>
          <a:fillRef idx="1">
            <a:schemeClr val="lt1"/>
          </a:fillRef>
          <a:effectRef idx="0">
            <a:schemeClr val="accent1"/>
          </a:effectRef>
          <a:fontRef idx="minor">
            <a:schemeClr val="dk1"/>
          </a:fontRef>
        </p:style>
        <p:txBody>
          <a:bodyPr wrap="square">
            <a:spAutoFit/>
          </a:bodyPr>
          <a:lstStyle/>
          <a:p>
            <a:r>
              <a:rPr lang="pt-BR" dirty="0">
                <a:latin typeface="Consolas" panose="020B0609020204030204" pitchFamily="49" charset="0"/>
                <a:cs typeface="Consolas" panose="020B0609020204030204" pitchFamily="49" charset="0"/>
              </a:rPr>
              <a:t>    MOV     r0, #0  % sum = 0</a:t>
            </a:r>
          </a:p>
          <a:p>
            <a:r>
              <a:rPr lang="pt-BR" dirty="0">
                <a:latin typeface="Consolas" panose="020B0609020204030204" pitchFamily="49" charset="0"/>
                <a:cs typeface="Consolas" panose="020B0609020204030204" pitchFamily="49" charset="0"/>
              </a:rPr>
              <a:t>    MOV     r1, #0  % i = 0</a:t>
            </a:r>
            <a:r>
              <a:rPr lang="en-US" dirty="0">
                <a:latin typeface="Consolas" panose="020B0609020204030204" pitchFamily="49" charset="0"/>
                <a:cs typeface="Consolas" panose="020B0609020204030204" pitchFamily="49" charset="0"/>
              </a:rPr>
              <a:t>    </a:t>
            </a:r>
          </a:p>
          <a:p>
            <a:r>
              <a:rPr lang="en-US" dirty="0">
                <a:latin typeface="Consolas" panose="020B0609020204030204" pitchFamily="49" charset="0"/>
                <a:cs typeface="Consolas" panose="020B0609020204030204" pitchFamily="49" charset="0"/>
              </a:rPr>
              <a:t>    B   check</a:t>
            </a:r>
          </a:p>
          <a:p>
            <a:r>
              <a:rPr lang="en-US" dirty="0">
                <a:latin typeface="Consolas" panose="020B0609020204030204" pitchFamily="49" charset="0"/>
                <a:cs typeface="Consolas" panose="020B0609020204030204" pitchFamily="49" charset="0"/>
              </a:rPr>
              <a:t>loop:  </a:t>
            </a:r>
          </a:p>
          <a:p>
            <a:r>
              <a:rPr lang="en-US" dirty="0">
                <a:latin typeface="Consolas" panose="020B0609020204030204" pitchFamily="49" charset="0"/>
                <a:cs typeface="Consolas" panose="020B0609020204030204" pitchFamily="49" charset="0"/>
              </a:rPr>
              <a:t>    ADD r0, r0, r1  </a:t>
            </a:r>
            <a:r>
              <a:rPr lang="pt-BR" dirty="0">
                <a:latin typeface="Consolas" panose="020B0609020204030204" pitchFamily="49" charset="0"/>
                <a:cs typeface="Consolas" panose="020B0609020204030204" pitchFamily="49" charset="0"/>
              </a:rPr>
              <a:t>%</a:t>
            </a:r>
            <a:r>
              <a:rPr lang="en-US" dirty="0">
                <a:latin typeface="Consolas" panose="020B0609020204030204" pitchFamily="49" charset="0"/>
                <a:cs typeface="Consolas" panose="020B0609020204030204" pitchFamily="49" charset="0"/>
              </a:rPr>
              <a:t> sum += </a:t>
            </a:r>
            <a:r>
              <a:rPr lang="en-US" dirty="0" err="1">
                <a:latin typeface="Consolas" panose="020B0609020204030204" pitchFamily="49" charset="0"/>
                <a:cs typeface="Consolas" panose="020B0609020204030204" pitchFamily="49" charset="0"/>
              </a:rPr>
              <a:t>i</a:t>
            </a:r>
            <a:endParaRPr lang="en-US" dirty="0">
              <a:latin typeface="Consolas" panose="020B0609020204030204" pitchFamily="49" charset="0"/>
              <a:cs typeface="Consolas" panose="020B0609020204030204" pitchFamily="49" charset="0"/>
            </a:endParaRPr>
          </a:p>
          <a:p>
            <a:r>
              <a:rPr lang="en-US" dirty="0">
                <a:latin typeface="Consolas" panose="020B0609020204030204" pitchFamily="49" charset="0"/>
                <a:cs typeface="Consolas" panose="020B0609020204030204" pitchFamily="49" charset="0"/>
              </a:rPr>
              <a:t>    ADD r1, r1, #1  </a:t>
            </a:r>
            <a:r>
              <a:rPr lang="pt-BR" dirty="0">
                <a:latin typeface="Consolas" panose="020B0609020204030204" pitchFamily="49" charset="0"/>
                <a:cs typeface="Consolas" panose="020B0609020204030204" pitchFamily="49" charset="0"/>
              </a:rPr>
              <a:t>%</a:t>
            </a:r>
            <a:r>
              <a:rPr lang="en-US" dirty="0">
                <a:latin typeface="Consolas" panose="020B0609020204030204" pitchFamily="49" charset="0"/>
                <a:cs typeface="Consolas" panose="020B0609020204030204" pitchFamily="49" charset="0"/>
              </a:rPr>
              <a:t> </a:t>
            </a:r>
            <a:r>
              <a:rPr lang="en-US" dirty="0" err="1">
                <a:latin typeface="Consolas" panose="020B0609020204030204" pitchFamily="49" charset="0"/>
                <a:cs typeface="Consolas" panose="020B0609020204030204" pitchFamily="49" charset="0"/>
              </a:rPr>
              <a:t>i</a:t>
            </a:r>
            <a:r>
              <a:rPr lang="en-US" dirty="0">
                <a:latin typeface="Consolas" panose="020B0609020204030204" pitchFamily="49" charset="0"/>
                <a:cs typeface="Consolas" panose="020B0609020204030204" pitchFamily="49" charset="0"/>
              </a:rPr>
              <a:t>++</a:t>
            </a:r>
          </a:p>
          <a:p>
            <a:r>
              <a:rPr lang="en-US" dirty="0">
                <a:latin typeface="Consolas" panose="020B0609020204030204" pitchFamily="49" charset="0"/>
                <a:cs typeface="Consolas" panose="020B0609020204030204" pitchFamily="49" charset="0"/>
              </a:rPr>
              <a:t>Check: CMP r1, #10  </a:t>
            </a:r>
            <a:r>
              <a:rPr lang="pt-BR" dirty="0">
                <a:latin typeface="Consolas" panose="020B0609020204030204" pitchFamily="49" charset="0"/>
                <a:cs typeface="Consolas" panose="020B0609020204030204" pitchFamily="49" charset="0"/>
              </a:rPr>
              <a:t>%</a:t>
            </a:r>
            <a:r>
              <a:rPr lang="en-US" dirty="0">
                <a:latin typeface="Consolas" panose="020B0609020204030204" pitchFamily="49" charset="0"/>
                <a:cs typeface="Consolas" panose="020B0609020204030204" pitchFamily="49" charset="0"/>
              </a:rPr>
              <a:t> check whether </a:t>
            </a:r>
            <a:r>
              <a:rPr lang="en-US" dirty="0" err="1">
                <a:latin typeface="Consolas" panose="020B0609020204030204" pitchFamily="49" charset="0"/>
                <a:cs typeface="Consolas" panose="020B0609020204030204" pitchFamily="49" charset="0"/>
              </a:rPr>
              <a:t>i</a:t>
            </a:r>
            <a:r>
              <a:rPr lang="en-US" dirty="0">
                <a:latin typeface="Consolas" panose="020B0609020204030204" pitchFamily="49" charset="0"/>
                <a:cs typeface="Consolas" panose="020B0609020204030204" pitchFamily="49" charset="0"/>
              </a:rPr>
              <a:t> &lt; 10</a:t>
            </a:r>
          </a:p>
          <a:p>
            <a:r>
              <a:rPr lang="en-US" dirty="0">
                <a:latin typeface="Consolas" panose="020B0609020204030204" pitchFamily="49" charset="0"/>
                <a:cs typeface="Consolas" panose="020B0609020204030204" pitchFamily="49" charset="0"/>
              </a:rPr>
              <a:t>    BLT loop        </a:t>
            </a:r>
            <a:r>
              <a:rPr lang="pt-BR" dirty="0">
                <a:latin typeface="Consolas" panose="020B0609020204030204" pitchFamily="49" charset="0"/>
                <a:cs typeface="Consolas" panose="020B0609020204030204" pitchFamily="49" charset="0"/>
              </a:rPr>
              <a:t>%</a:t>
            </a:r>
            <a:r>
              <a:rPr lang="en-US" dirty="0">
                <a:latin typeface="Consolas" panose="020B0609020204030204" pitchFamily="49" charset="0"/>
                <a:cs typeface="Consolas" panose="020B0609020204030204" pitchFamily="49" charset="0"/>
              </a:rPr>
              <a:t> loop if </a:t>
            </a:r>
            <a:r>
              <a:rPr lang="en-US" dirty="0" err="1">
                <a:latin typeface="Consolas" panose="020B0609020204030204" pitchFamily="49" charset="0"/>
                <a:cs typeface="Consolas" panose="020B0609020204030204" pitchFamily="49" charset="0"/>
              </a:rPr>
              <a:t>i</a:t>
            </a:r>
            <a:r>
              <a:rPr lang="en-US" dirty="0">
                <a:latin typeface="Consolas" panose="020B0609020204030204" pitchFamily="49" charset="0"/>
                <a:cs typeface="Consolas" panose="020B0609020204030204" pitchFamily="49" charset="0"/>
              </a:rPr>
              <a:t> less than 10. </a:t>
            </a:r>
          </a:p>
        </p:txBody>
      </p:sp>
      <p:sp>
        <p:nvSpPr>
          <p:cNvPr id="9" name="TextBox 8"/>
          <p:cNvSpPr txBox="1"/>
          <p:nvPr/>
        </p:nvSpPr>
        <p:spPr>
          <a:xfrm>
            <a:off x="1981201" y="3581400"/>
            <a:ext cx="1975221" cy="369332"/>
          </a:xfrm>
          <a:prstGeom prst="rect">
            <a:avLst/>
          </a:prstGeom>
          <a:noFill/>
        </p:spPr>
        <p:txBody>
          <a:bodyPr wrap="none" rtlCol="0">
            <a:spAutoFit/>
          </a:bodyPr>
          <a:lstStyle/>
          <a:p>
            <a:r>
              <a:rPr lang="en-US" dirty="0"/>
              <a:t>Implementation 2a:</a:t>
            </a:r>
          </a:p>
        </p:txBody>
      </p:sp>
      <p:graphicFrame>
        <p:nvGraphicFramePr>
          <p:cNvPr id="4" name="Table 3">
            <a:extLst>
              <a:ext uri="{FF2B5EF4-FFF2-40B4-BE49-F238E27FC236}">
                <a16:creationId xmlns:a16="http://schemas.microsoft.com/office/drawing/2014/main" id="{5A85722B-8C7E-4849-80BC-2DED8CDF9515}"/>
              </a:ext>
            </a:extLst>
          </p:cNvPr>
          <p:cNvGraphicFramePr>
            <a:graphicFrameLocks noGrp="1"/>
          </p:cNvGraphicFramePr>
          <p:nvPr>
            <p:extLst>
              <p:ext uri="{D42A27DB-BD31-4B8C-83A1-F6EECF244321}">
                <p14:modId xmlns:p14="http://schemas.microsoft.com/office/powerpoint/2010/main" val="4250353872"/>
              </p:ext>
            </p:extLst>
          </p:nvPr>
        </p:nvGraphicFramePr>
        <p:xfrm>
          <a:off x="6705600" y="1686350"/>
          <a:ext cx="2514600" cy="1706880"/>
        </p:xfrm>
        <a:graphic>
          <a:graphicData uri="http://schemas.openxmlformats.org/drawingml/2006/table">
            <a:tbl>
              <a:tblPr firstRow="1" firstCol="1" bandRow="1">
                <a:tableStyleId>{B301B821-A1FF-4177-AEE7-76D212191A09}</a:tableStyleId>
              </a:tblPr>
              <a:tblGrid>
                <a:gridCol w="2514600">
                  <a:extLst>
                    <a:ext uri="{9D8B030D-6E8A-4147-A177-3AD203B41FA5}">
                      <a16:colId xmlns:a16="http://schemas.microsoft.com/office/drawing/2014/main" val="20000"/>
                    </a:ext>
                  </a:extLst>
                </a:gridCol>
              </a:tblGrid>
              <a:tr h="0">
                <a:tc>
                  <a:txBody>
                    <a:bodyPr/>
                    <a:lstStyle/>
                    <a:p>
                      <a:pPr marL="0" marR="0" algn="just">
                        <a:spcBef>
                          <a:spcPts val="0"/>
                        </a:spcBef>
                        <a:spcAft>
                          <a:spcPts val="0"/>
                        </a:spcAft>
                      </a:pPr>
                      <a:r>
                        <a:rPr lang="en-US" sz="1400" dirty="0">
                          <a:effectLst/>
                          <a:latin typeface="Consolas" panose="020B0609020204030204" pitchFamily="49" charset="0"/>
                          <a:cs typeface="Consolas" panose="020B0609020204030204" pitchFamily="49" charset="0"/>
                        </a:rPr>
                        <a:t>C Program (equivalent)</a:t>
                      </a:r>
                      <a:endParaRPr lang="en-US" sz="1400" dirty="0">
                        <a:effectLst/>
                        <a:latin typeface="Consolas" panose="020B0609020204030204" pitchFamily="49" charset="0"/>
                        <a:ea typeface="宋体"/>
                        <a:cs typeface="Consolas" panose="020B0609020204030204" pitchFamily="49" charset="0"/>
                      </a:endParaRPr>
                    </a:p>
                  </a:txBody>
                  <a:tcPr marL="68580" marR="68580" marT="0" marB="0"/>
                </a:tc>
                <a:extLst>
                  <a:ext uri="{0D108BD9-81ED-4DB2-BD59-A6C34878D82A}">
                    <a16:rowId xmlns:a16="http://schemas.microsoft.com/office/drawing/2014/main" val="10000"/>
                  </a:ext>
                </a:extLst>
              </a:tr>
              <a:tr h="0">
                <a:tc>
                  <a:txBody>
                    <a:bodyPr/>
                    <a:lstStyle/>
                    <a:p>
                      <a:pPr marL="0" marR="0" algn="just">
                        <a:spcBef>
                          <a:spcPts val="0"/>
                        </a:spcBef>
                        <a:spcAft>
                          <a:spcPts val="0"/>
                        </a:spcAft>
                        <a:tabLst>
                          <a:tab pos="794385" algn="ctr"/>
                        </a:tabLst>
                      </a:pPr>
                      <a:r>
                        <a:rPr lang="nn-NO" sz="1400" dirty="0">
                          <a:effectLst/>
                          <a:latin typeface="Consolas" panose="020B0609020204030204" pitchFamily="49" charset="0"/>
                          <a:ea typeface="宋体"/>
                          <a:cs typeface="Consolas" panose="020B0609020204030204" pitchFamily="49" charset="0"/>
                        </a:rPr>
                        <a:t>int i = 0;</a:t>
                      </a:r>
                    </a:p>
                    <a:p>
                      <a:pPr marL="0" marR="0" algn="just">
                        <a:spcBef>
                          <a:spcPts val="0"/>
                        </a:spcBef>
                        <a:spcAft>
                          <a:spcPts val="0"/>
                        </a:spcAft>
                        <a:tabLst>
                          <a:tab pos="794385" algn="ctr"/>
                        </a:tabLst>
                      </a:pPr>
                      <a:r>
                        <a:rPr lang="nn-NO" sz="1400" dirty="0">
                          <a:effectLst/>
                          <a:latin typeface="Consolas" panose="020B0609020204030204" pitchFamily="49" charset="0"/>
                          <a:ea typeface="宋体"/>
                          <a:cs typeface="Consolas" panose="020B0609020204030204" pitchFamily="49" charset="0"/>
                        </a:rPr>
                        <a:t>int sum = 0;</a:t>
                      </a:r>
                    </a:p>
                    <a:p>
                      <a:pPr marL="0" marR="0" algn="just">
                        <a:spcBef>
                          <a:spcPts val="0"/>
                        </a:spcBef>
                        <a:spcAft>
                          <a:spcPts val="0"/>
                        </a:spcAft>
                        <a:tabLst>
                          <a:tab pos="794385" algn="ctr"/>
                        </a:tabLst>
                      </a:pPr>
                      <a:endParaRPr lang="nn-NO" sz="1400" dirty="0">
                        <a:effectLst/>
                        <a:latin typeface="Consolas" panose="020B0609020204030204" pitchFamily="49" charset="0"/>
                        <a:ea typeface="宋体"/>
                        <a:cs typeface="Consolas" panose="020B0609020204030204" pitchFamily="49" charset="0"/>
                      </a:endParaRPr>
                    </a:p>
                    <a:p>
                      <a:pPr marL="0" marR="0" algn="just">
                        <a:spcBef>
                          <a:spcPts val="0"/>
                        </a:spcBef>
                        <a:spcAft>
                          <a:spcPts val="0"/>
                        </a:spcAft>
                        <a:tabLst>
                          <a:tab pos="794385" algn="ctr"/>
                        </a:tabLst>
                      </a:pPr>
                      <a:r>
                        <a:rPr lang="nn-NO" sz="1400" dirty="0">
                          <a:effectLst/>
                          <a:latin typeface="Consolas" panose="020B0609020204030204" pitchFamily="49" charset="0"/>
                          <a:ea typeface="宋体"/>
                          <a:cs typeface="Consolas" panose="020B0609020204030204" pitchFamily="49" charset="0"/>
                        </a:rPr>
                        <a:t>while (i &lt; 10) {</a:t>
                      </a:r>
                    </a:p>
                    <a:p>
                      <a:pPr marL="0" marR="0" algn="just">
                        <a:spcBef>
                          <a:spcPts val="0"/>
                        </a:spcBef>
                        <a:spcAft>
                          <a:spcPts val="0"/>
                        </a:spcAft>
                        <a:tabLst>
                          <a:tab pos="794385" algn="ctr"/>
                        </a:tabLst>
                      </a:pPr>
                      <a:r>
                        <a:rPr lang="nn-NO" sz="1400" dirty="0">
                          <a:effectLst/>
                          <a:latin typeface="Consolas" panose="020B0609020204030204" pitchFamily="49" charset="0"/>
                          <a:ea typeface="宋体"/>
                          <a:cs typeface="Consolas" panose="020B0609020204030204" pitchFamily="49" charset="0"/>
                        </a:rPr>
                        <a:t>    sum += i;</a:t>
                      </a:r>
                    </a:p>
                    <a:p>
                      <a:pPr marL="0" marR="0" algn="just">
                        <a:spcBef>
                          <a:spcPts val="0"/>
                        </a:spcBef>
                        <a:spcAft>
                          <a:spcPts val="0"/>
                        </a:spcAft>
                        <a:tabLst>
                          <a:tab pos="794385" algn="ctr"/>
                        </a:tabLst>
                      </a:pPr>
                      <a:r>
                        <a:rPr lang="nn-NO" sz="1400" dirty="0">
                          <a:effectLst/>
                          <a:latin typeface="Consolas" panose="020B0609020204030204" pitchFamily="49" charset="0"/>
                          <a:ea typeface="宋体"/>
                          <a:cs typeface="Consolas" panose="020B0609020204030204" pitchFamily="49" charset="0"/>
                        </a:rPr>
                        <a:t>    i++;</a:t>
                      </a:r>
                    </a:p>
                    <a:p>
                      <a:pPr marL="0" marR="0" algn="just">
                        <a:spcBef>
                          <a:spcPts val="0"/>
                        </a:spcBef>
                        <a:spcAft>
                          <a:spcPts val="0"/>
                        </a:spcAft>
                        <a:tabLst>
                          <a:tab pos="794385" algn="ctr"/>
                        </a:tabLst>
                      </a:pPr>
                      <a:r>
                        <a:rPr lang="nn-NO" sz="1400" dirty="0">
                          <a:effectLst/>
                          <a:latin typeface="Consolas" panose="020B0609020204030204" pitchFamily="49" charset="0"/>
                          <a:ea typeface="宋体"/>
                          <a:cs typeface="Consolas" panose="020B0609020204030204" pitchFamily="49" charset="0"/>
                        </a:rPr>
                        <a:t>}</a:t>
                      </a:r>
                    </a:p>
                  </a:txBody>
                  <a:tcPr marL="68580" marR="68580" marT="0" marB="0"/>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320725613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F93E81B-B755-4FF4-6A27-4703B760C6E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1895A4A-7037-FCD6-A607-5E29CA861A40}"/>
              </a:ext>
            </a:extLst>
          </p:cNvPr>
          <p:cNvSpPr>
            <a:spLocks noGrp="1"/>
          </p:cNvSpPr>
          <p:nvPr>
            <p:ph type="title"/>
          </p:nvPr>
        </p:nvSpPr>
        <p:spPr/>
        <p:txBody>
          <a:bodyPr/>
          <a:lstStyle/>
          <a:p>
            <a:r>
              <a:rPr lang="en-US" dirty="0"/>
              <a:t>For Loop</a:t>
            </a:r>
          </a:p>
        </p:txBody>
      </p:sp>
      <p:sp>
        <p:nvSpPr>
          <p:cNvPr id="3" name="Slide Number Placeholder 2">
            <a:extLst>
              <a:ext uri="{FF2B5EF4-FFF2-40B4-BE49-F238E27FC236}">
                <a16:creationId xmlns:a16="http://schemas.microsoft.com/office/drawing/2014/main" id="{4AB12D37-781E-3EA2-5B9B-0D713E82096F}"/>
              </a:ext>
            </a:extLst>
          </p:cNvPr>
          <p:cNvSpPr>
            <a:spLocks noGrp="1"/>
          </p:cNvSpPr>
          <p:nvPr>
            <p:ph type="sldNum" sz="quarter" idx="12"/>
          </p:nvPr>
        </p:nvSpPr>
        <p:spPr/>
        <p:txBody>
          <a:bodyPr/>
          <a:lstStyle/>
          <a:p>
            <a:fld id="{EA7C8D44-3667-46F6-9772-CC52308E2A7F}" type="slidenum">
              <a:rPr kumimoji="0" lang="en-US" smtClean="0"/>
              <a:pPr/>
              <a:t>24</a:t>
            </a:fld>
            <a:endParaRPr kumimoji="0" lang="en-US" dirty="0"/>
          </a:p>
        </p:txBody>
      </p:sp>
      <p:graphicFrame>
        <p:nvGraphicFramePr>
          <p:cNvPr id="5" name="Table 4">
            <a:extLst>
              <a:ext uri="{FF2B5EF4-FFF2-40B4-BE49-F238E27FC236}">
                <a16:creationId xmlns:a16="http://schemas.microsoft.com/office/drawing/2014/main" id="{0ADA1BDE-EE41-7118-7E7E-B14D424070DB}"/>
              </a:ext>
            </a:extLst>
          </p:cNvPr>
          <p:cNvGraphicFramePr>
            <a:graphicFrameLocks noGrp="1"/>
          </p:cNvGraphicFramePr>
          <p:nvPr/>
        </p:nvGraphicFramePr>
        <p:xfrm>
          <a:off x="3124200" y="1686350"/>
          <a:ext cx="2514600" cy="1280160"/>
        </p:xfrm>
        <a:graphic>
          <a:graphicData uri="http://schemas.openxmlformats.org/drawingml/2006/table">
            <a:tbl>
              <a:tblPr firstRow="1" firstCol="1" bandRow="1">
                <a:tableStyleId>{B301B821-A1FF-4177-AEE7-76D212191A09}</a:tableStyleId>
              </a:tblPr>
              <a:tblGrid>
                <a:gridCol w="2514600">
                  <a:extLst>
                    <a:ext uri="{9D8B030D-6E8A-4147-A177-3AD203B41FA5}">
                      <a16:colId xmlns:a16="http://schemas.microsoft.com/office/drawing/2014/main" val="20000"/>
                    </a:ext>
                  </a:extLst>
                </a:gridCol>
              </a:tblGrid>
              <a:tr h="0">
                <a:tc>
                  <a:txBody>
                    <a:bodyPr/>
                    <a:lstStyle/>
                    <a:p>
                      <a:pPr marL="0" marR="0" algn="just">
                        <a:spcBef>
                          <a:spcPts val="0"/>
                        </a:spcBef>
                        <a:spcAft>
                          <a:spcPts val="0"/>
                        </a:spcAft>
                      </a:pPr>
                      <a:r>
                        <a:rPr lang="en-US" sz="1400" dirty="0">
                          <a:effectLst/>
                          <a:latin typeface="Consolas" panose="020B0609020204030204" pitchFamily="49" charset="0"/>
                          <a:cs typeface="Consolas" panose="020B0609020204030204" pitchFamily="49" charset="0"/>
                        </a:rPr>
                        <a:t>C Program</a:t>
                      </a:r>
                      <a:endParaRPr lang="en-US" sz="1400" dirty="0">
                        <a:effectLst/>
                        <a:latin typeface="Consolas" panose="020B0609020204030204" pitchFamily="49" charset="0"/>
                        <a:ea typeface="宋体"/>
                        <a:cs typeface="Consolas" panose="020B0609020204030204" pitchFamily="49" charset="0"/>
                      </a:endParaRPr>
                    </a:p>
                  </a:txBody>
                  <a:tcPr marL="68580" marR="68580" marT="0" marB="0"/>
                </a:tc>
                <a:extLst>
                  <a:ext uri="{0D108BD9-81ED-4DB2-BD59-A6C34878D82A}">
                    <a16:rowId xmlns:a16="http://schemas.microsoft.com/office/drawing/2014/main" val="10000"/>
                  </a:ext>
                </a:extLst>
              </a:tr>
              <a:tr h="0">
                <a:tc>
                  <a:txBody>
                    <a:bodyPr/>
                    <a:lstStyle/>
                    <a:p>
                      <a:pPr marL="0" marR="0" algn="just">
                        <a:spcBef>
                          <a:spcPts val="0"/>
                        </a:spcBef>
                        <a:spcAft>
                          <a:spcPts val="0"/>
                        </a:spcAft>
                        <a:tabLst>
                          <a:tab pos="794385" algn="ctr"/>
                        </a:tabLst>
                      </a:pPr>
                      <a:r>
                        <a:rPr lang="en-US" sz="1400" dirty="0" err="1">
                          <a:effectLst/>
                          <a:latin typeface="Consolas" panose="020B0609020204030204" pitchFamily="49" charset="0"/>
                          <a:cs typeface="Consolas" panose="020B0609020204030204" pitchFamily="49" charset="0"/>
                        </a:rPr>
                        <a:t>int</a:t>
                      </a:r>
                      <a:r>
                        <a:rPr lang="en-US" sz="1400" dirty="0">
                          <a:effectLst/>
                          <a:latin typeface="Consolas" panose="020B0609020204030204" pitchFamily="49" charset="0"/>
                          <a:cs typeface="Consolas" panose="020B0609020204030204" pitchFamily="49" charset="0"/>
                        </a:rPr>
                        <a:t> </a:t>
                      </a:r>
                      <a:r>
                        <a:rPr lang="en-US" sz="1400" dirty="0" err="1">
                          <a:effectLst/>
                          <a:latin typeface="Consolas" panose="020B0609020204030204" pitchFamily="49" charset="0"/>
                          <a:cs typeface="Consolas" panose="020B0609020204030204" pitchFamily="49" charset="0"/>
                        </a:rPr>
                        <a:t>i</a:t>
                      </a:r>
                      <a:r>
                        <a:rPr lang="en-US" sz="1400" dirty="0">
                          <a:effectLst/>
                          <a:latin typeface="Consolas" panose="020B0609020204030204" pitchFamily="49" charset="0"/>
                          <a:cs typeface="Consolas" panose="020B0609020204030204" pitchFamily="49" charset="0"/>
                        </a:rPr>
                        <a:t>;</a:t>
                      </a:r>
                    </a:p>
                    <a:p>
                      <a:pPr marL="0" marR="0" algn="just">
                        <a:spcBef>
                          <a:spcPts val="0"/>
                        </a:spcBef>
                        <a:spcAft>
                          <a:spcPts val="0"/>
                        </a:spcAft>
                      </a:pPr>
                      <a:r>
                        <a:rPr lang="en-US" sz="1400" dirty="0" err="1">
                          <a:effectLst/>
                          <a:latin typeface="Consolas" panose="020B0609020204030204" pitchFamily="49" charset="0"/>
                          <a:cs typeface="Consolas" panose="020B0609020204030204" pitchFamily="49" charset="0"/>
                        </a:rPr>
                        <a:t>int</a:t>
                      </a:r>
                      <a:r>
                        <a:rPr lang="en-US" sz="1400" dirty="0">
                          <a:effectLst/>
                          <a:latin typeface="Consolas" panose="020B0609020204030204" pitchFamily="49" charset="0"/>
                          <a:cs typeface="Consolas" panose="020B0609020204030204" pitchFamily="49" charset="0"/>
                        </a:rPr>
                        <a:t> sum = 0;</a:t>
                      </a:r>
                    </a:p>
                    <a:p>
                      <a:pPr marL="0" marR="0" algn="just">
                        <a:spcBef>
                          <a:spcPts val="0"/>
                        </a:spcBef>
                        <a:spcAft>
                          <a:spcPts val="0"/>
                        </a:spcAft>
                      </a:pPr>
                      <a:r>
                        <a:rPr lang="en-US" sz="1400" dirty="0">
                          <a:effectLst/>
                          <a:latin typeface="Consolas" panose="020B0609020204030204" pitchFamily="49" charset="0"/>
                          <a:cs typeface="Consolas" panose="020B0609020204030204" pitchFamily="49" charset="0"/>
                        </a:rPr>
                        <a:t>for(</a:t>
                      </a:r>
                      <a:r>
                        <a:rPr lang="en-US" sz="1400" dirty="0" err="1">
                          <a:effectLst/>
                          <a:latin typeface="Consolas" panose="020B0609020204030204" pitchFamily="49" charset="0"/>
                          <a:cs typeface="Consolas" panose="020B0609020204030204" pitchFamily="49" charset="0"/>
                        </a:rPr>
                        <a:t>i</a:t>
                      </a:r>
                      <a:r>
                        <a:rPr lang="en-US" sz="1400" dirty="0">
                          <a:effectLst/>
                          <a:latin typeface="Consolas" panose="020B0609020204030204" pitchFamily="49" charset="0"/>
                          <a:cs typeface="Consolas" panose="020B0609020204030204" pitchFamily="49" charset="0"/>
                        </a:rPr>
                        <a:t> = 0; </a:t>
                      </a:r>
                      <a:r>
                        <a:rPr lang="en-US" sz="1400" dirty="0" err="1">
                          <a:effectLst/>
                          <a:latin typeface="Consolas" panose="020B0609020204030204" pitchFamily="49" charset="0"/>
                          <a:cs typeface="Consolas" panose="020B0609020204030204" pitchFamily="49" charset="0"/>
                        </a:rPr>
                        <a:t>i</a:t>
                      </a:r>
                      <a:r>
                        <a:rPr lang="en-US" sz="1400" dirty="0">
                          <a:effectLst/>
                          <a:latin typeface="Consolas" panose="020B0609020204030204" pitchFamily="49" charset="0"/>
                          <a:cs typeface="Consolas" panose="020B0609020204030204" pitchFamily="49" charset="0"/>
                        </a:rPr>
                        <a:t> &lt; 10; </a:t>
                      </a:r>
                      <a:r>
                        <a:rPr lang="en-US" sz="1400" dirty="0" err="1">
                          <a:effectLst/>
                          <a:latin typeface="Consolas" panose="020B0609020204030204" pitchFamily="49" charset="0"/>
                          <a:cs typeface="Consolas" panose="020B0609020204030204" pitchFamily="49" charset="0"/>
                        </a:rPr>
                        <a:t>i</a:t>
                      </a:r>
                      <a:r>
                        <a:rPr lang="en-US" sz="1400" dirty="0">
                          <a:effectLst/>
                          <a:latin typeface="Consolas" panose="020B0609020204030204" pitchFamily="49" charset="0"/>
                          <a:cs typeface="Consolas" panose="020B0609020204030204" pitchFamily="49" charset="0"/>
                        </a:rPr>
                        <a:t>++){</a:t>
                      </a:r>
                    </a:p>
                    <a:p>
                      <a:pPr marL="0" marR="0" algn="just">
                        <a:spcBef>
                          <a:spcPts val="0"/>
                        </a:spcBef>
                        <a:spcAft>
                          <a:spcPts val="0"/>
                        </a:spcAft>
                      </a:pPr>
                      <a:r>
                        <a:rPr lang="en-US" sz="1400" dirty="0">
                          <a:effectLst/>
                          <a:latin typeface="Consolas" panose="020B0609020204030204" pitchFamily="49" charset="0"/>
                          <a:cs typeface="Consolas" panose="020B0609020204030204" pitchFamily="49" charset="0"/>
                        </a:rPr>
                        <a:t>  sum += </a:t>
                      </a:r>
                      <a:r>
                        <a:rPr lang="en-US" sz="1400" dirty="0" err="1">
                          <a:effectLst/>
                          <a:latin typeface="Consolas" panose="020B0609020204030204" pitchFamily="49" charset="0"/>
                          <a:cs typeface="Consolas" panose="020B0609020204030204" pitchFamily="49" charset="0"/>
                        </a:rPr>
                        <a:t>i</a:t>
                      </a:r>
                      <a:r>
                        <a:rPr lang="en-US" sz="1400" dirty="0">
                          <a:effectLst/>
                          <a:latin typeface="Consolas" panose="020B0609020204030204" pitchFamily="49" charset="0"/>
                          <a:cs typeface="Consolas" panose="020B0609020204030204" pitchFamily="49" charset="0"/>
                        </a:rPr>
                        <a:t>;</a:t>
                      </a:r>
                    </a:p>
                    <a:p>
                      <a:pPr marL="0" marR="0" algn="just">
                        <a:spcBef>
                          <a:spcPts val="0"/>
                        </a:spcBef>
                        <a:spcAft>
                          <a:spcPts val="0"/>
                        </a:spcAft>
                      </a:pPr>
                      <a:r>
                        <a:rPr lang="en-US" sz="1400" dirty="0">
                          <a:effectLst/>
                          <a:latin typeface="Consolas" panose="020B0609020204030204" pitchFamily="49" charset="0"/>
                          <a:cs typeface="Consolas" panose="020B0609020204030204" pitchFamily="49" charset="0"/>
                        </a:rPr>
                        <a:t>}</a:t>
                      </a:r>
                      <a:endParaRPr lang="en-US" sz="1400" dirty="0">
                        <a:effectLst/>
                        <a:latin typeface="Consolas" panose="020B0609020204030204" pitchFamily="49" charset="0"/>
                        <a:ea typeface="宋体"/>
                        <a:cs typeface="Consolas" panose="020B0609020204030204" pitchFamily="49" charset="0"/>
                      </a:endParaRPr>
                    </a:p>
                  </a:txBody>
                  <a:tcPr marL="68580" marR="68580" marT="0" marB="0"/>
                </a:tc>
                <a:extLst>
                  <a:ext uri="{0D108BD9-81ED-4DB2-BD59-A6C34878D82A}">
                    <a16:rowId xmlns:a16="http://schemas.microsoft.com/office/drawing/2014/main" val="10001"/>
                  </a:ext>
                </a:extLst>
              </a:tr>
            </a:tbl>
          </a:graphicData>
        </a:graphic>
      </p:graphicFrame>
      <p:sp>
        <p:nvSpPr>
          <p:cNvPr id="7" name="Rectangle 6">
            <a:extLst>
              <a:ext uri="{FF2B5EF4-FFF2-40B4-BE49-F238E27FC236}">
                <a16:creationId xmlns:a16="http://schemas.microsoft.com/office/drawing/2014/main" id="{A464CC59-3D0C-A490-2CDE-EC4627D26E12}"/>
              </a:ext>
            </a:extLst>
          </p:cNvPr>
          <p:cNvSpPr/>
          <p:nvPr/>
        </p:nvSpPr>
        <p:spPr>
          <a:xfrm>
            <a:off x="2971982" y="3956376"/>
            <a:ext cx="6400800" cy="2308324"/>
          </a:xfrm>
          <a:prstGeom prst="rect">
            <a:avLst/>
          </a:prstGeom>
        </p:spPr>
        <p:style>
          <a:lnRef idx="2">
            <a:schemeClr val="accent1"/>
          </a:lnRef>
          <a:fillRef idx="1">
            <a:schemeClr val="lt1"/>
          </a:fillRef>
          <a:effectRef idx="0">
            <a:schemeClr val="accent1"/>
          </a:effectRef>
          <a:fontRef idx="minor">
            <a:schemeClr val="dk1"/>
          </a:fontRef>
        </p:style>
        <p:txBody>
          <a:bodyPr wrap="square">
            <a:spAutoFit/>
          </a:bodyPr>
          <a:lstStyle/>
          <a:p>
            <a:r>
              <a:rPr lang="pt-BR" dirty="0">
                <a:latin typeface="Consolas" panose="020B0609020204030204" pitchFamily="49" charset="0"/>
                <a:cs typeface="Consolas" panose="020B0609020204030204" pitchFamily="49" charset="0"/>
              </a:rPr>
              <a:t>    MOV     r0, #0          % sum = 0</a:t>
            </a:r>
          </a:p>
          <a:p>
            <a:r>
              <a:rPr lang="pt-BR" dirty="0">
                <a:latin typeface="Consolas" panose="020B0609020204030204" pitchFamily="49" charset="0"/>
                <a:cs typeface="Consolas" panose="020B0609020204030204" pitchFamily="49" charset="0"/>
              </a:rPr>
              <a:t>    MOV     r1, #0          </a:t>
            </a:r>
            <a:r>
              <a:rPr lang="pt-BR" b="1" dirty="0">
                <a:latin typeface="Consolas" panose="020B0609020204030204" pitchFamily="49" charset="0"/>
                <a:cs typeface="Consolas" panose="020B0609020204030204" pitchFamily="49" charset="0"/>
              </a:rPr>
              <a:t>%</a:t>
            </a:r>
            <a:r>
              <a:rPr lang="pt-BR" dirty="0">
                <a:latin typeface="Consolas" panose="020B0609020204030204" pitchFamily="49" charset="0"/>
                <a:cs typeface="Consolas" panose="020B0609020204030204" pitchFamily="49" charset="0"/>
              </a:rPr>
              <a:t> i = 0</a:t>
            </a:r>
            <a:r>
              <a:rPr lang="en-US" dirty="0">
                <a:latin typeface="Consolas" panose="020B0609020204030204" pitchFamily="49" charset="0"/>
                <a:cs typeface="Consolas" panose="020B0609020204030204" pitchFamily="49" charset="0"/>
              </a:rPr>
              <a:t>    </a:t>
            </a:r>
          </a:p>
          <a:p>
            <a:r>
              <a:rPr lang="en-US" dirty="0">
                <a:latin typeface="Consolas" panose="020B0609020204030204" pitchFamily="49" charset="0"/>
                <a:cs typeface="Consolas" panose="020B0609020204030204" pitchFamily="49" charset="0"/>
              </a:rPr>
              <a:t>    </a:t>
            </a:r>
            <a:r>
              <a:rPr lang="en-US" dirty="0">
                <a:solidFill>
                  <a:srgbClr val="FF0000"/>
                </a:solidFill>
                <a:latin typeface="Consolas" panose="020B0609020204030204" pitchFamily="49" charset="0"/>
                <a:cs typeface="Consolas" panose="020B0609020204030204" pitchFamily="49" charset="0"/>
              </a:rPr>
              <a:t>%B   check deleted</a:t>
            </a:r>
          </a:p>
          <a:p>
            <a:r>
              <a:rPr lang="en-US" dirty="0">
                <a:latin typeface="Consolas" panose="020B0609020204030204" pitchFamily="49" charset="0"/>
                <a:cs typeface="Consolas" panose="020B0609020204030204" pitchFamily="49" charset="0"/>
              </a:rPr>
              <a:t>Loop:  </a:t>
            </a:r>
          </a:p>
          <a:p>
            <a:r>
              <a:rPr lang="en-US" dirty="0">
                <a:latin typeface="Consolas" panose="020B0609020204030204" pitchFamily="49" charset="0"/>
                <a:cs typeface="Consolas" panose="020B0609020204030204" pitchFamily="49" charset="0"/>
              </a:rPr>
              <a:t>    ADD r0, r0, r1  </a:t>
            </a:r>
            <a:r>
              <a:rPr lang="pt-BR" dirty="0">
                <a:latin typeface="Consolas" panose="020B0609020204030204" pitchFamily="49" charset="0"/>
                <a:cs typeface="Consolas" panose="020B0609020204030204" pitchFamily="49" charset="0"/>
              </a:rPr>
              <a:t>%</a:t>
            </a:r>
            <a:r>
              <a:rPr lang="en-US" dirty="0">
                <a:latin typeface="Consolas" panose="020B0609020204030204" pitchFamily="49" charset="0"/>
                <a:cs typeface="Consolas" panose="020B0609020204030204" pitchFamily="49" charset="0"/>
              </a:rPr>
              <a:t> sum += </a:t>
            </a:r>
            <a:r>
              <a:rPr lang="en-US" dirty="0" err="1">
                <a:latin typeface="Consolas" panose="020B0609020204030204" pitchFamily="49" charset="0"/>
                <a:cs typeface="Consolas" panose="020B0609020204030204" pitchFamily="49" charset="0"/>
              </a:rPr>
              <a:t>i</a:t>
            </a:r>
            <a:endParaRPr lang="en-US" dirty="0">
              <a:latin typeface="Consolas" panose="020B0609020204030204" pitchFamily="49" charset="0"/>
              <a:cs typeface="Consolas" panose="020B0609020204030204" pitchFamily="49" charset="0"/>
            </a:endParaRPr>
          </a:p>
          <a:p>
            <a:r>
              <a:rPr lang="en-US" dirty="0">
                <a:latin typeface="Consolas" panose="020B0609020204030204" pitchFamily="49" charset="0"/>
                <a:cs typeface="Consolas" panose="020B0609020204030204" pitchFamily="49" charset="0"/>
              </a:rPr>
              <a:t>    ADD r1, r1, #1  </a:t>
            </a:r>
            <a:r>
              <a:rPr lang="pt-BR" dirty="0">
                <a:latin typeface="Consolas" panose="020B0609020204030204" pitchFamily="49" charset="0"/>
                <a:cs typeface="Consolas" panose="020B0609020204030204" pitchFamily="49" charset="0"/>
              </a:rPr>
              <a:t>%</a:t>
            </a:r>
            <a:r>
              <a:rPr lang="en-US" dirty="0">
                <a:latin typeface="Consolas" panose="020B0609020204030204" pitchFamily="49" charset="0"/>
                <a:cs typeface="Consolas" panose="020B0609020204030204" pitchFamily="49" charset="0"/>
              </a:rPr>
              <a:t> </a:t>
            </a:r>
            <a:r>
              <a:rPr lang="en-US" dirty="0" err="1">
                <a:latin typeface="Consolas" panose="020B0609020204030204" pitchFamily="49" charset="0"/>
                <a:cs typeface="Consolas" panose="020B0609020204030204" pitchFamily="49" charset="0"/>
              </a:rPr>
              <a:t>i</a:t>
            </a:r>
            <a:r>
              <a:rPr lang="en-US" dirty="0">
                <a:latin typeface="Consolas" panose="020B0609020204030204" pitchFamily="49" charset="0"/>
                <a:cs typeface="Consolas" panose="020B0609020204030204" pitchFamily="49" charset="0"/>
              </a:rPr>
              <a:t>++</a:t>
            </a:r>
          </a:p>
          <a:p>
            <a:r>
              <a:rPr lang="en-US" dirty="0">
                <a:latin typeface="Consolas" panose="020B0609020204030204" pitchFamily="49" charset="0"/>
                <a:cs typeface="Consolas" panose="020B0609020204030204" pitchFamily="49" charset="0"/>
              </a:rPr>
              <a:t>    CMP r1, #10     </a:t>
            </a:r>
            <a:r>
              <a:rPr lang="pt-BR" dirty="0">
                <a:latin typeface="Consolas" panose="020B0609020204030204" pitchFamily="49" charset="0"/>
                <a:cs typeface="Consolas" panose="020B0609020204030204" pitchFamily="49" charset="0"/>
              </a:rPr>
              <a:t>%</a:t>
            </a:r>
            <a:r>
              <a:rPr lang="en-US" dirty="0">
                <a:latin typeface="Consolas" panose="020B0609020204030204" pitchFamily="49" charset="0"/>
                <a:cs typeface="Consolas" panose="020B0609020204030204" pitchFamily="49" charset="0"/>
              </a:rPr>
              <a:t> check whether </a:t>
            </a:r>
            <a:r>
              <a:rPr lang="en-US" dirty="0" err="1">
                <a:latin typeface="Consolas" panose="020B0609020204030204" pitchFamily="49" charset="0"/>
                <a:cs typeface="Consolas" panose="020B0609020204030204" pitchFamily="49" charset="0"/>
              </a:rPr>
              <a:t>i</a:t>
            </a:r>
            <a:r>
              <a:rPr lang="en-US" dirty="0">
                <a:latin typeface="Consolas" panose="020B0609020204030204" pitchFamily="49" charset="0"/>
                <a:cs typeface="Consolas" panose="020B0609020204030204" pitchFamily="49" charset="0"/>
              </a:rPr>
              <a:t> &lt; 10</a:t>
            </a:r>
          </a:p>
          <a:p>
            <a:r>
              <a:rPr lang="en-US" dirty="0">
                <a:latin typeface="Consolas" panose="020B0609020204030204" pitchFamily="49" charset="0"/>
                <a:cs typeface="Consolas" panose="020B0609020204030204" pitchFamily="49" charset="0"/>
              </a:rPr>
              <a:t>    BLT loop        </a:t>
            </a:r>
            <a:r>
              <a:rPr lang="pt-BR" dirty="0">
                <a:latin typeface="Consolas" panose="020B0609020204030204" pitchFamily="49" charset="0"/>
                <a:cs typeface="Consolas" panose="020B0609020204030204" pitchFamily="49" charset="0"/>
              </a:rPr>
              <a:t>%</a:t>
            </a:r>
            <a:r>
              <a:rPr lang="en-US" dirty="0">
                <a:latin typeface="Consolas" panose="020B0609020204030204" pitchFamily="49" charset="0"/>
                <a:cs typeface="Consolas" panose="020B0609020204030204" pitchFamily="49" charset="0"/>
              </a:rPr>
              <a:t> loop if </a:t>
            </a:r>
            <a:r>
              <a:rPr lang="en-US" dirty="0" err="1">
                <a:latin typeface="Consolas" panose="020B0609020204030204" pitchFamily="49" charset="0"/>
                <a:cs typeface="Consolas" panose="020B0609020204030204" pitchFamily="49" charset="0"/>
              </a:rPr>
              <a:t>i</a:t>
            </a:r>
            <a:r>
              <a:rPr lang="en-US" dirty="0">
                <a:latin typeface="Consolas" panose="020B0609020204030204" pitchFamily="49" charset="0"/>
                <a:cs typeface="Consolas" panose="020B0609020204030204" pitchFamily="49" charset="0"/>
              </a:rPr>
              <a:t> less than 10. </a:t>
            </a:r>
          </a:p>
        </p:txBody>
      </p:sp>
      <p:sp>
        <p:nvSpPr>
          <p:cNvPr id="9" name="TextBox 8">
            <a:extLst>
              <a:ext uri="{FF2B5EF4-FFF2-40B4-BE49-F238E27FC236}">
                <a16:creationId xmlns:a16="http://schemas.microsoft.com/office/drawing/2014/main" id="{938C6334-8AF3-C245-A043-490C963D00DE}"/>
              </a:ext>
            </a:extLst>
          </p:cNvPr>
          <p:cNvSpPr txBox="1"/>
          <p:nvPr/>
        </p:nvSpPr>
        <p:spPr>
          <a:xfrm>
            <a:off x="1981201" y="3581400"/>
            <a:ext cx="1992853" cy="369332"/>
          </a:xfrm>
          <a:prstGeom prst="rect">
            <a:avLst/>
          </a:prstGeom>
          <a:noFill/>
        </p:spPr>
        <p:txBody>
          <a:bodyPr wrap="none" rtlCol="0">
            <a:spAutoFit/>
          </a:bodyPr>
          <a:lstStyle/>
          <a:p>
            <a:r>
              <a:rPr lang="en-US" dirty="0"/>
              <a:t>Implementation 2b:</a:t>
            </a:r>
          </a:p>
        </p:txBody>
      </p:sp>
      <p:graphicFrame>
        <p:nvGraphicFramePr>
          <p:cNvPr id="4" name="Table 3">
            <a:extLst>
              <a:ext uri="{FF2B5EF4-FFF2-40B4-BE49-F238E27FC236}">
                <a16:creationId xmlns:a16="http://schemas.microsoft.com/office/drawing/2014/main" id="{54904106-3185-EC5F-ABA9-B210A8CE4425}"/>
              </a:ext>
            </a:extLst>
          </p:cNvPr>
          <p:cNvGraphicFramePr>
            <a:graphicFrameLocks noGrp="1"/>
          </p:cNvGraphicFramePr>
          <p:nvPr>
            <p:extLst>
              <p:ext uri="{D42A27DB-BD31-4B8C-83A1-F6EECF244321}">
                <p14:modId xmlns:p14="http://schemas.microsoft.com/office/powerpoint/2010/main" val="2392771104"/>
              </p:ext>
            </p:extLst>
          </p:nvPr>
        </p:nvGraphicFramePr>
        <p:xfrm>
          <a:off x="6705600" y="1686350"/>
          <a:ext cx="2514600" cy="1706880"/>
        </p:xfrm>
        <a:graphic>
          <a:graphicData uri="http://schemas.openxmlformats.org/drawingml/2006/table">
            <a:tbl>
              <a:tblPr firstRow="1" firstCol="1" bandRow="1">
                <a:tableStyleId>{B301B821-A1FF-4177-AEE7-76D212191A09}</a:tableStyleId>
              </a:tblPr>
              <a:tblGrid>
                <a:gridCol w="2514600">
                  <a:extLst>
                    <a:ext uri="{9D8B030D-6E8A-4147-A177-3AD203B41FA5}">
                      <a16:colId xmlns:a16="http://schemas.microsoft.com/office/drawing/2014/main" val="20000"/>
                    </a:ext>
                  </a:extLst>
                </a:gridCol>
              </a:tblGrid>
              <a:tr h="0">
                <a:tc>
                  <a:txBody>
                    <a:bodyPr/>
                    <a:lstStyle/>
                    <a:p>
                      <a:pPr marL="0" marR="0" algn="just">
                        <a:spcBef>
                          <a:spcPts val="0"/>
                        </a:spcBef>
                        <a:spcAft>
                          <a:spcPts val="0"/>
                        </a:spcAft>
                      </a:pPr>
                      <a:r>
                        <a:rPr lang="en-US" sz="1400" dirty="0">
                          <a:effectLst/>
                          <a:latin typeface="Consolas" panose="020B0609020204030204" pitchFamily="49" charset="0"/>
                          <a:cs typeface="Consolas" panose="020B0609020204030204" pitchFamily="49" charset="0"/>
                        </a:rPr>
                        <a:t>C Program (equivalent)</a:t>
                      </a:r>
                      <a:endParaRPr lang="en-US" sz="1400" dirty="0">
                        <a:effectLst/>
                        <a:latin typeface="Consolas" panose="020B0609020204030204" pitchFamily="49" charset="0"/>
                        <a:ea typeface="宋体"/>
                        <a:cs typeface="Consolas" panose="020B0609020204030204" pitchFamily="49" charset="0"/>
                      </a:endParaRPr>
                    </a:p>
                  </a:txBody>
                  <a:tcPr marL="68580" marR="68580" marT="0" marB="0"/>
                </a:tc>
                <a:extLst>
                  <a:ext uri="{0D108BD9-81ED-4DB2-BD59-A6C34878D82A}">
                    <a16:rowId xmlns:a16="http://schemas.microsoft.com/office/drawing/2014/main" val="10000"/>
                  </a:ext>
                </a:extLst>
              </a:tr>
              <a:tr h="0">
                <a:tc>
                  <a:txBody>
                    <a:bodyPr/>
                    <a:lstStyle/>
                    <a:p>
                      <a:pPr marL="0" marR="0" algn="just">
                        <a:spcBef>
                          <a:spcPts val="0"/>
                        </a:spcBef>
                        <a:spcAft>
                          <a:spcPts val="0"/>
                        </a:spcAft>
                        <a:tabLst>
                          <a:tab pos="794385" algn="ctr"/>
                        </a:tabLst>
                      </a:pPr>
                      <a:r>
                        <a:rPr lang="nn-NO" sz="1400" dirty="0">
                          <a:effectLst/>
                          <a:latin typeface="Consolas" panose="020B0609020204030204" pitchFamily="49" charset="0"/>
                          <a:ea typeface="宋体"/>
                          <a:cs typeface="Consolas" panose="020B0609020204030204" pitchFamily="49" charset="0"/>
                        </a:rPr>
                        <a:t>int i = 0;</a:t>
                      </a:r>
                    </a:p>
                    <a:p>
                      <a:pPr marL="0" marR="0" algn="just">
                        <a:spcBef>
                          <a:spcPts val="0"/>
                        </a:spcBef>
                        <a:spcAft>
                          <a:spcPts val="0"/>
                        </a:spcAft>
                        <a:tabLst>
                          <a:tab pos="794385" algn="ctr"/>
                        </a:tabLst>
                      </a:pPr>
                      <a:r>
                        <a:rPr lang="nn-NO" sz="1400" dirty="0">
                          <a:effectLst/>
                          <a:latin typeface="Consolas" panose="020B0609020204030204" pitchFamily="49" charset="0"/>
                          <a:ea typeface="宋体"/>
                          <a:cs typeface="Consolas" panose="020B0609020204030204" pitchFamily="49" charset="0"/>
                        </a:rPr>
                        <a:t>int sum = 0;</a:t>
                      </a:r>
                    </a:p>
                    <a:p>
                      <a:pPr marL="0" marR="0" algn="just">
                        <a:spcBef>
                          <a:spcPts val="0"/>
                        </a:spcBef>
                        <a:spcAft>
                          <a:spcPts val="0"/>
                        </a:spcAft>
                        <a:tabLst>
                          <a:tab pos="794385" algn="ctr"/>
                        </a:tabLst>
                      </a:pPr>
                      <a:endParaRPr lang="nn-NO" sz="1400" dirty="0">
                        <a:effectLst/>
                        <a:latin typeface="Consolas" panose="020B0609020204030204" pitchFamily="49" charset="0"/>
                        <a:ea typeface="宋体"/>
                        <a:cs typeface="Consolas" panose="020B0609020204030204" pitchFamily="49" charset="0"/>
                      </a:endParaRPr>
                    </a:p>
                    <a:p>
                      <a:pPr marL="0" marR="0" algn="just">
                        <a:spcBef>
                          <a:spcPts val="0"/>
                        </a:spcBef>
                        <a:spcAft>
                          <a:spcPts val="0"/>
                        </a:spcAft>
                        <a:tabLst>
                          <a:tab pos="794385" algn="ctr"/>
                        </a:tabLst>
                      </a:pPr>
                      <a:r>
                        <a:rPr lang="nn-NO" sz="1400" dirty="0">
                          <a:effectLst/>
                          <a:latin typeface="Consolas" panose="020B0609020204030204" pitchFamily="49" charset="0"/>
                          <a:ea typeface="宋体"/>
                          <a:cs typeface="Consolas" panose="020B0609020204030204" pitchFamily="49" charset="0"/>
                        </a:rPr>
                        <a:t>do {</a:t>
                      </a:r>
                    </a:p>
                    <a:p>
                      <a:pPr marL="0" marR="0" algn="just">
                        <a:spcBef>
                          <a:spcPts val="0"/>
                        </a:spcBef>
                        <a:spcAft>
                          <a:spcPts val="0"/>
                        </a:spcAft>
                        <a:tabLst>
                          <a:tab pos="794385" algn="ctr"/>
                        </a:tabLst>
                      </a:pPr>
                      <a:r>
                        <a:rPr lang="nn-NO" sz="1400" dirty="0">
                          <a:effectLst/>
                          <a:latin typeface="Consolas" panose="020B0609020204030204" pitchFamily="49" charset="0"/>
                          <a:ea typeface="宋体"/>
                          <a:cs typeface="Consolas" panose="020B0609020204030204" pitchFamily="49" charset="0"/>
                        </a:rPr>
                        <a:t>    sum += i;</a:t>
                      </a:r>
                    </a:p>
                    <a:p>
                      <a:pPr marL="0" marR="0" algn="just">
                        <a:spcBef>
                          <a:spcPts val="0"/>
                        </a:spcBef>
                        <a:spcAft>
                          <a:spcPts val="0"/>
                        </a:spcAft>
                        <a:tabLst>
                          <a:tab pos="794385" algn="ctr"/>
                        </a:tabLst>
                      </a:pPr>
                      <a:r>
                        <a:rPr lang="nn-NO" sz="1400" dirty="0">
                          <a:effectLst/>
                          <a:latin typeface="Consolas" panose="020B0609020204030204" pitchFamily="49" charset="0"/>
                          <a:ea typeface="宋体"/>
                          <a:cs typeface="Consolas" panose="020B0609020204030204" pitchFamily="49" charset="0"/>
                        </a:rPr>
                        <a:t>    i++;</a:t>
                      </a:r>
                    </a:p>
                    <a:p>
                      <a:pPr marL="0" marR="0" algn="just">
                        <a:spcBef>
                          <a:spcPts val="0"/>
                        </a:spcBef>
                        <a:spcAft>
                          <a:spcPts val="0"/>
                        </a:spcAft>
                        <a:tabLst>
                          <a:tab pos="794385" algn="ctr"/>
                        </a:tabLst>
                      </a:pPr>
                      <a:r>
                        <a:rPr lang="nn-NO" sz="1400" dirty="0">
                          <a:effectLst/>
                          <a:latin typeface="Consolas" panose="020B0609020204030204" pitchFamily="49" charset="0"/>
                          <a:ea typeface="宋体"/>
                          <a:cs typeface="Consolas" panose="020B0609020204030204" pitchFamily="49" charset="0"/>
                        </a:rPr>
                        <a:t>} while (i &lt; 10);</a:t>
                      </a:r>
                    </a:p>
                  </a:txBody>
                  <a:tcPr marL="68580" marR="68580" marT="0" marB="0"/>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249801197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8579D6-6AC1-DF34-E2A7-F71F04510B18}"/>
              </a:ext>
            </a:extLst>
          </p:cNvPr>
          <p:cNvSpPr>
            <a:spLocks noGrp="1"/>
          </p:cNvSpPr>
          <p:nvPr>
            <p:ph type="title"/>
          </p:nvPr>
        </p:nvSpPr>
        <p:spPr/>
        <p:txBody>
          <a:bodyPr>
            <a:normAutofit/>
          </a:bodyPr>
          <a:lstStyle/>
          <a:p>
            <a:r>
              <a:rPr lang="en-US" dirty="0"/>
              <a:t>Explanations for 2a and 2b </a:t>
            </a:r>
          </a:p>
        </p:txBody>
      </p:sp>
      <p:sp>
        <p:nvSpPr>
          <p:cNvPr id="3" name="Slide Number Placeholder 2">
            <a:extLst>
              <a:ext uri="{FF2B5EF4-FFF2-40B4-BE49-F238E27FC236}">
                <a16:creationId xmlns:a16="http://schemas.microsoft.com/office/drawing/2014/main" id="{C464A668-0AB8-96CF-5C60-2C7C4A7EC054}"/>
              </a:ext>
            </a:extLst>
          </p:cNvPr>
          <p:cNvSpPr>
            <a:spLocks noGrp="1"/>
          </p:cNvSpPr>
          <p:nvPr>
            <p:ph type="sldNum" sz="quarter" idx="12"/>
          </p:nvPr>
        </p:nvSpPr>
        <p:spPr/>
        <p:txBody>
          <a:bodyPr/>
          <a:lstStyle/>
          <a:p>
            <a:fld id="{EA7C8D44-3667-46F6-9772-CC52308E2A7F}" type="slidenum">
              <a:rPr kumimoji="0" lang="en-US" smtClean="0"/>
              <a:pPr/>
              <a:t>25</a:t>
            </a:fld>
            <a:endParaRPr kumimoji="0" lang="en-US" dirty="0"/>
          </a:p>
        </p:txBody>
      </p:sp>
      <p:sp>
        <p:nvSpPr>
          <p:cNvPr id="4" name="Content Placeholder 3">
            <a:extLst>
              <a:ext uri="{FF2B5EF4-FFF2-40B4-BE49-F238E27FC236}">
                <a16:creationId xmlns:a16="http://schemas.microsoft.com/office/drawing/2014/main" id="{4DA6FD01-9EBA-97EE-ECB7-E1CEB7C5AA2D}"/>
              </a:ext>
            </a:extLst>
          </p:cNvPr>
          <p:cNvSpPr>
            <a:spLocks noGrp="1"/>
          </p:cNvSpPr>
          <p:nvPr>
            <p:ph sz="quarter" idx="1"/>
          </p:nvPr>
        </p:nvSpPr>
        <p:spPr/>
        <p:txBody>
          <a:bodyPr>
            <a:normAutofit/>
          </a:bodyPr>
          <a:lstStyle/>
          <a:p>
            <a:r>
              <a:rPr lang="en-US" dirty="0"/>
              <a:t>2a and 2b implement two different loop structures:</a:t>
            </a:r>
          </a:p>
          <a:p>
            <a:pPr lvl="1"/>
            <a:r>
              <a:rPr lang="en-US" dirty="0"/>
              <a:t> Version with “B check” is a pre-test loop (while/for): it tests </a:t>
            </a:r>
            <a:r>
              <a:rPr lang="en-US" dirty="0" err="1"/>
              <a:t>i</a:t>
            </a:r>
            <a:r>
              <a:rPr lang="en-US" dirty="0"/>
              <a:t> &lt; 10 before the first iteration, so the body may execute zero times if the condition is false initially</a:t>
            </a:r>
          </a:p>
          <a:p>
            <a:pPr lvl="1"/>
            <a:r>
              <a:rPr lang="en-US" dirty="0"/>
              <a:t>Version without “B check” is a post-test loop (do-while): it executes the body once before testing, then repeats while </a:t>
            </a:r>
            <a:r>
              <a:rPr lang="en-US" dirty="0" err="1"/>
              <a:t>i</a:t>
            </a:r>
            <a:r>
              <a:rPr lang="en-US" dirty="0"/>
              <a:t> &lt; 10</a:t>
            </a:r>
          </a:p>
          <a:p>
            <a:r>
              <a:rPr lang="en-US" dirty="0"/>
              <a:t>Because </a:t>
            </a:r>
            <a:r>
              <a:rPr lang="en-US" dirty="0" err="1"/>
              <a:t>i</a:t>
            </a:r>
            <a:r>
              <a:rPr lang="en-US" dirty="0"/>
              <a:t> starts at 0 and the condition is </a:t>
            </a:r>
            <a:r>
              <a:rPr lang="en-US" dirty="0" err="1"/>
              <a:t>i</a:t>
            </a:r>
            <a:r>
              <a:rPr lang="en-US" dirty="0"/>
              <a:t> &lt; 10, and loop iterates from </a:t>
            </a:r>
            <a:r>
              <a:rPr lang="en-US" dirty="0" err="1"/>
              <a:t>i</a:t>
            </a:r>
            <a:r>
              <a:rPr lang="en-US" dirty="0"/>
              <a:t>=0 to </a:t>
            </a:r>
            <a:r>
              <a:rPr lang="en-US" dirty="0" err="1"/>
              <a:t>i</a:t>
            </a:r>
            <a:r>
              <a:rPr lang="en-US" dirty="0"/>
              <a:t>=9, even though the control-flow order differs. </a:t>
            </a:r>
          </a:p>
          <a:p>
            <a:pPr lvl="1"/>
            <a:r>
              <a:rPr lang="en-US" dirty="0"/>
              <a:t>If the while condition is initially true (</a:t>
            </a:r>
            <a:r>
              <a:rPr lang="en-US" dirty="0" err="1"/>
              <a:t>i</a:t>
            </a:r>
            <a:r>
              <a:rPr lang="en-US" dirty="0"/>
              <a:t> &lt; 10), this program has same behavior as previous version. But if the while condition is initially false (</a:t>
            </a:r>
            <a:r>
              <a:rPr lang="en-US" dirty="0" err="1"/>
              <a:t>i</a:t>
            </a:r>
            <a:r>
              <a:rPr lang="en-US" dirty="0"/>
              <a:t> &gt;= 10), this program executes for 1 iteration while the previous program executes for 0 iteration.</a:t>
            </a:r>
          </a:p>
        </p:txBody>
      </p:sp>
    </p:spTree>
    <p:extLst>
      <p:ext uri="{BB962C8B-B14F-4D97-AF65-F5344CB8AC3E}">
        <p14:creationId xmlns:p14="http://schemas.microsoft.com/office/powerpoint/2010/main" val="62060013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DFEDD41-7CDA-3EDD-105C-D68CB078EB5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2ACB093-C82E-85F3-F872-714CE2628620}"/>
              </a:ext>
            </a:extLst>
          </p:cNvPr>
          <p:cNvSpPr>
            <a:spLocks noGrp="1"/>
          </p:cNvSpPr>
          <p:nvPr>
            <p:ph type="title"/>
          </p:nvPr>
        </p:nvSpPr>
        <p:spPr/>
        <p:txBody>
          <a:bodyPr/>
          <a:lstStyle/>
          <a:p>
            <a:r>
              <a:rPr lang="en-US" dirty="0"/>
              <a:t>For Loop</a:t>
            </a:r>
          </a:p>
        </p:txBody>
      </p:sp>
      <p:sp>
        <p:nvSpPr>
          <p:cNvPr id="3" name="Slide Number Placeholder 2">
            <a:extLst>
              <a:ext uri="{FF2B5EF4-FFF2-40B4-BE49-F238E27FC236}">
                <a16:creationId xmlns:a16="http://schemas.microsoft.com/office/drawing/2014/main" id="{A7CAB2FA-1FF5-DA47-7741-E08D60D8199E}"/>
              </a:ext>
            </a:extLst>
          </p:cNvPr>
          <p:cNvSpPr>
            <a:spLocks noGrp="1"/>
          </p:cNvSpPr>
          <p:nvPr>
            <p:ph type="sldNum" sz="quarter" idx="12"/>
          </p:nvPr>
        </p:nvSpPr>
        <p:spPr/>
        <p:txBody>
          <a:bodyPr/>
          <a:lstStyle/>
          <a:p>
            <a:fld id="{EA7C8D44-3667-46F6-9772-CC52308E2A7F}" type="slidenum">
              <a:rPr kumimoji="0" lang="en-US" smtClean="0"/>
              <a:pPr/>
              <a:t>26</a:t>
            </a:fld>
            <a:endParaRPr kumimoji="0" lang="en-US" dirty="0"/>
          </a:p>
        </p:txBody>
      </p:sp>
      <p:graphicFrame>
        <p:nvGraphicFramePr>
          <p:cNvPr id="5" name="Table 4">
            <a:extLst>
              <a:ext uri="{FF2B5EF4-FFF2-40B4-BE49-F238E27FC236}">
                <a16:creationId xmlns:a16="http://schemas.microsoft.com/office/drawing/2014/main" id="{6F2D648B-3ED5-0E4F-A7ED-98BE3DF04FA3}"/>
              </a:ext>
            </a:extLst>
          </p:cNvPr>
          <p:cNvGraphicFramePr>
            <a:graphicFrameLocks noGrp="1"/>
          </p:cNvGraphicFramePr>
          <p:nvPr>
            <p:extLst>
              <p:ext uri="{D42A27DB-BD31-4B8C-83A1-F6EECF244321}">
                <p14:modId xmlns:p14="http://schemas.microsoft.com/office/powerpoint/2010/main" val="404832185"/>
              </p:ext>
            </p:extLst>
          </p:nvPr>
        </p:nvGraphicFramePr>
        <p:xfrm>
          <a:off x="3099882" y="1377910"/>
          <a:ext cx="2514600" cy="1280160"/>
        </p:xfrm>
        <a:graphic>
          <a:graphicData uri="http://schemas.openxmlformats.org/drawingml/2006/table">
            <a:tbl>
              <a:tblPr firstRow="1" firstCol="1" bandRow="1">
                <a:tableStyleId>{B301B821-A1FF-4177-AEE7-76D212191A09}</a:tableStyleId>
              </a:tblPr>
              <a:tblGrid>
                <a:gridCol w="2514600">
                  <a:extLst>
                    <a:ext uri="{9D8B030D-6E8A-4147-A177-3AD203B41FA5}">
                      <a16:colId xmlns:a16="http://schemas.microsoft.com/office/drawing/2014/main" val="20000"/>
                    </a:ext>
                  </a:extLst>
                </a:gridCol>
              </a:tblGrid>
              <a:tr h="0">
                <a:tc>
                  <a:txBody>
                    <a:bodyPr/>
                    <a:lstStyle/>
                    <a:p>
                      <a:pPr marL="0" marR="0" algn="just">
                        <a:spcBef>
                          <a:spcPts val="0"/>
                        </a:spcBef>
                        <a:spcAft>
                          <a:spcPts val="0"/>
                        </a:spcAft>
                      </a:pPr>
                      <a:r>
                        <a:rPr lang="en-US" sz="1400" dirty="0">
                          <a:effectLst/>
                          <a:latin typeface="Consolas" panose="020B0609020204030204" pitchFamily="49" charset="0"/>
                          <a:cs typeface="Consolas" panose="020B0609020204030204" pitchFamily="49" charset="0"/>
                        </a:rPr>
                        <a:t>C Program</a:t>
                      </a:r>
                      <a:endParaRPr lang="en-US" sz="1400" dirty="0">
                        <a:effectLst/>
                        <a:latin typeface="Consolas" panose="020B0609020204030204" pitchFamily="49" charset="0"/>
                        <a:ea typeface="宋体"/>
                        <a:cs typeface="Consolas" panose="020B0609020204030204" pitchFamily="49" charset="0"/>
                      </a:endParaRPr>
                    </a:p>
                  </a:txBody>
                  <a:tcPr marL="68580" marR="68580" marT="0" marB="0"/>
                </a:tc>
                <a:extLst>
                  <a:ext uri="{0D108BD9-81ED-4DB2-BD59-A6C34878D82A}">
                    <a16:rowId xmlns:a16="http://schemas.microsoft.com/office/drawing/2014/main" val="10000"/>
                  </a:ext>
                </a:extLst>
              </a:tr>
              <a:tr h="0">
                <a:tc>
                  <a:txBody>
                    <a:bodyPr/>
                    <a:lstStyle/>
                    <a:p>
                      <a:pPr marL="0" marR="0" algn="just">
                        <a:spcBef>
                          <a:spcPts val="0"/>
                        </a:spcBef>
                        <a:spcAft>
                          <a:spcPts val="0"/>
                        </a:spcAft>
                        <a:tabLst>
                          <a:tab pos="794385" algn="ctr"/>
                        </a:tabLst>
                      </a:pPr>
                      <a:r>
                        <a:rPr lang="en-US" sz="1400" dirty="0" err="1">
                          <a:effectLst/>
                          <a:latin typeface="Consolas" panose="020B0609020204030204" pitchFamily="49" charset="0"/>
                          <a:cs typeface="Consolas" panose="020B0609020204030204" pitchFamily="49" charset="0"/>
                        </a:rPr>
                        <a:t>int</a:t>
                      </a:r>
                      <a:r>
                        <a:rPr lang="en-US" sz="1400" dirty="0">
                          <a:effectLst/>
                          <a:latin typeface="Consolas" panose="020B0609020204030204" pitchFamily="49" charset="0"/>
                          <a:cs typeface="Consolas" panose="020B0609020204030204" pitchFamily="49" charset="0"/>
                        </a:rPr>
                        <a:t> </a:t>
                      </a:r>
                      <a:r>
                        <a:rPr lang="en-US" sz="1400" dirty="0" err="1">
                          <a:effectLst/>
                          <a:latin typeface="Consolas" panose="020B0609020204030204" pitchFamily="49" charset="0"/>
                          <a:cs typeface="Consolas" panose="020B0609020204030204" pitchFamily="49" charset="0"/>
                        </a:rPr>
                        <a:t>i</a:t>
                      </a:r>
                      <a:r>
                        <a:rPr lang="en-US" sz="1400" dirty="0">
                          <a:effectLst/>
                          <a:latin typeface="Consolas" panose="020B0609020204030204" pitchFamily="49" charset="0"/>
                          <a:cs typeface="Consolas" panose="020B0609020204030204" pitchFamily="49" charset="0"/>
                        </a:rPr>
                        <a:t>;</a:t>
                      </a:r>
                    </a:p>
                    <a:p>
                      <a:pPr marL="0" marR="0" algn="just">
                        <a:spcBef>
                          <a:spcPts val="0"/>
                        </a:spcBef>
                        <a:spcAft>
                          <a:spcPts val="0"/>
                        </a:spcAft>
                      </a:pPr>
                      <a:r>
                        <a:rPr lang="en-US" sz="1400" dirty="0" err="1">
                          <a:effectLst/>
                          <a:latin typeface="Consolas" panose="020B0609020204030204" pitchFamily="49" charset="0"/>
                          <a:cs typeface="Consolas" panose="020B0609020204030204" pitchFamily="49" charset="0"/>
                        </a:rPr>
                        <a:t>int</a:t>
                      </a:r>
                      <a:r>
                        <a:rPr lang="en-US" sz="1400" dirty="0">
                          <a:effectLst/>
                          <a:latin typeface="Consolas" panose="020B0609020204030204" pitchFamily="49" charset="0"/>
                          <a:cs typeface="Consolas" panose="020B0609020204030204" pitchFamily="49" charset="0"/>
                        </a:rPr>
                        <a:t> sum = 0;</a:t>
                      </a:r>
                    </a:p>
                    <a:p>
                      <a:pPr marL="0" marR="0" algn="just">
                        <a:spcBef>
                          <a:spcPts val="0"/>
                        </a:spcBef>
                        <a:spcAft>
                          <a:spcPts val="0"/>
                        </a:spcAft>
                      </a:pPr>
                      <a:r>
                        <a:rPr lang="en-US" sz="1400" dirty="0">
                          <a:effectLst/>
                          <a:latin typeface="Consolas" panose="020B0609020204030204" pitchFamily="49" charset="0"/>
                          <a:cs typeface="Consolas" panose="020B0609020204030204" pitchFamily="49" charset="0"/>
                        </a:rPr>
                        <a:t>for(</a:t>
                      </a:r>
                      <a:r>
                        <a:rPr lang="en-US" sz="1400" dirty="0" err="1">
                          <a:effectLst/>
                          <a:latin typeface="Consolas" panose="020B0609020204030204" pitchFamily="49" charset="0"/>
                          <a:cs typeface="Consolas" panose="020B0609020204030204" pitchFamily="49" charset="0"/>
                        </a:rPr>
                        <a:t>i</a:t>
                      </a:r>
                      <a:r>
                        <a:rPr lang="en-US" sz="1400" dirty="0">
                          <a:effectLst/>
                          <a:latin typeface="Consolas" panose="020B0609020204030204" pitchFamily="49" charset="0"/>
                          <a:cs typeface="Consolas" panose="020B0609020204030204" pitchFamily="49" charset="0"/>
                        </a:rPr>
                        <a:t> = 0; </a:t>
                      </a:r>
                      <a:r>
                        <a:rPr lang="en-US" sz="1400" dirty="0" err="1">
                          <a:effectLst/>
                          <a:latin typeface="Consolas" panose="020B0609020204030204" pitchFamily="49" charset="0"/>
                          <a:cs typeface="Consolas" panose="020B0609020204030204" pitchFamily="49" charset="0"/>
                        </a:rPr>
                        <a:t>i</a:t>
                      </a:r>
                      <a:r>
                        <a:rPr lang="en-US" sz="1400" dirty="0">
                          <a:effectLst/>
                          <a:latin typeface="Consolas" panose="020B0609020204030204" pitchFamily="49" charset="0"/>
                          <a:cs typeface="Consolas" panose="020B0609020204030204" pitchFamily="49" charset="0"/>
                        </a:rPr>
                        <a:t> &lt; 10; </a:t>
                      </a:r>
                      <a:r>
                        <a:rPr lang="en-US" sz="1400" dirty="0" err="1">
                          <a:effectLst/>
                          <a:latin typeface="Consolas" panose="020B0609020204030204" pitchFamily="49" charset="0"/>
                          <a:cs typeface="Consolas" panose="020B0609020204030204" pitchFamily="49" charset="0"/>
                        </a:rPr>
                        <a:t>i</a:t>
                      </a:r>
                      <a:r>
                        <a:rPr lang="en-US" sz="1400" dirty="0">
                          <a:effectLst/>
                          <a:latin typeface="Consolas" panose="020B0609020204030204" pitchFamily="49" charset="0"/>
                          <a:cs typeface="Consolas" panose="020B0609020204030204" pitchFamily="49" charset="0"/>
                        </a:rPr>
                        <a:t>++){</a:t>
                      </a:r>
                    </a:p>
                    <a:p>
                      <a:pPr marL="0" marR="0" algn="just">
                        <a:spcBef>
                          <a:spcPts val="0"/>
                        </a:spcBef>
                        <a:spcAft>
                          <a:spcPts val="0"/>
                        </a:spcAft>
                      </a:pPr>
                      <a:r>
                        <a:rPr lang="en-US" sz="1400" dirty="0">
                          <a:effectLst/>
                          <a:latin typeface="Consolas" panose="020B0609020204030204" pitchFamily="49" charset="0"/>
                          <a:cs typeface="Consolas" panose="020B0609020204030204" pitchFamily="49" charset="0"/>
                        </a:rPr>
                        <a:t>  sum += </a:t>
                      </a:r>
                      <a:r>
                        <a:rPr lang="en-US" sz="1400" dirty="0" err="1">
                          <a:effectLst/>
                          <a:latin typeface="Consolas" panose="020B0609020204030204" pitchFamily="49" charset="0"/>
                          <a:cs typeface="Consolas" panose="020B0609020204030204" pitchFamily="49" charset="0"/>
                        </a:rPr>
                        <a:t>i</a:t>
                      </a:r>
                      <a:r>
                        <a:rPr lang="en-US" sz="1400" dirty="0">
                          <a:effectLst/>
                          <a:latin typeface="Consolas" panose="020B0609020204030204" pitchFamily="49" charset="0"/>
                          <a:cs typeface="Consolas" panose="020B0609020204030204" pitchFamily="49" charset="0"/>
                        </a:rPr>
                        <a:t>;</a:t>
                      </a:r>
                    </a:p>
                    <a:p>
                      <a:pPr marL="0" marR="0" algn="just">
                        <a:spcBef>
                          <a:spcPts val="0"/>
                        </a:spcBef>
                        <a:spcAft>
                          <a:spcPts val="0"/>
                        </a:spcAft>
                      </a:pPr>
                      <a:r>
                        <a:rPr lang="en-US" sz="1400" dirty="0">
                          <a:effectLst/>
                          <a:latin typeface="Consolas" panose="020B0609020204030204" pitchFamily="49" charset="0"/>
                          <a:cs typeface="Consolas" panose="020B0609020204030204" pitchFamily="49" charset="0"/>
                        </a:rPr>
                        <a:t>}</a:t>
                      </a:r>
                      <a:endParaRPr lang="en-US" sz="1400" dirty="0">
                        <a:effectLst/>
                        <a:latin typeface="Consolas" panose="020B0609020204030204" pitchFamily="49" charset="0"/>
                        <a:ea typeface="宋体"/>
                        <a:cs typeface="Consolas" panose="020B0609020204030204" pitchFamily="49" charset="0"/>
                      </a:endParaRPr>
                    </a:p>
                  </a:txBody>
                  <a:tcPr marL="68580" marR="68580" marT="0" marB="0"/>
                </a:tc>
                <a:extLst>
                  <a:ext uri="{0D108BD9-81ED-4DB2-BD59-A6C34878D82A}">
                    <a16:rowId xmlns:a16="http://schemas.microsoft.com/office/drawing/2014/main" val="10001"/>
                  </a:ext>
                </a:extLst>
              </a:tr>
            </a:tbl>
          </a:graphicData>
        </a:graphic>
      </p:graphicFrame>
      <p:sp>
        <p:nvSpPr>
          <p:cNvPr id="7" name="Rectangle 6">
            <a:extLst>
              <a:ext uri="{FF2B5EF4-FFF2-40B4-BE49-F238E27FC236}">
                <a16:creationId xmlns:a16="http://schemas.microsoft.com/office/drawing/2014/main" id="{4C1592DD-F03B-6E7A-3471-FB08A36F2965}"/>
              </a:ext>
            </a:extLst>
          </p:cNvPr>
          <p:cNvSpPr/>
          <p:nvPr/>
        </p:nvSpPr>
        <p:spPr>
          <a:xfrm>
            <a:off x="2895600" y="3771027"/>
            <a:ext cx="6400800" cy="2585323"/>
          </a:xfrm>
          <a:prstGeom prst="rect">
            <a:avLst/>
          </a:prstGeom>
        </p:spPr>
        <p:style>
          <a:lnRef idx="2">
            <a:schemeClr val="accent1"/>
          </a:lnRef>
          <a:fillRef idx="1">
            <a:schemeClr val="lt1"/>
          </a:fillRef>
          <a:effectRef idx="0">
            <a:schemeClr val="accent1"/>
          </a:effectRef>
          <a:fontRef idx="minor">
            <a:schemeClr val="dk1"/>
          </a:fontRef>
        </p:style>
        <p:txBody>
          <a:bodyPr wrap="square">
            <a:spAutoFit/>
          </a:bodyPr>
          <a:lstStyle/>
          <a:p>
            <a:r>
              <a:rPr lang="en-US" dirty="0">
                <a:latin typeface="Consolas" panose="020B0609020204030204" pitchFamily="49" charset="0"/>
                <a:cs typeface="Consolas" panose="020B0609020204030204" pitchFamily="49" charset="0"/>
              </a:rPr>
              <a:t>    MOV     r0, #0          % sum = 0</a:t>
            </a:r>
          </a:p>
          <a:p>
            <a:r>
              <a:rPr lang="en-US" dirty="0">
                <a:latin typeface="Consolas" panose="020B0609020204030204" pitchFamily="49" charset="0"/>
                <a:cs typeface="Consolas" panose="020B0609020204030204" pitchFamily="49" charset="0"/>
              </a:rPr>
              <a:t>    MOV     r1, #10         % loop count = 10</a:t>
            </a:r>
          </a:p>
          <a:p>
            <a:r>
              <a:rPr lang="en-US" dirty="0">
                <a:latin typeface="Consolas" panose="020B0609020204030204" pitchFamily="49" charset="0"/>
                <a:cs typeface="Consolas" panose="020B0609020204030204" pitchFamily="49" charset="0"/>
              </a:rPr>
              <a:t>    MOV     r2, #0          % </a:t>
            </a:r>
            <a:r>
              <a:rPr lang="en-US" dirty="0" err="1">
                <a:latin typeface="Consolas" panose="020B0609020204030204" pitchFamily="49" charset="0"/>
                <a:cs typeface="Consolas" panose="020B0609020204030204" pitchFamily="49" charset="0"/>
              </a:rPr>
              <a:t>i</a:t>
            </a:r>
            <a:r>
              <a:rPr lang="en-US" dirty="0">
                <a:latin typeface="Consolas" panose="020B0609020204030204" pitchFamily="49" charset="0"/>
                <a:cs typeface="Consolas" panose="020B0609020204030204" pitchFamily="49" charset="0"/>
              </a:rPr>
              <a:t> = 0</a:t>
            </a:r>
          </a:p>
          <a:p>
            <a:r>
              <a:rPr lang="en-US" dirty="0">
                <a:latin typeface="Consolas" panose="020B0609020204030204" pitchFamily="49" charset="0"/>
                <a:cs typeface="Consolas" panose="020B0609020204030204" pitchFamily="49" charset="0"/>
              </a:rPr>
              <a:t>loop:</a:t>
            </a:r>
          </a:p>
          <a:p>
            <a:r>
              <a:rPr lang="en-US" dirty="0">
                <a:latin typeface="Consolas" panose="020B0609020204030204" pitchFamily="49" charset="0"/>
                <a:cs typeface="Consolas" panose="020B0609020204030204" pitchFamily="49" charset="0"/>
              </a:rPr>
              <a:t>    ADD     r0, r0, r2      % sum += </a:t>
            </a:r>
            <a:r>
              <a:rPr lang="en-US" dirty="0" err="1">
                <a:latin typeface="Consolas" panose="020B0609020204030204" pitchFamily="49" charset="0"/>
                <a:cs typeface="Consolas" panose="020B0609020204030204" pitchFamily="49" charset="0"/>
              </a:rPr>
              <a:t>i</a:t>
            </a:r>
            <a:endParaRPr lang="en-US" dirty="0">
              <a:latin typeface="Consolas" panose="020B0609020204030204" pitchFamily="49" charset="0"/>
              <a:cs typeface="Consolas" panose="020B0609020204030204" pitchFamily="49" charset="0"/>
            </a:endParaRPr>
          </a:p>
          <a:p>
            <a:r>
              <a:rPr lang="en-US" dirty="0">
                <a:latin typeface="Consolas" panose="020B0609020204030204" pitchFamily="49" charset="0"/>
                <a:cs typeface="Consolas" panose="020B0609020204030204" pitchFamily="49" charset="0"/>
              </a:rPr>
              <a:t>    ADD     r2, r2, #1      % </a:t>
            </a:r>
            <a:r>
              <a:rPr lang="en-US" dirty="0" err="1">
                <a:latin typeface="Consolas" panose="020B0609020204030204" pitchFamily="49" charset="0"/>
                <a:cs typeface="Consolas" panose="020B0609020204030204" pitchFamily="49" charset="0"/>
              </a:rPr>
              <a:t>i</a:t>
            </a:r>
            <a:r>
              <a:rPr lang="en-US" dirty="0">
                <a:latin typeface="Consolas" panose="020B0609020204030204" pitchFamily="49" charset="0"/>
                <a:cs typeface="Consolas" panose="020B0609020204030204" pitchFamily="49" charset="0"/>
              </a:rPr>
              <a:t>++</a:t>
            </a:r>
          </a:p>
          <a:p>
            <a:r>
              <a:rPr lang="en-US" dirty="0">
                <a:latin typeface="Consolas" panose="020B0609020204030204" pitchFamily="49" charset="0"/>
                <a:cs typeface="Consolas" panose="020B0609020204030204" pitchFamily="49" charset="0"/>
              </a:rPr>
              <a:t>    </a:t>
            </a:r>
            <a:r>
              <a:rPr lang="en-US" dirty="0">
                <a:solidFill>
                  <a:srgbClr val="FF0000"/>
                </a:solidFill>
                <a:latin typeface="Consolas" panose="020B0609020204030204" pitchFamily="49" charset="0"/>
                <a:cs typeface="Consolas" panose="020B0609020204030204" pitchFamily="49" charset="0"/>
              </a:rPr>
              <a:t>SUBS</a:t>
            </a:r>
            <a:r>
              <a:rPr lang="en-US" dirty="0">
                <a:latin typeface="Consolas" panose="020B0609020204030204" pitchFamily="49" charset="0"/>
                <a:cs typeface="Consolas" panose="020B0609020204030204" pitchFamily="49" charset="0"/>
              </a:rPr>
              <a:t>    r1, r1, #1      % --count, set flags</a:t>
            </a:r>
          </a:p>
          <a:p>
            <a:r>
              <a:rPr lang="en-US" dirty="0">
                <a:latin typeface="Consolas" panose="020B0609020204030204" pitchFamily="49" charset="0"/>
                <a:cs typeface="Consolas" panose="020B0609020204030204" pitchFamily="49" charset="0"/>
              </a:rPr>
              <a:t>    </a:t>
            </a:r>
            <a:r>
              <a:rPr lang="en-US" dirty="0">
                <a:solidFill>
                  <a:srgbClr val="FF0000"/>
                </a:solidFill>
                <a:latin typeface="Consolas" panose="020B0609020204030204" pitchFamily="49" charset="0"/>
                <a:cs typeface="Consolas" panose="020B0609020204030204" pitchFamily="49" charset="0"/>
              </a:rPr>
              <a:t>BNE</a:t>
            </a:r>
            <a:r>
              <a:rPr lang="en-US" dirty="0">
                <a:latin typeface="Consolas" panose="020B0609020204030204" pitchFamily="49" charset="0"/>
                <a:cs typeface="Consolas" panose="020B0609020204030204" pitchFamily="49" charset="0"/>
              </a:rPr>
              <a:t>     loop            % repeat until loop count==0</a:t>
            </a:r>
          </a:p>
        </p:txBody>
      </p:sp>
      <p:sp>
        <p:nvSpPr>
          <p:cNvPr id="9" name="TextBox 8">
            <a:extLst>
              <a:ext uri="{FF2B5EF4-FFF2-40B4-BE49-F238E27FC236}">
                <a16:creationId xmlns:a16="http://schemas.microsoft.com/office/drawing/2014/main" id="{A03229C5-4093-D4A1-3845-BC38F36FF253}"/>
              </a:ext>
            </a:extLst>
          </p:cNvPr>
          <p:cNvSpPr txBox="1"/>
          <p:nvPr/>
        </p:nvSpPr>
        <p:spPr>
          <a:xfrm>
            <a:off x="1956883" y="3272960"/>
            <a:ext cx="4821513" cy="369332"/>
          </a:xfrm>
          <a:prstGeom prst="rect">
            <a:avLst/>
          </a:prstGeom>
          <a:noFill/>
        </p:spPr>
        <p:txBody>
          <a:bodyPr wrap="none" rtlCol="0">
            <a:spAutoFit/>
          </a:bodyPr>
          <a:lstStyle/>
          <a:p>
            <a:r>
              <a:rPr lang="en-US" dirty="0"/>
              <a:t>Implementation 3 (Count-down with SUBS/BNE):</a:t>
            </a:r>
          </a:p>
        </p:txBody>
      </p:sp>
      <p:graphicFrame>
        <p:nvGraphicFramePr>
          <p:cNvPr id="4" name="Table 3">
            <a:extLst>
              <a:ext uri="{FF2B5EF4-FFF2-40B4-BE49-F238E27FC236}">
                <a16:creationId xmlns:a16="http://schemas.microsoft.com/office/drawing/2014/main" id="{65448C97-B3F4-3495-8E46-D23B540F2A4B}"/>
              </a:ext>
            </a:extLst>
          </p:cNvPr>
          <p:cNvGraphicFramePr>
            <a:graphicFrameLocks noGrp="1"/>
          </p:cNvGraphicFramePr>
          <p:nvPr>
            <p:extLst>
              <p:ext uri="{D42A27DB-BD31-4B8C-83A1-F6EECF244321}">
                <p14:modId xmlns:p14="http://schemas.microsoft.com/office/powerpoint/2010/main" val="332871376"/>
              </p:ext>
            </p:extLst>
          </p:nvPr>
        </p:nvGraphicFramePr>
        <p:xfrm>
          <a:off x="6681282" y="1128071"/>
          <a:ext cx="2514600" cy="2133600"/>
        </p:xfrm>
        <a:graphic>
          <a:graphicData uri="http://schemas.openxmlformats.org/drawingml/2006/table">
            <a:tbl>
              <a:tblPr firstRow="1" firstCol="1" bandRow="1">
                <a:tableStyleId>{B301B821-A1FF-4177-AEE7-76D212191A09}</a:tableStyleId>
              </a:tblPr>
              <a:tblGrid>
                <a:gridCol w="2514600">
                  <a:extLst>
                    <a:ext uri="{9D8B030D-6E8A-4147-A177-3AD203B41FA5}">
                      <a16:colId xmlns:a16="http://schemas.microsoft.com/office/drawing/2014/main" val="20000"/>
                    </a:ext>
                  </a:extLst>
                </a:gridCol>
              </a:tblGrid>
              <a:tr h="0">
                <a:tc>
                  <a:txBody>
                    <a:bodyPr/>
                    <a:lstStyle/>
                    <a:p>
                      <a:pPr marL="0" marR="0" algn="just">
                        <a:spcBef>
                          <a:spcPts val="0"/>
                        </a:spcBef>
                        <a:spcAft>
                          <a:spcPts val="0"/>
                        </a:spcAft>
                      </a:pPr>
                      <a:r>
                        <a:rPr lang="en-US" sz="1400" dirty="0">
                          <a:effectLst/>
                          <a:latin typeface="Consolas" panose="020B0609020204030204" pitchFamily="49" charset="0"/>
                          <a:cs typeface="Consolas" panose="020B0609020204030204" pitchFamily="49" charset="0"/>
                        </a:rPr>
                        <a:t>C Program (equivalent)</a:t>
                      </a:r>
                      <a:endParaRPr lang="en-US" sz="1400" dirty="0">
                        <a:effectLst/>
                        <a:latin typeface="Consolas" panose="020B0609020204030204" pitchFamily="49" charset="0"/>
                        <a:ea typeface="宋体"/>
                        <a:cs typeface="Consolas" panose="020B0609020204030204" pitchFamily="49" charset="0"/>
                      </a:endParaRPr>
                    </a:p>
                  </a:txBody>
                  <a:tcPr marL="68580" marR="68580" marT="0" marB="0"/>
                </a:tc>
                <a:extLst>
                  <a:ext uri="{0D108BD9-81ED-4DB2-BD59-A6C34878D82A}">
                    <a16:rowId xmlns:a16="http://schemas.microsoft.com/office/drawing/2014/main" val="10000"/>
                  </a:ext>
                </a:extLst>
              </a:tr>
              <a:tr h="0">
                <a:tc>
                  <a:txBody>
                    <a:bodyPr/>
                    <a:lstStyle/>
                    <a:p>
                      <a:pPr marL="0" marR="0" algn="just">
                        <a:spcBef>
                          <a:spcPts val="0"/>
                        </a:spcBef>
                        <a:spcAft>
                          <a:spcPts val="0"/>
                        </a:spcAft>
                        <a:tabLst>
                          <a:tab pos="794385" algn="ctr"/>
                        </a:tabLst>
                      </a:pPr>
                      <a:r>
                        <a:rPr lang="en-US" sz="1400" dirty="0">
                          <a:effectLst/>
                          <a:latin typeface="Consolas" panose="020B0609020204030204" pitchFamily="49" charset="0"/>
                          <a:ea typeface="宋体"/>
                          <a:cs typeface="Consolas" panose="020B0609020204030204" pitchFamily="49" charset="0"/>
                        </a:rPr>
                        <a:t>int sum = 0;     // r0</a:t>
                      </a:r>
                    </a:p>
                    <a:p>
                      <a:pPr marL="0" marR="0" algn="just">
                        <a:spcBef>
                          <a:spcPts val="0"/>
                        </a:spcBef>
                        <a:spcAft>
                          <a:spcPts val="0"/>
                        </a:spcAft>
                        <a:tabLst>
                          <a:tab pos="794385" algn="ctr"/>
                        </a:tabLst>
                      </a:pPr>
                      <a:r>
                        <a:rPr lang="en-US" sz="1400" dirty="0">
                          <a:effectLst/>
                          <a:latin typeface="Consolas" panose="020B0609020204030204" pitchFamily="49" charset="0"/>
                          <a:ea typeface="宋体"/>
                          <a:cs typeface="Consolas" panose="020B0609020204030204" pitchFamily="49" charset="0"/>
                        </a:rPr>
                        <a:t>int count = 10;   // r1</a:t>
                      </a:r>
                    </a:p>
                    <a:p>
                      <a:pPr marL="0" marR="0" algn="just">
                        <a:spcBef>
                          <a:spcPts val="0"/>
                        </a:spcBef>
                        <a:spcAft>
                          <a:spcPts val="0"/>
                        </a:spcAft>
                        <a:tabLst>
                          <a:tab pos="794385" algn="ctr"/>
                        </a:tabLst>
                      </a:pPr>
                      <a:r>
                        <a:rPr lang="en-US" sz="1400" dirty="0">
                          <a:effectLst/>
                          <a:latin typeface="Consolas" panose="020B0609020204030204" pitchFamily="49" charset="0"/>
                          <a:ea typeface="宋体"/>
                          <a:cs typeface="Consolas" panose="020B0609020204030204" pitchFamily="49" charset="0"/>
                        </a:rPr>
                        <a:t>int </a:t>
                      </a:r>
                      <a:r>
                        <a:rPr lang="en-US" sz="1400" dirty="0" err="1">
                          <a:effectLst/>
                          <a:latin typeface="Consolas" panose="020B0609020204030204" pitchFamily="49" charset="0"/>
                          <a:ea typeface="宋体"/>
                          <a:cs typeface="Consolas" panose="020B0609020204030204" pitchFamily="49" charset="0"/>
                        </a:rPr>
                        <a:t>i</a:t>
                      </a:r>
                      <a:r>
                        <a:rPr lang="en-US" sz="1400" dirty="0">
                          <a:effectLst/>
                          <a:latin typeface="Consolas" panose="020B0609020204030204" pitchFamily="49" charset="0"/>
                          <a:ea typeface="宋体"/>
                          <a:cs typeface="Consolas" panose="020B0609020204030204" pitchFamily="49" charset="0"/>
                        </a:rPr>
                        <a:t> = 0;        // r2</a:t>
                      </a:r>
                    </a:p>
                    <a:p>
                      <a:pPr marL="0" marR="0" algn="just">
                        <a:spcBef>
                          <a:spcPts val="0"/>
                        </a:spcBef>
                        <a:spcAft>
                          <a:spcPts val="0"/>
                        </a:spcAft>
                        <a:tabLst>
                          <a:tab pos="794385" algn="ctr"/>
                        </a:tabLst>
                      </a:pPr>
                      <a:endParaRPr lang="en-US" sz="1400" dirty="0">
                        <a:effectLst/>
                        <a:latin typeface="Consolas" panose="020B0609020204030204" pitchFamily="49" charset="0"/>
                        <a:ea typeface="宋体"/>
                        <a:cs typeface="Consolas" panose="020B0609020204030204" pitchFamily="49" charset="0"/>
                      </a:endParaRPr>
                    </a:p>
                    <a:p>
                      <a:pPr marL="0" marR="0" algn="just">
                        <a:spcBef>
                          <a:spcPts val="0"/>
                        </a:spcBef>
                        <a:spcAft>
                          <a:spcPts val="0"/>
                        </a:spcAft>
                        <a:tabLst>
                          <a:tab pos="794385" algn="ctr"/>
                        </a:tabLst>
                      </a:pPr>
                      <a:r>
                        <a:rPr lang="en-US" sz="1400" dirty="0">
                          <a:effectLst/>
                          <a:latin typeface="Consolas" panose="020B0609020204030204" pitchFamily="49" charset="0"/>
                          <a:ea typeface="宋体"/>
                          <a:cs typeface="Consolas" panose="020B0609020204030204" pitchFamily="49" charset="0"/>
                        </a:rPr>
                        <a:t>while (count != 0) {</a:t>
                      </a:r>
                    </a:p>
                    <a:p>
                      <a:pPr marL="0" marR="0" algn="just">
                        <a:spcBef>
                          <a:spcPts val="0"/>
                        </a:spcBef>
                        <a:spcAft>
                          <a:spcPts val="0"/>
                        </a:spcAft>
                        <a:tabLst>
                          <a:tab pos="794385" algn="ctr"/>
                        </a:tabLst>
                      </a:pPr>
                      <a:r>
                        <a:rPr lang="en-US" sz="1400" dirty="0">
                          <a:effectLst/>
                          <a:latin typeface="Consolas" panose="020B0609020204030204" pitchFamily="49" charset="0"/>
                          <a:ea typeface="宋体"/>
                          <a:cs typeface="Consolas" panose="020B0609020204030204" pitchFamily="49" charset="0"/>
                        </a:rPr>
                        <a:t>    sum += </a:t>
                      </a:r>
                      <a:r>
                        <a:rPr lang="en-US" sz="1400" dirty="0" err="1">
                          <a:effectLst/>
                          <a:latin typeface="Consolas" panose="020B0609020204030204" pitchFamily="49" charset="0"/>
                          <a:ea typeface="宋体"/>
                          <a:cs typeface="Consolas" panose="020B0609020204030204" pitchFamily="49" charset="0"/>
                        </a:rPr>
                        <a:t>i</a:t>
                      </a:r>
                      <a:r>
                        <a:rPr lang="en-US" sz="1400" dirty="0">
                          <a:effectLst/>
                          <a:latin typeface="Consolas" panose="020B0609020204030204" pitchFamily="49" charset="0"/>
                          <a:ea typeface="宋体"/>
                          <a:cs typeface="Consolas" panose="020B0609020204030204" pitchFamily="49" charset="0"/>
                        </a:rPr>
                        <a:t>;    </a:t>
                      </a:r>
                    </a:p>
                    <a:p>
                      <a:pPr marL="0" marR="0" algn="just">
                        <a:spcBef>
                          <a:spcPts val="0"/>
                        </a:spcBef>
                        <a:spcAft>
                          <a:spcPts val="0"/>
                        </a:spcAft>
                        <a:tabLst>
                          <a:tab pos="794385" algn="ctr"/>
                        </a:tabLst>
                      </a:pPr>
                      <a:r>
                        <a:rPr lang="en-US" sz="1400" dirty="0">
                          <a:effectLst/>
                          <a:latin typeface="Consolas" panose="020B0609020204030204" pitchFamily="49" charset="0"/>
                          <a:ea typeface="宋体"/>
                          <a:cs typeface="Consolas" panose="020B0609020204030204" pitchFamily="49" charset="0"/>
                        </a:rPr>
                        <a:t>    </a:t>
                      </a:r>
                      <a:r>
                        <a:rPr lang="en-US" sz="1400" dirty="0" err="1">
                          <a:effectLst/>
                          <a:latin typeface="Consolas" panose="020B0609020204030204" pitchFamily="49" charset="0"/>
                          <a:ea typeface="宋体"/>
                          <a:cs typeface="Consolas" panose="020B0609020204030204" pitchFamily="49" charset="0"/>
                        </a:rPr>
                        <a:t>i</a:t>
                      </a:r>
                      <a:r>
                        <a:rPr lang="en-US" sz="1400" dirty="0">
                          <a:effectLst/>
                          <a:latin typeface="Consolas" panose="020B0609020204030204" pitchFamily="49" charset="0"/>
                          <a:ea typeface="宋体"/>
                          <a:cs typeface="Consolas" panose="020B0609020204030204" pitchFamily="49" charset="0"/>
                        </a:rPr>
                        <a:t> += 1;       </a:t>
                      </a:r>
                    </a:p>
                    <a:p>
                      <a:pPr marL="0" marR="0" algn="just">
                        <a:spcBef>
                          <a:spcPts val="0"/>
                        </a:spcBef>
                        <a:spcAft>
                          <a:spcPts val="0"/>
                        </a:spcAft>
                        <a:tabLst>
                          <a:tab pos="794385" algn="ctr"/>
                        </a:tabLst>
                      </a:pPr>
                      <a:r>
                        <a:rPr lang="en-US" sz="1400" dirty="0">
                          <a:effectLst/>
                          <a:latin typeface="Consolas" panose="020B0609020204030204" pitchFamily="49" charset="0"/>
                          <a:ea typeface="宋体"/>
                          <a:cs typeface="Consolas" panose="020B0609020204030204" pitchFamily="49" charset="0"/>
                        </a:rPr>
                        <a:t>    count -= 1;</a:t>
                      </a:r>
                    </a:p>
                    <a:p>
                      <a:pPr marL="0" marR="0" algn="just">
                        <a:spcBef>
                          <a:spcPts val="0"/>
                        </a:spcBef>
                        <a:spcAft>
                          <a:spcPts val="0"/>
                        </a:spcAft>
                        <a:tabLst>
                          <a:tab pos="794385" algn="ctr"/>
                        </a:tabLst>
                      </a:pPr>
                      <a:r>
                        <a:rPr lang="en-US" sz="1400" dirty="0">
                          <a:effectLst/>
                          <a:latin typeface="Consolas" panose="020B0609020204030204" pitchFamily="49" charset="0"/>
                          <a:ea typeface="宋体"/>
                          <a:cs typeface="Consolas" panose="020B0609020204030204" pitchFamily="49" charset="0"/>
                        </a:rPr>
                        <a:t>}</a:t>
                      </a:r>
                    </a:p>
                  </a:txBody>
                  <a:tcPr marL="68580" marR="68580" marT="0" marB="0"/>
                </a:tc>
                <a:extLst>
                  <a:ext uri="{0D108BD9-81ED-4DB2-BD59-A6C34878D82A}">
                    <a16:rowId xmlns:a16="http://schemas.microsoft.com/office/drawing/2014/main" val="10001"/>
                  </a:ext>
                </a:extLst>
              </a:tr>
            </a:tbl>
          </a:graphicData>
        </a:graphic>
      </p:graphicFrame>
      <p:sp>
        <p:nvSpPr>
          <p:cNvPr id="6" name="TextBox 5">
            <a:extLst>
              <a:ext uri="{FF2B5EF4-FFF2-40B4-BE49-F238E27FC236}">
                <a16:creationId xmlns:a16="http://schemas.microsoft.com/office/drawing/2014/main" id="{07E71058-F16F-C389-F7C8-11F852D439BE}"/>
              </a:ext>
            </a:extLst>
          </p:cNvPr>
          <p:cNvSpPr txBox="1"/>
          <p:nvPr/>
        </p:nvSpPr>
        <p:spPr>
          <a:xfrm>
            <a:off x="9601200" y="3854866"/>
            <a:ext cx="2337499" cy="1200329"/>
          </a:xfrm>
          <a:prstGeom prst="rect">
            <a:avLst/>
          </a:prstGeom>
          <a:solidFill>
            <a:schemeClr val="bg1">
              <a:lumMod val="85000"/>
            </a:schemeClr>
          </a:solidFill>
          <a:ln w="12700">
            <a:solidFill>
              <a:schemeClr val="tx1"/>
            </a:solidFill>
          </a:ln>
        </p:spPr>
        <p:txBody>
          <a:bodyPr wrap="none" rtlCol="0">
            <a:spAutoFit/>
          </a:bodyPr>
          <a:lstStyle/>
          <a:p>
            <a:r>
              <a:rPr lang="en-US" dirty="0">
                <a:latin typeface="Consolas" panose="020B0609020204030204" pitchFamily="49" charset="0"/>
                <a:cs typeface="Consolas" panose="020B0609020204030204" pitchFamily="49" charset="0"/>
              </a:rPr>
              <a:t>SUBS r1, r1, #1</a:t>
            </a:r>
          </a:p>
          <a:p>
            <a:r>
              <a:rPr lang="en-US" dirty="0">
                <a:latin typeface="Consolas" panose="020B0609020204030204" pitchFamily="49" charset="0"/>
              </a:rPr>
              <a:t>Is equivalent to:</a:t>
            </a:r>
          </a:p>
          <a:p>
            <a:r>
              <a:rPr lang="en-US" dirty="0">
                <a:latin typeface="Consolas" panose="020B0609020204030204" pitchFamily="49" charset="0"/>
                <a:cs typeface="Consolas" panose="020B0609020204030204" pitchFamily="49" charset="0"/>
              </a:rPr>
              <a:t>SUB r1, r1, #1</a:t>
            </a:r>
          </a:p>
          <a:p>
            <a:r>
              <a:rPr lang="en-US" dirty="0">
                <a:latin typeface="Consolas" panose="020B0609020204030204" pitchFamily="49" charset="0"/>
                <a:cs typeface="Consolas" panose="020B0609020204030204" pitchFamily="49" charset="0"/>
              </a:rPr>
              <a:t>CMP r1, #0</a:t>
            </a:r>
          </a:p>
        </p:txBody>
      </p:sp>
    </p:spTree>
    <p:extLst>
      <p:ext uri="{BB962C8B-B14F-4D97-AF65-F5344CB8AC3E}">
        <p14:creationId xmlns:p14="http://schemas.microsoft.com/office/powerpoint/2010/main" val="375484016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B15C72B-840B-27DC-0543-D529612ADD1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09F9B59-1230-5E38-A012-0C84111218A1}"/>
              </a:ext>
            </a:extLst>
          </p:cNvPr>
          <p:cNvSpPr>
            <a:spLocks noGrp="1"/>
          </p:cNvSpPr>
          <p:nvPr>
            <p:ph type="title"/>
          </p:nvPr>
        </p:nvSpPr>
        <p:spPr/>
        <p:txBody>
          <a:bodyPr/>
          <a:lstStyle/>
          <a:p>
            <a:r>
              <a:rPr lang="en-US" dirty="0"/>
              <a:t>For Loop</a:t>
            </a:r>
          </a:p>
        </p:txBody>
      </p:sp>
      <p:sp>
        <p:nvSpPr>
          <p:cNvPr id="3" name="Slide Number Placeholder 2">
            <a:extLst>
              <a:ext uri="{FF2B5EF4-FFF2-40B4-BE49-F238E27FC236}">
                <a16:creationId xmlns:a16="http://schemas.microsoft.com/office/drawing/2014/main" id="{73E67F8B-FF76-AE26-1B8A-D53FC7913FCD}"/>
              </a:ext>
            </a:extLst>
          </p:cNvPr>
          <p:cNvSpPr>
            <a:spLocks noGrp="1"/>
          </p:cNvSpPr>
          <p:nvPr>
            <p:ph type="sldNum" sz="quarter" idx="12"/>
          </p:nvPr>
        </p:nvSpPr>
        <p:spPr/>
        <p:txBody>
          <a:bodyPr/>
          <a:lstStyle/>
          <a:p>
            <a:fld id="{EA7C8D44-3667-46F6-9772-CC52308E2A7F}" type="slidenum">
              <a:rPr kumimoji="0" lang="en-US" smtClean="0"/>
              <a:pPr/>
              <a:t>27</a:t>
            </a:fld>
            <a:endParaRPr kumimoji="0" lang="en-US" dirty="0"/>
          </a:p>
        </p:txBody>
      </p:sp>
      <p:graphicFrame>
        <p:nvGraphicFramePr>
          <p:cNvPr id="5" name="Table 4">
            <a:extLst>
              <a:ext uri="{FF2B5EF4-FFF2-40B4-BE49-F238E27FC236}">
                <a16:creationId xmlns:a16="http://schemas.microsoft.com/office/drawing/2014/main" id="{268911CB-1A74-0359-3203-6E34F208221E}"/>
              </a:ext>
            </a:extLst>
          </p:cNvPr>
          <p:cNvGraphicFramePr>
            <a:graphicFrameLocks noGrp="1"/>
          </p:cNvGraphicFramePr>
          <p:nvPr/>
        </p:nvGraphicFramePr>
        <p:xfrm>
          <a:off x="3124200" y="1686350"/>
          <a:ext cx="2514600" cy="1280160"/>
        </p:xfrm>
        <a:graphic>
          <a:graphicData uri="http://schemas.openxmlformats.org/drawingml/2006/table">
            <a:tbl>
              <a:tblPr firstRow="1" firstCol="1" bandRow="1">
                <a:tableStyleId>{B301B821-A1FF-4177-AEE7-76D212191A09}</a:tableStyleId>
              </a:tblPr>
              <a:tblGrid>
                <a:gridCol w="2514600">
                  <a:extLst>
                    <a:ext uri="{9D8B030D-6E8A-4147-A177-3AD203B41FA5}">
                      <a16:colId xmlns:a16="http://schemas.microsoft.com/office/drawing/2014/main" val="20000"/>
                    </a:ext>
                  </a:extLst>
                </a:gridCol>
              </a:tblGrid>
              <a:tr h="0">
                <a:tc>
                  <a:txBody>
                    <a:bodyPr/>
                    <a:lstStyle/>
                    <a:p>
                      <a:pPr marL="0" marR="0" algn="just">
                        <a:spcBef>
                          <a:spcPts val="0"/>
                        </a:spcBef>
                        <a:spcAft>
                          <a:spcPts val="0"/>
                        </a:spcAft>
                      </a:pPr>
                      <a:r>
                        <a:rPr lang="en-US" sz="1400" dirty="0">
                          <a:effectLst/>
                          <a:latin typeface="Consolas" panose="020B0609020204030204" pitchFamily="49" charset="0"/>
                          <a:cs typeface="Consolas" panose="020B0609020204030204" pitchFamily="49" charset="0"/>
                        </a:rPr>
                        <a:t>C Program</a:t>
                      </a:r>
                      <a:endParaRPr lang="en-US" sz="1400" dirty="0">
                        <a:effectLst/>
                        <a:latin typeface="Consolas" panose="020B0609020204030204" pitchFamily="49" charset="0"/>
                        <a:ea typeface="宋体"/>
                        <a:cs typeface="Consolas" panose="020B0609020204030204" pitchFamily="49" charset="0"/>
                      </a:endParaRPr>
                    </a:p>
                  </a:txBody>
                  <a:tcPr marL="68580" marR="68580" marT="0" marB="0"/>
                </a:tc>
                <a:extLst>
                  <a:ext uri="{0D108BD9-81ED-4DB2-BD59-A6C34878D82A}">
                    <a16:rowId xmlns:a16="http://schemas.microsoft.com/office/drawing/2014/main" val="10000"/>
                  </a:ext>
                </a:extLst>
              </a:tr>
              <a:tr h="0">
                <a:tc>
                  <a:txBody>
                    <a:bodyPr/>
                    <a:lstStyle/>
                    <a:p>
                      <a:pPr marL="0" marR="0" algn="just">
                        <a:spcBef>
                          <a:spcPts val="0"/>
                        </a:spcBef>
                        <a:spcAft>
                          <a:spcPts val="0"/>
                        </a:spcAft>
                        <a:tabLst>
                          <a:tab pos="794385" algn="ctr"/>
                        </a:tabLst>
                      </a:pPr>
                      <a:r>
                        <a:rPr lang="en-US" sz="1400" dirty="0" err="1">
                          <a:effectLst/>
                          <a:latin typeface="Consolas" panose="020B0609020204030204" pitchFamily="49" charset="0"/>
                          <a:cs typeface="Consolas" panose="020B0609020204030204" pitchFamily="49" charset="0"/>
                        </a:rPr>
                        <a:t>int</a:t>
                      </a:r>
                      <a:r>
                        <a:rPr lang="en-US" sz="1400" dirty="0">
                          <a:effectLst/>
                          <a:latin typeface="Consolas" panose="020B0609020204030204" pitchFamily="49" charset="0"/>
                          <a:cs typeface="Consolas" panose="020B0609020204030204" pitchFamily="49" charset="0"/>
                        </a:rPr>
                        <a:t> </a:t>
                      </a:r>
                      <a:r>
                        <a:rPr lang="en-US" sz="1400" dirty="0" err="1">
                          <a:effectLst/>
                          <a:latin typeface="Consolas" panose="020B0609020204030204" pitchFamily="49" charset="0"/>
                          <a:cs typeface="Consolas" panose="020B0609020204030204" pitchFamily="49" charset="0"/>
                        </a:rPr>
                        <a:t>i</a:t>
                      </a:r>
                      <a:r>
                        <a:rPr lang="en-US" sz="1400" dirty="0">
                          <a:effectLst/>
                          <a:latin typeface="Consolas" panose="020B0609020204030204" pitchFamily="49" charset="0"/>
                          <a:cs typeface="Consolas" panose="020B0609020204030204" pitchFamily="49" charset="0"/>
                        </a:rPr>
                        <a:t>;</a:t>
                      </a:r>
                    </a:p>
                    <a:p>
                      <a:pPr marL="0" marR="0" algn="just">
                        <a:spcBef>
                          <a:spcPts val="0"/>
                        </a:spcBef>
                        <a:spcAft>
                          <a:spcPts val="0"/>
                        </a:spcAft>
                      </a:pPr>
                      <a:r>
                        <a:rPr lang="en-US" sz="1400" dirty="0" err="1">
                          <a:effectLst/>
                          <a:latin typeface="Consolas" panose="020B0609020204030204" pitchFamily="49" charset="0"/>
                          <a:cs typeface="Consolas" panose="020B0609020204030204" pitchFamily="49" charset="0"/>
                        </a:rPr>
                        <a:t>int</a:t>
                      </a:r>
                      <a:r>
                        <a:rPr lang="en-US" sz="1400" dirty="0">
                          <a:effectLst/>
                          <a:latin typeface="Consolas" panose="020B0609020204030204" pitchFamily="49" charset="0"/>
                          <a:cs typeface="Consolas" panose="020B0609020204030204" pitchFamily="49" charset="0"/>
                        </a:rPr>
                        <a:t> sum = 0;</a:t>
                      </a:r>
                    </a:p>
                    <a:p>
                      <a:pPr marL="0" marR="0" algn="just">
                        <a:spcBef>
                          <a:spcPts val="0"/>
                        </a:spcBef>
                        <a:spcAft>
                          <a:spcPts val="0"/>
                        </a:spcAft>
                      </a:pPr>
                      <a:r>
                        <a:rPr lang="en-US" sz="1400" dirty="0">
                          <a:effectLst/>
                          <a:latin typeface="Consolas" panose="020B0609020204030204" pitchFamily="49" charset="0"/>
                          <a:cs typeface="Consolas" panose="020B0609020204030204" pitchFamily="49" charset="0"/>
                        </a:rPr>
                        <a:t>for(</a:t>
                      </a:r>
                      <a:r>
                        <a:rPr lang="en-US" sz="1400" dirty="0" err="1">
                          <a:effectLst/>
                          <a:latin typeface="Consolas" panose="020B0609020204030204" pitchFamily="49" charset="0"/>
                          <a:cs typeface="Consolas" panose="020B0609020204030204" pitchFamily="49" charset="0"/>
                        </a:rPr>
                        <a:t>i</a:t>
                      </a:r>
                      <a:r>
                        <a:rPr lang="en-US" sz="1400" dirty="0">
                          <a:effectLst/>
                          <a:latin typeface="Consolas" panose="020B0609020204030204" pitchFamily="49" charset="0"/>
                          <a:cs typeface="Consolas" panose="020B0609020204030204" pitchFamily="49" charset="0"/>
                        </a:rPr>
                        <a:t> = 0; </a:t>
                      </a:r>
                      <a:r>
                        <a:rPr lang="en-US" sz="1400" dirty="0" err="1">
                          <a:effectLst/>
                          <a:latin typeface="Consolas" panose="020B0609020204030204" pitchFamily="49" charset="0"/>
                          <a:cs typeface="Consolas" panose="020B0609020204030204" pitchFamily="49" charset="0"/>
                        </a:rPr>
                        <a:t>i</a:t>
                      </a:r>
                      <a:r>
                        <a:rPr lang="en-US" sz="1400" dirty="0">
                          <a:effectLst/>
                          <a:latin typeface="Consolas" panose="020B0609020204030204" pitchFamily="49" charset="0"/>
                          <a:cs typeface="Consolas" panose="020B0609020204030204" pitchFamily="49" charset="0"/>
                        </a:rPr>
                        <a:t> &lt; 10; </a:t>
                      </a:r>
                      <a:r>
                        <a:rPr lang="en-US" sz="1400" dirty="0" err="1">
                          <a:effectLst/>
                          <a:latin typeface="Consolas" panose="020B0609020204030204" pitchFamily="49" charset="0"/>
                          <a:cs typeface="Consolas" panose="020B0609020204030204" pitchFamily="49" charset="0"/>
                        </a:rPr>
                        <a:t>i</a:t>
                      </a:r>
                      <a:r>
                        <a:rPr lang="en-US" sz="1400" dirty="0">
                          <a:effectLst/>
                          <a:latin typeface="Consolas" panose="020B0609020204030204" pitchFamily="49" charset="0"/>
                          <a:cs typeface="Consolas" panose="020B0609020204030204" pitchFamily="49" charset="0"/>
                        </a:rPr>
                        <a:t>++){</a:t>
                      </a:r>
                    </a:p>
                    <a:p>
                      <a:pPr marL="0" marR="0" algn="just">
                        <a:spcBef>
                          <a:spcPts val="0"/>
                        </a:spcBef>
                        <a:spcAft>
                          <a:spcPts val="0"/>
                        </a:spcAft>
                      </a:pPr>
                      <a:r>
                        <a:rPr lang="en-US" sz="1400" dirty="0">
                          <a:effectLst/>
                          <a:latin typeface="Consolas" panose="020B0609020204030204" pitchFamily="49" charset="0"/>
                          <a:cs typeface="Consolas" panose="020B0609020204030204" pitchFamily="49" charset="0"/>
                        </a:rPr>
                        <a:t>  sum += </a:t>
                      </a:r>
                      <a:r>
                        <a:rPr lang="en-US" sz="1400" dirty="0" err="1">
                          <a:effectLst/>
                          <a:latin typeface="Consolas" panose="020B0609020204030204" pitchFamily="49" charset="0"/>
                          <a:cs typeface="Consolas" panose="020B0609020204030204" pitchFamily="49" charset="0"/>
                        </a:rPr>
                        <a:t>i</a:t>
                      </a:r>
                      <a:r>
                        <a:rPr lang="en-US" sz="1400" dirty="0">
                          <a:effectLst/>
                          <a:latin typeface="Consolas" panose="020B0609020204030204" pitchFamily="49" charset="0"/>
                          <a:cs typeface="Consolas" panose="020B0609020204030204" pitchFamily="49" charset="0"/>
                        </a:rPr>
                        <a:t>;</a:t>
                      </a:r>
                    </a:p>
                    <a:p>
                      <a:pPr marL="0" marR="0" algn="just">
                        <a:spcBef>
                          <a:spcPts val="0"/>
                        </a:spcBef>
                        <a:spcAft>
                          <a:spcPts val="0"/>
                        </a:spcAft>
                      </a:pPr>
                      <a:r>
                        <a:rPr lang="en-US" sz="1400" dirty="0">
                          <a:effectLst/>
                          <a:latin typeface="Consolas" panose="020B0609020204030204" pitchFamily="49" charset="0"/>
                          <a:cs typeface="Consolas" panose="020B0609020204030204" pitchFamily="49" charset="0"/>
                        </a:rPr>
                        <a:t>}</a:t>
                      </a:r>
                      <a:endParaRPr lang="en-US" sz="1400" dirty="0">
                        <a:effectLst/>
                        <a:latin typeface="Consolas" panose="020B0609020204030204" pitchFamily="49" charset="0"/>
                        <a:ea typeface="宋体"/>
                        <a:cs typeface="Consolas" panose="020B0609020204030204" pitchFamily="49" charset="0"/>
                      </a:endParaRPr>
                    </a:p>
                  </a:txBody>
                  <a:tcPr marL="68580" marR="68580" marT="0" marB="0"/>
                </a:tc>
                <a:extLst>
                  <a:ext uri="{0D108BD9-81ED-4DB2-BD59-A6C34878D82A}">
                    <a16:rowId xmlns:a16="http://schemas.microsoft.com/office/drawing/2014/main" val="10001"/>
                  </a:ext>
                </a:extLst>
              </a:tr>
            </a:tbl>
          </a:graphicData>
        </a:graphic>
      </p:graphicFrame>
      <p:sp>
        <p:nvSpPr>
          <p:cNvPr id="7" name="Rectangle 6">
            <a:extLst>
              <a:ext uri="{FF2B5EF4-FFF2-40B4-BE49-F238E27FC236}">
                <a16:creationId xmlns:a16="http://schemas.microsoft.com/office/drawing/2014/main" id="{EC1EA560-6C16-220F-A31C-F3027A7E493C}"/>
              </a:ext>
            </a:extLst>
          </p:cNvPr>
          <p:cNvSpPr/>
          <p:nvPr/>
        </p:nvSpPr>
        <p:spPr>
          <a:xfrm>
            <a:off x="2919918" y="4079467"/>
            <a:ext cx="6400800" cy="2031325"/>
          </a:xfrm>
          <a:prstGeom prst="rect">
            <a:avLst/>
          </a:prstGeom>
        </p:spPr>
        <p:style>
          <a:lnRef idx="2">
            <a:schemeClr val="accent1"/>
          </a:lnRef>
          <a:fillRef idx="1">
            <a:schemeClr val="lt1"/>
          </a:fillRef>
          <a:effectRef idx="0">
            <a:schemeClr val="accent1"/>
          </a:effectRef>
          <a:fontRef idx="minor">
            <a:schemeClr val="dk1"/>
          </a:fontRef>
        </p:style>
        <p:txBody>
          <a:bodyPr wrap="square">
            <a:spAutoFit/>
          </a:bodyPr>
          <a:lstStyle/>
          <a:p>
            <a:r>
              <a:rPr lang="en-US" dirty="0">
                <a:latin typeface="Consolas" panose="020B0609020204030204" pitchFamily="49" charset="0"/>
                <a:cs typeface="Consolas" panose="020B0609020204030204" pitchFamily="49" charset="0"/>
              </a:rPr>
              <a:t>    MOV     r0, #0          % sum = 0</a:t>
            </a:r>
          </a:p>
          <a:p>
            <a:r>
              <a:rPr lang="en-US" dirty="0">
                <a:latin typeface="Consolas" panose="020B0609020204030204" pitchFamily="49" charset="0"/>
                <a:cs typeface="Consolas" panose="020B0609020204030204" pitchFamily="49" charset="0"/>
              </a:rPr>
              <a:t>    MOV     r1, #0          % </a:t>
            </a:r>
            <a:r>
              <a:rPr lang="en-US" dirty="0" err="1">
                <a:latin typeface="Consolas" panose="020B0609020204030204" pitchFamily="49" charset="0"/>
                <a:cs typeface="Consolas" panose="020B0609020204030204" pitchFamily="49" charset="0"/>
              </a:rPr>
              <a:t>i</a:t>
            </a:r>
            <a:r>
              <a:rPr lang="en-US" dirty="0">
                <a:latin typeface="Consolas" panose="020B0609020204030204" pitchFamily="49" charset="0"/>
                <a:cs typeface="Consolas" panose="020B0609020204030204" pitchFamily="49" charset="0"/>
              </a:rPr>
              <a:t> = 0</a:t>
            </a:r>
          </a:p>
          <a:p>
            <a:r>
              <a:rPr lang="en-US" dirty="0">
                <a:latin typeface="Consolas" panose="020B0609020204030204" pitchFamily="49" charset="0"/>
                <a:cs typeface="Consolas" panose="020B0609020204030204" pitchFamily="49" charset="0"/>
              </a:rPr>
              <a:t>loop:</a:t>
            </a:r>
          </a:p>
          <a:p>
            <a:r>
              <a:rPr lang="en-US" dirty="0">
                <a:latin typeface="Consolas" panose="020B0609020204030204" pitchFamily="49" charset="0"/>
                <a:cs typeface="Consolas" panose="020B0609020204030204" pitchFamily="49" charset="0"/>
              </a:rPr>
              <a:t>    CMP     r1, #10         % set flags from i-10</a:t>
            </a:r>
          </a:p>
          <a:p>
            <a:r>
              <a:rPr lang="en-US" dirty="0">
                <a:latin typeface="Consolas" panose="020B0609020204030204" pitchFamily="49" charset="0"/>
                <a:cs typeface="Consolas" panose="020B0609020204030204" pitchFamily="49" charset="0"/>
              </a:rPr>
              <a:t>    </a:t>
            </a:r>
            <a:r>
              <a:rPr lang="en-US" dirty="0">
                <a:solidFill>
                  <a:srgbClr val="FF0000"/>
                </a:solidFill>
                <a:latin typeface="Consolas" panose="020B0609020204030204" pitchFamily="49" charset="0"/>
                <a:cs typeface="Consolas" panose="020B0609020204030204" pitchFamily="49" charset="0"/>
              </a:rPr>
              <a:t>ADDLT</a:t>
            </a:r>
            <a:r>
              <a:rPr lang="en-US" dirty="0">
                <a:latin typeface="Consolas" panose="020B0609020204030204" pitchFamily="49" charset="0"/>
                <a:cs typeface="Consolas" panose="020B0609020204030204" pitchFamily="49" charset="0"/>
              </a:rPr>
              <a:t>   r0, r0, r1      % if </a:t>
            </a:r>
            <a:r>
              <a:rPr lang="en-US" dirty="0" err="1">
                <a:latin typeface="Consolas" panose="020B0609020204030204" pitchFamily="49" charset="0"/>
                <a:cs typeface="Consolas" panose="020B0609020204030204" pitchFamily="49" charset="0"/>
              </a:rPr>
              <a:t>i</a:t>
            </a:r>
            <a:r>
              <a:rPr lang="en-US" dirty="0">
                <a:latin typeface="Consolas" panose="020B0609020204030204" pitchFamily="49" charset="0"/>
                <a:cs typeface="Consolas" panose="020B0609020204030204" pitchFamily="49" charset="0"/>
              </a:rPr>
              <a:t>&lt;10: sum += </a:t>
            </a:r>
            <a:r>
              <a:rPr lang="en-US" dirty="0" err="1">
                <a:latin typeface="Consolas" panose="020B0609020204030204" pitchFamily="49" charset="0"/>
                <a:cs typeface="Consolas" panose="020B0609020204030204" pitchFamily="49" charset="0"/>
              </a:rPr>
              <a:t>i</a:t>
            </a:r>
            <a:endParaRPr lang="en-US" dirty="0">
              <a:latin typeface="Consolas" panose="020B0609020204030204" pitchFamily="49" charset="0"/>
              <a:cs typeface="Consolas" panose="020B0609020204030204" pitchFamily="49" charset="0"/>
            </a:endParaRPr>
          </a:p>
          <a:p>
            <a:r>
              <a:rPr lang="en-US" dirty="0">
                <a:latin typeface="Consolas" panose="020B0609020204030204" pitchFamily="49" charset="0"/>
                <a:cs typeface="Consolas" panose="020B0609020204030204" pitchFamily="49" charset="0"/>
              </a:rPr>
              <a:t>    </a:t>
            </a:r>
            <a:r>
              <a:rPr lang="en-US" dirty="0">
                <a:solidFill>
                  <a:srgbClr val="FF0000"/>
                </a:solidFill>
                <a:latin typeface="Consolas" panose="020B0609020204030204" pitchFamily="49" charset="0"/>
                <a:cs typeface="Consolas" panose="020B0609020204030204" pitchFamily="49" charset="0"/>
              </a:rPr>
              <a:t>ADDLT</a:t>
            </a:r>
            <a:r>
              <a:rPr lang="en-US" dirty="0">
                <a:latin typeface="Consolas" panose="020B0609020204030204" pitchFamily="49" charset="0"/>
                <a:cs typeface="Consolas" panose="020B0609020204030204" pitchFamily="49" charset="0"/>
              </a:rPr>
              <a:t>   r1, r1, #1      % if </a:t>
            </a:r>
            <a:r>
              <a:rPr lang="en-US" dirty="0" err="1">
                <a:latin typeface="Consolas" panose="020B0609020204030204" pitchFamily="49" charset="0"/>
                <a:cs typeface="Consolas" panose="020B0609020204030204" pitchFamily="49" charset="0"/>
              </a:rPr>
              <a:t>i</a:t>
            </a:r>
            <a:r>
              <a:rPr lang="en-US" dirty="0">
                <a:latin typeface="Consolas" panose="020B0609020204030204" pitchFamily="49" charset="0"/>
                <a:cs typeface="Consolas" panose="020B0609020204030204" pitchFamily="49" charset="0"/>
              </a:rPr>
              <a:t>&lt;10: </a:t>
            </a:r>
            <a:r>
              <a:rPr lang="en-US" dirty="0" err="1">
                <a:latin typeface="Consolas" panose="020B0609020204030204" pitchFamily="49" charset="0"/>
                <a:cs typeface="Consolas" panose="020B0609020204030204" pitchFamily="49" charset="0"/>
              </a:rPr>
              <a:t>i</a:t>
            </a:r>
            <a:r>
              <a:rPr lang="en-US" dirty="0">
                <a:latin typeface="Consolas" panose="020B0609020204030204" pitchFamily="49" charset="0"/>
                <a:cs typeface="Consolas" panose="020B0609020204030204" pitchFamily="49" charset="0"/>
              </a:rPr>
              <a:t>++</a:t>
            </a:r>
          </a:p>
          <a:p>
            <a:r>
              <a:rPr lang="en-US" dirty="0">
                <a:latin typeface="Consolas" panose="020B0609020204030204" pitchFamily="49" charset="0"/>
                <a:cs typeface="Consolas" panose="020B0609020204030204" pitchFamily="49" charset="0"/>
              </a:rPr>
              <a:t>    BLT     loop            % if </a:t>
            </a:r>
            <a:r>
              <a:rPr lang="en-US" dirty="0" err="1">
                <a:latin typeface="Consolas" panose="020B0609020204030204" pitchFamily="49" charset="0"/>
                <a:cs typeface="Consolas" panose="020B0609020204030204" pitchFamily="49" charset="0"/>
              </a:rPr>
              <a:t>i</a:t>
            </a:r>
            <a:r>
              <a:rPr lang="en-US" dirty="0">
                <a:latin typeface="Consolas" panose="020B0609020204030204" pitchFamily="49" charset="0"/>
                <a:cs typeface="Consolas" panose="020B0609020204030204" pitchFamily="49" charset="0"/>
              </a:rPr>
              <a:t>&lt;10: loop</a:t>
            </a:r>
          </a:p>
        </p:txBody>
      </p:sp>
      <p:sp>
        <p:nvSpPr>
          <p:cNvPr id="9" name="TextBox 8">
            <a:extLst>
              <a:ext uri="{FF2B5EF4-FFF2-40B4-BE49-F238E27FC236}">
                <a16:creationId xmlns:a16="http://schemas.microsoft.com/office/drawing/2014/main" id="{915EAF87-721D-2D80-E09F-B26BA59F955F}"/>
              </a:ext>
            </a:extLst>
          </p:cNvPr>
          <p:cNvSpPr txBox="1"/>
          <p:nvPr/>
        </p:nvSpPr>
        <p:spPr>
          <a:xfrm>
            <a:off x="1981200" y="3581400"/>
            <a:ext cx="4529958" cy="369332"/>
          </a:xfrm>
          <a:prstGeom prst="rect">
            <a:avLst/>
          </a:prstGeom>
          <a:noFill/>
        </p:spPr>
        <p:txBody>
          <a:bodyPr wrap="none" rtlCol="0">
            <a:spAutoFit/>
          </a:bodyPr>
          <a:lstStyle/>
          <a:p>
            <a:r>
              <a:rPr lang="en-US" dirty="0"/>
              <a:t>Implementation 4 (Use conditional execution):</a:t>
            </a:r>
          </a:p>
        </p:txBody>
      </p:sp>
      <p:graphicFrame>
        <p:nvGraphicFramePr>
          <p:cNvPr id="6" name="Table 5">
            <a:extLst>
              <a:ext uri="{FF2B5EF4-FFF2-40B4-BE49-F238E27FC236}">
                <a16:creationId xmlns:a16="http://schemas.microsoft.com/office/drawing/2014/main" id="{5D964848-CBE2-1E6F-3041-9EF39AC0F02B}"/>
              </a:ext>
            </a:extLst>
          </p:cNvPr>
          <p:cNvGraphicFramePr>
            <a:graphicFrameLocks noGrp="1"/>
          </p:cNvGraphicFramePr>
          <p:nvPr/>
        </p:nvGraphicFramePr>
        <p:xfrm>
          <a:off x="6705600" y="1686350"/>
          <a:ext cx="2514600" cy="1706880"/>
        </p:xfrm>
        <a:graphic>
          <a:graphicData uri="http://schemas.openxmlformats.org/drawingml/2006/table">
            <a:tbl>
              <a:tblPr firstRow="1" firstCol="1" bandRow="1">
                <a:tableStyleId>{B301B821-A1FF-4177-AEE7-76D212191A09}</a:tableStyleId>
              </a:tblPr>
              <a:tblGrid>
                <a:gridCol w="2514600">
                  <a:extLst>
                    <a:ext uri="{9D8B030D-6E8A-4147-A177-3AD203B41FA5}">
                      <a16:colId xmlns:a16="http://schemas.microsoft.com/office/drawing/2014/main" val="20000"/>
                    </a:ext>
                  </a:extLst>
                </a:gridCol>
              </a:tblGrid>
              <a:tr h="0">
                <a:tc>
                  <a:txBody>
                    <a:bodyPr/>
                    <a:lstStyle/>
                    <a:p>
                      <a:pPr marL="0" marR="0" algn="just">
                        <a:spcBef>
                          <a:spcPts val="0"/>
                        </a:spcBef>
                        <a:spcAft>
                          <a:spcPts val="0"/>
                        </a:spcAft>
                      </a:pPr>
                      <a:r>
                        <a:rPr lang="en-US" sz="1400" dirty="0">
                          <a:effectLst/>
                          <a:latin typeface="Consolas" panose="020B0609020204030204" pitchFamily="49" charset="0"/>
                          <a:cs typeface="Consolas" panose="020B0609020204030204" pitchFamily="49" charset="0"/>
                        </a:rPr>
                        <a:t>C Program (equivalent)</a:t>
                      </a:r>
                      <a:endParaRPr lang="en-US" sz="1400" dirty="0">
                        <a:effectLst/>
                        <a:latin typeface="Consolas" panose="020B0609020204030204" pitchFamily="49" charset="0"/>
                        <a:ea typeface="宋体"/>
                        <a:cs typeface="Consolas" panose="020B0609020204030204" pitchFamily="49" charset="0"/>
                      </a:endParaRPr>
                    </a:p>
                  </a:txBody>
                  <a:tcPr marL="68580" marR="68580" marT="0" marB="0"/>
                </a:tc>
                <a:extLst>
                  <a:ext uri="{0D108BD9-81ED-4DB2-BD59-A6C34878D82A}">
                    <a16:rowId xmlns:a16="http://schemas.microsoft.com/office/drawing/2014/main" val="10000"/>
                  </a:ext>
                </a:extLst>
              </a:tr>
              <a:tr h="0">
                <a:tc>
                  <a:txBody>
                    <a:bodyPr/>
                    <a:lstStyle/>
                    <a:p>
                      <a:pPr marL="0" marR="0" algn="just">
                        <a:spcBef>
                          <a:spcPts val="0"/>
                        </a:spcBef>
                        <a:spcAft>
                          <a:spcPts val="0"/>
                        </a:spcAft>
                        <a:tabLst>
                          <a:tab pos="794385" algn="ctr"/>
                        </a:tabLst>
                      </a:pPr>
                      <a:r>
                        <a:rPr lang="nn-NO" sz="1400" dirty="0">
                          <a:effectLst/>
                          <a:latin typeface="Consolas" panose="020B0609020204030204" pitchFamily="49" charset="0"/>
                          <a:ea typeface="宋体"/>
                          <a:cs typeface="Consolas" panose="020B0609020204030204" pitchFamily="49" charset="0"/>
                        </a:rPr>
                        <a:t>int i = 0;</a:t>
                      </a:r>
                    </a:p>
                    <a:p>
                      <a:pPr marL="0" marR="0" algn="just">
                        <a:spcBef>
                          <a:spcPts val="0"/>
                        </a:spcBef>
                        <a:spcAft>
                          <a:spcPts val="0"/>
                        </a:spcAft>
                        <a:tabLst>
                          <a:tab pos="794385" algn="ctr"/>
                        </a:tabLst>
                      </a:pPr>
                      <a:r>
                        <a:rPr lang="nn-NO" sz="1400" dirty="0">
                          <a:effectLst/>
                          <a:latin typeface="Consolas" panose="020B0609020204030204" pitchFamily="49" charset="0"/>
                          <a:ea typeface="宋体"/>
                          <a:cs typeface="Consolas" panose="020B0609020204030204" pitchFamily="49" charset="0"/>
                        </a:rPr>
                        <a:t>int sum = 0;</a:t>
                      </a:r>
                    </a:p>
                    <a:p>
                      <a:pPr marL="0" marR="0" algn="just">
                        <a:spcBef>
                          <a:spcPts val="0"/>
                        </a:spcBef>
                        <a:spcAft>
                          <a:spcPts val="0"/>
                        </a:spcAft>
                        <a:tabLst>
                          <a:tab pos="794385" algn="ctr"/>
                        </a:tabLst>
                      </a:pPr>
                      <a:endParaRPr lang="nn-NO" sz="1400" dirty="0">
                        <a:effectLst/>
                        <a:latin typeface="Consolas" panose="020B0609020204030204" pitchFamily="49" charset="0"/>
                        <a:ea typeface="宋体"/>
                        <a:cs typeface="Consolas" panose="020B0609020204030204" pitchFamily="49" charset="0"/>
                      </a:endParaRPr>
                    </a:p>
                    <a:p>
                      <a:pPr marL="0" marR="0" algn="just">
                        <a:spcBef>
                          <a:spcPts val="0"/>
                        </a:spcBef>
                        <a:spcAft>
                          <a:spcPts val="0"/>
                        </a:spcAft>
                        <a:tabLst>
                          <a:tab pos="794385" algn="ctr"/>
                        </a:tabLst>
                      </a:pPr>
                      <a:r>
                        <a:rPr lang="nn-NO" sz="1400" dirty="0">
                          <a:effectLst/>
                          <a:latin typeface="Consolas" panose="020B0609020204030204" pitchFamily="49" charset="0"/>
                          <a:ea typeface="宋体"/>
                          <a:cs typeface="Consolas" panose="020B0609020204030204" pitchFamily="49" charset="0"/>
                        </a:rPr>
                        <a:t>while (i &lt; 10) {</a:t>
                      </a:r>
                    </a:p>
                    <a:p>
                      <a:pPr marL="0" marR="0" algn="just">
                        <a:spcBef>
                          <a:spcPts val="0"/>
                        </a:spcBef>
                        <a:spcAft>
                          <a:spcPts val="0"/>
                        </a:spcAft>
                        <a:tabLst>
                          <a:tab pos="794385" algn="ctr"/>
                        </a:tabLst>
                      </a:pPr>
                      <a:r>
                        <a:rPr lang="nn-NO" sz="1400" dirty="0">
                          <a:effectLst/>
                          <a:latin typeface="Consolas" panose="020B0609020204030204" pitchFamily="49" charset="0"/>
                          <a:ea typeface="宋体"/>
                          <a:cs typeface="Consolas" panose="020B0609020204030204" pitchFamily="49" charset="0"/>
                        </a:rPr>
                        <a:t>    sum += i;</a:t>
                      </a:r>
                    </a:p>
                    <a:p>
                      <a:pPr marL="0" marR="0" algn="just">
                        <a:spcBef>
                          <a:spcPts val="0"/>
                        </a:spcBef>
                        <a:spcAft>
                          <a:spcPts val="0"/>
                        </a:spcAft>
                        <a:tabLst>
                          <a:tab pos="794385" algn="ctr"/>
                        </a:tabLst>
                      </a:pPr>
                      <a:r>
                        <a:rPr lang="nn-NO" sz="1400" dirty="0">
                          <a:effectLst/>
                          <a:latin typeface="Consolas" panose="020B0609020204030204" pitchFamily="49" charset="0"/>
                          <a:ea typeface="宋体"/>
                          <a:cs typeface="Consolas" panose="020B0609020204030204" pitchFamily="49" charset="0"/>
                        </a:rPr>
                        <a:t>    i++;</a:t>
                      </a:r>
                    </a:p>
                    <a:p>
                      <a:pPr marL="0" marR="0" algn="just">
                        <a:spcBef>
                          <a:spcPts val="0"/>
                        </a:spcBef>
                        <a:spcAft>
                          <a:spcPts val="0"/>
                        </a:spcAft>
                        <a:tabLst>
                          <a:tab pos="794385" algn="ctr"/>
                        </a:tabLst>
                      </a:pPr>
                      <a:r>
                        <a:rPr lang="nn-NO" sz="1400" dirty="0">
                          <a:effectLst/>
                          <a:latin typeface="Consolas" panose="020B0609020204030204" pitchFamily="49" charset="0"/>
                          <a:ea typeface="宋体"/>
                          <a:cs typeface="Consolas" panose="020B0609020204030204" pitchFamily="49" charset="0"/>
                        </a:rPr>
                        <a:t>}</a:t>
                      </a:r>
                    </a:p>
                  </a:txBody>
                  <a:tcPr marL="68580" marR="68580" marT="0" marB="0"/>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216883025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ChangeArrowheads="1"/>
          </p:cNvSpPr>
          <p:nvPr/>
        </p:nvSpPr>
        <p:spPr bwMode="auto">
          <a:xfrm>
            <a:off x="1752600" y="990600"/>
            <a:ext cx="8591550" cy="4953000"/>
          </a:xfrm>
          <a:prstGeom prst="rect">
            <a:avLst/>
          </a:prstGeom>
          <a:noFill/>
          <a:ln w="9525">
            <a:noFill/>
            <a:miter lim="800000"/>
            <a:headEnd/>
            <a:tailEnd/>
          </a:ln>
        </p:spPr>
        <p:txBody>
          <a:bodyPr lIns="92075" tIns="46038" rIns="92075" bIns="46038"/>
          <a:lstStyle/>
          <a:p>
            <a:endParaRPr lang="en-GB" sz="2400">
              <a:latin typeface="Times New Roman" pitchFamily="18" charset="0"/>
            </a:endParaRPr>
          </a:p>
        </p:txBody>
      </p:sp>
      <p:sp>
        <p:nvSpPr>
          <p:cNvPr id="14339" name="Rectangle 3"/>
          <p:cNvSpPr>
            <a:spLocks noGrp="1" noChangeArrowheads="1"/>
          </p:cNvSpPr>
          <p:nvPr>
            <p:ph type="title"/>
          </p:nvPr>
        </p:nvSpPr>
        <p:spPr/>
        <p:txBody>
          <a:bodyPr/>
          <a:lstStyle/>
          <a:p>
            <a:r>
              <a:rPr lang="en-US" dirty="0"/>
              <a:t>Condition Codes </a:t>
            </a:r>
          </a:p>
        </p:txBody>
      </p:sp>
      <p:sp>
        <p:nvSpPr>
          <p:cNvPr id="14341" name="Rectangle 53"/>
          <p:cNvSpPr>
            <a:spLocks noGrp="1" noChangeArrowheads="1"/>
          </p:cNvSpPr>
          <p:nvPr>
            <p:ph sz="quarter" idx="1"/>
          </p:nvPr>
        </p:nvSpPr>
        <p:spPr/>
        <p:txBody>
          <a:bodyPr anchor="t"/>
          <a:lstStyle/>
          <a:p>
            <a:r>
              <a:rPr lang="en-US" dirty="0"/>
              <a:t>The possible condition codes are listed below:</a:t>
            </a:r>
          </a:p>
        </p:txBody>
      </p:sp>
      <p:sp>
        <p:nvSpPr>
          <p:cNvPr id="54" name="Slide Number Placeholder 53"/>
          <p:cNvSpPr>
            <a:spLocks noGrp="1"/>
          </p:cNvSpPr>
          <p:nvPr>
            <p:ph type="sldNum" sz="quarter" idx="12"/>
          </p:nvPr>
        </p:nvSpPr>
        <p:spPr/>
        <p:txBody>
          <a:bodyPr/>
          <a:lstStyle/>
          <a:p>
            <a:fld id="{AEE14D4A-FE32-40AF-B06D-E9622816B101}" type="slidenum">
              <a:rPr lang="en-US" smtClean="0"/>
              <a:pPr/>
              <a:t>28</a:t>
            </a:fld>
            <a:endParaRPr lang="en-US"/>
          </a:p>
        </p:txBody>
      </p:sp>
      <p:sp>
        <p:nvSpPr>
          <p:cNvPr id="2" name="Rectangle 1"/>
          <p:cNvSpPr/>
          <p:nvPr/>
        </p:nvSpPr>
        <p:spPr>
          <a:xfrm>
            <a:off x="2947974" y="6050832"/>
            <a:ext cx="6424626" cy="307777"/>
          </a:xfrm>
          <a:prstGeom prst="rect">
            <a:avLst/>
          </a:prstGeom>
        </p:spPr>
        <p:txBody>
          <a:bodyPr wrap="square">
            <a:spAutoFit/>
          </a:bodyPr>
          <a:lstStyle/>
          <a:p>
            <a:pPr lvl="2"/>
            <a:r>
              <a:rPr lang="en-US" sz="1400" i="1" dirty="0"/>
              <a:t>Note AL is the default and does not need to be specified </a:t>
            </a:r>
            <a:endParaRPr lang="en-GB" sz="1400" i="1" dirty="0"/>
          </a:p>
        </p:txBody>
      </p:sp>
      <p:grpSp>
        <p:nvGrpSpPr>
          <p:cNvPr id="14340" name="Group 4"/>
          <p:cNvGrpSpPr>
            <a:grpSpLocks/>
          </p:cNvGrpSpPr>
          <p:nvPr/>
        </p:nvGrpSpPr>
        <p:grpSpPr bwMode="auto">
          <a:xfrm>
            <a:off x="2947974" y="1779588"/>
            <a:ext cx="6362700" cy="4241800"/>
            <a:chOff x="1488" y="1584"/>
            <a:chExt cx="2784" cy="2304"/>
          </a:xfrm>
        </p:grpSpPr>
        <p:sp>
          <p:nvSpPr>
            <p:cNvPr id="14342" name="Rectangle 5"/>
            <p:cNvSpPr>
              <a:spLocks noChangeArrowheads="1"/>
            </p:cNvSpPr>
            <p:nvPr/>
          </p:nvSpPr>
          <p:spPr bwMode="auto">
            <a:xfrm>
              <a:off x="2045" y="1872"/>
              <a:ext cx="1503" cy="144"/>
            </a:xfrm>
            <a:prstGeom prst="rect">
              <a:avLst/>
            </a:prstGeom>
            <a:noFill/>
            <a:ln w="12700">
              <a:solidFill>
                <a:schemeClr val="tx1"/>
              </a:solidFill>
              <a:miter lim="800000"/>
              <a:headEnd/>
              <a:tailEnd/>
            </a:ln>
          </p:spPr>
          <p:txBody>
            <a:bodyPr wrap="none" anchor="ctr"/>
            <a:lstStyle/>
            <a:p>
              <a:r>
                <a:rPr lang="en-US">
                  <a:latin typeface="Consolas" panose="020B0609020204030204" pitchFamily="49" charset="0"/>
                  <a:cs typeface="Consolas" panose="020B0609020204030204" pitchFamily="49" charset="0"/>
                </a:rPr>
                <a:t>Not equal</a:t>
              </a:r>
            </a:p>
          </p:txBody>
        </p:sp>
        <p:sp>
          <p:nvSpPr>
            <p:cNvPr id="14343" name="Rectangle 6"/>
            <p:cNvSpPr>
              <a:spLocks noChangeArrowheads="1"/>
            </p:cNvSpPr>
            <p:nvPr/>
          </p:nvSpPr>
          <p:spPr bwMode="auto">
            <a:xfrm>
              <a:off x="2045" y="2016"/>
              <a:ext cx="1503" cy="144"/>
            </a:xfrm>
            <a:prstGeom prst="rect">
              <a:avLst/>
            </a:prstGeom>
            <a:noFill/>
            <a:ln w="12700">
              <a:solidFill>
                <a:schemeClr val="tx1"/>
              </a:solidFill>
              <a:miter lim="800000"/>
              <a:headEnd/>
              <a:tailEnd/>
            </a:ln>
          </p:spPr>
          <p:txBody>
            <a:bodyPr wrap="none" anchor="ctr"/>
            <a:lstStyle/>
            <a:p>
              <a:r>
                <a:rPr lang="en-US" dirty="0">
                  <a:latin typeface="Consolas" panose="020B0609020204030204" pitchFamily="49" charset="0"/>
                  <a:cs typeface="Consolas" panose="020B0609020204030204" pitchFamily="49" charset="0"/>
                </a:rPr>
                <a:t>Unsigned higher or same</a:t>
              </a:r>
            </a:p>
          </p:txBody>
        </p:sp>
        <p:sp>
          <p:nvSpPr>
            <p:cNvPr id="14344" name="Rectangle 7"/>
            <p:cNvSpPr>
              <a:spLocks noChangeArrowheads="1"/>
            </p:cNvSpPr>
            <p:nvPr/>
          </p:nvSpPr>
          <p:spPr bwMode="auto">
            <a:xfrm>
              <a:off x="2045" y="2160"/>
              <a:ext cx="1503" cy="144"/>
            </a:xfrm>
            <a:prstGeom prst="rect">
              <a:avLst/>
            </a:prstGeom>
            <a:noFill/>
            <a:ln w="12700">
              <a:solidFill>
                <a:schemeClr val="tx1"/>
              </a:solidFill>
              <a:miter lim="800000"/>
              <a:headEnd/>
              <a:tailEnd/>
            </a:ln>
          </p:spPr>
          <p:txBody>
            <a:bodyPr wrap="none" anchor="ctr"/>
            <a:lstStyle/>
            <a:p>
              <a:r>
                <a:rPr lang="en-US" dirty="0">
                  <a:latin typeface="Consolas" panose="020B0609020204030204" pitchFamily="49" charset="0"/>
                  <a:cs typeface="Consolas" panose="020B0609020204030204" pitchFamily="49" charset="0"/>
                </a:rPr>
                <a:t>Unsigned lower</a:t>
              </a:r>
            </a:p>
          </p:txBody>
        </p:sp>
        <p:sp>
          <p:nvSpPr>
            <p:cNvPr id="14345" name="Rectangle 8"/>
            <p:cNvSpPr>
              <a:spLocks noChangeArrowheads="1"/>
            </p:cNvSpPr>
            <p:nvPr/>
          </p:nvSpPr>
          <p:spPr bwMode="auto">
            <a:xfrm>
              <a:off x="2045" y="2304"/>
              <a:ext cx="1503" cy="144"/>
            </a:xfrm>
            <a:prstGeom prst="rect">
              <a:avLst/>
            </a:prstGeom>
            <a:noFill/>
            <a:ln w="12700">
              <a:solidFill>
                <a:schemeClr val="tx1"/>
              </a:solidFill>
              <a:miter lim="800000"/>
              <a:headEnd/>
              <a:tailEnd/>
            </a:ln>
          </p:spPr>
          <p:txBody>
            <a:bodyPr wrap="none" anchor="ctr"/>
            <a:lstStyle/>
            <a:p>
              <a:r>
                <a:rPr lang="en-US" dirty="0">
                  <a:latin typeface="Consolas" panose="020B0609020204030204" pitchFamily="49" charset="0"/>
                  <a:cs typeface="Consolas" panose="020B0609020204030204" pitchFamily="49" charset="0"/>
                </a:rPr>
                <a:t>Negative</a:t>
              </a:r>
            </a:p>
          </p:txBody>
        </p:sp>
        <p:sp>
          <p:nvSpPr>
            <p:cNvPr id="14346" name="Rectangle 9"/>
            <p:cNvSpPr>
              <a:spLocks noChangeArrowheads="1"/>
            </p:cNvSpPr>
            <p:nvPr/>
          </p:nvSpPr>
          <p:spPr bwMode="auto">
            <a:xfrm>
              <a:off x="2045" y="1728"/>
              <a:ext cx="1503" cy="144"/>
            </a:xfrm>
            <a:prstGeom prst="rect">
              <a:avLst/>
            </a:prstGeom>
            <a:noFill/>
            <a:ln w="12700">
              <a:solidFill>
                <a:schemeClr val="tx1"/>
              </a:solidFill>
              <a:miter lim="800000"/>
              <a:headEnd/>
              <a:tailEnd/>
            </a:ln>
          </p:spPr>
          <p:txBody>
            <a:bodyPr wrap="none" anchor="ctr"/>
            <a:lstStyle/>
            <a:p>
              <a:r>
                <a:rPr lang="en-US">
                  <a:latin typeface="Consolas" panose="020B0609020204030204" pitchFamily="49" charset="0"/>
                  <a:cs typeface="Consolas" panose="020B0609020204030204" pitchFamily="49" charset="0"/>
                </a:rPr>
                <a:t>Equal</a:t>
              </a:r>
            </a:p>
          </p:txBody>
        </p:sp>
        <p:sp>
          <p:nvSpPr>
            <p:cNvPr id="14347" name="Rectangle 10"/>
            <p:cNvSpPr>
              <a:spLocks noChangeArrowheads="1"/>
            </p:cNvSpPr>
            <p:nvPr/>
          </p:nvSpPr>
          <p:spPr bwMode="auto">
            <a:xfrm>
              <a:off x="2045" y="2592"/>
              <a:ext cx="1503" cy="144"/>
            </a:xfrm>
            <a:prstGeom prst="rect">
              <a:avLst/>
            </a:prstGeom>
            <a:noFill/>
            <a:ln w="12700">
              <a:solidFill>
                <a:schemeClr val="tx1"/>
              </a:solidFill>
              <a:miter lim="800000"/>
              <a:headEnd/>
              <a:tailEnd/>
            </a:ln>
          </p:spPr>
          <p:txBody>
            <a:bodyPr wrap="none" anchor="ctr"/>
            <a:lstStyle/>
            <a:p>
              <a:r>
                <a:rPr lang="en-US">
                  <a:latin typeface="Consolas" panose="020B0609020204030204" pitchFamily="49" charset="0"/>
                  <a:cs typeface="Consolas" panose="020B0609020204030204" pitchFamily="49" charset="0"/>
                </a:rPr>
                <a:t>Overflow</a:t>
              </a:r>
            </a:p>
          </p:txBody>
        </p:sp>
        <p:sp>
          <p:nvSpPr>
            <p:cNvPr id="14348" name="Rectangle 11"/>
            <p:cNvSpPr>
              <a:spLocks noChangeArrowheads="1"/>
            </p:cNvSpPr>
            <p:nvPr/>
          </p:nvSpPr>
          <p:spPr bwMode="auto">
            <a:xfrm>
              <a:off x="2045" y="2736"/>
              <a:ext cx="1503" cy="144"/>
            </a:xfrm>
            <a:prstGeom prst="rect">
              <a:avLst/>
            </a:prstGeom>
            <a:noFill/>
            <a:ln w="12700">
              <a:solidFill>
                <a:schemeClr val="tx1"/>
              </a:solidFill>
              <a:miter lim="800000"/>
              <a:headEnd/>
              <a:tailEnd/>
            </a:ln>
          </p:spPr>
          <p:txBody>
            <a:bodyPr wrap="none" anchor="ctr"/>
            <a:lstStyle/>
            <a:p>
              <a:r>
                <a:rPr lang="en-US" dirty="0">
                  <a:latin typeface="Consolas" panose="020B0609020204030204" pitchFamily="49" charset="0"/>
                  <a:cs typeface="Consolas" panose="020B0609020204030204" pitchFamily="49" charset="0"/>
                </a:rPr>
                <a:t>No overflow</a:t>
              </a:r>
            </a:p>
          </p:txBody>
        </p:sp>
        <p:sp>
          <p:nvSpPr>
            <p:cNvPr id="14349" name="Rectangle 12"/>
            <p:cNvSpPr>
              <a:spLocks noChangeArrowheads="1"/>
            </p:cNvSpPr>
            <p:nvPr/>
          </p:nvSpPr>
          <p:spPr bwMode="auto">
            <a:xfrm>
              <a:off x="2045" y="2880"/>
              <a:ext cx="1503" cy="144"/>
            </a:xfrm>
            <a:prstGeom prst="rect">
              <a:avLst/>
            </a:prstGeom>
            <a:noFill/>
            <a:ln w="12700">
              <a:solidFill>
                <a:schemeClr val="tx1"/>
              </a:solidFill>
              <a:miter lim="800000"/>
              <a:headEnd/>
              <a:tailEnd/>
            </a:ln>
          </p:spPr>
          <p:txBody>
            <a:bodyPr wrap="none" anchor="ctr"/>
            <a:lstStyle/>
            <a:p>
              <a:r>
                <a:rPr lang="en-US" dirty="0">
                  <a:latin typeface="Consolas" panose="020B0609020204030204" pitchFamily="49" charset="0"/>
                  <a:cs typeface="Consolas" panose="020B0609020204030204" pitchFamily="49" charset="0"/>
                </a:rPr>
                <a:t>Unsigned higher</a:t>
              </a:r>
            </a:p>
          </p:txBody>
        </p:sp>
        <p:sp>
          <p:nvSpPr>
            <p:cNvPr id="14350" name="Rectangle 13"/>
            <p:cNvSpPr>
              <a:spLocks noChangeArrowheads="1"/>
            </p:cNvSpPr>
            <p:nvPr/>
          </p:nvSpPr>
          <p:spPr bwMode="auto">
            <a:xfrm>
              <a:off x="2045" y="3024"/>
              <a:ext cx="1503" cy="144"/>
            </a:xfrm>
            <a:prstGeom prst="rect">
              <a:avLst/>
            </a:prstGeom>
            <a:noFill/>
            <a:ln w="12700">
              <a:solidFill>
                <a:schemeClr val="tx1"/>
              </a:solidFill>
              <a:miter lim="800000"/>
              <a:headEnd/>
              <a:tailEnd/>
            </a:ln>
          </p:spPr>
          <p:txBody>
            <a:bodyPr wrap="none" anchor="ctr"/>
            <a:lstStyle/>
            <a:p>
              <a:r>
                <a:rPr lang="en-US">
                  <a:latin typeface="Consolas" panose="020B0609020204030204" pitchFamily="49" charset="0"/>
                  <a:cs typeface="Consolas" panose="020B0609020204030204" pitchFamily="49" charset="0"/>
                </a:rPr>
                <a:t>Unsigned lower or same</a:t>
              </a:r>
            </a:p>
          </p:txBody>
        </p:sp>
        <p:sp>
          <p:nvSpPr>
            <p:cNvPr id="14351" name="Rectangle 14"/>
            <p:cNvSpPr>
              <a:spLocks noChangeArrowheads="1"/>
            </p:cNvSpPr>
            <p:nvPr/>
          </p:nvSpPr>
          <p:spPr bwMode="auto">
            <a:xfrm>
              <a:off x="2045" y="2448"/>
              <a:ext cx="1503" cy="144"/>
            </a:xfrm>
            <a:prstGeom prst="rect">
              <a:avLst/>
            </a:prstGeom>
            <a:noFill/>
            <a:ln w="12700">
              <a:solidFill>
                <a:schemeClr val="tx1"/>
              </a:solidFill>
              <a:miter lim="800000"/>
              <a:headEnd/>
              <a:tailEnd/>
            </a:ln>
          </p:spPr>
          <p:txBody>
            <a:bodyPr wrap="none" anchor="ctr"/>
            <a:lstStyle/>
            <a:p>
              <a:r>
                <a:rPr lang="en-US" dirty="0">
                  <a:latin typeface="Consolas" panose="020B0609020204030204" pitchFamily="49" charset="0"/>
                  <a:cs typeface="Consolas" panose="020B0609020204030204" pitchFamily="49" charset="0"/>
                </a:rPr>
                <a:t>Positive or Zero</a:t>
              </a:r>
            </a:p>
          </p:txBody>
        </p:sp>
        <p:sp>
          <p:nvSpPr>
            <p:cNvPr id="14352" name="Rectangle 15"/>
            <p:cNvSpPr>
              <a:spLocks noChangeArrowheads="1"/>
            </p:cNvSpPr>
            <p:nvPr/>
          </p:nvSpPr>
          <p:spPr bwMode="auto">
            <a:xfrm>
              <a:off x="2045" y="3312"/>
              <a:ext cx="1503" cy="144"/>
            </a:xfrm>
            <a:prstGeom prst="rect">
              <a:avLst/>
            </a:prstGeom>
            <a:noFill/>
            <a:ln w="12700">
              <a:solidFill>
                <a:schemeClr val="tx1"/>
              </a:solidFill>
              <a:miter lim="800000"/>
              <a:headEnd/>
              <a:tailEnd/>
            </a:ln>
          </p:spPr>
          <p:txBody>
            <a:bodyPr wrap="none" anchor="ctr"/>
            <a:lstStyle/>
            <a:p>
              <a:r>
                <a:rPr lang="en-US" dirty="0">
                  <a:latin typeface="Consolas" panose="020B0609020204030204" pitchFamily="49" charset="0"/>
                  <a:cs typeface="Consolas" panose="020B0609020204030204" pitchFamily="49" charset="0"/>
                </a:rPr>
                <a:t>Signed Less than</a:t>
              </a:r>
            </a:p>
          </p:txBody>
        </p:sp>
        <p:sp>
          <p:nvSpPr>
            <p:cNvPr id="14353" name="Rectangle 16"/>
            <p:cNvSpPr>
              <a:spLocks noChangeArrowheads="1"/>
            </p:cNvSpPr>
            <p:nvPr/>
          </p:nvSpPr>
          <p:spPr bwMode="auto">
            <a:xfrm>
              <a:off x="2045" y="3456"/>
              <a:ext cx="1503" cy="144"/>
            </a:xfrm>
            <a:prstGeom prst="rect">
              <a:avLst/>
            </a:prstGeom>
            <a:noFill/>
            <a:ln w="12700">
              <a:solidFill>
                <a:schemeClr val="tx1"/>
              </a:solidFill>
              <a:miter lim="800000"/>
              <a:headEnd/>
              <a:tailEnd/>
            </a:ln>
          </p:spPr>
          <p:txBody>
            <a:bodyPr wrap="none" anchor="ctr"/>
            <a:lstStyle/>
            <a:p>
              <a:r>
                <a:rPr lang="en-US" dirty="0">
                  <a:latin typeface="Consolas" panose="020B0609020204030204" pitchFamily="49" charset="0"/>
                  <a:cs typeface="Consolas" panose="020B0609020204030204" pitchFamily="49" charset="0"/>
                </a:rPr>
                <a:t>Signed Greater than</a:t>
              </a:r>
            </a:p>
          </p:txBody>
        </p:sp>
        <p:sp>
          <p:nvSpPr>
            <p:cNvPr id="14354" name="Rectangle 17"/>
            <p:cNvSpPr>
              <a:spLocks noChangeArrowheads="1"/>
            </p:cNvSpPr>
            <p:nvPr/>
          </p:nvSpPr>
          <p:spPr bwMode="auto">
            <a:xfrm>
              <a:off x="2045" y="3600"/>
              <a:ext cx="1503" cy="144"/>
            </a:xfrm>
            <a:prstGeom prst="rect">
              <a:avLst/>
            </a:prstGeom>
            <a:noFill/>
            <a:ln w="12700">
              <a:solidFill>
                <a:schemeClr val="tx1"/>
              </a:solidFill>
              <a:miter lim="800000"/>
              <a:headEnd/>
              <a:tailEnd/>
            </a:ln>
          </p:spPr>
          <p:txBody>
            <a:bodyPr wrap="none" anchor="ctr"/>
            <a:lstStyle/>
            <a:p>
              <a:r>
                <a:rPr lang="en-US" dirty="0">
                  <a:latin typeface="Consolas" panose="020B0609020204030204" pitchFamily="49" charset="0"/>
                  <a:cs typeface="Consolas" panose="020B0609020204030204" pitchFamily="49" charset="0"/>
                </a:rPr>
                <a:t>Signed Less than or equal</a:t>
              </a:r>
            </a:p>
          </p:txBody>
        </p:sp>
        <p:sp>
          <p:nvSpPr>
            <p:cNvPr id="14355" name="Rectangle 18"/>
            <p:cNvSpPr>
              <a:spLocks noChangeArrowheads="1"/>
            </p:cNvSpPr>
            <p:nvPr/>
          </p:nvSpPr>
          <p:spPr bwMode="auto">
            <a:xfrm>
              <a:off x="2045" y="3744"/>
              <a:ext cx="1503" cy="144"/>
            </a:xfrm>
            <a:prstGeom prst="rect">
              <a:avLst/>
            </a:prstGeom>
            <a:noFill/>
            <a:ln w="12700">
              <a:solidFill>
                <a:schemeClr val="tx1"/>
              </a:solidFill>
              <a:miter lim="800000"/>
              <a:headEnd/>
              <a:tailEnd/>
            </a:ln>
          </p:spPr>
          <p:txBody>
            <a:bodyPr wrap="none" anchor="ctr"/>
            <a:lstStyle/>
            <a:p>
              <a:r>
                <a:rPr lang="en-US">
                  <a:latin typeface="Consolas" panose="020B0609020204030204" pitchFamily="49" charset="0"/>
                  <a:cs typeface="Consolas" panose="020B0609020204030204" pitchFamily="49" charset="0"/>
                </a:rPr>
                <a:t>Always</a:t>
              </a:r>
            </a:p>
          </p:txBody>
        </p:sp>
        <p:sp>
          <p:nvSpPr>
            <p:cNvPr id="14356" name="Rectangle 19"/>
            <p:cNvSpPr>
              <a:spLocks noChangeArrowheads="1"/>
            </p:cNvSpPr>
            <p:nvPr/>
          </p:nvSpPr>
          <p:spPr bwMode="auto">
            <a:xfrm>
              <a:off x="2045" y="3168"/>
              <a:ext cx="1503" cy="144"/>
            </a:xfrm>
            <a:prstGeom prst="rect">
              <a:avLst/>
            </a:prstGeom>
            <a:noFill/>
            <a:ln w="12700">
              <a:solidFill>
                <a:schemeClr val="tx1"/>
              </a:solidFill>
              <a:miter lim="800000"/>
              <a:headEnd/>
              <a:tailEnd/>
            </a:ln>
          </p:spPr>
          <p:txBody>
            <a:bodyPr wrap="none" anchor="ctr"/>
            <a:lstStyle/>
            <a:p>
              <a:r>
                <a:rPr lang="en-US" dirty="0">
                  <a:latin typeface="Consolas" panose="020B0609020204030204" pitchFamily="49" charset="0"/>
                  <a:cs typeface="Consolas" panose="020B0609020204030204" pitchFamily="49" charset="0"/>
                </a:rPr>
                <a:t>Signed Greater or equal</a:t>
              </a:r>
            </a:p>
          </p:txBody>
        </p:sp>
        <p:sp>
          <p:nvSpPr>
            <p:cNvPr id="14357" name="Rectangle 20"/>
            <p:cNvSpPr>
              <a:spLocks noChangeArrowheads="1"/>
            </p:cNvSpPr>
            <p:nvPr/>
          </p:nvSpPr>
          <p:spPr bwMode="auto">
            <a:xfrm>
              <a:off x="1488" y="1728"/>
              <a:ext cx="557" cy="144"/>
            </a:xfrm>
            <a:prstGeom prst="rect">
              <a:avLst/>
            </a:prstGeom>
            <a:noFill/>
            <a:ln w="12700">
              <a:solidFill>
                <a:schemeClr val="tx1"/>
              </a:solidFill>
              <a:miter lim="800000"/>
              <a:headEnd/>
              <a:tailEnd/>
            </a:ln>
          </p:spPr>
          <p:txBody>
            <a:bodyPr wrap="none" anchor="ctr"/>
            <a:lstStyle/>
            <a:p>
              <a:r>
                <a:rPr lang="en-US" sz="2000" dirty="0">
                  <a:solidFill>
                    <a:srgbClr val="FF0000"/>
                  </a:solidFill>
                  <a:latin typeface="Consolas" panose="020B0609020204030204" pitchFamily="49" charset="0"/>
                  <a:cs typeface="Consolas" panose="020B0609020204030204" pitchFamily="49" charset="0"/>
                </a:rPr>
                <a:t>EQ</a:t>
              </a:r>
            </a:p>
          </p:txBody>
        </p:sp>
        <p:sp>
          <p:nvSpPr>
            <p:cNvPr id="14358" name="Rectangle 21"/>
            <p:cNvSpPr>
              <a:spLocks noChangeArrowheads="1"/>
            </p:cNvSpPr>
            <p:nvPr/>
          </p:nvSpPr>
          <p:spPr bwMode="auto">
            <a:xfrm>
              <a:off x="1488" y="1872"/>
              <a:ext cx="557" cy="144"/>
            </a:xfrm>
            <a:prstGeom prst="rect">
              <a:avLst/>
            </a:prstGeom>
            <a:noFill/>
            <a:ln w="12700">
              <a:solidFill>
                <a:schemeClr val="tx1"/>
              </a:solidFill>
              <a:miter lim="800000"/>
              <a:headEnd/>
              <a:tailEnd/>
            </a:ln>
          </p:spPr>
          <p:txBody>
            <a:bodyPr wrap="none" anchor="ctr"/>
            <a:lstStyle/>
            <a:p>
              <a:r>
                <a:rPr lang="en-US" sz="2000" dirty="0">
                  <a:solidFill>
                    <a:srgbClr val="FF0000"/>
                  </a:solidFill>
                  <a:latin typeface="Consolas" panose="020B0609020204030204" pitchFamily="49" charset="0"/>
                  <a:cs typeface="Consolas" panose="020B0609020204030204" pitchFamily="49" charset="0"/>
                </a:rPr>
                <a:t>NE</a:t>
              </a:r>
            </a:p>
          </p:txBody>
        </p:sp>
        <p:sp>
          <p:nvSpPr>
            <p:cNvPr id="14359" name="Rectangle 22"/>
            <p:cNvSpPr>
              <a:spLocks noChangeArrowheads="1"/>
            </p:cNvSpPr>
            <p:nvPr/>
          </p:nvSpPr>
          <p:spPr bwMode="auto">
            <a:xfrm>
              <a:off x="1488" y="2016"/>
              <a:ext cx="557" cy="144"/>
            </a:xfrm>
            <a:prstGeom prst="rect">
              <a:avLst/>
            </a:prstGeom>
            <a:noFill/>
            <a:ln w="12700">
              <a:solidFill>
                <a:schemeClr val="tx1"/>
              </a:solidFill>
              <a:miter lim="800000"/>
              <a:headEnd/>
              <a:tailEnd/>
            </a:ln>
          </p:spPr>
          <p:txBody>
            <a:bodyPr wrap="none" anchor="ctr"/>
            <a:lstStyle/>
            <a:p>
              <a:r>
                <a:rPr lang="en-US" sz="2000" dirty="0">
                  <a:solidFill>
                    <a:srgbClr val="FF0000"/>
                  </a:solidFill>
                  <a:latin typeface="Consolas" panose="020B0609020204030204" pitchFamily="49" charset="0"/>
                  <a:cs typeface="Consolas" panose="020B0609020204030204" pitchFamily="49" charset="0"/>
                </a:rPr>
                <a:t>CS/HS</a:t>
              </a:r>
            </a:p>
          </p:txBody>
        </p:sp>
        <p:sp>
          <p:nvSpPr>
            <p:cNvPr id="14360" name="Rectangle 23"/>
            <p:cNvSpPr>
              <a:spLocks noChangeArrowheads="1"/>
            </p:cNvSpPr>
            <p:nvPr/>
          </p:nvSpPr>
          <p:spPr bwMode="auto">
            <a:xfrm>
              <a:off x="1488" y="2160"/>
              <a:ext cx="557" cy="144"/>
            </a:xfrm>
            <a:prstGeom prst="rect">
              <a:avLst/>
            </a:prstGeom>
            <a:noFill/>
            <a:ln w="12700">
              <a:solidFill>
                <a:schemeClr val="tx1"/>
              </a:solidFill>
              <a:miter lim="800000"/>
              <a:headEnd/>
              <a:tailEnd/>
            </a:ln>
          </p:spPr>
          <p:txBody>
            <a:bodyPr wrap="none" anchor="ctr"/>
            <a:lstStyle/>
            <a:p>
              <a:r>
                <a:rPr lang="en-US" sz="2000" dirty="0">
                  <a:solidFill>
                    <a:srgbClr val="FF0000"/>
                  </a:solidFill>
                  <a:latin typeface="Consolas" panose="020B0609020204030204" pitchFamily="49" charset="0"/>
                  <a:cs typeface="Consolas" panose="020B0609020204030204" pitchFamily="49" charset="0"/>
                </a:rPr>
                <a:t>CC/LO</a:t>
              </a:r>
            </a:p>
          </p:txBody>
        </p:sp>
        <p:sp>
          <p:nvSpPr>
            <p:cNvPr id="14361" name="Rectangle 24"/>
            <p:cNvSpPr>
              <a:spLocks noChangeArrowheads="1"/>
            </p:cNvSpPr>
            <p:nvPr/>
          </p:nvSpPr>
          <p:spPr bwMode="auto">
            <a:xfrm>
              <a:off x="1488" y="2448"/>
              <a:ext cx="557" cy="144"/>
            </a:xfrm>
            <a:prstGeom prst="rect">
              <a:avLst/>
            </a:prstGeom>
            <a:noFill/>
            <a:ln w="12700">
              <a:solidFill>
                <a:schemeClr val="tx1"/>
              </a:solidFill>
              <a:miter lim="800000"/>
              <a:headEnd/>
              <a:tailEnd/>
            </a:ln>
          </p:spPr>
          <p:txBody>
            <a:bodyPr wrap="none" anchor="ctr"/>
            <a:lstStyle/>
            <a:p>
              <a:r>
                <a:rPr lang="en-US" sz="2000" dirty="0">
                  <a:solidFill>
                    <a:srgbClr val="FF0000"/>
                  </a:solidFill>
                  <a:latin typeface="Consolas" panose="020B0609020204030204" pitchFamily="49" charset="0"/>
                  <a:cs typeface="Consolas" panose="020B0609020204030204" pitchFamily="49" charset="0"/>
                </a:rPr>
                <a:t>PL</a:t>
              </a:r>
            </a:p>
          </p:txBody>
        </p:sp>
        <p:sp>
          <p:nvSpPr>
            <p:cNvPr id="14362" name="Rectangle 25"/>
            <p:cNvSpPr>
              <a:spLocks noChangeArrowheads="1"/>
            </p:cNvSpPr>
            <p:nvPr/>
          </p:nvSpPr>
          <p:spPr bwMode="auto">
            <a:xfrm>
              <a:off x="1488" y="2592"/>
              <a:ext cx="557" cy="144"/>
            </a:xfrm>
            <a:prstGeom prst="rect">
              <a:avLst/>
            </a:prstGeom>
            <a:noFill/>
            <a:ln w="12700">
              <a:solidFill>
                <a:schemeClr val="tx1"/>
              </a:solidFill>
              <a:miter lim="800000"/>
              <a:headEnd/>
              <a:tailEnd/>
            </a:ln>
          </p:spPr>
          <p:txBody>
            <a:bodyPr wrap="none" anchor="ctr"/>
            <a:lstStyle/>
            <a:p>
              <a:r>
                <a:rPr lang="en-US" sz="2000" dirty="0">
                  <a:solidFill>
                    <a:srgbClr val="FF0000"/>
                  </a:solidFill>
                  <a:latin typeface="Consolas" panose="020B0609020204030204" pitchFamily="49" charset="0"/>
                  <a:cs typeface="Consolas" panose="020B0609020204030204" pitchFamily="49" charset="0"/>
                </a:rPr>
                <a:t>VS</a:t>
              </a:r>
            </a:p>
          </p:txBody>
        </p:sp>
        <p:sp>
          <p:nvSpPr>
            <p:cNvPr id="14363" name="Rectangle 26"/>
            <p:cNvSpPr>
              <a:spLocks noChangeArrowheads="1"/>
            </p:cNvSpPr>
            <p:nvPr/>
          </p:nvSpPr>
          <p:spPr bwMode="auto">
            <a:xfrm>
              <a:off x="1488" y="2880"/>
              <a:ext cx="557" cy="144"/>
            </a:xfrm>
            <a:prstGeom prst="rect">
              <a:avLst/>
            </a:prstGeom>
            <a:noFill/>
            <a:ln w="12700">
              <a:solidFill>
                <a:schemeClr val="tx1"/>
              </a:solidFill>
              <a:miter lim="800000"/>
              <a:headEnd/>
              <a:tailEnd/>
            </a:ln>
          </p:spPr>
          <p:txBody>
            <a:bodyPr wrap="none" anchor="ctr"/>
            <a:lstStyle/>
            <a:p>
              <a:r>
                <a:rPr lang="en-US" sz="2000" dirty="0">
                  <a:solidFill>
                    <a:srgbClr val="FF0000"/>
                  </a:solidFill>
                  <a:latin typeface="Consolas" panose="020B0609020204030204" pitchFamily="49" charset="0"/>
                  <a:cs typeface="Consolas" panose="020B0609020204030204" pitchFamily="49" charset="0"/>
                </a:rPr>
                <a:t>HI</a:t>
              </a:r>
            </a:p>
          </p:txBody>
        </p:sp>
        <p:sp>
          <p:nvSpPr>
            <p:cNvPr id="14364" name="Rectangle 27"/>
            <p:cNvSpPr>
              <a:spLocks noChangeArrowheads="1"/>
            </p:cNvSpPr>
            <p:nvPr/>
          </p:nvSpPr>
          <p:spPr bwMode="auto">
            <a:xfrm>
              <a:off x="1488" y="3024"/>
              <a:ext cx="557" cy="144"/>
            </a:xfrm>
            <a:prstGeom prst="rect">
              <a:avLst/>
            </a:prstGeom>
            <a:noFill/>
            <a:ln w="12700">
              <a:solidFill>
                <a:schemeClr val="tx1"/>
              </a:solidFill>
              <a:miter lim="800000"/>
              <a:headEnd/>
              <a:tailEnd/>
            </a:ln>
          </p:spPr>
          <p:txBody>
            <a:bodyPr wrap="none" anchor="ctr"/>
            <a:lstStyle/>
            <a:p>
              <a:r>
                <a:rPr lang="en-US" sz="2000" dirty="0">
                  <a:solidFill>
                    <a:srgbClr val="FF0000"/>
                  </a:solidFill>
                  <a:latin typeface="Consolas" panose="020B0609020204030204" pitchFamily="49" charset="0"/>
                  <a:cs typeface="Consolas" panose="020B0609020204030204" pitchFamily="49" charset="0"/>
                </a:rPr>
                <a:t>LS</a:t>
              </a:r>
            </a:p>
          </p:txBody>
        </p:sp>
        <p:sp>
          <p:nvSpPr>
            <p:cNvPr id="14365" name="Rectangle 28"/>
            <p:cNvSpPr>
              <a:spLocks noChangeArrowheads="1"/>
            </p:cNvSpPr>
            <p:nvPr/>
          </p:nvSpPr>
          <p:spPr bwMode="auto">
            <a:xfrm>
              <a:off x="1488" y="3168"/>
              <a:ext cx="557" cy="144"/>
            </a:xfrm>
            <a:prstGeom prst="rect">
              <a:avLst/>
            </a:prstGeom>
            <a:noFill/>
            <a:ln w="12700">
              <a:solidFill>
                <a:schemeClr val="tx1"/>
              </a:solidFill>
              <a:miter lim="800000"/>
              <a:headEnd/>
              <a:tailEnd/>
            </a:ln>
          </p:spPr>
          <p:txBody>
            <a:bodyPr wrap="none" anchor="ctr"/>
            <a:lstStyle/>
            <a:p>
              <a:r>
                <a:rPr lang="en-US" sz="2000" dirty="0">
                  <a:solidFill>
                    <a:srgbClr val="FF0000"/>
                  </a:solidFill>
                  <a:latin typeface="Consolas" panose="020B0609020204030204" pitchFamily="49" charset="0"/>
                  <a:cs typeface="Consolas" panose="020B0609020204030204" pitchFamily="49" charset="0"/>
                </a:rPr>
                <a:t>GE</a:t>
              </a:r>
            </a:p>
          </p:txBody>
        </p:sp>
        <p:sp>
          <p:nvSpPr>
            <p:cNvPr id="14366" name="Rectangle 29"/>
            <p:cNvSpPr>
              <a:spLocks noChangeArrowheads="1"/>
            </p:cNvSpPr>
            <p:nvPr/>
          </p:nvSpPr>
          <p:spPr bwMode="auto">
            <a:xfrm>
              <a:off x="1488" y="3312"/>
              <a:ext cx="557" cy="144"/>
            </a:xfrm>
            <a:prstGeom prst="rect">
              <a:avLst/>
            </a:prstGeom>
            <a:noFill/>
            <a:ln w="12700">
              <a:solidFill>
                <a:schemeClr val="tx1"/>
              </a:solidFill>
              <a:miter lim="800000"/>
              <a:headEnd/>
              <a:tailEnd/>
            </a:ln>
          </p:spPr>
          <p:txBody>
            <a:bodyPr wrap="none" anchor="ctr"/>
            <a:lstStyle/>
            <a:p>
              <a:r>
                <a:rPr lang="en-US" sz="2000" dirty="0">
                  <a:solidFill>
                    <a:srgbClr val="FF0000"/>
                  </a:solidFill>
                  <a:latin typeface="Consolas" panose="020B0609020204030204" pitchFamily="49" charset="0"/>
                  <a:cs typeface="Consolas" panose="020B0609020204030204" pitchFamily="49" charset="0"/>
                </a:rPr>
                <a:t>LT</a:t>
              </a:r>
            </a:p>
          </p:txBody>
        </p:sp>
        <p:sp>
          <p:nvSpPr>
            <p:cNvPr id="14367" name="Rectangle 30"/>
            <p:cNvSpPr>
              <a:spLocks noChangeArrowheads="1"/>
            </p:cNvSpPr>
            <p:nvPr/>
          </p:nvSpPr>
          <p:spPr bwMode="auto">
            <a:xfrm>
              <a:off x="1488" y="3456"/>
              <a:ext cx="557" cy="144"/>
            </a:xfrm>
            <a:prstGeom prst="rect">
              <a:avLst/>
            </a:prstGeom>
            <a:noFill/>
            <a:ln w="12700">
              <a:solidFill>
                <a:schemeClr val="tx1"/>
              </a:solidFill>
              <a:miter lim="800000"/>
              <a:headEnd/>
              <a:tailEnd/>
            </a:ln>
          </p:spPr>
          <p:txBody>
            <a:bodyPr wrap="none" anchor="ctr"/>
            <a:lstStyle/>
            <a:p>
              <a:r>
                <a:rPr lang="en-US" sz="2000" dirty="0">
                  <a:solidFill>
                    <a:srgbClr val="FF0000"/>
                  </a:solidFill>
                  <a:latin typeface="Consolas" panose="020B0609020204030204" pitchFamily="49" charset="0"/>
                  <a:cs typeface="Consolas" panose="020B0609020204030204" pitchFamily="49" charset="0"/>
                </a:rPr>
                <a:t>GT</a:t>
              </a:r>
            </a:p>
          </p:txBody>
        </p:sp>
        <p:sp>
          <p:nvSpPr>
            <p:cNvPr id="14368" name="Rectangle 31"/>
            <p:cNvSpPr>
              <a:spLocks noChangeArrowheads="1"/>
            </p:cNvSpPr>
            <p:nvPr/>
          </p:nvSpPr>
          <p:spPr bwMode="auto">
            <a:xfrm>
              <a:off x="1488" y="3600"/>
              <a:ext cx="557" cy="144"/>
            </a:xfrm>
            <a:prstGeom prst="rect">
              <a:avLst/>
            </a:prstGeom>
            <a:noFill/>
            <a:ln w="12700">
              <a:solidFill>
                <a:schemeClr val="tx1"/>
              </a:solidFill>
              <a:miter lim="800000"/>
              <a:headEnd/>
              <a:tailEnd/>
            </a:ln>
          </p:spPr>
          <p:txBody>
            <a:bodyPr wrap="none" anchor="ctr"/>
            <a:lstStyle/>
            <a:p>
              <a:r>
                <a:rPr lang="en-US" sz="2000" dirty="0">
                  <a:solidFill>
                    <a:srgbClr val="FF0000"/>
                  </a:solidFill>
                  <a:latin typeface="Consolas" panose="020B0609020204030204" pitchFamily="49" charset="0"/>
                  <a:cs typeface="Consolas" panose="020B0609020204030204" pitchFamily="49" charset="0"/>
                </a:rPr>
                <a:t>LE</a:t>
              </a:r>
            </a:p>
          </p:txBody>
        </p:sp>
        <p:sp>
          <p:nvSpPr>
            <p:cNvPr id="14369" name="Rectangle 32"/>
            <p:cNvSpPr>
              <a:spLocks noChangeArrowheads="1"/>
            </p:cNvSpPr>
            <p:nvPr/>
          </p:nvSpPr>
          <p:spPr bwMode="auto">
            <a:xfrm>
              <a:off x="1488" y="3744"/>
              <a:ext cx="557" cy="144"/>
            </a:xfrm>
            <a:prstGeom prst="rect">
              <a:avLst/>
            </a:prstGeom>
            <a:noFill/>
            <a:ln w="12700">
              <a:solidFill>
                <a:schemeClr val="tx1"/>
              </a:solidFill>
              <a:miter lim="800000"/>
              <a:headEnd/>
              <a:tailEnd/>
            </a:ln>
          </p:spPr>
          <p:txBody>
            <a:bodyPr wrap="none" anchor="ctr"/>
            <a:lstStyle/>
            <a:p>
              <a:r>
                <a:rPr lang="en-US" sz="2000" dirty="0">
                  <a:solidFill>
                    <a:srgbClr val="FF0000"/>
                  </a:solidFill>
                  <a:latin typeface="Consolas" panose="020B0609020204030204" pitchFamily="49" charset="0"/>
                  <a:cs typeface="Consolas" panose="020B0609020204030204" pitchFamily="49" charset="0"/>
                </a:rPr>
                <a:t>AL</a:t>
              </a:r>
            </a:p>
          </p:txBody>
        </p:sp>
        <p:sp>
          <p:nvSpPr>
            <p:cNvPr id="14370" name="Rectangle 33"/>
            <p:cNvSpPr>
              <a:spLocks noChangeArrowheads="1"/>
            </p:cNvSpPr>
            <p:nvPr/>
          </p:nvSpPr>
          <p:spPr bwMode="auto">
            <a:xfrm>
              <a:off x="1488" y="2304"/>
              <a:ext cx="557" cy="144"/>
            </a:xfrm>
            <a:prstGeom prst="rect">
              <a:avLst/>
            </a:prstGeom>
            <a:noFill/>
            <a:ln w="12700">
              <a:solidFill>
                <a:schemeClr val="tx1"/>
              </a:solidFill>
              <a:miter lim="800000"/>
              <a:headEnd/>
              <a:tailEnd/>
            </a:ln>
          </p:spPr>
          <p:txBody>
            <a:bodyPr wrap="none" anchor="ctr"/>
            <a:lstStyle/>
            <a:p>
              <a:r>
                <a:rPr lang="en-US" sz="2000" dirty="0">
                  <a:solidFill>
                    <a:srgbClr val="FF0000"/>
                  </a:solidFill>
                  <a:latin typeface="Consolas" panose="020B0609020204030204" pitchFamily="49" charset="0"/>
                  <a:cs typeface="Consolas" panose="020B0609020204030204" pitchFamily="49" charset="0"/>
                </a:rPr>
                <a:t>MI</a:t>
              </a:r>
            </a:p>
          </p:txBody>
        </p:sp>
        <p:sp>
          <p:nvSpPr>
            <p:cNvPr id="14371" name="Rectangle 34"/>
            <p:cNvSpPr>
              <a:spLocks noChangeArrowheads="1"/>
            </p:cNvSpPr>
            <p:nvPr/>
          </p:nvSpPr>
          <p:spPr bwMode="auto">
            <a:xfrm>
              <a:off x="1488" y="2736"/>
              <a:ext cx="557" cy="144"/>
            </a:xfrm>
            <a:prstGeom prst="rect">
              <a:avLst/>
            </a:prstGeom>
            <a:noFill/>
            <a:ln w="12700">
              <a:solidFill>
                <a:schemeClr val="tx1"/>
              </a:solidFill>
              <a:miter lim="800000"/>
              <a:headEnd/>
              <a:tailEnd/>
            </a:ln>
          </p:spPr>
          <p:txBody>
            <a:bodyPr wrap="none" anchor="ctr"/>
            <a:lstStyle/>
            <a:p>
              <a:r>
                <a:rPr lang="en-US" sz="2000" dirty="0">
                  <a:solidFill>
                    <a:srgbClr val="FF0000"/>
                  </a:solidFill>
                  <a:latin typeface="Consolas" panose="020B0609020204030204" pitchFamily="49" charset="0"/>
                  <a:cs typeface="Consolas" panose="020B0609020204030204" pitchFamily="49" charset="0"/>
                </a:rPr>
                <a:t>VC</a:t>
              </a:r>
            </a:p>
          </p:txBody>
        </p:sp>
        <p:sp>
          <p:nvSpPr>
            <p:cNvPr id="14372" name="Rectangle 35"/>
            <p:cNvSpPr>
              <a:spLocks noChangeArrowheads="1"/>
            </p:cNvSpPr>
            <p:nvPr/>
          </p:nvSpPr>
          <p:spPr bwMode="auto">
            <a:xfrm>
              <a:off x="1488" y="1584"/>
              <a:ext cx="557" cy="144"/>
            </a:xfrm>
            <a:prstGeom prst="rect">
              <a:avLst/>
            </a:prstGeom>
            <a:solidFill>
              <a:schemeClr val="accent1"/>
            </a:solidFill>
            <a:ln w="12700">
              <a:solidFill>
                <a:schemeClr val="tx1"/>
              </a:solidFill>
              <a:miter lim="800000"/>
              <a:headEnd/>
              <a:tailEnd/>
            </a:ln>
          </p:spPr>
          <p:txBody>
            <a:bodyPr wrap="none" anchor="ctr"/>
            <a:lstStyle/>
            <a:p>
              <a:r>
                <a:rPr lang="en-US" b="1" dirty="0">
                  <a:solidFill>
                    <a:schemeClr val="bg1"/>
                  </a:solidFill>
                  <a:latin typeface="Consolas" panose="020B0609020204030204" pitchFamily="49" charset="0"/>
                  <a:cs typeface="Consolas" panose="020B0609020204030204" pitchFamily="49" charset="0"/>
                </a:rPr>
                <a:t>Suffix</a:t>
              </a:r>
            </a:p>
          </p:txBody>
        </p:sp>
        <p:sp>
          <p:nvSpPr>
            <p:cNvPr id="14373" name="Rectangle 36"/>
            <p:cNvSpPr>
              <a:spLocks noChangeArrowheads="1"/>
            </p:cNvSpPr>
            <p:nvPr/>
          </p:nvSpPr>
          <p:spPr bwMode="auto">
            <a:xfrm>
              <a:off x="2045" y="1584"/>
              <a:ext cx="1503" cy="144"/>
            </a:xfrm>
            <a:prstGeom prst="rect">
              <a:avLst/>
            </a:prstGeom>
            <a:solidFill>
              <a:schemeClr val="accent1"/>
            </a:solidFill>
            <a:ln w="12700">
              <a:solidFill>
                <a:schemeClr val="tx1"/>
              </a:solidFill>
              <a:miter lim="800000"/>
              <a:headEnd/>
              <a:tailEnd/>
            </a:ln>
          </p:spPr>
          <p:txBody>
            <a:bodyPr wrap="none" anchor="ctr"/>
            <a:lstStyle/>
            <a:p>
              <a:r>
                <a:rPr lang="en-US" b="1" dirty="0">
                  <a:solidFill>
                    <a:schemeClr val="bg1"/>
                  </a:solidFill>
                  <a:latin typeface="Consolas" panose="020B0609020204030204" pitchFamily="49" charset="0"/>
                  <a:cs typeface="Consolas" panose="020B0609020204030204" pitchFamily="49" charset="0"/>
                </a:rPr>
                <a:t>Description</a:t>
              </a:r>
            </a:p>
          </p:txBody>
        </p:sp>
        <p:sp>
          <p:nvSpPr>
            <p:cNvPr id="14374" name="Rectangle 37"/>
            <p:cNvSpPr>
              <a:spLocks noChangeArrowheads="1"/>
            </p:cNvSpPr>
            <p:nvPr/>
          </p:nvSpPr>
          <p:spPr bwMode="auto">
            <a:xfrm>
              <a:off x="3548" y="1872"/>
              <a:ext cx="724" cy="144"/>
            </a:xfrm>
            <a:prstGeom prst="rect">
              <a:avLst/>
            </a:prstGeom>
            <a:noFill/>
            <a:ln w="12700">
              <a:solidFill>
                <a:schemeClr val="tx1"/>
              </a:solidFill>
              <a:miter lim="800000"/>
              <a:headEnd/>
              <a:tailEnd/>
            </a:ln>
          </p:spPr>
          <p:txBody>
            <a:bodyPr wrap="none" anchor="ctr"/>
            <a:lstStyle/>
            <a:p>
              <a:r>
                <a:rPr lang="en-US">
                  <a:latin typeface="Consolas" panose="020B0609020204030204" pitchFamily="49" charset="0"/>
                  <a:cs typeface="Consolas" panose="020B0609020204030204" pitchFamily="49" charset="0"/>
                </a:rPr>
                <a:t>Z=0</a:t>
              </a:r>
            </a:p>
          </p:txBody>
        </p:sp>
        <p:sp>
          <p:nvSpPr>
            <p:cNvPr id="14375" name="Rectangle 38"/>
            <p:cNvSpPr>
              <a:spLocks noChangeArrowheads="1"/>
            </p:cNvSpPr>
            <p:nvPr/>
          </p:nvSpPr>
          <p:spPr bwMode="auto">
            <a:xfrm>
              <a:off x="3548" y="2016"/>
              <a:ext cx="724" cy="144"/>
            </a:xfrm>
            <a:prstGeom prst="rect">
              <a:avLst/>
            </a:prstGeom>
            <a:noFill/>
            <a:ln w="12700">
              <a:solidFill>
                <a:schemeClr val="tx1"/>
              </a:solidFill>
              <a:miter lim="800000"/>
              <a:headEnd/>
              <a:tailEnd/>
            </a:ln>
          </p:spPr>
          <p:txBody>
            <a:bodyPr wrap="none" anchor="ctr"/>
            <a:lstStyle/>
            <a:p>
              <a:r>
                <a:rPr lang="en-US">
                  <a:latin typeface="Consolas" panose="020B0609020204030204" pitchFamily="49" charset="0"/>
                  <a:cs typeface="Consolas" panose="020B0609020204030204" pitchFamily="49" charset="0"/>
                </a:rPr>
                <a:t>C=1</a:t>
              </a:r>
            </a:p>
          </p:txBody>
        </p:sp>
        <p:sp>
          <p:nvSpPr>
            <p:cNvPr id="14376" name="Rectangle 39"/>
            <p:cNvSpPr>
              <a:spLocks noChangeArrowheads="1"/>
            </p:cNvSpPr>
            <p:nvPr/>
          </p:nvSpPr>
          <p:spPr bwMode="auto">
            <a:xfrm>
              <a:off x="3548" y="2160"/>
              <a:ext cx="724" cy="144"/>
            </a:xfrm>
            <a:prstGeom prst="rect">
              <a:avLst/>
            </a:prstGeom>
            <a:noFill/>
            <a:ln w="12700">
              <a:solidFill>
                <a:schemeClr val="tx1"/>
              </a:solidFill>
              <a:miter lim="800000"/>
              <a:headEnd/>
              <a:tailEnd/>
            </a:ln>
          </p:spPr>
          <p:txBody>
            <a:bodyPr wrap="none" anchor="ctr"/>
            <a:lstStyle/>
            <a:p>
              <a:r>
                <a:rPr lang="en-US">
                  <a:latin typeface="Consolas" panose="020B0609020204030204" pitchFamily="49" charset="0"/>
                  <a:cs typeface="Consolas" panose="020B0609020204030204" pitchFamily="49" charset="0"/>
                </a:rPr>
                <a:t>C=0</a:t>
              </a:r>
            </a:p>
          </p:txBody>
        </p:sp>
        <p:sp>
          <p:nvSpPr>
            <p:cNvPr id="14377" name="Rectangle 40"/>
            <p:cNvSpPr>
              <a:spLocks noChangeArrowheads="1"/>
            </p:cNvSpPr>
            <p:nvPr/>
          </p:nvSpPr>
          <p:spPr bwMode="auto">
            <a:xfrm>
              <a:off x="3548" y="1728"/>
              <a:ext cx="724" cy="144"/>
            </a:xfrm>
            <a:prstGeom prst="rect">
              <a:avLst/>
            </a:prstGeom>
            <a:noFill/>
            <a:ln w="12700">
              <a:solidFill>
                <a:schemeClr val="tx1"/>
              </a:solidFill>
              <a:miter lim="800000"/>
              <a:headEnd/>
              <a:tailEnd/>
            </a:ln>
          </p:spPr>
          <p:txBody>
            <a:bodyPr wrap="none" anchor="ctr"/>
            <a:lstStyle/>
            <a:p>
              <a:r>
                <a:rPr lang="en-US">
                  <a:latin typeface="Consolas" panose="020B0609020204030204" pitchFamily="49" charset="0"/>
                  <a:cs typeface="Consolas" panose="020B0609020204030204" pitchFamily="49" charset="0"/>
                </a:rPr>
                <a:t>Z=1</a:t>
              </a:r>
            </a:p>
          </p:txBody>
        </p:sp>
        <p:sp>
          <p:nvSpPr>
            <p:cNvPr id="14378" name="Rectangle 41"/>
            <p:cNvSpPr>
              <a:spLocks noChangeArrowheads="1"/>
            </p:cNvSpPr>
            <p:nvPr/>
          </p:nvSpPr>
          <p:spPr bwMode="auto">
            <a:xfrm>
              <a:off x="3548" y="1584"/>
              <a:ext cx="724" cy="144"/>
            </a:xfrm>
            <a:prstGeom prst="rect">
              <a:avLst/>
            </a:prstGeom>
            <a:solidFill>
              <a:schemeClr val="accent1"/>
            </a:solidFill>
            <a:ln w="12700">
              <a:solidFill>
                <a:schemeClr val="tx1"/>
              </a:solidFill>
              <a:miter lim="800000"/>
              <a:headEnd/>
              <a:tailEnd/>
            </a:ln>
          </p:spPr>
          <p:txBody>
            <a:bodyPr wrap="none" anchor="ctr"/>
            <a:lstStyle/>
            <a:p>
              <a:r>
                <a:rPr lang="en-US" b="1" dirty="0">
                  <a:solidFill>
                    <a:schemeClr val="bg1"/>
                  </a:solidFill>
                  <a:latin typeface="Consolas" panose="020B0609020204030204" pitchFamily="49" charset="0"/>
                  <a:cs typeface="Consolas" panose="020B0609020204030204" pitchFamily="49" charset="0"/>
                </a:rPr>
                <a:t>Flags tested</a:t>
              </a:r>
            </a:p>
          </p:txBody>
        </p:sp>
        <p:sp>
          <p:nvSpPr>
            <p:cNvPr id="14379" name="Rectangle 42"/>
            <p:cNvSpPr>
              <a:spLocks noChangeArrowheads="1"/>
            </p:cNvSpPr>
            <p:nvPr/>
          </p:nvSpPr>
          <p:spPr bwMode="auto">
            <a:xfrm>
              <a:off x="3548" y="2304"/>
              <a:ext cx="724" cy="144"/>
            </a:xfrm>
            <a:prstGeom prst="rect">
              <a:avLst/>
            </a:prstGeom>
            <a:noFill/>
            <a:ln w="12700">
              <a:solidFill>
                <a:schemeClr val="tx1"/>
              </a:solidFill>
              <a:miter lim="800000"/>
              <a:headEnd/>
              <a:tailEnd/>
            </a:ln>
          </p:spPr>
          <p:txBody>
            <a:bodyPr wrap="none" anchor="ctr"/>
            <a:lstStyle/>
            <a:p>
              <a:r>
                <a:rPr lang="en-US">
                  <a:latin typeface="Consolas" panose="020B0609020204030204" pitchFamily="49" charset="0"/>
                  <a:cs typeface="Consolas" panose="020B0609020204030204" pitchFamily="49" charset="0"/>
                </a:rPr>
                <a:t>N=1</a:t>
              </a:r>
            </a:p>
          </p:txBody>
        </p:sp>
        <p:sp>
          <p:nvSpPr>
            <p:cNvPr id="14380" name="Rectangle 43"/>
            <p:cNvSpPr>
              <a:spLocks noChangeArrowheads="1"/>
            </p:cNvSpPr>
            <p:nvPr/>
          </p:nvSpPr>
          <p:spPr bwMode="auto">
            <a:xfrm>
              <a:off x="3548" y="2448"/>
              <a:ext cx="724" cy="144"/>
            </a:xfrm>
            <a:prstGeom prst="rect">
              <a:avLst/>
            </a:prstGeom>
            <a:noFill/>
            <a:ln w="12700">
              <a:solidFill>
                <a:schemeClr val="tx1"/>
              </a:solidFill>
              <a:miter lim="800000"/>
              <a:headEnd/>
              <a:tailEnd/>
            </a:ln>
          </p:spPr>
          <p:txBody>
            <a:bodyPr wrap="none" anchor="ctr"/>
            <a:lstStyle/>
            <a:p>
              <a:r>
                <a:rPr lang="en-US">
                  <a:latin typeface="Consolas" panose="020B0609020204030204" pitchFamily="49" charset="0"/>
                  <a:cs typeface="Consolas" panose="020B0609020204030204" pitchFamily="49" charset="0"/>
                </a:rPr>
                <a:t>N=0</a:t>
              </a:r>
            </a:p>
          </p:txBody>
        </p:sp>
        <p:sp>
          <p:nvSpPr>
            <p:cNvPr id="14381" name="Rectangle 44"/>
            <p:cNvSpPr>
              <a:spLocks noChangeArrowheads="1"/>
            </p:cNvSpPr>
            <p:nvPr/>
          </p:nvSpPr>
          <p:spPr bwMode="auto">
            <a:xfrm>
              <a:off x="3548" y="2592"/>
              <a:ext cx="724" cy="144"/>
            </a:xfrm>
            <a:prstGeom prst="rect">
              <a:avLst/>
            </a:prstGeom>
            <a:noFill/>
            <a:ln w="12700">
              <a:solidFill>
                <a:schemeClr val="tx1"/>
              </a:solidFill>
              <a:miter lim="800000"/>
              <a:headEnd/>
              <a:tailEnd/>
            </a:ln>
          </p:spPr>
          <p:txBody>
            <a:bodyPr wrap="none" anchor="ctr"/>
            <a:lstStyle/>
            <a:p>
              <a:r>
                <a:rPr lang="en-US">
                  <a:latin typeface="Consolas" panose="020B0609020204030204" pitchFamily="49" charset="0"/>
                  <a:cs typeface="Consolas" panose="020B0609020204030204" pitchFamily="49" charset="0"/>
                </a:rPr>
                <a:t>V=1</a:t>
              </a:r>
            </a:p>
          </p:txBody>
        </p:sp>
        <p:sp>
          <p:nvSpPr>
            <p:cNvPr id="14382" name="Rectangle 45"/>
            <p:cNvSpPr>
              <a:spLocks noChangeArrowheads="1"/>
            </p:cNvSpPr>
            <p:nvPr/>
          </p:nvSpPr>
          <p:spPr bwMode="auto">
            <a:xfrm>
              <a:off x="3548" y="2736"/>
              <a:ext cx="724" cy="144"/>
            </a:xfrm>
            <a:prstGeom prst="rect">
              <a:avLst/>
            </a:prstGeom>
            <a:noFill/>
            <a:ln w="12700">
              <a:solidFill>
                <a:schemeClr val="tx1"/>
              </a:solidFill>
              <a:miter lim="800000"/>
              <a:headEnd/>
              <a:tailEnd/>
            </a:ln>
          </p:spPr>
          <p:txBody>
            <a:bodyPr wrap="none" anchor="ctr"/>
            <a:lstStyle/>
            <a:p>
              <a:r>
                <a:rPr lang="en-US">
                  <a:latin typeface="Consolas" panose="020B0609020204030204" pitchFamily="49" charset="0"/>
                  <a:cs typeface="Consolas" panose="020B0609020204030204" pitchFamily="49" charset="0"/>
                </a:rPr>
                <a:t>V=0</a:t>
              </a:r>
            </a:p>
          </p:txBody>
        </p:sp>
        <p:sp>
          <p:nvSpPr>
            <p:cNvPr id="14383" name="Rectangle 46"/>
            <p:cNvSpPr>
              <a:spLocks noChangeArrowheads="1"/>
            </p:cNvSpPr>
            <p:nvPr/>
          </p:nvSpPr>
          <p:spPr bwMode="auto">
            <a:xfrm>
              <a:off x="3548" y="2880"/>
              <a:ext cx="724" cy="144"/>
            </a:xfrm>
            <a:prstGeom prst="rect">
              <a:avLst/>
            </a:prstGeom>
            <a:noFill/>
            <a:ln w="12700">
              <a:solidFill>
                <a:schemeClr val="tx1"/>
              </a:solidFill>
              <a:miter lim="800000"/>
              <a:headEnd/>
              <a:tailEnd/>
            </a:ln>
          </p:spPr>
          <p:txBody>
            <a:bodyPr wrap="none" anchor="ctr"/>
            <a:lstStyle/>
            <a:p>
              <a:r>
                <a:rPr lang="en-US">
                  <a:latin typeface="Consolas" panose="020B0609020204030204" pitchFamily="49" charset="0"/>
                  <a:cs typeface="Consolas" panose="020B0609020204030204" pitchFamily="49" charset="0"/>
                </a:rPr>
                <a:t>C=1 &amp; Z=0</a:t>
              </a:r>
            </a:p>
          </p:txBody>
        </p:sp>
        <p:sp>
          <p:nvSpPr>
            <p:cNvPr id="14384" name="Rectangle 47"/>
            <p:cNvSpPr>
              <a:spLocks noChangeArrowheads="1"/>
            </p:cNvSpPr>
            <p:nvPr/>
          </p:nvSpPr>
          <p:spPr bwMode="auto">
            <a:xfrm>
              <a:off x="3548" y="3024"/>
              <a:ext cx="724" cy="144"/>
            </a:xfrm>
            <a:prstGeom prst="rect">
              <a:avLst/>
            </a:prstGeom>
            <a:noFill/>
            <a:ln w="12700">
              <a:solidFill>
                <a:schemeClr val="tx1"/>
              </a:solidFill>
              <a:miter lim="800000"/>
              <a:headEnd/>
              <a:tailEnd/>
            </a:ln>
          </p:spPr>
          <p:txBody>
            <a:bodyPr wrap="none" anchor="ctr"/>
            <a:lstStyle/>
            <a:p>
              <a:r>
                <a:rPr lang="en-US">
                  <a:latin typeface="Consolas" panose="020B0609020204030204" pitchFamily="49" charset="0"/>
                  <a:cs typeface="Consolas" panose="020B0609020204030204" pitchFamily="49" charset="0"/>
                </a:rPr>
                <a:t>C=0 or Z=1</a:t>
              </a:r>
            </a:p>
          </p:txBody>
        </p:sp>
        <p:sp>
          <p:nvSpPr>
            <p:cNvPr id="14385" name="Rectangle 48"/>
            <p:cNvSpPr>
              <a:spLocks noChangeArrowheads="1"/>
            </p:cNvSpPr>
            <p:nvPr/>
          </p:nvSpPr>
          <p:spPr bwMode="auto">
            <a:xfrm>
              <a:off x="3548" y="3168"/>
              <a:ext cx="724" cy="144"/>
            </a:xfrm>
            <a:prstGeom prst="rect">
              <a:avLst/>
            </a:prstGeom>
            <a:noFill/>
            <a:ln w="12700">
              <a:solidFill>
                <a:schemeClr val="tx1"/>
              </a:solidFill>
              <a:miter lim="800000"/>
              <a:headEnd/>
              <a:tailEnd/>
            </a:ln>
          </p:spPr>
          <p:txBody>
            <a:bodyPr wrap="none" anchor="ctr"/>
            <a:lstStyle/>
            <a:p>
              <a:r>
                <a:rPr lang="en-US">
                  <a:latin typeface="Consolas" panose="020B0609020204030204" pitchFamily="49" charset="0"/>
                  <a:cs typeface="Consolas" panose="020B0609020204030204" pitchFamily="49" charset="0"/>
                </a:rPr>
                <a:t>N=V</a:t>
              </a:r>
            </a:p>
          </p:txBody>
        </p:sp>
        <p:sp>
          <p:nvSpPr>
            <p:cNvPr id="14386" name="Rectangle 49"/>
            <p:cNvSpPr>
              <a:spLocks noChangeArrowheads="1"/>
            </p:cNvSpPr>
            <p:nvPr/>
          </p:nvSpPr>
          <p:spPr bwMode="auto">
            <a:xfrm>
              <a:off x="3548" y="3312"/>
              <a:ext cx="724" cy="144"/>
            </a:xfrm>
            <a:prstGeom prst="rect">
              <a:avLst/>
            </a:prstGeom>
            <a:noFill/>
            <a:ln w="12700">
              <a:solidFill>
                <a:schemeClr val="tx1"/>
              </a:solidFill>
              <a:miter lim="800000"/>
              <a:headEnd/>
              <a:tailEnd/>
            </a:ln>
          </p:spPr>
          <p:txBody>
            <a:bodyPr wrap="none" anchor="ctr"/>
            <a:lstStyle/>
            <a:p>
              <a:r>
                <a:rPr lang="en-US">
                  <a:latin typeface="Consolas" panose="020B0609020204030204" pitchFamily="49" charset="0"/>
                  <a:cs typeface="Consolas" panose="020B0609020204030204" pitchFamily="49" charset="0"/>
                </a:rPr>
                <a:t>N!=V</a:t>
              </a:r>
            </a:p>
          </p:txBody>
        </p:sp>
        <p:sp>
          <p:nvSpPr>
            <p:cNvPr id="14387" name="Rectangle 50"/>
            <p:cNvSpPr>
              <a:spLocks noChangeArrowheads="1"/>
            </p:cNvSpPr>
            <p:nvPr/>
          </p:nvSpPr>
          <p:spPr bwMode="auto">
            <a:xfrm>
              <a:off x="3548" y="3456"/>
              <a:ext cx="724" cy="144"/>
            </a:xfrm>
            <a:prstGeom prst="rect">
              <a:avLst/>
            </a:prstGeom>
            <a:noFill/>
            <a:ln w="12700">
              <a:solidFill>
                <a:schemeClr val="tx1"/>
              </a:solidFill>
              <a:miter lim="800000"/>
              <a:headEnd/>
              <a:tailEnd/>
            </a:ln>
          </p:spPr>
          <p:txBody>
            <a:bodyPr wrap="none" anchor="ctr"/>
            <a:lstStyle/>
            <a:p>
              <a:r>
                <a:rPr lang="en-US">
                  <a:latin typeface="Consolas" panose="020B0609020204030204" pitchFamily="49" charset="0"/>
                  <a:cs typeface="Consolas" panose="020B0609020204030204" pitchFamily="49" charset="0"/>
                </a:rPr>
                <a:t>Z=0 &amp; N=V</a:t>
              </a:r>
            </a:p>
          </p:txBody>
        </p:sp>
        <p:sp>
          <p:nvSpPr>
            <p:cNvPr id="14388" name="Rectangle 51"/>
            <p:cNvSpPr>
              <a:spLocks noChangeArrowheads="1"/>
            </p:cNvSpPr>
            <p:nvPr/>
          </p:nvSpPr>
          <p:spPr bwMode="auto">
            <a:xfrm>
              <a:off x="3548" y="3600"/>
              <a:ext cx="724" cy="144"/>
            </a:xfrm>
            <a:prstGeom prst="rect">
              <a:avLst/>
            </a:prstGeom>
            <a:noFill/>
            <a:ln w="12700">
              <a:solidFill>
                <a:schemeClr val="tx1"/>
              </a:solidFill>
              <a:miter lim="800000"/>
              <a:headEnd/>
              <a:tailEnd/>
            </a:ln>
          </p:spPr>
          <p:txBody>
            <a:bodyPr wrap="none" anchor="ctr"/>
            <a:lstStyle/>
            <a:p>
              <a:r>
                <a:rPr lang="en-US" dirty="0">
                  <a:latin typeface="Consolas" panose="020B0609020204030204" pitchFamily="49" charset="0"/>
                  <a:cs typeface="Consolas" panose="020B0609020204030204" pitchFamily="49" charset="0"/>
                </a:rPr>
                <a:t>Z=1 or N!=V</a:t>
              </a:r>
            </a:p>
          </p:txBody>
        </p:sp>
        <p:sp>
          <p:nvSpPr>
            <p:cNvPr id="14389" name="Rectangle 52"/>
            <p:cNvSpPr>
              <a:spLocks noChangeArrowheads="1"/>
            </p:cNvSpPr>
            <p:nvPr/>
          </p:nvSpPr>
          <p:spPr bwMode="auto">
            <a:xfrm>
              <a:off x="3548" y="3744"/>
              <a:ext cx="724" cy="144"/>
            </a:xfrm>
            <a:prstGeom prst="rect">
              <a:avLst/>
            </a:prstGeom>
            <a:noFill/>
            <a:ln w="12700">
              <a:solidFill>
                <a:schemeClr val="tx1"/>
              </a:solidFill>
              <a:miter lim="800000"/>
              <a:headEnd/>
              <a:tailEnd/>
            </a:ln>
          </p:spPr>
          <p:txBody>
            <a:bodyPr wrap="none" anchor="ctr"/>
            <a:lstStyle/>
            <a:p>
              <a:endParaRPr lang="en-GB">
                <a:solidFill>
                  <a:schemeClr val="hlink"/>
                </a:solidFill>
                <a:latin typeface="Consolas" panose="020B0609020204030204" pitchFamily="49" charset="0"/>
                <a:cs typeface="Consolas" panose="020B0609020204030204" pitchFamily="49" charset="0"/>
              </a:endParaRPr>
            </a:p>
          </p:txBody>
        </p:sp>
      </p:grpSp>
    </p:spTree>
    <p:extLst>
      <p:ext uri="{BB962C8B-B14F-4D97-AF65-F5344CB8AC3E}">
        <p14:creationId xmlns:p14="http://schemas.microsoft.com/office/powerpoint/2010/main" val="809613256"/>
      </p:ext>
    </p:extLst>
  </p:cSld>
  <p:clrMapOvr>
    <a:masterClrMapping/>
  </p:clrMapOvr>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Conditional Execution</a:t>
            </a:r>
          </a:p>
        </p:txBody>
      </p:sp>
      <p:sp>
        <p:nvSpPr>
          <p:cNvPr id="3" name="Slide Number Placeholder 2"/>
          <p:cNvSpPr>
            <a:spLocks noGrp="1"/>
          </p:cNvSpPr>
          <p:nvPr>
            <p:ph type="sldNum" sz="quarter" idx="12"/>
          </p:nvPr>
        </p:nvSpPr>
        <p:spPr/>
        <p:txBody>
          <a:bodyPr/>
          <a:lstStyle/>
          <a:p>
            <a:fld id="{EA7C8D44-3667-46F6-9772-CC52308E2A7F}" type="slidenum">
              <a:rPr kumimoji="0" lang="en-US" smtClean="0"/>
              <a:pPr/>
              <a:t>29</a:t>
            </a:fld>
            <a:endParaRPr kumimoji="0" lang="en-US" dirty="0"/>
          </a:p>
        </p:txBody>
      </p:sp>
      <p:graphicFrame>
        <p:nvGraphicFramePr>
          <p:cNvPr id="5" name="Table 4"/>
          <p:cNvGraphicFramePr>
            <a:graphicFrameLocks noGrp="1"/>
          </p:cNvGraphicFramePr>
          <p:nvPr>
            <p:extLst>
              <p:ext uri="{D42A27DB-BD31-4B8C-83A1-F6EECF244321}">
                <p14:modId xmlns:p14="http://schemas.microsoft.com/office/powerpoint/2010/main" val="1910460754"/>
              </p:ext>
            </p:extLst>
          </p:nvPr>
        </p:nvGraphicFramePr>
        <p:xfrm>
          <a:off x="1828800" y="1447800"/>
          <a:ext cx="8534400" cy="4572000"/>
        </p:xfrm>
        <a:graphic>
          <a:graphicData uri="http://schemas.openxmlformats.org/drawingml/2006/table">
            <a:tbl>
              <a:tblPr firstRow="1" firstCol="1" bandRow="1">
                <a:tableStyleId>{5940675A-B579-460E-94D1-54222C63F5DA}</a:tableStyleId>
              </a:tblPr>
              <a:tblGrid>
                <a:gridCol w="2057399">
                  <a:extLst>
                    <a:ext uri="{9D8B030D-6E8A-4147-A177-3AD203B41FA5}">
                      <a16:colId xmlns:a16="http://schemas.microsoft.com/office/drawing/2014/main" val="20000"/>
                    </a:ext>
                  </a:extLst>
                </a:gridCol>
                <a:gridCol w="3810000">
                  <a:extLst>
                    <a:ext uri="{9D8B030D-6E8A-4147-A177-3AD203B41FA5}">
                      <a16:colId xmlns:a16="http://schemas.microsoft.com/office/drawing/2014/main" val="20001"/>
                    </a:ext>
                  </a:extLst>
                </a:gridCol>
                <a:gridCol w="2667001">
                  <a:extLst>
                    <a:ext uri="{9D8B030D-6E8A-4147-A177-3AD203B41FA5}">
                      <a16:colId xmlns:a16="http://schemas.microsoft.com/office/drawing/2014/main" val="20002"/>
                    </a:ext>
                  </a:extLst>
                </a:gridCol>
              </a:tblGrid>
              <a:tr h="304800">
                <a:tc>
                  <a:txBody>
                    <a:bodyPr/>
                    <a:lstStyle/>
                    <a:p>
                      <a:pPr marL="0" marR="0" algn="just">
                        <a:spcBef>
                          <a:spcPts val="0"/>
                        </a:spcBef>
                        <a:spcAft>
                          <a:spcPts val="0"/>
                        </a:spcAft>
                      </a:pPr>
                      <a:r>
                        <a:rPr lang="en-US" sz="1600" b="1" dirty="0">
                          <a:solidFill>
                            <a:schemeClr val="bg1"/>
                          </a:solidFill>
                          <a:effectLst/>
                          <a:latin typeface="Consolas" panose="020B0609020204030204" pitchFamily="49" charset="0"/>
                          <a:cs typeface="Consolas" panose="020B0609020204030204" pitchFamily="49" charset="0"/>
                        </a:rPr>
                        <a:t>Add instruction</a:t>
                      </a:r>
                      <a:endParaRPr lang="en-US" sz="1600" b="1" dirty="0">
                        <a:solidFill>
                          <a:schemeClr val="bg1"/>
                        </a:solidFill>
                        <a:effectLst/>
                        <a:latin typeface="Consolas" panose="020B0609020204030204" pitchFamily="49" charset="0"/>
                        <a:ea typeface="宋体"/>
                        <a:cs typeface="Consolas" panose="020B0609020204030204" pitchFamily="49" charset="0"/>
                      </a:endParaRPr>
                    </a:p>
                  </a:txBody>
                  <a:tcPr marL="68580" marR="68580" marT="0" marB="0" anchor="ctr">
                    <a:solidFill>
                      <a:schemeClr val="accent1"/>
                    </a:solidFill>
                  </a:tcPr>
                </a:tc>
                <a:tc>
                  <a:txBody>
                    <a:bodyPr/>
                    <a:lstStyle/>
                    <a:p>
                      <a:pPr marL="0" marR="0" algn="just">
                        <a:spcBef>
                          <a:spcPts val="0"/>
                        </a:spcBef>
                        <a:spcAft>
                          <a:spcPts val="0"/>
                        </a:spcAft>
                      </a:pPr>
                      <a:r>
                        <a:rPr lang="en-US" sz="1600" b="1">
                          <a:solidFill>
                            <a:schemeClr val="bg1"/>
                          </a:solidFill>
                          <a:effectLst/>
                          <a:latin typeface="Consolas" panose="020B0609020204030204" pitchFamily="49" charset="0"/>
                          <a:cs typeface="Consolas" panose="020B0609020204030204" pitchFamily="49" charset="0"/>
                        </a:rPr>
                        <a:t>Condition</a:t>
                      </a:r>
                      <a:endParaRPr lang="en-US" sz="1600" b="1">
                        <a:solidFill>
                          <a:schemeClr val="bg1"/>
                        </a:solidFill>
                        <a:effectLst/>
                        <a:latin typeface="Consolas" panose="020B0609020204030204" pitchFamily="49" charset="0"/>
                        <a:ea typeface="宋体"/>
                        <a:cs typeface="Consolas" panose="020B0609020204030204" pitchFamily="49" charset="0"/>
                      </a:endParaRPr>
                    </a:p>
                  </a:txBody>
                  <a:tcPr marL="68580" marR="68580" marT="0" marB="0">
                    <a:solidFill>
                      <a:schemeClr val="accent1"/>
                    </a:solidFill>
                  </a:tcPr>
                </a:tc>
                <a:tc>
                  <a:txBody>
                    <a:bodyPr/>
                    <a:lstStyle/>
                    <a:p>
                      <a:pPr marL="0" marR="0" algn="just">
                        <a:spcBef>
                          <a:spcPts val="0"/>
                        </a:spcBef>
                        <a:spcAft>
                          <a:spcPts val="0"/>
                        </a:spcAft>
                      </a:pPr>
                      <a:r>
                        <a:rPr lang="en-US" sz="1600" b="1" dirty="0">
                          <a:solidFill>
                            <a:schemeClr val="bg1"/>
                          </a:solidFill>
                          <a:effectLst/>
                          <a:latin typeface="Consolas" panose="020B0609020204030204" pitchFamily="49" charset="0"/>
                          <a:cs typeface="Consolas" panose="020B0609020204030204" pitchFamily="49" charset="0"/>
                        </a:rPr>
                        <a:t>Flag tested</a:t>
                      </a:r>
                      <a:endParaRPr lang="en-US" sz="1600" b="1" dirty="0">
                        <a:solidFill>
                          <a:schemeClr val="bg1"/>
                        </a:solidFill>
                        <a:effectLst/>
                        <a:latin typeface="Consolas" panose="020B0609020204030204" pitchFamily="49" charset="0"/>
                        <a:ea typeface="宋体"/>
                        <a:cs typeface="Consolas" panose="020B0609020204030204" pitchFamily="49" charset="0"/>
                      </a:endParaRPr>
                    </a:p>
                  </a:txBody>
                  <a:tcPr marL="68580" marR="68580" marT="0" marB="0">
                    <a:solidFill>
                      <a:schemeClr val="accent1"/>
                    </a:solidFill>
                  </a:tcPr>
                </a:tc>
                <a:extLst>
                  <a:ext uri="{0D108BD9-81ED-4DB2-BD59-A6C34878D82A}">
                    <a16:rowId xmlns:a16="http://schemas.microsoft.com/office/drawing/2014/main" val="10000"/>
                  </a:ext>
                </a:extLst>
              </a:tr>
              <a:tr h="304800">
                <a:tc>
                  <a:txBody>
                    <a:bodyPr/>
                    <a:lstStyle/>
                    <a:p>
                      <a:pPr marL="0" marR="0" algn="just">
                        <a:spcBef>
                          <a:spcPts val="0"/>
                        </a:spcBef>
                        <a:spcAft>
                          <a:spcPts val="0"/>
                        </a:spcAft>
                      </a:pPr>
                      <a:r>
                        <a:rPr lang="en-US" sz="1600" b="1" dirty="0" err="1">
                          <a:solidFill>
                            <a:srgbClr val="C00000"/>
                          </a:solidFill>
                          <a:effectLst/>
                          <a:latin typeface="Consolas" panose="020B0609020204030204" pitchFamily="49" charset="0"/>
                          <a:cs typeface="Consolas" panose="020B0609020204030204" pitchFamily="49" charset="0"/>
                        </a:rPr>
                        <a:t>ADDEQ</a:t>
                      </a:r>
                      <a:r>
                        <a:rPr lang="en-US" sz="1600" dirty="0">
                          <a:solidFill>
                            <a:srgbClr val="C00000"/>
                          </a:solidFill>
                          <a:effectLst/>
                          <a:latin typeface="Consolas" panose="020B0609020204030204" pitchFamily="49" charset="0"/>
                          <a:cs typeface="Consolas" panose="020B0609020204030204" pitchFamily="49" charset="0"/>
                        </a:rPr>
                        <a:t> </a:t>
                      </a:r>
                      <a:r>
                        <a:rPr lang="en-US" sz="1600" dirty="0" err="1">
                          <a:effectLst/>
                          <a:latin typeface="Consolas" panose="020B0609020204030204" pitchFamily="49" charset="0"/>
                          <a:cs typeface="Consolas" panose="020B0609020204030204" pitchFamily="49" charset="0"/>
                        </a:rPr>
                        <a:t>r3</a:t>
                      </a:r>
                      <a:r>
                        <a:rPr lang="en-US" sz="1600" dirty="0">
                          <a:effectLst/>
                          <a:latin typeface="Consolas" panose="020B0609020204030204" pitchFamily="49" charset="0"/>
                          <a:cs typeface="Consolas" panose="020B0609020204030204" pitchFamily="49" charset="0"/>
                        </a:rPr>
                        <a:t>, </a:t>
                      </a:r>
                      <a:r>
                        <a:rPr lang="en-US" sz="1600" dirty="0" err="1">
                          <a:effectLst/>
                          <a:latin typeface="Consolas" panose="020B0609020204030204" pitchFamily="49" charset="0"/>
                          <a:cs typeface="Consolas" panose="020B0609020204030204" pitchFamily="49" charset="0"/>
                        </a:rPr>
                        <a:t>r2</a:t>
                      </a:r>
                      <a:r>
                        <a:rPr lang="en-US" sz="1600" dirty="0">
                          <a:effectLst/>
                          <a:latin typeface="Consolas" panose="020B0609020204030204" pitchFamily="49" charset="0"/>
                          <a:cs typeface="Consolas" panose="020B0609020204030204" pitchFamily="49" charset="0"/>
                        </a:rPr>
                        <a:t>, </a:t>
                      </a:r>
                      <a:r>
                        <a:rPr lang="en-US" sz="1600" dirty="0" err="1">
                          <a:effectLst/>
                          <a:latin typeface="Consolas" panose="020B0609020204030204" pitchFamily="49" charset="0"/>
                          <a:cs typeface="Consolas" panose="020B0609020204030204" pitchFamily="49" charset="0"/>
                        </a:rPr>
                        <a:t>r1</a:t>
                      </a:r>
                      <a:endParaRPr lang="en-US" sz="1600" dirty="0">
                        <a:effectLst/>
                        <a:latin typeface="Consolas" panose="020B0609020204030204" pitchFamily="49" charset="0"/>
                        <a:ea typeface="宋体"/>
                        <a:cs typeface="Consolas" panose="020B0609020204030204" pitchFamily="49" charset="0"/>
                      </a:endParaRPr>
                    </a:p>
                  </a:txBody>
                  <a:tcPr marL="68580" marR="68580" marT="0" marB="0" anchor="ctr"/>
                </a:tc>
                <a:tc>
                  <a:txBody>
                    <a:bodyPr/>
                    <a:lstStyle/>
                    <a:p>
                      <a:pPr marL="0" marR="0" algn="just">
                        <a:spcBef>
                          <a:spcPts val="0"/>
                        </a:spcBef>
                        <a:spcAft>
                          <a:spcPts val="0"/>
                        </a:spcAft>
                      </a:pPr>
                      <a:r>
                        <a:rPr lang="en-US" sz="1600">
                          <a:effectLst/>
                          <a:latin typeface="Consolas" panose="020B0609020204030204" pitchFamily="49" charset="0"/>
                          <a:cs typeface="Consolas" panose="020B0609020204030204" pitchFamily="49" charset="0"/>
                        </a:rPr>
                        <a:t>Add if EQual</a:t>
                      </a:r>
                      <a:endParaRPr lang="en-US" sz="1600">
                        <a:effectLst/>
                        <a:latin typeface="Consolas" panose="020B0609020204030204" pitchFamily="49" charset="0"/>
                        <a:ea typeface="宋体"/>
                        <a:cs typeface="Consolas" panose="020B0609020204030204" pitchFamily="49" charset="0"/>
                      </a:endParaRPr>
                    </a:p>
                  </a:txBody>
                  <a:tcPr marL="68580" marR="68580" marT="0" marB="0"/>
                </a:tc>
                <a:tc>
                  <a:txBody>
                    <a:bodyPr/>
                    <a:lstStyle/>
                    <a:p>
                      <a:pPr marL="0" marR="0" algn="just">
                        <a:spcBef>
                          <a:spcPts val="0"/>
                        </a:spcBef>
                        <a:spcAft>
                          <a:spcPts val="0"/>
                        </a:spcAft>
                      </a:pPr>
                      <a:r>
                        <a:rPr lang="en-US" sz="1600">
                          <a:effectLst/>
                          <a:latin typeface="Consolas" panose="020B0609020204030204" pitchFamily="49" charset="0"/>
                          <a:cs typeface="Consolas" panose="020B0609020204030204" pitchFamily="49" charset="0"/>
                        </a:rPr>
                        <a:t>Add if Z = 1</a:t>
                      </a:r>
                      <a:endParaRPr lang="en-US" sz="1600">
                        <a:effectLst/>
                        <a:latin typeface="Consolas" panose="020B0609020204030204" pitchFamily="49" charset="0"/>
                        <a:ea typeface="宋体"/>
                        <a:cs typeface="Consolas" panose="020B0609020204030204" pitchFamily="49" charset="0"/>
                      </a:endParaRPr>
                    </a:p>
                  </a:txBody>
                  <a:tcPr marL="68580" marR="68580" marT="0" marB="0"/>
                </a:tc>
                <a:extLst>
                  <a:ext uri="{0D108BD9-81ED-4DB2-BD59-A6C34878D82A}">
                    <a16:rowId xmlns:a16="http://schemas.microsoft.com/office/drawing/2014/main" val="10001"/>
                  </a:ext>
                </a:extLst>
              </a:tr>
              <a:tr h="304800">
                <a:tc>
                  <a:txBody>
                    <a:bodyPr/>
                    <a:lstStyle/>
                    <a:p>
                      <a:pPr marL="0" marR="0" algn="just">
                        <a:spcBef>
                          <a:spcPts val="0"/>
                        </a:spcBef>
                        <a:spcAft>
                          <a:spcPts val="0"/>
                        </a:spcAft>
                      </a:pPr>
                      <a:r>
                        <a:rPr lang="en-US" sz="1600" b="1" dirty="0" err="1">
                          <a:solidFill>
                            <a:srgbClr val="C00000"/>
                          </a:solidFill>
                          <a:effectLst/>
                          <a:latin typeface="Consolas" panose="020B0609020204030204" pitchFamily="49" charset="0"/>
                          <a:cs typeface="Consolas" panose="020B0609020204030204" pitchFamily="49" charset="0"/>
                        </a:rPr>
                        <a:t>ADDNE</a:t>
                      </a:r>
                      <a:r>
                        <a:rPr lang="en-US" sz="1600" dirty="0">
                          <a:solidFill>
                            <a:srgbClr val="C00000"/>
                          </a:solidFill>
                          <a:effectLst/>
                          <a:latin typeface="Consolas" panose="020B0609020204030204" pitchFamily="49" charset="0"/>
                          <a:cs typeface="Consolas" panose="020B0609020204030204" pitchFamily="49" charset="0"/>
                        </a:rPr>
                        <a:t> </a:t>
                      </a:r>
                      <a:r>
                        <a:rPr lang="en-US" sz="1600" dirty="0" err="1">
                          <a:effectLst/>
                          <a:latin typeface="Consolas" panose="020B0609020204030204" pitchFamily="49" charset="0"/>
                          <a:cs typeface="Consolas" panose="020B0609020204030204" pitchFamily="49" charset="0"/>
                        </a:rPr>
                        <a:t>r3</a:t>
                      </a:r>
                      <a:r>
                        <a:rPr lang="en-US" sz="1600" dirty="0">
                          <a:effectLst/>
                          <a:latin typeface="Consolas" panose="020B0609020204030204" pitchFamily="49" charset="0"/>
                          <a:cs typeface="Consolas" panose="020B0609020204030204" pitchFamily="49" charset="0"/>
                        </a:rPr>
                        <a:t>, </a:t>
                      </a:r>
                      <a:r>
                        <a:rPr lang="en-US" sz="1600" dirty="0" err="1">
                          <a:effectLst/>
                          <a:latin typeface="Consolas" panose="020B0609020204030204" pitchFamily="49" charset="0"/>
                          <a:cs typeface="Consolas" panose="020B0609020204030204" pitchFamily="49" charset="0"/>
                        </a:rPr>
                        <a:t>r2</a:t>
                      </a:r>
                      <a:r>
                        <a:rPr lang="en-US" sz="1600" dirty="0">
                          <a:effectLst/>
                          <a:latin typeface="Consolas" panose="020B0609020204030204" pitchFamily="49" charset="0"/>
                          <a:cs typeface="Consolas" panose="020B0609020204030204" pitchFamily="49" charset="0"/>
                        </a:rPr>
                        <a:t>, </a:t>
                      </a:r>
                      <a:r>
                        <a:rPr lang="en-US" sz="1600" dirty="0" err="1">
                          <a:effectLst/>
                          <a:latin typeface="Consolas" panose="020B0609020204030204" pitchFamily="49" charset="0"/>
                          <a:cs typeface="Consolas" panose="020B0609020204030204" pitchFamily="49" charset="0"/>
                        </a:rPr>
                        <a:t>r1</a:t>
                      </a:r>
                      <a:endParaRPr lang="en-US" sz="1600" dirty="0">
                        <a:effectLst/>
                        <a:latin typeface="Consolas" panose="020B0609020204030204" pitchFamily="49" charset="0"/>
                        <a:ea typeface="宋体"/>
                        <a:cs typeface="Consolas" panose="020B0609020204030204" pitchFamily="49" charset="0"/>
                      </a:endParaRPr>
                    </a:p>
                  </a:txBody>
                  <a:tcPr marL="68580" marR="68580" marT="0" marB="0" anchor="ctr"/>
                </a:tc>
                <a:tc>
                  <a:txBody>
                    <a:bodyPr/>
                    <a:lstStyle/>
                    <a:p>
                      <a:pPr marL="0" marR="0" algn="just">
                        <a:spcBef>
                          <a:spcPts val="0"/>
                        </a:spcBef>
                        <a:spcAft>
                          <a:spcPts val="0"/>
                        </a:spcAft>
                      </a:pPr>
                      <a:r>
                        <a:rPr lang="en-US" sz="1600">
                          <a:effectLst/>
                          <a:latin typeface="Consolas" panose="020B0609020204030204" pitchFamily="49" charset="0"/>
                          <a:cs typeface="Consolas" panose="020B0609020204030204" pitchFamily="49" charset="0"/>
                        </a:rPr>
                        <a:t>Add if Not Equal</a:t>
                      </a:r>
                      <a:endParaRPr lang="en-US" sz="1600">
                        <a:effectLst/>
                        <a:latin typeface="Consolas" panose="020B0609020204030204" pitchFamily="49" charset="0"/>
                        <a:ea typeface="宋体"/>
                        <a:cs typeface="Consolas" panose="020B0609020204030204" pitchFamily="49" charset="0"/>
                      </a:endParaRPr>
                    </a:p>
                  </a:txBody>
                  <a:tcPr marL="68580" marR="68580" marT="0" marB="0"/>
                </a:tc>
                <a:tc>
                  <a:txBody>
                    <a:bodyPr/>
                    <a:lstStyle/>
                    <a:p>
                      <a:pPr marL="0" marR="0" algn="just">
                        <a:spcBef>
                          <a:spcPts val="0"/>
                        </a:spcBef>
                        <a:spcAft>
                          <a:spcPts val="0"/>
                        </a:spcAft>
                      </a:pPr>
                      <a:r>
                        <a:rPr lang="en-US" sz="1600">
                          <a:effectLst/>
                          <a:latin typeface="Consolas" panose="020B0609020204030204" pitchFamily="49" charset="0"/>
                          <a:cs typeface="Consolas" panose="020B0609020204030204" pitchFamily="49" charset="0"/>
                        </a:rPr>
                        <a:t>Add if Z = 0</a:t>
                      </a:r>
                      <a:endParaRPr lang="en-US" sz="1600">
                        <a:effectLst/>
                        <a:latin typeface="Consolas" panose="020B0609020204030204" pitchFamily="49" charset="0"/>
                        <a:ea typeface="宋体"/>
                        <a:cs typeface="Consolas" panose="020B0609020204030204" pitchFamily="49" charset="0"/>
                      </a:endParaRPr>
                    </a:p>
                  </a:txBody>
                  <a:tcPr marL="68580" marR="68580" marT="0" marB="0"/>
                </a:tc>
                <a:extLst>
                  <a:ext uri="{0D108BD9-81ED-4DB2-BD59-A6C34878D82A}">
                    <a16:rowId xmlns:a16="http://schemas.microsoft.com/office/drawing/2014/main" val="10002"/>
                  </a:ext>
                </a:extLst>
              </a:tr>
              <a:tr h="304800">
                <a:tc>
                  <a:txBody>
                    <a:bodyPr/>
                    <a:lstStyle/>
                    <a:p>
                      <a:pPr marL="0" marR="0" algn="just">
                        <a:spcBef>
                          <a:spcPts val="0"/>
                        </a:spcBef>
                        <a:spcAft>
                          <a:spcPts val="0"/>
                        </a:spcAft>
                      </a:pPr>
                      <a:r>
                        <a:rPr lang="en-US" sz="1600" b="1" dirty="0" err="1">
                          <a:solidFill>
                            <a:srgbClr val="C00000"/>
                          </a:solidFill>
                          <a:effectLst/>
                          <a:latin typeface="Consolas" panose="020B0609020204030204" pitchFamily="49" charset="0"/>
                          <a:cs typeface="Consolas" panose="020B0609020204030204" pitchFamily="49" charset="0"/>
                        </a:rPr>
                        <a:t>ADDHS</a:t>
                      </a:r>
                      <a:r>
                        <a:rPr lang="en-US" sz="1600" dirty="0">
                          <a:solidFill>
                            <a:srgbClr val="C00000"/>
                          </a:solidFill>
                          <a:effectLst/>
                          <a:latin typeface="Consolas" panose="020B0609020204030204" pitchFamily="49" charset="0"/>
                          <a:cs typeface="Consolas" panose="020B0609020204030204" pitchFamily="49" charset="0"/>
                        </a:rPr>
                        <a:t> </a:t>
                      </a:r>
                      <a:r>
                        <a:rPr lang="en-US" sz="1600" dirty="0" err="1">
                          <a:effectLst/>
                          <a:latin typeface="Consolas" panose="020B0609020204030204" pitchFamily="49" charset="0"/>
                          <a:cs typeface="Consolas" panose="020B0609020204030204" pitchFamily="49" charset="0"/>
                        </a:rPr>
                        <a:t>r3</a:t>
                      </a:r>
                      <a:r>
                        <a:rPr lang="en-US" sz="1600" dirty="0">
                          <a:effectLst/>
                          <a:latin typeface="Consolas" panose="020B0609020204030204" pitchFamily="49" charset="0"/>
                          <a:cs typeface="Consolas" panose="020B0609020204030204" pitchFamily="49" charset="0"/>
                        </a:rPr>
                        <a:t>, </a:t>
                      </a:r>
                      <a:r>
                        <a:rPr lang="en-US" sz="1600" dirty="0" err="1">
                          <a:effectLst/>
                          <a:latin typeface="Consolas" panose="020B0609020204030204" pitchFamily="49" charset="0"/>
                          <a:cs typeface="Consolas" panose="020B0609020204030204" pitchFamily="49" charset="0"/>
                        </a:rPr>
                        <a:t>r2</a:t>
                      </a:r>
                      <a:r>
                        <a:rPr lang="en-US" sz="1600" dirty="0">
                          <a:effectLst/>
                          <a:latin typeface="Consolas" panose="020B0609020204030204" pitchFamily="49" charset="0"/>
                          <a:cs typeface="Consolas" panose="020B0609020204030204" pitchFamily="49" charset="0"/>
                        </a:rPr>
                        <a:t>, </a:t>
                      </a:r>
                      <a:r>
                        <a:rPr lang="en-US" sz="1600" dirty="0" err="1">
                          <a:effectLst/>
                          <a:latin typeface="Consolas" panose="020B0609020204030204" pitchFamily="49" charset="0"/>
                          <a:cs typeface="Consolas" panose="020B0609020204030204" pitchFamily="49" charset="0"/>
                        </a:rPr>
                        <a:t>r1</a:t>
                      </a:r>
                      <a:endParaRPr lang="en-US" sz="1600" dirty="0">
                        <a:effectLst/>
                        <a:latin typeface="Consolas" panose="020B0609020204030204" pitchFamily="49" charset="0"/>
                        <a:ea typeface="宋体"/>
                        <a:cs typeface="Consolas" panose="020B0609020204030204" pitchFamily="49" charset="0"/>
                      </a:endParaRPr>
                    </a:p>
                  </a:txBody>
                  <a:tcPr marL="68580" marR="68580" marT="0" marB="0" anchor="ctr"/>
                </a:tc>
                <a:tc>
                  <a:txBody>
                    <a:bodyPr/>
                    <a:lstStyle/>
                    <a:p>
                      <a:pPr marL="0" marR="0" algn="just">
                        <a:spcBef>
                          <a:spcPts val="0"/>
                        </a:spcBef>
                        <a:spcAft>
                          <a:spcPts val="0"/>
                        </a:spcAft>
                      </a:pPr>
                      <a:r>
                        <a:rPr lang="en-US" sz="1600">
                          <a:effectLst/>
                          <a:latin typeface="Consolas" panose="020B0609020204030204" pitchFamily="49" charset="0"/>
                          <a:cs typeface="Consolas" panose="020B0609020204030204" pitchFamily="49" charset="0"/>
                        </a:rPr>
                        <a:t>Add if Unsigned Higher or Same</a:t>
                      </a:r>
                      <a:endParaRPr lang="en-US" sz="1600">
                        <a:effectLst/>
                        <a:latin typeface="Consolas" panose="020B0609020204030204" pitchFamily="49" charset="0"/>
                        <a:ea typeface="宋体"/>
                        <a:cs typeface="Consolas" panose="020B0609020204030204" pitchFamily="49" charset="0"/>
                      </a:endParaRPr>
                    </a:p>
                  </a:txBody>
                  <a:tcPr marL="68580" marR="68580" marT="0" marB="0"/>
                </a:tc>
                <a:tc>
                  <a:txBody>
                    <a:bodyPr/>
                    <a:lstStyle/>
                    <a:p>
                      <a:pPr marL="0" marR="0" algn="just">
                        <a:spcBef>
                          <a:spcPts val="0"/>
                        </a:spcBef>
                        <a:spcAft>
                          <a:spcPts val="0"/>
                        </a:spcAft>
                      </a:pPr>
                      <a:r>
                        <a:rPr lang="en-US" sz="1600">
                          <a:effectLst/>
                          <a:latin typeface="Consolas" panose="020B0609020204030204" pitchFamily="49" charset="0"/>
                          <a:cs typeface="Consolas" panose="020B0609020204030204" pitchFamily="49" charset="0"/>
                        </a:rPr>
                        <a:t>Add if C = 1</a:t>
                      </a:r>
                      <a:endParaRPr lang="en-US" sz="1600">
                        <a:effectLst/>
                        <a:latin typeface="Consolas" panose="020B0609020204030204" pitchFamily="49" charset="0"/>
                        <a:ea typeface="宋体"/>
                        <a:cs typeface="Consolas" panose="020B0609020204030204" pitchFamily="49" charset="0"/>
                      </a:endParaRPr>
                    </a:p>
                  </a:txBody>
                  <a:tcPr marL="68580" marR="68580" marT="0" marB="0"/>
                </a:tc>
                <a:extLst>
                  <a:ext uri="{0D108BD9-81ED-4DB2-BD59-A6C34878D82A}">
                    <a16:rowId xmlns:a16="http://schemas.microsoft.com/office/drawing/2014/main" val="10003"/>
                  </a:ext>
                </a:extLst>
              </a:tr>
              <a:tr h="304800">
                <a:tc>
                  <a:txBody>
                    <a:bodyPr/>
                    <a:lstStyle/>
                    <a:p>
                      <a:pPr marL="0" marR="0" algn="just">
                        <a:spcBef>
                          <a:spcPts val="0"/>
                        </a:spcBef>
                        <a:spcAft>
                          <a:spcPts val="0"/>
                        </a:spcAft>
                      </a:pPr>
                      <a:r>
                        <a:rPr lang="en-US" sz="1600" b="1" dirty="0" err="1">
                          <a:solidFill>
                            <a:srgbClr val="C00000"/>
                          </a:solidFill>
                          <a:effectLst/>
                          <a:latin typeface="Consolas" panose="020B0609020204030204" pitchFamily="49" charset="0"/>
                          <a:cs typeface="Consolas" panose="020B0609020204030204" pitchFamily="49" charset="0"/>
                        </a:rPr>
                        <a:t>ADDLO</a:t>
                      </a:r>
                      <a:r>
                        <a:rPr lang="en-US" sz="1600" dirty="0">
                          <a:solidFill>
                            <a:srgbClr val="C00000"/>
                          </a:solidFill>
                          <a:effectLst/>
                          <a:latin typeface="Consolas" panose="020B0609020204030204" pitchFamily="49" charset="0"/>
                          <a:cs typeface="Consolas" panose="020B0609020204030204" pitchFamily="49" charset="0"/>
                        </a:rPr>
                        <a:t> </a:t>
                      </a:r>
                      <a:r>
                        <a:rPr lang="en-US" sz="1600" dirty="0" err="1">
                          <a:effectLst/>
                          <a:latin typeface="Consolas" panose="020B0609020204030204" pitchFamily="49" charset="0"/>
                          <a:cs typeface="Consolas" panose="020B0609020204030204" pitchFamily="49" charset="0"/>
                        </a:rPr>
                        <a:t>r3</a:t>
                      </a:r>
                      <a:r>
                        <a:rPr lang="en-US" sz="1600" dirty="0">
                          <a:effectLst/>
                          <a:latin typeface="Consolas" panose="020B0609020204030204" pitchFamily="49" charset="0"/>
                          <a:cs typeface="Consolas" panose="020B0609020204030204" pitchFamily="49" charset="0"/>
                        </a:rPr>
                        <a:t>, </a:t>
                      </a:r>
                      <a:r>
                        <a:rPr lang="en-US" sz="1600" dirty="0" err="1">
                          <a:effectLst/>
                          <a:latin typeface="Consolas" panose="020B0609020204030204" pitchFamily="49" charset="0"/>
                          <a:cs typeface="Consolas" panose="020B0609020204030204" pitchFamily="49" charset="0"/>
                        </a:rPr>
                        <a:t>r2</a:t>
                      </a:r>
                      <a:r>
                        <a:rPr lang="en-US" sz="1600" dirty="0">
                          <a:effectLst/>
                          <a:latin typeface="Consolas" panose="020B0609020204030204" pitchFamily="49" charset="0"/>
                          <a:cs typeface="Consolas" panose="020B0609020204030204" pitchFamily="49" charset="0"/>
                        </a:rPr>
                        <a:t>, </a:t>
                      </a:r>
                      <a:r>
                        <a:rPr lang="en-US" sz="1600" dirty="0" err="1">
                          <a:effectLst/>
                          <a:latin typeface="Consolas" panose="020B0609020204030204" pitchFamily="49" charset="0"/>
                          <a:cs typeface="Consolas" panose="020B0609020204030204" pitchFamily="49" charset="0"/>
                        </a:rPr>
                        <a:t>r1</a:t>
                      </a:r>
                      <a:endParaRPr lang="en-US" sz="1600" dirty="0">
                        <a:effectLst/>
                        <a:latin typeface="Consolas" panose="020B0609020204030204" pitchFamily="49" charset="0"/>
                        <a:ea typeface="宋体"/>
                        <a:cs typeface="Consolas" panose="020B0609020204030204" pitchFamily="49" charset="0"/>
                      </a:endParaRPr>
                    </a:p>
                  </a:txBody>
                  <a:tcPr marL="68580" marR="68580" marT="0" marB="0" anchor="ctr"/>
                </a:tc>
                <a:tc>
                  <a:txBody>
                    <a:bodyPr/>
                    <a:lstStyle/>
                    <a:p>
                      <a:pPr marL="0" marR="0" algn="just">
                        <a:spcBef>
                          <a:spcPts val="0"/>
                        </a:spcBef>
                        <a:spcAft>
                          <a:spcPts val="0"/>
                        </a:spcAft>
                      </a:pPr>
                      <a:r>
                        <a:rPr lang="en-US" sz="1600" dirty="0">
                          <a:effectLst/>
                          <a:latin typeface="Consolas" panose="020B0609020204030204" pitchFamily="49" charset="0"/>
                          <a:cs typeface="Consolas" panose="020B0609020204030204" pitchFamily="49" charset="0"/>
                        </a:rPr>
                        <a:t>Add if Unsigned </a:t>
                      </a:r>
                      <a:r>
                        <a:rPr lang="en-US" sz="1600" dirty="0" err="1">
                          <a:effectLst/>
                          <a:latin typeface="Consolas" panose="020B0609020204030204" pitchFamily="49" charset="0"/>
                          <a:cs typeface="Consolas" panose="020B0609020204030204" pitchFamily="49" charset="0"/>
                        </a:rPr>
                        <a:t>LOwer</a:t>
                      </a:r>
                      <a:endParaRPr lang="en-US" sz="1600" dirty="0">
                        <a:effectLst/>
                        <a:latin typeface="Consolas" panose="020B0609020204030204" pitchFamily="49" charset="0"/>
                        <a:ea typeface="宋体"/>
                        <a:cs typeface="Consolas" panose="020B0609020204030204" pitchFamily="49" charset="0"/>
                      </a:endParaRPr>
                    </a:p>
                  </a:txBody>
                  <a:tcPr marL="68580" marR="68580" marT="0" marB="0"/>
                </a:tc>
                <a:tc>
                  <a:txBody>
                    <a:bodyPr/>
                    <a:lstStyle/>
                    <a:p>
                      <a:pPr marL="0" marR="0" algn="just">
                        <a:spcBef>
                          <a:spcPts val="0"/>
                        </a:spcBef>
                        <a:spcAft>
                          <a:spcPts val="0"/>
                        </a:spcAft>
                      </a:pPr>
                      <a:r>
                        <a:rPr lang="en-US" sz="1600">
                          <a:effectLst/>
                          <a:latin typeface="Consolas" panose="020B0609020204030204" pitchFamily="49" charset="0"/>
                          <a:cs typeface="Consolas" panose="020B0609020204030204" pitchFamily="49" charset="0"/>
                        </a:rPr>
                        <a:t>Add if C = 0</a:t>
                      </a:r>
                      <a:endParaRPr lang="en-US" sz="1600">
                        <a:effectLst/>
                        <a:latin typeface="Consolas" panose="020B0609020204030204" pitchFamily="49" charset="0"/>
                        <a:ea typeface="宋体"/>
                        <a:cs typeface="Consolas" panose="020B0609020204030204" pitchFamily="49" charset="0"/>
                      </a:endParaRPr>
                    </a:p>
                  </a:txBody>
                  <a:tcPr marL="68580" marR="68580" marT="0" marB="0"/>
                </a:tc>
                <a:extLst>
                  <a:ext uri="{0D108BD9-81ED-4DB2-BD59-A6C34878D82A}">
                    <a16:rowId xmlns:a16="http://schemas.microsoft.com/office/drawing/2014/main" val="10004"/>
                  </a:ext>
                </a:extLst>
              </a:tr>
              <a:tr h="304800">
                <a:tc>
                  <a:txBody>
                    <a:bodyPr/>
                    <a:lstStyle/>
                    <a:p>
                      <a:pPr marL="0" marR="0" algn="just">
                        <a:spcBef>
                          <a:spcPts val="0"/>
                        </a:spcBef>
                        <a:spcAft>
                          <a:spcPts val="0"/>
                        </a:spcAft>
                      </a:pPr>
                      <a:r>
                        <a:rPr lang="en-US" sz="1600" b="1" dirty="0" err="1">
                          <a:solidFill>
                            <a:srgbClr val="C00000"/>
                          </a:solidFill>
                          <a:effectLst/>
                          <a:latin typeface="Consolas" panose="020B0609020204030204" pitchFamily="49" charset="0"/>
                          <a:cs typeface="Consolas" panose="020B0609020204030204" pitchFamily="49" charset="0"/>
                        </a:rPr>
                        <a:t>ADDMI</a:t>
                      </a:r>
                      <a:r>
                        <a:rPr lang="en-US" sz="1600" dirty="0">
                          <a:solidFill>
                            <a:srgbClr val="C00000"/>
                          </a:solidFill>
                          <a:effectLst/>
                          <a:latin typeface="Consolas" panose="020B0609020204030204" pitchFamily="49" charset="0"/>
                          <a:cs typeface="Consolas" panose="020B0609020204030204" pitchFamily="49" charset="0"/>
                        </a:rPr>
                        <a:t> </a:t>
                      </a:r>
                      <a:r>
                        <a:rPr lang="en-US" sz="1600" dirty="0" err="1">
                          <a:effectLst/>
                          <a:latin typeface="Consolas" panose="020B0609020204030204" pitchFamily="49" charset="0"/>
                          <a:cs typeface="Consolas" panose="020B0609020204030204" pitchFamily="49" charset="0"/>
                        </a:rPr>
                        <a:t>r3</a:t>
                      </a:r>
                      <a:r>
                        <a:rPr lang="en-US" sz="1600" dirty="0">
                          <a:effectLst/>
                          <a:latin typeface="Consolas" panose="020B0609020204030204" pitchFamily="49" charset="0"/>
                          <a:cs typeface="Consolas" panose="020B0609020204030204" pitchFamily="49" charset="0"/>
                        </a:rPr>
                        <a:t>, </a:t>
                      </a:r>
                      <a:r>
                        <a:rPr lang="en-US" sz="1600" dirty="0" err="1">
                          <a:effectLst/>
                          <a:latin typeface="Consolas" panose="020B0609020204030204" pitchFamily="49" charset="0"/>
                          <a:cs typeface="Consolas" panose="020B0609020204030204" pitchFamily="49" charset="0"/>
                        </a:rPr>
                        <a:t>r2</a:t>
                      </a:r>
                      <a:r>
                        <a:rPr lang="en-US" sz="1600" dirty="0">
                          <a:effectLst/>
                          <a:latin typeface="Consolas" panose="020B0609020204030204" pitchFamily="49" charset="0"/>
                          <a:cs typeface="Consolas" panose="020B0609020204030204" pitchFamily="49" charset="0"/>
                        </a:rPr>
                        <a:t>, </a:t>
                      </a:r>
                      <a:r>
                        <a:rPr lang="en-US" sz="1600" dirty="0" err="1">
                          <a:effectLst/>
                          <a:latin typeface="Consolas" panose="020B0609020204030204" pitchFamily="49" charset="0"/>
                          <a:cs typeface="Consolas" panose="020B0609020204030204" pitchFamily="49" charset="0"/>
                        </a:rPr>
                        <a:t>r1</a:t>
                      </a:r>
                      <a:endParaRPr lang="en-US" sz="1600" dirty="0">
                        <a:effectLst/>
                        <a:latin typeface="Consolas" panose="020B0609020204030204" pitchFamily="49" charset="0"/>
                        <a:ea typeface="宋体"/>
                        <a:cs typeface="Consolas" panose="020B0609020204030204" pitchFamily="49" charset="0"/>
                      </a:endParaRPr>
                    </a:p>
                  </a:txBody>
                  <a:tcPr marL="68580" marR="68580" marT="0" marB="0" anchor="ctr"/>
                </a:tc>
                <a:tc>
                  <a:txBody>
                    <a:bodyPr/>
                    <a:lstStyle/>
                    <a:p>
                      <a:pPr marL="0" marR="0" algn="just">
                        <a:spcBef>
                          <a:spcPts val="0"/>
                        </a:spcBef>
                        <a:spcAft>
                          <a:spcPts val="0"/>
                        </a:spcAft>
                      </a:pPr>
                      <a:r>
                        <a:rPr lang="en-US" sz="1600">
                          <a:effectLst/>
                          <a:latin typeface="Consolas" panose="020B0609020204030204" pitchFamily="49" charset="0"/>
                          <a:cs typeface="Consolas" panose="020B0609020204030204" pitchFamily="49" charset="0"/>
                        </a:rPr>
                        <a:t>Add if Minus (Negative)</a:t>
                      </a:r>
                      <a:endParaRPr lang="en-US" sz="1600">
                        <a:effectLst/>
                        <a:latin typeface="Consolas" panose="020B0609020204030204" pitchFamily="49" charset="0"/>
                        <a:ea typeface="宋体"/>
                        <a:cs typeface="Consolas" panose="020B0609020204030204" pitchFamily="49" charset="0"/>
                      </a:endParaRPr>
                    </a:p>
                  </a:txBody>
                  <a:tcPr marL="68580" marR="68580" marT="0" marB="0"/>
                </a:tc>
                <a:tc>
                  <a:txBody>
                    <a:bodyPr/>
                    <a:lstStyle/>
                    <a:p>
                      <a:pPr marL="0" marR="0" algn="just">
                        <a:spcBef>
                          <a:spcPts val="0"/>
                        </a:spcBef>
                        <a:spcAft>
                          <a:spcPts val="0"/>
                        </a:spcAft>
                      </a:pPr>
                      <a:r>
                        <a:rPr lang="en-US" sz="1600">
                          <a:effectLst/>
                          <a:latin typeface="Consolas" panose="020B0609020204030204" pitchFamily="49" charset="0"/>
                          <a:cs typeface="Consolas" panose="020B0609020204030204" pitchFamily="49" charset="0"/>
                        </a:rPr>
                        <a:t>Add if N = 1</a:t>
                      </a:r>
                      <a:endParaRPr lang="en-US" sz="1600">
                        <a:effectLst/>
                        <a:latin typeface="Consolas" panose="020B0609020204030204" pitchFamily="49" charset="0"/>
                        <a:ea typeface="宋体"/>
                        <a:cs typeface="Consolas" panose="020B0609020204030204" pitchFamily="49" charset="0"/>
                      </a:endParaRPr>
                    </a:p>
                  </a:txBody>
                  <a:tcPr marL="68580" marR="68580" marT="0" marB="0"/>
                </a:tc>
                <a:extLst>
                  <a:ext uri="{0D108BD9-81ED-4DB2-BD59-A6C34878D82A}">
                    <a16:rowId xmlns:a16="http://schemas.microsoft.com/office/drawing/2014/main" val="10005"/>
                  </a:ext>
                </a:extLst>
              </a:tr>
              <a:tr h="304800">
                <a:tc>
                  <a:txBody>
                    <a:bodyPr/>
                    <a:lstStyle/>
                    <a:p>
                      <a:pPr marL="0" marR="0" algn="just">
                        <a:spcBef>
                          <a:spcPts val="0"/>
                        </a:spcBef>
                        <a:spcAft>
                          <a:spcPts val="0"/>
                        </a:spcAft>
                      </a:pPr>
                      <a:r>
                        <a:rPr lang="en-US" sz="1600" b="1" dirty="0" err="1">
                          <a:solidFill>
                            <a:srgbClr val="C00000"/>
                          </a:solidFill>
                          <a:effectLst/>
                          <a:latin typeface="Consolas" panose="020B0609020204030204" pitchFamily="49" charset="0"/>
                          <a:cs typeface="Consolas" panose="020B0609020204030204" pitchFamily="49" charset="0"/>
                        </a:rPr>
                        <a:t>ADDPL</a:t>
                      </a:r>
                      <a:r>
                        <a:rPr lang="en-US" sz="1600" dirty="0">
                          <a:solidFill>
                            <a:srgbClr val="C00000"/>
                          </a:solidFill>
                          <a:effectLst/>
                          <a:latin typeface="Consolas" panose="020B0609020204030204" pitchFamily="49" charset="0"/>
                          <a:cs typeface="Consolas" panose="020B0609020204030204" pitchFamily="49" charset="0"/>
                        </a:rPr>
                        <a:t> </a:t>
                      </a:r>
                      <a:r>
                        <a:rPr lang="en-US" sz="1600" dirty="0" err="1">
                          <a:effectLst/>
                          <a:latin typeface="Consolas" panose="020B0609020204030204" pitchFamily="49" charset="0"/>
                          <a:cs typeface="Consolas" panose="020B0609020204030204" pitchFamily="49" charset="0"/>
                        </a:rPr>
                        <a:t>r3</a:t>
                      </a:r>
                      <a:r>
                        <a:rPr lang="en-US" sz="1600" dirty="0">
                          <a:effectLst/>
                          <a:latin typeface="Consolas" panose="020B0609020204030204" pitchFamily="49" charset="0"/>
                          <a:cs typeface="Consolas" panose="020B0609020204030204" pitchFamily="49" charset="0"/>
                        </a:rPr>
                        <a:t>, </a:t>
                      </a:r>
                      <a:r>
                        <a:rPr lang="en-US" sz="1600" dirty="0" err="1">
                          <a:effectLst/>
                          <a:latin typeface="Consolas" panose="020B0609020204030204" pitchFamily="49" charset="0"/>
                          <a:cs typeface="Consolas" panose="020B0609020204030204" pitchFamily="49" charset="0"/>
                        </a:rPr>
                        <a:t>r2</a:t>
                      </a:r>
                      <a:r>
                        <a:rPr lang="en-US" sz="1600" dirty="0">
                          <a:effectLst/>
                          <a:latin typeface="Consolas" panose="020B0609020204030204" pitchFamily="49" charset="0"/>
                          <a:cs typeface="Consolas" panose="020B0609020204030204" pitchFamily="49" charset="0"/>
                        </a:rPr>
                        <a:t>, </a:t>
                      </a:r>
                      <a:r>
                        <a:rPr lang="en-US" sz="1600" dirty="0" err="1">
                          <a:effectLst/>
                          <a:latin typeface="Consolas" panose="020B0609020204030204" pitchFamily="49" charset="0"/>
                          <a:cs typeface="Consolas" panose="020B0609020204030204" pitchFamily="49" charset="0"/>
                        </a:rPr>
                        <a:t>r1</a:t>
                      </a:r>
                      <a:endParaRPr lang="en-US" sz="1600" dirty="0">
                        <a:effectLst/>
                        <a:latin typeface="Consolas" panose="020B0609020204030204" pitchFamily="49" charset="0"/>
                        <a:ea typeface="宋体"/>
                        <a:cs typeface="Consolas" panose="020B0609020204030204" pitchFamily="49" charset="0"/>
                      </a:endParaRPr>
                    </a:p>
                  </a:txBody>
                  <a:tcPr marL="68580" marR="68580" marT="0" marB="0" anchor="ctr"/>
                </a:tc>
                <a:tc>
                  <a:txBody>
                    <a:bodyPr/>
                    <a:lstStyle/>
                    <a:p>
                      <a:pPr marL="0" marR="0" algn="just">
                        <a:spcBef>
                          <a:spcPts val="0"/>
                        </a:spcBef>
                        <a:spcAft>
                          <a:spcPts val="0"/>
                        </a:spcAft>
                      </a:pPr>
                      <a:r>
                        <a:rPr lang="en-US" sz="1600">
                          <a:effectLst/>
                          <a:latin typeface="Consolas" panose="020B0609020204030204" pitchFamily="49" charset="0"/>
                          <a:cs typeface="Consolas" panose="020B0609020204030204" pitchFamily="49" charset="0"/>
                        </a:rPr>
                        <a:t>Add if PLus (Positive or Zero)</a:t>
                      </a:r>
                      <a:endParaRPr lang="en-US" sz="1600">
                        <a:effectLst/>
                        <a:latin typeface="Consolas" panose="020B0609020204030204" pitchFamily="49" charset="0"/>
                        <a:ea typeface="宋体"/>
                        <a:cs typeface="Consolas" panose="020B0609020204030204" pitchFamily="49" charset="0"/>
                      </a:endParaRPr>
                    </a:p>
                  </a:txBody>
                  <a:tcPr marL="68580" marR="68580" marT="0" marB="0"/>
                </a:tc>
                <a:tc>
                  <a:txBody>
                    <a:bodyPr/>
                    <a:lstStyle/>
                    <a:p>
                      <a:pPr marL="0" marR="0" algn="just">
                        <a:spcBef>
                          <a:spcPts val="0"/>
                        </a:spcBef>
                        <a:spcAft>
                          <a:spcPts val="0"/>
                        </a:spcAft>
                      </a:pPr>
                      <a:r>
                        <a:rPr lang="en-US" sz="1600">
                          <a:effectLst/>
                          <a:latin typeface="Consolas" panose="020B0609020204030204" pitchFamily="49" charset="0"/>
                          <a:cs typeface="Consolas" panose="020B0609020204030204" pitchFamily="49" charset="0"/>
                        </a:rPr>
                        <a:t>Add if N = 0</a:t>
                      </a:r>
                      <a:endParaRPr lang="en-US" sz="1600">
                        <a:effectLst/>
                        <a:latin typeface="Consolas" panose="020B0609020204030204" pitchFamily="49" charset="0"/>
                        <a:ea typeface="宋体"/>
                        <a:cs typeface="Consolas" panose="020B0609020204030204" pitchFamily="49" charset="0"/>
                      </a:endParaRPr>
                    </a:p>
                  </a:txBody>
                  <a:tcPr marL="68580" marR="68580" marT="0" marB="0"/>
                </a:tc>
                <a:extLst>
                  <a:ext uri="{0D108BD9-81ED-4DB2-BD59-A6C34878D82A}">
                    <a16:rowId xmlns:a16="http://schemas.microsoft.com/office/drawing/2014/main" val="10006"/>
                  </a:ext>
                </a:extLst>
              </a:tr>
              <a:tr h="304800">
                <a:tc>
                  <a:txBody>
                    <a:bodyPr/>
                    <a:lstStyle/>
                    <a:p>
                      <a:pPr marL="0" marR="0" algn="just">
                        <a:spcBef>
                          <a:spcPts val="0"/>
                        </a:spcBef>
                        <a:spcAft>
                          <a:spcPts val="0"/>
                        </a:spcAft>
                      </a:pPr>
                      <a:r>
                        <a:rPr lang="en-US" sz="1600" b="1" dirty="0" err="1">
                          <a:solidFill>
                            <a:srgbClr val="C00000"/>
                          </a:solidFill>
                          <a:effectLst/>
                          <a:latin typeface="Consolas" panose="020B0609020204030204" pitchFamily="49" charset="0"/>
                          <a:cs typeface="Consolas" panose="020B0609020204030204" pitchFamily="49" charset="0"/>
                        </a:rPr>
                        <a:t>ADDVS</a:t>
                      </a:r>
                      <a:r>
                        <a:rPr lang="en-US" sz="1600" dirty="0">
                          <a:solidFill>
                            <a:srgbClr val="C00000"/>
                          </a:solidFill>
                          <a:effectLst/>
                          <a:latin typeface="Consolas" panose="020B0609020204030204" pitchFamily="49" charset="0"/>
                          <a:cs typeface="Consolas" panose="020B0609020204030204" pitchFamily="49" charset="0"/>
                        </a:rPr>
                        <a:t> </a:t>
                      </a:r>
                      <a:r>
                        <a:rPr lang="en-US" sz="1600" dirty="0" err="1">
                          <a:effectLst/>
                          <a:latin typeface="Consolas" panose="020B0609020204030204" pitchFamily="49" charset="0"/>
                          <a:cs typeface="Consolas" panose="020B0609020204030204" pitchFamily="49" charset="0"/>
                        </a:rPr>
                        <a:t>r3</a:t>
                      </a:r>
                      <a:r>
                        <a:rPr lang="en-US" sz="1600" dirty="0">
                          <a:effectLst/>
                          <a:latin typeface="Consolas" panose="020B0609020204030204" pitchFamily="49" charset="0"/>
                          <a:cs typeface="Consolas" panose="020B0609020204030204" pitchFamily="49" charset="0"/>
                        </a:rPr>
                        <a:t>, </a:t>
                      </a:r>
                      <a:r>
                        <a:rPr lang="en-US" sz="1600" dirty="0" err="1">
                          <a:effectLst/>
                          <a:latin typeface="Consolas" panose="020B0609020204030204" pitchFamily="49" charset="0"/>
                          <a:cs typeface="Consolas" panose="020B0609020204030204" pitchFamily="49" charset="0"/>
                        </a:rPr>
                        <a:t>r2</a:t>
                      </a:r>
                      <a:r>
                        <a:rPr lang="en-US" sz="1600" dirty="0">
                          <a:effectLst/>
                          <a:latin typeface="Consolas" panose="020B0609020204030204" pitchFamily="49" charset="0"/>
                          <a:cs typeface="Consolas" panose="020B0609020204030204" pitchFamily="49" charset="0"/>
                        </a:rPr>
                        <a:t>, </a:t>
                      </a:r>
                      <a:r>
                        <a:rPr lang="en-US" sz="1600" dirty="0" err="1">
                          <a:effectLst/>
                          <a:latin typeface="Consolas" panose="020B0609020204030204" pitchFamily="49" charset="0"/>
                          <a:cs typeface="Consolas" panose="020B0609020204030204" pitchFamily="49" charset="0"/>
                        </a:rPr>
                        <a:t>r1</a:t>
                      </a:r>
                      <a:endParaRPr lang="en-US" sz="1600" dirty="0">
                        <a:effectLst/>
                        <a:latin typeface="Consolas" panose="020B0609020204030204" pitchFamily="49" charset="0"/>
                        <a:ea typeface="宋体"/>
                        <a:cs typeface="Consolas" panose="020B0609020204030204" pitchFamily="49" charset="0"/>
                      </a:endParaRPr>
                    </a:p>
                  </a:txBody>
                  <a:tcPr marL="68580" marR="68580" marT="0" marB="0" anchor="ctr"/>
                </a:tc>
                <a:tc>
                  <a:txBody>
                    <a:bodyPr/>
                    <a:lstStyle/>
                    <a:p>
                      <a:pPr marL="0" marR="0" algn="just">
                        <a:spcBef>
                          <a:spcPts val="0"/>
                        </a:spcBef>
                        <a:spcAft>
                          <a:spcPts val="0"/>
                        </a:spcAft>
                      </a:pPr>
                      <a:r>
                        <a:rPr lang="en-US" sz="1600">
                          <a:effectLst/>
                          <a:latin typeface="Consolas" panose="020B0609020204030204" pitchFamily="49" charset="0"/>
                          <a:cs typeface="Consolas" panose="020B0609020204030204" pitchFamily="49" charset="0"/>
                        </a:rPr>
                        <a:t>Add if oVerflow Set</a:t>
                      </a:r>
                      <a:endParaRPr lang="en-US" sz="1600">
                        <a:effectLst/>
                        <a:latin typeface="Consolas" panose="020B0609020204030204" pitchFamily="49" charset="0"/>
                        <a:ea typeface="宋体"/>
                        <a:cs typeface="Consolas" panose="020B0609020204030204" pitchFamily="49" charset="0"/>
                      </a:endParaRPr>
                    </a:p>
                  </a:txBody>
                  <a:tcPr marL="68580" marR="68580" marT="0" marB="0"/>
                </a:tc>
                <a:tc>
                  <a:txBody>
                    <a:bodyPr/>
                    <a:lstStyle/>
                    <a:p>
                      <a:pPr marL="0" marR="0" algn="just">
                        <a:spcBef>
                          <a:spcPts val="0"/>
                        </a:spcBef>
                        <a:spcAft>
                          <a:spcPts val="0"/>
                        </a:spcAft>
                      </a:pPr>
                      <a:r>
                        <a:rPr lang="en-US" sz="1600">
                          <a:effectLst/>
                          <a:latin typeface="Consolas" panose="020B0609020204030204" pitchFamily="49" charset="0"/>
                          <a:cs typeface="Consolas" panose="020B0609020204030204" pitchFamily="49" charset="0"/>
                        </a:rPr>
                        <a:t>Add if V = 1</a:t>
                      </a:r>
                      <a:endParaRPr lang="en-US" sz="1600">
                        <a:effectLst/>
                        <a:latin typeface="Consolas" panose="020B0609020204030204" pitchFamily="49" charset="0"/>
                        <a:ea typeface="宋体"/>
                        <a:cs typeface="Consolas" panose="020B0609020204030204" pitchFamily="49" charset="0"/>
                      </a:endParaRPr>
                    </a:p>
                  </a:txBody>
                  <a:tcPr marL="68580" marR="68580" marT="0" marB="0"/>
                </a:tc>
                <a:extLst>
                  <a:ext uri="{0D108BD9-81ED-4DB2-BD59-A6C34878D82A}">
                    <a16:rowId xmlns:a16="http://schemas.microsoft.com/office/drawing/2014/main" val="10007"/>
                  </a:ext>
                </a:extLst>
              </a:tr>
              <a:tr h="304800">
                <a:tc>
                  <a:txBody>
                    <a:bodyPr/>
                    <a:lstStyle/>
                    <a:p>
                      <a:pPr marL="0" marR="0" algn="just">
                        <a:spcBef>
                          <a:spcPts val="0"/>
                        </a:spcBef>
                        <a:spcAft>
                          <a:spcPts val="0"/>
                        </a:spcAft>
                      </a:pPr>
                      <a:r>
                        <a:rPr lang="en-US" sz="1600" b="1" dirty="0" err="1">
                          <a:solidFill>
                            <a:srgbClr val="C00000"/>
                          </a:solidFill>
                          <a:effectLst/>
                          <a:latin typeface="Consolas" panose="020B0609020204030204" pitchFamily="49" charset="0"/>
                          <a:cs typeface="Consolas" panose="020B0609020204030204" pitchFamily="49" charset="0"/>
                        </a:rPr>
                        <a:t>ADDVC</a:t>
                      </a:r>
                      <a:r>
                        <a:rPr lang="en-US" sz="1600" dirty="0">
                          <a:solidFill>
                            <a:srgbClr val="C00000"/>
                          </a:solidFill>
                          <a:effectLst/>
                          <a:latin typeface="Consolas" panose="020B0609020204030204" pitchFamily="49" charset="0"/>
                          <a:cs typeface="Consolas" panose="020B0609020204030204" pitchFamily="49" charset="0"/>
                        </a:rPr>
                        <a:t> </a:t>
                      </a:r>
                      <a:r>
                        <a:rPr lang="en-US" sz="1600" dirty="0" err="1">
                          <a:effectLst/>
                          <a:latin typeface="Consolas" panose="020B0609020204030204" pitchFamily="49" charset="0"/>
                          <a:cs typeface="Consolas" panose="020B0609020204030204" pitchFamily="49" charset="0"/>
                        </a:rPr>
                        <a:t>r3</a:t>
                      </a:r>
                      <a:r>
                        <a:rPr lang="en-US" sz="1600" dirty="0">
                          <a:effectLst/>
                          <a:latin typeface="Consolas" panose="020B0609020204030204" pitchFamily="49" charset="0"/>
                          <a:cs typeface="Consolas" panose="020B0609020204030204" pitchFamily="49" charset="0"/>
                        </a:rPr>
                        <a:t>, </a:t>
                      </a:r>
                      <a:r>
                        <a:rPr lang="en-US" sz="1600" dirty="0" err="1">
                          <a:effectLst/>
                          <a:latin typeface="Consolas" panose="020B0609020204030204" pitchFamily="49" charset="0"/>
                          <a:cs typeface="Consolas" panose="020B0609020204030204" pitchFamily="49" charset="0"/>
                        </a:rPr>
                        <a:t>r2</a:t>
                      </a:r>
                      <a:r>
                        <a:rPr lang="en-US" sz="1600" dirty="0">
                          <a:effectLst/>
                          <a:latin typeface="Consolas" panose="020B0609020204030204" pitchFamily="49" charset="0"/>
                          <a:cs typeface="Consolas" panose="020B0609020204030204" pitchFamily="49" charset="0"/>
                        </a:rPr>
                        <a:t>, </a:t>
                      </a:r>
                      <a:r>
                        <a:rPr lang="en-US" sz="1600" dirty="0" err="1">
                          <a:effectLst/>
                          <a:latin typeface="Consolas" panose="020B0609020204030204" pitchFamily="49" charset="0"/>
                          <a:cs typeface="Consolas" panose="020B0609020204030204" pitchFamily="49" charset="0"/>
                        </a:rPr>
                        <a:t>r1</a:t>
                      </a:r>
                      <a:endParaRPr lang="en-US" sz="1600" dirty="0">
                        <a:effectLst/>
                        <a:latin typeface="Consolas" panose="020B0609020204030204" pitchFamily="49" charset="0"/>
                        <a:ea typeface="宋体"/>
                        <a:cs typeface="Consolas" panose="020B0609020204030204" pitchFamily="49" charset="0"/>
                      </a:endParaRPr>
                    </a:p>
                  </a:txBody>
                  <a:tcPr marL="68580" marR="68580" marT="0" marB="0" anchor="ctr"/>
                </a:tc>
                <a:tc>
                  <a:txBody>
                    <a:bodyPr/>
                    <a:lstStyle/>
                    <a:p>
                      <a:pPr marL="0" marR="0" algn="just">
                        <a:spcBef>
                          <a:spcPts val="0"/>
                        </a:spcBef>
                        <a:spcAft>
                          <a:spcPts val="0"/>
                        </a:spcAft>
                      </a:pPr>
                      <a:r>
                        <a:rPr lang="en-US" sz="1600">
                          <a:effectLst/>
                          <a:latin typeface="Consolas" panose="020B0609020204030204" pitchFamily="49" charset="0"/>
                          <a:cs typeface="Consolas" panose="020B0609020204030204" pitchFamily="49" charset="0"/>
                        </a:rPr>
                        <a:t>Add if oVerflow Clear</a:t>
                      </a:r>
                      <a:endParaRPr lang="en-US" sz="1600">
                        <a:effectLst/>
                        <a:latin typeface="Consolas" panose="020B0609020204030204" pitchFamily="49" charset="0"/>
                        <a:ea typeface="宋体"/>
                        <a:cs typeface="Consolas" panose="020B0609020204030204" pitchFamily="49" charset="0"/>
                      </a:endParaRPr>
                    </a:p>
                  </a:txBody>
                  <a:tcPr marL="68580" marR="68580" marT="0" marB="0"/>
                </a:tc>
                <a:tc>
                  <a:txBody>
                    <a:bodyPr/>
                    <a:lstStyle/>
                    <a:p>
                      <a:pPr marL="0" marR="0" algn="just">
                        <a:spcBef>
                          <a:spcPts val="0"/>
                        </a:spcBef>
                        <a:spcAft>
                          <a:spcPts val="0"/>
                        </a:spcAft>
                      </a:pPr>
                      <a:r>
                        <a:rPr lang="en-US" sz="1600" dirty="0">
                          <a:effectLst/>
                          <a:latin typeface="Consolas" panose="020B0609020204030204" pitchFamily="49" charset="0"/>
                          <a:cs typeface="Consolas" panose="020B0609020204030204" pitchFamily="49" charset="0"/>
                        </a:rPr>
                        <a:t>Add if V = 0</a:t>
                      </a:r>
                      <a:endParaRPr lang="en-US" sz="1600" dirty="0">
                        <a:effectLst/>
                        <a:latin typeface="Consolas" panose="020B0609020204030204" pitchFamily="49" charset="0"/>
                        <a:ea typeface="宋体"/>
                        <a:cs typeface="Consolas" panose="020B0609020204030204" pitchFamily="49" charset="0"/>
                      </a:endParaRPr>
                    </a:p>
                  </a:txBody>
                  <a:tcPr marL="68580" marR="68580" marT="0" marB="0"/>
                </a:tc>
                <a:extLst>
                  <a:ext uri="{0D108BD9-81ED-4DB2-BD59-A6C34878D82A}">
                    <a16:rowId xmlns:a16="http://schemas.microsoft.com/office/drawing/2014/main" val="10008"/>
                  </a:ext>
                </a:extLst>
              </a:tr>
              <a:tr h="304800">
                <a:tc>
                  <a:txBody>
                    <a:bodyPr/>
                    <a:lstStyle/>
                    <a:p>
                      <a:pPr marL="0" marR="0" algn="just">
                        <a:spcBef>
                          <a:spcPts val="0"/>
                        </a:spcBef>
                        <a:spcAft>
                          <a:spcPts val="0"/>
                        </a:spcAft>
                      </a:pPr>
                      <a:r>
                        <a:rPr lang="en-US" sz="1600" b="1" dirty="0" err="1">
                          <a:solidFill>
                            <a:srgbClr val="C00000"/>
                          </a:solidFill>
                          <a:effectLst/>
                          <a:latin typeface="Consolas" panose="020B0609020204030204" pitchFamily="49" charset="0"/>
                          <a:cs typeface="Consolas" panose="020B0609020204030204" pitchFamily="49" charset="0"/>
                        </a:rPr>
                        <a:t>ADDHI</a:t>
                      </a:r>
                      <a:r>
                        <a:rPr lang="en-US" sz="1600" dirty="0">
                          <a:solidFill>
                            <a:srgbClr val="C00000"/>
                          </a:solidFill>
                          <a:effectLst/>
                          <a:latin typeface="Consolas" panose="020B0609020204030204" pitchFamily="49" charset="0"/>
                          <a:cs typeface="Consolas" panose="020B0609020204030204" pitchFamily="49" charset="0"/>
                        </a:rPr>
                        <a:t> </a:t>
                      </a:r>
                      <a:r>
                        <a:rPr lang="en-US" sz="1600" dirty="0" err="1">
                          <a:effectLst/>
                          <a:latin typeface="Consolas" panose="020B0609020204030204" pitchFamily="49" charset="0"/>
                          <a:cs typeface="Consolas" panose="020B0609020204030204" pitchFamily="49" charset="0"/>
                        </a:rPr>
                        <a:t>r3</a:t>
                      </a:r>
                      <a:r>
                        <a:rPr lang="en-US" sz="1600" dirty="0">
                          <a:effectLst/>
                          <a:latin typeface="Consolas" panose="020B0609020204030204" pitchFamily="49" charset="0"/>
                          <a:cs typeface="Consolas" panose="020B0609020204030204" pitchFamily="49" charset="0"/>
                        </a:rPr>
                        <a:t>, </a:t>
                      </a:r>
                      <a:r>
                        <a:rPr lang="en-US" sz="1600" dirty="0" err="1">
                          <a:effectLst/>
                          <a:latin typeface="Consolas" panose="020B0609020204030204" pitchFamily="49" charset="0"/>
                          <a:cs typeface="Consolas" panose="020B0609020204030204" pitchFamily="49" charset="0"/>
                        </a:rPr>
                        <a:t>r2</a:t>
                      </a:r>
                      <a:r>
                        <a:rPr lang="en-US" sz="1600" dirty="0">
                          <a:effectLst/>
                          <a:latin typeface="Consolas" panose="020B0609020204030204" pitchFamily="49" charset="0"/>
                          <a:cs typeface="Consolas" panose="020B0609020204030204" pitchFamily="49" charset="0"/>
                        </a:rPr>
                        <a:t>, </a:t>
                      </a:r>
                      <a:r>
                        <a:rPr lang="en-US" sz="1600" dirty="0" err="1">
                          <a:effectLst/>
                          <a:latin typeface="Consolas" panose="020B0609020204030204" pitchFamily="49" charset="0"/>
                          <a:cs typeface="Consolas" panose="020B0609020204030204" pitchFamily="49" charset="0"/>
                        </a:rPr>
                        <a:t>r1</a:t>
                      </a:r>
                      <a:endParaRPr lang="en-US" sz="1600" dirty="0">
                        <a:effectLst/>
                        <a:latin typeface="Consolas" panose="020B0609020204030204" pitchFamily="49" charset="0"/>
                        <a:ea typeface="宋体"/>
                        <a:cs typeface="Consolas" panose="020B0609020204030204" pitchFamily="49" charset="0"/>
                      </a:endParaRPr>
                    </a:p>
                  </a:txBody>
                  <a:tcPr marL="68580" marR="68580" marT="0" marB="0" anchor="ctr"/>
                </a:tc>
                <a:tc>
                  <a:txBody>
                    <a:bodyPr/>
                    <a:lstStyle/>
                    <a:p>
                      <a:pPr marL="0" marR="0" algn="just">
                        <a:spcBef>
                          <a:spcPts val="0"/>
                        </a:spcBef>
                        <a:spcAft>
                          <a:spcPts val="0"/>
                        </a:spcAft>
                      </a:pPr>
                      <a:r>
                        <a:rPr lang="en-US" sz="1600" dirty="0">
                          <a:effectLst/>
                          <a:latin typeface="Consolas" panose="020B0609020204030204" pitchFamily="49" charset="0"/>
                          <a:cs typeface="Consolas" panose="020B0609020204030204" pitchFamily="49" charset="0"/>
                        </a:rPr>
                        <a:t>Add if Unsigned </a:t>
                      </a:r>
                      <a:r>
                        <a:rPr lang="en-US" sz="1600" dirty="0" err="1">
                          <a:effectLst/>
                          <a:latin typeface="Consolas" panose="020B0609020204030204" pitchFamily="49" charset="0"/>
                          <a:cs typeface="Consolas" panose="020B0609020204030204" pitchFamily="49" charset="0"/>
                        </a:rPr>
                        <a:t>HIgher</a:t>
                      </a:r>
                      <a:endParaRPr lang="en-US" sz="1600" dirty="0">
                        <a:effectLst/>
                        <a:latin typeface="Consolas" panose="020B0609020204030204" pitchFamily="49" charset="0"/>
                        <a:ea typeface="宋体"/>
                        <a:cs typeface="Consolas" panose="020B0609020204030204" pitchFamily="49" charset="0"/>
                      </a:endParaRPr>
                    </a:p>
                  </a:txBody>
                  <a:tcPr marL="68580" marR="68580" marT="0" marB="0"/>
                </a:tc>
                <a:tc>
                  <a:txBody>
                    <a:bodyPr/>
                    <a:lstStyle/>
                    <a:p>
                      <a:pPr marL="0" marR="0" algn="just">
                        <a:spcBef>
                          <a:spcPts val="0"/>
                        </a:spcBef>
                        <a:spcAft>
                          <a:spcPts val="0"/>
                        </a:spcAft>
                      </a:pPr>
                      <a:r>
                        <a:rPr lang="en-US" sz="1600">
                          <a:effectLst/>
                          <a:latin typeface="Consolas" panose="020B0609020204030204" pitchFamily="49" charset="0"/>
                          <a:cs typeface="Consolas" panose="020B0609020204030204" pitchFamily="49" charset="0"/>
                        </a:rPr>
                        <a:t>Add if C = 1 &amp; Z = 0</a:t>
                      </a:r>
                      <a:endParaRPr lang="en-US" sz="1600">
                        <a:effectLst/>
                        <a:latin typeface="Consolas" panose="020B0609020204030204" pitchFamily="49" charset="0"/>
                        <a:ea typeface="宋体"/>
                        <a:cs typeface="Consolas" panose="020B0609020204030204" pitchFamily="49" charset="0"/>
                      </a:endParaRPr>
                    </a:p>
                  </a:txBody>
                  <a:tcPr marL="68580" marR="68580" marT="0" marB="0"/>
                </a:tc>
                <a:extLst>
                  <a:ext uri="{0D108BD9-81ED-4DB2-BD59-A6C34878D82A}">
                    <a16:rowId xmlns:a16="http://schemas.microsoft.com/office/drawing/2014/main" val="10009"/>
                  </a:ext>
                </a:extLst>
              </a:tr>
              <a:tr h="304800">
                <a:tc>
                  <a:txBody>
                    <a:bodyPr/>
                    <a:lstStyle/>
                    <a:p>
                      <a:pPr marL="0" marR="0" algn="just">
                        <a:spcBef>
                          <a:spcPts val="0"/>
                        </a:spcBef>
                        <a:spcAft>
                          <a:spcPts val="0"/>
                        </a:spcAft>
                      </a:pPr>
                      <a:r>
                        <a:rPr lang="en-US" sz="1600" b="1" dirty="0" err="1">
                          <a:solidFill>
                            <a:srgbClr val="C00000"/>
                          </a:solidFill>
                          <a:effectLst/>
                          <a:latin typeface="Consolas" panose="020B0609020204030204" pitchFamily="49" charset="0"/>
                          <a:cs typeface="Consolas" panose="020B0609020204030204" pitchFamily="49" charset="0"/>
                        </a:rPr>
                        <a:t>ADDLS</a:t>
                      </a:r>
                      <a:r>
                        <a:rPr lang="en-US" sz="1600" dirty="0">
                          <a:solidFill>
                            <a:srgbClr val="C00000"/>
                          </a:solidFill>
                          <a:effectLst/>
                          <a:latin typeface="Consolas" panose="020B0609020204030204" pitchFamily="49" charset="0"/>
                          <a:cs typeface="Consolas" panose="020B0609020204030204" pitchFamily="49" charset="0"/>
                        </a:rPr>
                        <a:t> </a:t>
                      </a:r>
                      <a:r>
                        <a:rPr lang="en-US" sz="1600" dirty="0" err="1">
                          <a:effectLst/>
                          <a:latin typeface="Consolas" panose="020B0609020204030204" pitchFamily="49" charset="0"/>
                          <a:cs typeface="Consolas" panose="020B0609020204030204" pitchFamily="49" charset="0"/>
                        </a:rPr>
                        <a:t>r3</a:t>
                      </a:r>
                      <a:r>
                        <a:rPr lang="en-US" sz="1600" dirty="0">
                          <a:effectLst/>
                          <a:latin typeface="Consolas" panose="020B0609020204030204" pitchFamily="49" charset="0"/>
                          <a:cs typeface="Consolas" panose="020B0609020204030204" pitchFamily="49" charset="0"/>
                        </a:rPr>
                        <a:t>, </a:t>
                      </a:r>
                      <a:r>
                        <a:rPr lang="en-US" sz="1600" dirty="0" err="1">
                          <a:effectLst/>
                          <a:latin typeface="Consolas" panose="020B0609020204030204" pitchFamily="49" charset="0"/>
                          <a:cs typeface="Consolas" panose="020B0609020204030204" pitchFamily="49" charset="0"/>
                        </a:rPr>
                        <a:t>r2</a:t>
                      </a:r>
                      <a:r>
                        <a:rPr lang="en-US" sz="1600" dirty="0">
                          <a:effectLst/>
                          <a:latin typeface="Consolas" panose="020B0609020204030204" pitchFamily="49" charset="0"/>
                          <a:cs typeface="Consolas" panose="020B0609020204030204" pitchFamily="49" charset="0"/>
                        </a:rPr>
                        <a:t>, </a:t>
                      </a:r>
                      <a:r>
                        <a:rPr lang="en-US" sz="1600" dirty="0" err="1">
                          <a:effectLst/>
                          <a:latin typeface="Consolas" panose="020B0609020204030204" pitchFamily="49" charset="0"/>
                          <a:cs typeface="Consolas" panose="020B0609020204030204" pitchFamily="49" charset="0"/>
                        </a:rPr>
                        <a:t>r1</a:t>
                      </a:r>
                      <a:endParaRPr lang="en-US" sz="1600" dirty="0">
                        <a:effectLst/>
                        <a:latin typeface="Consolas" panose="020B0609020204030204" pitchFamily="49" charset="0"/>
                        <a:ea typeface="宋体"/>
                        <a:cs typeface="Consolas" panose="020B0609020204030204" pitchFamily="49" charset="0"/>
                      </a:endParaRPr>
                    </a:p>
                  </a:txBody>
                  <a:tcPr marL="68580" marR="68580" marT="0" marB="0" anchor="ctr"/>
                </a:tc>
                <a:tc>
                  <a:txBody>
                    <a:bodyPr/>
                    <a:lstStyle/>
                    <a:p>
                      <a:pPr marL="0" marR="0" algn="just">
                        <a:spcBef>
                          <a:spcPts val="0"/>
                        </a:spcBef>
                        <a:spcAft>
                          <a:spcPts val="0"/>
                        </a:spcAft>
                      </a:pPr>
                      <a:r>
                        <a:rPr lang="en-US" sz="1600">
                          <a:effectLst/>
                          <a:latin typeface="Consolas" panose="020B0609020204030204" pitchFamily="49" charset="0"/>
                          <a:cs typeface="Consolas" panose="020B0609020204030204" pitchFamily="49" charset="0"/>
                        </a:rPr>
                        <a:t>Add if Unsigned Lower or Same</a:t>
                      </a:r>
                      <a:endParaRPr lang="en-US" sz="1600">
                        <a:effectLst/>
                        <a:latin typeface="Consolas" panose="020B0609020204030204" pitchFamily="49" charset="0"/>
                        <a:ea typeface="宋体"/>
                        <a:cs typeface="Consolas" panose="020B0609020204030204" pitchFamily="49" charset="0"/>
                      </a:endParaRPr>
                    </a:p>
                  </a:txBody>
                  <a:tcPr marL="68580" marR="68580" marT="0" marB="0"/>
                </a:tc>
                <a:tc>
                  <a:txBody>
                    <a:bodyPr/>
                    <a:lstStyle/>
                    <a:p>
                      <a:pPr marL="0" marR="0" algn="just">
                        <a:spcBef>
                          <a:spcPts val="0"/>
                        </a:spcBef>
                        <a:spcAft>
                          <a:spcPts val="0"/>
                        </a:spcAft>
                      </a:pPr>
                      <a:r>
                        <a:rPr lang="en-US" sz="1600">
                          <a:effectLst/>
                          <a:latin typeface="Consolas" panose="020B0609020204030204" pitchFamily="49" charset="0"/>
                          <a:cs typeface="Consolas" panose="020B0609020204030204" pitchFamily="49" charset="0"/>
                        </a:rPr>
                        <a:t>Add if C = 0 or Z = 1</a:t>
                      </a:r>
                      <a:endParaRPr lang="en-US" sz="1600">
                        <a:effectLst/>
                        <a:latin typeface="Consolas" panose="020B0609020204030204" pitchFamily="49" charset="0"/>
                        <a:ea typeface="宋体"/>
                        <a:cs typeface="Consolas" panose="020B0609020204030204" pitchFamily="49" charset="0"/>
                      </a:endParaRPr>
                    </a:p>
                  </a:txBody>
                  <a:tcPr marL="68580" marR="68580" marT="0" marB="0"/>
                </a:tc>
                <a:extLst>
                  <a:ext uri="{0D108BD9-81ED-4DB2-BD59-A6C34878D82A}">
                    <a16:rowId xmlns:a16="http://schemas.microsoft.com/office/drawing/2014/main" val="10010"/>
                  </a:ext>
                </a:extLst>
              </a:tr>
              <a:tr h="304800">
                <a:tc>
                  <a:txBody>
                    <a:bodyPr/>
                    <a:lstStyle/>
                    <a:p>
                      <a:pPr marL="0" marR="0" algn="just">
                        <a:spcBef>
                          <a:spcPts val="0"/>
                        </a:spcBef>
                        <a:spcAft>
                          <a:spcPts val="0"/>
                        </a:spcAft>
                      </a:pPr>
                      <a:r>
                        <a:rPr lang="en-US" sz="1600" b="1" dirty="0" err="1">
                          <a:solidFill>
                            <a:srgbClr val="C00000"/>
                          </a:solidFill>
                          <a:effectLst/>
                          <a:latin typeface="Consolas" panose="020B0609020204030204" pitchFamily="49" charset="0"/>
                          <a:cs typeface="Consolas" panose="020B0609020204030204" pitchFamily="49" charset="0"/>
                        </a:rPr>
                        <a:t>ADDGE</a:t>
                      </a:r>
                      <a:r>
                        <a:rPr lang="en-US" sz="1600" dirty="0">
                          <a:solidFill>
                            <a:srgbClr val="C00000"/>
                          </a:solidFill>
                          <a:effectLst/>
                          <a:latin typeface="Consolas" panose="020B0609020204030204" pitchFamily="49" charset="0"/>
                          <a:cs typeface="Consolas" panose="020B0609020204030204" pitchFamily="49" charset="0"/>
                        </a:rPr>
                        <a:t> </a:t>
                      </a:r>
                      <a:r>
                        <a:rPr lang="en-US" sz="1600" dirty="0" err="1">
                          <a:effectLst/>
                          <a:latin typeface="Consolas" panose="020B0609020204030204" pitchFamily="49" charset="0"/>
                          <a:cs typeface="Consolas" panose="020B0609020204030204" pitchFamily="49" charset="0"/>
                        </a:rPr>
                        <a:t>r3</a:t>
                      </a:r>
                      <a:r>
                        <a:rPr lang="en-US" sz="1600" dirty="0">
                          <a:effectLst/>
                          <a:latin typeface="Consolas" panose="020B0609020204030204" pitchFamily="49" charset="0"/>
                          <a:cs typeface="Consolas" panose="020B0609020204030204" pitchFamily="49" charset="0"/>
                        </a:rPr>
                        <a:t>, </a:t>
                      </a:r>
                      <a:r>
                        <a:rPr lang="en-US" sz="1600" dirty="0" err="1">
                          <a:effectLst/>
                          <a:latin typeface="Consolas" panose="020B0609020204030204" pitchFamily="49" charset="0"/>
                          <a:cs typeface="Consolas" panose="020B0609020204030204" pitchFamily="49" charset="0"/>
                        </a:rPr>
                        <a:t>r2</a:t>
                      </a:r>
                      <a:r>
                        <a:rPr lang="en-US" sz="1600" dirty="0">
                          <a:effectLst/>
                          <a:latin typeface="Consolas" panose="020B0609020204030204" pitchFamily="49" charset="0"/>
                          <a:cs typeface="Consolas" panose="020B0609020204030204" pitchFamily="49" charset="0"/>
                        </a:rPr>
                        <a:t>, </a:t>
                      </a:r>
                      <a:r>
                        <a:rPr lang="en-US" sz="1600" dirty="0" err="1">
                          <a:effectLst/>
                          <a:latin typeface="Consolas" panose="020B0609020204030204" pitchFamily="49" charset="0"/>
                          <a:cs typeface="Consolas" panose="020B0609020204030204" pitchFamily="49" charset="0"/>
                        </a:rPr>
                        <a:t>r1</a:t>
                      </a:r>
                      <a:endParaRPr lang="en-US" sz="1600" dirty="0">
                        <a:effectLst/>
                        <a:latin typeface="Consolas" panose="020B0609020204030204" pitchFamily="49" charset="0"/>
                        <a:ea typeface="宋体"/>
                        <a:cs typeface="Consolas" panose="020B0609020204030204" pitchFamily="49" charset="0"/>
                      </a:endParaRPr>
                    </a:p>
                  </a:txBody>
                  <a:tcPr marL="68580" marR="68580" marT="0" marB="0" anchor="ctr"/>
                </a:tc>
                <a:tc>
                  <a:txBody>
                    <a:bodyPr/>
                    <a:lstStyle/>
                    <a:p>
                      <a:pPr marL="0" marR="0" algn="just">
                        <a:spcBef>
                          <a:spcPts val="0"/>
                        </a:spcBef>
                        <a:spcAft>
                          <a:spcPts val="0"/>
                        </a:spcAft>
                        <a:tabLst>
                          <a:tab pos="1265555" algn="l"/>
                        </a:tabLst>
                      </a:pPr>
                      <a:r>
                        <a:rPr lang="en-US" sz="1600">
                          <a:effectLst/>
                          <a:latin typeface="Consolas" panose="020B0609020204030204" pitchFamily="49" charset="0"/>
                          <a:cs typeface="Consolas" panose="020B0609020204030204" pitchFamily="49" charset="0"/>
                        </a:rPr>
                        <a:t>Add if Signed Greater or Equal</a:t>
                      </a:r>
                      <a:endParaRPr lang="en-US" sz="1600">
                        <a:effectLst/>
                        <a:latin typeface="Consolas" panose="020B0609020204030204" pitchFamily="49" charset="0"/>
                        <a:ea typeface="宋体"/>
                        <a:cs typeface="Consolas" panose="020B0609020204030204" pitchFamily="49" charset="0"/>
                      </a:endParaRPr>
                    </a:p>
                  </a:txBody>
                  <a:tcPr marL="68580" marR="68580" marT="0" marB="0"/>
                </a:tc>
                <a:tc>
                  <a:txBody>
                    <a:bodyPr/>
                    <a:lstStyle/>
                    <a:p>
                      <a:pPr marL="0" marR="0" algn="just">
                        <a:spcBef>
                          <a:spcPts val="0"/>
                        </a:spcBef>
                        <a:spcAft>
                          <a:spcPts val="0"/>
                        </a:spcAft>
                      </a:pPr>
                      <a:r>
                        <a:rPr lang="en-US" sz="1600">
                          <a:effectLst/>
                          <a:latin typeface="Consolas" panose="020B0609020204030204" pitchFamily="49" charset="0"/>
                          <a:cs typeface="Consolas" panose="020B0609020204030204" pitchFamily="49" charset="0"/>
                        </a:rPr>
                        <a:t>Add if N = V</a:t>
                      </a:r>
                      <a:endParaRPr lang="en-US" sz="1600">
                        <a:effectLst/>
                        <a:latin typeface="Consolas" panose="020B0609020204030204" pitchFamily="49" charset="0"/>
                        <a:ea typeface="宋体"/>
                        <a:cs typeface="Consolas" panose="020B0609020204030204" pitchFamily="49" charset="0"/>
                      </a:endParaRPr>
                    </a:p>
                  </a:txBody>
                  <a:tcPr marL="68580" marR="68580" marT="0" marB="0"/>
                </a:tc>
                <a:extLst>
                  <a:ext uri="{0D108BD9-81ED-4DB2-BD59-A6C34878D82A}">
                    <a16:rowId xmlns:a16="http://schemas.microsoft.com/office/drawing/2014/main" val="10011"/>
                  </a:ext>
                </a:extLst>
              </a:tr>
              <a:tr h="304800">
                <a:tc>
                  <a:txBody>
                    <a:bodyPr/>
                    <a:lstStyle/>
                    <a:p>
                      <a:pPr marL="0" marR="0" algn="just">
                        <a:spcBef>
                          <a:spcPts val="0"/>
                        </a:spcBef>
                        <a:spcAft>
                          <a:spcPts val="0"/>
                        </a:spcAft>
                      </a:pPr>
                      <a:r>
                        <a:rPr lang="en-US" sz="1600" b="1" dirty="0" err="1">
                          <a:solidFill>
                            <a:srgbClr val="C00000"/>
                          </a:solidFill>
                          <a:effectLst/>
                          <a:latin typeface="Consolas" panose="020B0609020204030204" pitchFamily="49" charset="0"/>
                          <a:cs typeface="Consolas" panose="020B0609020204030204" pitchFamily="49" charset="0"/>
                        </a:rPr>
                        <a:t>ADDLT</a:t>
                      </a:r>
                      <a:r>
                        <a:rPr lang="en-US" sz="1600" dirty="0">
                          <a:solidFill>
                            <a:srgbClr val="C00000"/>
                          </a:solidFill>
                          <a:effectLst/>
                          <a:latin typeface="Consolas" panose="020B0609020204030204" pitchFamily="49" charset="0"/>
                          <a:cs typeface="Consolas" panose="020B0609020204030204" pitchFamily="49" charset="0"/>
                        </a:rPr>
                        <a:t> </a:t>
                      </a:r>
                      <a:r>
                        <a:rPr lang="en-US" sz="1600" dirty="0" err="1">
                          <a:effectLst/>
                          <a:latin typeface="Consolas" panose="020B0609020204030204" pitchFamily="49" charset="0"/>
                          <a:cs typeface="Consolas" panose="020B0609020204030204" pitchFamily="49" charset="0"/>
                        </a:rPr>
                        <a:t>r3</a:t>
                      </a:r>
                      <a:r>
                        <a:rPr lang="en-US" sz="1600" dirty="0">
                          <a:effectLst/>
                          <a:latin typeface="Consolas" panose="020B0609020204030204" pitchFamily="49" charset="0"/>
                          <a:cs typeface="Consolas" panose="020B0609020204030204" pitchFamily="49" charset="0"/>
                        </a:rPr>
                        <a:t>, </a:t>
                      </a:r>
                      <a:r>
                        <a:rPr lang="en-US" sz="1600" dirty="0" err="1">
                          <a:effectLst/>
                          <a:latin typeface="Consolas" panose="020B0609020204030204" pitchFamily="49" charset="0"/>
                          <a:cs typeface="Consolas" panose="020B0609020204030204" pitchFamily="49" charset="0"/>
                        </a:rPr>
                        <a:t>r2</a:t>
                      </a:r>
                      <a:r>
                        <a:rPr lang="en-US" sz="1600" dirty="0">
                          <a:effectLst/>
                          <a:latin typeface="Consolas" panose="020B0609020204030204" pitchFamily="49" charset="0"/>
                          <a:cs typeface="Consolas" panose="020B0609020204030204" pitchFamily="49" charset="0"/>
                        </a:rPr>
                        <a:t>, </a:t>
                      </a:r>
                      <a:r>
                        <a:rPr lang="en-US" sz="1600" dirty="0" err="1">
                          <a:effectLst/>
                          <a:latin typeface="Consolas" panose="020B0609020204030204" pitchFamily="49" charset="0"/>
                          <a:cs typeface="Consolas" panose="020B0609020204030204" pitchFamily="49" charset="0"/>
                        </a:rPr>
                        <a:t>r1</a:t>
                      </a:r>
                      <a:endParaRPr lang="en-US" sz="1600" dirty="0">
                        <a:effectLst/>
                        <a:latin typeface="Consolas" panose="020B0609020204030204" pitchFamily="49" charset="0"/>
                        <a:ea typeface="宋体"/>
                        <a:cs typeface="Consolas" panose="020B0609020204030204" pitchFamily="49" charset="0"/>
                      </a:endParaRPr>
                    </a:p>
                  </a:txBody>
                  <a:tcPr marL="68580" marR="68580" marT="0" marB="0" anchor="ctr"/>
                </a:tc>
                <a:tc>
                  <a:txBody>
                    <a:bodyPr/>
                    <a:lstStyle/>
                    <a:p>
                      <a:pPr marL="0" marR="0" algn="just">
                        <a:spcBef>
                          <a:spcPts val="0"/>
                        </a:spcBef>
                        <a:spcAft>
                          <a:spcPts val="0"/>
                        </a:spcAft>
                      </a:pPr>
                      <a:r>
                        <a:rPr lang="en-US" sz="1600">
                          <a:effectLst/>
                          <a:latin typeface="Consolas" panose="020B0609020204030204" pitchFamily="49" charset="0"/>
                          <a:cs typeface="Consolas" panose="020B0609020204030204" pitchFamily="49" charset="0"/>
                        </a:rPr>
                        <a:t>Add if Signed Less Than</a:t>
                      </a:r>
                      <a:endParaRPr lang="en-US" sz="1600">
                        <a:effectLst/>
                        <a:latin typeface="Consolas" panose="020B0609020204030204" pitchFamily="49" charset="0"/>
                        <a:ea typeface="宋体"/>
                        <a:cs typeface="Consolas" panose="020B0609020204030204" pitchFamily="49" charset="0"/>
                      </a:endParaRPr>
                    </a:p>
                  </a:txBody>
                  <a:tcPr marL="68580" marR="68580" marT="0" marB="0"/>
                </a:tc>
                <a:tc>
                  <a:txBody>
                    <a:bodyPr/>
                    <a:lstStyle/>
                    <a:p>
                      <a:pPr marL="0" marR="0" algn="just">
                        <a:spcBef>
                          <a:spcPts val="0"/>
                        </a:spcBef>
                        <a:spcAft>
                          <a:spcPts val="0"/>
                        </a:spcAft>
                      </a:pPr>
                      <a:r>
                        <a:rPr lang="en-US" sz="1600">
                          <a:effectLst/>
                          <a:latin typeface="Consolas" panose="020B0609020204030204" pitchFamily="49" charset="0"/>
                          <a:cs typeface="Consolas" panose="020B0609020204030204" pitchFamily="49" charset="0"/>
                        </a:rPr>
                        <a:t>Add if N != V</a:t>
                      </a:r>
                      <a:endParaRPr lang="en-US" sz="1600">
                        <a:effectLst/>
                        <a:latin typeface="Consolas" panose="020B0609020204030204" pitchFamily="49" charset="0"/>
                        <a:ea typeface="宋体"/>
                        <a:cs typeface="Consolas" panose="020B0609020204030204" pitchFamily="49" charset="0"/>
                      </a:endParaRPr>
                    </a:p>
                  </a:txBody>
                  <a:tcPr marL="68580" marR="68580" marT="0" marB="0"/>
                </a:tc>
                <a:extLst>
                  <a:ext uri="{0D108BD9-81ED-4DB2-BD59-A6C34878D82A}">
                    <a16:rowId xmlns:a16="http://schemas.microsoft.com/office/drawing/2014/main" val="10012"/>
                  </a:ext>
                </a:extLst>
              </a:tr>
              <a:tr h="304800">
                <a:tc>
                  <a:txBody>
                    <a:bodyPr/>
                    <a:lstStyle/>
                    <a:p>
                      <a:pPr marL="0" marR="0" algn="just">
                        <a:spcBef>
                          <a:spcPts val="0"/>
                        </a:spcBef>
                        <a:spcAft>
                          <a:spcPts val="0"/>
                        </a:spcAft>
                      </a:pPr>
                      <a:r>
                        <a:rPr lang="en-US" sz="1600" b="1" dirty="0" err="1">
                          <a:solidFill>
                            <a:srgbClr val="C00000"/>
                          </a:solidFill>
                          <a:effectLst/>
                          <a:latin typeface="Consolas" panose="020B0609020204030204" pitchFamily="49" charset="0"/>
                          <a:cs typeface="Consolas" panose="020B0609020204030204" pitchFamily="49" charset="0"/>
                        </a:rPr>
                        <a:t>ADDGT</a:t>
                      </a:r>
                      <a:r>
                        <a:rPr lang="en-US" sz="1600" dirty="0">
                          <a:solidFill>
                            <a:srgbClr val="C00000"/>
                          </a:solidFill>
                          <a:effectLst/>
                          <a:latin typeface="Consolas" panose="020B0609020204030204" pitchFamily="49" charset="0"/>
                          <a:cs typeface="Consolas" panose="020B0609020204030204" pitchFamily="49" charset="0"/>
                        </a:rPr>
                        <a:t> </a:t>
                      </a:r>
                      <a:r>
                        <a:rPr lang="en-US" sz="1600" dirty="0" err="1">
                          <a:effectLst/>
                          <a:latin typeface="Consolas" panose="020B0609020204030204" pitchFamily="49" charset="0"/>
                          <a:cs typeface="Consolas" panose="020B0609020204030204" pitchFamily="49" charset="0"/>
                        </a:rPr>
                        <a:t>r3</a:t>
                      </a:r>
                      <a:r>
                        <a:rPr lang="en-US" sz="1600" dirty="0">
                          <a:effectLst/>
                          <a:latin typeface="Consolas" panose="020B0609020204030204" pitchFamily="49" charset="0"/>
                          <a:cs typeface="Consolas" panose="020B0609020204030204" pitchFamily="49" charset="0"/>
                        </a:rPr>
                        <a:t>, </a:t>
                      </a:r>
                      <a:r>
                        <a:rPr lang="en-US" sz="1600" dirty="0" err="1">
                          <a:effectLst/>
                          <a:latin typeface="Consolas" panose="020B0609020204030204" pitchFamily="49" charset="0"/>
                          <a:cs typeface="Consolas" panose="020B0609020204030204" pitchFamily="49" charset="0"/>
                        </a:rPr>
                        <a:t>r2</a:t>
                      </a:r>
                      <a:r>
                        <a:rPr lang="en-US" sz="1600" dirty="0">
                          <a:effectLst/>
                          <a:latin typeface="Consolas" panose="020B0609020204030204" pitchFamily="49" charset="0"/>
                          <a:cs typeface="Consolas" panose="020B0609020204030204" pitchFamily="49" charset="0"/>
                        </a:rPr>
                        <a:t>, </a:t>
                      </a:r>
                      <a:r>
                        <a:rPr lang="en-US" sz="1600" dirty="0" err="1">
                          <a:effectLst/>
                          <a:latin typeface="Consolas" panose="020B0609020204030204" pitchFamily="49" charset="0"/>
                          <a:cs typeface="Consolas" panose="020B0609020204030204" pitchFamily="49" charset="0"/>
                        </a:rPr>
                        <a:t>r1</a:t>
                      </a:r>
                      <a:endParaRPr lang="en-US" sz="1600" dirty="0">
                        <a:effectLst/>
                        <a:latin typeface="Consolas" panose="020B0609020204030204" pitchFamily="49" charset="0"/>
                        <a:ea typeface="宋体"/>
                        <a:cs typeface="Consolas" panose="020B0609020204030204" pitchFamily="49" charset="0"/>
                      </a:endParaRPr>
                    </a:p>
                  </a:txBody>
                  <a:tcPr marL="68580" marR="68580" marT="0" marB="0" anchor="ctr"/>
                </a:tc>
                <a:tc>
                  <a:txBody>
                    <a:bodyPr/>
                    <a:lstStyle/>
                    <a:p>
                      <a:pPr marL="0" marR="0" algn="just">
                        <a:spcBef>
                          <a:spcPts val="0"/>
                        </a:spcBef>
                        <a:spcAft>
                          <a:spcPts val="0"/>
                        </a:spcAft>
                      </a:pPr>
                      <a:r>
                        <a:rPr lang="en-US" sz="1600" dirty="0">
                          <a:effectLst/>
                          <a:latin typeface="Consolas" panose="020B0609020204030204" pitchFamily="49" charset="0"/>
                          <a:cs typeface="Consolas" panose="020B0609020204030204" pitchFamily="49" charset="0"/>
                        </a:rPr>
                        <a:t>Add if Signed Greater Than</a:t>
                      </a:r>
                      <a:endParaRPr lang="en-US" sz="1600" dirty="0">
                        <a:effectLst/>
                        <a:latin typeface="Consolas" panose="020B0609020204030204" pitchFamily="49" charset="0"/>
                        <a:ea typeface="宋体"/>
                        <a:cs typeface="Consolas" panose="020B0609020204030204" pitchFamily="49" charset="0"/>
                      </a:endParaRPr>
                    </a:p>
                  </a:txBody>
                  <a:tcPr marL="68580" marR="68580" marT="0" marB="0"/>
                </a:tc>
                <a:tc>
                  <a:txBody>
                    <a:bodyPr/>
                    <a:lstStyle/>
                    <a:p>
                      <a:pPr marL="0" marR="0" algn="just">
                        <a:spcBef>
                          <a:spcPts val="0"/>
                        </a:spcBef>
                        <a:spcAft>
                          <a:spcPts val="0"/>
                        </a:spcAft>
                      </a:pPr>
                      <a:r>
                        <a:rPr lang="en-US" sz="1600">
                          <a:effectLst/>
                          <a:latin typeface="Consolas" panose="020B0609020204030204" pitchFamily="49" charset="0"/>
                          <a:cs typeface="Consolas" panose="020B0609020204030204" pitchFamily="49" charset="0"/>
                        </a:rPr>
                        <a:t>Add if Z = 0 &amp; N = V</a:t>
                      </a:r>
                      <a:endParaRPr lang="en-US" sz="1600">
                        <a:effectLst/>
                        <a:latin typeface="Consolas" panose="020B0609020204030204" pitchFamily="49" charset="0"/>
                        <a:ea typeface="宋体"/>
                        <a:cs typeface="Consolas" panose="020B0609020204030204" pitchFamily="49" charset="0"/>
                      </a:endParaRPr>
                    </a:p>
                  </a:txBody>
                  <a:tcPr marL="68580" marR="68580" marT="0" marB="0"/>
                </a:tc>
                <a:extLst>
                  <a:ext uri="{0D108BD9-81ED-4DB2-BD59-A6C34878D82A}">
                    <a16:rowId xmlns:a16="http://schemas.microsoft.com/office/drawing/2014/main" val="10013"/>
                  </a:ext>
                </a:extLst>
              </a:tr>
              <a:tr h="304800">
                <a:tc>
                  <a:txBody>
                    <a:bodyPr/>
                    <a:lstStyle/>
                    <a:p>
                      <a:pPr marL="0" marR="0" algn="just">
                        <a:spcBef>
                          <a:spcPts val="0"/>
                        </a:spcBef>
                        <a:spcAft>
                          <a:spcPts val="0"/>
                        </a:spcAft>
                      </a:pPr>
                      <a:r>
                        <a:rPr lang="en-US" sz="1600" b="1" dirty="0">
                          <a:solidFill>
                            <a:srgbClr val="C00000"/>
                          </a:solidFill>
                          <a:effectLst/>
                          <a:latin typeface="Consolas" panose="020B0609020204030204" pitchFamily="49" charset="0"/>
                          <a:cs typeface="Consolas" panose="020B0609020204030204" pitchFamily="49" charset="0"/>
                        </a:rPr>
                        <a:t>ADDLE</a:t>
                      </a:r>
                      <a:r>
                        <a:rPr lang="en-US" sz="1600" dirty="0">
                          <a:solidFill>
                            <a:srgbClr val="C00000"/>
                          </a:solidFill>
                          <a:effectLst/>
                          <a:latin typeface="Consolas" panose="020B0609020204030204" pitchFamily="49" charset="0"/>
                          <a:cs typeface="Consolas" panose="020B0609020204030204" pitchFamily="49" charset="0"/>
                        </a:rPr>
                        <a:t> </a:t>
                      </a:r>
                      <a:r>
                        <a:rPr lang="en-US" sz="1600" dirty="0" err="1">
                          <a:effectLst/>
                          <a:latin typeface="Consolas" panose="020B0609020204030204" pitchFamily="49" charset="0"/>
                          <a:cs typeface="Consolas" panose="020B0609020204030204" pitchFamily="49" charset="0"/>
                        </a:rPr>
                        <a:t>r3</a:t>
                      </a:r>
                      <a:r>
                        <a:rPr lang="en-US" sz="1600" dirty="0">
                          <a:effectLst/>
                          <a:latin typeface="Consolas" panose="020B0609020204030204" pitchFamily="49" charset="0"/>
                          <a:cs typeface="Consolas" panose="020B0609020204030204" pitchFamily="49" charset="0"/>
                        </a:rPr>
                        <a:t>, </a:t>
                      </a:r>
                      <a:r>
                        <a:rPr lang="en-US" sz="1600" dirty="0" err="1">
                          <a:effectLst/>
                          <a:latin typeface="Consolas" panose="020B0609020204030204" pitchFamily="49" charset="0"/>
                          <a:cs typeface="Consolas" panose="020B0609020204030204" pitchFamily="49" charset="0"/>
                        </a:rPr>
                        <a:t>r2</a:t>
                      </a:r>
                      <a:r>
                        <a:rPr lang="en-US" sz="1600" dirty="0">
                          <a:effectLst/>
                          <a:latin typeface="Consolas" panose="020B0609020204030204" pitchFamily="49" charset="0"/>
                          <a:cs typeface="Consolas" panose="020B0609020204030204" pitchFamily="49" charset="0"/>
                        </a:rPr>
                        <a:t>, </a:t>
                      </a:r>
                      <a:r>
                        <a:rPr lang="en-US" sz="1600" dirty="0" err="1">
                          <a:effectLst/>
                          <a:latin typeface="Consolas" panose="020B0609020204030204" pitchFamily="49" charset="0"/>
                          <a:cs typeface="Consolas" panose="020B0609020204030204" pitchFamily="49" charset="0"/>
                        </a:rPr>
                        <a:t>r1</a:t>
                      </a:r>
                      <a:endParaRPr lang="en-US" sz="1600" dirty="0">
                        <a:effectLst/>
                        <a:latin typeface="Consolas" panose="020B0609020204030204" pitchFamily="49" charset="0"/>
                        <a:ea typeface="宋体"/>
                        <a:cs typeface="Consolas" panose="020B0609020204030204" pitchFamily="49" charset="0"/>
                      </a:endParaRPr>
                    </a:p>
                  </a:txBody>
                  <a:tcPr marL="68580" marR="68580" marT="0" marB="0" anchor="ctr"/>
                </a:tc>
                <a:tc>
                  <a:txBody>
                    <a:bodyPr/>
                    <a:lstStyle/>
                    <a:p>
                      <a:pPr marL="0" marR="0" algn="just">
                        <a:spcBef>
                          <a:spcPts val="0"/>
                        </a:spcBef>
                        <a:spcAft>
                          <a:spcPts val="0"/>
                        </a:spcAft>
                      </a:pPr>
                      <a:r>
                        <a:rPr lang="en-US" sz="1600" dirty="0">
                          <a:effectLst/>
                          <a:latin typeface="Consolas" panose="020B0609020204030204" pitchFamily="49" charset="0"/>
                          <a:cs typeface="Consolas" panose="020B0609020204030204" pitchFamily="49" charset="0"/>
                        </a:rPr>
                        <a:t>Add if Signed Less than or Equal</a:t>
                      </a:r>
                      <a:endParaRPr lang="en-US" sz="1600" dirty="0">
                        <a:effectLst/>
                        <a:latin typeface="Consolas" panose="020B0609020204030204" pitchFamily="49" charset="0"/>
                        <a:ea typeface="宋体"/>
                        <a:cs typeface="Consolas" panose="020B0609020204030204" pitchFamily="49" charset="0"/>
                      </a:endParaRPr>
                    </a:p>
                  </a:txBody>
                  <a:tcPr marL="68580" marR="68580" marT="0" marB="0"/>
                </a:tc>
                <a:tc>
                  <a:txBody>
                    <a:bodyPr/>
                    <a:lstStyle/>
                    <a:p>
                      <a:pPr marL="0" marR="0" algn="just">
                        <a:spcBef>
                          <a:spcPts val="0"/>
                        </a:spcBef>
                        <a:spcAft>
                          <a:spcPts val="0"/>
                        </a:spcAft>
                      </a:pPr>
                      <a:r>
                        <a:rPr lang="en-US" sz="1600" dirty="0">
                          <a:effectLst/>
                          <a:latin typeface="Consolas" panose="020B0609020204030204" pitchFamily="49" charset="0"/>
                          <a:cs typeface="Consolas" panose="020B0609020204030204" pitchFamily="49" charset="0"/>
                        </a:rPr>
                        <a:t>Add if Z = 1 or N = !V</a:t>
                      </a:r>
                      <a:endParaRPr lang="en-US" sz="1600" dirty="0">
                        <a:effectLst/>
                        <a:latin typeface="Consolas" panose="020B0609020204030204" pitchFamily="49" charset="0"/>
                        <a:ea typeface="宋体"/>
                        <a:cs typeface="Consolas" panose="020B0609020204030204" pitchFamily="49" charset="0"/>
                      </a:endParaRPr>
                    </a:p>
                  </a:txBody>
                  <a:tcPr marL="68580" marR="68580" marT="0" marB="0"/>
                </a:tc>
                <a:extLst>
                  <a:ext uri="{0D108BD9-81ED-4DB2-BD59-A6C34878D82A}">
                    <a16:rowId xmlns:a16="http://schemas.microsoft.com/office/drawing/2014/main" val="10014"/>
                  </a:ext>
                </a:extLst>
              </a:tr>
            </a:tbl>
          </a:graphicData>
        </a:graphic>
      </p:graphicFrame>
    </p:spTree>
    <p:extLst>
      <p:ext uri="{BB962C8B-B14F-4D97-AF65-F5344CB8AC3E}">
        <p14:creationId xmlns:p14="http://schemas.microsoft.com/office/powerpoint/2010/main" val="360130206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3075"/>
          <p:cNvSpPr>
            <a:spLocks noGrp="1" noChangeArrowheads="1"/>
          </p:cNvSpPr>
          <p:nvPr>
            <p:ph type="title"/>
          </p:nvPr>
        </p:nvSpPr>
        <p:spPr/>
        <p:txBody>
          <a:bodyPr>
            <a:normAutofit/>
          </a:bodyPr>
          <a:lstStyle/>
          <a:p>
            <a:r>
              <a:rPr lang="en-US" dirty="0"/>
              <a:t>Combined Program Status Registers (</a:t>
            </a:r>
            <a:r>
              <a:rPr lang="en-US" dirty="0" err="1"/>
              <a:t>xPSR</a:t>
            </a:r>
            <a:r>
              <a:rPr lang="en-US" dirty="0"/>
              <a:t>)</a:t>
            </a:r>
          </a:p>
        </p:txBody>
      </p:sp>
      <p:sp>
        <p:nvSpPr>
          <p:cNvPr id="50" name="Slide Number Placeholder 49"/>
          <p:cNvSpPr>
            <a:spLocks noGrp="1"/>
          </p:cNvSpPr>
          <p:nvPr>
            <p:ph type="sldNum" sz="quarter" idx="12"/>
          </p:nvPr>
        </p:nvSpPr>
        <p:spPr/>
        <p:txBody>
          <a:bodyPr/>
          <a:lstStyle/>
          <a:p>
            <a:fld id="{AEE14D4A-FE32-40AF-B06D-E9622816B101}" type="slidenum">
              <a:rPr lang="en-US" smtClean="0"/>
              <a:pPr/>
              <a:t>3</a:t>
            </a:fld>
            <a:endParaRPr lang="en-US"/>
          </a:p>
        </p:txBody>
      </p:sp>
      <p:pic>
        <p:nvPicPr>
          <p:cNvPr id="3" name="Picture 2"/>
          <p:cNvPicPr>
            <a:picLocks noChangeAspect="1"/>
          </p:cNvPicPr>
          <p:nvPr/>
        </p:nvPicPr>
        <p:blipFill>
          <a:blip r:embed="rId3"/>
          <a:stretch>
            <a:fillRect/>
          </a:stretch>
        </p:blipFill>
        <p:spPr>
          <a:xfrm>
            <a:off x="1600201" y="1828800"/>
            <a:ext cx="9035457" cy="2590800"/>
          </a:xfrm>
          <a:prstGeom prst="rect">
            <a:avLst/>
          </a:prstGeom>
        </p:spPr>
      </p:pic>
      <p:sp>
        <p:nvSpPr>
          <p:cNvPr id="2" name="Horizontal Scroll 15">
            <a:extLst>
              <a:ext uri="{FF2B5EF4-FFF2-40B4-BE49-F238E27FC236}">
                <a16:creationId xmlns:a16="http://schemas.microsoft.com/office/drawing/2014/main" id="{83E562FA-F0A6-5842-2638-B80BBF6217CC}"/>
              </a:ext>
            </a:extLst>
          </p:cNvPr>
          <p:cNvSpPr/>
          <p:nvPr/>
        </p:nvSpPr>
        <p:spPr>
          <a:xfrm>
            <a:off x="582706" y="-148"/>
            <a:ext cx="1265712" cy="762000"/>
          </a:xfrm>
          <a:prstGeom prst="horizontalScroll">
            <a:avLst/>
          </a:prstGeom>
          <a:gradFill rotWithShape="1">
            <a:gsLst>
              <a:gs pos="0">
                <a:srgbClr val="4F81BD">
                  <a:tint val="50000"/>
                  <a:satMod val="300000"/>
                </a:srgbClr>
              </a:gs>
              <a:gs pos="35000">
                <a:srgbClr val="4F81BD">
                  <a:tint val="37000"/>
                  <a:satMod val="300000"/>
                </a:srgbClr>
              </a:gs>
              <a:gs pos="100000">
                <a:srgbClr val="4F81BD">
                  <a:tint val="15000"/>
                  <a:satMod val="350000"/>
                </a:srgbClr>
              </a:gs>
            </a:gsLst>
            <a:lin ang="16200000" scaled="1"/>
          </a:gradFill>
          <a:ln w="9525" cap="flat" cmpd="sng" algn="ctr">
            <a:solidFill>
              <a:srgbClr val="4F81BD">
                <a:shade val="95000"/>
                <a:satMod val="105000"/>
              </a:srgbClr>
            </a:solidFill>
            <a:prstDash val="solid"/>
          </a:ln>
          <a:effectLst>
            <a:outerShdw blurRad="40000" dist="20000" dir="5400000" rotWithShape="0">
              <a:srgbClr val="000000">
                <a:alpha val="38000"/>
              </a:srgbClr>
            </a:outerShdw>
          </a:effectLst>
        </p:spPr>
        <p:txBody>
          <a:bodyPr rtlCol="0" anchor="ctr"/>
          <a:lstStyle/>
          <a:p>
            <a:pPr algn="ctr" defTabSz="457200">
              <a:defRPr/>
            </a:pPr>
            <a:r>
              <a:rPr lang="en-US" sz="2400" kern="0" dirty="0">
                <a:solidFill>
                  <a:prstClr val="black"/>
                </a:solidFill>
                <a:latin typeface="Calibri"/>
              </a:rPr>
              <a:t>Review</a:t>
            </a:r>
          </a:p>
        </p:txBody>
      </p:sp>
    </p:spTree>
    <p:extLst>
      <p:ext uri="{BB962C8B-B14F-4D97-AF65-F5344CB8AC3E}">
        <p14:creationId xmlns:p14="http://schemas.microsoft.com/office/powerpoint/2010/main" val="1774725071"/>
      </p:ext>
    </p:extLst>
  </p:cSld>
  <p:clrMapOvr>
    <a:masterClrMapping/>
  </p:clrMapOvr>
  <p:transition/>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p:txBody>
          <a:bodyPr/>
          <a:lstStyle/>
          <a:p>
            <a:r>
              <a:rPr lang="en-US" dirty="0"/>
              <a:t>Conditional Execution Examples</a:t>
            </a:r>
            <a:endParaRPr lang="en-US" dirty="0">
              <a:solidFill>
                <a:srgbClr val="C00000"/>
              </a:solidFill>
            </a:endParaRPr>
          </a:p>
        </p:txBody>
      </p:sp>
      <p:sp>
        <p:nvSpPr>
          <p:cNvPr id="4" name="Slide Number Placeholder 3"/>
          <p:cNvSpPr>
            <a:spLocks noGrp="1"/>
          </p:cNvSpPr>
          <p:nvPr>
            <p:ph type="sldNum" sz="quarter" idx="12"/>
          </p:nvPr>
        </p:nvSpPr>
        <p:spPr/>
        <p:txBody>
          <a:bodyPr/>
          <a:lstStyle/>
          <a:p>
            <a:fld id="{AEE14D4A-FE32-40AF-B06D-E9622816B101}" type="slidenum">
              <a:rPr lang="en-US" smtClean="0"/>
              <a:pPr/>
              <a:t>30</a:t>
            </a:fld>
            <a:endParaRPr lang="en-US"/>
          </a:p>
        </p:txBody>
      </p:sp>
      <p:graphicFrame>
        <p:nvGraphicFramePr>
          <p:cNvPr id="9" name="Table 8">
            <a:extLst>
              <a:ext uri="{FF2B5EF4-FFF2-40B4-BE49-F238E27FC236}">
                <a16:creationId xmlns:a16="http://schemas.microsoft.com/office/drawing/2014/main" id="{DE6EC2DE-E8D5-9BDA-9844-AEF4C2D651C2}"/>
              </a:ext>
            </a:extLst>
          </p:cNvPr>
          <p:cNvGraphicFramePr>
            <a:graphicFrameLocks noGrp="1"/>
          </p:cNvGraphicFramePr>
          <p:nvPr>
            <p:extLst>
              <p:ext uri="{D42A27DB-BD31-4B8C-83A1-F6EECF244321}">
                <p14:modId xmlns:p14="http://schemas.microsoft.com/office/powerpoint/2010/main" val="1195229919"/>
              </p:ext>
            </p:extLst>
          </p:nvPr>
        </p:nvGraphicFramePr>
        <p:xfrm>
          <a:off x="1299205" y="1219200"/>
          <a:ext cx="9314107" cy="5034280"/>
        </p:xfrm>
        <a:graphic>
          <a:graphicData uri="http://schemas.openxmlformats.org/drawingml/2006/table">
            <a:tbl>
              <a:tblPr firstRow="1" bandRow="1">
                <a:tableStyleId>{5940675A-B579-460E-94D1-54222C63F5DA}</a:tableStyleId>
              </a:tblPr>
              <a:tblGrid>
                <a:gridCol w="4031022">
                  <a:extLst>
                    <a:ext uri="{9D8B030D-6E8A-4147-A177-3AD203B41FA5}">
                      <a16:colId xmlns:a16="http://schemas.microsoft.com/office/drawing/2014/main" val="599096592"/>
                    </a:ext>
                  </a:extLst>
                </a:gridCol>
                <a:gridCol w="5283085">
                  <a:extLst>
                    <a:ext uri="{9D8B030D-6E8A-4147-A177-3AD203B41FA5}">
                      <a16:colId xmlns:a16="http://schemas.microsoft.com/office/drawing/2014/main" val="4109736747"/>
                    </a:ext>
                  </a:extLst>
                </a:gridCol>
              </a:tblGrid>
              <a:tr h="370840">
                <a:tc>
                  <a:txBody>
                    <a:bodyPr/>
                    <a:lstStyle/>
                    <a:p>
                      <a:r>
                        <a:rPr lang="en-US" dirty="0"/>
                        <a:t>C Program</a:t>
                      </a:r>
                    </a:p>
                  </a:txBody>
                  <a:tcPr>
                    <a:solidFill>
                      <a:schemeClr val="bg1">
                        <a:lumMod val="85000"/>
                      </a:schemeClr>
                    </a:solidFill>
                  </a:tcPr>
                </a:tc>
                <a:tc>
                  <a:txBody>
                    <a:bodyPr/>
                    <a:lstStyle/>
                    <a:p>
                      <a:r>
                        <a:rPr lang="en-US" dirty="0"/>
                        <a:t>Assembly Program</a:t>
                      </a:r>
                    </a:p>
                  </a:txBody>
                  <a:tcPr>
                    <a:solidFill>
                      <a:schemeClr val="bg1">
                        <a:lumMod val="85000"/>
                      </a:schemeClr>
                    </a:solidFill>
                  </a:tcPr>
                </a:tc>
                <a:extLst>
                  <a:ext uri="{0D108BD9-81ED-4DB2-BD59-A6C34878D82A}">
                    <a16:rowId xmlns:a16="http://schemas.microsoft.com/office/drawing/2014/main" val="2699223864"/>
                  </a:ext>
                </a:extLst>
              </a:tr>
              <a:tr h="1111517">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solidFill>
                            <a:schemeClr val="bg1">
                              <a:lumMod val="65000"/>
                            </a:schemeClr>
                          </a:solidFill>
                          <a:effectLst/>
                          <a:latin typeface="Consolas" panose="020B0609020204030204" pitchFamily="49" charset="0"/>
                          <a:cs typeface="Consolas" panose="020B0609020204030204" pitchFamily="49" charset="0"/>
                        </a:rPr>
                        <a:t>// a, x are signed integers</a:t>
                      </a:r>
                    </a:p>
                    <a:p>
                      <a:r>
                        <a:rPr lang="en-US" dirty="0">
                          <a:latin typeface="Consolas" panose="020B0609020204030204" pitchFamily="49" charset="0"/>
                          <a:cs typeface="Consolas" panose="020B0609020204030204" pitchFamily="49" charset="0"/>
                        </a:rPr>
                        <a:t>int32_t a, y</a:t>
                      </a:r>
                    </a:p>
                    <a:p>
                      <a:r>
                        <a:rPr lang="en-US" dirty="0">
                          <a:latin typeface="Consolas" panose="020B0609020204030204" pitchFamily="49" charset="0"/>
                          <a:cs typeface="Consolas" panose="020B0609020204030204" pitchFamily="49" charset="0"/>
                        </a:rPr>
                        <a:t>if (a &lt;= 0)  </a:t>
                      </a:r>
                    </a:p>
                    <a:p>
                      <a:r>
                        <a:rPr lang="en-US" dirty="0">
                          <a:latin typeface="Consolas" panose="020B0609020204030204" pitchFamily="49" charset="0"/>
                          <a:cs typeface="Consolas" panose="020B0609020204030204" pitchFamily="49" charset="0"/>
                        </a:rPr>
                        <a:t>  y = -1;</a:t>
                      </a:r>
                    </a:p>
                    <a:p>
                      <a:r>
                        <a:rPr lang="en-US" dirty="0">
                          <a:latin typeface="Consolas" panose="020B0609020204030204" pitchFamily="49" charset="0"/>
                          <a:cs typeface="Consolas" panose="020B0609020204030204" pitchFamily="49" charset="0"/>
                        </a:rPr>
                        <a:t>else</a:t>
                      </a:r>
                    </a:p>
                    <a:p>
                      <a:r>
                        <a:rPr lang="en-US" dirty="0">
                          <a:latin typeface="Consolas" panose="020B0609020204030204" pitchFamily="49" charset="0"/>
                          <a:cs typeface="Consolas" panose="020B0609020204030204" pitchFamily="49" charset="0"/>
                        </a:rPr>
                        <a:t>  y = 1;</a:t>
                      </a:r>
                      <a:endParaRPr lang="en-US" dirty="0"/>
                    </a:p>
                  </a:txBody>
                  <a:tcPr/>
                </a:tc>
                <a:tc>
                  <a:txBody>
                    <a:bodyPr/>
                    <a:lstStyle/>
                    <a:p>
                      <a:r>
                        <a:rPr lang="en-US" dirty="0">
                          <a:solidFill>
                            <a:schemeClr val="bg1">
                              <a:lumMod val="65000"/>
                            </a:schemeClr>
                          </a:solidFill>
                          <a:latin typeface="Consolas" panose="020B0609020204030204" pitchFamily="49" charset="0"/>
                          <a:cs typeface="Consolas" panose="020B0609020204030204" pitchFamily="49" charset="0"/>
                        </a:rPr>
                        <a:t>; r0 = a, r1 = y</a:t>
                      </a:r>
                      <a:endParaRPr lang="en-US" dirty="0">
                        <a:latin typeface="Consolas" panose="020B0609020204030204" pitchFamily="49" charset="0"/>
                        <a:cs typeface="Consolas" panose="020B0609020204030204" pitchFamily="49" charset="0"/>
                      </a:endParaRPr>
                    </a:p>
                    <a:p>
                      <a:r>
                        <a:rPr lang="en-US" dirty="0">
                          <a:latin typeface="Consolas" panose="020B0609020204030204" pitchFamily="49" charset="0"/>
                          <a:cs typeface="Consolas" panose="020B0609020204030204" pitchFamily="49" charset="0"/>
                        </a:rPr>
                        <a:t>CMP   r0, #0</a:t>
                      </a:r>
                    </a:p>
                    <a:p>
                      <a:r>
                        <a:rPr lang="en-US" dirty="0">
                          <a:latin typeface="Consolas" panose="020B0609020204030204" pitchFamily="49" charset="0"/>
                          <a:cs typeface="Consolas" panose="020B0609020204030204" pitchFamily="49" charset="0"/>
                        </a:rPr>
                        <a:t>MOV</a:t>
                      </a:r>
                      <a:r>
                        <a:rPr lang="en-US" b="1" dirty="0">
                          <a:solidFill>
                            <a:srgbClr val="FF0000"/>
                          </a:solidFill>
                          <a:latin typeface="Consolas" panose="020B0609020204030204" pitchFamily="49" charset="0"/>
                          <a:cs typeface="Consolas" panose="020B0609020204030204" pitchFamily="49" charset="0"/>
                        </a:rPr>
                        <a:t>LE</a:t>
                      </a:r>
                      <a:r>
                        <a:rPr lang="en-US" dirty="0">
                          <a:latin typeface="Consolas" panose="020B0609020204030204" pitchFamily="49" charset="0"/>
                          <a:cs typeface="Consolas" panose="020B0609020204030204" pitchFamily="49" charset="0"/>
                        </a:rPr>
                        <a:t> r1, #-1 </a:t>
                      </a:r>
                      <a:r>
                        <a:rPr lang="en-US" dirty="0">
                          <a:solidFill>
                            <a:schemeClr val="bg1">
                              <a:lumMod val="65000"/>
                            </a:schemeClr>
                          </a:solidFill>
                          <a:latin typeface="Consolas" panose="020B0609020204030204" pitchFamily="49" charset="0"/>
                          <a:cs typeface="Consolas" panose="020B0609020204030204" pitchFamily="49" charset="0"/>
                        </a:rPr>
                        <a:t>; executed if LE</a:t>
                      </a:r>
                    </a:p>
                    <a:p>
                      <a:r>
                        <a:rPr lang="en-US" dirty="0">
                          <a:latin typeface="Consolas" panose="020B0609020204030204" pitchFamily="49" charset="0"/>
                          <a:cs typeface="Consolas" panose="020B0609020204030204" pitchFamily="49" charset="0"/>
                        </a:rPr>
                        <a:t>MOV</a:t>
                      </a:r>
                      <a:r>
                        <a:rPr lang="en-US" b="1" dirty="0">
                          <a:solidFill>
                            <a:srgbClr val="FF0000"/>
                          </a:solidFill>
                          <a:latin typeface="Consolas" panose="020B0609020204030204" pitchFamily="49" charset="0"/>
                          <a:cs typeface="Consolas" panose="020B0609020204030204" pitchFamily="49" charset="0"/>
                        </a:rPr>
                        <a:t>GT</a:t>
                      </a:r>
                      <a:r>
                        <a:rPr lang="en-US" dirty="0">
                          <a:latin typeface="Consolas" panose="020B0609020204030204" pitchFamily="49" charset="0"/>
                          <a:cs typeface="Consolas" panose="020B0609020204030204" pitchFamily="49" charset="0"/>
                        </a:rPr>
                        <a:t> r1, #1  </a:t>
                      </a:r>
                      <a:r>
                        <a:rPr lang="en-US" dirty="0">
                          <a:solidFill>
                            <a:schemeClr val="bg1">
                              <a:lumMod val="65000"/>
                            </a:schemeClr>
                          </a:solidFill>
                          <a:latin typeface="Consolas" panose="020B0609020204030204" pitchFamily="49" charset="0"/>
                          <a:cs typeface="Consolas" panose="020B0609020204030204" pitchFamily="49" charset="0"/>
                        </a:rPr>
                        <a:t>; executed if GT</a:t>
                      </a:r>
                    </a:p>
                  </a:txBody>
                  <a:tcPr/>
                </a:tc>
                <a:extLst>
                  <a:ext uri="{0D108BD9-81ED-4DB2-BD59-A6C34878D82A}">
                    <a16:rowId xmlns:a16="http://schemas.microsoft.com/office/drawing/2014/main" val="3563853537"/>
                  </a:ext>
                </a:extLst>
              </a:tr>
              <a:tr h="1111517">
                <a:tc>
                  <a:txBody>
                    <a:bodyPr/>
                    <a:lstStyle/>
                    <a:p>
                      <a:pPr marL="0" marR="0" algn="just">
                        <a:spcBef>
                          <a:spcPts val="0"/>
                        </a:spcBef>
                        <a:spcAft>
                          <a:spcPts val="0"/>
                        </a:spcAft>
                      </a:pPr>
                      <a:r>
                        <a:rPr lang="en-US" sz="1800" dirty="0">
                          <a:effectLst/>
                          <a:latin typeface="Consolas" panose="020B0609020204030204" pitchFamily="49" charset="0"/>
                          <a:cs typeface="Consolas" panose="020B0609020204030204" pitchFamily="49" charset="0"/>
                        </a:rPr>
                        <a:t>if(a &lt;= 20 || a &gt;= 25){</a:t>
                      </a:r>
                    </a:p>
                    <a:p>
                      <a:pPr marL="0" marR="0" algn="just">
                        <a:spcBef>
                          <a:spcPts val="0"/>
                        </a:spcBef>
                        <a:spcAft>
                          <a:spcPts val="0"/>
                        </a:spcAft>
                      </a:pPr>
                      <a:r>
                        <a:rPr lang="en-US" sz="1800" dirty="0">
                          <a:effectLst/>
                          <a:latin typeface="Consolas" panose="020B0609020204030204" pitchFamily="49" charset="0"/>
                          <a:cs typeface="Consolas" panose="020B0609020204030204" pitchFamily="49" charset="0"/>
                        </a:rPr>
                        <a:t>   y = 1;</a:t>
                      </a:r>
                    </a:p>
                    <a:p>
                      <a:pPr marL="0" marR="0" algn="just">
                        <a:spcBef>
                          <a:spcPts val="0"/>
                        </a:spcBef>
                        <a:spcAft>
                          <a:spcPts val="0"/>
                        </a:spcAft>
                      </a:pPr>
                      <a:r>
                        <a:rPr lang="en-US" sz="1800" dirty="0">
                          <a:effectLst/>
                          <a:latin typeface="Consolas" panose="020B0609020204030204" pitchFamily="49" charset="0"/>
                          <a:cs typeface="Consolas" panose="020B0609020204030204" pitchFamily="49" charset="0"/>
                        </a:rPr>
                        <a:t>}</a:t>
                      </a:r>
                      <a:endParaRPr lang="en-US" sz="1800" dirty="0">
                        <a:effectLst/>
                        <a:latin typeface="Consolas" panose="020B0609020204030204" pitchFamily="49" charset="0"/>
                        <a:ea typeface="宋体"/>
                        <a:cs typeface="Consolas" panose="020B0609020204030204" pitchFamily="49" charset="0"/>
                      </a:endParaRPr>
                    </a:p>
                    <a:p>
                      <a:endParaRPr lang="en-US" dirty="0"/>
                    </a:p>
                  </a:txBody>
                  <a:tcPr/>
                </a:tc>
                <a:tc>
                  <a:txBody>
                    <a:bodyPr/>
                    <a:lstStyle/>
                    <a:p>
                      <a:pPr marL="0" marR="0" algn="l">
                        <a:spcBef>
                          <a:spcPts val="0"/>
                        </a:spcBef>
                        <a:spcAft>
                          <a:spcPts val="0"/>
                        </a:spcAft>
                      </a:pPr>
                      <a:r>
                        <a:rPr lang="en-US" sz="1800" dirty="0">
                          <a:effectLst/>
                          <a:latin typeface="Consolas" panose="020B0609020204030204" pitchFamily="49" charset="0"/>
                          <a:cs typeface="Consolas" panose="020B0609020204030204" pitchFamily="49" charset="0"/>
                        </a:rPr>
                        <a:t>CMP   r0, #20  </a:t>
                      </a:r>
                      <a:r>
                        <a:rPr lang="en-US" sz="1800" dirty="0">
                          <a:solidFill>
                            <a:schemeClr val="bg1">
                              <a:lumMod val="65000"/>
                            </a:schemeClr>
                          </a:solidFill>
                          <a:effectLst/>
                          <a:latin typeface="Consolas" panose="020B0609020204030204" pitchFamily="49" charset="0"/>
                          <a:cs typeface="Consolas" panose="020B0609020204030204" pitchFamily="49" charset="0"/>
                        </a:rPr>
                        <a:t>; compare a and 20</a:t>
                      </a:r>
                    </a:p>
                    <a:p>
                      <a:pPr marL="0" marR="0" algn="l">
                        <a:spcBef>
                          <a:spcPts val="0"/>
                        </a:spcBef>
                        <a:spcAft>
                          <a:spcPts val="0"/>
                        </a:spcAft>
                      </a:pPr>
                      <a:r>
                        <a:rPr lang="en-US" sz="1800" dirty="0">
                          <a:effectLst/>
                          <a:latin typeface="Consolas" panose="020B0609020204030204" pitchFamily="49" charset="0"/>
                          <a:cs typeface="Consolas" panose="020B0609020204030204" pitchFamily="49" charset="0"/>
                        </a:rPr>
                        <a:t>MOV</a:t>
                      </a:r>
                      <a:r>
                        <a:rPr lang="en-US" sz="1800" b="1" dirty="0">
                          <a:solidFill>
                            <a:srgbClr val="FF0000"/>
                          </a:solidFill>
                          <a:effectLst/>
                          <a:latin typeface="Consolas" panose="020B0609020204030204" pitchFamily="49" charset="0"/>
                          <a:cs typeface="Consolas" panose="020B0609020204030204" pitchFamily="49" charset="0"/>
                        </a:rPr>
                        <a:t>LE</a:t>
                      </a:r>
                      <a:r>
                        <a:rPr lang="en-US" sz="1800" dirty="0">
                          <a:effectLst/>
                          <a:latin typeface="Consolas" panose="020B0609020204030204" pitchFamily="49" charset="0"/>
                          <a:cs typeface="Consolas" panose="020B0609020204030204" pitchFamily="49" charset="0"/>
                        </a:rPr>
                        <a:t> r1, #1   </a:t>
                      </a:r>
                      <a:r>
                        <a:rPr lang="en-US" sz="1800" dirty="0">
                          <a:solidFill>
                            <a:schemeClr val="bg1">
                              <a:lumMod val="65000"/>
                            </a:schemeClr>
                          </a:solidFill>
                          <a:effectLst/>
                          <a:latin typeface="Consolas" panose="020B0609020204030204" pitchFamily="49" charset="0"/>
                          <a:cs typeface="Consolas" panose="020B0609020204030204" pitchFamily="49" charset="0"/>
                        </a:rPr>
                        <a:t>; y=1 if less or equal</a:t>
                      </a:r>
                    </a:p>
                    <a:p>
                      <a:pPr marL="0" marR="0" algn="l">
                        <a:spcBef>
                          <a:spcPts val="0"/>
                        </a:spcBef>
                        <a:spcAft>
                          <a:spcPts val="0"/>
                        </a:spcAft>
                      </a:pPr>
                      <a:r>
                        <a:rPr lang="en-US" sz="1800" dirty="0">
                          <a:effectLst/>
                          <a:latin typeface="Consolas" panose="020B0609020204030204" pitchFamily="49" charset="0"/>
                          <a:cs typeface="Consolas" panose="020B0609020204030204" pitchFamily="49" charset="0"/>
                        </a:rPr>
                        <a:t>CMP   r0, #25  </a:t>
                      </a:r>
                      <a:r>
                        <a:rPr lang="en-US" sz="1800" dirty="0">
                          <a:solidFill>
                            <a:schemeClr val="bg1">
                              <a:lumMod val="65000"/>
                            </a:schemeClr>
                          </a:solidFill>
                          <a:effectLst/>
                          <a:latin typeface="Consolas" panose="020B0609020204030204" pitchFamily="49" charset="0"/>
                          <a:cs typeface="Consolas" panose="020B0609020204030204" pitchFamily="49" charset="0"/>
                        </a:rPr>
                        <a:t>; CMP if greater than</a:t>
                      </a:r>
                    </a:p>
                    <a:p>
                      <a:pPr marL="0" marR="0" algn="l">
                        <a:spcBef>
                          <a:spcPts val="0"/>
                        </a:spcBef>
                        <a:spcAft>
                          <a:spcPts val="0"/>
                        </a:spcAft>
                      </a:pPr>
                      <a:r>
                        <a:rPr lang="en-US" sz="1800" dirty="0">
                          <a:effectLst/>
                          <a:latin typeface="Consolas" panose="020B0609020204030204" pitchFamily="49" charset="0"/>
                          <a:cs typeface="Consolas" panose="020B0609020204030204" pitchFamily="49" charset="0"/>
                        </a:rPr>
                        <a:t>MOV</a:t>
                      </a:r>
                      <a:r>
                        <a:rPr lang="en-US" sz="1800" b="1" dirty="0">
                          <a:solidFill>
                            <a:srgbClr val="FF0000"/>
                          </a:solidFill>
                          <a:effectLst/>
                          <a:latin typeface="Consolas" panose="020B0609020204030204" pitchFamily="49" charset="0"/>
                          <a:cs typeface="Consolas" panose="020B0609020204030204" pitchFamily="49" charset="0"/>
                        </a:rPr>
                        <a:t>GE</a:t>
                      </a:r>
                      <a:r>
                        <a:rPr lang="en-US" sz="1800" dirty="0">
                          <a:effectLst/>
                          <a:latin typeface="Consolas" panose="020B0609020204030204" pitchFamily="49" charset="0"/>
                          <a:cs typeface="Consolas" panose="020B0609020204030204" pitchFamily="49" charset="0"/>
                        </a:rPr>
                        <a:t> r1, #1   </a:t>
                      </a:r>
                      <a:r>
                        <a:rPr lang="en-US" sz="1800" dirty="0">
                          <a:solidFill>
                            <a:schemeClr val="bg1">
                              <a:lumMod val="65000"/>
                            </a:schemeClr>
                          </a:solidFill>
                          <a:effectLst/>
                          <a:latin typeface="Consolas" panose="020B0609020204030204" pitchFamily="49" charset="0"/>
                          <a:cs typeface="Consolas" panose="020B0609020204030204" pitchFamily="49" charset="0"/>
                        </a:rPr>
                        <a:t>; y=1 if greater or equal</a:t>
                      </a:r>
                    </a:p>
                  </a:txBody>
                  <a:tcPr/>
                </a:tc>
                <a:extLst>
                  <a:ext uri="{0D108BD9-81ED-4DB2-BD59-A6C34878D82A}">
                    <a16:rowId xmlns:a16="http://schemas.microsoft.com/office/drawing/2014/main" val="2538915139"/>
                  </a:ext>
                </a:extLst>
              </a:tr>
              <a:tr h="1111517">
                <a:tc>
                  <a:txBody>
                    <a:bodyPr/>
                    <a:lstStyle/>
                    <a:p>
                      <a:r>
                        <a:rPr lang="en-US" dirty="0">
                          <a:latin typeface="Consolas" panose="020B0609020204030204" pitchFamily="49" charset="0"/>
                          <a:cs typeface="Consolas" panose="020B0609020204030204" pitchFamily="49" charset="0"/>
                        </a:rPr>
                        <a:t>if (a==1 || a==7 || a==11)</a:t>
                      </a:r>
                    </a:p>
                    <a:p>
                      <a:r>
                        <a:rPr lang="en-US" dirty="0">
                          <a:latin typeface="Consolas" panose="020B0609020204030204" pitchFamily="49" charset="0"/>
                          <a:cs typeface="Consolas" panose="020B0609020204030204" pitchFamily="49" charset="0"/>
                        </a:rPr>
                        <a:t>   y = 1;</a:t>
                      </a:r>
                    </a:p>
                    <a:p>
                      <a:r>
                        <a:rPr lang="en-US" dirty="0">
                          <a:latin typeface="Consolas" panose="020B0609020204030204" pitchFamily="49" charset="0"/>
                          <a:cs typeface="Consolas" panose="020B0609020204030204" pitchFamily="49" charset="0"/>
                        </a:rPr>
                        <a:t>else</a:t>
                      </a:r>
                    </a:p>
                    <a:p>
                      <a:r>
                        <a:rPr lang="en-US" dirty="0">
                          <a:latin typeface="Consolas" panose="020B0609020204030204" pitchFamily="49" charset="0"/>
                          <a:cs typeface="Consolas" panose="020B0609020204030204" pitchFamily="49" charset="0"/>
                        </a:rPr>
                        <a:t>   y = -1;</a:t>
                      </a:r>
                    </a:p>
                  </a:txBody>
                  <a:tcPr/>
                </a:tc>
                <a:tc>
                  <a:txBody>
                    <a:bodyPr/>
                    <a:lstStyle/>
                    <a:p>
                      <a:r>
                        <a:rPr lang="en-US" dirty="0">
                          <a:latin typeface="Consolas" panose="020B0609020204030204" pitchFamily="49" charset="0"/>
                          <a:cs typeface="Consolas" panose="020B0609020204030204" pitchFamily="49" charset="0"/>
                        </a:rPr>
                        <a:t>CMP   r0, #1</a:t>
                      </a:r>
                    </a:p>
                    <a:p>
                      <a:r>
                        <a:rPr lang="en-US" dirty="0">
                          <a:latin typeface="Consolas" panose="020B0609020204030204" pitchFamily="49" charset="0"/>
                          <a:cs typeface="Consolas" panose="020B0609020204030204" pitchFamily="49" charset="0"/>
                        </a:rPr>
                        <a:t>CMP</a:t>
                      </a:r>
                      <a:r>
                        <a:rPr lang="en-US" b="1" dirty="0">
                          <a:solidFill>
                            <a:srgbClr val="FF0000"/>
                          </a:solidFill>
                          <a:latin typeface="Consolas" panose="020B0609020204030204" pitchFamily="49" charset="0"/>
                          <a:cs typeface="Consolas" panose="020B0609020204030204" pitchFamily="49" charset="0"/>
                        </a:rPr>
                        <a:t>NE</a:t>
                      </a:r>
                      <a:r>
                        <a:rPr lang="en-US" dirty="0">
                          <a:latin typeface="Consolas" panose="020B0609020204030204" pitchFamily="49" charset="0"/>
                          <a:cs typeface="Consolas" panose="020B0609020204030204" pitchFamily="49" charset="0"/>
                        </a:rPr>
                        <a:t> r0, #7  </a:t>
                      </a:r>
                      <a:r>
                        <a:rPr lang="en-US" dirty="0">
                          <a:solidFill>
                            <a:schemeClr val="bg1">
                              <a:lumMod val="50000"/>
                            </a:schemeClr>
                          </a:solidFill>
                          <a:latin typeface="Consolas" panose="020B0609020204030204" pitchFamily="49" charset="0"/>
                          <a:cs typeface="Consolas" panose="020B0609020204030204" pitchFamily="49" charset="0"/>
                        </a:rPr>
                        <a:t>; executed if r0 != 1</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latin typeface="Consolas" panose="020B0609020204030204" pitchFamily="49" charset="0"/>
                          <a:cs typeface="Consolas" panose="020B0609020204030204" pitchFamily="49" charset="0"/>
                        </a:rPr>
                        <a:t>CMP</a:t>
                      </a:r>
                      <a:r>
                        <a:rPr lang="en-US" b="1" dirty="0">
                          <a:solidFill>
                            <a:srgbClr val="FF0000"/>
                          </a:solidFill>
                          <a:latin typeface="Consolas" panose="020B0609020204030204" pitchFamily="49" charset="0"/>
                          <a:cs typeface="Consolas" panose="020B0609020204030204" pitchFamily="49" charset="0"/>
                        </a:rPr>
                        <a:t>NE</a:t>
                      </a:r>
                      <a:r>
                        <a:rPr lang="en-US" dirty="0">
                          <a:latin typeface="Consolas" panose="020B0609020204030204" pitchFamily="49" charset="0"/>
                          <a:cs typeface="Consolas" panose="020B0609020204030204" pitchFamily="49" charset="0"/>
                        </a:rPr>
                        <a:t> r0, #11 </a:t>
                      </a:r>
                      <a:r>
                        <a:rPr lang="en-US" dirty="0">
                          <a:solidFill>
                            <a:schemeClr val="bg1">
                              <a:lumMod val="50000"/>
                            </a:schemeClr>
                          </a:solidFill>
                          <a:latin typeface="Consolas" panose="020B0609020204030204" pitchFamily="49" charset="0"/>
                          <a:cs typeface="Consolas" panose="020B0609020204030204" pitchFamily="49" charset="0"/>
                        </a:rPr>
                        <a:t>; executed if r0 != 1</a:t>
                      </a:r>
                    </a:p>
                    <a:p>
                      <a:r>
                        <a:rPr lang="en-US" dirty="0">
                          <a:solidFill>
                            <a:schemeClr val="bg1">
                              <a:lumMod val="50000"/>
                            </a:schemeClr>
                          </a:solidFill>
                          <a:latin typeface="Consolas" panose="020B0609020204030204" pitchFamily="49" charset="0"/>
                          <a:cs typeface="Consolas" panose="020B0609020204030204" pitchFamily="49" charset="0"/>
                        </a:rPr>
                        <a:t>              ; and r0 != 7</a:t>
                      </a:r>
                    </a:p>
                    <a:p>
                      <a:r>
                        <a:rPr lang="en-US" dirty="0">
                          <a:latin typeface="Consolas" panose="020B0609020204030204" pitchFamily="49" charset="0"/>
                          <a:cs typeface="Consolas" panose="020B0609020204030204" pitchFamily="49" charset="0"/>
                        </a:rPr>
                        <a:t>MOV</a:t>
                      </a:r>
                      <a:r>
                        <a:rPr lang="en-US" b="1" dirty="0">
                          <a:solidFill>
                            <a:srgbClr val="FF0000"/>
                          </a:solidFill>
                          <a:latin typeface="Consolas" panose="020B0609020204030204" pitchFamily="49" charset="0"/>
                          <a:cs typeface="Consolas" panose="020B0609020204030204" pitchFamily="49" charset="0"/>
                        </a:rPr>
                        <a:t>EQ</a:t>
                      </a:r>
                      <a:r>
                        <a:rPr lang="en-US" dirty="0">
                          <a:latin typeface="Consolas" panose="020B0609020204030204" pitchFamily="49" charset="0"/>
                          <a:cs typeface="Consolas" panose="020B0609020204030204" pitchFamily="49" charset="0"/>
                        </a:rPr>
                        <a:t> r1, #1  </a:t>
                      </a:r>
                    </a:p>
                    <a:p>
                      <a:r>
                        <a:rPr lang="en-US" dirty="0">
                          <a:latin typeface="Consolas" panose="020B0609020204030204" pitchFamily="49" charset="0"/>
                          <a:cs typeface="Consolas" panose="020B0609020204030204" pitchFamily="49" charset="0"/>
                        </a:rPr>
                        <a:t>MOV</a:t>
                      </a:r>
                      <a:r>
                        <a:rPr lang="en-US" b="1" dirty="0">
                          <a:solidFill>
                            <a:srgbClr val="FF0000"/>
                          </a:solidFill>
                          <a:latin typeface="Consolas" panose="020B0609020204030204" pitchFamily="49" charset="0"/>
                          <a:cs typeface="Consolas" panose="020B0609020204030204" pitchFamily="49" charset="0"/>
                        </a:rPr>
                        <a:t>NE</a:t>
                      </a:r>
                      <a:r>
                        <a:rPr lang="en-US" dirty="0">
                          <a:latin typeface="Consolas" panose="020B0609020204030204" pitchFamily="49" charset="0"/>
                          <a:cs typeface="Consolas" panose="020B0609020204030204" pitchFamily="49" charset="0"/>
                        </a:rPr>
                        <a:t> r1, #-1</a:t>
                      </a:r>
                    </a:p>
                  </a:txBody>
                  <a:tcPr/>
                </a:tc>
                <a:extLst>
                  <a:ext uri="{0D108BD9-81ED-4DB2-BD59-A6C34878D82A}">
                    <a16:rowId xmlns:a16="http://schemas.microsoft.com/office/drawing/2014/main" val="1039487423"/>
                  </a:ext>
                </a:extLst>
              </a:tr>
            </a:tbl>
          </a:graphicData>
        </a:graphic>
      </p:graphicFrame>
      <p:sp>
        <p:nvSpPr>
          <p:cNvPr id="6" name="TextBox 5"/>
          <p:cNvSpPr txBox="1"/>
          <p:nvPr/>
        </p:nvSpPr>
        <p:spPr>
          <a:xfrm>
            <a:off x="9143999" y="5554438"/>
            <a:ext cx="2938625" cy="1200329"/>
          </a:xfrm>
          <a:prstGeom prst="rect">
            <a:avLst/>
          </a:prstGeom>
          <a:solidFill>
            <a:schemeClr val="bg1">
              <a:lumMod val="85000"/>
            </a:schemeClr>
          </a:solidFill>
        </p:spPr>
        <p:style>
          <a:lnRef idx="1">
            <a:schemeClr val="dk1"/>
          </a:lnRef>
          <a:fillRef idx="2">
            <a:schemeClr val="dk1"/>
          </a:fillRef>
          <a:effectRef idx="1">
            <a:schemeClr val="dk1"/>
          </a:effectRef>
          <a:fontRef idx="minor">
            <a:schemeClr val="dk1"/>
          </a:fontRef>
        </p:style>
        <p:txBody>
          <a:bodyPr wrap="none" rtlCol="0">
            <a:spAutoFit/>
          </a:bodyPr>
          <a:lstStyle/>
          <a:p>
            <a:r>
              <a:rPr lang="en-US" b="1" dirty="0" err="1">
                <a:solidFill>
                  <a:srgbClr val="FF0000"/>
                </a:solidFill>
                <a:latin typeface="Consolas" panose="020B0609020204030204" pitchFamily="49" charset="0"/>
                <a:cs typeface="Consolas" panose="020B0609020204030204" pitchFamily="49" charset="0"/>
              </a:rPr>
              <a:t>LE</a:t>
            </a:r>
            <a:r>
              <a:rPr lang="en-US" dirty="0" err="1">
                <a:latin typeface="Consolas" panose="020B0609020204030204" pitchFamily="49" charset="0"/>
                <a:cs typeface="Consolas" panose="020B0609020204030204" pitchFamily="49" charset="0"/>
              </a:rPr>
              <a:t>:</a:t>
            </a:r>
            <a:r>
              <a:rPr lang="en-US" dirty="0" err="1"/>
              <a:t>Signed</a:t>
            </a:r>
            <a:r>
              <a:rPr lang="en-US" dirty="0"/>
              <a:t> Less than or Equal</a:t>
            </a:r>
          </a:p>
          <a:p>
            <a:r>
              <a:rPr lang="en-US" b="1" dirty="0" err="1">
                <a:solidFill>
                  <a:srgbClr val="FF0000"/>
                </a:solidFill>
                <a:latin typeface="Consolas" panose="020B0609020204030204" pitchFamily="49" charset="0"/>
                <a:cs typeface="Consolas" panose="020B0609020204030204" pitchFamily="49" charset="0"/>
              </a:rPr>
              <a:t>GT</a:t>
            </a:r>
            <a:r>
              <a:rPr lang="en-US" dirty="0" err="1">
                <a:latin typeface="Consolas" panose="020B0609020204030204" pitchFamily="49" charset="0"/>
                <a:cs typeface="Consolas" panose="020B0609020204030204" pitchFamily="49" charset="0"/>
              </a:rPr>
              <a:t>:</a:t>
            </a:r>
            <a:r>
              <a:rPr lang="en-US" dirty="0" err="1"/>
              <a:t>Signed</a:t>
            </a:r>
            <a:r>
              <a:rPr lang="en-US" dirty="0"/>
              <a:t> Greater Than</a:t>
            </a:r>
          </a:p>
          <a:p>
            <a:r>
              <a:rPr lang="en-US" b="1" dirty="0">
                <a:solidFill>
                  <a:srgbClr val="FF0000"/>
                </a:solidFill>
                <a:latin typeface="Consolas" panose="020B0609020204030204" pitchFamily="49" charset="0"/>
              </a:rPr>
              <a:t>NE</a:t>
            </a:r>
            <a:r>
              <a:rPr lang="en-US" dirty="0"/>
              <a:t>: Not Equal</a:t>
            </a:r>
          </a:p>
          <a:p>
            <a:r>
              <a:rPr lang="en-US" b="1" dirty="0">
                <a:solidFill>
                  <a:srgbClr val="FF0000"/>
                </a:solidFill>
                <a:latin typeface="Consolas" panose="020B0609020204030204" pitchFamily="49" charset="0"/>
              </a:rPr>
              <a:t>EQ</a:t>
            </a:r>
            <a:r>
              <a:rPr lang="en-US" dirty="0"/>
              <a:t>: Equal</a:t>
            </a:r>
          </a:p>
        </p:txBody>
      </p:sp>
    </p:spTree>
    <p:extLst>
      <p:ext uri="{BB962C8B-B14F-4D97-AF65-F5344CB8AC3E}">
        <p14:creationId xmlns:p14="http://schemas.microsoft.com/office/powerpoint/2010/main" val="1808792249"/>
      </p:ext>
    </p:extLst>
  </p:cSld>
  <p:clrMapOvr>
    <a:masterClrMapping/>
  </p:clrMapOvr>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828B5D-D2A7-3EBD-2FA9-188CD43A176A}"/>
              </a:ext>
            </a:extLst>
          </p:cNvPr>
          <p:cNvSpPr>
            <a:spLocks noGrp="1"/>
          </p:cNvSpPr>
          <p:nvPr>
            <p:ph type="title"/>
          </p:nvPr>
        </p:nvSpPr>
        <p:spPr/>
        <p:txBody>
          <a:bodyPr/>
          <a:lstStyle/>
          <a:p>
            <a:r>
              <a:rPr lang="en-US" dirty="0"/>
              <a:t>Thought Experiments</a:t>
            </a:r>
          </a:p>
        </p:txBody>
      </p:sp>
      <p:sp>
        <p:nvSpPr>
          <p:cNvPr id="3" name="Slide Number Placeholder 2">
            <a:extLst>
              <a:ext uri="{FF2B5EF4-FFF2-40B4-BE49-F238E27FC236}">
                <a16:creationId xmlns:a16="http://schemas.microsoft.com/office/drawing/2014/main" id="{D7DEEC16-FC52-B63A-F8DD-D7496EB90C60}"/>
              </a:ext>
            </a:extLst>
          </p:cNvPr>
          <p:cNvSpPr>
            <a:spLocks noGrp="1"/>
          </p:cNvSpPr>
          <p:nvPr>
            <p:ph type="sldNum" sz="quarter" idx="12"/>
          </p:nvPr>
        </p:nvSpPr>
        <p:spPr/>
        <p:txBody>
          <a:bodyPr/>
          <a:lstStyle/>
          <a:p>
            <a:fld id="{EA7C8D44-3667-46F6-9772-CC52308E2A7F}" type="slidenum">
              <a:rPr kumimoji="0" lang="en-US" smtClean="0"/>
              <a:pPr/>
              <a:t>31</a:t>
            </a:fld>
            <a:endParaRPr kumimoji="0" lang="en-US" dirty="0"/>
          </a:p>
        </p:txBody>
      </p:sp>
      <p:sp>
        <p:nvSpPr>
          <p:cNvPr id="4" name="Content Placeholder 3">
            <a:extLst>
              <a:ext uri="{FF2B5EF4-FFF2-40B4-BE49-F238E27FC236}">
                <a16:creationId xmlns:a16="http://schemas.microsoft.com/office/drawing/2014/main" id="{E9951663-8FC6-6BB4-8FC4-8CE88E8B0FC9}"/>
              </a:ext>
            </a:extLst>
          </p:cNvPr>
          <p:cNvSpPr>
            <a:spLocks noGrp="1"/>
          </p:cNvSpPr>
          <p:nvPr>
            <p:ph sz="quarter" idx="1"/>
          </p:nvPr>
        </p:nvSpPr>
        <p:spPr/>
        <p:txBody>
          <a:bodyPr/>
          <a:lstStyle/>
          <a:p>
            <a:r>
              <a:rPr lang="en-US" dirty="0"/>
              <a:t>This version does not work, since we cannot use any condition code ?? in MOV?? </a:t>
            </a:r>
          </a:p>
          <a:p>
            <a:endParaRPr lang="en-US" dirty="0"/>
          </a:p>
          <a:p>
            <a:endParaRPr lang="en-US" dirty="0"/>
          </a:p>
          <a:p>
            <a:endParaRPr lang="en-US" dirty="0"/>
          </a:p>
          <a:p>
            <a:r>
              <a:rPr lang="en-US" dirty="0"/>
              <a:t>This version is incorrect, since only the last “</a:t>
            </a:r>
            <a:r>
              <a:rPr lang="en-US" dirty="0">
                <a:latin typeface="Consolas" panose="020B0609020204030204" pitchFamily="49" charset="0"/>
                <a:cs typeface="Consolas" panose="020B0609020204030204" pitchFamily="49" charset="0"/>
              </a:rPr>
              <a:t>CMP r0, #11” </a:t>
            </a:r>
            <a:r>
              <a:rPr lang="en-US" dirty="0"/>
              <a:t>sets the Z flag, overwriting flags set by previous </a:t>
            </a:r>
            <a:r>
              <a:rPr lang="en-US" altLang="zh-CN" dirty="0"/>
              <a:t>two</a:t>
            </a:r>
            <a:r>
              <a:rPr lang="en-US" dirty="0"/>
              <a:t> CMP instructions. </a:t>
            </a:r>
          </a:p>
          <a:p>
            <a:endParaRPr lang="en-US" dirty="0"/>
          </a:p>
          <a:p>
            <a:endParaRPr lang="en-US" dirty="0"/>
          </a:p>
        </p:txBody>
      </p:sp>
      <p:sp>
        <p:nvSpPr>
          <p:cNvPr id="5" name="TextBox 4">
            <a:extLst>
              <a:ext uri="{FF2B5EF4-FFF2-40B4-BE49-F238E27FC236}">
                <a16:creationId xmlns:a16="http://schemas.microsoft.com/office/drawing/2014/main" id="{A9D4380D-2A8B-450E-8AB2-F3B2FBE413D7}"/>
              </a:ext>
            </a:extLst>
          </p:cNvPr>
          <p:cNvSpPr txBox="1"/>
          <p:nvPr/>
        </p:nvSpPr>
        <p:spPr>
          <a:xfrm>
            <a:off x="914400" y="2048192"/>
            <a:ext cx="4502680" cy="1477328"/>
          </a:xfrm>
          <a:prstGeom prst="rect">
            <a:avLst/>
          </a:prstGeom>
          <a:solidFill>
            <a:schemeClr val="bg1">
              <a:lumMod val="85000"/>
            </a:schemeClr>
          </a:solidFill>
          <a:ln w="12700">
            <a:solidFill>
              <a:schemeClr val="tx1"/>
            </a:solidFill>
          </a:ln>
        </p:spPr>
        <p:txBody>
          <a:bodyPr wrap="square" rtlCol="0">
            <a:spAutoFit/>
          </a:bodyPr>
          <a:lstStyle/>
          <a:p>
            <a:r>
              <a:rPr lang="en-US" dirty="0">
                <a:latin typeface="Consolas" panose="020B0609020204030204" pitchFamily="49" charset="0"/>
                <a:cs typeface="Consolas" panose="020B0609020204030204" pitchFamily="49" charset="0"/>
              </a:rPr>
              <a:t>CMP   r0, #20  </a:t>
            </a:r>
            <a:r>
              <a:rPr lang="en-US" dirty="0">
                <a:solidFill>
                  <a:schemeClr val="bg1">
                    <a:lumMod val="65000"/>
                  </a:schemeClr>
                </a:solidFill>
                <a:latin typeface="Consolas" panose="020B0609020204030204" pitchFamily="49" charset="0"/>
                <a:cs typeface="Consolas" panose="020B0609020204030204" pitchFamily="49" charset="0"/>
              </a:rPr>
              <a:t>; compare a and 20</a:t>
            </a:r>
          </a:p>
          <a:p>
            <a:r>
              <a:rPr lang="en-US" dirty="0">
                <a:latin typeface="Consolas" panose="020B0609020204030204" pitchFamily="49" charset="0"/>
                <a:cs typeface="Consolas" panose="020B0609020204030204" pitchFamily="49" charset="0"/>
              </a:rPr>
              <a:t>CMP</a:t>
            </a:r>
            <a:r>
              <a:rPr lang="en-US" b="1" dirty="0">
                <a:solidFill>
                  <a:srgbClr val="FF0000"/>
                </a:solidFill>
                <a:latin typeface="Consolas" panose="020B0609020204030204" pitchFamily="49" charset="0"/>
                <a:cs typeface="Consolas" panose="020B0609020204030204" pitchFamily="49" charset="0"/>
              </a:rPr>
              <a:t>GT</a:t>
            </a:r>
            <a:r>
              <a:rPr lang="en-US" dirty="0">
                <a:latin typeface="Consolas" panose="020B0609020204030204" pitchFamily="49" charset="0"/>
                <a:cs typeface="Consolas" panose="020B0609020204030204" pitchFamily="49" charset="0"/>
              </a:rPr>
              <a:t> r0, #25  </a:t>
            </a:r>
            <a:r>
              <a:rPr lang="en-US" dirty="0">
                <a:solidFill>
                  <a:schemeClr val="bg1">
                    <a:lumMod val="65000"/>
                  </a:schemeClr>
                </a:solidFill>
                <a:latin typeface="Consolas" panose="020B0609020204030204" pitchFamily="49" charset="0"/>
                <a:cs typeface="Consolas" panose="020B0609020204030204" pitchFamily="49" charset="0"/>
              </a:rPr>
              <a:t>; CMP if greater than</a:t>
            </a:r>
          </a:p>
          <a:p>
            <a:r>
              <a:rPr lang="en-US" dirty="0">
                <a:latin typeface="Consolas" panose="020B0609020204030204" pitchFamily="49" charset="0"/>
                <a:cs typeface="Consolas" panose="020B0609020204030204" pitchFamily="49" charset="0"/>
              </a:rPr>
              <a:t>MOV</a:t>
            </a:r>
            <a:r>
              <a:rPr lang="en-US" b="1" dirty="0">
                <a:solidFill>
                  <a:srgbClr val="FF0000"/>
                </a:solidFill>
                <a:latin typeface="Consolas" panose="020B0609020204030204" pitchFamily="49" charset="0"/>
                <a:cs typeface="Consolas" panose="020B0609020204030204" pitchFamily="49" charset="0"/>
              </a:rPr>
              <a:t>??</a:t>
            </a:r>
            <a:r>
              <a:rPr lang="en-US" dirty="0">
                <a:latin typeface="Consolas" panose="020B0609020204030204" pitchFamily="49" charset="0"/>
                <a:cs typeface="Consolas" panose="020B0609020204030204" pitchFamily="49" charset="0"/>
              </a:rPr>
              <a:t> r1, #1   </a:t>
            </a:r>
            <a:r>
              <a:rPr lang="en-US" dirty="0">
                <a:solidFill>
                  <a:schemeClr val="bg1">
                    <a:lumMod val="65000"/>
                  </a:schemeClr>
                </a:solidFill>
                <a:latin typeface="Consolas" panose="020B0609020204030204" pitchFamily="49" charset="0"/>
                <a:cs typeface="Consolas" panose="020B0609020204030204" pitchFamily="49" charset="0"/>
              </a:rPr>
              <a:t>; Does not work. cannot use any condition code here</a:t>
            </a:r>
          </a:p>
        </p:txBody>
      </p:sp>
      <p:sp>
        <p:nvSpPr>
          <p:cNvPr id="6" name="TextBox 5">
            <a:extLst>
              <a:ext uri="{FF2B5EF4-FFF2-40B4-BE49-F238E27FC236}">
                <a16:creationId xmlns:a16="http://schemas.microsoft.com/office/drawing/2014/main" id="{54329A90-85F5-5191-084E-13F419E28274}"/>
              </a:ext>
            </a:extLst>
          </p:cNvPr>
          <p:cNvSpPr txBox="1"/>
          <p:nvPr/>
        </p:nvSpPr>
        <p:spPr>
          <a:xfrm>
            <a:off x="914400" y="4354512"/>
            <a:ext cx="4502680" cy="1754326"/>
          </a:xfrm>
          <a:prstGeom prst="rect">
            <a:avLst/>
          </a:prstGeom>
          <a:solidFill>
            <a:schemeClr val="bg1">
              <a:lumMod val="85000"/>
            </a:schemeClr>
          </a:solidFill>
          <a:ln w="12700">
            <a:solidFill>
              <a:schemeClr val="tx1"/>
            </a:solidFill>
          </a:ln>
        </p:spPr>
        <p:txBody>
          <a:bodyPr wrap="square" rtlCol="0">
            <a:spAutoFit/>
          </a:bodyPr>
          <a:lstStyle/>
          <a:p>
            <a:r>
              <a:rPr lang="en-US" dirty="0">
                <a:latin typeface="Consolas" panose="020B0609020204030204" pitchFamily="49" charset="0"/>
                <a:cs typeface="Consolas" panose="020B0609020204030204" pitchFamily="49" charset="0"/>
              </a:rPr>
              <a:t>CMP   r0, #1</a:t>
            </a:r>
          </a:p>
          <a:p>
            <a:r>
              <a:rPr lang="en-US" dirty="0">
                <a:latin typeface="Consolas" panose="020B0609020204030204" pitchFamily="49" charset="0"/>
                <a:cs typeface="Consolas" panose="020B0609020204030204" pitchFamily="49" charset="0"/>
              </a:rPr>
              <a:t>CMP   r0, #7  </a:t>
            </a:r>
          </a:p>
          <a:p>
            <a:r>
              <a:rPr lang="en-US" dirty="0">
                <a:latin typeface="Consolas" panose="020B0609020204030204" pitchFamily="49" charset="0"/>
                <a:cs typeface="Consolas" panose="020B0609020204030204" pitchFamily="49" charset="0"/>
              </a:rPr>
              <a:t>CMP   r0, #11 </a:t>
            </a:r>
            <a:endParaRPr lang="en-US" dirty="0">
              <a:solidFill>
                <a:schemeClr val="bg1">
                  <a:lumMod val="50000"/>
                </a:schemeClr>
              </a:solidFill>
              <a:latin typeface="Consolas" panose="020B0609020204030204" pitchFamily="49" charset="0"/>
              <a:cs typeface="Consolas" panose="020B0609020204030204" pitchFamily="49" charset="0"/>
            </a:endParaRPr>
          </a:p>
          <a:p>
            <a:endParaRPr lang="en-US" dirty="0">
              <a:solidFill>
                <a:schemeClr val="bg1">
                  <a:lumMod val="50000"/>
                </a:schemeClr>
              </a:solidFill>
              <a:latin typeface="Consolas" panose="020B0609020204030204" pitchFamily="49" charset="0"/>
              <a:cs typeface="Consolas" panose="020B0609020204030204" pitchFamily="49" charset="0"/>
            </a:endParaRPr>
          </a:p>
          <a:p>
            <a:r>
              <a:rPr lang="en-US" dirty="0">
                <a:latin typeface="Consolas" panose="020B0609020204030204" pitchFamily="49" charset="0"/>
                <a:cs typeface="Consolas" panose="020B0609020204030204" pitchFamily="49" charset="0"/>
              </a:rPr>
              <a:t>MOV</a:t>
            </a:r>
            <a:r>
              <a:rPr lang="en-US" b="1" dirty="0">
                <a:solidFill>
                  <a:srgbClr val="FF0000"/>
                </a:solidFill>
                <a:latin typeface="Consolas" panose="020B0609020204030204" pitchFamily="49" charset="0"/>
                <a:cs typeface="Consolas" panose="020B0609020204030204" pitchFamily="49" charset="0"/>
              </a:rPr>
              <a:t>EQ</a:t>
            </a:r>
            <a:r>
              <a:rPr lang="en-US" dirty="0">
                <a:latin typeface="Consolas" panose="020B0609020204030204" pitchFamily="49" charset="0"/>
                <a:cs typeface="Consolas" panose="020B0609020204030204" pitchFamily="49" charset="0"/>
              </a:rPr>
              <a:t> r1, #1  </a:t>
            </a:r>
          </a:p>
          <a:p>
            <a:r>
              <a:rPr lang="en-US" dirty="0">
                <a:latin typeface="Consolas" panose="020B0609020204030204" pitchFamily="49" charset="0"/>
                <a:cs typeface="Consolas" panose="020B0609020204030204" pitchFamily="49" charset="0"/>
              </a:rPr>
              <a:t>MOV</a:t>
            </a:r>
            <a:r>
              <a:rPr lang="en-US" b="1" dirty="0">
                <a:solidFill>
                  <a:srgbClr val="FF0000"/>
                </a:solidFill>
                <a:latin typeface="Consolas" panose="020B0609020204030204" pitchFamily="49" charset="0"/>
                <a:cs typeface="Consolas" panose="020B0609020204030204" pitchFamily="49" charset="0"/>
              </a:rPr>
              <a:t>NE</a:t>
            </a:r>
            <a:r>
              <a:rPr lang="en-US" dirty="0">
                <a:latin typeface="Consolas" panose="020B0609020204030204" pitchFamily="49" charset="0"/>
                <a:cs typeface="Consolas" panose="020B0609020204030204" pitchFamily="49" charset="0"/>
              </a:rPr>
              <a:t> r1, #-1</a:t>
            </a:r>
          </a:p>
        </p:txBody>
      </p:sp>
    </p:spTree>
    <p:extLst>
      <p:ext uri="{BB962C8B-B14F-4D97-AF65-F5344CB8AC3E}">
        <p14:creationId xmlns:p14="http://schemas.microsoft.com/office/powerpoint/2010/main" val="223383574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EEF74B-F835-6B09-4B91-23075FA91516}"/>
              </a:ext>
            </a:extLst>
          </p:cNvPr>
          <p:cNvSpPr>
            <a:spLocks noGrp="1"/>
          </p:cNvSpPr>
          <p:nvPr>
            <p:ph type="title"/>
          </p:nvPr>
        </p:nvSpPr>
        <p:spPr/>
        <p:txBody>
          <a:bodyPr>
            <a:normAutofit/>
          </a:bodyPr>
          <a:lstStyle/>
          <a:p>
            <a:r>
              <a:rPr lang="en-US" dirty="0"/>
              <a:t>Explanations for Compound Boolean Expression</a:t>
            </a:r>
          </a:p>
        </p:txBody>
      </p:sp>
      <p:sp>
        <p:nvSpPr>
          <p:cNvPr id="3" name="Slide Number Placeholder 2">
            <a:extLst>
              <a:ext uri="{FF2B5EF4-FFF2-40B4-BE49-F238E27FC236}">
                <a16:creationId xmlns:a16="http://schemas.microsoft.com/office/drawing/2014/main" id="{3EB478E7-A271-8C0D-4DEE-22250FEFF600}"/>
              </a:ext>
            </a:extLst>
          </p:cNvPr>
          <p:cNvSpPr>
            <a:spLocks noGrp="1"/>
          </p:cNvSpPr>
          <p:nvPr>
            <p:ph type="sldNum" sz="quarter" idx="12"/>
          </p:nvPr>
        </p:nvSpPr>
        <p:spPr/>
        <p:txBody>
          <a:bodyPr/>
          <a:lstStyle/>
          <a:p>
            <a:fld id="{EA7C8D44-3667-46F6-9772-CC52308E2A7F}" type="slidenum">
              <a:rPr kumimoji="0" lang="en-US" smtClean="0"/>
              <a:pPr/>
              <a:t>32</a:t>
            </a:fld>
            <a:endParaRPr kumimoji="0" lang="en-US" dirty="0"/>
          </a:p>
        </p:txBody>
      </p:sp>
      <p:sp>
        <p:nvSpPr>
          <p:cNvPr id="4" name="Content Placeholder 3">
            <a:extLst>
              <a:ext uri="{FF2B5EF4-FFF2-40B4-BE49-F238E27FC236}">
                <a16:creationId xmlns:a16="http://schemas.microsoft.com/office/drawing/2014/main" id="{52A8D265-BD59-8C4E-12B1-03AC7ABB6312}"/>
              </a:ext>
            </a:extLst>
          </p:cNvPr>
          <p:cNvSpPr>
            <a:spLocks noGrp="1"/>
          </p:cNvSpPr>
          <p:nvPr>
            <p:ph sz="quarter" idx="1"/>
          </p:nvPr>
        </p:nvSpPr>
        <p:spPr/>
        <p:txBody>
          <a:bodyPr>
            <a:normAutofit fontScale="85000" lnSpcReduction="20000"/>
          </a:bodyPr>
          <a:lstStyle/>
          <a:p>
            <a:r>
              <a:rPr lang="en-US" sz="2800" dirty="0">
                <a:latin typeface="Consolas" panose="020B0609020204030204" pitchFamily="49" charset="0"/>
                <a:cs typeface="Consolas" panose="020B0609020204030204" pitchFamily="49" charset="0"/>
              </a:rPr>
              <a:t>Compound condition </a:t>
            </a:r>
            <a:r>
              <a:rPr lang="pt-BR" sz="2800" dirty="0">
                <a:latin typeface="Consolas" panose="020B0609020204030204" pitchFamily="49" charset="0"/>
                <a:cs typeface="Consolas" panose="020B0609020204030204" pitchFamily="49" charset="0"/>
              </a:rPr>
              <a:t>(a==1 || a==7 || a==11):</a:t>
            </a:r>
            <a:endParaRPr lang="en-US" sz="2800" dirty="0">
              <a:latin typeface="Consolas" panose="020B0609020204030204" pitchFamily="49" charset="0"/>
              <a:cs typeface="Consolas" panose="020B0609020204030204" pitchFamily="49" charset="0"/>
            </a:endParaRPr>
          </a:p>
          <a:p>
            <a:pPr lvl="1"/>
            <a:r>
              <a:rPr lang="en-US" sz="2500" dirty="0">
                <a:latin typeface="Consolas" panose="020B0609020204030204" pitchFamily="49" charset="0"/>
                <a:cs typeface="Consolas" panose="020B0609020204030204" pitchFamily="49" charset="0"/>
              </a:rPr>
              <a:t>CMP   r0, #1</a:t>
            </a:r>
          </a:p>
          <a:p>
            <a:pPr lvl="1"/>
            <a:r>
              <a:rPr lang="en-US" sz="2500" dirty="0">
                <a:latin typeface="Consolas" panose="020B0609020204030204" pitchFamily="49" charset="0"/>
                <a:cs typeface="Consolas" panose="020B0609020204030204" pitchFamily="49" charset="0"/>
              </a:rPr>
              <a:t>CMP</a:t>
            </a:r>
            <a:r>
              <a:rPr lang="en-US" sz="2500" b="1" dirty="0">
                <a:solidFill>
                  <a:srgbClr val="FF0000"/>
                </a:solidFill>
                <a:latin typeface="Consolas" panose="020B0609020204030204" pitchFamily="49" charset="0"/>
                <a:cs typeface="Consolas" panose="020B0609020204030204" pitchFamily="49" charset="0"/>
              </a:rPr>
              <a:t>NE</a:t>
            </a:r>
            <a:r>
              <a:rPr lang="en-US" sz="2500" dirty="0">
                <a:latin typeface="Consolas" panose="020B0609020204030204" pitchFamily="49" charset="0"/>
                <a:cs typeface="Consolas" panose="020B0609020204030204" pitchFamily="49" charset="0"/>
              </a:rPr>
              <a:t> r0, #7  </a:t>
            </a:r>
            <a:r>
              <a:rPr lang="en-US" sz="2500" dirty="0">
                <a:solidFill>
                  <a:schemeClr val="bg1">
                    <a:lumMod val="50000"/>
                  </a:schemeClr>
                </a:solidFill>
                <a:latin typeface="Consolas" panose="020B0609020204030204" pitchFamily="49" charset="0"/>
                <a:cs typeface="Consolas" panose="020B0609020204030204" pitchFamily="49" charset="0"/>
              </a:rPr>
              <a:t>; executed if r0 != 1</a:t>
            </a:r>
          </a:p>
          <a:p>
            <a:pPr lvl="1"/>
            <a:r>
              <a:rPr lang="en-US" sz="2500" dirty="0">
                <a:latin typeface="Consolas" panose="020B0609020204030204" pitchFamily="49" charset="0"/>
                <a:cs typeface="Consolas" panose="020B0609020204030204" pitchFamily="49" charset="0"/>
              </a:rPr>
              <a:t>CMP</a:t>
            </a:r>
            <a:r>
              <a:rPr lang="en-US" sz="2500" b="1" dirty="0">
                <a:solidFill>
                  <a:srgbClr val="FF0000"/>
                </a:solidFill>
                <a:latin typeface="Consolas" panose="020B0609020204030204" pitchFamily="49" charset="0"/>
                <a:cs typeface="Consolas" panose="020B0609020204030204" pitchFamily="49" charset="0"/>
              </a:rPr>
              <a:t>NE</a:t>
            </a:r>
            <a:r>
              <a:rPr lang="en-US" sz="2500" dirty="0">
                <a:latin typeface="Consolas" panose="020B0609020204030204" pitchFamily="49" charset="0"/>
                <a:cs typeface="Consolas" panose="020B0609020204030204" pitchFamily="49" charset="0"/>
              </a:rPr>
              <a:t> r0, #11 </a:t>
            </a:r>
            <a:r>
              <a:rPr lang="en-US" sz="2500" dirty="0">
                <a:solidFill>
                  <a:schemeClr val="bg1">
                    <a:lumMod val="50000"/>
                  </a:schemeClr>
                </a:solidFill>
                <a:latin typeface="Consolas" panose="020B0609020204030204" pitchFamily="49" charset="0"/>
                <a:cs typeface="Consolas" panose="020B0609020204030204" pitchFamily="49" charset="0"/>
              </a:rPr>
              <a:t>; executed if r0 != 7</a:t>
            </a:r>
          </a:p>
          <a:p>
            <a:pPr lvl="1"/>
            <a:r>
              <a:rPr lang="en-US" sz="2500" dirty="0">
                <a:latin typeface="Consolas" panose="020B0609020204030204" pitchFamily="49" charset="0"/>
                <a:cs typeface="Consolas" panose="020B0609020204030204" pitchFamily="49" charset="0"/>
              </a:rPr>
              <a:t>MOV</a:t>
            </a:r>
            <a:r>
              <a:rPr lang="en-US" sz="2500" b="1" dirty="0">
                <a:solidFill>
                  <a:srgbClr val="FF0000"/>
                </a:solidFill>
                <a:latin typeface="Consolas" panose="020B0609020204030204" pitchFamily="49" charset="0"/>
                <a:cs typeface="Consolas" panose="020B0609020204030204" pitchFamily="49" charset="0"/>
              </a:rPr>
              <a:t>EQ</a:t>
            </a:r>
            <a:r>
              <a:rPr lang="en-US" sz="2500" dirty="0">
                <a:latin typeface="Consolas" panose="020B0609020204030204" pitchFamily="49" charset="0"/>
                <a:cs typeface="Consolas" panose="020B0609020204030204" pitchFamily="49" charset="0"/>
              </a:rPr>
              <a:t> r1, #1  </a:t>
            </a:r>
          </a:p>
          <a:p>
            <a:pPr lvl="1"/>
            <a:r>
              <a:rPr lang="en-US" sz="2500" dirty="0">
                <a:latin typeface="Consolas" panose="020B0609020204030204" pitchFamily="49" charset="0"/>
                <a:cs typeface="Consolas" panose="020B0609020204030204" pitchFamily="49" charset="0"/>
              </a:rPr>
              <a:t>MOV</a:t>
            </a:r>
            <a:r>
              <a:rPr lang="en-US" sz="2500" b="1" dirty="0">
                <a:solidFill>
                  <a:srgbClr val="FF0000"/>
                </a:solidFill>
                <a:latin typeface="Consolas" panose="020B0609020204030204" pitchFamily="49" charset="0"/>
                <a:cs typeface="Consolas" panose="020B0609020204030204" pitchFamily="49" charset="0"/>
              </a:rPr>
              <a:t>NE</a:t>
            </a:r>
            <a:r>
              <a:rPr lang="en-US" sz="2500" dirty="0">
                <a:latin typeface="Consolas" panose="020B0609020204030204" pitchFamily="49" charset="0"/>
                <a:cs typeface="Consolas" panose="020B0609020204030204" pitchFamily="49" charset="0"/>
              </a:rPr>
              <a:t> r1, #-1</a:t>
            </a:r>
            <a:endParaRPr lang="en-US" sz="2500" dirty="0">
              <a:latin typeface="Consolas" panose="020B0609020204030204" pitchFamily="49" charset="0"/>
              <a:ea typeface="宋体"/>
              <a:cs typeface="Consolas" panose="020B0609020204030204" pitchFamily="49" charset="0"/>
            </a:endParaRPr>
          </a:p>
          <a:p>
            <a:r>
              <a:rPr lang="en-US" dirty="0"/>
              <a:t>CMP r0, #1 compares a with 1 and sets Z=1 if equal, else Z=0.</a:t>
            </a:r>
          </a:p>
          <a:p>
            <a:r>
              <a:rPr lang="en-US" dirty="0"/>
              <a:t>CMPNE r0, #7 runs only if the previous compare was not equal, and if it runs, it refreshes the flags by comparing a with 7.</a:t>
            </a:r>
          </a:p>
          <a:p>
            <a:r>
              <a:rPr lang="en-US" dirty="0"/>
              <a:t>CMPNE r0, #11 runs only if a was not 1 and not 7, and if it runs, it compares a with 11 to set Z accordingly.</a:t>
            </a:r>
          </a:p>
          <a:p>
            <a:r>
              <a:rPr lang="en-US" dirty="0"/>
              <a:t>MOVEQ r1, #1 executes only when Z=1 from any of the comparisons, so y becomes 1 if a matched 1, 7, or 11.</a:t>
            </a:r>
          </a:p>
          <a:p>
            <a:r>
              <a:rPr lang="en-US" dirty="0"/>
              <a:t>MOVNE r1, #-1 executes only when Z=0 after all relevant compares, so y becomes -1 when none of the values matched. </a:t>
            </a:r>
          </a:p>
          <a:p>
            <a:endParaRPr lang="en-US" dirty="0"/>
          </a:p>
        </p:txBody>
      </p:sp>
    </p:spTree>
    <p:extLst>
      <p:ext uri="{BB962C8B-B14F-4D97-AF65-F5344CB8AC3E}">
        <p14:creationId xmlns:p14="http://schemas.microsoft.com/office/powerpoint/2010/main" val="327719929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441" name="Rectangle 57"/>
          <p:cNvSpPr>
            <a:spLocks noGrp="1" noChangeArrowheads="1"/>
          </p:cNvSpPr>
          <p:nvPr>
            <p:ph type="title"/>
          </p:nvPr>
        </p:nvSpPr>
        <p:spPr/>
        <p:txBody>
          <a:bodyPr>
            <a:normAutofit/>
          </a:bodyPr>
          <a:lstStyle/>
          <a:p>
            <a:r>
              <a:rPr lang="en-US" dirty="0"/>
              <a:t>Conditional Execution Examples </a:t>
            </a:r>
            <a:r>
              <a:rPr lang="en-US" dirty="0" err="1"/>
              <a:t>Con’t</a:t>
            </a:r>
            <a:endParaRPr lang="en-US" dirty="0"/>
          </a:p>
        </p:txBody>
      </p:sp>
      <p:sp>
        <p:nvSpPr>
          <p:cNvPr id="16387" name="Rectangle 3"/>
          <p:cNvSpPr>
            <a:spLocks noChangeArrowheads="1"/>
          </p:cNvSpPr>
          <p:nvPr/>
        </p:nvSpPr>
        <p:spPr bwMode="auto">
          <a:xfrm>
            <a:off x="2214563" y="6243638"/>
            <a:ext cx="1903412" cy="455612"/>
          </a:xfrm>
          <a:prstGeom prst="rect">
            <a:avLst/>
          </a:prstGeom>
          <a:noFill/>
          <a:ln w="9525">
            <a:noFill/>
            <a:miter lim="800000"/>
            <a:headEnd/>
            <a:tailEnd/>
          </a:ln>
        </p:spPr>
        <p:txBody>
          <a:bodyPr wrap="none" anchor="ctr"/>
          <a:lstStyle/>
          <a:p>
            <a:endParaRPr lang="en-US"/>
          </a:p>
        </p:txBody>
      </p:sp>
      <p:sp>
        <p:nvSpPr>
          <p:cNvPr id="16388" name="Rectangle 4"/>
          <p:cNvSpPr>
            <a:spLocks noChangeArrowheads="1"/>
          </p:cNvSpPr>
          <p:nvPr/>
        </p:nvSpPr>
        <p:spPr bwMode="auto">
          <a:xfrm>
            <a:off x="4649789" y="6243638"/>
            <a:ext cx="2892425" cy="455612"/>
          </a:xfrm>
          <a:prstGeom prst="rect">
            <a:avLst/>
          </a:prstGeom>
          <a:noFill/>
          <a:ln w="9525">
            <a:noFill/>
            <a:miter lim="800000"/>
            <a:headEnd/>
            <a:tailEnd/>
          </a:ln>
        </p:spPr>
        <p:txBody>
          <a:bodyPr wrap="none" anchor="ctr"/>
          <a:lstStyle/>
          <a:p>
            <a:endParaRPr lang="en-US"/>
          </a:p>
        </p:txBody>
      </p:sp>
      <p:sp>
        <p:nvSpPr>
          <p:cNvPr id="16389" name="Rectangle 5"/>
          <p:cNvSpPr>
            <a:spLocks noChangeArrowheads="1"/>
          </p:cNvSpPr>
          <p:nvPr/>
        </p:nvSpPr>
        <p:spPr bwMode="auto">
          <a:xfrm>
            <a:off x="2214563" y="6243638"/>
            <a:ext cx="1903412" cy="455612"/>
          </a:xfrm>
          <a:prstGeom prst="rect">
            <a:avLst/>
          </a:prstGeom>
          <a:noFill/>
          <a:ln w="9525">
            <a:noFill/>
            <a:miter lim="800000"/>
            <a:headEnd/>
            <a:tailEnd/>
          </a:ln>
        </p:spPr>
        <p:txBody>
          <a:bodyPr wrap="none" anchor="ctr"/>
          <a:lstStyle/>
          <a:p>
            <a:endParaRPr lang="en-US"/>
          </a:p>
        </p:txBody>
      </p:sp>
      <p:sp>
        <p:nvSpPr>
          <p:cNvPr id="16390" name="Rectangle 6"/>
          <p:cNvSpPr>
            <a:spLocks noChangeArrowheads="1"/>
          </p:cNvSpPr>
          <p:nvPr/>
        </p:nvSpPr>
        <p:spPr bwMode="auto">
          <a:xfrm>
            <a:off x="4649789" y="6243638"/>
            <a:ext cx="2892425" cy="455612"/>
          </a:xfrm>
          <a:prstGeom prst="rect">
            <a:avLst/>
          </a:prstGeom>
          <a:noFill/>
          <a:ln w="9525">
            <a:noFill/>
            <a:miter lim="800000"/>
            <a:headEnd/>
            <a:tailEnd/>
          </a:ln>
        </p:spPr>
        <p:txBody>
          <a:bodyPr wrap="none" anchor="ctr"/>
          <a:lstStyle/>
          <a:p>
            <a:endParaRPr lang="en-US"/>
          </a:p>
        </p:txBody>
      </p:sp>
      <p:sp>
        <p:nvSpPr>
          <p:cNvPr id="58" name="Slide Number Placeholder 57"/>
          <p:cNvSpPr>
            <a:spLocks noGrp="1"/>
          </p:cNvSpPr>
          <p:nvPr>
            <p:ph type="sldNum" sz="quarter" idx="12"/>
          </p:nvPr>
        </p:nvSpPr>
        <p:spPr/>
        <p:txBody>
          <a:bodyPr/>
          <a:lstStyle/>
          <a:p>
            <a:fld id="{AEE14D4A-FE32-40AF-B06D-E9622816B101}" type="slidenum">
              <a:rPr lang="en-US" smtClean="0"/>
              <a:pPr/>
              <a:t>33</a:t>
            </a:fld>
            <a:endParaRPr lang="en-US"/>
          </a:p>
        </p:txBody>
      </p:sp>
      <p:graphicFrame>
        <p:nvGraphicFramePr>
          <p:cNvPr id="2" name="Table 1">
            <a:extLst>
              <a:ext uri="{FF2B5EF4-FFF2-40B4-BE49-F238E27FC236}">
                <a16:creationId xmlns:a16="http://schemas.microsoft.com/office/drawing/2014/main" id="{40C49EE2-02DE-71EF-C8DB-8AA0416FD388}"/>
              </a:ext>
            </a:extLst>
          </p:cNvPr>
          <p:cNvGraphicFramePr>
            <a:graphicFrameLocks noGrp="1"/>
          </p:cNvGraphicFramePr>
          <p:nvPr>
            <p:extLst>
              <p:ext uri="{D42A27DB-BD31-4B8C-83A1-F6EECF244321}">
                <p14:modId xmlns:p14="http://schemas.microsoft.com/office/powerpoint/2010/main" val="838546141"/>
              </p:ext>
            </p:extLst>
          </p:nvPr>
        </p:nvGraphicFramePr>
        <p:xfrm>
          <a:off x="191965" y="1302703"/>
          <a:ext cx="11808070" cy="4668520"/>
        </p:xfrm>
        <a:graphic>
          <a:graphicData uri="http://schemas.openxmlformats.org/drawingml/2006/table">
            <a:tbl>
              <a:tblPr firstRow="1" bandRow="1">
                <a:tableStyleId>{5940675A-B579-460E-94D1-54222C63F5DA}</a:tableStyleId>
              </a:tblPr>
              <a:tblGrid>
                <a:gridCol w="2398835">
                  <a:extLst>
                    <a:ext uri="{9D8B030D-6E8A-4147-A177-3AD203B41FA5}">
                      <a16:colId xmlns:a16="http://schemas.microsoft.com/office/drawing/2014/main" val="599096592"/>
                    </a:ext>
                  </a:extLst>
                </a:gridCol>
                <a:gridCol w="4876800">
                  <a:extLst>
                    <a:ext uri="{9D8B030D-6E8A-4147-A177-3AD203B41FA5}">
                      <a16:colId xmlns:a16="http://schemas.microsoft.com/office/drawing/2014/main" val="4109736747"/>
                    </a:ext>
                  </a:extLst>
                </a:gridCol>
                <a:gridCol w="4532435">
                  <a:extLst>
                    <a:ext uri="{9D8B030D-6E8A-4147-A177-3AD203B41FA5}">
                      <a16:colId xmlns:a16="http://schemas.microsoft.com/office/drawing/2014/main" val="1574789703"/>
                    </a:ext>
                  </a:extLst>
                </a:gridCol>
              </a:tblGrid>
              <a:tr h="370840">
                <a:tc>
                  <a:txBody>
                    <a:bodyPr/>
                    <a:lstStyle/>
                    <a:p>
                      <a:r>
                        <a:rPr lang="en-US"/>
                        <a:t>C Program</a:t>
                      </a:r>
                      <a:endParaRPr lang="en-US" dirty="0"/>
                    </a:p>
                  </a:txBody>
                  <a:tcPr>
                    <a:solidFill>
                      <a:schemeClr val="bg1">
                        <a:lumMod val="85000"/>
                      </a:schemeClr>
                    </a:solidFill>
                  </a:tcPr>
                </a:tc>
                <a:tc>
                  <a:txBody>
                    <a:bodyPr/>
                    <a:lstStyle/>
                    <a:p>
                      <a:r>
                        <a:rPr lang="en-US"/>
                        <a:t>Assembly Program w/ Branching</a:t>
                      </a:r>
                      <a:endParaRPr lang="en-US" dirty="0"/>
                    </a:p>
                  </a:txBody>
                  <a:tcPr>
                    <a:solidFill>
                      <a:schemeClr val="bg1">
                        <a:lumMod val="85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t>Assembly Program w/ Conditional Execution</a:t>
                      </a:r>
                      <a:endParaRPr lang="en-US" dirty="0"/>
                    </a:p>
                  </a:txBody>
                  <a:tcPr>
                    <a:solidFill>
                      <a:schemeClr val="bg1">
                        <a:lumMod val="85000"/>
                      </a:schemeClr>
                    </a:solidFill>
                  </a:tcPr>
                </a:tc>
                <a:extLst>
                  <a:ext uri="{0D108BD9-81ED-4DB2-BD59-A6C34878D82A}">
                    <a16:rowId xmlns:a16="http://schemas.microsoft.com/office/drawing/2014/main" val="2699223864"/>
                  </a:ext>
                </a:extLst>
              </a:tr>
              <a:tr h="1111517">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latin typeface="Consolas" panose="020B0609020204030204" pitchFamily="49" charset="0"/>
                          <a:cs typeface="Consolas" panose="020B0609020204030204" pitchFamily="49" charset="0"/>
                        </a:rPr>
                        <a:t>int32_t x, y;</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latin typeface="Consolas" panose="020B0609020204030204" pitchFamily="49" charset="0"/>
                          <a:cs typeface="Consolas" panose="020B0609020204030204" pitchFamily="49" charset="0"/>
                        </a:rPr>
                        <a:t>……</a:t>
                      </a:r>
                    </a:p>
                    <a:p>
                      <a:r>
                        <a:rPr lang="en-US" dirty="0">
                          <a:latin typeface="Consolas" panose="020B0609020204030204" pitchFamily="49" charset="0"/>
                          <a:cs typeface="Consolas" panose="020B0609020204030204" pitchFamily="49" charset="0"/>
                        </a:rPr>
                        <a:t>if (x + y &lt; 0)</a:t>
                      </a:r>
                    </a:p>
                    <a:p>
                      <a:r>
                        <a:rPr lang="en-US" dirty="0">
                          <a:latin typeface="Consolas" panose="020B0609020204030204" pitchFamily="49" charset="0"/>
                          <a:cs typeface="Consolas" panose="020B0609020204030204" pitchFamily="49" charset="0"/>
                        </a:rPr>
                        <a:t>   x = 0;</a:t>
                      </a:r>
                    </a:p>
                    <a:p>
                      <a:r>
                        <a:rPr lang="en-US" dirty="0">
                          <a:latin typeface="Consolas" panose="020B0609020204030204" pitchFamily="49" charset="0"/>
                          <a:cs typeface="Consolas" panose="020B0609020204030204" pitchFamily="49" charset="0"/>
                        </a:rPr>
                        <a:t>else</a:t>
                      </a:r>
                    </a:p>
                    <a:p>
                      <a:r>
                        <a:rPr lang="en-US" dirty="0">
                          <a:latin typeface="Consolas" panose="020B0609020204030204" pitchFamily="49" charset="0"/>
                          <a:cs typeface="Consolas" panose="020B0609020204030204" pitchFamily="49" charset="0"/>
                        </a:rPr>
                        <a:t>   x = 1;</a:t>
                      </a:r>
                    </a:p>
                    <a:p>
                      <a:endParaRPr lang="en-US" dirty="0"/>
                    </a:p>
                  </a:txBody>
                  <a:tcPr/>
                </a:tc>
                <a:tc>
                  <a:txBody>
                    <a:bodyPr/>
                    <a:lstStyle/>
                    <a:p>
                      <a:r>
                        <a:rPr kumimoji="0" lang="en-US" kern="1200" dirty="0">
                          <a:solidFill>
                            <a:schemeClr val="bg1">
                              <a:lumMod val="65000"/>
                            </a:schemeClr>
                          </a:solidFill>
                          <a:latin typeface="Consolas" panose="020B0609020204030204" pitchFamily="49" charset="0"/>
                          <a:ea typeface="+mn-ea"/>
                          <a:cs typeface="Consolas" panose="020B0609020204030204" pitchFamily="49" charset="0"/>
                        </a:rPr>
                        <a:t>% r0 = x, r1 = y</a:t>
                      </a:r>
                    </a:p>
                    <a:p>
                      <a:r>
                        <a:rPr lang="en-US" dirty="0">
                          <a:latin typeface="Consolas" panose="020B0609020204030204" pitchFamily="49" charset="0"/>
                          <a:cs typeface="Consolas" panose="020B0609020204030204" pitchFamily="49" charset="0"/>
                        </a:rPr>
                        <a:t>      ADD</a:t>
                      </a:r>
                      <a:r>
                        <a:rPr lang="en-US" dirty="0">
                          <a:solidFill>
                            <a:srgbClr val="FF0000"/>
                          </a:solidFill>
                          <a:latin typeface="Consolas" panose="020B0609020204030204" pitchFamily="49" charset="0"/>
                          <a:cs typeface="Consolas" panose="020B0609020204030204" pitchFamily="49" charset="0"/>
                        </a:rPr>
                        <a:t>S </a:t>
                      </a:r>
                      <a:r>
                        <a:rPr lang="en-US" dirty="0">
                          <a:latin typeface="Consolas" panose="020B0609020204030204" pitchFamily="49" charset="0"/>
                          <a:cs typeface="Consolas" panose="020B0609020204030204" pitchFamily="49" charset="0"/>
                        </a:rPr>
                        <a:t>r0, r0, r1</a:t>
                      </a:r>
                    </a:p>
                    <a:p>
                      <a:r>
                        <a:rPr lang="en-US" sz="1800" b="1" dirty="0">
                          <a:solidFill>
                            <a:srgbClr val="0000FF"/>
                          </a:solidFill>
                          <a:latin typeface="Consolas" panose="020B0609020204030204" pitchFamily="49" charset="0"/>
                          <a:cs typeface="Consolas" panose="020B0609020204030204" pitchFamily="49" charset="0"/>
                        </a:rPr>
                        <a:t>      </a:t>
                      </a:r>
                      <a:r>
                        <a:rPr lang="en-US" dirty="0">
                          <a:latin typeface="Consolas" panose="020B0609020204030204" pitchFamily="49" charset="0"/>
                          <a:cs typeface="Consolas" panose="020B0609020204030204" pitchFamily="49" charset="0"/>
                        </a:rPr>
                        <a:t>B</a:t>
                      </a:r>
                      <a:r>
                        <a:rPr lang="en-US" dirty="0">
                          <a:solidFill>
                            <a:srgbClr val="FF0000"/>
                          </a:solidFill>
                          <a:latin typeface="Consolas" panose="020B0609020204030204" pitchFamily="49" charset="0"/>
                          <a:cs typeface="Consolas" panose="020B0609020204030204" pitchFamily="49" charset="0"/>
                        </a:rPr>
                        <a:t>PL  </a:t>
                      </a:r>
                      <a:r>
                        <a:rPr lang="en-US" dirty="0" err="1">
                          <a:latin typeface="Consolas" panose="020B0609020204030204" pitchFamily="49" charset="0"/>
                          <a:cs typeface="Consolas" panose="020B0609020204030204" pitchFamily="49" charset="0"/>
                        </a:rPr>
                        <a:t>PosOrZ</a:t>
                      </a:r>
                      <a:endParaRPr lang="en-US" dirty="0">
                        <a:latin typeface="Consolas" panose="020B0609020204030204" pitchFamily="49" charset="0"/>
                        <a:cs typeface="Consolas" panose="020B0609020204030204" pitchFamily="49" charset="0"/>
                      </a:endParaRPr>
                    </a:p>
                    <a:p>
                      <a:r>
                        <a:rPr lang="en-US" sz="1800" b="1" dirty="0">
                          <a:solidFill>
                            <a:srgbClr val="0000FF"/>
                          </a:solidFill>
                          <a:latin typeface="Consolas" panose="020B0609020204030204" pitchFamily="49" charset="0"/>
                          <a:cs typeface="Consolas" panose="020B0609020204030204" pitchFamily="49" charset="0"/>
                        </a:rPr>
                        <a:t>      </a:t>
                      </a:r>
                      <a:r>
                        <a:rPr lang="en-US" dirty="0">
                          <a:latin typeface="Consolas" panose="020B0609020204030204" pitchFamily="49" charset="0"/>
                          <a:cs typeface="Consolas" panose="020B0609020204030204" pitchFamily="49" charset="0"/>
                        </a:rPr>
                        <a:t>MOV  r0, #0</a:t>
                      </a:r>
                    </a:p>
                    <a:p>
                      <a:r>
                        <a:rPr lang="en-US" dirty="0">
                          <a:latin typeface="Consolas" panose="020B0609020204030204" pitchFamily="49" charset="0"/>
                          <a:cs typeface="Consolas" panose="020B0609020204030204" pitchFamily="49" charset="0"/>
                        </a:rPr>
                        <a:t>      B    done</a:t>
                      </a:r>
                      <a:endParaRPr lang="en-US" dirty="0">
                        <a:solidFill>
                          <a:srgbClr val="0000FF"/>
                        </a:solidFill>
                        <a:latin typeface="Consolas" panose="020B0609020204030204" pitchFamily="49" charset="0"/>
                        <a:cs typeface="Consolas" panose="020B0609020204030204" pitchFamily="49" charset="0"/>
                      </a:endParaRPr>
                    </a:p>
                    <a:p>
                      <a:r>
                        <a:rPr lang="en-US" dirty="0" err="1">
                          <a:latin typeface="Consolas" panose="020B0609020204030204" pitchFamily="49" charset="0"/>
                          <a:cs typeface="Consolas" panose="020B0609020204030204" pitchFamily="49" charset="0"/>
                        </a:rPr>
                        <a:t>PosOrZ</a:t>
                      </a:r>
                      <a:r>
                        <a:rPr lang="en-US" dirty="0">
                          <a:latin typeface="Consolas" panose="020B0609020204030204" pitchFamily="49" charset="0"/>
                          <a:cs typeface="Consolas" panose="020B0609020204030204" pitchFamily="49" charset="0"/>
                        </a:rPr>
                        <a:t> MOV  r0, #1</a:t>
                      </a:r>
                    </a:p>
                    <a:p>
                      <a:r>
                        <a:rPr lang="en-US" dirty="0">
                          <a:latin typeface="Consolas" panose="020B0609020204030204" pitchFamily="49" charset="0"/>
                          <a:cs typeface="Consolas" panose="020B0609020204030204" pitchFamily="49" charset="0"/>
                        </a:rPr>
                        <a:t>done	 </a:t>
                      </a:r>
                      <a:endParaRPr lang="en-US" sz="1800" dirty="0">
                        <a:solidFill>
                          <a:schemeClr val="bg1">
                            <a:lumMod val="65000"/>
                          </a:schemeClr>
                        </a:solidFill>
                        <a:effectLst/>
                        <a:latin typeface="Consolas" panose="020B0609020204030204" pitchFamily="49" charset="0"/>
                        <a:cs typeface="Consolas" panose="020B0609020204030204" pitchFamily="49" charset="0"/>
                      </a:endParaRPr>
                    </a:p>
                  </a:txBody>
                  <a:tcPr/>
                </a:tc>
                <a:tc>
                  <a:txBody>
                    <a:bodyPr/>
                    <a:lstStyle/>
                    <a:p>
                      <a:r>
                        <a:rPr lang="pt-BR" dirty="0">
                          <a:latin typeface="Consolas" panose="020B0609020204030204" pitchFamily="49" charset="0"/>
                          <a:cs typeface="Consolas" panose="020B0609020204030204" pitchFamily="49" charset="0"/>
                        </a:rPr>
                        <a:t>ADD</a:t>
                      </a:r>
                      <a:r>
                        <a:rPr lang="pt-BR" b="1" dirty="0">
                          <a:solidFill>
                            <a:srgbClr val="FF0000"/>
                          </a:solidFill>
                          <a:latin typeface="Consolas" panose="020B0609020204030204" pitchFamily="49" charset="0"/>
                          <a:cs typeface="Consolas" panose="020B0609020204030204" pitchFamily="49" charset="0"/>
                        </a:rPr>
                        <a:t>S</a:t>
                      </a:r>
                      <a:r>
                        <a:rPr lang="pt-BR" dirty="0">
                          <a:latin typeface="Consolas" panose="020B0609020204030204" pitchFamily="49" charset="0"/>
                          <a:cs typeface="Consolas" panose="020B0609020204030204" pitchFamily="49" charset="0"/>
                        </a:rPr>
                        <a:t>	r0, r0, r1  </a:t>
                      </a:r>
                    </a:p>
                    <a:p>
                      <a:r>
                        <a:rPr lang="en-US" dirty="0">
                          <a:latin typeface="Consolas" panose="020B0609020204030204" pitchFamily="49" charset="0"/>
                          <a:cs typeface="Consolas" panose="020B0609020204030204" pitchFamily="49" charset="0"/>
                        </a:rPr>
                        <a:t>MOV</a:t>
                      </a:r>
                      <a:r>
                        <a:rPr lang="en-US" b="1" dirty="0">
                          <a:solidFill>
                            <a:srgbClr val="FF0000"/>
                          </a:solidFill>
                          <a:latin typeface="Consolas" panose="020B0609020204030204" pitchFamily="49" charset="0"/>
                          <a:cs typeface="Consolas" panose="020B0609020204030204" pitchFamily="49" charset="0"/>
                        </a:rPr>
                        <a:t>MI</a:t>
                      </a:r>
                      <a:r>
                        <a:rPr lang="en-US" dirty="0">
                          <a:latin typeface="Consolas" panose="020B0609020204030204" pitchFamily="49" charset="0"/>
                          <a:cs typeface="Consolas" panose="020B0609020204030204" pitchFamily="49" charset="0"/>
                        </a:rPr>
                        <a:t> 	r0, #0	  </a:t>
                      </a:r>
                      <a:r>
                        <a:rPr lang="en-US" dirty="0">
                          <a:solidFill>
                            <a:schemeClr val="bg1">
                              <a:lumMod val="65000"/>
                            </a:schemeClr>
                          </a:solidFill>
                          <a:latin typeface="Consolas" panose="020B0609020204030204" pitchFamily="49" charset="0"/>
                          <a:cs typeface="Consolas" panose="020B0609020204030204" pitchFamily="49" charset="0"/>
                        </a:rPr>
                        <a:t>;return 0 if N = 1</a:t>
                      </a:r>
                    </a:p>
                    <a:p>
                      <a:r>
                        <a:rPr lang="en-US" dirty="0">
                          <a:latin typeface="Consolas" panose="020B0609020204030204" pitchFamily="49" charset="0"/>
                          <a:cs typeface="Consolas" panose="020B0609020204030204" pitchFamily="49" charset="0"/>
                        </a:rPr>
                        <a:t>MOV</a:t>
                      </a:r>
                      <a:r>
                        <a:rPr lang="en-US" b="1" dirty="0">
                          <a:solidFill>
                            <a:srgbClr val="FF0000"/>
                          </a:solidFill>
                          <a:latin typeface="Consolas" panose="020B0609020204030204" pitchFamily="49" charset="0"/>
                          <a:cs typeface="Consolas" panose="020B0609020204030204" pitchFamily="49" charset="0"/>
                        </a:rPr>
                        <a:t>PL</a:t>
                      </a:r>
                      <a:r>
                        <a:rPr lang="en-US" dirty="0">
                          <a:latin typeface="Consolas" panose="020B0609020204030204" pitchFamily="49" charset="0"/>
                          <a:cs typeface="Consolas" panose="020B0609020204030204" pitchFamily="49" charset="0"/>
                        </a:rPr>
                        <a:t> 	r0, #1	  </a:t>
                      </a:r>
                      <a:r>
                        <a:rPr lang="en-US" dirty="0">
                          <a:solidFill>
                            <a:schemeClr val="bg1">
                              <a:lumMod val="65000"/>
                            </a:schemeClr>
                          </a:solidFill>
                          <a:latin typeface="Consolas" panose="020B0609020204030204" pitchFamily="49" charset="0"/>
                          <a:cs typeface="Consolas" panose="020B0609020204030204" pitchFamily="49" charset="0"/>
                        </a:rPr>
                        <a:t>;return 1 if N = 0</a:t>
                      </a:r>
                    </a:p>
                    <a:p>
                      <a:pPr marL="0" marR="0" algn="l">
                        <a:spcBef>
                          <a:spcPts val="0"/>
                        </a:spcBef>
                        <a:spcAft>
                          <a:spcPts val="0"/>
                        </a:spcAft>
                      </a:pPr>
                      <a:endParaRPr lang="en-US" sz="1800" dirty="0">
                        <a:solidFill>
                          <a:schemeClr val="bg1">
                            <a:lumMod val="65000"/>
                          </a:schemeClr>
                        </a:solidFill>
                        <a:effectLst/>
                        <a:latin typeface="Consolas" panose="020B0609020204030204" pitchFamily="49" charset="0"/>
                        <a:cs typeface="Consolas" panose="020B0609020204030204" pitchFamily="49" charset="0"/>
                      </a:endParaRPr>
                    </a:p>
                  </a:txBody>
                  <a:tcPr/>
                </a:tc>
                <a:extLst>
                  <a:ext uri="{0D108BD9-81ED-4DB2-BD59-A6C34878D82A}">
                    <a16:rowId xmlns:a16="http://schemas.microsoft.com/office/drawing/2014/main" val="2538915139"/>
                  </a:ext>
                </a:extLst>
              </a:tr>
              <a:tr h="1111517">
                <a:tc>
                  <a:txBody>
                    <a:bodyPr/>
                    <a:lstStyle/>
                    <a:p>
                      <a:r>
                        <a:rPr lang="en-US" dirty="0">
                          <a:latin typeface="Consolas" panose="020B0609020204030204" pitchFamily="49" charset="0"/>
                          <a:cs typeface="Consolas" panose="020B0609020204030204" pitchFamily="49" charset="0"/>
                        </a:rPr>
                        <a:t>uint32_t x, y;</a:t>
                      </a:r>
                    </a:p>
                    <a:p>
                      <a:r>
                        <a:rPr lang="en-US" dirty="0">
                          <a:latin typeface="Consolas" panose="020B0609020204030204" pitchFamily="49" charset="0"/>
                          <a:cs typeface="Consolas" panose="020B0609020204030204" pitchFamily="49" charset="0"/>
                        </a:rPr>
                        <a:t>……</a:t>
                      </a:r>
                    </a:p>
                    <a:p>
                      <a:r>
                        <a:rPr lang="en-US" dirty="0">
                          <a:latin typeface="Consolas" panose="020B0609020204030204" pitchFamily="49" charset="0"/>
                          <a:cs typeface="Consolas" panose="020B0609020204030204" pitchFamily="49" charset="0"/>
                        </a:rPr>
                        <a:t>while (x != y) {</a:t>
                      </a:r>
                    </a:p>
                    <a:p>
                      <a:r>
                        <a:rPr lang="en-US" dirty="0">
                          <a:latin typeface="Consolas" panose="020B0609020204030204" pitchFamily="49" charset="0"/>
                          <a:cs typeface="Consolas" panose="020B0609020204030204" pitchFamily="49" charset="0"/>
                        </a:rPr>
                        <a:t>    if (x &gt; y) </a:t>
                      </a:r>
                    </a:p>
                    <a:p>
                      <a:r>
                        <a:rPr lang="en-US" dirty="0">
                          <a:latin typeface="Consolas" panose="020B0609020204030204" pitchFamily="49" charset="0"/>
                          <a:cs typeface="Consolas" panose="020B0609020204030204" pitchFamily="49" charset="0"/>
                        </a:rPr>
                        <a:t>       x = x – y; </a:t>
                      </a:r>
                    </a:p>
                    <a:p>
                      <a:r>
                        <a:rPr lang="en-US" dirty="0">
                          <a:latin typeface="Consolas" panose="020B0609020204030204" pitchFamily="49" charset="0"/>
                          <a:cs typeface="Consolas" panose="020B0609020204030204" pitchFamily="49" charset="0"/>
                        </a:rPr>
                        <a:t>    else </a:t>
                      </a:r>
                    </a:p>
                    <a:p>
                      <a:r>
                        <a:rPr lang="en-US" dirty="0">
                          <a:latin typeface="Consolas" panose="020B0609020204030204" pitchFamily="49" charset="0"/>
                          <a:cs typeface="Consolas" panose="020B0609020204030204" pitchFamily="49" charset="0"/>
                        </a:rPr>
                        <a:t>       y = y – x; </a:t>
                      </a:r>
                    </a:p>
                    <a:p>
                      <a:r>
                        <a:rPr lang="en-US" dirty="0">
                          <a:latin typeface="Consolas" panose="020B0609020204030204" pitchFamily="49" charset="0"/>
                          <a:cs typeface="Consolas" panose="020B0609020204030204" pitchFamily="49" charset="0"/>
                        </a:rPr>
                        <a:t>}</a:t>
                      </a:r>
                    </a:p>
                  </a:txBody>
                  <a:tcPr/>
                </a:tc>
                <a:tc>
                  <a:txBody>
                    <a:bodyPr/>
                    <a:lstStyle/>
                    <a:p>
                      <a:r>
                        <a:rPr lang="en-US" sz="1800" b="1" dirty="0" err="1">
                          <a:solidFill>
                            <a:srgbClr val="FF40FF"/>
                          </a:solidFill>
                          <a:latin typeface="Consolas" panose="020B0609020204030204" pitchFamily="49" charset="0"/>
                          <a:cs typeface="Consolas" panose="020B0609020204030204" pitchFamily="49" charset="0"/>
                        </a:rPr>
                        <a:t>gcd</a:t>
                      </a:r>
                      <a:r>
                        <a:rPr lang="en-US" sz="1800" dirty="0">
                          <a:latin typeface="Consolas" panose="020B0609020204030204" pitchFamily="49" charset="0"/>
                          <a:cs typeface="Consolas" panose="020B0609020204030204" pitchFamily="49" charset="0"/>
                        </a:rPr>
                        <a:t>   CMP r0, r1	</a:t>
                      </a:r>
                      <a:endParaRPr lang="en-US" sz="1800" dirty="0">
                        <a:solidFill>
                          <a:schemeClr val="bg1">
                            <a:lumMod val="65000"/>
                          </a:schemeClr>
                        </a:solidFill>
                        <a:latin typeface="Consolas" panose="020B0609020204030204" pitchFamily="49" charset="0"/>
                        <a:cs typeface="Consolas" panose="020B0609020204030204" pitchFamily="49" charset="0"/>
                      </a:endParaRPr>
                    </a:p>
                    <a:p>
                      <a:r>
                        <a:rPr lang="en-US" sz="1800" b="1" dirty="0">
                          <a:solidFill>
                            <a:srgbClr val="0000FF"/>
                          </a:solidFill>
                          <a:latin typeface="Consolas" panose="020B0609020204030204" pitchFamily="49" charset="0"/>
                          <a:cs typeface="Consolas" panose="020B0609020204030204" pitchFamily="49" charset="0"/>
                        </a:rPr>
                        <a:t>      BEQ end</a:t>
                      </a:r>
                      <a:r>
                        <a:rPr lang="en-US" sz="1800" dirty="0">
                          <a:latin typeface="Consolas" panose="020B0609020204030204" pitchFamily="49" charset="0"/>
                          <a:cs typeface="Consolas" panose="020B0609020204030204" pitchFamily="49" charset="0"/>
                        </a:rPr>
                        <a:t>	      </a:t>
                      </a:r>
                      <a:r>
                        <a:rPr lang="en-US" sz="1800" dirty="0">
                          <a:solidFill>
                            <a:schemeClr val="bg1">
                              <a:lumMod val="65000"/>
                            </a:schemeClr>
                          </a:solidFill>
                          <a:latin typeface="Consolas" panose="020B0609020204030204" pitchFamily="49" charset="0"/>
                          <a:cs typeface="Consolas" panose="020B0609020204030204" pitchFamily="49" charset="0"/>
                        </a:rPr>
                        <a:t>; if x = y, done</a:t>
                      </a:r>
                    </a:p>
                    <a:p>
                      <a:r>
                        <a:rPr lang="en-US" sz="1800" dirty="0">
                          <a:latin typeface="Consolas" panose="020B0609020204030204" pitchFamily="49" charset="0"/>
                          <a:cs typeface="Consolas" panose="020B0609020204030204" pitchFamily="49" charset="0"/>
                        </a:rPr>
                        <a:t>      </a:t>
                      </a:r>
                      <a:r>
                        <a:rPr lang="en-US" sz="1800" b="1" dirty="0">
                          <a:solidFill>
                            <a:srgbClr val="FF0000"/>
                          </a:solidFill>
                          <a:latin typeface="Consolas" panose="020B0609020204030204" pitchFamily="49" charset="0"/>
                          <a:cs typeface="Consolas" panose="020B0609020204030204" pitchFamily="49" charset="0"/>
                        </a:rPr>
                        <a:t>BLO less</a:t>
                      </a:r>
                      <a:r>
                        <a:rPr lang="en-US" sz="1800" dirty="0">
                          <a:solidFill>
                            <a:srgbClr val="FF0000"/>
                          </a:solidFill>
                          <a:latin typeface="Consolas" panose="020B0609020204030204" pitchFamily="49" charset="0"/>
                          <a:cs typeface="Consolas" panose="020B0609020204030204" pitchFamily="49" charset="0"/>
                        </a:rPr>
                        <a:t>	    </a:t>
                      </a:r>
                      <a:r>
                        <a:rPr lang="en-US" sz="1800" dirty="0">
                          <a:latin typeface="Consolas" panose="020B0609020204030204" pitchFamily="49" charset="0"/>
                          <a:cs typeface="Consolas" panose="020B0609020204030204" pitchFamily="49" charset="0"/>
                        </a:rPr>
                        <a:t>  </a:t>
                      </a:r>
                      <a:r>
                        <a:rPr lang="en-US" sz="1800" dirty="0">
                          <a:solidFill>
                            <a:schemeClr val="bg1">
                              <a:lumMod val="65000"/>
                            </a:schemeClr>
                          </a:solidFill>
                          <a:latin typeface="Consolas" panose="020B0609020204030204" pitchFamily="49" charset="0"/>
                          <a:cs typeface="Consolas" panose="020B0609020204030204" pitchFamily="49" charset="0"/>
                        </a:rPr>
                        <a:t>; x &lt; y</a:t>
                      </a:r>
                    </a:p>
                    <a:p>
                      <a:r>
                        <a:rPr lang="en-US" sz="1800" dirty="0">
                          <a:latin typeface="Consolas" panose="020B0609020204030204" pitchFamily="49" charset="0"/>
                          <a:cs typeface="Consolas" panose="020B0609020204030204" pitchFamily="49" charset="0"/>
                        </a:rPr>
                        <a:t>      SUB r0, r0, r1  </a:t>
                      </a:r>
                      <a:r>
                        <a:rPr lang="en-US" sz="1800" dirty="0">
                          <a:solidFill>
                            <a:schemeClr val="bg1">
                              <a:lumMod val="65000"/>
                            </a:schemeClr>
                          </a:solidFill>
                          <a:latin typeface="Consolas" panose="020B0609020204030204" pitchFamily="49" charset="0"/>
                          <a:cs typeface="Consolas" panose="020B0609020204030204" pitchFamily="49" charset="0"/>
                        </a:rPr>
                        <a:t>; x = x – y</a:t>
                      </a:r>
                    </a:p>
                    <a:p>
                      <a:r>
                        <a:rPr lang="en-US" sz="1800" dirty="0">
                          <a:latin typeface="Consolas" panose="020B0609020204030204" pitchFamily="49" charset="0"/>
                          <a:cs typeface="Consolas" panose="020B0609020204030204" pitchFamily="49" charset="0"/>
                        </a:rPr>
                        <a:t>      </a:t>
                      </a:r>
                      <a:r>
                        <a:rPr lang="en-US" sz="1800" b="1" dirty="0">
                          <a:solidFill>
                            <a:srgbClr val="FF40FF"/>
                          </a:solidFill>
                          <a:latin typeface="Consolas" panose="020B0609020204030204" pitchFamily="49" charset="0"/>
                          <a:cs typeface="Consolas" panose="020B0609020204030204" pitchFamily="49" charset="0"/>
                        </a:rPr>
                        <a:t>B   </a:t>
                      </a:r>
                      <a:r>
                        <a:rPr lang="en-US" sz="1800" b="1" dirty="0" err="1">
                          <a:solidFill>
                            <a:srgbClr val="FF40FF"/>
                          </a:solidFill>
                          <a:latin typeface="Consolas" panose="020B0609020204030204" pitchFamily="49" charset="0"/>
                          <a:cs typeface="Consolas" panose="020B0609020204030204" pitchFamily="49" charset="0"/>
                        </a:rPr>
                        <a:t>gcd</a:t>
                      </a:r>
                      <a:endParaRPr lang="en-US" sz="1800" b="1" dirty="0">
                        <a:solidFill>
                          <a:srgbClr val="FF40FF"/>
                        </a:solidFill>
                        <a:latin typeface="Consolas" panose="020B0609020204030204" pitchFamily="49" charset="0"/>
                        <a:cs typeface="Consolas" panose="020B0609020204030204" pitchFamily="49" charset="0"/>
                      </a:endParaRPr>
                    </a:p>
                    <a:p>
                      <a:r>
                        <a:rPr lang="en-US" sz="1800" b="1" dirty="0">
                          <a:solidFill>
                            <a:srgbClr val="FF0000"/>
                          </a:solidFill>
                          <a:latin typeface="Consolas" panose="020B0609020204030204" pitchFamily="49" charset="0"/>
                          <a:cs typeface="Consolas" panose="020B0609020204030204" pitchFamily="49" charset="0"/>
                        </a:rPr>
                        <a:t>less  </a:t>
                      </a:r>
                      <a:r>
                        <a:rPr lang="en-US" sz="1800" dirty="0">
                          <a:latin typeface="Consolas" panose="020B0609020204030204" pitchFamily="49" charset="0"/>
                          <a:cs typeface="Consolas" panose="020B0609020204030204" pitchFamily="49" charset="0"/>
                        </a:rPr>
                        <a:t>SUB r1, r1, r0  </a:t>
                      </a:r>
                      <a:r>
                        <a:rPr lang="en-US" sz="1800" dirty="0">
                          <a:solidFill>
                            <a:schemeClr val="bg1">
                              <a:lumMod val="65000"/>
                            </a:schemeClr>
                          </a:solidFill>
                          <a:latin typeface="Consolas" panose="020B0609020204030204" pitchFamily="49" charset="0"/>
                          <a:cs typeface="Consolas" panose="020B0609020204030204" pitchFamily="49" charset="0"/>
                        </a:rPr>
                        <a:t>; y = y – x</a:t>
                      </a:r>
                    </a:p>
                    <a:p>
                      <a:r>
                        <a:rPr lang="en-US" sz="1800" dirty="0">
                          <a:latin typeface="Consolas" panose="020B0609020204030204" pitchFamily="49" charset="0"/>
                          <a:cs typeface="Consolas" panose="020B0609020204030204" pitchFamily="49" charset="0"/>
                        </a:rPr>
                        <a:t>      </a:t>
                      </a:r>
                      <a:r>
                        <a:rPr lang="en-US" sz="1800" b="1" dirty="0">
                          <a:solidFill>
                            <a:srgbClr val="FF40FF"/>
                          </a:solidFill>
                          <a:latin typeface="Consolas" panose="020B0609020204030204" pitchFamily="49" charset="0"/>
                          <a:cs typeface="Consolas" panose="020B0609020204030204" pitchFamily="49" charset="0"/>
                        </a:rPr>
                        <a:t>B   </a:t>
                      </a:r>
                      <a:r>
                        <a:rPr lang="en-US" sz="1800" b="1" dirty="0" err="1">
                          <a:solidFill>
                            <a:srgbClr val="FF40FF"/>
                          </a:solidFill>
                          <a:latin typeface="Consolas" panose="020B0609020204030204" pitchFamily="49" charset="0"/>
                          <a:cs typeface="Consolas" panose="020B0609020204030204" pitchFamily="49" charset="0"/>
                        </a:rPr>
                        <a:t>gcd</a:t>
                      </a:r>
                      <a:r>
                        <a:rPr lang="en-US" sz="1800" dirty="0">
                          <a:latin typeface="Consolas" panose="020B0609020204030204" pitchFamily="49" charset="0"/>
                          <a:cs typeface="Consolas" panose="020B0609020204030204" pitchFamily="49" charset="0"/>
                        </a:rPr>
                        <a:t>	</a:t>
                      </a:r>
                    </a:p>
                    <a:p>
                      <a:r>
                        <a:rPr lang="en-US" sz="1800" dirty="0">
                          <a:solidFill>
                            <a:srgbClr val="0000FF"/>
                          </a:solidFill>
                          <a:latin typeface="Consolas" panose="020B0609020204030204" pitchFamily="49" charset="0"/>
                          <a:cs typeface="Consolas" panose="020B0609020204030204" pitchFamily="49" charset="0"/>
                        </a:rPr>
                        <a:t>End</a:t>
                      </a:r>
                      <a:endParaRPr lang="en-US" dirty="0">
                        <a:solidFill>
                          <a:schemeClr val="bg1">
                            <a:lumMod val="65000"/>
                          </a:schemeClr>
                        </a:solidFill>
                        <a:latin typeface="Consolas" panose="020B0609020204030204" pitchFamily="49" charset="0"/>
                        <a:cs typeface="Consolas" panose="020B0609020204030204" pitchFamily="49" charset="0"/>
                      </a:endParaRPr>
                    </a:p>
                  </a:txBody>
                  <a:tcPr/>
                </a:tc>
                <a:tc>
                  <a:txBody>
                    <a:bodyPr/>
                    <a:lstStyle/>
                    <a:p>
                      <a:r>
                        <a:rPr lang="en-US" sz="1800" dirty="0" err="1">
                          <a:solidFill>
                            <a:schemeClr val="tx1"/>
                          </a:solidFill>
                          <a:latin typeface="Consolas" panose="020B0609020204030204" pitchFamily="49" charset="0"/>
                          <a:cs typeface="Consolas" panose="020B0609020204030204" pitchFamily="49" charset="0"/>
                        </a:rPr>
                        <a:t>gcd</a:t>
                      </a:r>
                      <a:r>
                        <a:rPr lang="en-US" sz="1800" dirty="0">
                          <a:solidFill>
                            <a:schemeClr val="tx1"/>
                          </a:solidFill>
                          <a:latin typeface="Consolas" panose="020B0609020204030204" pitchFamily="49" charset="0"/>
                          <a:cs typeface="Consolas" panose="020B0609020204030204" pitchFamily="49" charset="0"/>
                        </a:rPr>
                        <a:t>  CMP r0, r1</a:t>
                      </a:r>
                    </a:p>
                    <a:p>
                      <a:r>
                        <a:rPr lang="en-US" sz="1800" dirty="0">
                          <a:solidFill>
                            <a:schemeClr val="tx1"/>
                          </a:solidFill>
                          <a:latin typeface="Consolas" panose="020B0609020204030204" pitchFamily="49" charset="0"/>
                          <a:cs typeface="Consolas" panose="020B0609020204030204" pitchFamily="49" charset="0"/>
                        </a:rPr>
                        <a:t>     SUB</a:t>
                      </a:r>
                      <a:r>
                        <a:rPr lang="en-US" sz="1800" dirty="0">
                          <a:solidFill>
                            <a:srgbClr val="FF0000"/>
                          </a:solidFill>
                          <a:latin typeface="Consolas" panose="020B0609020204030204" pitchFamily="49" charset="0"/>
                          <a:cs typeface="Consolas" panose="020B0609020204030204" pitchFamily="49" charset="0"/>
                        </a:rPr>
                        <a:t>HI</a:t>
                      </a:r>
                      <a:r>
                        <a:rPr lang="en-US" sz="1800" dirty="0">
                          <a:solidFill>
                            <a:schemeClr val="tx1"/>
                          </a:solidFill>
                          <a:latin typeface="Consolas" panose="020B0609020204030204" pitchFamily="49" charset="0"/>
                          <a:cs typeface="Consolas" panose="020B0609020204030204" pitchFamily="49" charset="0"/>
                        </a:rPr>
                        <a:t> r0, r0, r1</a:t>
                      </a:r>
                    </a:p>
                    <a:p>
                      <a:r>
                        <a:rPr lang="en-US" sz="1800" dirty="0">
                          <a:solidFill>
                            <a:schemeClr val="tx1"/>
                          </a:solidFill>
                          <a:latin typeface="Consolas" panose="020B0609020204030204" pitchFamily="49" charset="0"/>
                          <a:cs typeface="Consolas" panose="020B0609020204030204" pitchFamily="49" charset="0"/>
                        </a:rPr>
                        <a:t>     SUB</a:t>
                      </a:r>
                      <a:r>
                        <a:rPr lang="en-US" sz="1800" dirty="0">
                          <a:solidFill>
                            <a:srgbClr val="FF0000"/>
                          </a:solidFill>
                          <a:latin typeface="Consolas" panose="020B0609020204030204" pitchFamily="49" charset="0"/>
                          <a:cs typeface="Consolas" panose="020B0609020204030204" pitchFamily="49" charset="0"/>
                        </a:rPr>
                        <a:t>LO</a:t>
                      </a:r>
                      <a:r>
                        <a:rPr lang="en-US" sz="1800" dirty="0">
                          <a:solidFill>
                            <a:schemeClr val="tx1"/>
                          </a:solidFill>
                          <a:latin typeface="Consolas" panose="020B0609020204030204" pitchFamily="49" charset="0"/>
                          <a:cs typeface="Consolas" panose="020B0609020204030204" pitchFamily="49" charset="0"/>
                        </a:rPr>
                        <a:t> r1, r1, r0</a:t>
                      </a:r>
                    </a:p>
                    <a:p>
                      <a:r>
                        <a:rPr lang="en-US" sz="1800" dirty="0">
                          <a:solidFill>
                            <a:schemeClr val="tx1"/>
                          </a:solidFill>
                          <a:latin typeface="Consolas" panose="020B0609020204030204" pitchFamily="49" charset="0"/>
                          <a:cs typeface="Consolas" panose="020B0609020204030204" pitchFamily="49" charset="0"/>
                        </a:rPr>
                        <a:t>     BNE </a:t>
                      </a:r>
                      <a:r>
                        <a:rPr lang="en-US" sz="1800" dirty="0" err="1">
                          <a:solidFill>
                            <a:schemeClr val="tx1"/>
                          </a:solidFill>
                          <a:latin typeface="Consolas" panose="020B0609020204030204" pitchFamily="49" charset="0"/>
                          <a:cs typeface="Consolas" panose="020B0609020204030204" pitchFamily="49" charset="0"/>
                        </a:rPr>
                        <a:t>gcd</a:t>
                      </a:r>
                      <a:endParaRPr lang="en-US" sz="1800" dirty="0">
                        <a:solidFill>
                          <a:schemeClr val="tx1"/>
                        </a:solidFill>
                        <a:latin typeface="Consolas" panose="020B0609020204030204" pitchFamily="49" charset="0"/>
                        <a:cs typeface="Consolas" panose="020B0609020204030204" pitchFamily="49" charset="0"/>
                      </a:endParaRPr>
                    </a:p>
                  </a:txBody>
                  <a:tcPr/>
                </a:tc>
                <a:extLst>
                  <a:ext uri="{0D108BD9-81ED-4DB2-BD59-A6C34878D82A}">
                    <a16:rowId xmlns:a16="http://schemas.microsoft.com/office/drawing/2014/main" val="1997296756"/>
                  </a:ext>
                </a:extLst>
              </a:tr>
            </a:tbl>
          </a:graphicData>
        </a:graphic>
      </p:graphicFrame>
    </p:spTree>
    <p:extLst>
      <p:ext uri="{BB962C8B-B14F-4D97-AF65-F5344CB8AC3E}">
        <p14:creationId xmlns:p14="http://schemas.microsoft.com/office/powerpoint/2010/main" val="4015228595"/>
      </p:ext>
    </p:extLst>
  </p:cSld>
  <p:clrMapOvr>
    <a:masterClrMapping/>
  </p:clrMapOvr>
  <p:transition/>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Combination</a:t>
            </a:r>
          </a:p>
        </p:txBody>
      </p:sp>
      <p:sp>
        <p:nvSpPr>
          <p:cNvPr id="4" name="Slide Number Placeholder 3"/>
          <p:cNvSpPr>
            <a:spLocks noGrp="1"/>
          </p:cNvSpPr>
          <p:nvPr>
            <p:ph type="sldNum" sz="quarter" idx="12"/>
          </p:nvPr>
        </p:nvSpPr>
        <p:spPr/>
        <p:txBody>
          <a:bodyPr/>
          <a:lstStyle/>
          <a:p>
            <a:pPr eaLnBrk="1" latinLnBrk="0" hangingPunct="1"/>
            <a:fld id="{EA7C8D44-3667-46F6-9772-CC52308E2A7F}" type="slidenum">
              <a:rPr kumimoji="0" lang="en-US" smtClean="0"/>
              <a:pPr eaLnBrk="1" latinLnBrk="0" hangingPunct="1"/>
              <a:t>34</a:t>
            </a:fld>
            <a:endParaRPr kumimoji="0" lang="en-US"/>
          </a:p>
        </p:txBody>
      </p:sp>
      <p:sp>
        <p:nvSpPr>
          <p:cNvPr id="5" name="Content Placeholder 4"/>
          <p:cNvSpPr>
            <a:spLocks noGrp="1"/>
          </p:cNvSpPr>
          <p:nvPr>
            <p:ph sz="quarter" idx="1"/>
          </p:nvPr>
        </p:nvSpPr>
        <p:spPr>
          <a:xfrm>
            <a:off x="1981200" y="3124200"/>
            <a:ext cx="8229600" cy="3032760"/>
          </a:xfrm>
        </p:spPr>
        <p:txBody>
          <a:bodyPr>
            <a:normAutofit/>
          </a:bodyPr>
          <a:lstStyle/>
          <a:p>
            <a:r>
              <a:rPr lang="en-US" sz="2000" dirty="0"/>
              <a:t>Except that it does not change the status flags, </a:t>
            </a:r>
            <a:r>
              <a:rPr lang="en-US" sz="2000" dirty="0">
                <a:solidFill>
                  <a:srgbClr val="FF0000"/>
                </a:solidFill>
                <a:latin typeface="Consolas" panose="020B0609020204030204" pitchFamily="49" charset="0"/>
              </a:rPr>
              <a:t>CBZ R1,label</a:t>
            </a:r>
            <a:r>
              <a:rPr lang="en-US" sz="2000" dirty="0">
                <a:latin typeface="Consolas" panose="020B0609020204030204" pitchFamily="49" charset="0"/>
              </a:rPr>
              <a:t> </a:t>
            </a:r>
            <a:r>
              <a:rPr lang="en-US" sz="2000" dirty="0"/>
              <a:t>is equivalent to:</a:t>
            </a:r>
          </a:p>
          <a:p>
            <a:pPr marL="274320" lvl="1" indent="0">
              <a:buNone/>
            </a:pPr>
            <a:r>
              <a:rPr lang="en-US" sz="1800" b="1" dirty="0"/>
              <a:t>    </a:t>
            </a:r>
            <a:r>
              <a:rPr lang="en-US" sz="1800" b="1" dirty="0">
                <a:latin typeface="Consolas" panose="020B0609020204030204" pitchFamily="49" charset="0"/>
                <a:cs typeface="Consolas" panose="020B0609020204030204" pitchFamily="49" charset="0"/>
              </a:rPr>
              <a:t>CMP R1, #0</a:t>
            </a:r>
          </a:p>
          <a:p>
            <a:pPr marL="274320" lvl="1" indent="0">
              <a:buNone/>
            </a:pPr>
            <a:r>
              <a:rPr lang="en-US" sz="1800" b="1" dirty="0">
                <a:latin typeface="Consolas" panose="020B0609020204030204" pitchFamily="49" charset="0"/>
                <a:cs typeface="Consolas" panose="020B0609020204030204" pitchFamily="49" charset="0"/>
              </a:rPr>
              <a:t>  BEQ label</a:t>
            </a:r>
          </a:p>
          <a:p>
            <a:r>
              <a:rPr lang="en-US" sz="2000" dirty="0"/>
              <a:t>Except that it does not change the status flags, </a:t>
            </a:r>
            <a:r>
              <a:rPr lang="en-US" sz="2000" dirty="0">
                <a:solidFill>
                  <a:srgbClr val="FF0000"/>
                </a:solidFill>
                <a:latin typeface="Consolas" panose="020B0609020204030204" pitchFamily="49" charset="0"/>
              </a:rPr>
              <a:t>CBNZ R1,label </a:t>
            </a:r>
            <a:r>
              <a:rPr lang="en-US" sz="2000" dirty="0"/>
              <a:t>is equivalent to:</a:t>
            </a:r>
          </a:p>
          <a:p>
            <a:pPr marL="274320" lvl="1" indent="0">
              <a:buNone/>
            </a:pPr>
            <a:r>
              <a:rPr lang="en-US" sz="1800" b="1" dirty="0">
                <a:latin typeface="Consolas" panose="020B0609020204030204" pitchFamily="49" charset="0"/>
                <a:cs typeface="Consolas" panose="020B0609020204030204" pitchFamily="49" charset="0"/>
              </a:rPr>
              <a:t>  CMP  R1, #0</a:t>
            </a:r>
          </a:p>
          <a:p>
            <a:pPr marL="274320" lvl="1" indent="0">
              <a:buNone/>
            </a:pPr>
            <a:r>
              <a:rPr lang="en-US" sz="1800" b="1" dirty="0">
                <a:latin typeface="Consolas" panose="020B0609020204030204" pitchFamily="49" charset="0"/>
                <a:cs typeface="Consolas" panose="020B0609020204030204" pitchFamily="49" charset="0"/>
              </a:rPr>
              <a:t>  BNE  label</a:t>
            </a:r>
          </a:p>
        </p:txBody>
      </p:sp>
      <p:graphicFrame>
        <p:nvGraphicFramePr>
          <p:cNvPr id="3" name="Table 2"/>
          <p:cNvGraphicFramePr>
            <a:graphicFrameLocks noGrp="1"/>
          </p:cNvGraphicFramePr>
          <p:nvPr>
            <p:extLst>
              <p:ext uri="{D42A27DB-BD31-4B8C-83A1-F6EECF244321}">
                <p14:modId xmlns:p14="http://schemas.microsoft.com/office/powerpoint/2010/main" val="3862874838"/>
              </p:ext>
            </p:extLst>
          </p:nvPr>
        </p:nvGraphicFramePr>
        <p:xfrm>
          <a:off x="2890908" y="1342391"/>
          <a:ext cx="6410185" cy="1454733"/>
        </p:xfrm>
        <a:graphic>
          <a:graphicData uri="http://schemas.openxmlformats.org/drawingml/2006/table">
            <a:tbl>
              <a:tblPr firstRow="1" bandRow="1">
                <a:tableStyleId>{5C22544A-7EE6-4342-B048-85BDC9FD1C3A}</a:tableStyleId>
              </a:tblPr>
              <a:tblGrid>
                <a:gridCol w="1331577">
                  <a:extLst>
                    <a:ext uri="{9D8B030D-6E8A-4147-A177-3AD203B41FA5}">
                      <a16:colId xmlns:a16="http://schemas.microsoft.com/office/drawing/2014/main" val="20000"/>
                    </a:ext>
                  </a:extLst>
                </a:gridCol>
                <a:gridCol w="1640223">
                  <a:extLst>
                    <a:ext uri="{9D8B030D-6E8A-4147-A177-3AD203B41FA5}">
                      <a16:colId xmlns:a16="http://schemas.microsoft.com/office/drawing/2014/main" val="20001"/>
                    </a:ext>
                  </a:extLst>
                </a:gridCol>
                <a:gridCol w="3438385">
                  <a:extLst>
                    <a:ext uri="{9D8B030D-6E8A-4147-A177-3AD203B41FA5}">
                      <a16:colId xmlns:a16="http://schemas.microsoft.com/office/drawing/2014/main" val="20002"/>
                    </a:ext>
                  </a:extLst>
                </a:gridCol>
              </a:tblGrid>
              <a:tr h="484911">
                <a:tc>
                  <a:txBody>
                    <a:bodyPr/>
                    <a:lstStyle/>
                    <a:p>
                      <a:pPr marL="0" marR="0" algn="ctr">
                        <a:lnSpc>
                          <a:spcPct val="115000"/>
                        </a:lnSpc>
                        <a:spcBef>
                          <a:spcPts val="0"/>
                        </a:spcBef>
                        <a:spcAft>
                          <a:spcPts val="0"/>
                        </a:spcAft>
                      </a:pPr>
                      <a:r>
                        <a:rPr lang="en-US" sz="1800" dirty="0">
                          <a:effectLst/>
                        </a:rPr>
                        <a:t>Instruction</a:t>
                      </a:r>
                      <a:endParaRPr lang="en-US" sz="1800" dirty="0">
                        <a:effectLst/>
                        <a:latin typeface="Calibri"/>
                        <a:ea typeface="宋体"/>
                        <a:cs typeface="Times New Roman"/>
                      </a:endParaRPr>
                    </a:p>
                  </a:txBody>
                  <a:tcPr marL="68580" marR="68580" marT="0" marB="0" anchor="ctr"/>
                </a:tc>
                <a:tc>
                  <a:txBody>
                    <a:bodyPr/>
                    <a:lstStyle/>
                    <a:p>
                      <a:pPr marL="0" marR="0" algn="ctr">
                        <a:lnSpc>
                          <a:spcPct val="115000"/>
                        </a:lnSpc>
                        <a:spcBef>
                          <a:spcPts val="0"/>
                        </a:spcBef>
                        <a:spcAft>
                          <a:spcPts val="0"/>
                        </a:spcAft>
                      </a:pPr>
                      <a:r>
                        <a:rPr lang="en-US" sz="1800" dirty="0">
                          <a:effectLst/>
                        </a:rPr>
                        <a:t>Operands</a:t>
                      </a:r>
                      <a:endParaRPr lang="en-US" sz="1800" dirty="0">
                        <a:effectLst/>
                        <a:latin typeface="Calibri"/>
                        <a:ea typeface="宋体"/>
                        <a:cs typeface="Times New Roman"/>
                      </a:endParaRPr>
                    </a:p>
                  </a:txBody>
                  <a:tcPr marL="68580" marR="68580" marT="0" marB="0" anchor="ctr"/>
                </a:tc>
                <a:tc>
                  <a:txBody>
                    <a:bodyPr/>
                    <a:lstStyle/>
                    <a:p>
                      <a:pPr marL="0" marR="0" algn="ctr">
                        <a:lnSpc>
                          <a:spcPct val="115000"/>
                        </a:lnSpc>
                        <a:spcBef>
                          <a:spcPts val="0"/>
                        </a:spcBef>
                        <a:spcAft>
                          <a:spcPts val="0"/>
                        </a:spcAft>
                      </a:pPr>
                      <a:r>
                        <a:rPr lang="en-US" sz="1800" dirty="0">
                          <a:effectLst/>
                        </a:rPr>
                        <a:t>Brief description</a:t>
                      </a:r>
                      <a:endParaRPr lang="en-US" sz="1800" dirty="0">
                        <a:effectLst/>
                        <a:latin typeface="Calibri"/>
                        <a:ea typeface="宋体"/>
                        <a:cs typeface="Times New Roman"/>
                      </a:endParaRPr>
                    </a:p>
                  </a:txBody>
                  <a:tcPr marL="68580" marR="68580" marT="0" marB="0" anchor="ctr"/>
                </a:tc>
                <a:extLst>
                  <a:ext uri="{0D108BD9-81ED-4DB2-BD59-A6C34878D82A}">
                    <a16:rowId xmlns:a16="http://schemas.microsoft.com/office/drawing/2014/main" val="10000"/>
                  </a:ext>
                </a:extLst>
              </a:tr>
              <a:tr h="484911">
                <a:tc>
                  <a:txBody>
                    <a:bodyPr/>
                    <a:lstStyle/>
                    <a:p>
                      <a:pPr marL="0" marR="0" algn="ctr">
                        <a:lnSpc>
                          <a:spcPct val="115000"/>
                        </a:lnSpc>
                        <a:spcBef>
                          <a:spcPts val="0"/>
                        </a:spcBef>
                        <a:spcAft>
                          <a:spcPts val="0"/>
                        </a:spcAft>
                      </a:pPr>
                      <a:r>
                        <a:rPr lang="en-US" sz="1800" b="1" dirty="0">
                          <a:solidFill>
                            <a:srgbClr val="FF0000"/>
                          </a:solidFill>
                          <a:effectLst/>
                          <a:latin typeface="Consolas" panose="020B0609020204030204" pitchFamily="49" charset="0"/>
                        </a:rPr>
                        <a:t>CBZ</a:t>
                      </a:r>
                      <a:endParaRPr lang="en-US" sz="1800" b="1" dirty="0">
                        <a:solidFill>
                          <a:srgbClr val="FF0000"/>
                        </a:solidFill>
                        <a:effectLst/>
                        <a:latin typeface="Consolas" panose="020B0609020204030204" pitchFamily="49" charset="0"/>
                        <a:ea typeface="宋体"/>
                        <a:cs typeface="Times New Roman"/>
                      </a:endParaRPr>
                    </a:p>
                  </a:txBody>
                  <a:tcPr marL="68580" marR="68580" marT="0" marB="0" anchor="ctr"/>
                </a:tc>
                <a:tc>
                  <a:txBody>
                    <a:bodyPr/>
                    <a:lstStyle/>
                    <a:p>
                      <a:pPr marL="0" marR="0" algn="ctr">
                        <a:lnSpc>
                          <a:spcPct val="115000"/>
                        </a:lnSpc>
                        <a:spcBef>
                          <a:spcPts val="0"/>
                        </a:spcBef>
                        <a:spcAft>
                          <a:spcPts val="0"/>
                        </a:spcAft>
                      </a:pPr>
                      <a:r>
                        <a:rPr lang="en-US" sz="1800" dirty="0">
                          <a:effectLst/>
                        </a:rPr>
                        <a:t>R1, label</a:t>
                      </a:r>
                      <a:endParaRPr lang="en-US" sz="1800" dirty="0">
                        <a:effectLst/>
                        <a:latin typeface="Calibri"/>
                        <a:ea typeface="宋体"/>
                        <a:cs typeface="Times New Roman"/>
                      </a:endParaRPr>
                    </a:p>
                  </a:txBody>
                  <a:tcPr marL="68580" marR="68580" marT="0" marB="0" anchor="ctr"/>
                </a:tc>
                <a:tc>
                  <a:txBody>
                    <a:bodyPr/>
                    <a:lstStyle/>
                    <a:p>
                      <a:pPr marL="0" marR="0" algn="ctr">
                        <a:lnSpc>
                          <a:spcPct val="115000"/>
                        </a:lnSpc>
                        <a:spcBef>
                          <a:spcPts val="0"/>
                        </a:spcBef>
                        <a:spcAft>
                          <a:spcPts val="0"/>
                        </a:spcAft>
                      </a:pPr>
                      <a:r>
                        <a:rPr lang="en-US" sz="1800" dirty="0">
                          <a:effectLst/>
                        </a:rPr>
                        <a:t>Compare and Branch if Zero</a:t>
                      </a:r>
                      <a:endParaRPr lang="en-US" sz="1800" dirty="0">
                        <a:effectLst/>
                        <a:latin typeface="Calibri"/>
                        <a:ea typeface="宋体"/>
                        <a:cs typeface="Times New Roman"/>
                      </a:endParaRPr>
                    </a:p>
                  </a:txBody>
                  <a:tcPr marL="68580" marR="68580" marT="0" marB="0" anchor="ctr"/>
                </a:tc>
                <a:extLst>
                  <a:ext uri="{0D108BD9-81ED-4DB2-BD59-A6C34878D82A}">
                    <a16:rowId xmlns:a16="http://schemas.microsoft.com/office/drawing/2014/main" val="10001"/>
                  </a:ext>
                </a:extLst>
              </a:tr>
              <a:tr h="484911">
                <a:tc>
                  <a:txBody>
                    <a:bodyPr/>
                    <a:lstStyle/>
                    <a:p>
                      <a:pPr marL="0" marR="0" algn="ctr">
                        <a:lnSpc>
                          <a:spcPct val="115000"/>
                        </a:lnSpc>
                        <a:spcBef>
                          <a:spcPts val="0"/>
                        </a:spcBef>
                        <a:spcAft>
                          <a:spcPts val="0"/>
                        </a:spcAft>
                      </a:pPr>
                      <a:r>
                        <a:rPr lang="en-US" sz="1800" b="1" dirty="0">
                          <a:solidFill>
                            <a:srgbClr val="FF0000"/>
                          </a:solidFill>
                          <a:effectLst/>
                          <a:latin typeface="Consolas" panose="020B0609020204030204" pitchFamily="49" charset="0"/>
                        </a:rPr>
                        <a:t>CBNZ</a:t>
                      </a:r>
                      <a:endParaRPr lang="en-US" sz="1800" b="1" dirty="0">
                        <a:solidFill>
                          <a:srgbClr val="FF0000"/>
                        </a:solidFill>
                        <a:effectLst/>
                        <a:latin typeface="Consolas" panose="020B0609020204030204" pitchFamily="49" charset="0"/>
                        <a:ea typeface="宋体"/>
                        <a:cs typeface="Times New Roman"/>
                      </a:endParaRPr>
                    </a:p>
                  </a:txBody>
                  <a:tcPr marL="68580" marR="68580" marT="0" marB="0" anchor="ctr"/>
                </a:tc>
                <a:tc>
                  <a:txBody>
                    <a:bodyPr/>
                    <a:lstStyle/>
                    <a:p>
                      <a:pPr marL="0" marR="0" algn="ctr">
                        <a:lnSpc>
                          <a:spcPct val="115000"/>
                        </a:lnSpc>
                        <a:spcBef>
                          <a:spcPts val="0"/>
                        </a:spcBef>
                        <a:spcAft>
                          <a:spcPts val="0"/>
                        </a:spcAft>
                      </a:pPr>
                      <a:r>
                        <a:rPr lang="en-US" sz="1800" dirty="0">
                          <a:effectLst/>
                        </a:rPr>
                        <a:t>R1, label</a:t>
                      </a:r>
                      <a:endParaRPr lang="en-US" sz="1800" dirty="0">
                        <a:effectLst/>
                        <a:latin typeface="Calibri"/>
                        <a:ea typeface="宋体"/>
                        <a:cs typeface="Times New Roman"/>
                      </a:endParaRPr>
                    </a:p>
                  </a:txBody>
                  <a:tcPr marL="68580" marR="68580" marT="0" marB="0" anchor="ctr"/>
                </a:tc>
                <a:tc>
                  <a:txBody>
                    <a:bodyPr/>
                    <a:lstStyle/>
                    <a:p>
                      <a:pPr marL="0" marR="0" algn="ctr">
                        <a:lnSpc>
                          <a:spcPct val="115000"/>
                        </a:lnSpc>
                        <a:spcBef>
                          <a:spcPts val="0"/>
                        </a:spcBef>
                        <a:spcAft>
                          <a:spcPts val="0"/>
                        </a:spcAft>
                      </a:pPr>
                      <a:r>
                        <a:rPr lang="en-US" sz="1800" dirty="0">
                          <a:effectLst/>
                        </a:rPr>
                        <a:t>Compare and Branch if Non Zero</a:t>
                      </a:r>
                      <a:endParaRPr lang="en-US" sz="1800" dirty="0">
                        <a:effectLst/>
                        <a:latin typeface="Calibri"/>
                        <a:ea typeface="宋体"/>
                        <a:cs typeface="Times New Roman"/>
                      </a:endParaRPr>
                    </a:p>
                  </a:txBody>
                  <a:tcPr marL="68580" marR="68580" marT="0" marB="0" anchor="ctr"/>
                </a:tc>
                <a:extLst>
                  <a:ext uri="{0D108BD9-81ED-4DB2-BD59-A6C34878D82A}">
                    <a16:rowId xmlns:a16="http://schemas.microsoft.com/office/drawing/2014/main" val="10002"/>
                  </a:ext>
                </a:extLst>
              </a:tr>
            </a:tbl>
          </a:graphicData>
        </a:graphic>
      </p:graphicFrame>
    </p:spTree>
    <p:extLst>
      <p:ext uri="{BB962C8B-B14F-4D97-AF65-F5344CB8AC3E}">
        <p14:creationId xmlns:p14="http://schemas.microsoft.com/office/powerpoint/2010/main" val="3184454"/>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Break vs. Continue</a:t>
            </a:r>
          </a:p>
        </p:txBody>
      </p:sp>
      <p:sp>
        <p:nvSpPr>
          <p:cNvPr id="3" name="Slide Number Placeholder 2"/>
          <p:cNvSpPr>
            <a:spLocks noGrp="1"/>
          </p:cNvSpPr>
          <p:nvPr>
            <p:ph type="sldNum" sz="quarter" idx="12"/>
          </p:nvPr>
        </p:nvSpPr>
        <p:spPr/>
        <p:txBody>
          <a:bodyPr/>
          <a:lstStyle/>
          <a:p>
            <a:fld id="{EA7C8D44-3667-46F6-9772-CC52308E2A7F}" type="slidenum">
              <a:rPr kumimoji="0" lang="en-US" smtClean="0"/>
              <a:pPr/>
              <a:t>35</a:t>
            </a:fld>
            <a:endParaRPr kumimoji="0" lang="en-US" dirty="0"/>
          </a:p>
        </p:txBody>
      </p:sp>
      <p:graphicFrame>
        <p:nvGraphicFramePr>
          <p:cNvPr id="5" name="Table 4"/>
          <p:cNvGraphicFramePr>
            <a:graphicFrameLocks noGrp="1"/>
          </p:cNvGraphicFramePr>
          <p:nvPr>
            <p:extLst>
              <p:ext uri="{D42A27DB-BD31-4B8C-83A1-F6EECF244321}">
                <p14:modId xmlns:p14="http://schemas.microsoft.com/office/powerpoint/2010/main" val="146676030"/>
              </p:ext>
            </p:extLst>
          </p:nvPr>
        </p:nvGraphicFramePr>
        <p:xfrm>
          <a:off x="1954427" y="1895475"/>
          <a:ext cx="8256373" cy="2905125"/>
        </p:xfrm>
        <a:graphic>
          <a:graphicData uri="http://schemas.openxmlformats.org/drawingml/2006/table">
            <a:tbl>
              <a:tblPr firstRow="1" firstCol="1" bandRow="1">
                <a:tableStyleId>{5940675A-B579-460E-94D1-54222C63F5DA}</a:tableStyleId>
              </a:tblPr>
              <a:tblGrid>
                <a:gridCol w="4138744">
                  <a:extLst>
                    <a:ext uri="{9D8B030D-6E8A-4147-A177-3AD203B41FA5}">
                      <a16:colId xmlns:a16="http://schemas.microsoft.com/office/drawing/2014/main" val="20000"/>
                    </a:ext>
                  </a:extLst>
                </a:gridCol>
                <a:gridCol w="4117629">
                  <a:extLst>
                    <a:ext uri="{9D8B030D-6E8A-4147-A177-3AD203B41FA5}">
                      <a16:colId xmlns:a16="http://schemas.microsoft.com/office/drawing/2014/main" val="20001"/>
                    </a:ext>
                  </a:extLst>
                </a:gridCol>
              </a:tblGrid>
              <a:tr h="477555">
                <a:tc>
                  <a:txBody>
                    <a:bodyPr/>
                    <a:lstStyle/>
                    <a:p>
                      <a:pPr marL="0" marR="0" algn="just">
                        <a:spcBef>
                          <a:spcPts val="0"/>
                        </a:spcBef>
                        <a:spcAft>
                          <a:spcPts val="0"/>
                        </a:spcAft>
                      </a:pPr>
                      <a:r>
                        <a:rPr lang="en-US" sz="2000" b="1" dirty="0">
                          <a:solidFill>
                            <a:schemeClr val="bg1"/>
                          </a:solidFill>
                          <a:effectLst/>
                          <a:latin typeface="Consolas" panose="020B0609020204030204" pitchFamily="49" charset="0"/>
                          <a:cs typeface="Consolas" panose="020B0609020204030204" pitchFamily="49" charset="0"/>
                        </a:rPr>
                        <a:t>Example code for break</a:t>
                      </a:r>
                      <a:endParaRPr lang="en-US" sz="2000" b="1" dirty="0">
                        <a:solidFill>
                          <a:schemeClr val="bg1"/>
                        </a:solidFill>
                        <a:effectLst/>
                        <a:latin typeface="Consolas" panose="020B0609020204030204" pitchFamily="49" charset="0"/>
                        <a:ea typeface="宋体"/>
                        <a:cs typeface="Consolas" panose="020B0609020204030204" pitchFamily="49" charset="0"/>
                      </a:endParaRPr>
                    </a:p>
                  </a:txBody>
                  <a:tcPr marL="68580" marR="68580" marT="0" marB="0" anchor="ctr">
                    <a:solidFill>
                      <a:schemeClr val="accent1"/>
                    </a:solidFill>
                  </a:tcPr>
                </a:tc>
                <a:tc>
                  <a:txBody>
                    <a:bodyPr/>
                    <a:lstStyle/>
                    <a:p>
                      <a:pPr marL="0" marR="0" algn="just">
                        <a:spcBef>
                          <a:spcPts val="0"/>
                        </a:spcBef>
                        <a:spcAft>
                          <a:spcPts val="0"/>
                        </a:spcAft>
                      </a:pPr>
                      <a:r>
                        <a:rPr lang="en-US" sz="2000" b="1" dirty="0">
                          <a:solidFill>
                            <a:schemeClr val="bg1"/>
                          </a:solidFill>
                          <a:effectLst/>
                          <a:latin typeface="Consolas" panose="020B0609020204030204" pitchFamily="49" charset="0"/>
                          <a:cs typeface="Consolas" panose="020B0609020204030204" pitchFamily="49" charset="0"/>
                        </a:rPr>
                        <a:t>Example code for continue</a:t>
                      </a:r>
                      <a:endParaRPr lang="en-US" sz="2000" b="1" dirty="0">
                        <a:solidFill>
                          <a:schemeClr val="bg1"/>
                        </a:solidFill>
                        <a:effectLst/>
                        <a:latin typeface="Consolas" panose="020B0609020204030204" pitchFamily="49" charset="0"/>
                        <a:ea typeface="宋体"/>
                        <a:cs typeface="Consolas" panose="020B0609020204030204" pitchFamily="49" charset="0"/>
                      </a:endParaRPr>
                    </a:p>
                  </a:txBody>
                  <a:tcPr marL="68580" marR="68580" marT="0" marB="0" anchor="ctr">
                    <a:solidFill>
                      <a:schemeClr val="accent1"/>
                    </a:solidFill>
                  </a:tcPr>
                </a:tc>
                <a:extLst>
                  <a:ext uri="{0D108BD9-81ED-4DB2-BD59-A6C34878D82A}">
                    <a16:rowId xmlns:a16="http://schemas.microsoft.com/office/drawing/2014/main" val="10000"/>
                  </a:ext>
                </a:extLst>
              </a:tr>
              <a:tr h="1910219">
                <a:tc>
                  <a:txBody>
                    <a:bodyPr/>
                    <a:lstStyle/>
                    <a:p>
                      <a:pPr marL="0" marR="0" algn="just">
                        <a:spcBef>
                          <a:spcPts val="0"/>
                        </a:spcBef>
                        <a:spcAft>
                          <a:spcPts val="0"/>
                        </a:spcAft>
                      </a:pPr>
                      <a:r>
                        <a:rPr lang="en-US" sz="2000" dirty="0">
                          <a:effectLst/>
                          <a:latin typeface="Consolas" panose="020B0609020204030204" pitchFamily="49" charset="0"/>
                          <a:cs typeface="Consolas" panose="020B0609020204030204" pitchFamily="49" charset="0"/>
                        </a:rPr>
                        <a:t>for(</a:t>
                      </a:r>
                      <a:r>
                        <a:rPr lang="en-US" sz="2000" dirty="0" err="1">
                          <a:effectLst/>
                          <a:latin typeface="Consolas" panose="020B0609020204030204" pitchFamily="49" charset="0"/>
                          <a:cs typeface="Consolas" panose="020B0609020204030204" pitchFamily="49" charset="0"/>
                        </a:rPr>
                        <a:t>int</a:t>
                      </a:r>
                      <a:r>
                        <a:rPr lang="en-US" sz="2000" dirty="0">
                          <a:effectLst/>
                          <a:latin typeface="Consolas" panose="020B0609020204030204" pitchFamily="49" charset="0"/>
                          <a:cs typeface="Consolas" panose="020B0609020204030204" pitchFamily="49" charset="0"/>
                        </a:rPr>
                        <a:t> </a:t>
                      </a:r>
                      <a:r>
                        <a:rPr lang="en-US" sz="2000" dirty="0" err="1">
                          <a:effectLst/>
                          <a:latin typeface="Consolas" panose="020B0609020204030204" pitchFamily="49" charset="0"/>
                          <a:cs typeface="Consolas" panose="020B0609020204030204" pitchFamily="49" charset="0"/>
                        </a:rPr>
                        <a:t>i</a:t>
                      </a:r>
                      <a:r>
                        <a:rPr lang="en-US" sz="2000" dirty="0">
                          <a:effectLst/>
                          <a:latin typeface="Consolas" panose="020B0609020204030204" pitchFamily="49" charset="0"/>
                          <a:cs typeface="Consolas" panose="020B0609020204030204" pitchFamily="49" charset="0"/>
                        </a:rPr>
                        <a:t> = 0; </a:t>
                      </a:r>
                      <a:r>
                        <a:rPr lang="en-US" sz="2000" dirty="0" err="1">
                          <a:effectLst/>
                          <a:latin typeface="Consolas" panose="020B0609020204030204" pitchFamily="49" charset="0"/>
                          <a:cs typeface="Consolas" panose="020B0609020204030204" pitchFamily="49" charset="0"/>
                        </a:rPr>
                        <a:t>i</a:t>
                      </a:r>
                      <a:r>
                        <a:rPr lang="en-US" sz="2000" dirty="0">
                          <a:effectLst/>
                          <a:latin typeface="Consolas" panose="020B0609020204030204" pitchFamily="49" charset="0"/>
                          <a:cs typeface="Consolas" panose="020B0609020204030204" pitchFamily="49" charset="0"/>
                        </a:rPr>
                        <a:t> &lt; 5; </a:t>
                      </a:r>
                      <a:r>
                        <a:rPr lang="en-US" sz="2000" dirty="0" err="1">
                          <a:effectLst/>
                          <a:latin typeface="Consolas" panose="020B0609020204030204" pitchFamily="49" charset="0"/>
                          <a:cs typeface="Consolas" panose="020B0609020204030204" pitchFamily="49" charset="0"/>
                        </a:rPr>
                        <a:t>i</a:t>
                      </a:r>
                      <a:r>
                        <a:rPr lang="en-US" sz="2000" dirty="0">
                          <a:effectLst/>
                          <a:latin typeface="Consolas" panose="020B0609020204030204" pitchFamily="49" charset="0"/>
                          <a:cs typeface="Consolas" panose="020B0609020204030204" pitchFamily="49" charset="0"/>
                        </a:rPr>
                        <a:t>++){</a:t>
                      </a:r>
                    </a:p>
                    <a:p>
                      <a:pPr marL="0" marR="0" indent="123825" algn="just">
                        <a:spcBef>
                          <a:spcPts val="0"/>
                        </a:spcBef>
                        <a:spcAft>
                          <a:spcPts val="0"/>
                        </a:spcAft>
                      </a:pPr>
                      <a:r>
                        <a:rPr lang="en-US" sz="2000" dirty="0">
                          <a:effectLst/>
                          <a:latin typeface="Consolas" panose="020B0609020204030204" pitchFamily="49" charset="0"/>
                          <a:cs typeface="Consolas" panose="020B0609020204030204" pitchFamily="49" charset="0"/>
                        </a:rPr>
                        <a:t>  if (</a:t>
                      </a:r>
                      <a:r>
                        <a:rPr lang="en-US" sz="2000" dirty="0" err="1">
                          <a:effectLst/>
                          <a:latin typeface="Consolas" panose="020B0609020204030204" pitchFamily="49" charset="0"/>
                          <a:cs typeface="Consolas" panose="020B0609020204030204" pitchFamily="49" charset="0"/>
                        </a:rPr>
                        <a:t>i</a:t>
                      </a:r>
                      <a:r>
                        <a:rPr lang="en-US" sz="2000" dirty="0">
                          <a:effectLst/>
                          <a:latin typeface="Consolas" panose="020B0609020204030204" pitchFamily="49" charset="0"/>
                          <a:cs typeface="Consolas" panose="020B0609020204030204" pitchFamily="49" charset="0"/>
                        </a:rPr>
                        <a:t> == 2) </a:t>
                      </a:r>
                      <a:r>
                        <a:rPr lang="en-US" sz="2000" b="1" dirty="0">
                          <a:solidFill>
                            <a:srgbClr val="C00000"/>
                          </a:solidFill>
                          <a:effectLst/>
                          <a:latin typeface="Consolas" panose="020B0609020204030204" pitchFamily="49" charset="0"/>
                          <a:cs typeface="Consolas" panose="020B0609020204030204" pitchFamily="49" charset="0"/>
                        </a:rPr>
                        <a:t>break</a:t>
                      </a:r>
                      <a:r>
                        <a:rPr lang="en-US" sz="2000" dirty="0">
                          <a:effectLst/>
                          <a:latin typeface="Consolas" panose="020B0609020204030204" pitchFamily="49" charset="0"/>
                          <a:cs typeface="Consolas" panose="020B0609020204030204" pitchFamily="49" charset="0"/>
                        </a:rPr>
                        <a:t>;</a:t>
                      </a:r>
                    </a:p>
                    <a:p>
                      <a:pPr marL="0" marR="0" indent="123825" algn="just">
                        <a:spcBef>
                          <a:spcPts val="0"/>
                        </a:spcBef>
                        <a:spcAft>
                          <a:spcPts val="0"/>
                        </a:spcAft>
                      </a:pPr>
                      <a:r>
                        <a:rPr lang="en-US" sz="2000" dirty="0">
                          <a:effectLst/>
                          <a:latin typeface="Consolas" panose="020B0609020204030204" pitchFamily="49" charset="0"/>
                          <a:cs typeface="Consolas" panose="020B0609020204030204" pitchFamily="49" charset="0"/>
                        </a:rPr>
                        <a:t>  </a:t>
                      </a:r>
                      <a:r>
                        <a:rPr lang="en-US" sz="2000" dirty="0" err="1">
                          <a:effectLst/>
                          <a:latin typeface="Consolas" panose="020B0609020204030204" pitchFamily="49" charset="0"/>
                          <a:cs typeface="Consolas" panose="020B0609020204030204" pitchFamily="49" charset="0"/>
                        </a:rPr>
                        <a:t>printf</a:t>
                      </a:r>
                      <a:r>
                        <a:rPr lang="en-US" sz="2000" dirty="0">
                          <a:effectLst/>
                          <a:latin typeface="Consolas" panose="020B0609020204030204" pitchFamily="49" charset="0"/>
                          <a:cs typeface="Consolas" panose="020B0609020204030204" pitchFamily="49" charset="0"/>
                        </a:rPr>
                        <a:t>(“%d, ”, </a:t>
                      </a:r>
                      <a:r>
                        <a:rPr lang="en-US" sz="2000" dirty="0" err="1">
                          <a:effectLst/>
                          <a:latin typeface="Consolas" panose="020B0609020204030204" pitchFamily="49" charset="0"/>
                          <a:cs typeface="Consolas" panose="020B0609020204030204" pitchFamily="49" charset="0"/>
                        </a:rPr>
                        <a:t>i</a:t>
                      </a:r>
                      <a:r>
                        <a:rPr lang="en-US" sz="2000" dirty="0">
                          <a:effectLst/>
                          <a:latin typeface="Consolas" panose="020B0609020204030204" pitchFamily="49" charset="0"/>
                          <a:cs typeface="Consolas" panose="020B0609020204030204" pitchFamily="49" charset="0"/>
                        </a:rPr>
                        <a:t>)</a:t>
                      </a:r>
                    </a:p>
                    <a:p>
                      <a:pPr marL="0" marR="0" algn="just">
                        <a:spcBef>
                          <a:spcPts val="0"/>
                        </a:spcBef>
                        <a:spcAft>
                          <a:spcPts val="0"/>
                        </a:spcAft>
                      </a:pPr>
                      <a:r>
                        <a:rPr lang="en-US" sz="2000" dirty="0">
                          <a:effectLst/>
                          <a:latin typeface="Consolas" panose="020B0609020204030204" pitchFamily="49" charset="0"/>
                          <a:cs typeface="Consolas" panose="020B0609020204030204" pitchFamily="49" charset="0"/>
                        </a:rPr>
                        <a:t>}</a:t>
                      </a:r>
                      <a:endParaRPr lang="en-US" sz="2000" dirty="0">
                        <a:effectLst/>
                        <a:latin typeface="Consolas" panose="020B0609020204030204" pitchFamily="49" charset="0"/>
                        <a:ea typeface="宋体"/>
                        <a:cs typeface="Consolas" panose="020B0609020204030204" pitchFamily="49" charset="0"/>
                      </a:endParaRPr>
                    </a:p>
                  </a:txBody>
                  <a:tcPr marL="68580" marR="68580" marT="0" marB="0" anchor="ctr"/>
                </a:tc>
                <a:tc>
                  <a:txBody>
                    <a:bodyPr/>
                    <a:lstStyle/>
                    <a:p>
                      <a:pPr marL="0" marR="0" algn="just">
                        <a:spcBef>
                          <a:spcPts val="0"/>
                        </a:spcBef>
                        <a:spcAft>
                          <a:spcPts val="0"/>
                        </a:spcAft>
                      </a:pPr>
                      <a:r>
                        <a:rPr lang="en-US" sz="2000" dirty="0">
                          <a:effectLst/>
                          <a:latin typeface="Consolas" panose="020B0609020204030204" pitchFamily="49" charset="0"/>
                          <a:cs typeface="Consolas" panose="020B0609020204030204" pitchFamily="49" charset="0"/>
                        </a:rPr>
                        <a:t>for(</a:t>
                      </a:r>
                      <a:r>
                        <a:rPr lang="en-US" sz="2000" dirty="0" err="1">
                          <a:effectLst/>
                          <a:latin typeface="Consolas" panose="020B0609020204030204" pitchFamily="49" charset="0"/>
                          <a:cs typeface="Consolas" panose="020B0609020204030204" pitchFamily="49" charset="0"/>
                        </a:rPr>
                        <a:t>int</a:t>
                      </a:r>
                      <a:r>
                        <a:rPr lang="en-US" sz="2000" dirty="0">
                          <a:effectLst/>
                          <a:latin typeface="Consolas" panose="020B0609020204030204" pitchFamily="49" charset="0"/>
                          <a:cs typeface="Consolas" panose="020B0609020204030204" pitchFamily="49" charset="0"/>
                        </a:rPr>
                        <a:t> </a:t>
                      </a:r>
                      <a:r>
                        <a:rPr lang="en-US" sz="2000" dirty="0" err="1">
                          <a:effectLst/>
                          <a:latin typeface="Consolas" panose="020B0609020204030204" pitchFamily="49" charset="0"/>
                          <a:cs typeface="Consolas" panose="020B0609020204030204" pitchFamily="49" charset="0"/>
                        </a:rPr>
                        <a:t>i</a:t>
                      </a:r>
                      <a:r>
                        <a:rPr lang="en-US" sz="2000" dirty="0">
                          <a:effectLst/>
                          <a:latin typeface="Consolas" panose="020B0609020204030204" pitchFamily="49" charset="0"/>
                          <a:cs typeface="Consolas" panose="020B0609020204030204" pitchFamily="49" charset="0"/>
                        </a:rPr>
                        <a:t> = 0; </a:t>
                      </a:r>
                      <a:r>
                        <a:rPr lang="en-US" sz="2000" dirty="0" err="1">
                          <a:effectLst/>
                          <a:latin typeface="Consolas" panose="020B0609020204030204" pitchFamily="49" charset="0"/>
                          <a:cs typeface="Consolas" panose="020B0609020204030204" pitchFamily="49" charset="0"/>
                        </a:rPr>
                        <a:t>i</a:t>
                      </a:r>
                      <a:r>
                        <a:rPr lang="en-US" sz="2000" dirty="0">
                          <a:effectLst/>
                          <a:latin typeface="Consolas" panose="020B0609020204030204" pitchFamily="49" charset="0"/>
                          <a:cs typeface="Consolas" panose="020B0609020204030204" pitchFamily="49" charset="0"/>
                        </a:rPr>
                        <a:t> &lt; 5; </a:t>
                      </a:r>
                      <a:r>
                        <a:rPr lang="en-US" sz="2000" dirty="0" err="1">
                          <a:effectLst/>
                          <a:latin typeface="Consolas" panose="020B0609020204030204" pitchFamily="49" charset="0"/>
                          <a:cs typeface="Consolas" panose="020B0609020204030204" pitchFamily="49" charset="0"/>
                        </a:rPr>
                        <a:t>i</a:t>
                      </a:r>
                      <a:r>
                        <a:rPr lang="en-US" sz="2000" dirty="0">
                          <a:effectLst/>
                          <a:latin typeface="Consolas" panose="020B0609020204030204" pitchFamily="49" charset="0"/>
                          <a:cs typeface="Consolas" panose="020B0609020204030204" pitchFamily="49" charset="0"/>
                        </a:rPr>
                        <a:t>++){</a:t>
                      </a:r>
                    </a:p>
                    <a:p>
                      <a:pPr marL="0" marR="0" indent="123825" algn="just">
                        <a:spcBef>
                          <a:spcPts val="0"/>
                        </a:spcBef>
                        <a:spcAft>
                          <a:spcPts val="0"/>
                        </a:spcAft>
                      </a:pPr>
                      <a:r>
                        <a:rPr lang="en-US" sz="2000" dirty="0">
                          <a:effectLst/>
                          <a:latin typeface="Consolas" panose="020B0609020204030204" pitchFamily="49" charset="0"/>
                          <a:cs typeface="Consolas" panose="020B0609020204030204" pitchFamily="49" charset="0"/>
                        </a:rPr>
                        <a:t>  if (</a:t>
                      </a:r>
                      <a:r>
                        <a:rPr lang="en-US" sz="2000" dirty="0" err="1">
                          <a:effectLst/>
                          <a:latin typeface="Consolas" panose="020B0609020204030204" pitchFamily="49" charset="0"/>
                          <a:cs typeface="Consolas" panose="020B0609020204030204" pitchFamily="49" charset="0"/>
                        </a:rPr>
                        <a:t>i</a:t>
                      </a:r>
                      <a:r>
                        <a:rPr lang="en-US" sz="2000" dirty="0">
                          <a:effectLst/>
                          <a:latin typeface="Consolas" panose="020B0609020204030204" pitchFamily="49" charset="0"/>
                          <a:cs typeface="Consolas" panose="020B0609020204030204" pitchFamily="49" charset="0"/>
                        </a:rPr>
                        <a:t> == 2) </a:t>
                      </a:r>
                      <a:r>
                        <a:rPr lang="en-US" sz="2000" b="1" dirty="0">
                          <a:solidFill>
                            <a:srgbClr val="C00000"/>
                          </a:solidFill>
                          <a:effectLst/>
                          <a:latin typeface="Consolas" panose="020B0609020204030204" pitchFamily="49" charset="0"/>
                          <a:cs typeface="Consolas" panose="020B0609020204030204" pitchFamily="49" charset="0"/>
                        </a:rPr>
                        <a:t>continue</a:t>
                      </a:r>
                      <a:r>
                        <a:rPr lang="en-US" sz="2000" dirty="0">
                          <a:effectLst/>
                          <a:latin typeface="Consolas" panose="020B0609020204030204" pitchFamily="49" charset="0"/>
                          <a:cs typeface="Consolas" panose="020B0609020204030204" pitchFamily="49" charset="0"/>
                        </a:rPr>
                        <a:t>;</a:t>
                      </a:r>
                    </a:p>
                    <a:p>
                      <a:pPr marL="0" marR="0" indent="123825" algn="just">
                        <a:spcBef>
                          <a:spcPts val="0"/>
                        </a:spcBef>
                        <a:spcAft>
                          <a:spcPts val="0"/>
                        </a:spcAft>
                      </a:pPr>
                      <a:r>
                        <a:rPr lang="en-US" sz="2000" dirty="0">
                          <a:effectLst/>
                          <a:latin typeface="Consolas" panose="020B0609020204030204" pitchFamily="49" charset="0"/>
                          <a:cs typeface="Consolas" panose="020B0609020204030204" pitchFamily="49" charset="0"/>
                        </a:rPr>
                        <a:t>  </a:t>
                      </a:r>
                      <a:r>
                        <a:rPr lang="en-US" sz="2000" dirty="0" err="1">
                          <a:effectLst/>
                          <a:latin typeface="Consolas" panose="020B0609020204030204" pitchFamily="49" charset="0"/>
                          <a:cs typeface="Consolas" panose="020B0609020204030204" pitchFamily="49" charset="0"/>
                        </a:rPr>
                        <a:t>printf</a:t>
                      </a:r>
                      <a:r>
                        <a:rPr lang="en-US" sz="2000" dirty="0">
                          <a:effectLst/>
                          <a:latin typeface="Consolas" panose="020B0609020204030204" pitchFamily="49" charset="0"/>
                          <a:cs typeface="Consolas" panose="020B0609020204030204" pitchFamily="49" charset="0"/>
                        </a:rPr>
                        <a:t>(“%d, ”, </a:t>
                      </a:r>
                      <a:r>
                        <a:rPr lang="en-US" sz="2000" dirty="0" err="1">
                          <a:effectLst/>
                          <a:latin typeface="Consolas" panose="020B0609020204030204" pitchFamily="49" charset="0"/>
                          <a:cs typeface="Consolas" panose="020B0609020204030204" pitchFamily="49" charset="0"/>
                        </a:rPr>
                        <a:t>i</a:t>
                      </a:r>
                      <a:r>
                        <a:rPr lang="en-US" sz="2000" dirty="0">
                          <a:effectLst/>
                          <a:latin typeface="Consolas" panose="020B0609020204030204" pitchFamily="49" charset="0"/>
                          <a:cs typeface="Consolas" panose="020B0609020204030204" pitchFamily="49" charset="0"/>
                        </a:rPr>
                        <a:t>)</a:t>
                      </a:r>
                    </a:p>
                    <a:p>
                      <a:pPr marL="0" marR="0" algn="just">
                        <a:spcBef>
                          <a:spcPts val="0"/>
                        </a:spcBef>
                        <a:spcAft>
                          <a:spcPts val="0"/>
                        </a:spcAft>
                      </a:pPr>
                      <a:r>
                        <a:rPr lang="en-US" sz="2000" dirty="0">
                          <a:effectLst/>
                          <a:latin typeface="Consolas" panose="020B0609020204030204" pitchFamily="49" charset="0"/>
                          <a:cs typeface="Consolas" panose="020B0609020204030204" pitchFamily="49" charset="0"/>
                        </a:rPr>
                        <a:t>}</a:t>
                      </a:r>
                      <a:endParaRPr lang="en-US" sz="2000" dirty="0">
                        <a:effectLst/>
                        <a:latin typeface="Consolas" panose="020B0609020204030204" pitchFamily="49" charset="0"/>
                        <a:ea typeface="宋体"/>
                        <a:cs typeface="Consolas" panose="020B0609020204030204" pitchFamily="49" charset="0"/>
                      </a:endParaRPr>
                    </a:p>
                  </a:txBody>
                  <a:tcPr marL="68580" marR="68580" marT="0" marB="0" anchor="ctr"/>
                </a:tc>
                <a:extLst>
                  <a:ext uri="{0D108BD9-81ED-4DB2-BD59-A6C34878D82A}">
                    <a16:rowId xmlns:a16="http://schemas.microsoft.com/office/drawing/2014/main" val="10001"/>
                  </a:ext>
                </a:extLst>
              </a:tr>
              <a:tr h="517351">
                <a:tc>
                  <a:txBody>
                    <a:bodyPr/>
                    <a:lstStyle/>
                    <a:p>
                      <a:pPr marL="0" marR="0" algn="just">
                        <a:spcBef>
                          <a:spcPts val="0"/>
                        </a:spcBef>
                        <a:spcAft>
                          <a:spcPts val="0"/>
                        </a:spcAft>
                      </a:pPr>
                      <a:r>
                        <a:rPr lang="en-US" sz="2000" dirty="0">
                          <a:effectLst/>
                          <a:latin typeface="Consolas" panose="020B0609020204030204" pitchFamily="49" charset="0"/>
                          <a:cs typeface="Consolas" panose="020B0609020204030204" pitchFamily="49" charset="0"/>
                        </a:rPr>
                        <a:t>Output: </a:t>
                      </a:r>
                      <a:r>
                        <a:rPr lang="en-US" sz="2000" b="0" dirty="0">
                          <a:solidFill>
                            <a:srgbClr val="FF0000"/>
                          </a:solidFill>
                          <a:effectLst/>
                          <a:latin typeface="Consolas" panose="020B0609020204030204" pitchFamily="49" charset="0"/>
                          <a:cs typeface="Consolas" panose="020B0609020204030204" pitchFamily="49" charset="0"/>
                        </a:rPr>
                        <a:t>0, 1</a:t>
                      </a:r>
                      <a:endParaRPr lang="en-US" sz="2000" b="0" dirty="0">
                        <a:solidFill>
                          <a:srgbClr val="FF0000"/>
                        </a:solidFill>
                        <a:effectLst/>
                        <a:latin typeface="Consolas" panose="020B0609020204030204" pitchFamily="49" charset="0"/>
                        <a:ea typeface="宋体"/>
                        <a:cs typeface="Consolas" panose="020B0609020204030204" pitchFamily="49" charset="0"/>
                      </a:endParaRPr>
                    </a:p>
                  </a:txBody>
                  <a:tcPr marL="68580" marR="68580" marT="0" marB="0" anchor="ctr"/>
                </a:tc>
                <a:tc>
                  <a:txBody>
                    <a:bodyPr/>
                    <a:lstStyle/>
                    <a:p>
                      <a:pPr marL="0" marR="0" algn="just">
                        <a:spcBef>
                          <a:spcPts val="0"/>
                        </a:spcBef>
                        <a:spcAft>
                          <a:spcPts val="0"/>
                        </a:spcAft>
                      </a:pPr>
                      <a:r>
                        <a:rPr lang="en-US" sz="2000" dirty="0">
                          <a:effectLst/>
                          <a:latin typeface="Consolas" panose="020B0609020204030204" pitchFamily="49" charset="0"/>
                          <a:cs typeface="Consolas" panose="020B0609020204030204" pitchFamily="49" charset="0"/>
                        </a:rPr>
                        <a:t>Output: </a:t>
                      </a:r>
                      <a:r>
                        <a:rPr lang="en-US" sz="2000" dirty="0">
                          <a:solidFill>
                            <a:srgbClr val="FF0000"/>
                          </a:solidFill>
                          <a:effectLst/>
                          <a:latin typeface="Consolas" panose="020B0609020204030204" pitchFamily="49" charset="0"/>
                          <a:cs typeface="Consolas" panose="020B0609020204030204" pitchFamily="49" charset="0"/>
                        </a:rPr>
                        <a:t>0, 1, 3, 4</a:t>
                      </a:r>
                      <a:endParaRPr lang="en-US" sz="2000" dirty="0">
                        <a:solidFill>
                          <a:srgbClr val="FF0000"/>
                        </a:solidFill>
                        <a:effectLst/>
                        <a:latin typeface="Consolas" panose="020B0609020204030204" pitchFamily="49" charset="0"/>
                        <a:ea typeface="宋体"/>
                        <a:cs typeface="Consolas" panose="020B0609020204030204" pitchFamily="49" charset="0"/>
                      </a:endParaRPr>
                    </a:p>
                  </a:txBody>
                  <a:tcPr marL="68580" marR="68580" marT="0" marB="0" anchor="ctr"/>
                </a:tc>
                <a:extLst>
                  <a:ext uri="{0D108BD9-81ED-4DB2-BD59-A6C34878D82A}">
                    <a16:rowId xmlns:a16="http://schemas.microsoft.com/office/drawing/2014/main" val="10002"/>
                  </a:ext>
                </a:extLst>
              </a:tr>
            </a:tbl>
          </a:graphicData>
        </a:graphic>
      </p:graphicFrame>
    </p:spTree>
    <p:extLst>
      <p:ext uri="{BB962C8B-B14F-4D97-AF65-F5344CB8AC3E}">
        <p14:creationId xmlns:p14="http://schemas.microsoft.com/office/powerpoint/2010/main" val="2237900729"/>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E311341-D21B-827F-647D-98C768F8D80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9504EBD-B88F-9F62-0BFB-92E3BC08A27F}"/>
              </a:ext>
            </a:extLst>
          </p:cNvPr>
          <p:cNvSpPr>
            <a:spLocks noGrp="1"/>
          </p:cNvSpPr>
          <p:nvPr>
            <p:ph type="title"/>
          </p:nvPr>
        </p:nvSpPr>
        <p:spPr/>
        <p:txBody>
          <a:bodyPr/>
          <a:lstStyle/>
          <a:p>
            <a:r>
              <a:rPr lang="en-US" dirty="0"/>
              <a:t>Break Example</a:t>
            </a:r>
          </a:p>
        </p:txBody>
      </p:sp>
      <p:sp>
        <p:nvSpPr>
          <p:cNvPr id="3" name="Slide Number Placeholder 2">
            <a:extLst>
              <a:ext uri="{FF2B5EF4-FFF2-40B4-BE49-F238E27FC236}">
                <a16:creationId xmlns:a16="http://schemas.microsoft.com/office/drawing/2014/main" id="{CE18427F-5082-AA25-B304-788BCB17E7AC}"/>
              </a:ext>
            </a:extLst>
          </p:cNvPr>
          <p:cNvSpPr>
            <a:spLocks noGrp="1"/>
          </p:cNvSpPr>
          <p:nvPr>
            <p:ph type="sldNum" sz="quarter" idx="12"/>
          </p:nvPr>
        </p:nvSpPr>
        <p:spPr/>
        <p:txBody>
          <a:bodyPr/>
          <a:lstStyle/>
          <a:p>
            <a:fld id="{EA7C8D44-3667-46F6-9772-CC52308E2A7F}" type="slidenum">
              <a:rPr kumimoji="0" lang="en-US" smtClean="0"/>
              <a:pPr/>
              <a:t>36</a:t>
            </a:fld>
            <a:endParaRPr kumimoji="0" lang="en-US" dirty="0"/>
          </a:p>
        </p:txBody>
      </p:sp>
      <p:graphicFrame>
        <p:nvGraphicFramePr>
          <p:cNvPr id="5" name="Table 4">
            <a:extLst>
              <a:ext uri="{FF2B5EF4-FFF2-40B4-BE49-F238E27FC236}">
                <a16:creationId xmlns:a16="http://schemas.microsoft.com/office/drawing/2014/main" id="{3AA2C914-9DD9-E383-780A-21A36B511DD8}"/>
              </a:ext>
            </a:extLst>
          </p:cNvPr>
          <p:cNvGraphicFramePr>
            <a:graphicFrameLocks noGrp="1"/>
          </p:cNvGraphicFramePr>
          <p:nvPr>
            <p:extLst>
              <p:ext uri="{D42A27DB-BD31-4B8C-83A1-F6EECF244321}">
                <p14:modId xmlns:p14="http://schemas.microsoft.com/office/powerpoint/2010/main" val="2150161186"/>
              </p:ext>
            </p:extLst>
          </p:nvPr>
        </p:nvGraphicFramePr>
        <p:xfrm>
          <a:off x="228600" y="1371601"/>
          <a:ext cx="11734800" cy="4495243"/>
        </p:xfrm>
        <a:graphic>
          <a:graphicData uri="http://schemas.openxmlformats.org/drawingml/2006/table">
            <a:tbl>
              <a:tblPr firstRow="1" firstCol="1" bandRow="1">
                <a:tableStyleId>{5940675A-B579-460E-94D1-54222C63F5DA}</a:tableStyleId>
              </a:tblPr>
              <a:tblGrid>
                <a:gridCol w="3006438">
                  <a:extLst>
                    <a:ext uri="{9D8B030D-6E8A-4147-A177-3AD203B41FA5}">
                      <a16:colId xmlns:a16="http://schemas.microsoft.com/office/drawing/2014/main" val="20000"/>
                    </a:ext>
                  </a:extLst>
                </a:gridCol>
                <a:gridCol w="4364181">
                  <a:extLst>
                    <a:ext uri="{9D8B030D-6E8A-4147-A177-3AD203B41FA5}">
                      <a16:colId xmlns:a16="http://schemas.microsoft.com/office/drawing/2014/main" val="20001"/>
                    </a:ext>
                  </a:extLst>
                </a:gridCol>
                <a:gridCol w="4364181">
                  <a:extLst>
                    <a:ext uri="{9D8B030D-6E8A-4147-A177-3AD203B41FA5}">
                      <a16:colId xmlns:a16="http://schemas.microsoft.com/office/drawing/2014/main" val="35338413"/>
                    </a:ext>
                  </a:extLst>
                </a:gridCol>
              </a:tblGrid>
              <a:tr h="380443">
                <a:tc>
                  <a:txBody>
                    <a:bodyPr/>
                    <a:lstStyle/>
                    <a:p>
                      <a:pPr marL="0" marR="0" algn="just">
                        <a:spcBef>
                          <a:spcPts val="0"/>
                        </a:spcBef>
                        <a:spcAft>
                          <a:spcPts val="0"/>
                        </a:spcAft>
                      </a:pPr>
                      <a:r>
                        <a:rPr lang="en-US" sz="1800" b="1" dirty="0">
                          <a:solidFill>
                            <a:schemeClr val="bg1"/>
                          </a:solidFill>
                          <a:effectLst/>
                          <a:latin typeface="Consolas" panose="020B0609020204030204" pitchFamily="49" charset="0"/>
                          <a:cs typeface="Consolas" panose="020B0609020204030204" pitchFamily="49" charset="0"/>
                        </a:rPr>
                        <a:t>C Program</a:t>
                      </a:r>
                      <a:endParaRPr lang="en-US" sz="1800" b="1" dirty="0">
                        <a:solidFill>
                          <a:schemeClr val="bg1"/>
                        </a:solidFill>
                        <a:effectLst/>
                        <a:latin typeface="Consolas" panose="020B0609020204030204" pitchFamily="49" charset="0"/>
                        <a:ea typeface="宋体"/>
                        <a:cs typeface="Consolas" panose="020B0609020204030204" pitchFamily="49" charset="0"/>
                      </a:endParaRPr>
                    </a:p>
                  </a:txBody>
                  <a:tcPr marL="68580" marR="68580" marT="0" marB="0" anchor="ctr">
                    <a:solidFill>
                      <a:schemeClr val="accent1"/>
                    </a:solidFill>
                  </a:tcPr>
                </a:tc>
                <a:tc>
                  <a:txBody>
                    <a:bodyPr/>
                    <a:lstStyle/>
                    <a:p>
                      <a:pPr marL="0" marR="0" algn="just">
                        <a:spcBef>
                          <a:spcPts val="0"/>
                        </a:spcBef>
                        <a:spcAft>
                          <a:spcPts val="0"/>
                        </a:spcAft>
                      </a:pPr>
                      <a:r>
                        <a:rPr lang="en-US" sz="1800" b="1" dirty="0">
                          <a:solidFill>
                            <a:schemeClr val="bg1"/>
                          </a:solidFill>
                          <a:effectLst/>
                          <a:latin typeface="Consolas" panose="020B0609020204030204" pitchFamily="49" charset="0"/>
                          <a:cs typeface="Consolas" panose="020B0609020204030204" pitchFamily="49" charset="0"/>
                        </a:rPr>
                        <a:t>Assembly Program 1</a:t>
                      </a:r>
                      <a:endParaRPr lang="en-US" sz="1800" b="1" dirty="0">
                        <a:solidFill>
                          <a:schemeClr val="bg1"/>
                        </a:solidFill>
                        <a:effectLst/>
                        <a:latin typeface="Consolas" panose="020B0609020204030204" pitchFamily="49" charset="0"/>
                        <a:ea typeface="宋体"/>
                        <a:cs typeface="Consolas" panose="020B0609020204030204" pitchFamily="49" charset="0"/>
                      </a:endParaRPr>
                    </a:p>
                  </a:txBody>
                  <a:tcPr marL="68580" marR="68580" marT="0" marB="0" anchor="ctr">
                    <a:solidFill>
                      <a:schemeClr val="accent1"/>
                    </a:solidFill>
                  </a:tcPr>
                </a:tc>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lang="en-US" sz="1800" b="1" dirty="0">
                          <a:solidFill>
                            <a:schemeClr val="bg1"/>
                          </a:solidFill>
                          <a:effectLst/>
                          <a:latin typeface="Consolas" panose="020B0609020204030204" pitchFamily="49" charset="0"/>
                          <a:cs typeface="Consolas" panose="020B0609020204030204" pitchFamily="49" charset="0"/>
                        </a:rPr>
                        <a:t>Assembly Program 2</a:t>
                      </a:r>
                      <a:endParaRPr lang="en-US" sz="1800" b="1" dirty="0">
                        <a:solidFill>
                          <a:schemeClr val="bg1"/>
                        </a:solidFill>
                        <a:effectLst/>
                        <a:latin typeface="Consolas" panose="020B0609020204030204" pitchFamily="49" charset="0"/>
                        <a:ea typeface="宋体"/>
                        <a:cs typeface="Consolas" panose="020B0609020204030204" pitchFamily="49" charset="0"/>
                      </a:endParaRPr>
                    </a:p>
                  </a:txBody>
                  <a:tcPr marL="68580" marR="68580" marT="0" marB="0" anchor="ctr">
                    <a:solidFill>
                      <a:schemeClr val="accent1"/>
                    </a:solidFill>
                  </a:tcPr>
                </a:tc>
                <a:extLst>
                  <a:ext uri="{0D108BD9-81ED-4DB2-BD59-A6C34878D82A}">
                    <a16:rowId xmlns:a16="http://schemas.microsoft.com/office/drawing/2014/main" val="10000"/>
                  </a:ext>
                </a:extLst>
              </a:tr>
              <a:tr h="3277157">
                <a:tc>
                  <a:txBody>
                    <a:bodyPr/>
                    <a:lstStyle/>
                    <a:p>
                      <a:pPr marL="0" marR="0" algn="just">
                        <a:spcBef>
                          <a:spcPts val="0"/>
                        </a:spcBef>
                        <a:spcAft>
                          <a:spcPts val="0"/>
                        </a:spcAft>
                      </a:pPr>
                      <a:r>
                        <a:rPr lang="en-US" sz="1800" dirty="0">
                          <a:solidFill>
                            <a:schemeClr val="bg1">
                              <a:lumMod val="50000"/>
                            </a:schemeClr>
                          </a:solidFill>
                          <a:effectLst/>
                          <a:latin typeface="Consolas" panose="020B0609020204030204" pitchFamily="49" charset="0"/>
                          <a:cs typeface="Consolas" panose="020B0609020204030204" pitchFamily="49" charset="0"/>
                        </a:rPr>
                        <a:t>// Find string length </a:t>
                      </a:r>
                    </a:p>
                    <a:p>
                      <a:pPr marL="0" marR="0" algn="just">
                        <a:spcBef>
                          <a:spcPts val="0"/>
                        </a:spcBef>
                        <a:spcAft>
                          <a:spcPts val="0"/>
                        </a:spcAft>
                      </a:pPr>
                      <a:r>
                        <a:rPr lang="en-US" sz="1800" dirty="0">
                          <a:effectLst/>
                          <a:latin typeface="Consolas" panose="020B0609020204030204" pitchFamily="49" charset="0"/>
                          <a:cs typeface="Consolas" panose="020B0609020204030204" pitchFamily="49" charset="0"/>
                        </a:rPr>
                        <a:t>char </a:t>
                      </a:r>
                      <a:r>
                        <a:rPr lang="en-US" sz="1800" dirty="0" err="1">
                          <a:effectLst/>
                          <a:latin typeface="Consolas" panose="020B0609020204030204" pitchFamily="49" charset="0"/>
                          <a:cs typeface="Consolas" panose="020B0609020204030204" pitchFamily="49" charset="0"/>
                        </a:rPr>
                        <a:t>str</a:t>
                      </a:r>
                      <a:r>
                        <a:rPr lang="en-US" sz="1800" dirty="0">
                          <a:effectLst/>
                          <a:latin typeface="Consolas" panose="020B0609020204030204" pitchFamily="49" charset="0"/>
                          <a:cs typeface="Consolas" panose="020B0609020204030204" pitchFamily="49" charset="0"/>
                        </a:rPr>
                        <a:t>[] = "hello";</a:t>
                      </a:r>
                    </a:p>
                    <a:p>
                      <a:pPr marL="0" marR="0" algn="just">
                        <a:spcBef>
                          <a:spcPts val="0"/>
                        </a:spcBef>
                        <a:spcAft>
                          <a:spcPts val="0"/>
                        </a:spcAft>
                      </a:pPr>
                      <a:r>
                        <a:rPr lang="en-US" sz="1800" dirty="0" err="1">
                          <a:effectLst/>
                          <a:latin typeface="Consolas" panose="020B0609020204030204" pitchFamily="49" charset="0"/>
                          <a:cs typeface="Consolas" panose="020B0609020204030204" pitchFamily="49" charset="0"/>
                        </a:rPr>
                        <a:t>int</a:t>
                      </a:r>
                      <a:r>
                        <a:rPr lang="en-US" sz="1800" dirty="0">
                          <a:effectLst/>
                          <a:latin typeface="Consolas" panose="020B0609020204030204" pitchFamily="49" charset="0"/>
                          <a:cs typeface="Consolas" panose="020B0609020204030204" pitchFamily="49" charset="0"/>
                        </a:rPr>
                        <a:t> </a:t>
                      </a:r>
                      <a:r>
                        <a:rPr lang="en-US" sz="1800" dirty="0" err="1">
                          <a:effectLst/>
                          <a:latin typeface="Consolas" panose="020B0609020204030204" pitchFamily="49" charset="0"/>
                          <a:cs typeface="Consolas" panose="020B0609020204030204" pitchFamily="49" charset="0"/>
                        </a:rPr>
                        <a:t>len</a:t>
                      </a:r>
                      <a:r>
                        <a:rPr lang="en-US" sz="1800" dirty="0">
                          <a:effectLst/>
                          <a:latin typeface="Consolas" panose="020B0609020204030204" pitchFamily="49" charset="0"/>
                          <a:cs typeface="Consolas" panose="020B0609020204030204" pitchFamily="49" charset="0"/>
                        </a:rPr>
                        <a:t> = 0;</a:t>
                      </a:r>
                    </a:p>
                    <a:p>
                      <a:pPr marL="0" marR="0" algn="just">
                        <a:spcBef>
                          <a:spcPts val="0"/>
                        </a:spcBef>
                        <a:spcAft>
                          <a:spcPts val="0"/>
                        </a:spcAft>
                      </a:pPr>
                      <a:r>
                        <a:rPr lang="en-US" sz="1800" dirty="0">
                          <a:effectLst/>
                          <a:latin typeface="Consolas" panose="020B0609020204030204" pitchFamily="49" charset="0"/>
                          <a:cs typeface="Consolas" panose="020B0609020204030204" pitchFamily="49" charset="0"/>
                        </a:rPr>
                        <a:t> </a:t>
                      </a:r>
                    </a:p>
                    <a:p>
                      <a:pPr marL="0" marR="0" algn="just">
                        <a:spcBef>
                          <a:spcPts val="0"/>
                        </a:spcBef>
                        <a:spcAft>
                          <a:spcPts val="0"/>
                        </a:spcAft>
                      </a:pPr>
                      <a:r>
                        <a:rPr lang="en-US" sz="1800" dirty="0">
                          <a:effectLst/>
                          <a:latin typeface="Consolas" panose="020B0609020204030204" pitchFamily="49" charset="0"/>
                          <a:cs typeface="Consolas" panose="020B0609020204030204" pitchFamily="49" charset="0"/>
                        </a:rPr>
                        <a:t>for( ; ; ) {</a:t>
                      </a:r>
                    </a:p>
                    <a:p>
                      <a:pPr marL="0" marR="0" algn="just">
                        <a:spcBef>
                          <a:spcPts val="0"/>
                        </a:spcBef>
                        <a:spcAft>
                          <a:spcPts val="0"/>
                        </a:spcAft>
                      </a:pPr>
                      <a:r>
                        <a:rPr lang="en-US" sz="1800" dirty="0">
                          <a:effectLst/>
                          <a:latin typeface="Consolas" panose="020B0609020204030204" pitchFamily="49" charset="0"/>
                          <a:cs typeface="Consolas" panose="020B0609020204030204" pitchFamily="49" charset="0"/>
                        </a:rPr>
                        <a:t>    if (*</a:t>
                      </a:r>
                      <a:r>
                        <a:rPr lang="en-US" sz="1800" dirty="0" err="1">
                          <a:effectLst/>
                          <a:latin typeface="Consolas" panose="020B0609020204030204" pitchFamily="49" charset="0"/>
                          <a:cs typeface="Consolas" panose="020B0609020204030204" pitchFamily="49" charset="0"/>
                        </a:rPr>
                        <a:t>str</a:t>
                      </a:r>
                      <a:r>
                        <a:rPr lang="en-US" sz="1800" dirty="0">
                          <a:effectLst/>
                          <a:latin typeface="Consolas" panose="020B0609020204030204" pitchFamily="49" charset="0"/>
                          <a:cs typeface="Consolas" panose="020B0609020204030204" pitchFamily="49" charset="0"/>
                        </a:rPr>
                        <a:t> == '\0')</a:t>
                      </a:r>
                    </a:p>
                    <a:p>
                      <a:pPr marL="0" marR="0" algn="just">
                        <a:spcBef>
                          <a:spcPts val="0"/>
                        </a:spcBef>
                        <a:spcAft>
                          <a:spcPts val="0"/>
                        </a:spcAft>
                      </a:pPr>
                      <a:r>
                        <a:rPr lang="en-US" sz="1800" dirty="0">
                          <a:effectLst/>
                          <a:latin typeface="Consolas" panose="020B0609020204030204" pitchFamily="49" charset="0"/>
                          <a:cs typeface="Consolas" panose="020B0609020204030204" pitchFamily="49" charset="0"/>
                        </a:rPr>
                        <a:t>        break;</a:t>
                      </a:r>
                    </a:p>
                    <a:p>
                      <a:pPr marL="0" marR="0" algn="just">
                        <a:spcBef>
                          <a:spcPts val="0"/>
                        </a:spcBef>
                        <a:spcAft>
                          <a:spcPts val="0"/>
                        </a:spcAft>
                      </a:pPr>
                      <a:r>
                        <a:rPr lang="en-US" sz="1800" dirty="0">
                          <a:effectLst/>
                          <a:latin typeface="Consolas" panose="020B0609020204030204" pitchFamily="49" charset="0"/>
                          <a:cs typeface="Consolas" panose="020B0609020204030204" pitchFamily="49" charset="0"/>
                        </a:rPr>
                        <a:t>    </a:t>
                      </a:r>
                      <a:r>
                        <a:rPr lang="en-US" sz="1800" dirty="0" err="1">
                          <a:effectLst/>
                          <a:latin typeface="Consolas" panose="020B0609020204030204" pitchFamily="49" charset="0"/>
                          <a:cs typeface="Consolas" panose="020B0609020204030204" pitchFamily="49" charset="0"/>
                        </a:rPr>
                        <a:t>str</a:t>
                      </a:r>
                      <a:r>
                        <a:rPr lang="en-US" sz="1800" dirty="0">
                          <a:effectLst/>
                          <a:latin typeface="Consolas" panose="020B0609020204030204" pitchFamily="49" charset="0"/>
                          <a:cs typeface="Consolas" panose="020B0609020204030204" pitchFamily="49" charset="0"/>
                        </a:rPr>
                        <a:t>++;</a:t>
                      </a:r>
                    </a:p>
                    <a:p>
                      <a:pPr marL="0" marR="0" algn="just">
                        <a:spcBef>
                          <a:spcPts val="0"/>
                        </a:spcBef>
                        <a:spcAft>
                          <a:spcPts val="0"/>
                        </a:spcAft>
                      </a:pPr>
                      <a:r>
                        <a:rPr lang="en-US" sz="1800" dirty="0">
                          <a:effectLst/>
                          <a:latin typeface="Consolas" panose="020B0609020204030204" pitchFamily="49" charset="0"/>
                          <a:cs typeface="Consolas" panose="020B0609020204030204" pitchFamily="49" charset="0"/>
                        </a:rPr>
                        <a:t>    </a:t>
                      </a:r>
                      <a:r>
                        <a:rPr lang="en-US" sz="1800" dirty="0" err="1">
                          <a:effectLst/>
                          <a:latin typeface="Consolas" panose="020B0609020204030204" pitchFamily="49" charset="0"/>
                          <a:cs typeface="Consolas" panose="020B0609020204030204" pitchFamily="49" charset="0"/>
                        </a:rPr>
                        <a:t>len</a:t>
                      </a:r>
                      <a:r>
                        <a:rPr lang="en-US" sz="1800" dirty="0">
                          <a:effectLst/>
                          <a:latin typeface="Consolas" panose="020B0609020204030204" pitchFamily="49" charset="0"/>
                          <a:cs typeface="Consolas" panose="020B0609020204030204" pitchFamily="49" charset="0"/>
                        </a:rPr>
                        <a:t>++;</a:t>
                      </a:r>
                    </a:p>
                    <a:p>
                      <a:pPr marL="0" marR="0" algn="just">
                        <a:spcBef>
                          <a:spcPts val="0"/>
                        </a:spcBef>
                        <a:spcAft>
                          <a:spcPts val="0"/>
                        </a:spcAft>
                      </a:pPr>
                      <a:r>
                        <a:rPr lang="en-US" sz="1800" dirty="0">
                          <a:effectLst/>
                          <a:latin typeface="Consolas" panose="020B0609020204030204" pitchFamily="49" charset="0"/>
                          <a:cs typeface="Consolas" panose="020B0609020204030204" pitchFamily="49" charset="0"/>
                        </a:rPr>
                        <a:t>}</a:t>
                      </a:r>
                      <a:endParaRPr lang="en-US" sz="1800" dirty="0">
                        <a:effectLst/>
                        <a:latin typeface="Consolas" panose="020B0609020204030204" pitchFamily="49" charset="0"/>
                        <a:ea typeface="宋体"/>
                        <a:cs typeface="Consolas" panose="020B0609020204030204" pitchFamily="49" charset="0"/>
                      </a:endParaRPr>
                    </a:p>
                  </a:txBody>
                  <a:tcPr marL="68580" marR="68580" marT="0" marB="0"/>
                </a:tc>
                <a:tc>
                  <a:txBody>
                    <a:bodyPr/>
                    <a:lstStyle/>
                    <a:p>
                      <a:pPr marL="0" marR="0" algn="just">
                        <a:spcBef>
                          <a:spcPts val="0"/>
                        </a:spcBef>
                        <a:spcAft>
                          <a:spcPts val="0"/>
                        </a:spcAft>
                      </a:pPr>
                      <a:r>
                        <a:rPr lang="en-US" sz="1800" dirty="0">
                          <a:solidFill>
                            <a:schemeClr val="bg1">
                              <a:lumMod val="50000"/>
                            </a:schemeClr>
                          </a:solidFill>
                          <a:effectLst/>
                          <a:latin typeface="Consolas" panose="020B0609020204030204" pitchFamily="49" charset="0"/>
                          <a:cs typeface="Consolas" panose="020B0609020204030204" pitchFamily="49" charset="0"/>
                        </a:rPr>
                        <a:t>;r0 = string memory address</a:t>
                      </a:r>
                    </a:p>
                    <a:p>
                      <a:pPr marL="0" marR="0" algn="just">
                        <a:spcBef>
                          <a:spcPts val="0"/>
                        </a:spcBef>
                        <a:spcAft>
                          <a:spcPts val="0"/>
                        </a:spcAft>
                      </a:pPr>
                      <a:r>
                        <a:rPr lang="en-US" sz="1800" dirty="0">
                          <a:solidFill>
                            <a:schemeClr val="bg1">
                              <a:lumMod val="50000"/>
                            </a:schemeClr>
                          </a:solidFill>
                          <a:effectLst/>
                          <a:latin typeface="Consolas" panose="020B0609020204030204" pitchFamily="49" charset="0"/>
                          <a:cs typeface="Consolas" panose="020B0609020204030204" pitchFamily="49" charset="0"/>
                        </a:rPr>
                        <a:t>;r1 = string length</a:t>
                      </a:r>
                    </a:p>
                    <a:p>
                      <a:pPr marL="0" marR="0" algn="just">
                        <a:spcBef>
                          <a:spcPts val="0"/>
                        </a:spcBef>
                        <a:spcAft>
                          <a:spcPts val="0"/>
                        </a:spcAft>
                      </a:pPr>
                      <a:r>
                        <a:rPr lang="en-US" sz="1800" dirty="0">
                          <a:effectLst/>
                          <a:latin typeface="Consolas" panose="020B0609020204030204" pitchFamily="49" charset="0"/>
                          <a:cs typeface="Consolas" panose="020B0609020204030204" pitchFamily="49" charset="0"/>
                        </a:rPr>
                        <a:t>        ADR  r0, str</a:t>
                      </a:r>
                    </a:p>
                    <a:p>
                      <a:pPr marL="0" marR="0" algn="just">
                        <a:spcBef>
                          <a:spcPts val="0"/>
                        </a:spcBef>
                        <a:spcAft>
                          <a:spcPts val="0"/>
                        </a:spcAft>
                      </a:pPr>
                      <a:r>
                        <a:rPr lang="en-US" sz="1800" dirty="0">
                          <a:effectLst/>
                          <a:latin typeface="Consolas" panose="020B0609020204030204" pitchFamily="49" charset="0"/>
                          <a:cs typeface="Consolas" panose="020B0609020204030204" pitchFamily="49" charset="0"/>
                        </a:rPr>
                        <a:t>        MOV  r1, #0</a:t>
                      </a:r>
                      <a:endParaRPr lang="en-US" sz="1800" dirty="0">
                        <a:solidFill>
                          <a:schemeClr val="bg1">
                            <a:lumMod val="50000"/>
                          </a:schemeClr>
                        </a:solidFill>
                        <a:effectLst/>
                        <a:latin typeface="Consolas" panose="020B0609020204030204" pitchFamily="49" charset="0"/>
                        <a:cs typeface="Consolas" panose="020B0609020204030204" pitchFamily="49" charset="0"/>
                      </a:endParaRPr>
                    </a:p>
                    <a:p>
                      <a:pPr marL="0" marR="0" algn="just">
                        <a:spcBef>
                          <a:spcPts val="0"/>
                        </a:spcBef>
                        <a:spcAft>
                          <a:spcPts val="0"/>
                        </a:spcAft>
                      </a:pPr>
                      <a:r>
                        <a:rPr lang="en-US" sz="1800" dirty="0">
                          <a:effectLst/>
                          <a:latin typeface="Consolas" panose="020B0609020204030204" pitchFamily="49" charset="0"/>
                          <a:cs typeface="Consolas" panose="020B0609020204030204" pitchFamily="49" charset="0"/>
                        </a:rPr>
                        <a:t>Loop:   LDRB r2, [r0]</a:t>
                      </a:r>
                    </a:p>
                    <a:p>
                      <a:pPr marL="0" marR="0" algn="just">
                        <a:spcBef>
                          <a:spcPts val="0"/>
                        </a:spcBef>
                        <a:spcAft>
                          <a:spcPts val="0"/>
                        </a:spcAft>
                      </a:pPr>
                      <a:r>
                        <a:rPr lang="en-US" sz="1800" b="1" dirty="0">
                          <a:solidFill>
                            <a:srgbClr val="FF0000"/>
                          </a:solidFill>
                          <a:effectLst/>
                          <a:latin typeface="Consolas" panose="020B0609020204030204" pitchFamily="49" charset="0"/>
                          <a:cs typeface="Consolas" panose="020B0609020204030204" pitchFamily="49" charset="0"/>
                        </a:rPr>
                        <a:t>        CBNZ</a:t>
                      </a:r>
                      <a:r>
                        <a:rPr lang="en-US" sz="1800" dirty="0">
                          <a:solidFill>
                            <a:srgbClr val="FF0000"/>
                          </a:solidFill>
                          <a:effectLst/>
                          <a:latin typeface="Consolas" panose="020B0609020204030204" pitchFamily="49" charset="0"/>
                          <a:cs typeface="Consolas" panose="020B0609020204030204" pitchFamily="49" charset="0"/>
                        </a:rPr>
                        <a:t> </a:t>
                      </a:r>
                      <a:r>
                        <a:rPr lang="en-US" sz="1800" dirty="0">
                          <a:effectLst/>
                          <a:latin typeface="Consolas" panose="020B0609020204030204" pitchFamily="49" charset="0"/>
                          <a:cs typeface="Consolas" panose="020B0609020204030204" pitchFamily="49" charset="0"/>
                        </a:rPr>
                        <a:t>r2, </a:t>
                      </a:r>
                      <a:r>
                        <a:rPr lang="en-US" sz="1800" b="1" dirty="0" err="1">
                          <a:solidFill>
                            <a:srgbClr val="FF0000"/>
                          </a:solidFill>
                          <a:effectLst/>
                          <a:latin typeface="Consolas" panose="020B0609020204030204" pitchFamily="49" charset="0"/>
                          <a:cs typeface="Consolas" panose="020B0609020204030204" pitchFamily="49" charset="0"/>
                        </a:rPr>
                        <a:t>notZero</a:t>
                      </a:r>
                      <a:endParaRPr lang="en-US" sz="1800" b="1" dirty="0">
                        <a:solidFill>
                          <a:srgbClr val="FF0000"/>
                        </a:solidFill>
                        <a:effectLst/>
                        <a:latin typeface="Consolas" panose="020B0609020204030204" pitchFamily="49" charset="0"/>
                        <a:cs typeface="Consolas" panose="020B0609020204030204" pitchFamily="49" charset="0"/>
                      </a:endParaRPr>
                    </a:p>
                    <a:p>
                      <a:pPr marL="0" marR="0" algn="just">
                        <a:spcBef>
                          <a:spcPts val="0"/>
                        </a:spcBef>
                        <a:spcAft>
                          <a:spcPts val="0"/>
                        </a:spcAft>
                      </a:pPr>
                      <a:r>
                        <a:rPr lang="en-US" sz="1800" dirty="0">
                          <a:effectLst/>
                          <a:latin typeface="Consolas" panose="020B0609020204030204" pitchFamily="49" charset="0"/>
                          <a:cs typeface="Consolas" panose="020B0609020204030204" pitchFamily="49" charset="0"/>
                        </a:rPr>
                        <a:t>        B    </a:t>
                      </a:r>
                      <a:r>
                        <a:rPr lang="en-US" sz="1800" dirty="0" err="1">
                          <a:effectLst/>
                          <a:latin typeface="Consolas" panose="020B0609020204030204" pitchFamily="49" charset="0"/>
                          <a:cs typeface="Consolas" panose="020B0609020204030204" pitchFamily="49" charset="0"/>
                        </a:rPr>
                        <a:t>endloop</a:t>
                      </a:r>
                      <a:r>
                        <a:rPr lang="en-US" sz="1800" dirty="0">
                          <a:effectLst/>
                          <a:latin typeface="Consolas" panose="020B0609020204030204" pitchFamily="49" charset="0"/>
                          <a:cs typeface="Consolas" panose="020B0609020204030204" pitchFamily="49" charset="0"/>
                        </a:rPr>
                        <a:t> </a:t>
                      </a:r>
                    </a:p>
                    <a:p>
                      <a:pPr marL="0" marR="0" algn="just">
                        <a:spcBef>
                          <a:spcPts val="0"/>
                        </a:spcBef>
                        <a:spcAft>
                          <a:spcPts val="0"/>
                        </a:spcAft>
                      </a:pPr>
                      <a:r>
                        <a:rPr lang="en-US" sz="1800" b="1" dirty="0" err="1">
                          <a:solidFill>
                            <a:srgbClr val="FF0000"/>
                          </a:solidFill>
                          <a:effectLst/>
                          <a:latin typeface="Consolas" panose="020B0609020204030204" pitchFamily="49" charset="0"/>
                          <a:cs typeface="Consolas" panose="020B0609020204030204" pitchFamily="49" charset="0"/>
                        </a:rPr>
                        <a:t>notZero</a:t>
                      </a:r>
                      <a:r>
                        <a:rPr lang="en-US" sz="1800" b="1" dirty="0">
                          <a:solidFill>
                            <a:srgbClr val="FF0000"/>
                          </a:solidFill>
                          <a:effectLst/>
                          <a:latin typeface="Consolas" panose="020B0609020204030204" pitchFamily="49" charset="0"/>
                          <a:cs typeface="Consolas" panose="020B0609020204030204" pitchFamily="49" charset="0"/>
                        </a:rPr>
                        <a:t>: </a:t>
                      </a:r>
                      <a:r>
                        <a:rPr lang="en-US" sz="1800" dirty="0">
                          <a:effectLst/>
                          <a:latin typeface="Consolas" panose="020B0609020204030204" pitchFamily="49" charset="0"/>
                          <a:cs typeface="Consolas" panose="020B0609020204030204" pitchFamily="49" charset="0"/>
                        </a:rPr>
                        <a:t>ADD  r0, r0, #1  </a:t>
                      </a:r>
                      <a:r>
                        <a:rPr lang="en-US" sz="1800" dirty="0">
                          <a:solidFill>
                            <a:schemeClr val="bg1">
                              <a:lumMod val="50000"/>
                            </a:schemeClr>
                          </a:solidFill>
                          <a:effectLst/>
                          <a:latin typeface="Consolas" panose="020B0609020204030204" pitchFamily="49" charset="0"/>
                          <a:cs typeface="Consolas" panose="020B0609020204030204" pitchFamily="49" charset="0"/>
                        </a:rPr>
                        <a:t>; str++</a:t>
                      </a:r>
                    </a:p>
                    <a:p>
                      <a:pPr marL="0" marR="0" lvl="0" indent="0" algn="just" defTabSz="914400" rtl="0" eaLnBrk="1" fontAlgn="auto" latinLnBrk="0" hangingPunct="1">
                        <a:lnSpc>
                          <a:spcPct val="100000"/>
                        </a:lnSpc>
                        <a:spcBef>
                          <a:spcPts val="0"/>
                        </a:spcBef>
                        <a:spcAft>
                          <a:spcPts val="0"/>
                        </a:spcAft>
                        <a:buClrTx/>
                        <a:buSzTx/>
                        <a:buFontTx/>
                        <a:buNone/>
                        <a:tabLst/>
                        <a:defRPr/>
                      </a:pPr>
                      <a:r>
                        <a:rPr lang="en-US" sz="1800" dirty="0">
                          <a:solidFill>
                            <a:schemeClr val="bg1">
                              <a:lumMod val="50000"/>
                            </a:schemeClr>
                          </a:solidFill>
                          <a:effectLst/>
                          <a:latin typeface="Consolas" panose="020B0609020204030204" pitchFamily="49" charset="0"/>
                          <a:cs typeface="Consolas" panose="020B0609020204030204" pitchFamily="49" charset="0"/>
                        </a:rPr>
                        <a:t>; to let r0 point to the next char. This works since each char is 1 byte (need to increment by 4 if it was an integer array)</a:t>
                      </a:r>
                    </a:p>
                    <a:p>
                      <a:pPr marL="0" marR="0" algn="just">
                        <a:spcBef>
                          <a:spcPts val="0"/>
                        </a:spcBef>
                        <a:spcAft>
                          <a:spcPts val="0"/>
                        </a:spcAft>
                      </a:pPr>
                      <a:r>
                        <a:rPr lang="en-US" sz="1800" dirty="0">
                          <a:effectLst/>
                          <a:latin typeface="Consolas" panose="020B0609020204030204" pitchFamily="49" charset="0"/>
                          <a:cs typeface="Consolas" panose="020B0609020204030204" pitchFamily="49" charset="0"/>
                        </a:rPr>
                        <a:t>        ADD  r1, r1, #1  </a:t>
                      </a:r>
                      <a:r>
                        <a:rPr lang="en-US" sz="1800" dirty="0">
                          <a:solidFill>
                            <a:schemeClr val="bg1">
                              <a:lumMod val="50000"/>
                            </a:schemeClr>
                          </a:solidFill>
                          <a:effectLst/>
                          <a:latin typeface="Consolas" panose="020B0609020204030204" pitchFamily="49" charset="0"/>
                          <a:cs typeface="Consolas" panose="020B0609020204030204" pitchFamily="49" charset="0"/>
                        </a:rPr>
                        <a:t>; </a:t>
                      </a:r>
                      <a:r>
                        <a:rPr lang="en-US" sz="1800" dirty="0" err="1">
                          <a:solidFill>
                            <a:schemeClr val="bg1">
                              <a:lumMod val="50000"/>
                            </a:schemeClr>
                          </a:solidFill>
                          <a:effectLst/>
                          <a:latin typeface="Consolas" panose="020B0609020204030204" pitchFamily="49" charset="0"/>
                          <a:cs typeface="Consolas" panose="020B0609020204030204" pitchFamily="49" charset="0"/>
                        </a:rPr>
                        <a:t>len</a:t>
                      </a:r>
                      <a:r>
                        <a:rPr lang="en-US" sz="1800" dirty="0">
                          <a:solidFill>
                            <a:schemeClr val="bg1">
                              <a:lumMod val="50000"/>
                            </a:schemeClr>
                          </a:solidFill>
                          <a:effectLst/>
                          <a:latin typeface="Consolas" panose="020B0609020204030204" pitchFamily="49" charset="0"/>
                          <a:cs typeface="Consolas" panose="020B0609020204030204" pitchFamily="49" charset="0"/>
                        </a:rPr>
                        <a:t>++</a:t>
                      </a:r>
                    </a:p>
                    <a:p>
                      <a:pPr marL="0" marR="0" algn="just">
                        <a:spcBef>
                          <a:spcPts val="0"/>
                        </a:spcBef>
                        <a:spcAft>
                          <a:spcPts val="0"/>
                        </a:spcAft>
                      </a:pPr>
                      <a:r>
                        <a:rPr lang="en-US" sz="1800" dirty="0">
                          <a:effectLst/>
                          <a:latin typeface="Consolas" panose="020B0609020204030204" pitchFamily="49" charset="0"/>
                          <a:cs typeface="Consolas" panose="020B0609020204030204" pitchFamily="49" charset="0"/>
                        </a:rPr>
                        <a:t>        B    loop</a:t>
                      </a:r>
                    </a:p>
                    <a:p>
                      <a:pPr marL="0" marR="0" algn="just">
                        <a:spcBef>
                          <a:spcPts val="0"/>
                        </a:spcBef>
                        <a:spcAft>
                          <a:spcPts val="0"/>
                        </a:spcAft>
                      </a:pPr>
                      <a:r>
                        <a:rPr lang="en-US" sz="1800" dirty="0" err="1">
                          <a:effectLst/>
                          <a:latin typeface="Consolas" panose="020B0609020204030204" pitchFamily="49" charset="0"/>
                          <a:cs typeface="Consolas" panose="020B0609020204030204" pitchFamily="49" charset="0"/>
                        </a:rPr>
                        <a:t>endloop</a:t>
                      </a:r>
                      <a:r>
                        <a:rPr lang="en-US" sz="1800" dirty="0">
                          <a:effectLst/>
                          <a:latin typeface="Consolas" panose="020B0609020204030204" pitchFamily="49" charset="0"/>
                          <a:cs typeface="Consolas" panose="020B0609020204030204" pitchFamily="49" charset="0"/>
                        </a:rPr>
                        <a:t>: </a:t>
                      </a:r>
                      <a:endParaRPr lang="en-US" sz="1800" dirty="0">
                        <a:effectLst/>
                        <a:latin typeface="Consolas" panose="020B0609020204030204" pitchFamily="49" charset="0"/>
                        <a:ea typeface="宋体"/>
                        <a:cs typeface="Consolas" panose="020B0609020204030204" pitchFamily="49" charset="0"/>
                      </a:endParaRPr>
                    </a:p>
                  </a:txBody>
                  <a:tcPr marL="68580" marR="68580" marT="0" marB="0"/>
                </a:tc>
                <a:tc>
                  <a:txBody>
                    <a:bodyPr/>
                    <a:lstStyle/>
                    <a:p>
                      <a:pPr marL="0" marR="0" algn="just">
                        <a:spcBef>
                          <a:spcPts val="0"/>
                        </a:spcBef>
                        <a:spcAft>
                          <a:spcPts val="0"/>
                        </a:spcAft>
                      </a:pPr>
                      <a:r>
                        <a:rPr lang="en-US" sz="1800" dirty="0">
                          <a:solidFill>
                            <a:schemeClr val="bg1">
                              <a:lumMod val="50000"/>
                            </a:schemeClr>
                          </a:solidFill>
                          <a:effectLst/>
                          <a:latin typeface="Consolas" panose="020B0609020204030204" pitchFamily="49" charset="0"/>
                          <a:cs typeface="Consolas" panose="020B0609020204030204" pitchFamily="49" charset="0"/>
                        </a:rPr>
                        <a:t>;r0 = string memory address</a:t>
                      </a:r>
                    </a:p>
                    <a:p>
                      <a:pPr marL="0" marR="0" algn="just">
                        <a:spcBef>
                          <a:spcPts val="0"/>
                        </a:spcBef>
                        <a:spcAft>
                          <a:spcPts val="0"/>
                        </a:spcAft>
                      </a:pPr>
                      <a:r>
                        <a:rPr lang="en-US" sz="1800" dirty="0">
                          <a:solidFill>
                            <a:schemeClr val="bg1">
                              <a:lumMod val="50000"/>
                            </a:schemeClr>
                          </a:solidFill>
                          <a:effectLst/>
                          <a:latin typeface="Consolas" panose="020B0609020204030204" pitchFamily="49" charset="0"/>
                          <a:cs typeface="Consolas" panose="020B0609020204030204" pitchFamily="49" charset="0"/>
                        </a:rPr>
                        <a:t>;r1 = string length</a:t>
                      </a:r>
                    </a:p>
                    <a:p>
                      <a:pPr marL="0" marR="0" algn="just">
                        <a:spcBef>
                          <a:spcPts val="0"/>
                        </a:spcBef>
                        <a:spcAft>
                          <a:spcPts val="0"/>
                        </a:spcAft>
                      </a:pPr>
                      <a:r>
                        <a:rPr lang="en-US" sz="1800" dirty="0">
                          <a:effectLst/>
                          <a:latin typeface="Consolas" panose="020B0609020204030204" pitchFamily="49" charset="0"/>
                          <a:cs typeface="Consolas" panose="020B0609020204030204" pitchFamily="49" charset="0"/>
                        </a:rPr>
                        <a:t>         ADR  r0, str</a:t>
                      </a:r>
                    </a:p>
                    <a:p>
                      <a:pPr marL="0" marR="0" algn="just">
                        <a:spcBef>
                          <a:spcPts val="0"/>
                        </a:spcBef>
                        <a:spcAft>
                          <a:spcPts val="0"/>
                        </a:spcAft>
                      </a:pPr>
                      <a:r>
                        <a:rPr lang="en-US" sz="1800" dirty="0">
                          <a:effectLst/>
                          <a:latin typeface="Consolas" panose="020B0609020204030204" pitchFamily="49" charset="0"/>
                          <a:cs typeface="Consolas" panose="020B0609020204030204" pitchFamily="49" charset="0"/>
                        </a:rPr>
                        <a:t>         MOV  r1, #0 </a:t>
                      </a:r>
                    </a:p>
                    <a:p>
                      <a:pPr marL="0" marR="0" algn="just">
                        <a:spcBef>
                          <a:spcPts val="0"/>
                        </a:spcBef>
                        <a:spcAft>
                          <a:spcPts val="0"/>
                        </a:spcAft>
                      </a:pPr>
                      <a:r>
                        <a:rPr lang="en-US" sz="1800" dirty="0">
                          <a:effectLst/>
                          <a:latin typeface="Consolas" panose="020B0609020204030204" pitchFamily="49" charset="0"/>
                          <a:cs typeface="Consolas" panose="020B0609020204030204" pitchFamily="49" charset="0"/>
                        </a:rPr>
                        <a:t>Loop:    LDRB r2, [r0]</a:t>
                      </a:r>
                    </a:p>
                    <a:p>
                      <a:pPr marL="0" marR="0" algn="just">
                        <a:spcBef>
                          <a:spcPts val="0"/>
                        </a:spcBef>
                        <a:spcAft>
                          <a:spcPts val="0"/>
                        </a:spcAft>
                      </a:pPr>
                      <a:r>
                        <a:rPr lang="en-US" sz="1800" dirty="0">
                          <a:effectLst/>
                          <a:latin typeface="Consolas" panose="020B0609020204030204" pitchFamily="49" charset="0"/>
                          <a:cs typeface="Consolas" panose="020B0609020204030204" pitchFamily="49" charset="0"/>
                        </a:rPr>
                        <a:t>         </a:t>
                      </a:r>
                      <a:r>
                        <a:rPr lang="en-US" sz="1800" b="1" dirty="0">
                          <a:solidFill>
                            <a:srgbClr val="FF0000"/>
                          </a:solidFill>
                          <a:effectLst/>
                          <a:latin typeface="Consolas" panose="020B0609020204030204" pitchFamily="49" charset="0"/>
                          <a:cs typeface="Consolas" panose="020B0609020204030204" pitchFamily="49" charset="0"/>
                        </a:rPr>
                        <a:t>CBZ</a:t>
                      </a:r>
                      <a:r>
                        <a:rPr lang="en-US" sz="1800" dirty="0">
                          <a:solidFill>
                            <a:srgbClr val="FF0000"/>
                          </a:solidFill>
                          <a:effectLst/>
                          <a:latin typeface="Consolas" panose="020B0609020204030204" pitchFamily="49" charset="0"/>
                          <a:cs typeface="Consolas" panose="020B0609020204030204" pitchFamily="49" charset="0"/>
                        </a:rPr>
                        <a:t> </a:t>
                      </a:r>
                      <a:r>
                        <a:rPr lang="en-US" sz="1800" dirty="0">
                          <a:effectLst/>
                          <a:latin typeface="Consolas" panose="020B0609020204030204" pitchFamily="49" charset="0"/>
                          <a:cs typeface="Consolas" panose="020B0609020204030204" pitchFamily="49" charset="0"/>
                        </a:rPr>
                        <a:t>r2, </a:t>
                      </a:r>
                      <a:r>
                        <a:rPr lang="en-US" sz="1800" b="1" dirty="0" err="1">
                          <a:solidFill>
                            <a:srgbClr val="FF0000"/>
                          </a:solidFill>
                          <a:effectLst/>
                          <a:latin typeface="Consolas" panose="020B0609020204030204" pitchFamily="49" charset="0"/>
                          <a:cs typeface="Consolas" panose="020B0609020204030204" pitchFamily="49" charset="0"/>
                        </a:rPr>
                        <a:t>endloop</a:t>
                      </a:r>
                      <a:endParaRPr lang="en-US" sz="1800" b="1" dirty="0">
                        <a:solidFill>
                          <a:srgbClr val="FF0000"/>
                        </a:solidFill>
                        <a:effectLst/>
                        <a:latin typeface="Consolas" panose="020B0609020204030204" pitchFamily="49" charset="0"/>
                        <a:cs typeface="Consolas" panose="020B0609020204030204" pitchFamily="49" charset="0"/>
                      </a:endParaRPr>
                    </a:p>
                    <a:p>
                      <a:pPr marL="0" marR="0" algn="just">
                        <a:spcBef>
                          <a:spcPts val="0"/>
                        </a:spcBef>
                        <a:spcAft>
                          <a:spcPts val="0"/>
                        </a:spcAft>
                      </a:pPr>
                      <a:r>
                        <a:rPr lang="en-US" sz="1800" dirty="0">
                          <a:effectLst/>
                          <a:latin typeface="Consolas" panose="020B0609020204030204" pitchFamily="49" charset="0"/>
                          <a:cs typeface="Consolas" panose="020B0609020204030204" pitchFamily="49" charset="0"/>
                        </a:rPr>
                        <a:t>         ADD  r0, r0, #1</a:t>
                      </a:r>
                      <a:endParaRPr lang="en-US" sz="1800" dirty="0">
                        <a:solidFill>
                          <a:schemeClr val="bg1">
                            <a:lumMod val="50000"/>
                          </a:schemeClr>
                        </a:solidFill>
                        <a:effectLst/>
                        <a:latin typeface="Consolas" panose="020B0609020204030204" pitchFamily="49" charset="0"/>
                        <a:cs typeface="Consolas" panose="020B0609020204030204" pitchFamily="49" charset="0"/>
                      </a:endParaRPr>
                    </a:p>
                    <a:p>
                      <a:pPr marL="0" marR="0" algn="just">
                        <a:spcBef>
                          <a:spcPts val="0"/>
                        </a:spcBef>
                        <a:spcAft>
                          <a:spcPts val="0"/>
                        </a:spcAft>
                      </a:pPr>
                      <a:r>
                        <a:rPr lang="en-US" sz="1800" dirty="0">
                          <a:effectLst/>
                          <a:latin typeface="Consolas" panose="020B0609020204030204" pitchFamily="49" charset="0"/>
                          <a:cs typeface="Consolas" panose="020B0609020204030204" pitchFamily="49" charset="0"/>
                        </a:rPr>
                        <a:t>         ADD  r1, r1, #1</a:t>
                      </a:r>
                      <a:endParaRPr lang="en-US" sz="1800" dirty="0">
                        <a:solidFill>
                          <a:schemeClr val="bg1">
                            <a:lumMod val="50000"/>
                          </a:schemeClr>
                        </a:solidFill>
                        <a:effectLst/>
                        <a:latin typeface="Consolas" panose="020B0609020204030204" pitchFamily="49" charset="0"/>
                        <a:cs typeface="Consolas" panose="020B0609020204030204" pitchFamily="49" charset="0"/>
                      </a:endParaRPr>
                    </a:p>
                    <a:p>
                      <a:pPr marL="0" marR="0" algn="just">
                        <a:spcBef>
                          <a:spcPts val="0"/>
                        </a:spcBef>
                        <a:spcAft>
                          <a:spcPts val="0"/>
                        </a:spcAft>
                      </a:pPr>
                      <a:r>
                        <a:rPr lang="en-US" sz="1800" dirty="0">
                          <a:effectLst/>
                          <a:latin typeface="Consolas" panose="020B0609020204030204" pitchFamily="49" charset="0"/>
                          <a:cs typeface="Consolas" panose="020B0609020204030204" pitchFamily="49" charset="0"/>
                        </a:rPr>
                        <a:t>         B    loop</a:t>
                      </a:r>
                    </a:p>
                    <a:p>
                      <a:pPr marL="0" marR="0" algn="just">
                        <a:spcBef>
                          <a:spcPts val="0"/>
                        </a:spcBef>
                        <a:spcAft>
                          <a:spcPts val="0"/>
                        </a:spcAft>
                      </a:pPr>
                      <a:r>
                        <a:rPr lang="en-US" sz="1800" b="1" dirty="0" err="1">
                          <a:solidFill>
                            <a:srgbClr val="FF0000"/>
                          </a:solidFill>
                          <a:effectLst/>
                          <a:latin typeface="Consolas" panose="020B0609020204030204" pitchFamily="49" charset="0"/>
                          <a:cs typeface="Consolas" panose="020B0609020204030204" pitchFamily="49" charset="0"/>
                        </a:rPr>
                        <a:t>endloop</a:t>
                      </a:r>
                      <a:r>
                        <a:rPr lang="en-US" sz="1800" b="1" dirty="0">
                          <a:solidFill>
                            <a:srgbClr val="FF0000"/>
                          </a:solidFill>
                          <a:effectLst/>
                          <a:latin typeface="Consolas" panose="020B0609020204030204" pitchFamily="49" charset="0"/>
                          <a:cs typeface="Consolas" panose="020B0609020204030204" pitchFamily="49" charset="0"/>
                        </a:rPr>
                        <a:t>:</a:t>
                      </a:r>
                      <a:r>
                        <a:rPr lang="en-US" sz="1800" dirty="0">
                          <a:effectLst/>
                          <a:latin typeface="Consolas" panose="020B0609020204030204" pitchFamily="49" charset="0"/>
                          <a:cs typeface="Consolas" panose="020B0609020204030204" pitchFamily="49" charset="0"/>
                        </a:rPr>
                        <a:t> </a:t>
                      </a:r>
                      <a:endParaRPr lang="en-US" sz="1800" dirty="0">
                        <a:effectLst/>
                        <a:latin typeface="Consolas" panose="020B0609020204030204" pitchFamily="49" charset="0"/>
                        <a:ea typeface="宋体"/>
                        <a:cs typeface="Consolas" panose="020B0609020204030204" pitchFamily="49" charset="0"/>
                      </a:endParaRPr>
                    </a:p>
                  </a:txBody>
                  <a:tcPr marL="68580" marR="68580" marT="0" marB="0"/>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3109016009"/>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B5C032F-F364-7BB0-ABF0-DB92A507920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C163339-818F-65CE-0109-EA28403688BE}"/>
              </a:ext>
            </a:extLst>
          </p:cNvPr>
          <p:cNvSpPr>
            <a:spLocks noGrp="1"/>
          </p:cNvSpPr>
          <p:nvPr>
            <p:ph type="title"/>
          </p:nvPr>
        </p:nvSpPr>
        <p:spPr/>
        <p:txBody>
          <a:bodyPr/>
          <a:lstStyle/>
          <a:p>
            <a:r>
              <a:rPr lang="en-US" dirty="0"/>
              <a:t>Break Example</a:t>
            </a:r>
          </a:p>
        </p:txBody>
      </p:sp>
      <p:sp>
        <p:nvSpPr>
          <p:cNvPr id="3" name="Slide Number Placeholder 2">
            <a:extLst>
              <a:ext uri="{FF2B5EF4-FFF2-40B4-BE49-F238E27FC236}">
                <a16:creationId xmlns:a16="http://schemas.microsoft.com/office/drawing/2014/main" id="{19F73540-D08E-42D2-03C3-A4A9383E1F38}"/>
              </a:ext>
            </a:extLst>
          </p:cNvPr>
          <p:cNvSpPr>
            <a:spLocks noGrp="1"/>
          </p:cNvSpPr>
          <p:nvPr>
            <p:ph type="sldNum" sz="quarter" idx="12"/>
          </p:nvPr>
        </p:nvSpPr>
        <p:spPr/>
        <p:txBody>
          <a:bodyPr/>
          <a:lstStyle/>
          <a:p>
            <a:fld id="{EA7C8D44-3667-46F6-9772-CC52308E2A7F}" type="slidenum">
              <a:rPr kumimoji="0" lang="en-US" smtClean="0"/>
              <a:pPr/>
              <a:t>37</a:t>
            </a:fld>
            <a:endParaRPr kumimoji="0" lang="en-US" dirty="0"/>
          </a:p>
        </p:txBody>
      </p:sp>
      <p:graphicFrame>
        <p:nvGraphicFramePr>
          <p:cNvPr id="5" name="Table 4">
            <a:extLst>
              <a:ext uri="{FF2B5EF4-FFF2-40B4-BE49-F238E27FC236}">
                <a16:creationId xmlns:a16="http://schemas.microsoft.com/office/drawing/2014/main" id="{600F48C1-45EE-FABF-5BA7-BE32837B3046}"/>
              </a:ext>
            </a:extLst>
          </p:cNvPr>
          <p:cNvGraphicFramePr>
            <a:graphicFrameLocks noGrp="1"/>
          </p:cNvGraphicFramePr>
          <p:nvPr>
            <p:extLst>
              <p:ext uri="{D42A27DB-BD31-4B8C-83A1-F6EECF244321}">
                <p14:modId xmlns:p14="http://schemas.microsoft.com/office/powerpoint/2010/main" val="4009572934"/>
              </p:ext>
            </p:extLst>
          </p:nvPr>
        </p:nvGraphicFramePr>
        <p:xfrm>
          <a:off x="816864" y="1231224"/>
          <a:ext cx="11070336" cy="4395551"/>
        </p:xfrm>
        <a:graphic>
          <a:graphicData uri="http://schemas.openxmlformats.org/drawingml/2006/table">
            <a:tbl>
              <a:tblPr firstRow="1" firstCol="1" bandRow="1">
                <a:tableStyleId>{5940675A-B579-460E-94D1-54222C63F5DA}</a:tableStyleId>
              </a:tblPr>
              <a:tblGrid>
                <a:gridCol w="4515532">
                  <a:extLst>
                    <a:ext uri="{9D8B030D-6E8A-4147-A177-3AD203B41FA5}">
                      <a16:colId xmlns:a16="http://schemas.microsoft.com/office/drawing/2014/main" val="20000"/>
                    </a:ext>
                  </a:extLst>
                </a:gridCol>
                <a:gridCol w="6554804">
                  <a:extLst>
                    <a:ext uri="{9D8B030D-6E8A-4147-A177-3AD203B41FA5}">
                      <a16:colId xmlns:a16="http://schemas.microsoft.com/office/drawing/2014/main" val="20001"/>
                    </a:ext>
                  </a:extLst>
                </a:gridCol>
              </a:tblGrid>
              <a:tr h="457200">
                <a:tc>
                  <a:txBody>
                    <a:bodyPr/>
                    <a:lstStyle/>
                    <a:p>
                      <a:pPr marL="0" marR="0" algn="just">
                        <a:spcBef>
                          <a:spcPts val="0"/>
                        </a:spcBef>
                        <a:spcAft>
                          <a:spcPts val="0"/>
                        </a:spcAft>
                      </a:pPr>
                      <a:r>
                        <a:rPr lang="en-US" sz="1800" b="1" dirty="0">
                          <a:solidFill>
                            <a:schemeClr val="bg1"/>
                          </a:solidFill>
                          <a:effectLst/>
                          <a:latin typeface="Consolas" panose="020B0609020204030204" pitchFamily="49" charset="0"/>
                          <a:cs typeface="Consolas" panose="020B0609020204030204" pitchFamily="49" charset="0"/>
                        </a:rPr>
                        <a:t>C Program</a:t>
                      </a:r>
                      <a:endParaRPr lang="en-US" sz="1800" b="1" dirty="0">
                        <a:solidFill>
                          <a:schemeClr val="bg1"/>
                        </a:solidFill>
                        <a:effectLst/>
                        <a:latin typeface="Consolas" panose="020B0609020204030204" pitchFamily="49" charset="0"/>
                        <a:ea typeface="宋体"/>
                        <a:cs typeface="Consolas" panose="020B0609020204030204" pitchFamily="49" charset="0"/>
                      </a:endParaRPr>
                    </a:p>
                  </a:txBody>
                  <a:tcPr marL="68580" marR="68580" marT="0" marB="0" anchor="ctr">
                    <a:solidFill>
                      <a:schemeClr val="accent1"/>
                    </a:solidFill>
                  </a:tcPr>
                </a:tc>
                <a:tc>
                  <a:txBody>
                    <a:bodyPr/>
                    <a:lstStyle/>
                    <a:p>
                      <a:pPr marL="0" marR="0" algn="just">
                        <a:spcBef>
                          <a:spcPts val="0"/>
                        </a:spcBef>
                        <a:spcAft>
                          <a:spcPts val="0"/>
                        </a:spcAft>
                      </a:pPr>
                      <a:r>
                        <a:rPr lang="en-US" sz="1800" b="1" dirty="0">
                          <a:solidFill>
                            <a:schemeClr val="bg1"/>
                          </a:solidFill>
                          <a:effectLst/>
                          <a:latin typeface="Consolas" panose="020B0609020204030204" pitchFamily="49" charset="0"/>
                          <a:cs typeface="Consolas" panose="020B0609020204030204" pitchFamily="49" charset="0"/>
                        </a:rPr>
                        <a:t>Assembly Program</a:t>
                      </a:r>
                      <a:endParaRPr lang="en-US" sz="1800" b="1" dirty="0">
                        <a:solidFill>
                          <a:schemeClr val="bg1"/>
                        </a:solidFill>
                        <a:effectLst/>
                        <a:latin typeface="Consolas" panose="020B0609020204030204" pitchFamily="49" charset="0"/>
                        <a:ea typeface="宋体"/>
                        <a:cs typeface="Consolas" panose="020B0609020204030204" pitchFamily="49" charset="0"/>
                      </a:endParaRPr>
                    </a:p>
                  </a:txBody>
                  <a:tcPr marL="68580" marR="68580" marT="0" marB="0" anchor="ctr">
                    <a:solidFill>
                      <a:schemeClr val="accent1"/>
                    </a:solidFill>
                  </a:tcPr>
                </a:tc>
                <a:extLst>
                  <a:ext uri="{0D108BD9-81ED-4DB2-BD59-A6C34878D82A}">
                    <a16:rowId xmlns:a16="http://schemas.microsoft.com/office/drawing/2014/main" val="10000"/>
                  </a:ext>
                </a:extLst>
              </a:tr>
              <a:tr h="3938351">
                <a:tc>
                  <a:txBody>
                    <a:bodyPr/>
                    <a:lstStyle/>
                    <a:p>
                      <a:pPr marL="0" marR="0" algn="just">
                        <a:spcBef>
                          <a:spcPts val="0"/>
                        </a:spcBef>
                        <a:spcAft>
                          <a:spcPts val="0"/>
                        </a:spcAft>
                      </a:pPr>
                      <a:r>
                        <a:rPr lang="en-US" sz="1800" dirty="0">
                          <a:solidFill>
                            <a:schemeClr val="bg1">
                              <a:lumMod val="50000"/>
                            </a:schemeClr>
                          </a:solidFill>
                          <a:effectLst/>
                          <a:latin typeface="Consolas" panose="020B0609020204030204" pitchFamily="49" charset="0"/>
                          <a:cs typeface="Consolas" panose="020B0609020204030204" pitchFamily="49" charset="0"/>
                        </a:rPr>
                        <a:t>// Count characters that are not 'l' until the null terminator</a:t>
                      </a:r>
                    </a:p>
                    <a:p>
                      <a:pPr marL="0" marR="0" algn="just">
                        <a:spcBef>
                          <a:spcPts val="0"/>
                        </a:spcBef>
                        <a:spcAft>
                          <a:spcPts val="0"/>
                        </a:spcAft>
                      </a:pPr>
                      <a:r>
                        <a:rPr lang="en-US" sz="1800" dirty="0">
                          <a:effectLst/>
                          <a:latin typeface="Consolas" panose="020B0609020204030204" pitchFamily="49" charset="0"/>
                          <a:cs typeface="Consolas" panose="020B0609020204030204" pitchFamily="49" charset="0"/>
                        </a:rPr>
                        <a:t>char str[] = "hello";</a:t>
                      </a:r>
                    </a:p>
                    <a:p>
                      <a:pPr marL="0" marR="0" algn="just">
                        <a:spcBef>
                          <a:spcPts val="0"/>
                        </a:spcBef>
                        <a:spcAft>
                          <a:spcPts val="0"/>
                        </a:spcAft>
                      </a:pPr>
                      <a:r>
                        <a:rPr lang="en-US" sz="1800" dirty="0">
                          <a:effectLst/>
                          <a:latin typeface="Consolas" panose="020B0609020204030204" pitchFamily="49" charset="0"/>
                          <a:cs typeface="Consolas" panose="020B0609020204030204" pitchFamily="49" charset="0"/>
                        </a:rPr>
                        <a:t>int count = 0;</a:t>
                      </a:r>
                    </a:p>
                    <a:p>
                      <a:pPr marL="0" marR="0" algn="just">
                        <a:spcBef>
                          <a:spcPts val="0"/>
                        </a:spcBef>
                        <a:spcAft>
                          <a:spcPts val="0"/>
                        </a:spcAft>
                      </a:pPr>
                      <a:endParaRPr lang="en-US" sz="1800" dirty="0">
                        <a:effectLst/>
                        <a:latin typeface="Consolas" panose="020B0609020204030204" pitchFamily="49" charset="0"/>
                        <a:cs typeface="Consolas" panose="020B0609020204030204" pitchFamily="49" charset="0"/>
                      </a:endParaRPr>
                    </a:p>
                    <a:p>
                      <a:pPr marL="0" marR="0" algn="just">
                        <a:spcBef>
                          <a:spcPts val="0"/>
                        </a:spcBef>
                        <a:spcAft>
                          <a:spcPts val="0"/>
                        </a:spcAft>
                      </a:pPr>
                      <a:r>
                        <a:rPr lang="en-US" sz="1800" dirty="0">
                          <a:effectLst/>
                          <a:latin typeface="Consolas" panose="020B0609020204030204" pitchFamily="49" charset="0"/>
                          <a:cs typeface="Consolas" panose="020B0609020204030204" pitchFamily="49" charset="0"/>
                        </a:rPr>
                        <a:t>for (; ; ) {</a:t>
                      </a:r>
                    </a:p>
                    <a:p>
                      <a:pPr marL="0" marR="0" algn="just">
                        <a:spcBef>
                          <a:spcPts val="0"/>
                        </a:spcBef>
                        <a:spcAft>
                          <a:spcPts val="0"/>
                        </a:spcAft>
                      </a:pPr>
                      <a:r>
                        <a:rPr lang="en-US" sz="1800" dirty="0">
                          <a:effectLst/>
                          <a:latin typeface="Consolas" panose="020B0609020204030204" pitchFamily="49" charset="0"/>
                          <a:cs typeface="Consolas" panose="020B0609020204030204" pitchFamily="49" charset="0"/>
                        </a:rPr>
                        <a:t>    if (*str == '\0')</a:t>
                      </a:r>
                    </a:p>
                    <a:p>
                      <a:pPr marL="0" marR="0" algn="just">
                        <a:spcBef>
                          <a:spcPts val="0"/>
                        </a:spcBef>
                        <a:spcAft>
                          <a:spcPts val="0"/>
                        </a:spcAft>
                      </a:pPr>
                      <a:r>
                        <a:rPr lang="en-US" sz="1800" dirty="0">
                          <a:effectLst/>
                          <a:latin typeface="Consolas" panose="020B0609020204030204" pitchFamily="49" charset="0"/>
                          <a:cs typeface="Consolas" panose="020B0609020204030204" pitchFamily="49" charset="0"/>
                        </a:rPr>
                        <a:t>        break;</a:t>
                      </a:r>
                    </a:p>
                    <a:p>
                      <a:pPr marL="0" marR="0" algn="just">
                        <a:spcBef>
                          <a:spcPts val="0"/>
                        </a:spcBef>
                        <a:spcAft>
                          <a:spcPts val="0"/>
                        </a:spcAft>
                      </a:pPr>
                      <a:r>
                        <a:rPr lang="en-US" sz="1800" dirty="0">
                          <a:effectLst/>
                          <a:latin typeface="Consolas" panose="020B0609020204030204" pitchFamily="49" charset="0"/>
                          <a:cs typeface="Consolas" panose="020B0609020204030204" pitchFamily="49" charset="0"/>
                        </a:rPr>
                        <a:t>    if (*str == 'l')</a:t>
                      </a:r>
                    </a:p>
                    <a:p>
                      <a:pPr marL="0" marR="0" algn="just">
                        <a:spcBef>
                          <a:spcPts val="0"/>
                        </a:spcBef>
                        <a:spcAft>
                          <a:spcPts val="0"/>
                        </a:spcAft>
                      </a:pPr>
                      <a:r>
                        <a:rPr lang="en-US" sz="1800" dirty="0">
                          <a:effectLst/>
                          <a:latin typeface="Consolas" panose="020B0609020204030204" pitchFamily="49" charset="0"/>
                          <a:cs typeface="Consolas" panose="020B0609020204030204" pitchFamily="49" charset="0"/>
                        </a:rPr>
                        <a:t>        continue;</a:t>
                      </a:r>
                    </a:p>
                    <a:p>
                      <a:pPr marL="0" marR="0" algn="just">
                        <a:spcBef>
                          <a:spcPts val="0"/>
                        </a:spcBef>
                        <a:spcAft>
                          <a:spcPts val="0"/>
                        </a:spcAft>
                      </a:pPr>
                      <a:endParaRPr lang="en-US" sz="1800" dirty="0">
                        <a:effectLst/>
                        <a:latin typeface="Consolas" panose="020B0609020204030204" pitchFamily="49" charset="0"/>
                        <a:cs typeface="Consolas" panose="020B0609020204030204" pitchFamily="49" charset="0"/>
                      </a:endParaRPr>
                    </a:p>
                    <a:p>
                      <a:pPr marL="0" marR="0" algn="just">
                        <a:spcBef>
                          <a:spcPts val="0"/>
                        </a:spcBef>
                        <a:spcAft>
                          <a:spcPts val="0"/>
                        </a:spcAft>
                      </a:pPr>
                      <a:r>
                        <a:rPr lang="en-US" sz="1800" dirty="0">
                          <a:effectLst/>
                          <a:latin typeface="Consolas" panose="020B0609020204030204" pitchFamily="49" charset="0"/>
                          <a:cs typeface="Consolas" panose="020B0609020204030204" pitchFamily="49" charset="0"/>
                        </a:rPr>
                        <a:t>    count++;</a:t>
                      </a:r>
                    </a:p>
                    <a:p>
                      <a:pPr marL="0" marR="0" algn="just">
                        <a:spcBef>
                          <a:spcPts val="0"/>
                        </a:spcBef>
                        <a:spcAft>
                          <a:spcPts val="0"/>
                        </a:spcAft>
                      </a:pPr>
                      <a:r>
                        <a:rPr lang="en-US" sz="1800" dirty="0">
                          <a:effectLst/>
                          <a:latin typeface="Consolas" panose="020B0609020204030204" pitchFamily="49" charset="0"/>
                          <a:cs typeface="Consolas" panose="020B0609020204030204" pitchFamily="49" charset="0"/>
                        </a:rPr>
                        <a:t>    str++;</a:t>
                      </a:r>
                    </a:p>
                    <a:p>
                      <a:pPr marL="0" marR="0" algn="just">
                        <a:spcBef>
                          <a:spcPts val="0"/>
                        </a:spcBef>
                        <a:spcAft>
                          <a:spcPts val="0"/>
                        </a:spcAft>
                      </a:pPr>
                      <a:r>
                        <a:rPr lang="en-US" sz="1800" dirty="0">
                          <a:effectLst/>
                          <a:latin typeface="Consolas" panose="020B0609020204030204" pitchFamily="49" charset="0"/>
                          <a:cs typeface="Consolas" panose="020B0609020204030204" pitchFamily="49" charset="0"/>
                        </a:rPr>
                        <a:t>}</a:t>
                      </a:r>
                    </a:p>
                  </a:txBody>
                  <a:tcPr marL="68580" marR="68580" marT="0" marB="0"/>
                </a:tc>
                <a:tc>
                  <a:txBody>
                    <a:bodyPr/>
                    <a:lstStyle/>
                    <a:p>
                      <a:pPr marL="0" marR="0" algn="just" rtl="0" eaLnBrk="1" latinLnBrk="0" hangingPunct="1">
                        <a:spcBef>
                          <a:spcPts val="0"/>
                        </a:spcBef>
                        <a:spcAft>
                          <a:spcPts val="0"/>
                        </a:spcAft>
                      </a:pPr>
                      <a:r>
                        <a:rPr kumimoji="0" lang="en-US" sz="1800" kern="1200" dirty="0">
                          <a:solidFill>
                            <a:schemeClr val="bg1">
                              <a:lumMod val="50000"/>
                            </a:schemeClr>
                          </a:solidFill>
                          <a:effectLst/>
                          <a:latin typeface="Consolas" panose="020B0609020204030204" pitchFamily="49" charset="0"/>
                          <a:ea typeface="+mn-ea"/>
                          <a:cs typeface="Consolas" panose="020B0609020204030204" pitchFamily="49" charset="0"/>
                        </a:rPr>
                        <a:t>; r0 = string address (str)</a:t>
                      </a:r>
                    </a:p>
                    <a:p>
                      <a:pPr marL="0" marR="0" algn="just" rtl="0" eaLnBrk="1" latinLnBrk="0" hangingPunct="1">
                        <a:spcBef>
                          <a:spcPts val="0"/>
                        </a:spcBef>
                        <a:spcAft>
                          <a:spcPts val="0"/>
                        </a:spcAft>
                      </a:pPr>
                      <a:r>
                        <a:rPr kumimoji="0" lang="en-US" sz="1800" kern="1200" dirty="0">
                          <a:solidFill>
                            <a:schemeClr val="bg1">
                              <a:lumMod val="50000"/>
                            </a:schemeClr>
                          </a:solidFill>
                          <a:effectLst/>
                          <a:latin typeface="Consolas" panose="020B0609020204030204" pitchFamily="49" charset="0"/>
                          <a:ea typeface="+mn-ea"/>
                          <a:cs typeface="Consolas" panose="020B0609020204030204" pitchFamily="49" charset="0"/>
                        </a:rPr>
                        <a:t>; r1 = count = 0</a:t>
                      </a:r>
                    </a:p>
                    <a:p>
                      <a:pPr marL="0" marR="0" algn="just">
                        <a:spcBef>
                          <a:spcPts val="0"/>
                        </a:spcBef>
                        <a:spcAft>
                          <a:spcPts val="0"/>
                        </a:spcAft>
                      </a:pPr>
                      <a:r>
                        <a:rPr lang="en-US" sz="1800" dirty="0">
                          <a:effectLst/>
                          <a:latin typeface="Consolas" panose="020B0609020204030204" pitchFamily="49" charset="0"/>
                          <a:cs typeface="Consolas" panose="020B0609020204030204" pitchFamily="49" charset="0"/>
                        </a:rPr>
                        <a:t>        ADR  r0, str</a:t>
                      </a:r>
                    </a:p>
                    <a:p>
                      <a:pPr marL="0" marR="0" algn="just">
                        <a:spcBef>
                          <a:spcPts val="0"/>
                        </a:spcBef>
                        <a:spcAft>
                          <a:spcPts val="0"/>
                        </a:spcAft>
                      </a:pPr>
                      <a:r>
                        <a:rPr lang="en-US" sz="1800" dirty="0">
                          <a:effectLst/>
                          <a:latin typeface="Consolas" panose="020B0609020204030204" pitchFamily="49" charset="0"/>
                          <a:cs typeface="Consolas" panose="020B0609020204030204" pitchFamily="49" charset="0"/>
                        </a:rPr>
                        <a:t>        MOV  r1, #0</a:t>
                      </a:r>
                    </a:p>
                    <a:p>
                      <a:pPr marL="0" marR="0" algn="just">
                        <a:spcBef>
                          <a:spcPts val="0"/>
                        </a:spcBef>
                        <a:spcAft>
                          <a:spcPts val="0"/>
                        </a:spcAft>
                      </a:pPr>
                      <a:r>
                        <a:rPr lang="en-US" sz="1800" dirty="0">
                          <a:effectLst/>
                          <a:latin typeface="Consolas" panose="020B0609020204030204" pitchFamily="49" charset="0"/>
                          <a:cs typeface="Consolas" panose="020B0609020204030204" pitchFamily="49" charset="0"/>
                        </a:rPr>
                        <a:t>Loop:   LDRB r2, [r0]</a:t>
                      </a:r>
                    </a:p>
                    <a:p>
                      <a:pPr marL="0" marR="0" algn="just">
                        <a:spcBef>
                          <a:spcPts val="0"/>
                        </a:spcBef>
                        <a:spcAft>
                          <a:spcPts val="0"/>
                        </a:spcAft>
                      </a:pPr>
                      <a:r>
                        <a:rPr lang="en-US" sz="1800" dirty="0">
                          <a:effectLst/>
                          <a:latin typeface="Consolas" panose="020B0609020204030204" pitchFamily="49" charset="0"/>
                          <a:cs typeface="Consolas" panose="020B0609020204030204" pitchFamily="49" charset="0"/>
                        </a:rPr>
                        <a:t>        </a:t>
                      </a:r>
                      <a:r>
                        <a:rPr lang="en-US" sz="1800" b="1" dirty="0">
                          <a:solidFill>
                            <a:srgbClr val="FF0000"/>
                          </a:solidFill>
                          <a:effectLst/>
                          <a:latin typeface="Consolas" panose="020B0609020204030204" pitchFamily="49" charset="0"/>
                          <a:cs typeface="Consolas" panose="020B0609020204030204" pitchFamily="49" charset="0"/>
                        </a:rPr>
                        <a:t>CBZ</a:t>
                      </a:r>
                      <a:r>
                        <a:rPr lang="en-US" sz="1800" dirty="0">
                          <a:effectLst/>
                          <a:latin typeface="Consolas" panose="020B0609020204030204" pitchFamily="49" charset="0"/>
                          <a:cs typeface="Consolas" panose="020B0609020204030204" pitchFamily="49" charset="0"/>
                        </a:rPr>
                        <a:t>  r2, </a:t>
                      </a:r>
                      <a:r>
                        <a:rPr kumimoji="0" lang="en-US" sz="1800" b="1" kern="1200" dirty="0" err="1">
                          <a:solidFill>
                            <a:srgbClr val="FF0000"/>
                          </a:solidFill>
                          <a:effectLst/>
                          <a:latin typeface="Consolas" panose="020B0609020204030204" pitchFamily="49" charset="0"/>
                          <a:ea typeface="+mn-ea"/>
                          <a:cs typeface="Consolas" panose="020B0609020204030204" pitchFamily="49" charset="0"/>
                        </a:rPr>
                        <a:t>endloop</a:t>
                      </a:r>
                      <a:r>
                        <a:rPr lang="en-US" sz="1800" dirty="0">
                          <a:effectLst/>
                          <a:latin typeface="Consolas" panose="020B0609020204030204" pitchFamily="49" charset="0"/>
                          <a:cs typeface="Consolas" panose="020B0609020204030204" pitchFamily="49" charset="0"/>
                        </a:rPr>
                        <a:t>     </a:t>
                      </a:r>
                      <a:r>
                        <a:rPr kumimoji="0" lang="en-US" sz="1800" kern="1200" dirty="0">
                          <a:solidFill>
                            <a:schemeClr val="bg1">
                              <a:lumMod val="50000"/>
                            </a:schemeClr>
                          </a:solidFill>
                          <a:effectLst/>
                          <a:latin typeface="Consolas" panose="020B0609020204030204" pitchFamily="49" charset="0"/>
                          <a:ea typeface="+mn-ea"/>
                          <a:cs typeface="Consolas" panose="020B0609020204030204" pitchFamily="49" charset="0"/>
                        </a:rPr>
                        <a:t>; if '\0' =&gt; break</a:t>
                      </a:r>
                    </a:p>
                    <a:p>
                      <a:pPr marL="0" marR="0" algn="just">
                        <a:spcBef>
                          <a:spcPts val="0"/>
                        </a:spcBef>
                        <a:spcAft>
                          <a:spcPts val="0"/>
                        </a:spcAft>
                      </a:pPr>
                      <a:endParaRPr lang="en-US" sz="1800" dirty="0">
                        <a:effectLst/>
                        <a:latin typeface="Consolas" panose="020B0609020204030204" pitchFamily="49" charset="0"/>
                        <a:cs typeface="Consolas" panose="020B0609020204030204" pitchFamily="49" charset="0"/>
                      </a:endParaRPr>
                    </a:p>
                    <a:p>
                      <a:pPr marL="0" marR="0" algn="just">
                        <a:spcBef>
                          <a:spcPts val="0"/>
                        </a:spcBef>
                        <a:spcAft>
                          <a:spcPts val="0"/>
                        </a:spcAft>
                      </a:pPr>
                      <a:r>
                        <a:rPr lang="en-US" sz="1800" dirty="0">
                          <a:effectLst/>
                          <a:latin typeface="Consolas" panose="020B0609020204030204" pitchFamily="49" charset="0"/>
                          <a:cs typeface="Consolas" panose="020B0609020204030204" pitchFamily="49" charset="0"/>
                        </a:rPr>
                        <a:t>        CMP  r2, #’l’        </a:t>
                      </a:r>
                      <a:r>
                        <a:rPr kumimoji="0" lang="en-US" sz="1800" kern="1200" dirty="0">
                          <a:solidFill>
                            <a:schemeClr val="bg1">
                              <a:lumMod val="50000"/>
                            </a:schemeClr>
                          </a:solidFill>
                          <a:effectLst/>
                          <a:latin typeface="Consolas" panose="020B0609020204030204" pitchFamily="49" charset="0"/>
                          <a:ea typeface="+mn-ea"/>
                          <a:cs typeface="Consolas" panose="020B0609020204030204" pitchFamily="49" charset="0"/>
                        </a:rPr>
                        <a:t>; if char == 'l'</a:t>
                      </a:r>
                    </a:p>
                    <a:p>
                      <a:pPr marL="0" marR="0" algn="just">
                        <a:spcBef>
                          <a:spcPts val="0"/>
                        </a:spcBef>
                        <a:spcAft>
                          <a:spcPts val="0"/>
                        </a:spcAft>
                      </a:pPr>
                      <a:r>
                        <a:rPr lang="en-US" sz="1800" dirty="0">
                          <a:effectLst/>
                          <a:latin typeface="Consolas" panose="020B0609020204030204" pitchFamily="49" charset="0"/>
                          <a:cs typeface="Consolas" panose="020B0609020204030204" pitchFamily="49" charset="0"/>
                        </a:rPr>
                        <a:t>    </a:t>
                      </a:r>
                    </a:p>
                    <a:p>
                      <a:pPr marL="0" marR="0" algn="just">
                        <a:spcBef>
                          <a:spcPts val="0"/>
                        </a:spcBef>
                        <a:spcAft>
                          <a:spcPts val="0"/>
                        </a:spcAft>
                      </a:pPr>
                      <a:r>
                        <a:rPr lang="en-US" sz="1800" dirty="0">
                          <a:effectLst/>
                          <a:latin typeface="Consolas" panose="020B0609020204030204" pitchFamily="49" charset="0"/>
                          <a:cs typeface="Consolas" panose="020B0609020204030204" pitchFamily="49" charset="0"/>
                        </a:rPr>
                        <a:t>        ADD  r1, r1, #1      </a:t>
                      </a:r>
                      <a:r>
                        <a:rPr kumimoji="0" lang="en-US" sz="1800" kern="1200" dirty="0">
                          <a:solidFill>
                            <a:schemeClr val="bg1">
                              <a:lumMod val="50000"/>
                            </a:schemeClr>
                          </a:solidFill>
                          <a:effectLst/>
                          <a:latin typeface="Consolas" panose="020B0609020204030204" pitchFamily="49" charset="0"/>
                          <a:ea typeface="+mn-ea"/>
                          <a:cs typeface="Consolas" panose="020B0609020204030204" pitchFamily="49" charset="0"/>
                        </a:rPr>
                        <a:t>; count++</a:t>
                      </a:r>
                    </a:p>
                    <a:p>
                      <a:pPr marL="0" marR="0" algn="just">
                        <a:spcBef>
                          <a:spcPts val="0"/>
                        </a:spcBef>
                        <a:spcAft>
                          <a:spcPts val="0"/>
                        </a:spcAft>
                      </a:pPr>
                      <a:endParaRPr lang="en-US" sz="1800" dirty="0">
                        <a:effectLst/>
                        <a:latin typeface="Consolas" panose="020B0609020204030204" pitchFamily="49" charset="0"/>
                        <a:cs typeface="Consolas" panose="020B0609020204030204" pitchFamily="49" charset="0"/>
                      </a:endParaRPr>
                    </a:p>
                    <a:p>
                      <a:pPr marL="0" marR="0" algn="just">
                        <a:spcBef>
                          <a:spcPts val="0"/>
                        </a:spcBef>
                        <a:spcAft>
                          <a:spcPts val="0"/>
                        </a:spcAft>
                      </a:pPr>
                      <a:r>
                        <a:rPr lang="en-US" sz="1800" dirty="0">
                          <a:effectLst/>
                          <a:latin typeface="Consolas" panose="020B0609020204030204" pitchFamily="49" charset="0"/>
                          <a:cs typeface="Consolas" panose="020B0609020204030204" pitchFamily="49" charset="0"/>
                        </a:rPr>
                        <a:t>        ADD  r0, r0, #1     </a:t>
                      </a:r>
                      <a:r>
                        <a:rPr kumimoji="0" lang="en-US" sz="1800" kern="1200" dirty="0">
                          <a:solidFill>
                            <a:schemeClr val="bg1">
                              <a:lumMod val="50000"/>
                            </a:schemeClr>
                          </a:solidFill>
                          <a:effectLst/>
                          <a:latin typeface="Consolas" panose="020B0609020204030204" pitchFamily="49" charset="0"/>
                          <a:ea typeface="+mn-ea"/>
                          <a:cs typeface="Consolas" panose="020B0609020204030204" pitchFamily="49" charset="0"/>
                        </a:rPr>
                        <a:t>; str++</a:t>
                      </a:r>
                    </a:p>
                    <a:p>
                      <a:pPr marL="0" marR="0" algn="just">
                        <a:spcBef>
                          <a:spcPts val="0"/>
                        </a:spcBef>
                        <a:spcAft>
                          <a:spcPts val="0"/>
                        </a:spcAft>
                      </a:pPr>
                      <a:r>
                        <a:rPr lang="en-US" sz="1800" dirty="0">
                          <a:effectLst/>
                          <a:latin typeface="Consolas" panose="020B0609020204030204" pitchFamily="49" charset="0"/>
                          <a:cs typeface="Consolas" panose="020B0609020204030204" pitchFamily="49" charset="0"/>
                        </a:rPr>
                        <a:t>        B       loop</a:t>
                      </a:r>
                    </a:p>
                    <a:p>
                      <a:pPr marL="0" marR="0" algn="just">
                        <a:spcBef>
                          <a:spcPts val="0"/>
                        </a:spcBef>
                        <a:spcAft>
                          <a:spcPts val="0"/>
                        </a:spcAft>
                      </a:pPr>
                      <a:r>
                        <a:rPr kumimoji="0" lang="en-US" sz="1800" b="1" kern="1200" dirty="0" err="1">
                          <a:solidFill>
                            <a:srgbClr val="FF0000"/>
                          </a:solidFill>
                          <a:effectLst/>
                          <a:latin typeface="Consolas" panose="020B0609020204030204" pitchFamily="49" charset="0"/>
                          <a:ea typeface="+mn-ea"/>
                          <a:cs typeface="Consolas" panose="020B0609020204030204" pitchFamily="49" charset="0"/>
                        </a:rPr>
                        <a:t>endloop</a:t>
                      </a:r>
                      <a:r>
                        <a:rPr kumimoji="0" lang="en-US" sz="1800" b="1" kern="1200" dirty="0">
                          <a:solidFill>
                            <a:srgbClr val="FF0000"/>
                          </a:solidFill>
                          <a:effectLst/>
                          <a:latin typeface="Consolas" panose="020B0609020204030204" pitchFamily="49" charset="0"/>
                          <a:ea typeface="+mn-ea"/>
                          <a:cs typeface="Consolas" panose="020B0609020204030204" pitchFamily="49" charset="0"/>
                        </a:rPr>
                        <a:t>:</a:t>
                      </a:r>
                    </a:p>
                  </a:txBody>
                  <a:tcPr marL="68580" marR="68580" marT="0" marB="0"/>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470490648"/>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Break and Continue Example</a:t>
            </a:r>
          </a:p>
        </p:txBody>
      </p:sp>
      <p:sp>
        <p:nvSpPr>
          <p:cNvPr id="3" name="Slide Number Placeholder 2"/>
          <p:cNvSpPr>
            <a:spLocks noGrp="1"/>
          </p:cNvSpPr>
          <p:nvPr>
            <p:ph type="sldNum" sz="quarter" idx="12"/>
          </p:nvPr>
        </p:nvSpPr>
        <p:spPr/>
        <p:txBody>
          <a:bodyPr/>
          <a:lstStyle/>
          <a:p>
            <a:fld id="{EA7C8D44-3667-46F6-9772-CC52308E2A7F}" type="slidenum">
              <a:rPr kumimoji="0" lang="en-US" smtClean="0"/>
              <a:pPr/>
              <a:t>38</a:t>
            </a:fld>
            <a:endParaRPr kumimoji="0" lang="en-US" dirty="0"/>
          </a:p>
        </p:txBody>
      </p:sp>
      <p:graphicFrame>
        <p:nvGraphicFramePr>
          <p:cNvPr id="5" name="Table 4"/>
          <p:cNvGraphicFramePr>
            <a:graphicFrameLocks noGrp="1"/>
          </p:cNvGraphicFramePr>
          <p:nvPr>
            <p:extLst>
              <p:ext uri="{D42A27DB-BD31-4B8C-83A1-F6EECF244321}">
                <p14:modId xmlns:p14="http://schemas.microsoft.com/office/powerpoint/2010/main" val="1321250977"/>
              </p:ext>
            </p:extLst>
          </p:nvPr>
        </p:nvGraphicFramePr>
        <p:xfrm>
          <a:off x="816864" y="1231224"/>
          <a:ext cx="11070336" cy="4572000"/>
        </p:xfrm>
        <a:graphic>
          <a:graphicData uri="http://schemas.openxmlformats.org/drawingml/2006/table">
            <a:tbl>
              <a:tblPr firstRow="1" firstCol="1" bandRow="1">
                <a:tableStyleId>{5940675A-B579-460E-94D1-54222C63F5DA}</a:tableStyleId>
              </a:tblPr>
              <a:tblGrid>
                <a:gridCol w="4515532">
                  <a:extLst>
                    <a:ext uri="{9D8B030D-6E8A-4147-A177-3AD203B41FA5}">
                      <a16:colId xmlns:a16="http://schemas.microsoft.com/office/drawing/2014/main" val="20000"/>
                    </a:ext>
                  </a:extLst>
                </a:gridCol>
                <a:gridCol w="6554804">
                  <a:extLst>
                    <a:ext uri="{9D8B030D-6E8A-4147-A177-3AD203B41FA5}">
                      <a16:colId xmlns:a16="http://schemas.microsoft.com/office/drawing/2014/main" val="20001"/>
                    </a:ext>
                  </a:extLst>
                </a:gridCol>
              </a:tblGrid>
              <a:tr h="457200">
                <a:tc>
                  <a:txBody>
                    <a:bodyPr/>
                    <a:lstStyle/>
                    <a:p>
                      <a:pPr marL="0" marR="0" algn="just">
                        <a:spcBef>
                          <a:spcPts val="0"/>
                        </a:spcBef>
                        <a:spcAft>
                          <a:spcPts val="0"/>
                        </a:spcAft>
                      </a:pPr>
                      <a:r>
                        <a:rPr lang="en-US" sz="1800" b="1" dirty="0">
                          <a:solidFill>
                            <a:schemeClr val="bg1"/>
                          </a:solidFill>
                          <a:effectLst/>
                          <a:latin typeface="Consolas" panose="020B0609020204030204" pitchFamily="49" charset="0"/>
                          <a:cs typeface="Consolas" panose="020B0609020204030204" pitchFamily="49" charset="0"/>
                        </a:rPr>
                        <a:t>C Program</a:t>
                      </a:r>
                      <a:endParaRPr lang="en-US" sz="1800" b="1" dirty="0">
                        <a:solidFill>
                          <a:schemeClr val="bg1"/>
                        </a:solidFill>
                        <a:effectLst/>
                        <a:latin typeface="Consolas" panose="020B0609020204030204" pitchFamily="49" charset="0"/>
                        <a:ea typeface="宋体"/>
                        <a:cs typeface="Consolas" panose="020B0609020204030204" pitchFamily="49" charset="0"/>
                      </a:endParaRPr>
                    </a:p>
                  </a:txBody>
                  <a:tcPr marL="68580" marR="68580" marT="0" marB="0" anchor="ctr">
                    <a:solidFill>
                      <a:schemeClr val="accent1"/>
                    </a:solidFill>
                  </a:tcPr>
                </a:tc>
                <a:tc>
                  <a:txBody>
                    <a:bodyPr/>
                    <a:lstStyle/>
                    <a:p>
                      <a:pPr marL="0" marR="0" algn="just">
                        <a:spcBef>
                          <a:spcPts val="0"/>
                        </a:spcBef>
                        <a:spcAft>
                          <a:spcPts val="0"/>
                        </a:spcAft>
                      </a:pPr>
                      <a:r>
                        <a:rPr lang="en-US" sz="1800" b="1" dirty="0">
                          <a:solidFill>
                            <a:schemeClr val="bg1"/>
                          </a:solidFill>
                          <a:effectLst/>
                          <a:latin typeface="Consolas" panose="020B0609020204030204" pitchFamily="49" charset="0"/>
                          <a:cs typeface="Consolas" panose="020B0609020204030204" pitchFamily="49" charset="0"/>
                        </a:rPr>
                        <a:t>Assembly Program 3</a:t>
                      </a:r>
                      <a:endParaRPr lang="en-US" sz="1800" b="1" dirty="0">
                        <a:solidFill>
                          <a:schemeClr val="bg1"/>
                        </a:solidFill>
                        <a:effectLst/>
                        <a:latin typeface="Consolas" panose="020B0609020204030204" pitchFamily="49" charset="0"/>
                        <a:ea typeface="宋体"/>
                        <a:cs typeface="Consolas" panose="020B0609020204030204" pitchFamily="49" charset="0"/>
                      </a:endParaRPr>
                    </a:p>
                  </a:txBody>
                  <a:tcPr marL="68580" marR="68580" marT="0" marB="0" anchor="ctr">
                    <a:solidFill>
                      <a:schemeClr val="accent1"/>
                    </a:solidFill>
                  </a:tcPr>
                </a:tc>
                <a:extLst>
                  <a:ext uri="{0D108BD9-81ED-4DB2-BD59-A6C34878D82A}">
                    <a16:rowId xmlns:a16="http://schemas.microsoft.com/office/drawing/2014/main" val="10000"/>
                  </a:ext>
                </a:extLst>
              </a:tr>
              <a:tr h="3938351">
                <a:tc>
                  <a:txBody>
                    <a:bodyPr/>
                    <a:lstStyle/>
                    <a:p>
                      <a:pPr marL="0" marR="0" algn="just">
                        <a:spcBef>
                          <a:spcPts val="0"/>
                        </a:spcBef>
                        <a:spcAft>
                          <a:spcPts val="0"/>
                        </a:spcAft>
                      </a:pPr>
                      <a:r>
                        <a:rPr lang="en-US" sz="1800" dirty="0">
                          <a:solidFill>
                            <a:schemeClr val="bg1">
                              <a:lumMod val="50000"/>
                            </a:schemeClr>
                          </a:solidFill>
                          <a:effectLst/>
                          <a:latin typeface="Consolas" panose="020B0609020204030204" pitchFamily="49" charset="0"/>
                          <a:cs typeface="Consolas" panose="020B0609020204030204" pitchFamily="49" charset="0"/>
                        </a:rPr>
                        <a:t>// Count characters that are not 'l' until the null terminator</a:t>
                      </a:r>
                    </a:p>
                    <a:p>
                      <a:pPr marL="0" marR="0" algn="just">
                        <a:spcBef>
                          <a:spcPts val="0"/>
                        </a:spcBef>
                        <a:spcAft>
                          <a:spcPts val="0"/>
                        </a:spcAft>
                      </a:pPr>
                      <a:r>
                        <a:rPr lang="en-US" sz="1800" dirty="0">
                          <a:effectLst/>
                          <a:latin typeface="Consolas" panose="020B0609020204030204" pitchFamily="49" charset="0"/>
                          <a:cs typeface="Consolas" panose="020B0609020204030204" pitchFamily="49" charset="0"/>
                        </a:rPr>
                        <a:t>char str[] = "hello";</a:t>
                      </a:r>
                    </a:p>
                    <a:p>
                      <a:pPr marL="0" marR="0" algn="just">
                        <a:spcBef>
                          <a:spcPts val="0"/>
                        </a:spcBef>
                        <a:spcAft>
                          <a:spcPts val="0"/>
                        </a:spcAft>
                      </a:pPr>
                      <a:r>
                        <a:rPr lang="en-US" sz="1800" dirty="0">
                          <a:effectLst/>
                          <a:latin typeface="Consolas" panose="020B0609020204030204" pitchFamily="49" charset="0"/>
                          <a:cs typeface="Consolas" panose="020B0609020204030204" pitchFamily="49" charset="0"/>
                        </a:rPr>
                        <a:t>int count = 0;</a:t>
                      </a:r>
                    </a:p>
                    <a:p>
                      <a:pPr marL="0" marR="0" algn="just">
                        <a:spcBef>
                          <a:spcPts val="0"/>
                        </a:spcBef>
                        <a:spcAft>
                          <a:spcPts val="0"/>
                        </a:spcAft>
                      </a:pPr>
                      <a:endParaRPr lang="en-US" sz="1800" dirty="0">
                        <a:effectLst/>
                        <a:latin typeface="Consolas" panose="020B0609020204030204" pitchFamily="49" charset="0"/>
                        <a:cs typeface="Consolas" panose="020B0609020204030204" pitchFamily="49" charset="0"/>
                      </a:endParaRPr>
                    </a:p>
                    <a:p>
                      <a:pPr marL="0" marR="0" algn="just">
                        <a:spcBef>
                          <a:spcPts val="0"/>
                        </a:spcBef>
                        <a:spcAft>
                          <a:spcPts val="0"/>
                        </a:spcAft>
                      </a:pPr>
                      <a:r>
                        <a:rPr lang="en-US" sz="1800" dirty="0">
                          <a:effectLst/>
                          <a:latin typeface="Consolas" panose="020B0609020204030204" pitchFamily="49" charset="0"/>
                          <a:cs typeface="Consolas" panose="020B0609020204030204" pitchFamily="49" charset="0"/>
                        </a:rPr>
                        <a:t>for (; ; ) {</a:t>
                      </a:r>
                    </a:p>
                    <a:p>
                      <a:pPr marL="0" marR="0" algn="just">
                        <a:spcBef>
                          <a:spcPts val="0"/>
                        </a:spcBef>
                        <a:spcAft>
                          <a:spcPts val="0"/>
                        </a:spcAft>
                      </a:pPr>
                      <a:r>
                        <a:rPr lang="en-US" sz="1800" dirty="0">
                          <a:effectLst/>
                          <a:latin typeface="Consolas" panose="020B0609020204030204" pitchFamily="49" charset="0"/>
                          <a:cs typeface="Consolas" panose="020B0609020204030204" pitchFamily="49" charset="0"/>
                        </a:rPr>
                        <a:t>    if (*str == '\0')</a:t>
                      </a:r>
                    </a:p>
                    <a:p>
                      <a:pPr marL="0" marR="0" algn="just">
                        <a:spcBef>
                          <a:spcPts val="0"/>
                        </a:spcBef>
                        <a:spcAft>
                          <a:spcPts val="0"/>
                        </a:spcAft>
                      </a:pPr>
                      <a:r>
                        <a:rPr lang="en-US" sz="1800" dirty="0">
                          <a:effectLst/>
                          <a:latin typeface="Consolas" panose="020B0609020204030204" pitchFamily="49" charset="0"/>
                          <a:cs typeface="Consolas" panose="020B0609020204030204" pitchFamily="49" charset="0"/>
                        </a:rPr>
                        <a:t>        break;</a:t>
                      </a:r>
                    </a:p>
                    <a:p>
                      <a:pPr marL="0" marR="0" algn="just">
                        <a:spcBef>
                          <a:spcPts val="0"/>
                        </a:spcBef>
                        <a:spcAft>
                          <a:spcPts val="0"/>
                        </a:spcAft>
                      </a:pPr>
                      <a:endParaRPr lang="en-US" sz="1800" dirty="0">
                        <a:effectLst/>
                        <a:latin typeface="Consolas" panose="020B0609020204030204" pitchFamily="49" charset="0"/>
                        <a:cs typeface="Consolas" panose="020B0609020204030204" pitchFamily="49" charset="0"/>
                      </a:endParaRPr>
                    </a:p>
                    <a:p>
                      <a:pPr marL="0" marR="0" algn="just">
                        <a:spcBef>
                          <a:spcPts val="0"/>
                        </a:spcBef>
                        <a:spcAft>
                          <a:spcPts val="0"/>
                        </a:spcAft>
                      </a:pPr>
                      <a:r>
                        <a:rPr lang="en-US" sz="1800" dirty="0">
                          <a:effectLst/>
                          <a:latin typeface="Consolas" panose="020B0609020204030204" pitchFamily="49" charset="0"/>
                          <a:cs typeface="Consolas" panose="020B0609020204030204" pitchFamily="49" charset="0"/>
                        </a:rPr>
                        <a:t>    count++;</a:t>
                      </a:r>
                    </a:p>
                    <a:p>
                      <a:pPr marL="0" marR="0" algn="just">
                        <a:spcBef>
                          <a:spcPts val="0"/>
                        </a:spcBef>
                        <a:spcAft>
                          <a:spcPts val="0"/>
                        </a:spcAft>
                      </a:pPr>
                      <a:r>
                        <a:rPr lang="en-US" sz="1800" dirty="0">
                          <a:effectLst/>
                          <a:latin typeface="Consolas" panose="020B0609020204030204" pitchFamily="49" charset="0"/>
                          <a:cs typeface="Consolas" panose="020B0609020204030204" pitchFamily="49" charset="0"/>
                        </a:rPr>
                        <a:t>    str++;</a:t>
                      </a:r>
                    </a:p>
                    <a:p>
                      <a:pPr marL="0" marR="0" algn="just">
                        <a:spcBef>
                          <a:spcPts val="0"/>
                        </a:spcBef>
                        <a:spcAft>
                          <a:spcPts val="0"/>
                        </a:spcAft>
                      </a:pPr>
                      <a:r>
                        <a:rPr lang="en-US" sz="1800" dirty="0">
                          <a:effectLst/>
                          <a:latin typeface="Consolas" panose="020B0609020204030204" pitchFamily="49" charset="0"/>
                          <a:cs typeface="Consolas" panose="020B0609020204030204" pitchFamily="49" charset="0"/>
                        </a:rPr>
                        <a:t>}</a:t>
                      </a:r>
                    </a:p>
                  </a:txBody>
                  <a:tcPr marL="68580" marR="68580" marT="0" marB="0"/>
                </a:tc>
                <a:tc>
                  <a:txBody>
                    <a:bodyPr/>
                    <a:lstStyle/>
                    <a:p>
                      <a:pPr marL="0" marR="0" algn="just" rtl="0" eaLnBrk="1" latinLnBrk="0" hangingPunct="1">
                        <a:spcBef>
                          <a:spcPts val="0"/>
                        </a:spcBef>
                        <a:spcAft>
                          <a:spcPts val="0"/>
                        </a:spcAft>
                      </a:pPr>
                      <a:r>
                        <a:rPr kumimoji="0" lang="en-US" sz="1800" kern="1200" dirty="0">
                          <a:solidFill>
                            <a:schemeClr val="bg1">
                              <a:lumMod val="50000"/>
                            </a:schemeClr>
                          </a:solidFill>
                          <a:effectLst/>
                          <a:latin typeface="Consolas" panose="020B0609020204030204" pitchFamily="49" charset="0"/>
                          <a:ea typeface="+mn-ea"/>
                          <a:cs typeface="Consolas" panose="020B0609020204030204" pitchFamily="49" charset="0"/>
                        </a:rPr>
                        <a:t>; r0 = string address (str)</a:t>
                      </a:r>
                    </a:p>
                    <a:p>
                      <a:pPr marL="0" marR="0" algn="just" rtl="0" eaLnBrk="1" latinLnBrk="0" hangingPunct="1">
                        <a:spcBef>
                          <a:spcPts val="0"/>
                        </a:spcBef>
                        <a:spcAft>
                          <a:spcPts val="0"/>
                        </a:spcAft>
                      </a:pPr>
                      <a:r>
                        <a:rPr kumimoji="0" lang="en-US" sz="1800" kern="1200" dirty="0">
                          <a:solidFill>
                            <a:schemeClr val="bg1">
                              <a:lumMod val="50000"/>
                            </a:schemeClr>
                          </a:solidFill>
                          <a:effectLst/>
                          <a:latin typeface="Consolas" panose="020B0609020204030204" pitchFamily="49" charset="0"/>
                          <a:ea typeface="+mn-ea"/>
                          <a:cs typeface="Consolas" panose="020B0609020204030204" pitchFamily="49" charset="0"/>
                        </a:rPr>
                        <a:t>; r1 = count = 0</a:t>
                      </a:r>
                    </a:p>
                    <a:p>
                      <a:pPr marL="0" marR="0" algn="just">
                        <a:spcBef>
                          <a:spcPts val="0"/>
                        </a:spcBef>
                        <a:spcAft>
                          <a:spcPts val="0"/>
                        </a:spcAft>
                      </a:pPr>
                      <a:r>
                        <a:rPr lang="en-US" sz="1800" dirty="0">
                          <a:effectLst/>
                          <a:latin typeface="Consolas" panose="020B0609020204030204" pitchFamily="49" charset="0"/>
                          <a:cs typeface="Consolas" panose="020B0609020204030204" pitchFamily="49" charset="0"/>
                        </a:rPr>
                        <a:t>        ADR  r0, str</a:t>
                      </a:r>
                    </a:p>
                    <a:p>
                      <a:pPr marL="0" marR="0" algn="just">
                        <a:spcBef>
                          <a:spcPts val="0"/>
                        </a:spcBef>
                        <a:spcAft>
                          <a:spcPts val="0"/>
                        </a:spcAft>
                      </a:pPr>
                      <a:r>
                        <a:rPr lang="en-US" sz="1800" dirty="0">
                          <a:effectLst/>
                          <a:latin typeface="Consolas" panose="020B0609020204030204" pitchFamily="49" charset="0"/>
                          <a:cs typeface="Consolas" panose="020B0609020204030204" pitchFamily="49" charset="0"/>
                        </a:rPr>
                        <a:t>        MOV  r1, #0</a:t>
                      </a:r>
                    </a:p>
                    <a:p>
                      <a:pPr marL="0" marR="0" algn="just">
                        <a:spcBef>
                          <a:spcPts val="0"/>
                        </a:spcBef>
                        <a:spcAft>
                          <a:spcPts val="0"/>
                        </a:spcAft>
                      </a:pPr>
                      <a:r>
                        <a:rPr lang="en-US" sz="1800" dirty="0">
                          <a:effectLst/>
                          <a:latin typeface="Consolas" panose="020B0609020204030204" pitchFamily="49" charset="0"/>
                          <a:cs typeface="Consolas" panose="020B0609020204030204" pitchFamily="49" charset="0"/>
                        </a:rPr>
                        <a:t>Loop:   LDRB r2, [r0]</a:t>
                      </a:r>
                    </a:p>
                    <a:p>
                      <a:pPr marL="0" marR="0" algn="just">
                        <a:spcBef>
                          <a:spcPts val="0"/>
                        </a:spcBef>
                        <a:spcAft>
                          <a:spcPts val="0"/>
                        </a:spcAft>
                      </a:pPr>
                      <a:r>
                        <a:rPr lang="en-US" sz="1800" dirty="0">
                          <a:effectLst/>
                          <a:latin typeface="Consolas" panose="020B0609020204030204" pitchFamily="49" charset="0"/>
                          <a:cs typeface="Consolas" panose="020B0609020204030204" pitchFamily="49" charset="0"/>
                        </a:rPr>
                        <a:t>        </a:t>
                      </a:r>
                      <a:r>
                        <a:rPr lang="en-US" sz="1800" b="1" dirty="0">
                          <a:solidFill>
                            <a:srgbClr val="FF0000"/>
                          </a:solidFill>
                          <a:effectLst/>
                          <a:latin typeface="Consolas" panose="020B0609020204030204" pitchFamily="49" charset="0"/>
                          <a:cs typeface="Consolas" panose="020B0609020204030204" pitchFamily="49" charset="0"/>
                        </a:rPr>
                        <a:t>CBZ</a:t>
                      </a:r>
                      <a:r>
                        <a:rPr lang="en-US" sz="1800" dirty="0">
                          <a:effectLst/>
                          <a:latin typeface="Consolas" panose="020B0609020204030204" pitchFamily="49" charset="0"/>
                          <a:cs typeface="Consolas" panose="020B0609020204030204" pitchFamily="49" charset="0"/>
                        </a:rPr>
                        <a:t>  r2, </a:t>
                      </a:r>
                      <a:r>
                        <a:rPr kumimoji="0" lang="en-US" sz="1800" b="1" kern="1200" dirty="0" err="1">
                          <a:solidFill>
                            <a:srgbClr val="FF0000"/>
                          </a:solidFill>
                          <a:effectLst/>
                          <a:latin typeface="Consolas" panose="020B0609020204030204" pitchFamily="49" charset="0"/>
                          <a:ea typeface="+mn-ea"/>
                          <a:cs typeface="Consolas" panose="020B0609020204030204" pitchFamily="49" charset="0"/>
                        </a:rPr>
                        <a:t>endloop</a:t>
                      </a:r>
                      <a:r>
                        <a:rPr lang="en-US" sz="1800" dirty="0">
                          <a:effectLst/>
                          <a:latin typeface="Consolas" panose="020B0609020204030204" pitchFamily="49" charset="0"/>
                          <a:cs typeface="Consolas" panose="020B0609020204030204" pitchFamily="49" charset="0"/>
                        </a:rPr>
                        <a:t>     </a:t>
                      </a:r>
                      <a:r>
                        <a:rPr kumimoji="0" lang="en-US" sz="1800" kern="1200" dirty="0">
                          <a:solidFill>
                            <a:schemeClr val="bg1">
                              <a:lumMod val="50000"/>
                            </a:schemeClr>
                          </a:solidFill>
                          <a:effectLst/>
                          <a:latin typeface="Consolas" panose="020B0609020204030204" pitchFamily="49" charset="0"/>
                          <a:ea typeface="+mn-ea"/>
                          <a:cs typeface="Consolas" panose="020B0609020204030204" pitchFamily="49" charset="0"/>
                        </a:rPr>
                        <a:t>; if '\0' =&gt; break</a:t>
                      </a:r>
                    </a:p>
                    <a:p>
                      <a:pPr marL="0" marR="0" algn="just">
                        <a:spcBef>
                          <a:spcPts val="0"/>
                        </a:spcBef>
                        <a:spcAft>
                          <a:spcPts val="0"/>
                        </a:spcAft>
                      </a:pPr>
                      <a:endParaRPr lang="en-US" sz="1800" dirty="0">
                        <a:effectLst/>
                        <a:latin typeface="Consolas" panose="020B0609020204030204" pitchFamily="49" charset="0"/>
                        <a:cs typeface="Consolas" panose="020B0609020204030204" pitchFamily="49" charset="0"/>
                      </a:endParaRPr>
                    </a:p>
                    <a:p>
                      <a:pPr marL="0" marR="0" algn="just">
                        <a:spcBef>
                          <a:spcPts val="0"/>
                        </a:spcBef>
                        <a:spcAft>
                          <a:spcPts val="0"/>
                        </a:spcAft>
                      </a:pPr>
                      <a:r>
                        <a:rPr lang="en-US" sz="1800" dirty="0">
                          <a:effectLst/>
                          <a:latin typeface="Consolas" panose="020B0609020204030204" pitchFamily="49" charset="0"/>
                          <a:cs typeface="Consolas" panose="020B0609020204030204" pitchFamily="49" charset="0"/>
                        </a:rPr>
                        <a:t>        CMP  r2, #’l’   </a:t>
                      </a:r>
                      <a:r>
                        <a:rPr kumimoji="0" lang="en-US" sz="1800" kern="1200" dirty="0">
                          <a:solidFill>
                            <a:schemeClr val="bg1">
                              <a:lumMod val="50000"/>
                            </a:schemeClr>
                          </a:solidFill>
                          <a:effectLst/>
                          <a:latin typeface="Consolas" panose="020B0609020204030204" pitchFamily="49" charset="0"/>
                          <a:ea typeface="+mn-ea"/>
                          <a:cs typeface="Consolas" panose="020B0609020204030204" pitchFamily="49" charset="0"/>
                        </a:rPr>
                        <a:t>; if char == 'l'</a:t>
                      </a:r>
                    </a:p>
                    <a:p>
                      <a:pPr marL="0" marR="0" algn="just">
                        <a:spcBef>
                          <a:spcPts val="0"/>
                        </a:spcBef>
                        <a:spcAft>
                          <a:spcPts val="0"/>
                        </a:spcAft>
                      </a:pPr>
                      <a:r>
                        <a:rPr lang="en-US" sz="1800" dirty="0">
                          <a:effectLst/>
                          <a:latin typeface="Consolas" panose="020B0609020204030204" pitchFamily="49" charset="0"/>
                          <a:cs typeface="Consolas" panose="020B0609020204030204" pitchFamily="49" charset="0"/>
                        </a:rPr>
                        <a:t>        </a:t>
                      </a:r>
                      <a:r>
                        <a:rPr kumimoji="0" lang="en-US" sz="1800" b="1" kern="1200" dirty="0">
                          <a:solidFill>
                            <a:srgbClr val="FF0000"/>
                          </a:solidFill>
                          <a:effectLst/>
                          <a:latin typeface="Consolas" panose="020B0609020204030204" pitchFamily="49" charset="0"/>
                          <a:ea typeface="+mn-ea"/>
                          <a:cs typeface="Consolas" panose="020B0609020204030204" pitchFamily="49" charset="0"/>
                        </a:rPr>
                        <a:t>BEQ</a:t>
                      </a:r>
                      <a:r>
                        <a:rPr lang="en-US" sz="1800" dirty="0">
                          <a:effectLst/>
                          <a:latin typeface="Consolas" panose="020B0609020204030204" pitchFamily="49" charset="0"/>
                          <a:cs typeface="Consolas" panose="020B0609020204030204" pitchFamily="49" charset="0"/>
                        </a:rPr>
                        <a:t>  </a:t>
                      </a:r>
                      <a:r>
                        <a:rPr kumimoji="0" lang="en-US" sz="1800" b="1" kern="1200" dirty="0" err="1">
                          <a:solidFill>
                            <a:srgbClr val="FF0000"/>
                          </a:solidFill>
                          <a:effectLst/>
                          <a:latin typeface="Consolas" panose="020B0609020204030204" pitchFamily="49" charset="0"/>
                          <a:ea typeface="+mn-ea"/>
                          <a:cs typeface="Consolas" panose="020B0609020204030204" pitchFamily="49" charset="0"/>
                        </a:rPr>
                        <a:t>contLoop</a:t>
                      </a:r>
                      <a:r>
                        <a:rPr lang="en-US" sz="1800" dirty="0">
                          <a:effectLst/>
                          <a:latin typeface="Consolas" panose="020B0609020204030204" pitchFamily="49" charset="0"/>
                          <a:cs typeface="Consolas" panose="020B0609020204030204" pitchFamily="49" charset="0"/>
                        </a:rPr>
                        <a:t>   </a:t>
                      </a:r>
                      <a:r>
                        <a:rPr kumimoji="0" lang="en-US" sz="1800" kern="1200" dirty="0">
                          <a:solidFill>
                            <a:schemeClr val="bg1">
                              <a:lumMod val="50000"/>
                            </a:schemeClr>
                          </a:solidFill>
                          <a:effectLst/>
                          <a:latin typeface="Consolas" panose="020B0609020204030204" pitchFamily="49" charset="0"/>
                          <a:ea typeface="+mn-ea"/>
                          <a:cs typeface="Consolas" panose="020B0609020204030204" pitchFamily="49" charset="0"/>
                        </a:rPr>
                        <a:t>; continue and skip count++</a:t>
                      </a:r>
                    </a:p>
                    <a:p>
                      <a:pPr marL="0" marR="0" algn="just">
                        <a:spcBef>
                          <a:spcPts val="0"/>
                        </a:spcBef>
                        <a:spcAft>
                          <a:spcPts val="0"/>
                        </a:spcAft>
                      </a:pPr>
                      <a:endParaRPr lang="en-US" sz="1800" dirty="0">
                        <a:effectLst/>
                        <a:latin typeface="Consolas" panose="020B0609020204030204" pitchFamily="49" charset="0"/>
                        <a:cs typeface="Consolas" panose="020B0609020204030204" pitchFamily="49" charset="0"/>
                      </a:endParaRPr>
                    </a:p>
                    <a:p>
                      <a:pPr marL="0" marR="0" algn="just">
                        <a:spcBef>
                          <a:spcPts val="0"/>
                        </a:spcBef>
                        <a:spcAft>
                          <a:spcPts val="0"/>
                        </a:spcAft>
                      </a:pPr>
                      <a:r>
                        <a:rPr lang="en-US" sz="1800" dirty="0">
                          <a:effectLst/>
                          <a:latin typeface="Consolas" panose="020B0609020204030204" pitchFamily="49" charset="0"/>
                          <a:cs typeface="Consolas" panose="020B0609020204030204" pitchFamily="49" charset="0"/>
                        </a:rPr>
                        <a:t>        ADD  r1, r1, #1      </a:t>
                      </a:r>
                      <a:r>
                        <a:rPr kumimoji="0" lang="en-US" sz="1800" kern="1200" dirty="0">
                          <a:solidFill>
                            <a:schemeClr val="bg1">
                              <a:lumMod val="50000"/>
                            </a:schemeClr>
                          </a:solidFill>
                          <a:effectLst/>
                          <a:latin typeface="Consolas" panose="020B0609020204030204" pitchFamily="49" charset="0"/>
                          <a:ea typeface="+mn-ea"/>
                          <a:cs typeface="Consolas" panose="020B0609020204030204" pitchFamily="49" charset="0"/>
                        </a:rPr>
                        <a:t>; count++</a:t>
                      </a:r>
                    </a:p>
                    <a:p>
                      <a:pPr marL="0" marR="0" algn="just">
                        <a:spcBef>
                          <a:spcPts val="0"/>
                        </a:spcBef>
                        <a:spcAft>
                          <a:spcPts val="0"/>
                        </a:spcAft>
                      </a:pPr>
                      <a:endParaRPr lang="en-US" sz="1800" dirty="0">
                        <a:effectLst/>
                        <a:latin typeface="Consolas" panose="020B0609020204030204" pitchFamily="49" charset="0"/>
                        <a:cs typeface="Consolas" panose="020B0609020204030204" pitchFamily="49" charset="0"/>
                      </a:endParaRPr>
                    </a:p>
                    <a:p>
                      <a:pPr marL="0" marR="0" algn="just">
                        <a:spcBef>
                          <a:spcPts val="0"/>
                        </a:spcBef>
                        <a:spcAft>
                          <a:spcPts val="0"/>
                        </a:spcAft>
                      </a:pPr>
                      <a:r>
                        <a:rPr kumimoji="0" lang="en-US" sz="1800" b="1" kern="1200" dirty="0" err="1">
                          <a:solidFill>
                            <a:srgbClr val="FF0000"/>
                          </a:solidFill>
                          <a:effectLst/>
                          <a:latin typeface="Consolas" panose="020B0609020204030204" pitchFamily="49" charset="0"/>
                          <a:ea typeface="+mn-ea"/>
                          <a:cs typeface="Consolas" panose="020B0609020204030204" pitchFamily="49" charset="0"/>
                        </a:rPr>
                        <a:t>contLoop</a:t>
                      </a:r>
                      <a:r>
                        <a:rPr kumimoji="0" lang="en-US" sz="1800" b="1" kern="1200" dirty="0">
                          <a:solidFill>
                            <a:srgbClr val="FF0000"/>
                          </a:solidFill>
                          <a:effectLst/>
                          <a:latin typeface="Consolas" panose="020B0609020204030204" pitchFamily="49" charset="0"/>
                          <a:ea typeface="+mn-ea"/>
                          <a:cs typeface="Consolas" panose="020B0609020204030204" pitchFamily="49" charset="0"/>
                        </a:rPr>
                        <a:t>: </a:t>
                      </a:r>
                      <a:r>
                        <a:rPr lang="en-US" sz="1800" dirty="0">
                          <a:effectLst/>
                          <a:latin typeface="Consolas" panose="020B0609020204030204" pitchFamily="49" charset="0"/>
                          <a:cs typeface="Consolas" panose="020B0609020204030204" pitchFamily="49" charset="0"/>
                        </a:rPr>
                        <a:t>ADD  r0, r0, #1     </a:t>
                      </a:r>
                      <a:r>
                        <a:rPr kumimoji="0" lang="en-US" sz="1800" kern="1200" dirty="0">
                          <a:solidFill>
                            <a:schemeClr val="bg1">
                              <a:lumMod val="50000"/>
                            </a:schemeClr>
                          </a:solidFill>
                          <a:effectLst/>
                          <a:latin typeface="Consolas" panose="020B0609020204030204" pitchFamily="49" charset="0"/>
                          <a:ea typeface="+mn-ea"/>
                          <a:cs typeface="Consolas" panose="020B0609020204030204" pitchFamily="49" charset="0"/>
                        </a:rPr>
                        <a:t>; str++</a:t>
                      </a:r>
                    </a:p>
                    <a:p>
                      <a:pPr marL="0" marR="0" algn="just">
                        <a:spcBef>
                          <a:spcPts val="0"/>
                        </a:spcBef>
                        <a:spcAft>
                          <a:spcPts val="0"/>
                        </a:spcAft>
                      </a:pPr>
                      <a:r>
                        <a:rPr lang="en-US" sz="1800" dirty="0">
                          <a:effectLst/>
                          <a:latin typeface="Consolas" panose="020B0609020204030204" pitchFamily="49" charset="0"/>
                          <a:cs typeface="Consolas" panose="020B0609020204030204" pitchFamily="49" charset="0"/>
                        </a:rPr>
                        <a:t>        B       loop</a:t>
                      </a:r>
                    </a:p>
                    <a:p>
                      <a:pPr marL="0" marR="0" algn="just">
                        <a:spcBef>
                          <a:spcPts val="0"/>
                        </a:spcBef>
                        <a:spcAft>
                          <a:spcPts val="0"/>
                        </a:spcAft>
                      </a:pPr>
                      <a:r>
                        <a:rPr kumimoji="0" lang="en-US" sz="1800" b="1" kern="1200" dirty="0" err="1">
                          <a:solidFill>
                            <a:srgbClr val="FF0000"/>
                          </a:solidFill>
                          <a:effectLst/>
                          <a:latin typeface="Consolas" panose="020B0609020204030204" pitchFamily="49" charset="0"/>
                          <a:ea typeface="+mn-ea"/>
                          <a:cs typeface="Consolas" panose="020B0609020204030204" pitchFamily="49" charset="0"/>
                        </a:rPr>
                        <a:t>endloop</a:t>
                      </a:r>
                      <a:r>
                        <a:rPr kumimoji="0" lang="en-US" sz="1800" b="1" kern="1200" dirty="0">
                          <a:solidFill>
                            <a:srgbClr val="FF0000"/>
                          </a:solidFill>
                          <a:effectLst/>
                          <a:latin typeface="Consolas" panose="020B0609020204030204" pitchFamily="49" charset="0"/>
                          <a:ea typeface="+mn-ea"/>
                          <a:cs typeface="Consolas" panose="020B0609020204030204" pitchFamily="49" charset="0"/>
                        </a:rPr>
                        <a:t>:</a:t>
                      </a:r>
                    </a:p>
                  </a:txBody>
                  <a:tcPr marL="68580" marR="68580" marT="0" marB="0"/>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4291846176"/>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IT (If-Then) instruction </a:t>
            </a:r>
          </a:p>
        </p:txBody>
      </p:sp>
      <p:sp>
        <p:nvSpPr>
          <p:cNvPr id="3" name="Slide Number Placeholder 2"/>
          <p:cNvSpPr>
            <a:spLocks noGrp="1"/>
          </p:cNvSpPr>
          <p:nvPr>
            <p:ph type="sldNum" sz="quarter" idx="12"/>
          </p:nvPr>
        </p:nvSpPr>
        <p:spPr/>
        <p:txBody>
          <a:bodyPr/>
          <a:lstStyle/>
          <a:p>
            <a:pPr eaLnBrk="1" latinLnBrk="0" hangingPunct="1"/>
            <a:fld id="{EA7C8D44-3667-46F6-9772-CC52308E2A7F}" type="slidenum">
              <a:rPr kumimoji="0" lang="en-US" smtClean="0"/>
              <a:pPr eaLnBrk="1" latinLnBrk="0" hangingPunct="1"/>
              <a:t>39</a:t>
            </a:fld>
            <a:endParaRPr kumimoji="0" lang="en-US" dirty="0"/>
          </a:p>
        </p:txBody>
      </p:sp>
      <p:sp>
        <p:nvSpPr>
          <p:cNvPr id="4" name="Content Placeholder 3"/>
          <p:cNvSpPr>
            <a:spLocks noGrp="1"/>
          </p:cNvSpPr>
          <p:nvPr>
            <p:ph sz="quarter" idx="1"/>
          </p:nvPr>
        </p:nvSpPr>
        <p:spPr>
          <a:xfrm>
            <a:off x="609600" y="1143000"/>
            <a:ext cx="11049000" cy="3124200"/>
          </a:xfrm>
        </p:spPr>
        <p:txBody>
          <a:bodyPr>
            <a:normAutofit fontScale="92500" lnSpcReduction="20000"/>
          </a:bodyPr>
          <a:lstStyle/>
          <a:p>
            <a:r>
              <a:rPr lang="en-US" sz="2000" dirty="0"/>
              <a:t>On smaller ARM cores (Cortex-M0), not all data instructions support condition suffixes directly; instead you must use an IT instruction (Thumb-2) or branches.</a:t>
            </a:r>
          </a:p>
          <a:p>
            <a:r>
              <a:rPr lang="en-US" sz="2000" dirty="0"/>
              <a:t>"IT" (If-Then) instruction in the ARM Thumb-2 instruction set (16 bits) allows conditional execution of up to four instructions based on a condition flag (like EQ, NE, etc.).</a:t>
            </a:r>
          </a:p>
          <a:p>
            <a:r>
              <a:rPr lang="en-US" sz="2000" b="1" dirty="0">
                <a:solidFill>
                  <a:srgbClr val="0000FF"/>
                </a:solidFill>
              </a:rPr>
              <a:t>IT{x{y{z}}} {</a:t>
            </a:r>
            <a:r>
              <a:rPr lang="en-US" sz="2000" b="1" dirty="0" err="1">
                <a:solidFill>
                  <a:srgbClr val="0000FF"/>
                </a:solidFill>
              </a:rPr>
              <a:t>cond</a:t>
            </a:r>
            <a:r>
              <a:rPr lang="en-US" sz="2000" b="1" dirty="0">
                <a:solidFill>
                  <a:srgbClr val="0000FF"/>
                </a:solidFill>
              </a:rPr>
              <a:t>}, </a:t>
            </a:r>
            <a:r>
              <a:rPr lang="en-US" sz="2000" dirty="0"/>
              <a:t>where x, y, and z specify the existence of the optional second, third, and fourth conditional instruction respectively.  x, y, and z are either </a:t>
            </a:r>
            <a:r>
              <a:rPr lang="en-US" sz="2000" dirty="0">
                <a:solidFill>
                  <a:srgbClr val="FF0000"/>
                </a:solidFill>
              </a:rPr>
              <a:t>T</a:t>
            </a:r>
            <a:r>
              <a:rPr lang="en-US" sz="2000" dirty="0"/>
              <a:t> (Then) or </a:t>
            </a:r>
            <a:r>
              <a:rPr lang="en-US" sz="2000" dirty="0">
                <a:solidFill>
                  <a:srgbClr val="FF0000"/>
                </a:solidFill>
              </a:rPr>
              <a:t>E </a:t>
            </a:r>
            <a:r>
              <a:rPr lang="en-US" sz="2000" dirty="0"/>
              <a:t>(Else). T = execute the following instruction if condition is True; E = execute the following instruction if condition is False</a:t>
            </a:r>
          </a:p>
          <a:p>
            <a:pPr lvl="1"/>
            <a:r>
              <a:rPr lang="en-US" sz="1600" dirty="0"/>
              <a:t>IT — 1 following instruction (If)</a:t>
            </a:r>
          </a:p>
          <a:p>
            <a:pPr lvl="1"/>
            <a:r>
              <a:rPr lang="en-US" sz="1600" dirty="0"/>
              <a:t>ITT — 2 following instructions (If-Then)</a:t>
            </a:r>
          </a:p>
          <a:p>
            <a:pPr lvl="1"/>
            <a:r>
              <a:rPr lang="en-US" sz="1600" dirty="0"/>
              <a:t>ITE — 2 following instructions (If-Else)</a:t>
            </a:r>
          </a:p>
          <a:p>
            <a:pPr lvl="1"/>
            <a:r>
              <a:rPr lang="en-US" sz="1600" dirty="0"/>
              <a:t>ITTE, ITEEE, etc. — up to 4 instructions total</a:t>
            </a:r>
          </a:p>
        </p:txBody>
      </p:sp>
      <p:sp>
        <p:nvSpPr>
          <p:cNvPr id="5" name="Rectangle 4"/>
          <p:cNvSpPr/>
          <p:nvPr/>
        </p:nvSpPr>
        <p:spPr>
          <a:xfrm>
            <a:off x="1600200" y="4267200"/>
            <a:ext cx="3614147" cy="954107"/>
          </a:xfrm>
          <a:prstGeom prst="rect">
            <a:avLst/>
          </a:prstGeom>
        </p:spPr>
        <p:style>
          <a:lnRef idx="2">
            <a:schemeClr val="accent1"/>
          </a:lnRef>
          <a:fillRef idx="1">
            <a:schemeClr val="lt1"/>
          </a:fillRef>
          <a:effectRef idx="0">
            <a:schemeClr val="accent1"/>
          </a:effectRef>
          <a:fontRef idx="minor">
            <a:schemeClr val="dk1"/>
          </a:fontRef>
        </p:style>
        <p:txBody>
          <a:bodyPr wrap="square">
            <a:spAutoFit/>
          </a:bodyPr>
          <a:lstStyle/>
          <a:p>
            <a:r>
              <a:rPr lang="en-US" sz="1400" dirty="0"/>
              <a:t>    </a:t>
            </a:r>
            <a:r>
              <a:rPr lang="en-US" sz="1400" dirty="0">
                <a:solidFill>
                  <a:srgbClr val="FF0000"/>
                </a:solidFill>
              </a:rPr>
              <a:t>ITTE</a:t>
            </a:r>
            <a:r>
              <a:rPr lang="en-US" sz="1400" dirty="0"/>
              <a:t> NE      ; If-Then-Then-Else</a:t>
            </a:r>
          </a:p>
          <a:p>
            <a:r>
              <a:rPr lang="en-US" sz="1400" dirty="0"/>
              <a:t>    ANDNE r0,r0,r1  ; executed if Not Equal</a:t>
            </a:r>
          </a:p>
          <a:p>
            <a:r>
              <a:rPr lang="en-US" sz="1400" dirty="0"/>
              <a:t>    ADDNE r2,r2,#1  ; executed if Not Equal</a:t>
            </a:r>
          </a:p>
          <a:p>
            <a:r>
              <a:rPr lang="en-US" sz="1400" dirty="0"/>
              <a:t>    MOVEQ r2,r3     ; executed if Equal</a:t>
            </a:r>
          </a:p>
        </p:txBody>
      </p:sp>
      <p:sp>
        <p:nvSpPr>
          <p:cNvPr id="6" name="Rectangle 5"/>
          <p:cNvSpPr/>
          <p:nvPr/>
        </p:nvSpPr>
        <p:spPr>
          <a:xfrm>
            <a:off x="5366746" y="5273383"/>
            <a:ext cx="5237648" cy="1169551"/>
          </a:xfrm>
          <a:prstGeom prst="rect">
            <a:avLst/>
          </a:prstGeom>
        </p:spPr>
        <p:style>
          <a:lnRef idx="2">
            <a:schemeClr val="accent1"/>
          </a:lnRef>
          <a:fillRef idx="1">
            <a:schemeClr val="lt1"/>
          </a:fillRef>
          <a:effectRef idx="0">
            <a:schemeClr val="accent1"/>
          </a:effectRef>
          <a:fontRef idx="minor">
            <a:schemeClr val="dk1"/>
          </a:fontRef>
        </p:style>
        <p:txBody>
          <a:bodyPr wrap="square">
            <a:spAutoFit/>
          </a:bodyPr>
          <a:lstStyle/>
          <a:p>
            <a:r>
              <a:rPr lang="en-US" sz="1400" dirty="0"/>
              <a:t>    </a:t>
            </a:r>
            <a:r>
              <a:rPr lang="en-US" sz="1400" b="1" dirty="0">
                <a:solidFill>
                  <a:srgbClr val="FF0000"/>
                </a:solidFill>
              </a:rPr>
              <a:t>ITT</a:t>
            </a:r>
            <a:r>
              <a:rPr lang="en-US" sz="1400" dirty="0"/>
              <a:t>    AL             ; AL (Always) condition executes two 16-bit instructions unconditionally; the last ADD is outside the IT block.</a:t>
            </a:r>
          </a:p>
          <a:p>
            <a:r>
              <a:rPr lang="en-US" sz="1400" dirty="0"/>
              <a:t>    ADDAL  r0,r0,r1  ; 16-bit ADD, not ADDS</a:t>
            </a:r>
          </a:p>
          <a:p>
            <a:r>
              <a:rPr lang="en-US" sz="1400" dirty="0"/>
              <a:t>    SUBAL  r2,r2,#1  ; 16-bit SUB, not SUB</a:t>
            </a:r>
          </a:p>
          <a:p>
            <a:r>
              <a:rPr lang="en-US" sz="1400" dirty="0"/>
              <a:t>    ADD     r0,r0,r1   ; expands into 32-bit ADD, and is not in  IT block</a:t>
            </a:r>
          </a:p>
        </p:txBody>
      </p:sp>
      <p:sp>
        <p:nvSpPr>
          <p:cNvPr id="7" name="Rectangle 6"/>
          <p:cNvSpPr/>
          <p:nvPr/>
        </p:nvSpPr>
        <p:spPr>
          <a:xfrm>
            <a:off x="5366746" y="4267200"/>
            <a:ext cx="5237648" cy="954107"/>
          </a:xfrm>
          <a:prstGeom prst="rect">
            <a:avLst/>
          </a:prstGeom>
        </p:spPr>
        <p:style>
          <a:lnRef idx="2">
            <a:schemeClr val="accent1"/>
          </a:lnRef>
          <a:fillRef idx="1">
            <a:schemeClr val="lt1"/>
          </a:fillRef>
          <a:effectRef idx="0">
            <a:schemeClr val="accent1"/>
          </a:effectRef>
          <a:fontRef idx="minor">
            <a:schemeClr val="dk1"/>
          </a:fontRef>
        </p:style>
        <p:txBody>
          <a:bodyPr wrap="square">
            <a:spAutoFit/>
          </a:bodyPr>
          <a:lstStyle/>
          <a:p>
            <a:r>
              <a:rPr lang="en-US" sz="1400" dirty="0"/>
              <a:t>    </a:t>
            </a:r>
            <a:r>
              <a:rPr lang="en-US" sz="1400" b="1" dirty="0">
                <a:solidFill>
                  <a:srgbClr val="FF0000"/>
                </a:solidFill>
              </a:rPr>
              <a:t>ITT</a:t>
            </a:r>
            <a:r>
              <a:rPr lang="en-US" sz="1400" dirty="0"/>
              <a:t>    EQ    ; Executes both instructions only if Equal condition is true</a:t>
            </a:r>
          </a:p>
          <a:p>
            <a:r>
              <a:rPr lang="en-US" sz="1400" dirty="0"/>
              <a:t>    MOVEQ  r0,r1</a:t>
            </a:r>
          </a:p>
          <a:p>
            <a:r>
              <a:rPr lang="en-US" sz="1400" dirty="0"/>
              <a:t>    BEQ    </a:t>
            </a:r>
            <a:r>
              <a:rPr lang="en-US" sz="1400" dirty="0" err="1"/>
              <a:t>dloop</a:t>
            </a:r>
            <a:r>
              <a:rPr lang="en-US" sz="1400" dirty="0"/>
              <a:t>     ; branch at end of IT block is permitted</a:t>
            </a:r>
          </a:p>
        </p:txBody>
      </p:sp>
      <p:sp>
        <p:nvSpPr>
          <p:cNvPr id="8" name="Rectangle 7"/>
          <p:cNvSpPr/>
          <p:nvPr/>
        </p:nvSpPr>
        <p:spPr>
          <a:xfrm>
            <a:off x="1600200" y="5280318"/>
            <a:ext cx="3614147" cy="954107"/>
          </a:xfrm>
          <a:prstGeom prst="rect">
            <a:avLst/>
          </a:prstGeom>
        </p:spPr>
        <p:style>
          <a:lnRef idx="2">
            <a:schemeClr val="accent1"/>
          </a:lnRef>
          <a:fillRef idx="1">
            <a:schemeClr val="lt1"/>
          </a:fillRef>
          <a:effectRef idx="0">
            <a:schemeClr val="accent1"/>
          </a:effectRef>
          <a:fontRef idx="minor">
            <a:schemeClr val="dk1"/>
          </a:fontRef>
        </p:style>
        <p:txBody>
          <a:bodyPr wrap="square">
            <a:spAutoFit/>
          </a:bodyPr>
          <a:lstStyle/>
          <a:p>
            <a:r>
              <a:rPr lang="en-US" sz="1400" dirty="0"/>
              <a:t>    </a:t>
            </a:r>
            <a:r>
              <a:rPr lang="en-US" sz="1400" b="1" dirty="0">
                <a:solidFill>
                  <a:srgbClr val="FF0000"/>
                </a:solidFill>
              </a:rPr>
              <a:t>ITT</a:t>
            </a:r>
            <a:r>
              <a:rPr lang="en-US" sz="1400" dirty="0"/>
              <a:t>    EQ ; Executes both instructions only if Equal condition is true</a:t>
            </a:r>
          </a:p>
          <a:p>
            <a:r>
              <a:rPr lang="en-US" sz="1400" dirty="0"/>
              <a:t>    MOVEQ  r0,r1</a:t>
            </a:r>
          </a:p>
          <a:p>
            <a:r>
              <a:rPr lang="en-US" sz="1400" dirty="0"/>
              <a:t>    ADDEQ  r0,r0,#1 </a:t>
            </a:r>
          </a:p>
        </p:txBody>
      </p:sp>
      <p:sp>
        <p:nvSpPr>
          <p:cNvPr id="11" name="TextBox 10">
            <a:extLst>
              <a:ext uri="{FF2B5EF4-FFF2-40B4-BE49-F238E27FC236}">
                <a16:creationId xmlns:a16="http://schemas.microsoft.com/office/drawing/2014/main" id="{5068A1AF-722F-F81B-ABAF-811986421AAA}"/>
              </a:ext>
            </a:extLst>
          </p:cNvPr>
          <p:cNvSpPr txBox="1"/>
          <p:nvPr/>
        </p:nvSpPr>
        <p:spPr>
          <a:xfrm>
            <a:off x="6289040" y="89555"/>
            <a:ext cx="5257800" cy="923330"/>
          </a:xfrm>
          <a:prstGeom prst="rect">
            <a:avLst/>
          </a:prstGeom>
          <a:solidFill>
            <a:schemeClr val="bg1">
              <a:lumMod val="85000"/>
            </a:schemeClr>
          </a:solidFill>
        </p:spPr>
        <p:style>
          <a:lnRef idx="1">
            <a:schemeClr val="dk1"/>
          </a:lnRef>
          <a:fillRef idx="2">
            <a:schemeClr val="dk1"/>
          </a:fillRef>
          <a:effectRef idx="1">
            <a:schemeClr val="dk1"/>
          </a:effectRef>
          <a:fontRef idx="minor">
            <a:schemeClr val="dk1"/>
          </a:fontRef>
        </p:style>
        <p:txBody>
          <a:bodyPr wrap="square" rtlCol="0">
            <a:spAutoFit/>
          </a:bodyPr>
          <a:lstStyle/>
          <a:p>
            <a:r>
              <a:rPr lang="en-US" dirty="0">
                <a:solidFill>
                  <a:schemeClr val="tx1"/>
                </a:solidFill>
              </a:rPr>
              <a:t>You do not need to write IT instructions in your code. </a:t>
            </a:r>
          </a:p>
          <a:p>
            <a:r>
              <a:rPr lang="en-US" dirty="0">
                <a:solidFill>
                  <a:schemeClr val="tx1"/>
                </a:solidFill>
              </a:rPr>
              <a:t>The assembler generates them for you automatically according to the conditions specified.</a:t>
            </a:r>
          </a:p>
        </p:txBody>
      </p:sp>
    </p:spTree>
    <p:extLst>
      <p:ext uri="{BB962C8B-B14F-4D97-AF65-F5344CB8AC3E}">
        <p14:creationId xmlns:p14="http://schemas.microsoft.com/office/powerpoint/2010/main" val="20759957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Condition Flags</a:t>
            </a:r>
          </a:p>
        </p:txBody>
      </p:sp>
      <p:sp>
        <p:nvSpPr>
          <p:cNvPr id="3" name="Slide Number Placeholder 2"/>
          <p:cNvSpPr>
            <a:spLocks noGrp="1"/>
          </p:cNvSpPr>
          <p:nvPr>
            <p:ph type="sldNum" sz="quarter" idx="12"/>
          </p:nvPr>
        </p:nvSpPr>
        <p:spPr/>
        <p:txBody>
          <a:bodyPr/>
          <a:lstStyle/>
          <a:p>
            <a:fld id="{EA7C8D44-3667-46F6-9772-CC52308E2A7F}" type="slidenum">
              <a:rPr kumimoji="0" lang="en-US" smtClean="0"/>
              <a:pPr/>
              <a:t>4</a:t>
            </a:fld>
            <a:endParaRPr kumimoji="0" lang="en-US" dirty="0"/>
          </a:p>
        </p:txBody>
      </p:sp>
      <p:sp>
        <p:nvSpPr>
          <p:cNvPr id="4" name="Content Placeholder 3"/>
          <p:cNvSpPr>
            <a:spLocks noGrp="1"/>
          </p:cNvSpPr>
          <p:nvPr>
            <p:ph sz="quarter" idx="1"/>
          </p:nvPr>
        </p:nvSpPr>
        <p:spPr>
          <a:xfrm>
            <a:off x="609600" y="2377588"/>
            <a:ext cx="8229600" cy="3718560"/>
          </a:xfrm>
        </p:spPr>
        <p:txBody>
          <a:bodyPr>
            <a:noAutofit/>
          </a:bodyPr>
          <a:lstStyle/>
          <a:p>
            <a:r>
              <a:rPr lang="en-US" sz="1600" b="1" dirty="0"/>
              <a:t>Negative</a:t>
            </a:r>
            <a:r>
              <a:rPr lang="en-US" sz="1600" dirty="0"/>
              <a:t> bit</a:t>
            </a:r>
          </a:p>
          <a:p>
            <a:pPr lvl="1"/>
            <a:r>
              <a:rPr lang="en-US" sz="1600" dirty="0">
                <a:latin typeface="Consolas" panose="020B0609020204030204" pitchFamily="49" charset="0"/>
                <a:cs typeface="Consolas" panose="020B0609020204030204" pitchFamily="49" charset="0"/>
              </a:rPr>
              <a:t>N = 1 </a:t>
            </a:r>
            <a:r>
              <a:rPr lang="en-US" sz="1600" dirty="0"/>
              <a:t>if most significant bit of result is </a:t>
            </a:r>
            <a:r>
              <a:rPr lang="en-US" sz="1600" dirty="0">
                <a:latin typeface="Consolas" panose="020B0609020204030204" pitchFamily="49" charset="0"/>
                <a:cs typeface="Consolas" panose="020B0609020204030204" pitchFamily="49" charset="0"/>
              </a:rPr>
              <a:t>1</a:t>
            </a:r>
          </a:p>
          <a:p>
            <a:r>
              <a:rPr lang="en-US" sz="1600" b="1" dirty="0"/>
              <a:t>Zero</a:t>
            </a:r>
            <a:r>
              <a:rPr lang="en-US" sz="1600" dirty="0"/>
              <a:t> bit</a:t>
            </a:r>
          </a:p>
          <a:p>
            <a:pPr lvl="1"/>
            <a:r>
              <a:rPr lang="en-US" sz="1600" dirty="0">
                <a:latin typeface="Consolas" panose="020B0609020204030204" pitchFamily="49" charset="0"/>
                <a:cs typeface="Consolas" panose="020B0609020204030204" pitchFamily="49" charset="0"/>
              </a:rPr>
              <a:t>Z = 1 </a:t>
            </a:r>
            <a:r>
              <a:rPr lang="en-US" sz="1600" dirty="0"/>
              <a:t>if all bits of result are </a:t>
            </a:r>
            <a:r>
              <a:rPr lang="en-US" sz="1600" dirty="0">
                <a:latin typeface="Consolas" panose="020B0609020204030204" pitchFamily="49" charset="0"/>
                <a:cs typeface="Consolas" panose="020B0609020204030204" pitchFamily="49" charset="0"/>
              </a:rPr>
              <a:t>0</a:t>
            </a:r>
          </a:p>
          <a:p>
            <a:r>
              <a:rPr lang="en-US" sz="1600" b="1" dirty="0"/>
              <a:t>Carry</a:t>
            </a:r>
            <a:r>
              <a:rPr lang="en-US" sz="1600" dirty="0"/>
              <a:t> bit</a:t>
            </a:r>
          </a:p>
          <a:p>
            <a:pPr lvl="1"/>
            <a:r>
              <a:rPr lang="en-US" sz="1600" dirty="0"/>
              <a:t>For unsigned addition, </a:t>
            </a:r>
            <a:r>
              <a:rPr lang="en-US" sz="1600" dirty="0">
                <a:latin typeface="Consolas" panose="020B0609020204030204" pitchFamily="49" charset="0"/>
                <a:cs typeface="Consolas" panose="020B0609020204030204" pitchFamily="49" charset="0"/>
              </a:rPr>
              <a:t>C = 1 </a:t>
            </a:r>
            <a:r>
              <a:rPr lang="en-US" sz="1600" dirty="0"/>
              <a:t>if carry takes place</a:t>
            </a:r>
          </a:p>
          <a:p>
            <a:pPr lvl="1"/>
            <a:r>
              <a:rPr lang="en-US" sz="1600" dirty="0"/>
              <a:t>For unsigned subtraction, </a:t>
            </a:r>
            <a:r>
              <a:rPr lang="en-US" sz="1600" dirty="0">
                <a:latin typeface="Consolas" panose="020B0609020204030204" pitchFamily="49" charset="0"/>
                <a:cs typeface="Consolas" panose="020B0609020204030204" pitchFamily="49" charset="0"/>
              </a:rPr>
              <a:t>C = 0 </a:t>
            </a:r>
            <a:r>
              <a:rPr lang="en-US" sz="1600" dirty="0"/>
              <a:t>(carry = not borrow) if borrow takes place</a:t>
            </a:r>
          </a:p>
          <a:p>
            <a:pPr lvl="1"/>
            <a:r>
              <a:rPr lang="en-US" sz="1600" dirty="0"/>
              <a:t>For shift/rotation, C = last bit shifted out</a:t>
            </a:r>
          </a:p>
          <a:p>
            <a:r>
              <a:rPr lang="en-US" sz="1600" b="1" dirty="0" err="1"/>
              <a:t>oVerflow</a:t>
            </a:r>
            <a:r>
              <a:rPr lang="en-US" sz="1600" dirty="0"/>
              <a:t> bit</a:t>
            </a:r>
          </a:p>
          <a:p>
            <a:pPr lvl="1"/>
            <a:r>
              <a:rPr lang="en-US" sz="1600" dirty="0">
                <a:latin typeface="Consolas" panose="020B0609020204030204" pitchFamily="49" charset="0"/>
                <a:cs typeface="Consolas" panose="020B0609020204030204" pitchFamily="49" charset="0"/>
              </a:rPr>
              <a:t>V = 1 </a:t>
            </a:r>
            <a:r>
              <a:rPr lang="en-US" sz="1600" dirty="0"/>
              <a:t>if adding 2 same-signed numbers produces a result with the opposite sign</a:t>
            </a:r>
          </a:p>
          <a:p>
            <a:pPr lvl="2"/>
            <a:r>
              <a:rPr lang="en-US" sz="1400" dirty="0"/>
              <a:t>Positive + Positive = Negative, or </a:t>
            </a:r>
          </a:p>
          <a:p>
            <a:pPr lvl="2"/>
            <a:r>
              <a:rPr lang="en-US" sz="1400" dirty="0"/>
              <a:t>Negative + negative = Positive</a:t>
            </a:r>
          </a:p>
          <a:p>
            <a:pPr lvl="1"/>
            <a:r>
              <a:rPr lang="en-US" sz="1600" dirty="0"/>
              <a:t>Non-arithmetic operations does not touch V bit, such as </a:t>
            </a:r>
            <a:r>
              <a:rPr lang="en-US" sz="1600" dirty="0">
                <a:latin typeface="Consolas" panose="020B0609020204030204" pitchFamily="49" charset="0"/>
                <a:cs typeface="Consolas" panose="020B0609020204030204" pitchFamily="49" charset="0"/>
              </a:rPr>
              <a:t>MOV,AND,LSL,MUL</a:t>
            </a:r>
          </a:p>
        </p:txBody>
      </p:sp>
      <p:grpSp>
        <p:nvGrpSpPr>
          <p:cNvPr id="44" name="Group 43">
            <a:extLst>
              <a:ext uri="{FF2B5EF4-FFF2-40B4-BE49-F238E27FC236}">
                <a16:creationId xmlns:a16="http://schemas.microsoft.com/office/drawing/2014/main" id="{E23C336C-72F6-5E4D-AEBB-F4AB2D4C384F}"/>
              </a:ext>
            </a:extLst>
          </p:cNvPr>
          <p:cNvGrpSpPr/>
          <p:nvPr/>
        </p:nvGrpSpPr>
        <p:grpSpPr>
          <a:xfrm>
            <a:off x="2286000" y="1333086"/>
            <a:ext cx="8527446" cy="914401"/>
            <a:chOff x="974370" y="1440516"/>
            <a:chExt cx="7606093" cy="556276"/>
          </a:xfrm>
        </p:grpSpPr>
        <p:sp>
          <p:nvSpPr>
            <p:cNvPr id="5" name="Rectangle 4">
              <a:extLst>
                <a:ext uri="{FF2B5EF4-FFF2-40B4-BE49-F238E27FC236}">
                  <a16:creationId xmlns:a16="http://schemas.microsoft.com/office/drawing/2014/main" id="{3865754D-DE16-4F39-B1B0-DA5943946BF1}"/>
                </a:ext>
              </a:extLst>
            </p:cNvPr>
            <p:cNvSpPr/>
            <p:nvPr/>
          </p:nvSpPr>
          <p:spPr bwMode="auto">
            <a:xfrm>
              <a:off x="2874941" y="1652020"/>
              <a:ext cx="239712" cy="264071"/>
            </a:xfrm>
            <a:prstGeom prst="rect">
              <a:avLst/>
            </a:prstGeom>
            <a:solidFill>
              <a:schemeClr val="bg1">
                <a:lumMod val="95000"/>
              </a:schemeClr>
            </a:solidFill>
            <a:ln w="12700" cap="flat" cmpd="sng" algn="ctr">
              <a:solidFill>
                <a:schemeClr val="bg1">
                  <a:lumMod val="85000"/>
                </a:schemeClr>
              </a:solidFill>
              <a:prstDash val="solid"/>
              <a:round/>
              <a:headEnd type="none" w="med" len="med"/>
              <a:tailEnd type="none" w="med" len="med"/>
            </a:ln>
            <a:effectLst/>
          </p:spPr>
          <p:txBody>
            <a:bodyPr wrap="none" anchor="ctr"/>
            <a:lstStyle/>
            <a:p>
              <a:pPr algn="ctr">
                <a:defRPr/>
              </a:pPr>
              <a:endParaRPr lang="en-GB">
                <a:cs typeface="Arial" charset="0"/>
              </a:endParaRPr>
            </a:p>
          </p:txBody>
        </p:sp>
        <p:sp>
          <p:nvSpPr>
            <p:cNvPr id="6" name="Rectangle 5">
              <a:extLst>
                <a:ext uri="{FF2B5EF4-FFF2-40B4-BE49-F238E27FC236}">
                  <a16:creationId xmlns:a16="http://schemas.microsoft.com/office/drawing/2014/main" id="{6E93E8F1-45C8-45CC-B373-7F5661A4CDAC}"/>
                </a:ext>
              </a:extLst>
            </p:cNvPr>
            <p:cNvSpPr/>
            <p:nvPr/>
          </p:nvSpPr>
          <p:spPr bwMode="auto">
            <a:xfrm>
              <a:off x="3114653" y="1652020"/>
              <a:ext cx="239712" cy="264071"/>
            </a:xfrm>
            <a:prstGeom prst="rect">
              <a:avLst/>
            </a:prstGeom>
            <a:solidFill>
              <a:schemeClr val="bg1">
                <a:lumMod val="95000"/>
              </a:schemeClr>
            </a:solidFill>
            <a:ln w="12700" cap="flat" cmpd="sng" algn="ctr">
              <a:solidFill>
                <a:schemeClr val="bg1">
                  <a:lumMod val="85000"/>
                </a:schemeClr>
              </a:solidFill>
              <a:prstDash val="solid"/>
              <a:round/>
              <a:headEnd type="none" w="med" len="med"/>
              <a:tailEnd type="none" w="med" len="med"/>
            </a:ln>
            <a:effectLst/>
          </p:spPr>
          <p:txBody>
            <a:bodyPr wrap="none" anchor="ctr"/>
            <a:lstStyle/>
            <a:p>
              <a:pPr algn="ctr">
                <a:defRPr/>
              </a:pPr>
              <a:endParaRPr lang="en-GB">
                <a:cs typeface="Arial" charset="0"/>
              </a:endParaRPr>
            </a:p>
          </p:txBody>
        </p:sp>
        <p:sp>
          <p:nvSpPr>
            <p:cNvPr id="7" name="Rectangle 6">
              <a:extLst>
                <a:ext uri="{FF2B5EF4-FFF2-40B4-BE49-F238E27FC236}">
                  <a16:creationId xmlns:a16="http://schemas.microsoft.com/office/drawing/2014/main" id="{4AFCC2AB-1DE5-4E46-A408-A603476BC0DC}"/>
                </a:ext>
              </a:extLst>
            </p:cNvPr>
            <p:cNvSpPr/>
            <p:nvPr/>
          </p:nvSpPr>
          <p:spPr bwMode="auto">
            <a:xfrm>
              <a:off x="3348658" y="1652020"/>
              <a:ext cx="239712" cy="264071"/>
            </a:xfrm>
            <a:prstGeom prst="rect">
              <a:avLst/>
            </a:prstGeom>
            <a:solidFill>
              <a:schemeClr val="bg1">
                <a:lumMod val="95000"/>
              </a:schemeClr>
            </a:solidFill>
            <a:ln w="12700" cap="flat" cmpd="sng" algn="ctr">
              <a:solidFill>
                <a:schemeClr val="bg1">
                  <a:lumMod val="85000"/>
                </a:schemeClr>
              </a:solidFill>
              <a:prstDash val="solid"/>
              <a:round/>
              <a:headEnd type="none" w="med" len="med"/>
              <a:tailEnd type="none" w="med" len="med"/>
            </a:ln>
            <a:effectLst/>
          </p:spPr>
          <p:txBody>
            <a:bodyPr wrap="none" anchor="ctr"/>
            <a:lstStyle/>
            <a:p>
              <a:pPr algn="ctr">
                <a:defRPr/>
              </a:pPr>
              <a:endParaRPr lang="en-GB">
                <a:cs typeface="Arial" charset="0"/>
              </a:endParaRPr>
            </a:p>
          </p:txBody>
        </p:sp>
        <p:sp>
          <p:nvSpPr>
            <p:cNvPr id="8" name="Rectangle 7">
              <a:extLst>
                <a:ext uri="{FF2B5EF4-FFF2-40B4-BE49-F238E27FC236}">
                  <a16:creationId xmlns:a16="http://schemas.microsoft.com/office/drawing/2014/main" id="{4D1D7D1A-5E84-4709-8248-A578919960E8}"/>
                </a:ext>
              </a:extLst>
            </p:cNvPr>
            <p:cNvSpPr/>
            <p:nvPr/>
          </p:nvSpPr>
          <p:spPr bwMode="auto">
            <a:xfrm>
              <a:off x="3588370" y="1652020"/>
              <a:ext cx="239712" cy="264071"/>
            </a:xfrm>
            <a:prstGeom prst="rect">
              <a:avLst/>
            </a:prstGeom>
            <a:solidFill>
              <a:schemeClr val="bg1">
                <a:lumMod val="95000"/>
              </a:schemeClr>
            </a:solidFill>
            <a:ln w="12700" cap="flat" cmpd="sng" algn="ctr">
              <a:solidFill>
                <a:schemeClr val="bg1">
                  <a:lumMod val="85000"/>
                </a:schemeClr>
              </a:solidFill>
              <a:prstDash val="solid"/>
              <a:round/>
              <a:headEnd type="none" w="med" len="med"/>
              <a:tailEnd type="none" w="med" len="med"/>
            </a:ln>
            <a:effectLst/>
          </p:spPr>
          <p:txBody>
            <a:bodyPr wrap="none" anchor="ctr"/>
            <a:lstStyle/>
            <a:p>
              <a:pPr algn="ctr">
                <a:defRPr/>
              </a:pPr>
              <a:endParaRPr lang="en-GB">
                <a:cs typeface="Arial" charset="0"/>
              </a:endParaRPr>
            </a:p>
          </p:txBody>
        </p:sp>
        <p:sp>
          <p:nvSpPr>
            <p:cNvPr id="9" name="Rectangle 8">
              <a:extLst>
                <a:ext uri="{FF2B5EF4-FFF2-40B4-BE49-F238E27FC236}">
                  <a16:creationId xmlns:a16="http://schemas.microsoft.com/office/drawing/2014/main" id="{5D012AA1-6463-46CA-9447-F46147A08F0D}"/>
                </a:ext>
              </a:extLst>
            </p:cNvPr>
            <p:cNvSpPr/>
            <p:nvPr/>
          </p:nvSpPr>
          <p:spPr bwMode="auto">
            <a:xfrm>
              <a:off x="3828082" y="1652020"/>
              <a:ext cx="239712" cy="264071"/>
            </a:xfrm>
            <a:prstGeom prst="rect">
              <a:avLst/>
            </a:prstGeom>
            <a:solidFill>
              <a:schemeClr val="bg1">
                <a:lumMod val="95000"/>
              </a:schemeClr>
            </a:solidFill>
            <a:ln w="12700" cap="flat" cmpd="sng" algn="ctr">
              <a:solidFill>
                <a:schemeClr val="bg1">
                  <a:lumMod val="85000"/>
                </a:schemeClr>
              </a:solidFill>
              <a:prstDash val="solid"/>
              <a:round/>
              <a:headEnd type="none" w="med" len="med"/>
              <a:tailEnd type="none" w="med" len="med"/>
            </a:ln>
            <a:effectLst/>
          </p:spPr>
          <p:txBody>
            <a:bodyPr wrap="none" anchor="ctr"/>
            <a:lstStyle/>
            <a:p>
              <a:pPr algn="ctr">
                <a:defRPr/>
              </a:pPr>
              <a:endParaRPr lang="en-GB">
                <a:cs typeface="Arial" charset="0"/>
              </a:endParaRPr>
            </a:p>
          </p:txBody>
        </p:sp>
        <p:sp>
          <p:nvSpPr>
            <p:cNvPr id="10" name="Rectangle 9">
              <a:extLst>
                <a:ext uri="{FF2B5EF4-FFF2-40B4-BE49-F238E27FC236}">
                  <a16:creationId xmlns:a16="http://schemas.microsoft.com/office/drawing/2014/main" id="{C70CD862-50B5-4C82-A42C-3DCF77853209}"/>
                </a:ext>
              </a:extLst>
            </p:cNvPr>
            <p:cNvSpPr/>
            <p:nvPr/>
          </p:nvSpPr>
          <p:spPr bwMode="auto">
            <a:xfrm>
              <a:off x="4067794" y="1652020"/>
              <a:ext cx="239712" cy="264071"/>
            </a:xfrm>
            <a:prstGeom prst="rect">
              <a:avLst/>
            </a:prstGeom>
            <a:solidFill>
              <a:schemeClr val="bg1">
                <a:lumMod val="95000"/>
              </a:schemeClr>
            </a:solidFill>
            <a:ln w="12700" cap="flat" cmpd="sng" algn="ctr">
              <a:solidFill>
                <a:schemeClr val="bg1">
                  <a:lumMod val="85000"/>
                </a:schemeClr>
              </a:solidFill>
              <a:prstDash val="solid"/>
              <a:round/>
              <a:headEnd type="none" w="med" len="med"/>
              <a:tailEnd type="none" w="med" len="med"/>
            </a:ln>
            <a:effectLst/>
          </p:spPr>
          <p:txBody>
            <a:bodyPr wrap="none" anchor="ctr"/>
            <a:lstStyle/>
            <a:p>
              <a:pPr algn="ctr">
                <a:defRPr/>
              </a:pPr>
              <a:endParaRPr lang="en-GB">
                <a:cs typeface="Arial" charset="0"/>
              </a:endParaRPr>
            </a:p>
          </p:txBody>
        </p:sp>
        <p:sp>
          <p:nvSpPr>
            <p:cNvPr id="11" name="Rectangle 10">
              <a:extLst>
                <a:ext uri="{FF2B5EF4-FFF2-40B4-BE49-F238E27FC236}">
                  <a16:creationId xmlns:a16="http://schemas.microsoft.com/office/drawing/2014/main" id="{A04B20A9-0070-459B-AD5B-2686AAB485F3}"/>
                </a:ext>
              </a:extLst>
            </p:cNvPr>
            <p:cNvSpPr/>
            <p:nvPr/>
          </p:nvSpPr>
          <p:spPr bwMode="auto">
            <a:xfrm>
              <a:off x="4301797" y="1652020"/>
              <a:ext cx="239712" cy="264071"/>
            </a:xfrm>
            <a:prstGeom prst="rect">
              <a:avLst/>
            </a:prstGeom>
            <a:solidFill>
              <a:schemeClr val="bg1">
                <a:lumMod val="95000"/>
              </a:schemeClr>
            </a:solidFill>
            <a:ln w="12700" cap="flat" cmpd="sng" algn="ctr">
              <a:solidFill>
                <a:schemeClr val="bg1">
                  <a:lumMod val="85000"/>
                </a:schemeClr>
              </a:solidFill>
              <a:prstDash val="solid"/>
              <a:round/>
              <a:headEnd type="none" w="med" len="med"/>
              <a:tailEnd type="none" w="med" len="med"/>
            </a:ln>
            <a:effectLst/>
          </p:spPr>
          <p:txBody>
            <a:bodyPr wrap="none" anchor="ctr"/>
            <a:lstStyle/>
            <a:p>
              <a:pPr algn="ctr">
                <a:defRPr/>
              </a:pPr>
              <a:endParaRPr lang="en-GB">
                <a:cs typeface="Arial" charset="0"/>
              </a:endParaRPr>
            </a:p>
          </p:txBody>
        </p:sp>
        <p:sp>
          <p:nvSpPr>
            <p:cNvPr id="12" name="Rectangle 11">
              <a:extLst>
                <a:ext uri="{FF2B5EF4-FFF2-40B4-BE49-F238E27FC236}">
                  <a16:creationId xmlns:a16="http://schemas.microsoft.com/office/drawing/2014/main" id="{D566CDDF-BF45-403E-87AF-598F6C2E43FE}"/>
                </a:ext>
              </a:extLst>
            </p:cNvPr>
            <p:cNvSpPr/>
            <p:nvPr/>
          </p:nvSpPr>
          <p:spPr bwMode="auto">
            <a:xfrm>
              <a:off x="4541509" y="1652020"/>
              <a:ext cx="239712" cy="264071"/>
            </a:xfrm>
            <a:prstGeom prst="rect">
              <a:avLst/>
            </a:prstGeom>
            <a:solidFill>
              <a:schemeClr val="bg1">
                <a:lumMod val="95000"/>
              </a:schemeClr>
            </a:solidFill>
            <a:ln w="12700" cap="flat" cmpd="sng" algn="ctr">
              <a:solidFill>
                <a:schemeClr val="bg1">
                  <a:lumMod val="85000"/>
                </a:schemeClr>
              </a:solidFill>
              <a:prstDash val="solid"/>
              <a:round/>
              <a:headEnd type="none" w="med" len="med"/>
              <a:tailEnd type="none" w="med" len="med"/>
            </a:ln>
            <a:effectLst/>
          </p:spPr>
          <p:txBody>
            <a:bodyPr wrap="none" anchor="ctr"/>
            <a:lstStyle/>
            <a:p>
              <a:pPr algn="ctr">
                <a:defRPr/>
              </a:pPr>
              <a:endParaRPr lang="en-GB">
                <a:cs typeface="Arial" charset="0"/>
              </a:endParaRPr>
            </a:p>
          </p:txBody>
        </p:sp>
        <p:sp>
          <p:nvSpPr>
            <p:cNvPr id="13" name="Rectangle 12">
              <a:extLst>
                <a:ext uri="{FF2B5EF4-FFF2-40B4-BE49-F238E27FC236}">
                  <a16:creationId xmlns:a16="http://schemas.microsoft.com/office/drawing/2014/main" id="{5E4A65F3-34EF-471D-9C2E-7512DF187876}"/>
                </a:ext>
              </a:extLst>
            </p:cNvPr>
            <p:cNvSpPr/>
            <p:nvPr/>
          </p:nvSpPr>
          <p:spPr bwMode="auto">
            <a:xfrm>
              <a:off x="4775514" y="1652020"/>
              <a:ext cx="239712" cy="264071"/>
            </a:xfrm>
            <a:prstGeom prst="rect">
              <a:avLst/>
            </a:prstGeom>
            <a:solidFill>
              <a:schemeClr val="bg1">
                <a:lumMod val="95000"/>
              </a:schemeClr>
            </a:solidFill>
            <a:ln w="12700" cap="flat" cmpd="sng" algn="ctr">
              <a:solidFill>
                <a:schemeClr val="bg1">
                  <a:lumMod val="85000"/>
                </a:schemeClr>
              </a:solidFill>
              <a:prstDash val="solid"/>
              <a:round/>
              <a:headEnd type="none" w="med" len="med"/>
              <a:tailEnd type="none" w="med" len="med"/>
            </a:ln>
            <a:effectLst/>
          </p:spPr>
          <p:txBody>
            <a:bodyPr wrap="none" anchor="ctr"/>
            <a:lstStyle/>
            <a:p>
              <a:pPr algn="ctr">
                <a:defRPr/>
              </a:pPr>
              <a:endParaRPr lang="en-GB">
                <a:cs typeface="Arial" charset="0"/>
              </a:endParaRPr>
            </a:p>
          </p:txBody>
        </p:sp>
        <p:sp>
          <p:nvSpPr>
            <p:cNvPr id="14" name="Rectangle 13">
              <a:extLst>
                <a:ext uri="{FF2B5EF4-FFF2-40B4-BE49-F238E27FC236}">
                  <a16:creationId xmlns:a16="http://schemas.microsoft.com/office/drawing/2014/main" id="{64DB2790-A34C-4D7B-ADEA-5F46A4AB8753}"/>
                </a:ext>
              </a:extLst>
            </p:cNvPr>
            <p:cNvSpPr/>
            <p:nvPr/>
          </p:nvSpPr>
          <p:spPr bwMode="auto">
            <a:xfrm>
              <a:off x="5015226" y="1652020"/>
              <a:ext cx="239712" cy="264071"/>
            </a:xfrm>
            <a:prstGeom prst="rect">
              <a:avLst/>
            </a:prstGeom>
            <a:solidFill>
              <a:schemeClr val="bg1">
                <a:lumMod val="95000"/>
              </a:schemeClr>
            </a:solidFill>
            <a:ln w="12700" cap="flat" cmpd="sng" algn="ctr">
              <a:solidFill>
                <a:schemeClr val="bg1">
                  <a:lumMod val="85000"/>
                </a:schemeClr>
              </a:solidFill>
              <a:prstDash val="solid"/>
              <a:round/>
              <a:headEnd type="none" w="med" len="med"/>
              <a:tailEnd type="none" w="med" len="med"/>
            </a:ln>
            <a:effectLst/>
          </p:spPr>
          <p:txBody>
            <a:bodyPr wrap="none" anchor="ctr"/>
            <a:lstStyle/>
            <a:p>
              <a:pPr algn="ctr">
                <a:defRPr/>
              </a:pPr>
              <a:endParaRPr lang="en-GB">
                <a:cs typeface="Arial" charset="0"/>
              </a:endParaRPr>
            </a:p>
          </p:txBody>
        </p:sp>
        <p:sp>
          <p:nvSpPr>
            <p:cNvPr id="15" name="Rectangle 14">
              <a:extLst>
                <a:ext uri="{FF2B5EF4-FFF2-40B4-BE49-F238E27FC236}">
                  <a16:creationId xmlns:a16="http://schemas.microsoft.com/office/drawing/2014/main" id="{3EC4CDFA-F92B-4AC6-A958-80818AFD4FD0}"/>
                </a:ext>
              </a:extLst>
            </p:cNvPr>
            <p:cNvSpPr/>
            <p:nvPr/>
          </p:nvSpPr>
          <p:spPr bwMode="auto">
            <a:xfrm>
              <a:off x="5249230" y="1652020"/>
              <a:ext cx="239712" cy="264071"/>
            </a:xfrm>
            <a:prstGeom prst="rect">
              <a:avLst/>
            </a:prstGeom>
            <a:solidFill>
              <a:schemeClr val="bg1">
                <a:lumMod val="95000"/>
              </a:schemeClr>
            </a:solidFill>
            <a:ln w="12700" cap="flat" cmpd="sng" algn="ctr">
              <a:solidFill>
                <a:schemeClr val="bg1">
                  <a:lumMod val="85000"/>
                </a:schemeClr>
              </a:solidFill>
              <a:prstDash val="solid"/>
              <a:round/>
              <a:headEnd type="none" w="med" len="med"/>
              <a:tailEnd type="none" w="med" len="med"/>
            </a:ln>
            <a:effectLst/>
          </p:spPr>
          <p:txBody>
            <a:bodyPr wrap="none" anchor="ctr"/>
            <a:lstStyle/>
            <a:p>
              <a:pPr algn="ctr">
                <a:defRPr/>
              </a:pPr>
              <a:endParaRPr lang="en-GB">
                <a:cs typeface="Arial" charset="0"/>
              </a:endParaRPr>
            </a:p>
          </p:txBody>
        </p:sp>
        <p:sp>
          <p:nvSpPr>
            <p:cNvPr id="16" name="Rectangle 15">
              <a:extLst>
                <a:ext uri="{FF2B5EF4-FFF2-40B4-BE49-F238E27FC236}">
                  <a16:creationId xmlns:a16="http://schemas.microsoft.com/office/drawing/2014/main" id="{031CE36A-EF5F-4EE4-A95B-86B9DB4AF71C}"/>
                </a:ext>
              </a:extLst>
            </p:cNvPr>
            <p:cNvSpPr/>
            <p:nvPr/>
          </p:nvSpPr>
          <p:spPr bwMode="auto">
            <a:xfrm>
              <a:off x="5488941" y="1652020"/>
              <a:ext cx="239712" cy="264071"/>
            </a:xfrm>
            <a:prstGeom prst="rect">
              <a:avLst/>
            </a:prstGeom>
            <a:solidFill>
              <a:schemeClr val="bg1">
                <a:lumMod val="95000"/>
              </a:schemeClr>
            </a:solidFill>
            <a:ln w="12700" cap="flat" cmpd="sng" algn="ctr">
              <a:solidFill>
                <a:schemeClr val="bg1">
                  <a:lumMod val="85000"/>
                </a:schemeClr>
              </a:solidFill>
              <a:prstDash val="solid"/>
              <a:round/>
              <a:headEnd type="none" w="med" len="med"/>
              <a:tailEnd type="none" w="med" len="med"/>
            </a:ln>
            <a:effectLst/>
          </p:spPr>
          <p:txBody>
            <a:bodyPr wrap="none" anchor="ctr"/>
            <a:lstStyle/>
            <a:p>
              <a:pPr algn="ctr">
                <a:defRPr/>
              </a:pPr>
              <a:endParaRPr lang="en-GB">
                <a:cs typeface="Arial" charset="0"/>
              </a:endParaRPr>
            </a:p>
          </p:txBody>
        </p:sp>
        <p:sp>
          <p:nvSpPr>
            <p:cNvPr id="17" name="Rectangle 16">
              <a:extLst>
                <a:ext uri="{FF2B5EF4-FFF2-40B4-BE49-F238E27FC236}">
                  <a16:creationId xmlns:a16="http://schemas.microsoft.com/office/drawing/2014/main" id="{7E111690-1753-4E03-B833-C0D763FC959F}"/>
                </a:ext>
              </a:extLst>
            </p:cNvPr>
            <p:cNvSpPr/>
            <p:nvPr/>
          </p:nvSpPr>
          <p:spPr bwMode="auto">
            <a:xfrm>
              <a:off x="5728653" y="1652020"/>
              <a:ext cx="239712" cy="264071"/>
            </a:xfrm>
            <a:prstGeom prst="rect">
              <a:avLst/>
            </a:prstGeom>
            <a:solidFill>
              <a:schemeClr val="bg1">
                <a:lumMod val="95000"/>
              </a:schemeClr>
            </a:solidFill>
            <a:ln w="12700" cap="flat" cmpd="sng" algn="ctr">
              <a:solidFill>
                <a:schemeClr val="bg1">
                  <a:lumMod val="85000"/>
                </a:schemeClr>
              </a:solidFill>
              <a:prstDash val="solid"/>
              <a:round/>
              <a:headEnd type="none" w="med" len="med"/>
              <a:tailEnd type="none" w="med" len="med"/>
            </a:ln>
            <a:effectLst/>
          </p:spPr>
          <p:txBody>
            <a:bodyPr wrap="none" anchor="ctr"/>
            <a:lstStyle/>
            <a:p>
              <a:pPr algn="ctr">
                <a:defRPr/>
              </a:pPr>
              <a:endParaRPr lang="en-GB">
                <a:cs typeface="Arial" charset="0"/>
              </a:endParaRPr>
            </a:p>
          </p:txBody>
        </p:sp>
        <p:sp>
          <p:nvSpPr>
            <p:cNvPr id="18" name="Rectangle 17">
              <a:extLst>
                <a:ext uri="{FF2B5EF4-FFF2-40B4-BE49-F238E27FC236}">
                  <a16:creationId xmlns:a16="http://schemas.microsoft.com/office/drawing/2014/main" id="{3F6BF773-7EBF-46BA-8C7B-D1E8AC322732}"/>
                </a:ext>
              </a:extLst>
            </p:cNvPr>
            <p:cNvSpPr/>
            <p:nvPr/>
          </p:nvSpPr>
          <p:spPr bwMode="auto">
            <a:xfrm>
              <a:off x="5968365" y="1643456"/>
              <a:ext cx="239712" cy="264071"/>
            </a:xfrm>
            <a:prstGeom prst="rect">
              <a:avLst/>
            </a:prstGeom>
            <a:solidFill>
              <a:schemeClr val="bg1">
                <a:lumMod val="95000"/>
              </a:schemeClr>
            </a:solidFill>
            <a:ln w="12700" cap="flat" cmpd="sng" algn="ctr">
              <a:solidFill>
                <a:schemeClr val="bg1">
                  <a:lumMod val="85000"/>
                </a:schemeClr>
              </a:solidFill>
              <a:prstDash val="solid"/>
              <a:round/>
              <a:headEnd type="none" w="med" len="med"/>
              <a:tailEnd type="none" w="med" len="med"/>
            </a:ln>
            <a:effectLst/>
          </p:spPr>
          <p:txBody>
            <a:bodyPr wrap="none" anchor="ctr"/>
            <a:lstStyle/>
            <a:p>
              <a:pPr algn="ctr">
                <a:defRPr/>
              </a:pPr>
              <a:endParaRPr lang="en-GB">
                <a:cs typeface="Arial" charset="0"/>
              </a:endParaRPr>
            </a:p>
          </p:txBody>
        </p:sp>
        <p:sp>
          <p:nvSpPr>
            <p:cNvPr id="19" name="Rectangle 18">
              <a:extLst>
                <a:ext uri="{FF2B5EF4-FFF2-40B4-BE49-F238E27FC236}">
                  <a16:creationId xmlns:a16="http://schemas.microsoft.com/office/drawing/2014/main" id="{528641D4-6BE4-42F0-9DEF-5328BBB089B2}"/>
                </a:ext>
              </a:extLst>
            </p:cNvPr>
            <p:cNvSpPr/>
            <p:nvPr/>
          </p:nvSpPr>
          <p:spPr bwMode="auto">
            <a:xfrm>
              <a:off x="6202370" y="1643456"/>
              <a:ext cx="239712" cy="264071"/>
            </a:xfrm>
            <a:prstGeom prst="rect">
              <a:avLst/>
            </a:prstGeom>
            <a:solidFill>
              <a:schemeClr val="bg1">
                <a:lumMod val="95000"/>
              </a:schemeClr>
            </a:solidFill>
            <a:ln w="12700" cap="flat" cmpd="sng" algn="ctr">
              <a:solidFill>
                <a:schemeClr val="bg1">
                  <a:lumMod val="85000"/>
                </a:schemeClr>
              </a:solidFill>
              <a:prstDash val="solid"/>
              <a:round/>
              <a:headEnd type="none" w="med" len="med"/>
              <a:tailEnd type="none" w="med" len="med"/>
            </a:ln>
            <a:effectLst/>
          </p:spPr>
          <p:txBody>
            <a:bodyPr wrap="none" anchor="ctr"/>
            <a:lstStyle/>
            <a:p>
              <a:pPr algn="ctr">
                <a:defRPr/>
              </a:pPr>
              <a:endParaRPr lang="en-GB">
                <a:cs typeface="Arial" charset="0"/>
              </a:endParaRPr>
            </a:p>
          </p:txBody>
        </p:sp>
        <p:sp>
          <p:nvSpPr>
            <p:cNvPr id="20" name="Rectangle 19">
              <a:extLst>
                <a:ext uri="{FF2B5EF4-FFF2-40B4-BE49-F238E27FC236}">
                  <a16:creationId xmlns:a16="http://schemas.microsoft.com/office/drawing/2014/main" id="{A360E56F-D602-4907-BE12-BC4495F32E15}"/>
                </a:ext>
              </a:extLst>
            </p:cNvPr>
            <p:cNvSpPr/>
            <p:nvPr/>
          </p:nvSpPr>
          <p:spPr bwMode="auto">
            <a:xfrm>
              <a:off x="6442082" y="1652020"/>
              <a:ext cx="239712" cy="264071"/>
            </a:xfrm>
            <a:prstGeom prst="rect">
              <a:avLst/>
            </a:prstGeom>
            <a:solidFill>
              <a:schemeClr val="bg1">
                <a:lumMod val="95000"/>
              </a:schemeClr>
            </a:solidFill>
            <a:ln w="12700" cap="flat" cmpd="sng" algn="ctr">
              <a:solidFill>
                <a:schemeClr val="bg1">
                  <a:lumMod val="85000"/>
                </a:schemeClr>
              </a:solidFill>
              <a:prstDash val="solid"/>
              <a:round/>
              <a:headEnd type="none" w="med" len="med"/>
              <a:tailEnd type="none" w="med" len="med"/>
            </a:ln>
            <a:effectLst/>
          </p:spPr>
          <p:txBody>
            <a:bodyPr wrap="none" anchor="ctr"/>
            <a:lstStyle/>
            <a:p>
              <a:pPr algn="ctr">
                <a:defRPr/>
              </a:pPr>
              <a:endParaRPr lang="en-GB">
                <a:cs typeface="Arial" charset="0"/>
              </a:endParaRPr>
            </a:p>
          </p:txBody>
        </p:sp>
        <p:sp>
          <p:nvSpPr>
            <p:cNvPr id="21" name="Rectangle 20">
              <a:extLst>
                <a:ext uri="{FF2B5EF4-FFF2-40B4-BE49-F238E27FC236}">
                  <a16:creationId xmlns:a16="http://schemas.microsoft.com/office/drawing/2014/main" id="{C49516BC-AC41-4F00-AD9D-4D90FA55F70D}"/>
                </a:ext>
              </a:extLst>
            </p:cNvPr>
            <p:cNvSpPr/>
            <p:nvPr/>
          </p:nvSpPr>
          <p:spPr bwMode="auto">
            <a:xfrm>
              <a:off x="6676086" y="1652020"/>
              <a:ext cx="239712" cy="264071"/>
            </a:xfrm>
            <a:prstGeom prst="rect">
              <a:avLst/>
            </a:prstGeom>
            <a:solidFill>
              <a:schemeClr val="accent1">
                <a:lumMod val="20000"/>
                <a:lumOff val="80000"/>
              </a:schemeClr>
            </a:solidFill>
            <a:ln w="12700" cap="flat" cmpd="sng" algn="ctr">
              <a:solidFill>
                <a:schemeClr val="tx1">
                  <a:lumMod val="75000"/>
                  <a:lumOff val="25000"/>
                </a:schemeClr>
              </a:solidFill>
              <a:prstDash val="solid"/>
              <a:round/>
              <a:headEnd type="none" w="med" len="med"/>
              <a:tailEnd type="none" w="med" len="med"/>
            </a:ln>
            <a:effectLst/>
          </p:spPr>
          <p:txBody>
            <a:bodyPr wrap="none" anchor="ctr"/>
            <a:lstStyle/>
            <a:p>
              <a:pPr algn="ctr">
                <a:defRPr/>
              </a:pPr>
              <a:endParaRPr lang="en-GB">
                <a:cs typeface="Arial" charset="0"/>
              </a:endParaRPr>
            </a:p>
          </p:txBody>
        </p:sp>
        <p:sp>
          <p:nvSpPr>
            <p:cNvPr id="22" name="Rectangle 21">
              <a:extLst>
                <a:ext uri="{FF2B5EF4-FFF2-40B4-BE49-F238E27FC236}">
                  <a16:creationId xmlns:a16="http://schemas.microsoft.com/office/drawing/2014/main" id="{24E1D1CC-70EC-4CA7-8615-4B382AA3D3C2}"/>
                </a:ext>
              </a:extLst>
            </p:cNvPr>
            <p:cNvSpPr/>
            <p:nvPr/>
          </p:nvSpPr>
          <p:spPr bwMode="auto">
            <a:xfrm>
              <a:off x="6915797" y="1652020"/>
              <a:ext cx="237810" cy="264071"/>
            </a:xfrm>
            <a:prstGeom prst="rect">
              <a:avLst/>
            </a:prstGeom>
            <a:solidFill>
              <a:schemeClr val="accent1">
                <a:lumMod val="20000"/>
                <a:lumOff val="80000"/>
              </a:schemeClr>
            </a:solidFill>
            <a:ln w="12700" cap="flat" cmpd="sng" algn="ctr">
              <a:solidFill>
                <a:schemeClr val="bg1">
                  <a:lumMod val="85000"/>
                </a:schemeClr>
              </a:solidFill>
              <a:prstDash val="solid"/>
              <a:round/>
              <a:headEnd type="none" w="med" len="med"/>
              <a:tailEnd type="none" w="med" len="med"/>
            </a:ln>
            <a:effectLst/>
          </p:spPr>
          <p:txBody>
            <a:bodyPr wrap="none" anchor="ctr"/>
            <a:lstStyle/>
            <a:p>
              <a:pPr algn="ctr">
                <a:defRPr/>
              </a:pPr>
              <a:endParaRPr lang="en-GB">
                <a:cs typeface="Arial" charset="0"/>
              </a:endParaRPr>
            </a:p>
          </p:txBody>
        </p:sp>
        <p:sp>
          <p:nvSpPr>
            <p:cNvPr id="23" name="TextBox 175">
              <a:extLst>
                <a:ext uri="{FF2B5EF4-FFF2-40B4-BE49-F238E27FC236}">
                  <a16:creationId xmlns:a16="http://schemas.microsoft.com/office/drawing/2014/main" id="{68648CD0-3075-4696-B669-7E74DA96EFBE}"/>
                </a:ext>
              </a:extLst>
            </p:cNvPr>
            <p:cNvSpPr txBox="1">
              <a:spLocks noChangeArrowheads="1"/>
            </p:cNvSpPr>
            <p:nvPr/>
          </p:nvSpPr>
          <p:spPr bwMode="auto">
            <a:xfrm>
              <a:off x="4914394" y="1689015"/>
              <a:ext cx="1056824"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1400" b="1">
                  <a:solidFill>
                    <a:srgbClr val="000000"/>
                  </a:solidFill>
                  <a:latin typeface="Arial" charset="0"/>
                  <a:ea typeface="MS PGothic" pitchFamily="34" charset="-128"/>
                </a:defRPr>
              </a:lvl1pPr>
              <a:lvl2pPr marL="742950" indent="-285750" eaLnBrk="0" hangingPunct="0">
                <a:defRPr sz="1400" b="1">
                  <a:solidFill>
                    <a:srgbClr val="000000"/>
                  </a:solidFill>
                  <a:latin typeface="Arial" charset="0"/>
                  <a:ea typeface="MS PGothic" pitchFamily="34" charset="-128"/>
                </a:defRPr>
              </a:lvl2pPr>
              <a:lvl3pPr marL="1143000" indent="-228600" eaLnBrk="0" hangingPunct="0">
                <a:defRPr sz="1400" b="1">
                  <a:solidFill>
                    <a:srgbClr val="000000"/>
                  </a:solidFill>
                  <a:latin typeface="Arial" charset="0"/>
                  <a:ea typeface="MS PGothic" pitchFamily="34" charset="-128"/>
                </a:defRPr>
              </a:lvl3pPr>
              <a:lvl4pPr marL="1600200" indent="-228600" eaLnBrk="0" hangingPunct="0">
                <a:defRPr sz="1400" b="1">
                  <a:solidFill>
                    <a:srgbClr val="000000"/>
                  </a:solidFill>
                  <a:latin typeface="Arial" charset="0"/>
                  <a:ea typeface="MS PGothic" pitchFamily="34" charset="-128"/>
                </a:defRPr>
              </a:lvl4pPr>
              <a:lvl5pPr marL="2057400" indent="-228600" eaLnBrk="0" hangingPunct="0">
                <a:defRPr sz="1400" b="1">
                  <a:solidFill>
                    <a:srgbClr val="000000"/>
                  </a:solidFill>
                  <a:latin typeface="Arial" charset="0"/>
                  <a:ea typeface="MS PGothic" pitchFamily="34" charset="-128"/>
                </a:defRPr>
              </a:lvl5pPr>
              <a:lvl6pPr marL="2514600" indent="-228600" eaLnBrk="0" fontAlgn="base" hangingPunct="0">
                <a:spcBef>
                  <a:spcPct val="0"/>
                </a:spcBef>
                <a:spcAft>
                  <a:spcPct val="0"/>
                </a:spcAft>
                <a:defRPr sz="1400" b="1">
                  <a:solidFill>
                    <a:srgbClr val="000000"/>
                  </a:solidFill>
                  <a:latin typeface="Arial" charset="0"/>
                  <a:ea typeface="MS PGothic" pitchFamily="34" charset="-128"/>
                </a:defRPr>
              </a:lvl6pPr>
              <a:lvl7pPr marL="2971800" indent="-228600" eaLnBrk="0" fontAlgn="base" hangingPunct="0">
                <a:spcBef>
                  <a:spcPct val="0"/>
                </a:spcBef>
                <a:spcAft>
                  <a:spcPct val="0"/>
                </a:spcAft>
                <a:defRPr sz="1400" b="1">
                  <a:solidFill>
                    <a:srgbClr val="000000"/>
                  </a:solidFill>
                  <a:latin typeface="Arial" charset="0"/>
                  <a:ea typeface="MS PGothic" pitchFamily="34" charset="-128"/>
                </a:defRPr>
              </a:lvl7pPr>
              <a:lvl8pPr marL="3429000" indent="-228600" eaLnBrk="0" fontAlgn="base" hangingPunct="0">
                <a:spcBef>
                  <a:spcPct val="0"/>
                </a:spcBef>
                <a:spcAft>
                  <a:spcPct val="0"/>
                </a:spcAft>
                <a:defRPr sz="1400" b="1">
                  <a:solidFill>
                    <a:srgbClr val="000000"/>
                  </a:solidFill>
                  <a:latin typeface="Arial" charset="0"/>
                  <a:ea typeface="MS PGothic" pitchFamily="34" charset="-128"/>
                </a:defRPr>
              </a:lvl8pPr>
              <a:lvl9pPr marL="3886200" indent="-228600" eaLnBrk="0" fontAlgn="base" hangingPunct="0">
                <a:spcBef>
                  <a:spcPct val="0"/>
                </a:spcBef>
                <a:spcAft>
                  <a:spcPct val="0"/>
                </a:spcAft>
                <a:defRPr sz="1400" b="1">
                  <a:solidFill>
                    <a:srgbClr val="000000"/>
                  </a:solidFill>
                  <a:latin typeface="Arial" charset="0"/>
                  <a:ea typeface="MS PGothic" pitchFamily="34" charset="-128"/>
                </a:defRPr>
              </a:lvl9pPr>
            </a:lstStyle>
            <a:p>
              <a:pPr eaLnBrk="1" hangingPunct="1"/>
              <a:r>
                <a:rPr lang="en-GB" b="0" dirty="0"/>
                <a:t>Reserved</a:t>
              </a:r>
            </a:p>
          </p:txBody>
        </p:sp>
        <p:sp>
          <p:nvSpPr>
            <p:cNvPr id="24" name="Rectangle 23">
              <a:extLst>
                <a:ext uri="{FF2B5EF4-FFF2-40B4-BE49-F238E27FC236}">
                  <a16:creationId xmlns:a16="http://schemas.microsoft.com/office/drawing/2014/main" id="{EE525114-3B9F-40BF-8378-90F023342A73}"/>
                </a:ext>
              </a:extLst>
            </p:cNvPr>
            <p:cNvSpPr/>
            <p:nvPr/>
          </p:nvSpPr>
          <p:spPr bwMode="auto">
            <a:xfrm>
              <a:off x="7147899" y="1653446"/>
              <a:ext cx="239712" cy="264072"/>
            </a:xfrm>
            <a:prstGeom prst="rect">
              <a:avLst/>
            </a:prstGeom>
            <a:solidFill>
              <a:schemeClr val="accent1">
                <a:lumMod val="20000"/>
                <a:lumOff val="80000"/>
              </a:schemeClr>
            </a:solidFill>
            <a:ln w="12700" cap="flat" cmpd="sng" algn="ctr">
              <a:solidFill>
                <a:schemeClr val="bg1">
                  <a:lumMod val="85000"/>
                </a:schemeClr>
              </a:solidFill>
              <a:prstDash val="solid"/>
              <a:round/>
              <a:headEnd type="none" w="med" len="med"/>
              <a:tailEnd type="none" w="med" len="med"/>
            </a:ln>
            <a:effectLst/>
          </p:spPr>
          <p:txBody>
            <a:bodyPr wrap="none" anchor="ctr"/>
            <a:lstStyle/>
            <a:p>
              <a:pPr algn="ctr">
                <a:defRPr/>
              </a:pPr>
              <a:endParaRPr lang="en-GB">
                <a:cs typeface="Arial" charset="0"/>
              </a:endParaRPr>
            </a:p>
          </p:txBody>
        </p:sp>
        <p:sp>
          <p:nvSpPr>
            <p:cNvPr id="25" name="Rectangle 24">
              <a:extLst>
                <a:ext uri="{FF2B5EF4-FFF2-40B4-BE49-F238E27FC236}">
                  <a16:creationId xmlns:a16="http://schemas.microsoft.com/office/drawing/2014/main" id="{B226853F-3ADD-4E19-B18E-B805DC1E278B}"/>
                </a:ext>
              </a:extLst>
            </p:cNvPr>
            <p:cNvSpPr/>
            <p:nvPr/>
          </p:nvSpPr>
          <p:spPr bwMode="auto">
            <a:xfrm>
              <a:off x="7387611" y="1653446"/>
              <a:ext cx="239712" cy="264072"/>
            </a:xfrm>
            <a:prstGeom prst="rect">
              <a:avLst/>
            </a:prstGeom>
            <a:solidFill>
              <a:schemeClr val="accent1">
                <a:lumMod val="20000"/>
                <a:lumOff val="80000"/>
              </a:schemeClr>
            </a:solidFill>
            <a:ln w="12700" cap="flat" cmpd="sng" algn="ctr">
              <a:solidFill>
                <a:schemeClr val="bg1">
                  <a:lumMod val="85000"/>
                </a:schemeClr>
              </a:solidFill>
              <a:prstDash val="solid"/>
              <a:round/>
              <a:headEnd type="none" w="med" len="med"/>
              <a:tailEnd type="none" w="med" len="med"/>
            </a:ln>
            <a:effectLst/>
          </p:spPr>
          <p:txBody>
            <a:bodyPr wrap="none" anchor="ctr"/>
            <a:lstStyle/>
            <a:p>
              <a:pPr algn="ctr">
                <a:defRPr/>
              </a:pPr>
              <a:endParaRPr lang="en-GB">
                <a:cs typeface="Arial" charset="0"/>
              </a:endParaRPr>
            </a:p>
          </p:txBody>
        </p:sp>
        <p:sp>
          <p:nvSpPr>
            <p:cNvPr id="26" name="Rectangle 25">
              <a:extLst>
                <a:ext uri="{FF2B5EF4-FFF2-40B4-BE49-F238E27FC236}">
                  <a16:creationId xmlns:a16="http://schemas.microsoft.com/office/drawing/2014/main" id="{BD55D5F5-D625-4899-A7C0-8BE44198F5DC}"/>
                </a:ext>
              </a:extLst>
            </p:cNvPr>
            <p:cNvSpPr/>
            <p:nvPr/>
          </p:nvSpPr>
          <p:spPr bwMode="auto">
            <a:xfrm>
              <a:off x="7627323" y="1653446"/>
              <a:ext cx="239712" cy="264072"/>
            </a:xfrm>
            <a:prstGeom prst="rect">
              <a:avLst/>
            </a:prstGeom>
            <a:solidFill>
              <a:schemeClr val="accent1">
                <a:lumMod val="20000"/>
                <a:lumOff val="80000"/>
              </a:schemeClr>
            </a:solidFill>
            <a:ln w="12700" cap="flat" cmpd="sng" algn="ctr">
              <a:solidFill>
                <a:schemeClr val="bg1">
                  <a:lumMod val="85000"/>
                </a:schemeClr>
              </a:solidFill>
              <a:prstDash val="solid"/>
              <a:round/>
              <a:headEnd type="none" w="med" len="med"/>
              <a:tailEnd type="none" w="med" len="med"/>
            </a:ln>
            <a:effectLst/>
          </p:spPr>
          <p:txBody>
            <a:bodyPr wrap="none" anchor="ctr"/>
            <a:lstStyle/>
            <a:p>
              <a:pPr algn="ctr">
                <a:defRPr/>
              </a:pPr>
              <a:endParaRPr lang="en-GB">
                <a:cs typeface="Arial" charset="0"/>
              </a:endParaRPr>
            </a:p>
          </p:txBody>
        </p:sp>
        <p:sp>
          <p:nvSpPr>
            <p:cNvPr id="27" name="Rectangle 26">
              <a:extLst>
                <a:ext uri="{FF2B5EF4-FFF2-40B4-BE49-F238E27FC236}">
                  <a16:creationId xmlns:a16="http://schemas.microsoft.com/office/drawing/2014/main" id="{F3A3B9F4-3E85-41FC-A10B-E5971133B270}"/>
                </a:ext>
              </a:extLst>
            </p:cNvPr>
            <p:cNvSpPr/>
            <p:nvPr/>
          </p:nvSpPr>
          <p:spPr bwMode="auto">
            <a:xfrm>
              <a:off x="7867034" y="1653446"/>
              <a:ext cx="239712" cy="264072"/>
            </a:xfrm>
            <a:prstGeom prst="rect">
              <a:avLst/>
            </a:prstGeom>
            <a:solidFill>
              <a:schemeClr val="accent1">
                <a:lumMod val="20000"/>
                <a:lumOff val="80000"/>
              </a:schemeClr>
            </a:solidFill>
            <a:ln w="12700" cap="flat" cmpd="sng" algn="ctr">
              <a:solidFill>
                <a:schemeClr val="bg1">
                  <a:lumMod val="85000"/>
                </a:schemeClr>
              </a:solidFill>
              <a:prstDash val="solid"/>
              <a:round/>
              <a:headEnd type="none" w="med" len="med"/>
              <a:tailEnd type="none" w="med" len="med"/>
            </a:ln>
            <a:effectLst/>
          </p:spPr>
          <p:txBody>
            <a:bodyPr wrap="none" anchor="ctr"/>
            <a:lstStyle/>
            <a:p>
              <a:pPr algn="ctr">
                <a:defRPr/>
              </a:pPr>
              <a:endParaRPr lang="en-GB">
                <a:cs typeface="Arial" charset="0"/>
              </a:endParaRPr>
            </a:p>
          </p:txBody>
        </p:sp>
        <p:sp>
          <p:nvSpPr>
            <p:cNvPr id="28" name="Rectangle 27">
              <a:extLst>
                <a:ext uri="{FF2B5EF4-FFF2-40B4-BE49-F238E27FC236}">
                  <a16:creationId xmlns:a16="http://schemas.microsoft.com/office/drawing/2014/main" id="{AB4E03AC-784F-4130-8827-18D68D5F6E44}"/>
                </a:ext>
              </a:extLst>
            </p:cNvPr>
            <p:cNvSpPr/>
            <p:nvPr/>
          </p:nvSpPr>
          <p:spPr bwMode="auto">
            <a:xfrm>
              <a:off x="8101039" y="1653446"/>
              <a:ext cx="239712" cy="264072"/>
            </a:xfrm>
            <a:prstGeom prst="rect">
              <a:avLst/>
            </a:prstGeom>
            <a:solidFill>
              <a:schemeClr val="accent1">
                <a:lumMod val="20000"/>
                <a:lumOff val="80000"/>
              </a:schemeClr>
            </a:solidFill>
            <a:ln w="12700" cap="flat" cmpd="sng" algn="ctr">
              <a:solidFill>
                <a:schemeClr val="bg1">
                  <a:lumMod val="85000"/>
                </a:schemeClr>
              </a:solidFill>
              <a:prstDash val="solid"/>
              <a:round/>
              <a:headEnd type="none" w="med" len="med"/>
              <a:tailEnd type="none" w="med" len="med"/>
            </a:ln>
            <a:effectLst/>
          </p:spPr>
          <p:txBody>
            <a:bodyPr wrap="none" anchor="ctr"/>
            <a:lstStyle/>
            <a:p>
              <a:pPr algn="ctr">
                <a:defRPr/>
              </a:pPr>
              <a:endParaRPr lang="en-GB">
                <a:cs typeface="Arial" charset="0"/>
              </a:endParaRPr>
            </a:p>
          </p:txBody>
        </p:sp>
        <p:sp>
          <p:nvSpPr>
            <p:cNvPr id="29" name="Rectangle 28">
              <a:extLst>
                <a:ext uri="{FF2B5EF4-FFF2-40B4-BE49-F238E27FC236}">
                  <a16:creationId xmlns:a16="http://schemas.microsoft.com/office/drawing/2014/main" id="{B6447CF9-AD34-4EFD-99F1-FF7212AF0999}"/>
                </a:ext>
              </a:extLst>
            </p:cNvPr>
            <p:cNvSpPr/>
            <p:nvPr/>
          </p:nvSpPr>
          <p:spPr bwMode="auto">
            <a:xfrm>
              <a:off x="8340751" y="1653446"/>
              <a:ext cx="239712" cy="264072"/>
            </a:xfrm>
            <a:prstGeom prst="rect">
              <a:avLst/>
            </a:prstGeom>
            <a:solidFill>
              <a:schemeClr val="accent1">
                <a:lumMod val="20000"/>
                <a:lumOff val="80000"/>
              </a:schemeClr>
            </a:solidFill>
            <a:ln w="12700" cap="flat" cmpd="sng" algn="ctr">
              <a:solidFill>
                <a:schemeClr val="bg1">
                  <a:lumMod val="85000"/>
                </a:schemeClr>
              </a:solidFill>
              <a:prstDash val="solid"/>
              <a:round/>
              <a:headEnd type="none" w="med" len="med"/>
              <a:tailEnd type="none" w="med" len="med"/>
            </a:ln>
            <a:effectLst/>
          </p:spPr>
          <p:txBody>
            <a:bodyPr wrap="none" anchor="ctr"/>
            <a:lstStyle/>
            <a:p>
              <a:pPr algn="ctr">
                <a:defRPr/>
              </a:pPr>
              <a:endParaRPr lang="en-GB">
                <a:cs typeface="Arial" charset="0"/>
              </a:endParaRPr>
            </a:p>
          </p:txBody>
        </p:sp>
        <p:sp>
          <p:nvSpPr>
            <p:cNvPr id="30" name="TextBox 187">
              <a:extLst>
                <a:ext uri="{FF2B5EF4-FFF2-40B4-BE49-F238E27FC236}">
                  <a16:creationId xmlns:a16="http://schemas.microsoft.com/office/drawing/2014/main" id="{4FC34199-D78E-4AAD-BD4F-3D1CA46C29C6}"/>
                </a:ext>
              </a:extLst>
            </p:cNvPr>
            <p:cNvSpPr txBox="1">
              <a:spLocks noChangeArrowheads="1"/>
            </p:cNvSpPr>
            <p:nvPr/>
          </p:nvSpPr>
          <p:spPr bwMode="auto">
            <a:xfrm>
              <a:off x="6974774" y="1689015"/>
              <a:ext cx="1457295"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400" b="1">
                  <a:solidFill>
                    <a:srgbClr val="000000"/>
                  </a:solidFill>
                  <a:latin typeface="Arial" charset="0"/>
                  <a:ea typeface="MS PGothic" pitchFamily="34" charset="-128"/>
                </a:defRPr>
              </a:lvl1pPr>
              <a:lvl2pPr marL="742950" indent="-285750" eaLnBrk="0" hangingPunct="0">
                <a:defRPr sz="1400" b="1">
                  <a:solidFill>
                    <a:srgbClr val="000000"/>
                  </a:solidFill>
                  <a:latin typeface="Arial" charset="0"/>
                  <a:ea typeface="MS PGothic" pitchFamily="34" charset="-128"/>
                </a:defRPr>
              </a:lvl2pPr>
              <a:lvl3pPr marL="1143000" indent="-228600" eaLnBrk="0" hangingPunct="0">
                <a:defRPr sz="1400" b="1">
                  <a:solidFill>
                    <a:srgbClr val="000000"/>
                  </a:solidFill>
                  <a:latin typeface="Arial" charset="0"/>
                  <a:ea typeface="MS PGothic" pitchFamily="34" charset="-128"/>
                </a:defRPr>
              </a:lvl3pPr>
              <a:lvl4pPr marL="1600200" indent="-228600" eaLnBrk="0" hangingPunct="0">
                <a:defRPr sz="1400" b="1">
                  <a:solidFill>
                    <a:srgbClr val="000000"/>
                  </a:solidFill>
                  <a:latin typeface="Arial" charset="0"/>
                  <a:ea typeface="MS PGothic" pitchFamily="34" charset="-128"/>
                </a:defRPr>
              </a:lvl4pPr>
              <a:lvl5pPr marL="2057400" indent="-228600" eaLnBrk="0" hangingPunct="0">
                <a:defRPr sz="1400" b="1">
                  <a:solidFill>
                    <a:srgbClr val="000000"/>
                  </a:solidFill>
                  <a:latin typeface="Arial" charset="0"/>
                  <a:ea typeface="MS PGothic" pitchFamily="34" charset="-128"/>
                </a:defRPr>
              </a:lvl5pPr>
              <a:lvl6pPr marL="2514600" indent="-228600" eaLnBrk="0" fontAlgn="base" hangingPunct="0">
                <a:spcBef>
                  <a:spcPct val="0"/>
                </a:spcBef>
                <a:spcAft>
                  <a:spcPct val="0"/>
                </a:spcAft>
                <a:defRPr sz="1400" b="1">
                  <a:solidFill>
                    <a:srgbClr val="000000"/>
                  </a:solidFill>
                  <a:latin typeface="Arial" charset="0"/>
                  <a:ea typeface="MS PGothic" pitchFamily="34" charset="-128"/>
                </a:defRPr>
              </a:lvl6pPr>
              <a:lvl7pPr marL="2971800" indent="-228600" eaLnBrk="0" fontAlgn="base" hangingPunct="0">
                <a:spcBef>
                  <a:spcPct val="0"/>
                </a:spcBef>
                <a:spcAft>
                  <a:spcPct val="0"/>
                </a:spcAft>
                <a:defRPr sz="1400" b="1">
                  <a:solidFill>
                    <a:srgbClr val="000000"/>
                  </a:solidFill>
                  <a:latin typeface="Arial" charset="0"/>
                  <a:ea typeface="MS PGothic" pitchFamily="34" charset="-128"/>
                </a:defRPr>
              </a:lvl7pPr>
              <a:lvl8pPr marL="3429000" indent="-228600" eaLnBrk="0" fontAlgn="base" hangingPunct="0">
                <a:spcBef>
                  <a:spcPct val="0"/>
                </a:spcBef>
                <a:spcAft>
                  <a:spcPct val="0"/>
                </a:spcAft>
                <a:defRPr sz="1400" b="1">
                  <a:solidFill>
                    <a:srgbClr val="000000"/>
                  </a:solidFill>
                  <a:latin typeface="Arial" charset="0"/>
                  <a:ea typeface="MS PGothic" pitchFamily="34" charset="-128"/>
                </a:defRPr>
              </a:lvl8pPr>
              <a:lvl9pPr marL="3886200" indent="-228600" eaLnBrk="0" fontAlgn="base" hangingPunct="0">
                <a:spcBef>
                  <a:spcPct val="0"/>
                </a:spcBef>
                <a:spcAft>
                  <a:spcPct val="0"/>
                </a:spcAft>
                <a:defRPr sz="1400" b="1">
                  <a:solidFill>
                    <a:srgbClr val="000000"/>
                  </a:solidFill>
                  <a:latin typeface="Arial" charset="0"/>
                  <a:ea typeface="MS PGothic" pitchFamily="34" charset="-128"/>
                </a:defRPr>
              </a:lvl9pPr>
            </a:lstStyle>
            <a:p>
              <a:pPr eaLnBrk="1" hangingPunct="1"/>
              <a:r>
                <a:rPr lang="en-GB" b="0" dirty="0"/>
                <a:t>ISR number</a:t>
              </a:r>
            </a:p>
          </p:txBody>
        </p:sp>
        <p:sp>
          <p:nvSpPr>
            <p:cNvPr id="31" name="Rectangle 30">
              <a:extLst>
                <a:ext uri="{FF2B5EF4-FFF2-40B4-BE49-F238E27FC236}">
                  <a16:creationId xmlns:a16="http://schemas.microsoft.com/office/drawing/2014/main" id="{B01593D0-75BC-44AC-8888-D7FEEBDDA23B}"/>
                </a:ext>
              </a:extLst>
            </p:cNvPr>
            <p:cNvSpPr/>
            <p:nvPr/>
          </p:nvSpPr>
          <p:spPr bwMode="auto">
            <a:xfrm>
              <a:off x="974370" y="1652020"/>
              <a:ext cx="7606093" cy="264071"/>
            </a:xfrm>
            <a:prstGeom prst="rect">
              <a:avLst/>
            </a:prstGeom>
            <a:noFill/>
            <a:ln w="12700" cap="flat" cmpd="sng" algn="ctr">
              <a:solidFill>
                <a:schemeClr val="tx1">
                  <a:lumMod val="75000"/>
                  <a:lumOff val="25000"/>
                </a:schemeClr>
              </a:solidFill>
              <a:prstDash val="solid"/>
              <a:round/>
              <a:headEnd type="none" w="med" len="med"/>
              <a:tailEnd type="none" w="med" len="med"/>
            </a:ln>
            <a:effectLst/>
          </p:spPr>
          <p:txBody>
            <a:bodyPr wrap="none" anchor="ctr"/>
            <a:lstStyle/>
            <a:p>
              <a:pPr algn="ctr">
                <a:defRPr/>
              </a:pPr>
              <a:endParaRPr lang="en-GB">
                <a:cs typeface="Arial" charset="0"/>
              </a:endParaRPr>
            </a:p>
          </p:txBody>
        </p:sp>
        <p:sp>
          <p:nvSpPr>
            <p:cNvPr id="32" name="TextBox 192">
              <a:extLst>
                <a:ext uri="{FF2B5EF4-FFF2-40B4-BE49-F238E27FC236}">
                  <a16:creationId xmlns:a16="http://schemas.microsoft.com/office/drawing/2014/main" id="{A82AD67E-01CD-4280-99DA-A2D9DBBAB909}"/>
                </a:ext>
              </a:extLst>
            </p:cNvPr>
            <p:cNvSpPr txBox="1">
              <a:spLocks noChangeArrowheads="1"/>
            </p:cNvSpPr>
            <p:nvPr/>
          </p:nvSpPr>
          <p:spPr bwMode="auto">
            <a:xfrm>
              <a:off x="2996663" y="1440516"/>
              <a:ext cx="3325563"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1400" b="1">
                  <a:solidFill>
                    <a:srgbClr val="000000"/>
                  </a:solidFill>
                  <a:latin typeface="Arial" charset="0"/>
                  <a:ea typeface="MS PGothic" pitchFamily="34" charset="-128"/>
                </a:defRPr>
              </a:lvl1pPr>
              <a:lvl2pPr marL="742950" indent="-285750" eaLnBrk="0" hangingPunct="0">
                <a:defRPr sz="1400" b="1">
                  <a:solidFill>
                    <a:srgbClr val="000000"/>
                  </a:solidFill>
                  <a:latin typeface="Arial" charset="0"/>
                  <a:ea typeface="MS PGothic" pitchFamily="34" charset="-128"/>
                </a:defRPr>
              </a:lvl2pPr>
              <a:lvl3pPr marL="1143000" indent="-228600" eaLnBrk="0" hangingPunct="0">
                <a:defRPr sz="1400" b="1">
                  <a:solidFill>
                    <a:srgbClr val="000000"/>
                  </a:solidFill>
                  <a:latin typeface="Arial" charset="0"/>
                  <a:ea typeface="MS PGothic" pitchFamily="34" charset="-128"/>
                </a:defRPr>
              </a:lvl3pPr>
              <a:lvl4pPr marL="1600200" indent="-228600" eaLnBrk="0" hangingPunct="0">
                <a:defRPr sz="1400" b="1">
                  <a:solidFill>
                    <a:srgbClr val="000000"/>
                  </a:solidFill>
                  <a:latin typeface="Arial" charset="0"/>
                  <a:ea typeface="MS PGothic" pitchFamily="34" charset="-128"/>
                </a:defRPr>
              </a:lvl4pPr>
              <a:lvl5pPr marL="2057400" indent="-228600" eaLnBrk="0" hangingPunct="0">
                <a:defRPr sz="1400" b="1">
                  <a:solidFill>
                    <a:srgbClr val="000000"/>
                  </a:solidFill>
                  <a:latin typeface="Arial" charset="0"/>
                  <a:ea typeface="MS PGothic" pitchFamily="34" charset="-128"/>
                </a:defRPr>
              </a:lvl5pPr>
              <a:lvl6pPr marL="2514600" indent="-228600" eaLnBrk="0" fontAlgn="base" hangingPunct="0">
                <a:spcBef>
                  <a:spcPct val="0"/>
                </a:spcBef>
                <a:spcAft>
                  <a:spcPct val="0"/>
                </a:spcAft>
                <a:defRPr sz="1400" b="1">
                  <a:solidFill>
                    <a:srgbClr val="000000"/>
                  </a:solidFill>
                  <a:latin typeface="Arial" charset="0"/>
                  <a:ea typeface="MS PGothic" pitchFamily="34" charset="-128"/>
                </a:defRPr>
              </a:lvl6pPr>
              <a:lvl7pPr marL="2971800" indent="-228600" eaLnBrk="0" fontAlgn="base" hangingPunct="0">
                <a:spcBef>
                  <a:spcPct val="0"/>
                </a:spcBef>
                <a:spcAft>
                  <a:spcPct val="0"/>
                </a:spcAft>
                <a:defRPr sz="1400" b="1">
                  <a:solidFill>
                    <a:srgbClr val="000000"/>
                  </a:solidFill>
                  <a:latin typeface="Arial" charset="0"/>
                  <a:ea typeface="MS PGothic" pitchFamily="34" charset="-128"/>
                </a:defRPr>
              </a:lvl7pPr>
              <a:lvl8pPr marL="3429000" indent="-228600" eaLnBrk="0" fontAlgn="base" hangingPunct="0">
                <a:spcBef>
                  <a:spcPct val="0"/>
                </a:spcBef>
                <a:spcAft>
                  <a:spcPct val="0"/>
                </a:spcAft>
                <a:defRPr sz="1400" b="1">
                  <a:solidFill>
                    <a:srgbClr val="000000"/>
                  </a:solidFill>
                  <a:latin typeface="Arial" charset="0"/>
                  <a:ea typeface="MS PGothic" pitchFamily="34" charset="-128"/>
                </a:defRPr>
              </a:lvl8pPr>
              <a:lvl9pPr marL="3886200" indent="-228600" eaLnBrk="0" fontAlgn="base" hangingPunct="0">
                <a:spcBef>
                  <a:spcPct val="0"/>
                </a:spcBef>
                <a:spcAft>
                  <a:spcPct val="0"/>
                </a:spcAft>
                <a:defRPr sz="1400" b="1">
                  <a:solidFill>
                    <a:srgbClr val="000000"/>
                  </a:solidFill>
                  <a:latin typeface="Arial" charset="0"/>
                  <a:ea typeface="MS PGothic" pitchFamily="34" charset="-128"/>
                </a:defRPr>
              </a:lvl9pPr>
            </a:lstStyle>
            <a:p>
              <a:pPr algn="ctr" eaLnBrk="1" hangingPunct="1"/>
              <a:r>
                <a:rPr lang="en-GB" b="0" dirty="0"/>
                <a:t>Program Status Register (PSR)</a:t>
              </a:r>
            </a:p>
          </p:txBody>
        </p:sp>
        <p:sp>
          <p:nvSpPr>
            <p:cNvPr id="33" name="Rectangle 32">
              <a:extLst>
                <a:ext uri="{FF2B5EF4-FFF2-40B4-BE49-F238E27FC236}">
                  <a16:creationId xmlns:a16="http://schemas.microsoft.com/office/drawing/2014/main" id="{16A4B8D1-4535-44B8-B29B-C02808A256A9}"/>
                </a:ext>
              </a:extLst>
            </p:cNvPr>
            <p:cNvSpPr/>
            <p:nvPr/>
          </p:nvSpPr>
          <p:spPr bwMode="auto">
            <a:xfrm>
              <a:off x="2169125" y="1650165"/>
              <a:ext cx="473715" cy="265926"/>
            </a:xfrm>
            <a:prstGeom prst="rect">
              <a:avLst/>
            </a:prstGeom>
            <a:solidFill>
              <a:schemeClr val="accent3">
                <a:lumMod val="40000"/>
                <a:lumOff val="60000"/>
              </a:schemeClr>
            </a:solidFill>
            <a:ln w="12700" cap="flat" cmpd="sng" algn="ctr">
              <a:solidFill>
                <a:schemeClr val="tx1">
                  <a:lumMod val="75000"/>
                  <a:lumOff val="25000"/>
                </a:schemeClr>
              </a:solidFill>
              <a:prstDash val="solid"/>
              <a:round/>
              <a:headEnd type="none" w="med" len="med"/>
              <a:tailEnd type="none" w="med" len="med"/>
            </a:ln>
            <a:effectLst/>
          </p:spPr>
          <p:txBody>
            <a:bodyPr wrap="none" anchor="ctr"/>
            <a:lstStyle/>
            <a:p>
              <a:pPr algn="ctr">
                <a:defRPr/>
              </a:pPr>
              <a:r>
                <a:rPr lang="en-GB" sz="1400" dirty="0">
                  <a:cs typeface="Arial" charset="0"/>
                </a:rPr>
                <a:t>ICI/IT</a:t>
              </a:r>
            </a:p>
          </p:txBody>
        </p:sp>
        <p:sp>
          <p:nvSpPr>
            <p:cNvPr id="34" name="Rectangle 33">
              <a:extLst>
                <a:ext uri="{FF2B5EF4-FFF2-40B4-BE49-F238E27FC236}">
                  <a16:creationId xmlns:a16="http://schemas.microsoft.com/office/drawing/2014/main" id="{05AD78AE-C3D6-45BC-8E10-E7B863D9686E}"/>
                </a:ext>
              </a:extLst>
            </p:cNvPr>
            <p:cNvSpPr/>
            <p:nvPr/>
          </p:nvSpPr>
          <p:spPr bwMode="auto">
            <a:xfrm>
              <a:off x="2642839" y="1650165"/>
              <a:ext cx="237810" cy="265926"/>
            </a:xfrm>
            <a:prstGeom prst="rect">
              <a:avLst/>
            </a:prstGeom>
            <a:solidFill>
              <a:schemeClr val="accent3">
                <a:lumMod val="40000"/>
                <a:lumOff val="60000"/>
              </a:schemeClr>
            </a:solidFill>
            <a:ln w="12700" cap="flat" cmpd="sng" algn="ctr">
              <a:solidFill>
                <a:schemeClr val="tx1">
                  <a:lumMod val="75000"/>
                  <a:lumOff val="25000"/>
                </a:schemeClr>
              </a:solidFill>
              <a:prstDash val="solid"/>
              <a:round/>
              <a:headEnd type="none" w="med" len="med"/>
              <a:tailEnd type="none" w="med" len="med"/>
            </a:ln>
            <a:effectLst/>
          </p:spPr>
          <p:txBody>
            <a:bodyPr wrap="none" anchor="ctr"/>
            <a:lstStyle/>
            <a:p>
              <a:pPr algn="ctr">
                <a:defRPr/>
              </a:pPr>
              <a:r>
                <a:rPr lang="en-GB" dirty="0">
                  <a:cs typeface="Arial" charset="0"/>
                </a:rPr>
                <a:t>T</a:t>
              </a:r>
            </a:p>
          </p:txBody>
        </p:sp>
        <p:sp>
          <p:nvSpPr>
            <p:cNvPr id="35" name="Rectangle 34">
              <a:extLst>
                <a:ext uri="{FF2B5EF4-FFF2-40B4-BE49-F238E27FC236}">
                  <a16:creationId xmlns:a16="http://schemas.microsoft.com/office/drawing/2014/main" id="{E025A097-4EBD-4C13-895B-09051144B7A4}"/>
                </a:ext>
              </a:extLst>
            </p:cNvPr>
            <p:cNvSpPr/>
            <p:nvPr/>
          </p:nvSpPr>
          <p:spPr bwMode="auto">
            <a:xfrm>
              <a:off x="974370" y="1650594"/>
              <a:ext cx="237808" cy="265925"/>
            </a:xfrm>
            <a:prstGeom prst="rect">
              <a:avLst/>
            </a:prstGeom>
            <a:solidFill>
              <a:schemeClr val="accent2">
                <a:lumMod val="20000"/>
                <a:lumOff val="80000"/>
              </a:schemeClr>
            </a:solidFill>
            <a:ln w="12700" cap="flat" cmpd="sng" algn="ctr">
              <a:solidFill>
                <a:schemeClr val="tx1">
                  <a:lumMod val="75000"/>
                  <a:lumOff val="25000"/>
                </a:schemeClr>
              </a:solidFill>
              <a:prstDash val="solid"/>
              <a:round/>
              <a:headEnd type="none" w="med" len="med"/>
              <a:tailEnd type="none" w="med" len="med"/>
            </a:ln>
            <a:effectLst/>
          </p:spPr>
          <p:txBody>
            <a:bodyPr wrap="none" anchor="ctr"/>
            <a:lstStyle/>
            <a:p>
              <a:pPr algn="ctr">
                <a:defRPr/>
              </a:pPr>
              <a:r>
                <a:rPr lang="en-GB" b="1" dirty="0">
                  <a:solidFill>
                    <a:srgbClr val="FF0000"/>
                  </a:solidFill>
                  <a:latin typeface="Consolas" panose="020B0609020204030204" pitchFamily="49" charset="0"/>
                  <a:cs typeface="Consolas" panose="020B0609020204030204" pitchFamily="49" charset="0"/>
                </a:rPr>
                <a:t>N</a:t>
              </a:r>
            </a:p>
          </p:txBody>
        </p:sp>
        <p:sp>
          <p:nvSpPr>
            <p:cNvPr id="36" name="Rectangle 35">
              <a:extLst>
                <a:ext uri="{FF2B5EF4-FFF2-40B4-BE49-F238E27FC236}">
                  <a16:creationId xmlns:a16="http://schemas.microsoft.com/office/drawing/2014/main" id="{0DEF319D-969E-486D-84A8-E35102197EDB}"/>
                </a:ext>
              </a:extLst>
            </p:cNvPr>
            <p:cNvSpPr/>
            <p:nvPr/>
          </p:nvSpPr>
          <p:spPr bwMode="auto">
            <a:xfrm>
              <a:off x="1212179" y="1650594"/>
              <a:ext cx="239712" cy="265925"/>
            </a:xfrm>
            <a:prstGeom prst="rect">
              <a:avLst/>
            </a:prstGeom>
            <a:solidFill>
              <a:schemeClr val="accent2">
                <a:lumMod val="20000"/>
                <a:lumOff val="80000"/>
              </a:schemeClr>
            </a:solidFill>
            <a:ln w="12700" cap="flat" cmpd="sng" algn="ctr">
              <a:solidFill>
                <a:schemeClr val="tx1">
                  <a:lumMod val="75000"/>
                  <a:lumOff val="25000"/>
                </a:schemeClr>
              </a:solidFill>
              <a:prstDash val="solid"/>
              <a:round/>
              <a:headEnd type="none" w="med" len="med"/>
              <a:tailEnd type="none" w="med" len="med"/>
            </a:ln>
            <a:effectLst/>
          </p:spPr>
          <p:txBody>
            <a:bodyPr wrap="none" anchor="ctr"/>
            <a:lstStyle/>
            <a:p>
              <a:pPr algn="ctr">
                <a:defRPr/>
              </a:pPr>
              <a:r>
                <a:rPr lang="en-GB" b="1" dirty="0">
                  <a:solidFill>
                    <a:srgbClr val="FF0000"/>
                  </a:solidFill>
                  <a:latin typeface="Consolas" panose="020B0609020204030204" pitchFamily="49" charset="0"/>
                  <a:cs typeface="Consolas" panose="020B0609020204030204" pitchFamily="49" charset="0"/>
                </a:rPr>
                <a:t>Z</a:t>
              </a:r>
            </a:p>
          </p:txBody>
        </p:sp>
        <p:sp>
          <p:nvSpPr>
            <p:cNvPr id="37" name="Rectangle 36">
              <a:extLst>
                <a:ext uri="{FF2B5EF4-FFF2-40B4-BE49-F238E27FC236}">
                  <a16:creationId xmlns:a16="http://schemas.microsoft.com/office/drawing/2014/main" id="{01265415-19E5-4060-87AA-110FFDA83F85}"/>
                </a:ext>
              </a:extLst>
            </p:cNvPr>
            <p:cNvSpPr/>
            <p:nvPr/>
          </p:nvSpPr>
          <p:spPr bwMode="auto">
            <a:xfrm>
              <a:off x="1446184" y="1650594"/>
              <a:ext cx="239712" cy="265925"/>
            </a:xfrm>
            <a:prstGeom prst="rect">
              <a:avLst/>
            </a:prstGeom>
            <a:solidFill>
              <a:schemeClr val="accent2">
                <a:lumMod val="20000"/>
                <a:lumOff val="80000"/>
              </a:schemeClr>
            </a:solidFill>
            <a:ln w="12700" cap="flat" cmpd="sng" algn="ctr">
              <a:solidFill>
                <a:schemeClr val="tx1">
                  <a:lumMod val="75000"/>
                  <a:lumOff val="25000"/>
                </a:schemeClr>
              </a:solidFill>
              <a:prstDash val="solid"/>
              <a:round/>
              <a:headEnd type="none" w="med" len="med"/>
              <a:tailEnd type="none" w="med" len="med"/>
            </a:ln>
            <a:effectLst/>
          </p:spPr>
          <p:txBody>
            <a:bodyPr wrap="none" anchor="ctr"/>
            <a:lstStyle/>
            <a:p>
              <a:pPr algn="ctr">
                <a:defRPr/>
              </a:pPr>
              <a:r>
                <a:rPr lang="en-GB" b="1" dirty="0">
                  <a:solidFill>
                    <a:srgbClr val="FF0000"/>
                  </a:solidFill>
                  <a:latin typeface="Consolas" panose="020B0609020204030204" pitchFamily="49" charset="0"/>
                  <a:cs typeface="Consolas" panose="020B0609020204030204" pitchFamily="49" charset="0"/>
                </a:rPr>
                <a:t>C</a:t>
              </a:r>
            </a:p>
          </p:txBody>
        </p:sp>
        <p:sp>
          <p:nvSpPr>
            <p:cNvPr id="38" name="Rectangle 37">
              <a:extLst>
                <a:ext uri="{FF2B5EF4-FFF2-40B4-BE49-F238E27FC236}">
                  <a16:creationId xmlns:a16="http://schemas.microsoft.com/office/drawing/2014/main" id="{F9678C94-2C85-403A-B830-B0E8C5460086}"/>
                </a:ext>
              </a:extLst>
            </p:cNvPr>
            <p:cNvSpPr/>
            <p:nvPr/>
          </p:nvSpPr>
          <p:spPr bwMode="auto">
            <a:xfrm>
              <a:off x="1685895" y="1650594"/>
              <a:ext cx="239712" cy="265925"/>
            </a:xfrm>
            <a:prstGeom prst="rect">
              <a:avLst/>
            </a:prstGeom>
            <a:solidFill>
              <a:schemeClr val="accent2">
                <a:lumMod val="20000"/>
                <a:lumOff val="80000"/>
              </a:schemeClr>
            </a:solidFill>
            <a:ln w="12700" cap="flat" cmpd="sng" algn="ctr">
              <a:solidFill>
                <a:schemeClr val="tx1">
                  <a:lumMod val="75000"/>
                  <a:lumOff val="25000"/>
                </a:schemeClr>
              </a:solidFill>
              <a:prstDash val="solid"/>
              <a:round/>
              <a:headEnd type="none" w="med" len="med"/>
              <a:tailEnd type="none" w="med" len="med"/>
            </a:ln>
            <a:effectLst/>
          </p:spPr>
          <p:txBody>
            <a:bodyPr wrap="none" anchor="ctr"/>
            <a:lstStyle/>
            <a:p>
              <a:pPr algn="ctr">
                <a:defRPr/>
              </a:pPr>
              <a:r>
                <a:rPr lang="en-GB" b="1" dirty="0">
                  <a:solidFill>
                    <a:srgbClr val="FF0000"/>
                  </a:solidFill>
                  <a:latin typeface="Consolas" panose="020B0609020204030204" pitchFamily="49" charset="0"/>
                  <a:cs typeface="Consolas" panose="020B0609020204030204" pitchFamily="49" charset="0"/>
                </a:rPr>
                <a:t>V</a:t>
              </a:r>
            </a:p>
          </p:txBody>
        </p:sp>
        <p:sp>
          <p:nvSpPr>
            <p:cNvPr id="39" name="Rectangle 38">
              <a:extLst>
                <a:ext uri="{FF2B5EF4-FFF2-40B4-BE49-F238E27FC236}">
                  <a16:creationId xmlns:a16="http://schemas.microsoft.com/office/drawing/2014/main" id="{1B9FC768-1AC3-4342-9A16-035324535CA0}"/>
                </a:ext>
              </a:extLst>
            </p:cNvPr>
            <p:cNvSpPr/>
            <p:nvPr/>
          </p:nvSpPr>
          <p:spPr bwMode="auto">
            <a:xfrm>
              <a:off x="1925607" y="1650594"/>
              <a:ext cx="239712" cy="265925"/>
            </a:xfrm>
            <a:prstGeom prst="rect">
              <a:avLst/>
            </a:prstGeom>
            <a:solidFill>
              <a:schemeClr val="accent2">
                <a:lumMod val="20000"/>
                <a:lumOff val="80000"/>
              </a:schemeClr>
            </a:solidFill>
            <a:ln w="12700" cap="flat" cmpd="sng" algn="ctr">
              <a:solidFill>
                <a:schemeClr val="tx1">
                  <a:lumMod val="75000"/>
                  <a:lumOff val="25000"/>
                </a:schemeClr>
              </a:solidFill>
              <a:prstDash val="solid"/>
              <a:round/>
              <a:headEnd type="none" w="med" len="med"/>
              <a:tailEnd type="none" w="med" len="med"/>
            </a:ln>
            <a:effectLst/>
          </p:spPr>
          <p:txBody>
            <a:bodyPr wrap="none" anchor="ctr"/>
            <a:lstStyle/>
            <a:p>
              <a:pPr algn="ctr">
                <a:defRPr/>
              </a:pPr>
              <a:r>
                <a:rPr lang="en-GB" dirty="0">
                  <a:latin typeface="Consolas" panose="020B0609020204030204" pitchFamily="49" charset="0"/>
                  <a:cs typeface="Consolas" panose="020B0609020204030204" pitchFamily="49" charset="0"/>
                </a:rPr>
                <a:t>Q</a:t>
              </a:r>
            </a:p>
          </p:txBody>
        </p:sp>
        <p:sp>
          <p:nvSpPr>
            <p:cNvPr id="40" name="Rectangle 39">
              <a:extLst>
                <a:ext uri="{FF2B5EF4-FFF2-40B4-BE49-F238E27FC236}">
                  <a16:creationId xmlns:a16="http://schemas.microsoft.com/office/drawing/2014/main" id="{4D4E244D-1ECE-4A09-A40F-FBFBC680BB13}"/>
                </a:ext>
              </a:extLst>
            </p:cNvPr>
            <p:cNvSpPr/>
            <p:nvPr/>
          </p:nvSpPr>
          <p:spPr bwMode="auto">
            <a:xfrm>
              <a:off x="5971219" y="1652223"/>
              <a:ext cx="473715" cy="264072"/>
            </a:xfrm>
            <a:prstGeom prst="rect">
              <a:avLst/>
            </a:prstGeom>
            <a:solidFill>
              <a:schemeClr val="accent3">
                <a:lumMod val="40000"/>
                <a:lumOff val="60000"/>
              </a:schemeClr>
            </a:solidFill>
            <a:ln w="12700" cap="flat" cmpd="sng" algn="ctr">
              <a:solidFill>
                <a:schemeClr val="tx1">
                  <a:lumMod val="75000"/>
                  <a:lumOff val="25000"/>
                </a:schemeClr>
              </a:solidFill>
              <a:prstDash val="solid"/>
              <a:round/>
              <a:headEnd type="none" w="med" len="med"/>
              <a:tailEnd type="none" w="med" len="med"/>
            </a:ln>
            <a:effectLst/>
          </p:spPr>
          <p:txBody>
            <a:bodyPr wrap="none" anchor="ctr"/>
            <a:lstStyle/>
            <a:p>
              <a:pPr algn="ctr">
                <a:defRPr/>
              </a:pPr>
              <a:r>
                <a:rPr lang="en-GB" sz="1200" dirty="0">
                  <a:cs typeface="Arial" charset="0"/>
                </a:rPr>
                <a:t>ICI/IT</a:t>
              </a:r>
            </a:p>
          </p:txBody>
        </p:sp>
        <p:sp>
          <p:nvSpPr>
            <p:cNvPr id="41" name="Rectangle 40">
              <a:extLst>
                <a:ext uri="{FF2B5EF4-FFF2-40B4-BE49-F238E27FC236}">
                  <a16:creationId xmlns:a16="http://schemas.microsoft.com/office/drawing/2014/main" id="{385393E0-B838-4933-8333-EA5CC9833BCE}"/>
                </a:ext>
              </a:extLst>
            </p:cNvPr>
            <p:cNvSpPr/>
            <p:nvPr/>
          </p:nvSpPr>
          <p:spPr bwMode="auto">
            <a:xfrm>
              <a:off x="3835474" y="1649210"/>
              <a:ext cx="943456" cy="264811"/>
            </a:xfrm>
            <a:prstGeom prst="rect">
              <a:avLst/>
            </a:prstGeom>
            <a:solidFill>
              <a:schemeClr val="accent2">
                <a:lumMod val="20000"/>
                <a:lumOff val="80000"/>
              </a:schemeClr>
            </a:solidFill>
            <a:ln w="12700" cap="flat" cmpd="sng" algn="ctr">
              <a:solidFill>
                <a:schemeClr val="tx1">
                  <a:lumMod val="75000"/>
                  <a:lumOff val="25000"/>
                </a:schemeClr>
              </a:solidFill>
              <a:prstDash val="solid"/>
              <a:round/>
              <a:headEnd type="none" w="med" len="med"/>
              <a:tailEnd type="none" w="med" len="med"/>
            </a:ln>
            <a:effectLst/>
          </p:spPr>
          <p:txBody>
            <a:bodyPr wrap="none" anchor="ctr"/>
            <a:lstStyle/>
            <a:p>
              <a:pPr algn="ctr">
                <a:defRPr/>
              </a:pPr>
              <a:r>
                <a:rPr lang="en-GB" dirty="0">
                  <a:cs typeface="Arial" charset="0"/>
                </a:rPr>
                <a:t>GE</a:t>
              </a:r>
            </a:p>
          </p:txBody>
        </p:sp>
        <p:sp>
          <p:nvSpPr>
            <p:cNvPr id="42" name="TextBox 175">
              <a:extLst>
                <a:ext uri="{FF2B5EF4-FFF2-40B4-BE49-F238E27FC236}">
                  <a16:creationId xmlns:a16="http://schemas.microsoft.com/office/drawing/2014/main" id="{BD7F47C9-A0AF-4D8D-A4A8-65B792F7D00A}"/>
                </a:ext>
              </a:extLst>
            </p:cNvPr>
            <p:cNvSpPr txBox="1">
              <a:spLocks noChangeArrowheads="1"/>
            </p:cNvSpPr>
            <p:nvPr/>
          </p:nvSpPr>
          <p:spPr bwMode="auto">
            <a:xfrm>
              <a:off x="2939208" y="1689015"/>
              <a:ext cx="1056824"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1400" b="1">
                  <a:solidFill>
                    <a:srgbClr val="000000"/>
                  </a:solidFill>
                  <a:latin typeface="Arial" charset="0"/>
                  <a:ea typeface="MS PGothic" pitchFamily="34" charset="-128"/>
                </a:defRPr>
              </a:lvl1pPr>
              <a:lvl2pPr marL="742950" indent="-285750" eaLnBrk="0" hangingPunct="0">
                <a:defRPr sz="1400" b="1">
                  <a:solidFill>
                    <a:srgbClr val="000000"/>
                  </a:solidFill>
                  <a:latin typeface="Arial" charset="0"/>
                  <a:ea typeface="MS PGothic" pitchFamily="34" charset="-128"/>
                </a:defRPr>
              </a:lvl2pPr>
              <a:lvl3pPr marL="1143000" indent="-228600" eaLnBrk="0" hangingPunct="0">
                <a:defRPr sz="1400" b="1">
                  <a:solidFill>
                    <a:srgbClr val="000000"/>
                  </a:solidFill>
                  <a:latin typeface="Arial" charset="0"/>
                  <a:ea typeface="MS PGothic" pitchFamily="34" charset="-128"/>
                </a:defRPr>
              </a:lvl3pPr>
              <a:lvl4pPr marL="1600200" indent="-228600" eaLnBrk="0" hangingPunct="0">
                <a:defRPr sz="1400" b="1">
                  <a:solidFill>
                    <a:srgbClr val="000000"/>
                  </a:solidFill>
                  <a:latin typeface="Arial" charset="0"/>
                  <a:ea typeface="MS PGothic" pitchFamily="34" charset="-128"/>
                </a:defRPr>
              </a:lvl4pPr>
              <a:lvl5pPr marL="2057400" indent="-228600" eaLnBrk="0" hangingPunct="0">
                <a:defRPr sz="1400" b="1">
                  <a:solidFill>
                    <a:srgbClr val="000000"/>
                  </a:solidFill>
                  <a:latin typeface="Arial" charset="0"/>
                  <a:ea typeface="MS PGothic" pitchFamily="34" charset="-128"/>
                </a:defRPr>
              </a:lvl5pPr>
              <a:lvl6pPr marL="2514600" indent="-228600" eaLnBrk="0" fontAlgn="base" hangingPunct="0">
                <a:spcBef>
                  <a:spcPct val="0"/>
                </a:spcBef>
                <a:spcAft>
                  <a:spcPct val="0"/>
                </a:spcAft>
                <a:defRPr sz="1400" b="1">
                  <a:solidFill>
                    <a:srgbClr val="000000"/>
                  </a:solidFill>
                  <a:latin typeface="Arial" charset="0"/>
                  <a:ea typeface="MS PGothic" pitchFamily="34" charset="-128"/>
                </a:defRPr>
              </a:lvl6pPr>
              <a:lvl7pPr marL="2971800" indent="-228600" eaLnBrk="0" fontAlgn="base" hangingPunct="0">
                <a:spcBef>
                  <a:spcPct val="0"/>
                </a:spcBef>
                <a:spcAft>
                  <a:spcPct val="0"/>
                </a:spcAft>
                <a:defRPr sz="1400" b="1">
                  <a:solidFill>
                    <a:srgbClr val="000000"/>
                  </a:solidFill>
                  <a:latin typeface="Arial" charset="0"/>
                  <a:ea typeface="MS PGothic" pitchFamily="34" charset="-128"/>
                </a:defRPr>
              </a:lvl7pPr>
              <a:lvl8pPr marL="3429000" indent="-228600" eaLnBrk="0" fontAlgn="base" hangingPunct="0">
                <a:spcBef>
                  <a:spcPct val="0"/>
                </a:spcBef>
                <a:spcAft>
                  <a:spcPct val="0"/>
                </a:spcAft>
                <a:defRPr sz="1400" b="1">
                  <a:solidFill>
                    <a:srgbClr val="000000"/>
                  </a:solidFill>
                  <a:latin typeface="Arial" charset="0"/>
                  <a:ea typeface="MS PGothic" pitchFamily="34" charset="-128"/>
                </a:defRPr>
              </a:lvl8pPr>
              <a:lvl9pPr marL="3886200" indent="-228600" eaLnBrk="0" fontAlgn="base" hangingPunct="0">
                <a:spcBef>
                  <a:spcPct val="0"/>
                </a:spcBef>
                <a:spcAft>
                  <a:spcPct val="0"/>
                </a:spcAft>
                <a:defRPr sz="1400" b="1">
                  <a:solidFill>
                    <a:srgbClr val="000000"/>
                  </a:solidFill>
                  <a:latin typeface="Arial" charset="0"/>
                  <a:ea typeface="MS PGothic" pitchFamily="34" charset="-128"/>
                </a:defRPr>
              </a:lvl9pPr>
            </a:lstStyle>
            <a:p>
              <a:pPr eaLnBrk="1" hangingPunct="1"/>
              <a:r>
                <a:rPr lang="en-GB" b="0" dirty="0"/>
                <a:t>Reserved</a:t>
              </a:r>
            </a:p>
          </p:txBody>
        </p:sp>
      </p:grpSp>
      <p:sp>
        <p:nvSpPr>
          <p:cNvPr id="43" name="Horizontal Scroll 15">
            <a:extLst>
              <a:ext uri="{FF2B5EF4-FFF2-40B4-BE49-F238E27FC236}">
                <a16:creationId xmlns:a16="http://schemas.microsoft.com/office/drawing/2014/main" id="{A364F533-400C-D612-5898-222CAE8624CB}"/>
              </a:ext>
            </a:extLst>
          </p:cNvPr>
          <p:cNvSpPr/>
          <p:nvPr/>
        </p:nvSpPr>
        <p:spPr>
          <a:xfrm>
            <a:off x="582706" y="-148"/>
            <a:ext cx="1265712" cy="762000"/>
          </a:xfrm>
          <a:prstGeom prst="horizontalScroll">
            <a:avLst/>
          </a:prstGeom>
          <a:gradFill rotWithShape="1">
            <a:gsLst>
              <a:gs pos="0">
                <a:srgbClr val="4F81BD">
                  <a:tint val="50000"/>
                  <a:satMod val="300000"/>
                </a:srgbClr>
              </a:gs>
              <a:gs pos="35000">
                <a:srgbClr val="4F81BD">
                  <a:tint val="37000"/>
                  <a:satMod val="300000"/>
                </a:srgbClr>
              </a:gs>
              <a:gs pos="100000">
                <a:srgbClr val="4F81BD">
                  <a:tint val="15000"/>
                  <a:satMod val="350000"/>
                </a:srgbClr>
              </a:gs>
            </a:gsLst>
            <a:lin ang="16200000" scaled="1"/>
          </a:gradFill>
          <a:ln w="9525" cap="flat" cmpd="sng" algn="ctr">
            <a:solidFill>
              <a:srgbClr val="4F81BD">
                <a:shade val="95000"/>
                <a:satMod val="105000"/>
              </a:srgbClr>
            </a:solidFill>
            <a:prstDash val="solid"/>
          </a:ln>
          <a:effectLst>
            <a:outerShdw blurRad="40000" dist="20000" dir="5400000" rotWithShape="0">
              <a:srgbClr val="000000">
                <a:alpha val="38000"/>
              </a:srgbClr>
            </a:outerShdw>
          </a:effectLst>
        </p:spPr>
        <p:txBody>
          <a:bodyPr rtlCol="0" anchor="ctr"/>
          <a:lstStyle/>
          <a:p>
            <a:pPr algn="ctr" defTabSz="457200">
              <a:defRPr/>
            </a:pPr>
            <a:r>
              <a:rPr lang="en-US" sz="2400" kern="0" dirty="0">
                <a:solidFill>
                  <a:prstClr val="black"/>
                </a:solidFill>
                <a:latin typeface="Calibri"/>
              </a:rPr>
              <a:t>Review</a:t>
            </a:r>
          </a:p>
        </p:txBody>
      </p:sp>
      <p:pic>
        <p:nvPicPr>
          <p:cNvPr id="45" name="Picture 44">
            <a:extLst>
              <a:ext uri="{FF2B5EF4-FFF2-40B4-BE49-F238E27FC236}">
                <a16:creationId xmlns:a16="http://schemas.microsoft.com/office/drawing/2014/main" id="{F4610FDE-7BE3-AC86-5E3F-50D53906FDD5}"/>
              </a:ext>
            </a:extLst>
          </p:cNvPr>
          <p:cNvPicPr>
            <a:picLocks noChangeAspect="1"/>
          </p:cNvPicPr>
          <p:nvPr/>
        </p:nvPicPr>
        <p:blipFill>
          <a:blip r:embed="rId3"/>
          <a:stretch>
            <a:fillRect/>
          </a:stretch>
        </p:blipFill>
        <p:spPr>
          <a:xfrm>
            <a:off x="6274168" y="2201915"/>
            <a:ext cx="5130063" cy="2080525"/>
          </a:xfrm>
          <a:prstGeom prst="rect">
            <a:avLst/>
          </a:prstGeom>
        </p:spPr>
      </p:pic>
    </p:spTree>
    <p:extLst>
      <p:ext uri="{BB962C8B-B14F-4D97-AF65-F5344CB8AC3E}">
        <p14:creationId xmlns:p14="http://schemas.microsoft.com/office/powerpoint/2010/main" val="1197208543"/>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9" name="Rectangle 3"/>
          <p:cNvSpPr>
            <a:spLocks noGrp="1" noChangeArrowheads="1"/>
          </p:cNvSpPr>
          <p:nvPr>
            <p:ph type="title"/>
          </p:nvPr>
        </p:nvSpPr>
        <p:spPr/>
        <p:txBody>
          <a:bodyPr>
            <a:normAutofit/>
          </a:bodyPr>
          <a:lstStyle/>
          <a:p>
            <a:r>
              <a:rPr lang="en-US" dirty="0"/>
              <a:t>Summary: Condition Codes </a:t>
            </a:r>
          </a:p>
        </p:txBody>
      </p:sp>
      <p:sp>
        <p:nvSpPr>
          <p:cNvPr id="54" name="Slide Number Placeholder 53"/>
          <p:cNvSpPr>
            <a:spLocks noGrp="1"/>
          </p:cNvSpPr>
          <p:nvPr>
            <p:ph type="sldNum" sz="quarter" idx="12"/>
          </p:nvPr>
        </p:nvSpPr>
        <p:spPr/>
        <p:txBody>
          <a:bodyPr/>
          <a:lstStyle/>
          <a:p>
            <a:fld id="{AEE14D4A-FE32-40AF-B06D-E9622816B101}" type="slidenum">
              <a:rPr lang="en-US" smtClean="0"/>
              <a:pPr/>
              <a:t>40</a:t>
            </a:fld>
            <a:endParaRPr lang="en-US"/>
          </a:p>
        </p:txBody>
      </p:sp>
      <p:sp>
        <p:nvSpPr>
          <p:cNvPr id="2" name="Rectangle 1"/>
          <p:cNvSpPr/>
          <p:nvPr/>
        </p:nvSpPr>
        <p:spPr>
          <a:xfrm>
            <a:off x="2914650" y="5765381"/>
            <a:ext cx="6358825" cy="307777"/>
          </a:xfrm>
          <a:prstGeom prst="rect">
            <a:avLst/>
          </a:prstGeom>
        </p:spPr>
        <p:txBody>
          <a:bodyPr wrap="square">
            <a:spAutoFit/>
          </a:bodyPr>
          <a:lstStyle/>
          <a:p>
            <a:pPr lvl="2"/>
            <a:r>
              <a:rPr lang="en-US" sz="1400" i="1" dirty="0"/>
              <a:t>Note AL is the default and does not need to be specified </a:t>
            </a:r>
            <a:endParaRPr lang="en-GB" sz="1400" i="1" dirty="0"/>
          </a:p>
        </p:txBody>
      </p:sp>
      <p:grpSp>
        <p:nvGrpSpPr>
          <p:cNvPr id="4" name="Group 3"/>
          <p:cNvGrpSpPr/>
          <p:nvPr/>
        </p:nvGrpSpPr>
        <p:grpSpPr>
          <a:xfrm>
            <a:off x="2914650" y="1412357"/>
            <a:ext cx="6362700" cy="4241801"/>
            <a:chOff x="1423974" y="1779588"/>
            <a:chExt cx="6362700" cy="4241801"/>
          </a:xfrm>
        </p:grpSpPr>
        <p:sp>
          <p:nvSpPr>
            <p:cNvPr id="14342" name="Rectangle 5"/>
            <p:cNvSpPr>
              <a:spLocks noChangeArrowheads="1"/>
            </p:cNvSpPr>
            <p:nvPr/>
          </p:nvSpPr>
          <p:spPr bwMode="auto">
            <a:xfrm>
              <a:off x="2696971" y="2309813"/>
              <a:ext cx="3435035" cy="265113"/>
            </a:xfrm>
            <a:prstGeom prst="rect">
              <a:avLst/>
            </a:prstGeom>
            <a:noFill/>
            <a:ln w="12700">
              <a:solidFill>
                <a:schemeClr val="tx1"/>
              </a:solidFill>
              <a:miter lim="800000"/>
              <a:headEnd/>
              <a:tailEnd/>
            </a:ln>
          </p:spPr>
          <p:txBody>
            <a:bodyPr wrap="none" anchor="ctr"/>
            <a:lstStyle/>
            <a:p>
              <a:r>
                <a:rPr lang="en-US" b="1" dirty="0">
                  <a:solidFill>
                    <a:srgbClr val="FF0000"/>
                  </a:solidFill>
                  <a:latin typeface="Consolas" panose="020B0609020204030204" pitchFamily="49" charset="0"/>
                  <a:cs typeface="Consolas" panose="020B0609020204030204" pitchFamily="49" charset="0"/>
                </a:rPr>
                <a:t>N</a:t>
              </a:r>
              <a:r>
                <a:rPr lang="en-US" dirty="0">
                  <a:latin typeface="Consolas" panose="020B0609020204030204" pitchFamily="49" charset="0"/>
                  <a:cs typeface="Consolas" panose="020B0609020204030204" pitchFamily="49" charset="0"/>
                </a:rPr>
                <a:t>ot </a:t>
              </a:r>
              <a:r>
                <a:rPr lang="en-US" b="1" dirty="0">
                  <a:solidFill>
                    <a:srgbClr val="FF0000"/>
                  </a:solidFill>
                  <a:latin typeface="Consolas" panose="020B0609020204030204" pitchFamily="49" charset="0"/>
                  <a:cs typeface="Consolas" panose="020B0609020204030204" pitchFamily="49" charset="0"/>
                </a:rPr>
                <a:t>E</a:t>
              </a:r>
              <a:r>
                <a:rPr lang="en-US" dirty="0">
                  <a:latin typeface="Consolas" panose="020B0609020204030204" pitchFamily="49" charset="0"/>
                  <a:cs typeface="Consolas" panose="020B0609020204030204" pitchFamily="49" charset="0"/>
                </a:rPr>
                <a:t>qual</a:t>
              </a:r>
            </a:p>
          </p:txBody>
        </p:sp>
        <p:sp>
          <p:nvSpPr>
            <p:cNvPr id="14343" name="Rectangle 6"/>
            <p:cNvSpPr>
              <a:spLocks noChangeArrowheads="1"/>
            </p:cNvSpPr>
            <p:nvPr/>
          </p:nvSpPr>
          <p:spPr bwMode="auto">
            <a:xfrm>
              <a:off x="2696971" y="2574926"/>
              <a:ext cx="3435035" cy="265113"/>
            </a:xfrm>
            <a:prstGeom prst="rect">
              <a:avLst/>
            </a:prstGeom>
            <a:noFill/>
            <a:ln w="12700">
              <a:solidFill>
                <a:schemeClr val="tx1"/>
              </a:solidFill>
              <a:miter lim="800000"/>
              <a:headEnd/>
              <a:tailEnd/>
            </a:ln>
          </p:spPr>
          <p:txBody>
            <a:bodyPr wrap="none" anchor="ctr"/>
            <a:lstStyle/>
            <a:p>
              <a:r>
                <a:rPr lang="en-US" dirty="0">
                  <a:latin typeface="Consolas" panose="020B0609020204030204" pitchFamily="49" charset="0"/>
                  <a:cs typeface="Consolas" panose="020B0609020204030204" pitchFamily="49" charset="0"/>
                </a:rPr>
                <a:t>Unsigned </a:t>
              </a:r>
              <a:r>
                <a:rPr lang="en-US" b="1" dirty="0">
                  <a:solidFill>
                    <a:srgbClr val="FF0000"/>
                  </a:solidFill>
                  <a:latin typeface="Consolas" panose="020B0609020204030204" pitchFamily="49" charset="0"/>
                  <a:cs typeface="Consolas" panose="020B0609020204030204" pitchFamily="49" charset="0"/>
                </a:rPr>
                <a:t>H</a:t>
              </a:r>
              <a:r>
                <a:rPr lang="en-US" dirty="0">
                  <a:latin typeface="Consolas" panose="020B0609020204030204" pitchFamily="49" charset="0"/>
                  <a:cs typeface="Consolas" panose="020B0609020204030204" pitchFamily="49" charset="0"/>
                </a:rPr>
                <a:t>igher or </a:t>
              </a:r>
              <a:r>
                <a:rPr lang="en-US" b="1" dirty="0">
                  <a:solidFill>
                    <a:srgbClr val="FF0000"/>
                  </a:solidFill>
                  <a:latin typeface="Consolas" panose="020B0609020204030204" pitchFamily="49" charset="0"/>
                  <a:cs typeface="Consolas" panose="020B0609020204030204" pitchFamily="49" charset="0"/>
                </a:rPr>
                <a:t>S</a:t>
              </a:r>
              <a:r>
                <a:rPr lang="en-US" dirty="0">
                  <a:latin typeface="Consolas" panose="020B0609020204030204" pitchFamily="49" charset="0"/>
                  <a:cs typeface="Consolas" panose="020B0609020204030204" pitchFamily="49" charset="0"/>
                </a:rPr>
                <a:t>ame</a:t>
              </a:r>
            </a:p>
          </p:txBody>
        </p:sp>
        <p:sp>
          <p:nvSpPr>
            <p:cNvPr id="14344" name="Rectangle 7"/>
            <p:cNvSpPr>
              <a:spLocks noChangeArrowheads="1"/>
            </p:cNvSpPr>
            <p:nvPr/>
          </p:nvSpPr>
          <p:spPr bwMode="auto">
            <a:xfrm>
              <a:off x="2696971" y="2840038"/>
              <a:ext cx="3435035" cy="265113"/>
            </a:xfrm>
            <a:prstGeom prst="rect">
              <a:avLst/>
            </a:prstGeom>
            <a:noFill/>
            <a:ln w="12700">
              <a:solidFill>
                <a:schemeClr val="tx1"/>
              </a:solidFill>
              <a:miter lim="800000"/>
              <a:headEnd/>
              <a:tailEnd/>
            </a:ln>
          </p:spPr>
          <p:txBody>
            <a:bodyPr wrap="none" anchor="ctr"/>
            <a:lstStyle/>
            <a:p>
              <a:r>
                <a:rPr lang="en-US" dirty="0">
                  <a:latin typeface="Consolas" panose="020B0609020204030204" pitchFamily="49" charset="0"/>
                  <a:cs typeface="Consolas" panose="020B0609020204030204" pitchFamily="49" charset="0"/>
                </a:rPr>
                <a:t>Unsigned </a:t>
              </a:r>
              <a:r>
                <a:rPr lang="en-US" b="1" dirty="0" err="1">
                  <a:solidFill>
                    <a:srgbClr val="FF0000"/>
                  </a:solidFill>
                  <a:latin typeface="Consolas" panose="020B0609020204030204" pitchFamily="49" charset="0"/>
                  <a:cs typeface="Consolas" panose="020B0609020204030204" pitchFamily="49" charset="0"/>
                </a:rPr>
                <a:t>LO</a:t>
              </a:r>
              <a:r>
                <a:rPr lang="en-US" dirty="0" err="1">
                  <a:latin typeface="Consolas" panose="020B0609020204030204" pitchFamily="49" charset="0"/>
                  <a:cs typeface="Consolas" panose="020B0609020204030204" pitchFamily="49" charset="0"/>
                </a:rPr>
                <a:t>wer</a:t>
              </a:r>
              <a:endParaRPr lang="en-US" dirty="0">
                <a:latin typeface="Consolas" panose="020B0609020204030204" pitchFamily="49" charset="0"/>
                <a:cs typeface="Consolas" panose="020B0609020204030204" pitchFamily="49" charset="0"/>
              </a:endParaRPr>
            </a:p>
          </p:txBody>
        </p:sp>
        <p:sp>
          <p:nvSpPr>
            <p:cNvPr id="14345" name="Rectangle 8"/>
            <p:cNvSpPr>
              <a:spLocks noChangeArrowheads="1"/>
            </p:cNvSpPr>
            <p:nvPr/>
          </p:nvSpPr>
          <p:spPr bwMode="auto">
            <a:xfrm>
              <a:off x="2696971" y="3105151"/>
              <a:ext cx="3435035" cy="265113"/>
            </a:xfrm>
            <a:prstGeom prst="rect">
              <a:avLst/>
            </a:prstGeom>
            <a:noFill/>
            <a:ln w="12700">
              <a:solidFill>
                <a:schemeClr val="tx1"/>
              </a:solidFill>
              <a:miter lim="800000"/>
              <a:headEnd/>
              <a:tailEnd/>
            </a:ln>
          </p:spPr>
          <p:txBody>
            <a:bodyPr wrap="none" anchor="ctr"/>
            <a:lstStyle/>
            <a:p>
              <a:r>
                <a:rPr lang="en-US" b="1" dirty="0" err="1">
                  <a:solidFill>
                    <a:srgbClr val="FF0000"/>
                  </a:solidFill>
                  <a:latin typeface="Consolas" panose="020B0609020204030204" pitchFamily="49" charset="0"/>
                  <a:cs typeface="Consolas" panose="020B0609020204030204" pitchFamily="49" charset="0"/>
                </a:rPr>
                <a:t>MI</a:t>
              </a:r>
              <a:r>
                <a:rPr lang="en-US" dirty="0" err="1">
                  <a:latin typeface="Consolas" panose="020B0609020204030204" pitchFamily="49" charset="0"/>
                  <a:cs typeface="Consolas" panose="020B0609020204030204" pitchFamily="49" charset="0"/>
                </a:rPr>
                <a:t>nus</a:t>
              </a:r>
              <a:r>
                <a:rPr lang="en-US" dirty="0">
                  <a:latin typeface="Consolas" panose="020B0609020204030204" pitchFamily="49" charset="0"/>
                  <a:cs typeface="Consolas" panose="020B0609020204030204" pitchFamily="49" charset="0"/>
                </a:rPr>
                <a:t> (Negative)</a:t>
              </a:r>
            </a:p>
          </p:txBody>
        </p:sp>
        <p:sp>
          <p:nvSpPr>
            <p:cNvPr id="14346" name="Rectangle 9"/>
            <p:cNvSpPr>
              <a:spLocks noChangeArrowheads="1"/>
            </p:cNvSpPr>
            <p:nvPr/>
          </p:nvSpPr>
          <p:spPr bwMode="auto">
            <a:xfrm>
              <a:off x="2696971" y="2044701"/>
              <a:ext cx="3435035" cy="265113"/>
            </a:xfrm>
            <a:prstGeom prst="rect">
              <a:avLst/>
            </a:prstGeom>
            <a:noFill/>
            <a:ln w="12700">
              <a:solidFill>
                <a:schemeClr val="tx1"/>
              </a:solidFill>
              <a:miter lim="800000"/>
              <a:headEnd/>
              <a:tailEnd/>
            </a:ln>
          </p:spPr>
          <p:txBody>
            <a:bodyPr wrap="none" anchor="ctr"/>
            <a:lstStyle/>
            <a:p>
              <a:r>
                <a:rPr lang="en-US" b="1" dirty="0" err="1">
                  <a:solidFill>
                    <a:srgbClr val="FF0000"/>
                  </a:solidFill>
                  <a:latin typeface="Consolas" panose="020B0609020204030204" pitchFamily="49" charset="0"/>
                  <a:cs typeface="Consolas" panose="020B0609020204030204" pitchFamily="49" charset="0"/>
                </a:rPr>
                <a:t>EQ</a:t>
              </a:r>
              <a:r>
                <a:rPr lang="en-US" dirty="0" err="1">
                  <a:latin typeface="Consolas" panose="020B0609020204030204" pitchFamily="49" charset="0"/>
                  <a:cs typeface="Consolas" panose="020B0609020204030204" pitchFamily="49" charset="0"/>
                </a:rPr>
                <a:t>ual</a:t>
              </a:r>
              <a:endParaRPr lang="en-US" dirty="0">
                <a:latin typeface="Consolas" panose="020B0609020204030204" pitchFamily="49" charset="0"/>
                <a:cs typeface="Consolas" panose="020B0609020204030204" pitchFamily="49" charset="0"/>
              </a:endParaRPr>
            </a:p>
          </p:txBody>
        </p:sp>
        <p:sp>
          <p:nvSpPr>
            <p:cNvPr id="14347" name="Rectangle 10"/>
            <p:cNvSpPr>
              <a:spLocks noChangeArrowheads="1"/>
            </p:cNvSpPr>
            <p:nvPr/>
          </p:nvSpPr>
          <p:spPr bwMode="auto">
            <a:xfrm>
              <a:off x="2696971" y="3635376"/>
              <a:ext cx="3435035" cy="265113"/>
            </a:xfrm>
            <a:prstGeom prst="rect">
              <a:avLst/>
            </a:prstGeom>
            <a:noFill/>
            <a:ln w="12700">
              <a:solidFill>
                <a:schemeClr val="tx1"/>
              </a:solidFill>
              <a:miter lim="800000"/>
              <a:headEnd/>
              <a:tailEnd/>
            </a:ln>
          </p:spPr>
          <p:txBody>
            <a:bodyPr wrap="none" anchor="ctr"/>
            <a:lstStyle/>
            <a:p>
              <a:r>
                <a:rPr lang="en-US" dirty="0" err="1">
                  <a:latin typeface="Consolas" panose="020B0609020204030204" pitchFamily="49" charset="0"/>
                  <a:cs typeface="Consolas" panose="020B0609020204030204" pitchFamily="49" charset="0"/>
                </a:rPr>
                <a:t>o</a:t>
              </a:r>
              <a:r>
                <a:rPr lang="en-US" b="1" dirty="0" err="1">
                  <a:solidFill>
                    <a:srgbClr val="FF0000"/>
                  </a:solidFill>
                  <a:latin typeface="Consolas" panose="020B0609020204030204" pitchFamily="49" charset="0"/>
                  <a:cs typeface="Consolas" panose="020B0609020204030204" pitchFamily="49" charset="0"/>
                </a:rPr>
                <a:t>V</a:t>
              </a:r>
              <a:r>
                <a:rPr lang="en-US" dirty="0" err="1">
                  <a:latin typeface="Consolas" panose="020B0609020204030204" pitchFamily="49" charset="0"/>
                  <a:cs typeface="Consolas" panose="020B0609020204030204" pitchFamily="49" charset="0"/>
                </a:rPr>
                <a:t>erflow</a:t>
              </a:r>
              <a:r>
                <a:rPr lang="en-US" dirty="0">
                  <a:latin typeface="Consolas" panose="020B0609020204030204" pitchFamily="49" charset="0"/>
                  <a:cs typeface="Consolas" panose="020B0609020204030204" pitchFamily="49" charset="0"/>
                </a:rPr>
                <a:t> </a:t>
              </a:r>
              <a:r>
                <a:rPr lang="en-US" b="1" dirty="0">
                  <a:solidFill>
                    <a:srgbClr val="FF0000"/>
                  </a:solidFill>
                  <a:latin typeface="Consolas" panose="020B0609020204030204" pitchFamily="49" charset="0"/>
                  <a:cs typeface="Consolas" panose="020B0609020204030204" pitchFamily="49" charset="0"/>
                </a:rPr>
                <a:t>S</a:t>
              </a:r>
              <a:r>
                <a:rPr lang="en-US" dirty="0">
                  <a:latin typeface="Consolas" panose="020B0609020204030204" pitchFamily="49" charset="0"/>
                  <a:cs typeface="Consolas" panose="020B0609020204030204" pitchFamily="49" charset="0"/>
                </a:rPr>
                <a:t>et</a:t>
              </a:r>
            </a:p>
          </p:txBody>
        </p:sp>
        <p:sp>
          <p:nvSpPr>
            <p:cNvPr id="14348" name="Rectangle 11"/>
            <p:cNvSpPr>
              <a:spLocks noChangeArrowheads="1"/>
            </p:cNvSpPr>
            <p:nvPr/>
          </p:nvSpPr>
          <p:spPr bwMode="auto">
            <a:xfrm>
              <a:off x="2696971" y="3900488"/>
              <a:ext cx="3435035" cy="265113"/>
            </a:xfrm>
            <a:prstGeom prst="rect">
              <a:avLst/>
            </a:prstGeom>
            <a:noFill/>
            <a:ln w="12700">
              <a:solidFill>
                <a:schemeClr val="tx1"/>
              </a:solidFill>
              <a:miter lim="800000"/>
              <a:headEnd/>
              <a:tailEnd/>
            </a:ln>
          </p:spPr>
          <p:txBody>
            <a:bodyPr wrap="none" anchor="ctr"/>
            <a:lstStyle/>
            <a:p>
              <a:r>
                <a:rPr lang="en-US" dirty="0" err="1">
                  <a:latin typeface="Consolas" panose="020B0609020204030204" pitchFamily="49" charset="0"/>
                  <a:cs typeface="Consolas" panose="020B0609020204030204" pitchFamily="49" charset="0"/>
                </a:rPr>
                <a:t>o</a:t>
              </a:r>
              <a:r>
                <a:rPr lang="en-US" b="1" dirty="0" err="1">
                  <a:solidFill>
                    <a:srgbClr val="FF0000"/>
                  </a:solidFill>
                  <a:latin typeface="Consolas" panose="020B0609020204030204" pitchFamily="49" charset="0"/>
                  <a:cs typeface="Consolas" panose="020B0609020204030204" pitchFamily="49" charset="0"/>
                </a:rPr>
                <a:t>V</a:t>
              </a:r>
              <a:r>
                <a:rPr lang="en-US" dirty="0" err="1">
                  <a:latin typeface="Consolas" panose="020B0609020204030204" pitchFamily="49" charset="0"/>
                  <a:cs typeface="Consolas" panose="020B0609020204030204" pitchFamily="49" charset="0"/>
                </a:rPr>
                <a:t>erflow</a:t>
              </a:r>
              <a:r>
                <a:rPr lang="en-US" dirty="0">
                  <a:latin typeface="Consolas" panose="020B0609020204030204" pitchFamily="49" charset="0"/>
                  <a:cs typeface="Consolas" panose="020B0609020204030204" pitchFamily="49" charset="0"/>
                </a:rPr>
                <a:t> </a:t>
              </a:r>
              <a:r>
                <a:rPr lang="en-US" b="1" dirty="0">
                  <a:solidFill>
                    <a:srgbClr val="FF0000"/>
                  </a:solidFill>
                  <a:latin typeface="Consolas" panose="020B0609020204030204" pitchFamily="49" charset="0"/>
                  <a:cs typeface="Consolas" panose="020B0609020204030204" pitchFamily="49" charset="0"/>
                </a:rPr>
                <a:t>C</a:t>
              </a:r>
              <a:r>
                <a:rPr lang="en-US" dirty="0">
                  <a:latin typeface="Consolas" panose="020B0609020204030204" pitchFamily="49" charset="0"/>
                  <a:cs typeface="Consolas" panose="020B0609020204030204" pitchFamily="49" charset="0"/>
                </a:rPr>
                <a:t>leared</a:t>
              </a:r>
            </a:p>
          </p:txBody>
        </p:sp>
        <p:sp>
          <p:nvSpPr>
            <p:cNvPr id="14349" name="Rectangle 12"/>
            <p:cNvSpPr>
              <a:spLocks noChangeArrowheads="1"/>
            </p:cNvSpPr>
            <p:nvPr/>
          </p:nvSpPr>
          <p:spPr bwMode="auto">
            <a:xfrm>
              <a:off x="2696971" y="4165601"/>
              <a:ext cx="3435035" cy="265113"/>
            </a:xfrm>
            <a:prstGeom prst="rect">
              <a:avLst/>
            </a:prstGeom>
            <a:noFill/>
            <a:ln w="12700">
              <a:solidFill>
                <a:schemeClr val="tx1"/>
              </a:solidFill>
              <a:miter lim="800000"/>
              <a:headEnd/>
              <a:tailEnd/>
            </a:ln>
          </p:spPr>
          <p:txBody>
            <a:bodyPr wrap="none" anchor="ctr"/>
            <a:lstStyle/>
            <a:p>
              <a:r>
                <a:rPr lang="en-US" dirty="0">
                  <a:latin typeface="Consolas" panose="020B0609020204030204" pitchFamily="49" charset="0"/>
                  <a:cs typeface="Consolas" panose="020B0609020204030204" pitchFamily="49" charset="0"/>
                </a:rPr>
                <a:t>Unsigned </a:t>
              </a:r>
              <a:r>
                <a:rPr lang="en-US" b="1" dirty="0" err="1">
                  <a:solidFill>
                    <a:srgbClr val="FF0000"/>
                  </a:solidFill>
                  <a:latin typeface="Consolas" panose="020B0609020204030204" pitchFamily="49" charset="0"/>
                  <a:cs typeface="Consolas" panose="020B0609020204030204" pitchFamily="49" charset="0"/>
                </a:rPr>
                <a:t>HI</a:t>
              </a:r>
              <a:r>
                <a:rPr lang="en-US" dirty="0" err="1">
                  <a:latin typeface="Consolas" panose="020B0609020204030204" pitchFamily="49" charset="0"/>
                  <a:cs typeface="Consolas" panose="020B0609020204030204" pitchFamily="49" charset="0"/>
                </a:rPr>
                <a:t>gher</a:t>
              </a:r>
              <a:endParaRPr lang="en-US" dirty="0">
                <a:latin typeface="Consolas" panose="020B0609020204030204" pitchFamily="49" charset="0"/>
                <a:cs typeface="Consolas" panose="020B0609020204030204" pitchFamily="49" charset="0"/>
              </a:endParaRPr>
            </a:p>
          </p:txBody>
        </p:sp>
        <p:sp>
          <p:nvSpPr>
            <p:cNvPr id="14350" name="Rectangle 13"/>
            <p:cNvSpPr>
              <a:spLocks noChangeArrowheads="1"/>
            </p:cNvSpPr>
            <p:nvPr/>
          </p:nvSpPr>
          <p:spPr bwMode="auto">
            <a:xfrm>
              <a:off x="2696971" y="4430713"/>
              <a:ext cx="3435035" cy="265113"/>
            </a:xfrm>
            <a:prstGeom prst="rect">
              <a:avLst/>
            </a:prstGeom>
            <a:noFill/>
            <a:ln w="12700">
              <a:solidFill>
                <a:schemeClr val="tx1"/>
              </a:solidFill>
              <a:miter lim="800000"/>
              <a:headEnd/>
              <a:tailEnd/>
            </a:ln>
          </p:spPr>
          <p:txBody>
            <a:bodyPr wrap="none" anchor="ctr"/>
            <a:lstStyle/>
            <a:p>
              <a:r>
                <a:rPr lang="en-US" dirty="0">
                  <a:latin typeface="Consolas" panose="020B0609020204030204" pitchFamily="49" charset="0"/>
                  <a:cs typeface="Consolas" panose="020B0609020204030204" pitchFamily="49" charset="0"/>
                </a:rPr>
                <a:t>Unsigned </a:t>
              </a:r>
              <a:r>
                <a:rPr lang="en-US" b="1" dirty="0">
                  <a:solidFill>
                    <a:srgbClr val="FF0000"/>
                  </a:solidFill>
                  <a:latin typeface="Consolas" panose="020B0609020204030204" pitchFamily="49" charset="0"/>
                  <a:cs typeface="Consolas" panose="020B0609020204030204" pitchFamily="49" charset="0"/>
                </a:rPr>
                <a:t>L</a:t>
              </a:r>
              <a:r>
                <a:rPr lang="en-US" dirty="0">
                  <a:latin typeface="Consolas" panose="020B0609020204030204" pitchFamily="49" charset="0"/>
                  <a:cs typeface="Consolas" panose="020B0609020204030204" pitchFamily="49" charset="0"/>
                </a:rPr>
                <a:t>ower or </a:t>
              </a:r>
              <a:r>
                <a:rPr lang="en-US" b="1" dirty="0">
                  <a:solidFill>
                    <a:srgbClr val="FF0000"/>
                  </a:solidFill>
                  <a:latin typeface="Consolas" panose="020B0609020204030204" pitchFamily="49" charset="0"/>
                  <a:cs typeface="Consolas" panose="020B0609020204030204" pitchFamily="49" charset="0"/>
                </a:rPr>
                <a:t>S</a:t>
              </a:r>
              <a:r>
                <a:rPr lang="en-US" dirty="0">
                  <a:latin typeface="Consolas" panose="020B0609020204030204" pitchFamily="49" charset="0"/>
                  <a:cs typeface="Consolas" panose="020B0609020204030204" pitchFamily="49" charset="0"/>
                </a:rPr>
                <a:t>ame</a:t>
              </a:r>
            </a:p>
          </p:txBody>
        </p:sp>
        <p:sp>
          <p:nvSpPr>
            <p:cNvPr id="14351" name="Rectangle 14"/>
            <p:cNvSpPr>
              <a:spLocks noChangeArrowheads="1"/>
            </p:cNvSpPr>
            <p:nvPr/>
          </p:nvSpPr>
          <p:spPr bwMode="auto">
            <a:xfrm>
              <a:off x="2696971" y="3370263"/>
              <a:ext cx="3435035" cy="265113"/>
            </a:xfrm>
            <a:prstGeom prst="rect">
              <a:avLst/>
            </a:prstGeom>
            <a:noFill/>
            <a:ln w="12700">
              <a:solidFill>
                <a:schemeClr val="tx1"/>
              </a:solidFill>
              <a:miter lim="800000"/>
              <a:headEnd/>
              <a:tailEnd/>
            </a:ln>
          </p:spPr>
          <p:txBody>
            <a:bodyPr wrap="none" anchor="ctr"/>
            <a:lstStyle/>
            <a:p>
              <a:r>
                <a:rPr lang="en-US" b="1" dirty="0" err="1">
                  <a:solidFill>
                    <a:srgbClr val="FF0000"/>
                  </a:solidFill>
                  <a:latin typeface="Consolas" panose="020B0609020204030204" pitchFamily="49" charset="0"/>
                  <a:cs typeface="Consolas" panose="020B0609020204030204" pitchFamily="49" charset="0"/>
                </a:rPr>
                <a:t>PL</a:t>
              </a:r>
              <a:r>
                <a:rPr lang="en-US" dirty="0" err="1">
                  <a:latin typeface="Consolas" panose="020B0609020204030204" pitchFamily="49" charset="0"/>
                  <a:cs typeface="Consolas" panose="020B0609020204030204" pitchFamily="49" charset="0"/>
                </a:rPr>
                <a:t>us</a:t>
              </a:r>
              <a:r>
                <a:rPr lang="en-US" dirty="0">
                  <a:latin typeface="Consolas" panose="020B0609020204030204" pitchFamily="49" charset="0"/>
                  <a:cs typeface="Consolas" panose="020B0609020204030204" pitchFamily="49" charset="0"/>
                </a:rPr>
                <a:t> (Positive or Zero)</a:t>
              </a:r>
            </a:p>
          </p:txBody>
        </p:sp>
        <p:sp>
          <p:nvSpPr>
            <p:cNvPr id="14352" name="Rectangle 15"/>
            <p:cNvSpPr>
              <a:spLocks noChangeArrowheads="1"/>
            </p:cNvSpPr>
            <p:nvPr/>
          </p:nvSpPr>
          <p:spPr bwMode="auto">
            <a:xfrm>
              <a:off x="2696971" y="4960938"/>
              <a:ext cx="3435035" cy="265113"/>
            </a:xfrm>
            <a:prstGeom prst="rect">
              <a:avLst/>
            </a:prstGeom>
            <a:noFill/>
            <a:ln w="12700">
              <a:solidFill>
                <a:schemeClr val="tx1"/>
              </a:solidFill>
              <a:miter lim="800000"/>
              <a:headEnd/>
              <a:tailEnd/>
            </a:ln>
          </p:spPr>
          <p:txBody>
            <a:bodyPr wrap="none" anchor="ctr"/>
            <a:lstStyle/>
            <a:p>
              <a:r>
                <a:rPr lang="en-US" dirty="0">
                  <a:latin typeface="Consolas" panose="020B0609020204030204" pitchFamily="49" charset="0"/>
                  <a:cs typeface="Consolas" panose="020B0609020204030204" pitchFamily="49" charset="0"/>
                </a:rPr>
                <a:t>Signed </a:t>
              </a:r>
              <a:r>
                <a:rPr lang="en-US" b="1" dirty="0">
                  <a:solidFill>
                    <a:srgbClr val="FF0000"/>
                  </a:solidFill>
                  <a:latin typeface="Consolas" panose="020B0609020204030204" pitchFamily="49" charset="0"/>
                  <a:cs typeface="Consolas" panose="020B0609020204030204" pitchFamily="49" charset="0"/>
                </a:rPr>
                <a:t>L</a:t>
              </a:r>
              <a:r>
                <a:rPr lang="en-US" dirty="0">
                  <a:latin typeface="Consolas" panose="020B0609020204030204" pitchFamily="49" charset="0"/>
                  <a:cs typeface="Consolas" panose="020B0609020204030204" pitchFamily="49" charset="0"/>
                </a:rPr>
                <a:t>ess </a:t>
              </a:r>
              <a:r>
                <a:rPr lang="en-US" b="1" dirty="0">
                  <a:solidFill>
                    <a:srgbClr val="FF0000"/>
                  </a:solidFill>
                  <a:latin typeface="Consolas" panose="020B0609020204030204" pitchFamily="49" charset="0"/>
                  <a:cs typeface="Consolas" panose="020B0609020204030204" pitchFamily="49" charset="0"/>
                </a:rPr>
                <a:t>T</a:t>
              </a:r>
              <a:r>
                <a:rPr lang="en-US" dirty="0">
                  <a:latin typeface="Consolas" panose="020B0609020204030204" pitchFamily="49" charset="0"/>
                  <a:cs typeface="Consolas" panose="020B0609020204030204" pitchFamily="49" charset="0"/>
                </a:rPr>
                <a:t>han</a:t>
              </a:r>
            </a:p>
          </p:txBody>
        </p:sp>
        <p:sp>
          <p:nvSpPr>
            <p:cNvPr id="14353" name="Rectangle 16"/>
            <p:cNvSpPr>
              <a:spLocks noChangeArrowheads="1"/>
            </p:cNvSpPr>
            <p:nvPr/>
          </p:nvSpPr>
          <p:spPr bwMode="auto">
            <a:xfrm>
              <a:off x="2696971" y="5226051"/>
              <a:ext cx="3435035" cy="265113"/>
            </a:xfrm>
            <a:prstGeom prst="rect">
              <a:avLst/>
            </a:prstGeom>
            <a:noFill/>
            <a:ln w="12700">
              <a:solidFill>
                <a:schemeClr val="tx1"/>
              </a:solidFill>
              <a:miter lim="800000"/>
              <a:headEnd/>
              <a:tailEnd/>
            </a:ln>
          </p:spPr>
          <p:txBody>
            <a:bodyPr wrap="none" anchor="ctr"/>
            <a:lstStyle/>
            <a:p>
              <a:r>
                <a:rPr lang="en-US" dirty="0">
                  <a:latin typeface="Consolas" panose="020B0609020204030204" pitchFamily="49" charset="0"/>
                  <a:cs typeface="Consolas" panose="020B0609020204030204" pitchFamily="49" charset="0"/>
                </a:rPr>
                <a:t>Signed </a:t>
              </a:r>
              <a:r>
                <a:rPr lang="en-US" b="1" dirty="0">
                  <a:solidFill>
                    <a:srgbClr val="FF0000"/>
                  </a:solidFill>
                  <a:latin typeface="Consolas" panose="020B0609020204030204" pitchFamily="49" charset="0"/>
                  <a:cs typeface="Consolas" panose="020B0609020204030204" pitchFamily="49" charset="0"/>
                </a:rPr>
                <a:t>G</a:t>
              </a:r>
              <a:r>
                <a:rPr lang="en-US" dirty="0">
                  <a:latin typeface="Consolas" panose="020B0609020204030204" pitchFamily="49" charset="0"/>
                  <a:cs typeface="Consolas" panose="020B0609020204030204" pitchFamily="49" charset="0"/>
                </a:rPr>
                <a:t>reater </a:t>
              </a:r>
              <a:r>
                <a:rPr lang="en-US" b="1" dirty="0">
                  <a:solidFill>
                    <a:srgbClr val="FF0000"/>
                  </a:solidFill>
                  <a:latin typeface="Consolas" panose="020B0609020204030204" pitchFamily="49" charset="0"/>
                  <a:cs typeface="Consolas" panose="020B0609020204030204" pitchFamily="49" charset="0"/>
                </a:rPr>
                <a:t>T</a:t>
              </a:r>
              <a:r>
                <a:rPr lang="en-US" dirty="0">
                  <a:latin typeface="Consolas" panose="020B0609020204030204" pitchFamily="49" charset="0"/>
                  <a:cs typeface="Consolas" panose="020B0609020204030204" pitchFamily="49" charset="0"/>
                </a:rPr>
                <a:t>han</a:t>
              </a:r>
            </a:p>
          </p:txBody>
        </p:sp>
        <p:sp>
          <p:nvSpPr>
            <p:cNvPr id="14354" name="Rectangle 17"/>
            <p:cNvSpPr>
              <a:spLocks noChangeArrowheads="1"/>
            </p:cNvSpPr>
            <p:nvPr/>
          </p:nvSpPr>
          <p:spPr bwMode="auto">
            <a:xfrm>
              <a:off x="2696971" y="5491163"/>
              <a:ext cx="3435035" cy="265113"/>
            </a:xfrm>
            <a:prstGeom prst="rect">
              <a:avLst/>
            </a:prstGeom>
            <a:noFill/>
            <a:ln w="12700">
              <a:solidFill>
                <a:schemeClr val="tx1"/>
              </a:solidFill>
              <a:miter lim="800000"/>
              <a:headEnd/>
              <a:tailEnd/>
            </a:ln>
          </p:spPr>
          <p:txBody>
            <a:bodyPr wrap="none" anchor="ctr"/>
            <a:lstStyle/>
            <a:p>
              <a:r>
                <a:rPr lang="en-US" dirty="0">
                  <a:latin typeface="Consolas" panose="020B0609020204030204" pitchFamily="49" charset="0"/>
                  <a:cs typeface="Consolas" panose="020B0609020204030204" pitchFamily="49" charset="0"/>
                </a:rPr>
                <a:t>Signed </a:t>
              </a:r>
              <a:r>
                <a:rPr lang="en-US" b="1" dirty="0">
                  <a:solidFill>
                    <a:srgbClr val="FF0000"/>
                  </a:solidFill>
                  <a:latin typeface="Consolas" panose="020B0609020204030204" pitchFamily="49" charset="0"/>
                  <a:cs typeface="Consolas" panose="020B0609020204030204" pitchFamily="49" charset="0"/>
                </a:rPr>
                <a:t>L</a:t>
              </a:r>
              <a:r>
                <a:rPr lang="en-US" dirty="0">
                  <a:latin typeface="Consolas" panose="020B0609020204030204" pitchFamily="49" charset="0"/>
                  <a:cs typeface="Consolas" panose="020B0609020204030204" pitchFamily="49" charset="0"/>
                </a:rPr>
                <a:t>ess than or </a:t>
              </a:r>
              <a:r>
                <a:rPr lang="en-US" b="1" dirty="0">
                  <a:solidFill>
                    <a:srgbClr val="FF0000"/>
                  </a:solidFill>
                  <a:latin typeface="Consolas" panose="020B0609020204030204" pitchFamily="49" charset="0"/>
                  <a:cs typeface="Consolas" panose="020B0609020204030204" pitchFamily="49" charset="0"/>
                </a:rPr>
                <a:t>E</a:t>
              </a:r>
              <a:r>
                <a:rPr lang="en-US" dirty="0">
                  <a:latin typeface="Consolas" panose="020B0609020204030204" pitchFamily="49" charset="0"/>
                  <a:cs typeface="Consolas" panose="020B0609020204030204" pitchFamily="49" charset="0"/>
                </a:rPr>
                <a:t>qual</a:t>
              </a:r>
            </a:p>
          </p:txBody>
        </p:sp>
        <p:sp>
          <p:nvSpPr>
            <p:cNvPr id="14355" name="Rectangle 18"/>
            <p:cNvSpPr>
              <a:spLocks noChangeArrowheads="1"/>
            </p:cNvSpPr>
            <p:nvPr/>
          </p:nvSpPr>
          <p:spPr bwMode="auto">
            <a:xfrm>
              <a:off x="2696971" y="5756276"/>
              <a:ext cx="3435035" cy="265113"/>
            </a:xfrm>
            <a:prstGeom prst="rect">
              <a:avLst/>
            </a:prstGeom>
            <a:noFill/>
            <a:ln w="12700">
              <a:solidFill>
                <a:schemeClr val="tx1"/>
              </a:solidFill>
              <a:miter lim="800000"/>
              <a:headEnd/>
              <a:tailEnd/>
            </a:ln>
          </p:spPr>
          <p:txBody>
            <a:bodyPr wrap="none" anchor="ctr"/>
            <a:lstStyle/>
            <a:p>
              <a:r>
                <a:rPr lang="en-US" b="1" dirty="0" err="1">
                  <a:solidFill>
                    <a:srgbClr val="FF0000"/>
                  </a:solidFill>
                  <a:latin typeface="Consolas" panose="020B0609020204030204" pitchFamily="49" charset="0"/>
                  <a:cs typeface="Consolas" panose="020B0609020204030204" pitchFamily="49" charset="0"/>
                </a:rPr>
                <a:t>AL</a:t>
              </a:r>
              <a:r>
                <a:rPr lang="en-US" dirty="0" err="1">
                  <a:latin typeface="Consolas" panose="020B0609020204030204" pitchFamily="49" charset="0"/>
                  <a:cs typeface="Consolas" panose="020B0609020204030204" pitchFamily="49" charset="0"/>
                </a:rPr>
                <a:t>ways</a:t>
              </a:r>
              <a:endParaRPr lang="en-US" dirty="0">
                <a:latin typeface="Consolas" panose="020B0609020204030204" pitchFamily="49" charset="0"/>
                <a:cs typeface="Consolas" panose="020B0609020204030204" pitchFamily="49" charset="0"/>
              </a:endParaRPr>
            </a:p>
          </p:txBody>
        </p:sp>
        <p:sp>
          <p:nvSpPr>
            <p:cNvPr id="14356" name="Rectangle 19"/>
            <p:cNvSpPr>
              <a:spLocks noChangeArrowheads="1"/>
            </p:cNvSpPr>
            <p:nvPr/>
          </p:nvSpPr>
          <p:spPr bwMode="auto">
            <a:xfrm>
              <a:off x="2696971" y="4695826"/>
              <a:ext cx="3435035" cy="265113"/>
            </a:xfrm>
            <a:prstGeom prst="rect">
              <a:avLst/>
            </a:prstGeom>
            <a:noFill/>
            <a:ln w="12700">
              <a:solidFill>
                <a:schemeClr val="tx1"/>
              </a:solidFill>
              <a:miter lim="800000"/>
              <a:headEnd/>
              <a:tailEnd/>
            </a:ln>
          </p:spPr>
          <p:txBody>
            <a:bodyPr wrap="none" anchor="ctr"/>
            <a:lstStyle/>
            <a:p>
              <a:r>
                <a:rPr lang="en-US" dirty="0">
                  <a:latin typeface="Consolas" panose="020B0609020204030204" pitchFamily="49" charset="0"/>
                  <a:cs typeface="Consolas" panose="020B0609020204030204" pitchFamily="49" charset="0"/>
                </a:rPr>
                <a:t>Signed </a:t>
              </a:r>
              <a:r>
                <a:rPr lang="en-US" b="1" dirty="0">
                  <a:solidFill>
                    <a:srgbClr val="FF0000"/>
                  </a:solidFill>
                  <a:latin typeface="Consolas" panose="020B0609020204030204" pitchFamily="49" charset="0"/>
                  <a:cs typeface="Consolas" panose="020B0609020204030204" pitchFamily="49" charset="0"/>
                </a:rPr>
                <a:t>G</a:t>
              </a:r>
              <a:r>
                <a:rPr lang="en-US" dirty="0">
                  <a:latin typeface="Consolas" panose="020B0609020204030204" pitchFamily="49" charset="0"/>
                  <a:cs typeface="Consolas" panose="020B0609020204030204" pitchFamily="49" charset="0"/>
                </a:rPr>
                <a:t>reater or </a:t>
              </a:r>
              <a:r>
                <a:rPr lang="en-US" b="1" dirty="0">
                  <a:solidFill>
                    <a:srgbClr val="FF0000"/>
                  </a:solidFill>
                  <a:latin typeface="Consolas" panose="020B0609020204030204" pitchFamily="49" charset="0"/>
                  <a:cs typeface="Consolas" panose="020B0609020204030204" pitchFamily="49" charset="0"/>
                </a:rPr>
                <a:t>E</a:t>
              </a:r>
              <a:r>
                <a:rPr lang="en-US" dirty="0">
                  <a:latin typeface="Consolas" panose="020B0609020204030204" pitchFamily="49" charset="0"/>
                  <a:cs typeface="Consolas" panose="020B0609020204030204" pitchFamily="49" charset="0"/>
                </a:rPr>
                <a:t>qual</a:t>
              </a:r>
            </a:p>
          </p:txBody>
        </p:sp>
        <p:sp>
          <p:nvSpPr>
            <p:cNvPr id="14357" name="Rectangle 20"/>
            <p:cNvSpPr>
              <a:spLocks noChangeArrowheads="1"/>
            </p:cNvSpPr>
            <p:nvPr/>
          </p:nvSpPr>
          <p:spPr bwMode="auto">
            <a:xfrm>
              <a:off x="1423974" y="2044701"/>
              <a:ext cx="1272997" cy="265113"/>
            </a:xfrm>
            <a:prstGeom prst="rect">
              <a:avLst/>
            </a:prstGeom>
            <a:noFill/>
            <a:ln w="12700">
              <a:solidFill>
                <a:schemeClr val="tx1"/>
              </a:solidFill>
              <a:miter lim="800000"/>
              <a:headEnd/>
              <a:tailEnd/>
            </a:ln>
          </p:spPr>
          <p:txBody>
            <a:bodyPr wrap="none" anchor="ctr"/>
            <a:lstStyle/>
            <a:p>
              <a:pPr algn="ctr"/>
              <a:r>
                <a:rPr lang="en-US" sz="2000" b="1" dirty="0">
                  <a:solidFill>
                    <a:srgbClr val="FF0000"/>
                  </a:solidFill>
                  <a:latin typeface="Consolas" panose="020B0609020204030204" pitchFamily="49" charset="0"/>
                  <a:cs typeface="Consolas" panose="020B0609020204030204" pitchFamily="49" charset="0"/>
                </a:rPr>
                <a:t>EQ</a:t>
              </a:r>
            </a:p>
          </p:txBody>
        </p:sp>
        <p:sp>
          <p:nvSpPr>
            <p:cNvPr id="14358" name="Rectangle 21"/>
            <p:cNvSpPr>
              <a:spLocks noChangeArrowheads="1"/>
            </p:cNvSpPr>
            <p:nvPr/>
          </p:nvSpPr>
          <p:spPr bwMode="auto">
            <a:xfrm>
              <a:off x="1423974" y="2309813"/>
              <a:ext cx="1272997" cy="265113"/>
            </a:xfrm>
            <a:prstGeom prst="rect">
              <a:avLst/>
            </a:prstGeom>
            <a:noFill/>
            <a:ln w="12700">
              <a:solidFill>
                <a:schemeClr val="tx1"/>
              </a:solidFill>
              <a:miter lim="800000"/>
              <a:headEnd/>
              <a:tailEnd/>
            </a:ln>
          </p:spPr>
          <p:txBody>
            <a:bodyPr wrap="none" anchor="ctr"/>
            <a:lstStyle/>
            <a:p>
              <a:pPr algn="ctr"/>
              <a:r>
                <a:rPr lang="en-US" sz="2000" b="1" dirty="0">
                  <a:solidFill>
                    <a:srgbClr val="FF0000"/>
                  </a:solidFill>
                  <a:latin typeface="Consolas" panose="020B0609020204030204" pitchFamily="49" charset="0"/>
                  <a:cs typeface="Consolas" panose="020B0609020204030204" pitchFamily="49" charset="0"/>
                </a:rPr>
                <a:t>NE</a:t>
              </a:r>
            </a:p>
          </p:txBody>
        </p:sp>
        <p:sp>
          <p:nvSpPr>
            <p:cNvPr id="14359" name="Rectangle 22"/>
            <p:cNvSpPr>
              <a:spLocks noChangeArrowheads="1"/>
            </p:cNvSpPr>
            <p:nvPr/>
          </p:nvSpPr>
          <p:spPr bwMode="auto">
            <a:xfrm>
              <a:off x="1423974" y="2574926"/>
              <a:ext cx="1272997" cy="265113"/>
            </a:xfrm>
            <a:prstGeom prst="rect">
              <a:avLst/>
            </a:prstGeom>
            <a:noFill/>
            <a:ln w="12700">
              <a:solidFill>
                <a:schemeClr val="tx1"/>
              </a:solidFill>
              <a:miter lim="800000"/>
              <a:headEnd/>
              <a:tailEnd/>
            </a:ln>
          </p:spPr>
          <p:txBody>
            <a:bodyPr wrap="none" anchor="ctr"/>
            <a:lstStyle/>
            <a:p>
              <a:pPr algn="ctr"/>
              <a:r>
                <a:rPr lang="en-US" sz="2000" b="1" dirty="0">
                  <a:solidFill>
                    <a:srgbClr val="FF0000"/>
                  </a:solidFill>
                  <a:latin typeface="Consolas" panose="020B0609020204030204" pitchFamily="49" charset="0"/>
                  <a:cs typeface="Consolas" panose="020B0609020204030204" pitchFamily="49" charset="0"/>
                </a:rPr>
                <a:t>CS/HS</a:t>
              </a:r>
            </a:p>
          </p:txBody>
        </p:sp>
        <p:sp>
          <p:nvSpPr>
            <p:cNvPr id="14360" name="Rectangle 23"/>
            <p:cNvSpPr>
              <a:spLocks noChangeArrowheads="1"/>
            </p:cNvSpPr>
            <p:nvPr/>
          </p:nvSpPr>
          <p:spPr bwMode="auto">
            <a:xfrm>
              <a:off x="1423974" y="2840038"/>
              <a:ext cx="1272997" cy="265113"/>
            </a:xfrm>
            <a:prstGeom prst="rect">
              <a:avLst/>
            </a:prstGeom>
            <a:noFill/>
            <a:ln w="12700">
              <a:solidFill>
                <a:schemeClr val="tx1"/>
              </a:solidFill>
              <a:miter lim="800000"/>
              <a:headEnd/>
              <a:tailEnd/>
            </a:ln>
          </p:spPr>
          <p:txBody>
            <a:bodyPr wrap="none" anchor="ctr"/>
            <a:lstStyle/>
            <a:p>
              <a:pPr algn="ctr"/>
              <a:r>
                <a:rPr lang="en-US" sz="2000" b="1" dirty="0">
                  <a:solidFill>
                    <a:srgbClr val="FF0000"/>
                  </a:solidFill>
                  <a:latin typeface="Consolas" panose="020B0609020204030204" pitchFamily="49" charset="0"/>
                  <a:cs typeface="Consolas" panose="020B0609020204030204" pitchFamily="49" charset="0"/>
                </a:rPr>
                <a:t>CC/LO</a:t>
              </a:r>
            </a:p>
          </p:txBody>
        </p:sp>
        <p:sp>
          <p:nvSpPr>
            <p:cNvPr id="14361" name="Rectangle 24"/>
            <p:cNvSpPr>
              <a:spLocks noChangeArrowheads="1"/>
            </p:cNvSpPr>
            <p:nvPr/>
          </p:nvSpPr>
          <p:spPr bwMode="auto">
            <a:xfrm>
              <a:off x="1423974" y="3370263"/>
              <a:ext cx="1272997" cy="265113"/>
            </a:xfrm>
            <a:prstGeom prst="rect">
              <a:avLst/>
            </a:prstGeom>
            <a:noFill/>
            <a:ln w="12700">
              <a:solidFill>
                <a:schemeClr val="tx1"/>
              </a:solidFill>
              <a:miter lim="800000"/>
              <a:headEnd/>
              <a:tailEnd/>
            </a:ln>
          </p:spPr>
          <p:txBody>
            <a:bodyPr wrap="none" anchor="ctr"/>
            <a:lstStyle/>
            <a:p>
              <a:pPr algn="ctr"/>
              <a:r>
                <a:rPr lang="en-US" sz="2000" b="1" dirty="0">
                  <a:solidFill>
                    <a:srgbClr val="FF0000"/>
                  </a:solidFill>
                  <a:latin typeface="Consolas" panose="020B0609020204030204" pitchFamily="49" charset="0"/>
                  <a:cs typeface="Consolas" panose="020B0609020204030204" pitchFamily="49" charset="0"/>
                </a:rPr>
                <a:t>PL</a:t>
              </a:r>
            </a:p>
          </p:txBody>
        </p:sp>
        <p:sp>
          <p:nvSpPr>
            <p:cNvPr id="14362" name="Rectangle 25"/>
            <p:cNvSpPr>
              <a:spLocks noChangeArrowheads="1"/>
            </p:cNvSpPr>
            <p:nvPr/>
          </p:nvSpPr>
          <p:spPr bwMode="auto">
            <a:xfrm>
              <a:off x="1423974" y="3635376"/>
              <a:ext cx="1272997" cy="265113"/>
            </a:xfrm>
            <a:prstGeom prst="rect">
              <a:avLst/>
            </a:prstGeom>
            <a:noFill/>
            <a:ln w="12700">
              <a:solidFill>
                <a:schemeClr val="tx1"/>
              </a:solidFill>
              <a:miter lim="800000"/>
              <a:headEnd/>
              <a:tailEnd/>
            </a:ln>
          </p:spPr>
          <p:txBody>
            <a:bodyPr wrap="none" anchor="ctr"/>
            <a:lstStyle/>
            <a:p>
              <a:pPr algn="ctr"/>
              <a:r>
                <a:rPr lang="en-US" sz="2000" b="1" dirty="0">
                  <a:solidFill>
                    <a:srgbClr val="FF0000"/>
                  </a:solidFill>
                  <a:latin typeface="Consolas" panose="020B0609020204030204" pitchFamily="49" charset="0"/>
                  <a:cs typeface="Consolas" panose="020B0609020204030204" pitchFamily="49" charset="0"/>
                </a:rPr>
                <a:t>VS</a:t>
              </a:r>
            </a:p>
          </p:txBody>
        </p:sp>
        <p:sp>
          <p:nvSpPr>
            <p:cNvPr id="14363" name="Rectangle 26"/>
            <p:cNvSpPr>
              <a:spLocks noChangeArrowheads="1"/>
            </p:cNvSpPr>
            <p:nvPr/>
          </p:nvSpPr>
          <p:spPr bwMode="auto">
            <a:xfrm>
              <a:off x="1423974" y="4165601"/>
              <a:ext cx="1272997" cy="265113"/>
            </a:xfrm>
            <a:prstGeom prst="rect">
              <a:avLst/>
            </a:prstGeom>
            <a:noFill/>
            <a:ln w="12700">
              <a:solidFill>
                <a:schemeClr val="tx1"/>
              </a:solidFill>
              <a:miter lim="800000"/>
              <a:headEnd/>
              <a:tailEnd/>
            </a:ln>
          </p:spPr>
          <p:txBody>
            <a:bodyPr wrap="none" anchor="ctr"/>
            <a:lstStyle/>
            <a:p>
              <a:pPr algn="ctr"/>
              <a:r>
                <a:rPr lang="en-US" sz="2000" b="1" dirty="0">
                  <a:solidFill>
                    <a:srgbClr val="FF0000"/>
                  </a:solidFill>
                  <a:latin typeface="Consolas" panose="020B0609020204030204" pitchFamily="49" charset="0"/>
                  <a:cs typeface="Consolas" panose="020B0609020204030204" pitchFamily="49" charset="0"/>
                </a:rPr>
                <a:t>HI</a:t>
              </a:r>
            </a:p>
          </p:txBody>
        </p:sp>
        <p:sp>
          <p:nvSpPr>
            <p:cNvPr id="14364" name="Rectangle 27"/>
            <p:cNvSpPr>
              <a:spLocks noChangeArrowheads="1"/>
            </p:cNvSpPr>
            <p:nvPr/>
          </p:nvSpPr>
          <p:spPr bwMode="auto">
            <a:xfrm>
              <a:off x="1423974" y="4430713"/>
              <a:ext cx="1272997" cy="265113"/>
            </a:xfrm>
            <a:prstGeom prst="rect">
              <a:avLst/>
            </a:prstGeom>
            <a:noFill/>
            <a:ln w="12700">
              <a:solidFill>
                <a:schemeClr val="tx1"/>
              </a:solidFill>
              <a:miter lim="800000"/>
              <a:headEnd/>
              <a:tailEnd/>
            </a:ln>
          </p:spPr>
          <p:txBody>
            <a:bodyPr wrap="none" anchor="ctr"/>
            <a:lstStyle/>
            <a:p>
              <a:pPr algn="ctr"/>
              <a:r>
                <a:rPr lang="en-US" sz="2000" b="1" dirty="0">
                  <a:solidFill>
                    <a:srgbClr val="FF0000"/>
                  </a:solidFill>
                  <a:latin typeface="Consolas" panose="020B0609020204030204" pitchFamily="49" charset="0"/>
                  <a:cs typeface="Consolas" panose="020B0609020204030204" pitchFamily="49" charset="0"/>
                </a:rPr>
                <a:t>LS</a:t>
              </a:r>
            </a:p>
          </p:txBody>
        </p:sp>
        <p:sp>
          <p:nvSpPr>
            <p:cNvPr id="14365" name="Rectangle 28"/>
            <p:cNvSpPr>
              <a:spLocks noChangeArrowheads="1"/>
            </p:cNvSpPr>
            <p:nvPr/>
          </p:nvSpPr>
          <p:spPr bwMode="auto">
            <a:xfrm>
              <a:off x="1423974" y="4695826"/>
              <a:ext cx="1272997" cy="265113"/>
            </a:xfrm>
            <a:prstGeom prst="rect">
              <a:avLst/>
            </a:prstGeom>
            <a:noFill/>
            <a:ln w="12700">
              <a:solidFill>
                <a:schemeClr val="tx1"/>
              </a:solidFill>
              <a:miter lim="800000"/>
              <a:headEnd/>
              <a:tailEnd/>
            </a:ln>
          </p:spPr>
          <p:txBody>
            <a:bodyPr wrap="none" anchor="ctr"/>
            <a:lstStyle/>
            <a:p>
              <a:pPr algn="ctr"/>
              <a:r>
                <a:rPr lang="en-US" sz="2000" b="1" dirty="0">
                  <a:solidFill>
                    <a:srgbClr val="FF0000"/>
                  </a:solidFill>
                  <a:latin typeface="Consolas" panose="020B0609020204030204" pitchFamily="49" charset="0"/>
                  <a:cs typeface="Consolas" panose="020B0609020204030204" pitchFamily="49" charset="0"/>
                </a:rPr>
                <a:t>GE</a:t>
              </a:r>
            </a:p>
          </p:txBody>
        </p:sp>
        <p:sp>
          <p:nvSpPr>
            <p:cNvPr id="14366" name="Rectangle 29"/>
            <p:cNvSpPr>
              <a:spLocks noChangeArrowheads="1"/>
            </p:cNvSpPr>
            <p:nvPr/>
          </p:nvSpPr>
          <p:spPr bwMode="auto">
            <a:xfrm>
              <a:off x="1423974" y="4960938"/>
              <a:ext cx="1272997" cy="265113"/>
            </a:xfrm>
            <a:prstGeom prst="rect">
              <a:avLst/>
            </a:prstGeom>
            <a:noFill/>
            <a:ln w="12700">
              <a:solidFill>
                <a:schemeClr val="tx1"/>
              </a:solidFill>
              <a:miter lim="800000"/>
              <a:headEnd/>
              <a:tailEnd/>
            </a:ln>
          </p:spPr>
          <p:txBody>
            <a:bodyPr wrap="none" anchor="ctr"/>
            <a:lstStyle/>
            <a:p>
              <a:pPr algn="ctr"/>
              <a:r>
                <a:rPr lang="en-US" sz="2000" b="1" dirty="0">
                  <a:solidFill>
                    <a:srgbClr val="FF0000"/>
                  </a:solidFill>
                  <a:latin typeface="Consolas" panose="020B0609020204030204" pitchFamily="49" charset="0"/>
                  <a:cs typeface="Consolas" panose="020B0609020204030204" pitchFamily="49" charset="0"/>
                </a:rPr>
                <a:t>LT</a:t>
              </a:r>
            </a:p>
          </p:txBody>
        </p:sp>
        <p:sp>
          <p:nvSpPr>
            <p:cNvPr id="14367" name="Rectangle 30"/>
            <p:cNvSpPr>
              <a:spLocks noChangeArrowheads="1"/>
            </p:cNvSpPr>
            <p:nvPr/>
          </p:nvSpPr>
          <p:spPr bwMode="auto">
            <a:xfrm>
              <a:off x="1423974" y="5226051"/>
              <a:ext cx="1272997" cy="265113"/>
            </a:xfrm>
            <a:prstGeom prst="rect">
              <a:avLst/>
            </a:prstGeom>
            <a:noFill/>
            <a:ln w="12700">
              <a:solidFill>
                <a:schemeClr val="tx1"/>
              </a:solidFill>
              <a:miter lim="800000"/>
              <a:headEnd/>
              <a:tailEnd/>
            </a:ln>
          </p:spPr>
          <p:txBody>
            <a:bodyPr wrap="none" anchor="ctr"/>
            <a:lstStyle/>
            <a:p>
              <a:pPr algn="ctr"/>
              <a:r>
                <a:rPr lang="en-US" sz="2000" b="1" dirty="0">
                  <a:solidFill>
                    <a:srgbClr val="FF0000"/>
                  </a:solidFill>
                  <a:latin typeface="Consolas" panose="020B0609020204030204" pitchFamily="49" charset="0"/>
                  <a:cs typeface="Consolas" panose="020B0609020204030204" pitchFamily="49" charset="0"/>
                </a:rPr>
                <a:t>GT</a:t>
              </a:r>
            </a:p>
          </p:txBody>
        </p:sp>
        <p:sp>
          <p:nvSpPr>
            <p:cNvPr id="14368" name="Rectangle 31"/>
            <p:cNvSpPr>
              <a:spLocks noChangeArrowheads="1"/>
            </p:cNvSpPr>
            <p:nvPr/>
          </p:nvSpPr>
          <p:spPr bwMode="auto">
            <a:xfrm>
              <a:off x="1423974" y="5491163"/>
              <a:ext cx="1272997" cy="265113"/>
            </a:xfrm>
            <a:prstGeom prst="rect">
              <a:avLst/>
            </a:prstGeom>
            <a:noFill/>
            <a:ln w="12700">
              <a:solidFill>
                <a:schemeClr val="tx1"/>
              </a:solidFill>
              <a:miter lim="800000"/>
              <a:headEnd/>
              <a:tailEnd/>
            </a:ln>
          </p:spPr>
          <p:txBody>
            <a:bodyPr wrap="none" anchor="ctr"/>
            <a:lstStyle/>
            <a:p>
              <a:pPr algn="ctr"/>
              <a:r>
                <a:rPr lang="en-US" sz="2000" b="1" dirty="0">
                  <a:solidFill>
                    <a:srgbClr val="FF0000"/>
                  </a:solidFill>
                  <a:latin typeface="Consolas" panose="020B0609020204030204" pitchFamily="49" charset="0"/>
                  <a:cs typeface="Consolas" panose="020B0609020204030204" pitchFamily="49" charset="0"/>
                </a:rPr>
                <a:t>LE</a:t>
              </a:r>
            </a:p>
          </p:txBody>
        </p:sp>
        <p:sp>
          <p:nvSpPr>
            <p:cNvPr id="14369" name="Rectangle 32"/>
            <p:cNvSpPr>
              <a:spLocks noChangeArrowheads="1"/>
            </p:cNvSpPr>
            <p:nvPr/>
          </p:nvSpPr>
          <p:spPr bwMode="auto">
            <a:xfrm>
              <a:off x="1423974" y="5756276"/>
              <a:ext cx="1272997" cy="265113"/>
            </a:xfrm>
            <a:prstGeom prst="rect">
              <a:avLst/>
            </a:prstGeom>
            <a:noFill/>
            <a:ln w="12700">
              <a:solidFill>
                <a:schemeClr val="tx1"/>
              </a:solidFill>
              <a:miter lim="800000"/>
              <a:headEnd/>
              <a:tailEnd/>
            </a:ln>
          </p:spPr>
          <p:txBody>
            <a:bodyPr wrap="none" anchor="ctr"/>
            <a:lstStyle/>
            <a:p>
              <a:pPr algn="ctr"/>
              <a:r>
                <a:rPr lang="en-US" sz="2000" b="1" dirty="0">
                  <a:solidFill>
                    <a:srgbClr val="FF0000"/>
                  </a:solidFill>
                  <a:latin typeface="Consolas" panose="020B0609020204030204" pitchFamily="49" charset="0"/>
                  <a:cs typeface="Consolas" panose="020B0609020204030204" pitchFamily="49" charset="0"/>
                </a:rPr>
                <a:t>AL</a:t>
              </a:r>
            </a:p>
          </p:txBody>
        </p:sp>
        <p:sp>
          <p:nvSpPr>
            <p:cNvPr id="14370" name="Rectangle 33"/>
            <p:cNvSpPr>
              <a:spLocks noChangeArrowheads="1"/>
            </p:cNvSpPr>
            <p:nvPr/>
          </p:nvSpPr>
          <p:spPr bwMode="auto">
            <a:xfrm>
              <a:off x="1423974" y="3105151"/>
              <a:ext cx="1272997" cy="265113"/>
            </a:xfrm>
            <a:prstGeom prst="rect">
              <a:avLst/>
            </a:prstGeom>
            <a:noFill/>
            <a:ln w="12700">
              <a:solidFill>
                <a:schemeClr val="tx1"/>
              </a:solidFill>
              <a:miter lim="800000"/>
              <a:headEnd/>
              <a:tailEnd/>
            </a:ln>
          </p:spPr>
          <p:txBody>
            <a:bodyPr wrap="none" anchor="ctr"/>
            <a:lstStyle/>
            <a:p>
              <a:pPr algn="ctr"/>
              <a:r>
                <a:rPr lang="en-US" sz="2000" b="1" dirty="0">
                  <a:solidFill>
                    <a:srgbClr val="FF0000"/>
                  </a:solidFill>
                  <a:latin typeface="Consolas" panose="020B0609020204030204" pitchFamily="49" charset="0"/>
                  <a:cs typeface="Consolas" panose="020B0609020204030204" pitchFamily="49" charset="0"/>
                </a:rPr>
                <a:t>MI</a:t>
              </a:r>
            </a:p>
          </p:txBody>
        </p:sp>
        <p:sp>
          <p:nvSpPr>
            <p:cNvPr id="14371" name="Rectangle 34"/>
            <p:cNvSpPr>
              <a:spLocks noChangeArrowheads="1"/>
            </p:cNvSpPr>
            <p:nvPr/>
          </p:nvSpPr>
          <p:spPr bwMode="auto">
            <a:xfrm>
              <a:off x="1423974" y="3900488"/>
              <a:ext cx="1272997" cy="265113"/>
            </a:xfrm>
            <a:prstGeom prst="rect">
              <a:avLst/>
            </a:prstGeom>
            <a:noFill/>
            <a:ln w="12700">
              <a:solidFill>
                <a:schemeClr val="tx1"/>
              </a:solidFill>
              <a:miter lim="800000"/>
              <a:headEnd/>
              <a:tailEnd/>
            </a:ln>
          </p:spPr>
          <p:txBody>
            <a:bodyPr wrap="none" anchor="ctr"/>
            <a:lstStyle/>
            <a:p>
              <a:pPr algn="ctr"/>
              <a:r>
                <a:rPr lang="en-US" sz="2000" b="1" dirty="0">
                  <a:solidFill>
                    <a:srgbClr val="FF0000"/>
                  </a:solidFill>
                  <a:latin typeface="Consolas" panose="020B0609020204030204" pitchFamily="49" charset="0"/>
                  <a:cs typeface="Consolas" panose="020B0609020204030204" pitchFamily="49" charset="0"/>
                </a:rPr>
                <a:t>VC</a:t>
              </a:r>
            </a:p>
          </p:txBody>
        </p:sp>
        <p:sp>
          <p:nvSpPr>
            <p:cNvPr id="14372" name="Rectangle 35"/>
            <p:cNvSpPr>
              <a:spLocks noChangeArrowheads="1"/>
            </p:cNvSpPr>
            <p:nvPr/>
          </p:nvSpPr>
          <p:spPr bwMode="auto">
            <a:xfrm>
              <a:off x="1423974" y="1779588"/>
              <a:ext cx="1272997" cy="265113"/>
            </a:xfrm>
            <a:prstGeom prst="rect">
              <a:avLst/>
            </a:prstGeom>
            <a:solidFill>
              <a:schemeClr val="accent1"/>
            </a:solidFill>
            <a:ln w="12700">
              <a:solidFill>
                <a:schemeClr val="tx1"/>
              </a:solidFill>
              <a:miter lim="800000"/>
              <a:headEnd/>
              <a:tailEnd/>
            </a:ln>
          </p:spPr>
          <p:txBody>
            <a:bodyPr wrap="none" anchor="ctr"/>
            <a:lstStyle/>
            <a:p>
              <a:pPr algn="ctr"/>
              <a:r>
                <a:rPr lang="en-US" b="1" dirty="0">
                  <a:solidFill>
                    <a:schemeClr val="bg1"/>
                  </a:solidFill>
                  <a:latin typeface="Consolas" panose="020B0609020204030204" pitchFamily="49" charset="0"/>
                  <a:cs typeface="Consolas" panose="020B0609020204030204" pitchFamily="49" charset="0"/>
                </a:rPr>
                <a:t>Suffix</a:t>
              </a:r>
            </a:p>
          </p:txBody>
        </p:sp>
        <p:sp>
          <p:nvSpPr>
            <p:cNvPr id="14373" name="Rectangle 36"/>
            <p:cNvSpPr>
              <a:spLocks noChangeArrowheads="1"/>
            </p:cNvSpPr>
            <p:nvPr/>
          </p:nvSpPr>
          <p:spPr bwMode="auto">
            <a:xfrm>
              <a:off x="2696971" y="1779588"/>
              <a:ext cx="3435035" cy="265113"/>
            </a:xfrm>
            <a:prstGeom prst="rect">
              <a:avLst/>
            </a:prstGeom>
            <a:solidFill>
              <a:schemeClr val="accent1"/>
            </a:solidFill>
            <a:ln w="12700">
              <a:solidFill>
                <a:schemeClr val="tx1"/>
              </a:solidFill>
              <a:miter lim="800000"/>
              <a:headEnd/>
              <a:tailEnd/>
            </a:ln>
          </p:spPr>
          <p:txBody>
            <a:bodyPr wrap="none" anchor="ctr"/>
            <a:lstStyle/>
            <a:p>
              <a:r>
                <a:rPr lang="en-US" b="1" dirty="0">
                  <a:solidFill>
                    <a:schemeClr val="bg1"/>
                  </a:solidFill>
                  <a:latin typeface="Consolas" panose="020B0609020204030204" pitchFamily="49" charset="0"/>
                  <a:cs typeface="Consolas" panose="020B0609020204030204" pitchFamily="49" charset="0"/>
                </a:rPr>
                <a:t>Description</a:t>
              </a:r>
            </a:p>
          </p:txBody>
        </p:sp>
        <p:sp>
          <p:nvSpPr>
            <p:cNvPr id="14374" name="Rectangle 37"/>
            <p:cNvSpPr>
              <a:spLocks noChangeArrowheads="1"/>
            </p:cNvSpPr>
            <p:nvPr/>
          </p:nvSpPr>
          <p:spPr bwMode="auto">
            <a:xfrm>
              <a:off x="6132006" y="2309813"/>
              <a:ext cx="1654668" cy="265113"/>
            </a:xfrm>
            <a:prstGeom prst="rect">
              <a:avLst/>
            </a:prstGeom>
            <a:noFill/>
            <a:ln w="12700">
              <a:solidFill>
                <a:schemeClr val="tx1"/>
              </a:solidFill>
              <a:miter lim="800000"/>
              <a:headEnd/>
              <a:tailEnd/>
            </a:ln>
          </p:spPr>
          <p:txBody>
            <a:bodyPr wrap="none" anchor="ctr"/>
            <a:lstStyle/>
            <a:p>
              <a:r>
                <a:rPr lang="en-US" b="1" dirty="0">
                  <a:solidFill>
                    <a:srgbClr val="0000FF"/>
                  </a:solidFill>
                  <a:latin typeface="Consolas" panose="020B0609020204030204" pitchFamily="49" charset="0"/>
                  <a:cs typeface="Consolas" panose="020B0609020204030204" pitchFamily="49" charset="0"/>
                </a:rPr>
                <a:t>Z=0</a:t>
              </a:r>
            </a:p>
          </p:txBody>
        </p:sp>
        <p:sp>
          <p:nvSpPr>
            <p:cNvPr id="14375" name="Rectangle 38"/>
            <p:cNvSpPr>
              <a:spLocks noChangeArrowheads="1"/>
            </p:cNvSpPr>
            <p:nvPr/>
          </p:nvSpPr>
          <p:spPr bwMode="auto">
            <a:xfrm>
              <a:off x="6132006" y="2574926"/>
              <a:ext cx="1654668" cy="265113"/>
            </a:xfrm>
            <a:prstGeom prst="rect">
              <a:avLst/>
            </a:prstGeom>
            <a:noFill/>
            <a:ln w="12700">
              <a:solidFill>
                <a:schemeClr val="tx1"/>
              </a:solidFill>
              <a:miter lim="800000"/>
              <a:headEnd/>
              <a:tailEnd/>
            </a:ln>
          </p:spPr>
          <p:txBody>
            <a:bodyPr wrap="none" anchor="ctr"/>
            <a:lstStyle/>
            <a:p>
              <a:r>
                <a:rPr lang="en-US" b="1" dirty="0">
                  <a:solidFill>
                    <a:srgbClr val="0000FF"/>
                  </a:solidFill>
                  <a:latin typeface="Consolas" panose="020B0609020204030204" pitchFamily="49" charset="0"/>
                  <a:cs typeface="Consolas" panose="020B0609020204030204" pitchFamily="49" charset="0"/>
                </a:rPr>
                <a:t>C=1</a:t>
              </a:r>
            </a:p>
          </p:txBody>
        </p:sp>
        <p:sp>
          <p:nvSpPr>
            <p:cNvPr id="14376" name="Rectangle 39"/>
            <p:cNvSpPr>
              <a:spLocks noChangeArrowheads="1"/>
            </p:cNvSpPr>
            <p:nvPr/>
          </p:nvSpPr>
          <p:spPr bwMode="auto">
            <a:xfrm>
              <a:off x="6132006" y="2840038"/>
              <a:ext cx="1654668" cy="265113"/>
            </a:xfrm>
            <a:prstGeom prst="rect">
              <a:avLst/>
            </a:prstGeom>
            <a:noFill/>
            <a:ln w="12700">
              <a:solidFill>
                <a:schemeClr val="tx1"/>
              </a:solidFill>
              <a:miter lim="800000"/>
              <a:headEnd/>
              <a:tailEnd/>
            </a:ln>
          </p:spPr>
          <p:txBody>
            <a:bodyPr wrap="none" anchor="ctr"/>
            <a:lstStyle/>
            <a:p>
              <a:r>
                <a:rPr lang="en-US" b="1" dirty="0">
                  <a:solidFill>
                    <a:srgbClr val="0000FF"/>
                  </a:solidFill>
                  <a:latin typeface="Consolas" panose="020B0609020204030204" pitchFamily="49" charset="0"/>
                  <a:cs typeface="Consolas" panose="020B0609020204030204" pitchFamily="49" charset="0"/>
                </a:rPr>
                <a:t>C=0</a:t>
              </a:r>
            </a:p>
          </p:txBody>
        </p:sp>
        <p:sp>
          <p:nvSpPr>
            <p:cNvPr id="14377" name="Rectangle 40"/>
            <p:cNvSpPr>
              <a:spLocks noChangeArrowheads="1"/>
            </p:cNvSpPr>
            <p:nvPr/>
          </p:nvSpPr>
          <p:spPr bwMode="auto">
            <a:xfrm>
              <a:off x="6132006" y="2044701"/>
              <a:ext cx="1654668" cy="265113"/>
            </a:xfrm>
            <a:prstGeom prst="rect">
              <a:avLst/>
            </a:prstGeom>
            <a:noFill/>
            <a:ln w="12700">
              <a:solidFill>
                <a:schemeClr val="tx1"/>
              </a:solidFill>
              <a:miter lim="800000"/>
              <a:headEnd/>
              <a:tailEnd/>
            </a:ln>
          </p:spPr>
          <p:txBody>
            <a:bodyPr wrap="none" anchor="ctr"/>
            <a:lstStyle/>
            <a:p>
              <a:r>
                <a:rPr lang="en-US" b="1" dirty="0">
                  <a:solidFill>
                    <a:srgbClr val="0000FF"/>
                  </a:solidFill>
                  <a:latin typeface="Consolas" panose="020B0609020204030204" pitchFamily="49" charset="0"/>
                  <a:cs typeface="Consolas" panose="020B0609020204030204" pitchFamily="49" charset="0"/>
                </a:rPr>
                <a:t>Z=1</a:t>
              </a:r>
            </a:p>
          </p:txBody>
        </p:sp>
        <p:sp>
          <p:nvSpPr>
            <p:cNvPr id="14378" name="Rectangle 41"/>
            <p:cNvSpPr>
              <a:spLocks noChangeArrowheads="1"/>
            </p:cNvSpPr>
            <p:nvPr/>
          </p:nvSpPr>
          <p:spPr bwMode="auto">
            <a:xfrm>
              <a:off x="6132006" y="1779588"/>
              <a:ext cx="1654668" cy="265113"/>
            </a:xfrm>
            <a:prstGeom prst="rect">
              <a:avLst/>
            </a:prstGeom>
            <a:solidFill>
              <a:schemeClr val="accent1"/>
            </a:solidFill>
            <a:ln w="12700">
              <a:solidFill>
                <a:schemeClr val="tx1"/>
              </a:solidFill>
              <a:miter lim="800000"/>
              <a:headEnd/>
              <a:tailEnd/>
            </a:ln>
          </p:spPr>
          <p:txBody>
            <a:bodyPr wrap="none" anchor="ctr"/>
            <a:lstStyle/>
            <a:p>
              <a:r>
                <a:rPr lang="en-US" b="1" dirty="0">
                  <a:solidFill>
                    <a:schemeClr val="bg1"/>
                  </a:solidFill>
                  <a:latin typeface="Consolas" panose="020B0609020204030204" pitchFamily="49" charset="0"/>
                  <a:cs typeface="Consolas" panose="020B0609020204030204" pitchFamily="49" charset="0"/>
                </a:rPr>
                <a:t>Flags tested</a:t>
              </a:r>
            </a:p>
          </p:txBody>
        </p:sp>
        <p:sp>
          <p:nvSpPr>
            <p:cNvPr id="14379" name="Rectangle 42"/>
            <p:cNvSpPr>
              <a:spLocks noChangeArrowheads="1"/>
            </p:cNvSpPr>
            <p:nvPr/>
          </p:nvSpPr>
          <p:spPr bwMode="auto">
            <a:xfrm>
              <a:off x="6132006" y="3105151"/>
              <a:ext cx="1654668" cy="265113"/>
            </a:xfrm>
            <a:prstGeom prst="rect">
              <a:avLst/>
            </a:prstGeom>
            <a:noFill/>
            <a:ln w="12700">
              <a:solidFill>
                <a:schemeClr val="tx1"/>
              </a:solidFill>
              <a:miter lim="800000"/>
              <a:headEnd/>
              <a:tailEnd/>
            </a:ln>
          </p:spPr>
          <p:txBody>
            <a:bodyPr wrap="none" anchor="ctr"/>
            <a:lstStyle/>
            <a:p>
              <a:r>
                <a:rPr lang="en-US" b="1" dirty="0">
                  <a:solidFill>
                    <a:srgbClr val="0000FF"/>
                  </a:solidFill>
                  <a:latin typeface="Consolas" panose="020B0609020204030204" pitchFamily="49" charset="0"/>
                  <a:cs typeface="Consolas" panose="020B0609020204030204" pitchFamily="49" charset="0"/>
                </a:rPr>
                <a:t>N=1</a:t>
              </a:r>
            </a:p>
          </p:txBody>
        </p:sp>
        <p:sp>
          <p:nvSpPr>
            <p:cNvPr id="14380" name="Rectangle 43"/>
            <p:cNvSpPr>
              <a:spLocks noChangeArrowheads="1"/>
            </p:cNvSpPr>
            <p:nvPr/>
          </p:nvSpPr>
          <p:spPr bwMode="auto">
            <a:xfrm>
              <a:off x="6132006" y="3370263"/>
              <a:ext cx="1654668" cy="265113"/>
            </a:xfrm>
            <a:prstGeom prst="rect">
              <a:avLst/>
            </a:prstGeom>
            <a:noFill/>
            <a:ln w="12700">
              <a:solidFill>
                <a:schemeClr val="tx1"/>
              </a:solidFill>
              <a:miter lim="800000"/>
              <a:headEnd/>
              <a:tailEnd/>
            </a:ln>
          </p:spPr>
          <p:txBody>
            <a:bodyPr wrap="none" anchor="ctr"/>
            <a:lstStyle/>
            <a:p>
              <a:r>
                <a:rPr lang="en-US" b="1" dirty="0">
                  <a:solidFill>
                    <a:srgbClr val="0000FF"/>
                  </a:solidFill>
                  <a:latin typeface="Consolas" panose="020B0609020204030204" pitchFamily="49" charset="0"/>
                  <a:cs typeface="Consolas" panose="020B0609020204030204" pitchFamily="49" charset="0"/>
                </a:rPr>
                <a:t>N=0</a:t>
              </a:r>
            </a:p>
          </p:txBody>
        </p:sp>
        <p:sp>
          <p:nvSpPr>
            <p:cNvPr id="14381" name="Rectangle 44"/>
            <p:cNvSpPr>
              <a:spLocks noChangeArrowheads="1"/>
            </p:cNvSpPr>
            <p:nvPr/>
          </p:nvSpPr>
          <p:spPr bwMode="auto">
            <a:xfrm>
              <a:off x="6132006" y="3635376"/>
              <a:ext cx="1654668" cy="265113"/>
            </a:xfrm>
            <a:prstGeom prst="rect">
              <a:avLst/>
            </a:prstGeom>
            <a:noFill/>
            <a:ln w="12700">
              <a:solidFill>
                <a:schemeClr val="tx1"/>
              </a:solidFill>
              <a:miter lim="800000"/>
              <a:headEnd/>
              <a:tailEnd/>
            </a:ln>
          </p:spPr>
          <p:txBody>
            <a:bodyPr wrap="none" anchor="ctr"/>
            <a:lstStyle/>
            <a:p>
              <a:r>
                <a:rPr lang="en-US" b="1" dirty="0">
                  <a:solidFill>
                    <a:srgbClr val="0000FF"/>
                  </a:solidFill>
                  <a:latin typeface="Consolas" panose="020B0609020204030204" pitchFamily="49" charset="0"/>
                  <a:cs typeface="Consolas" panose="020B0609020204030204" pitchFamily="49" charset="0"/>
                </a:rPr>
                <a:t>V=1</a:t>
              </a:r>
            </a:p>
          </p:txBody>
        </p:sp>
        <p:sp>
          <p:nvSpPr>
            <p:cNvPr id="14382" name="Rectangle 45"/>
            <p:cNvSpPr>
              <a:spLocks noChangeArrowheads="1"/>
            </p:cNvSpPr>
            <p:nvPr/>
          </p:nvSpPr>
          <p:spPr bwMode="auto">
            <a:xfrm>
              <a:off x="6132006" y="3900488"/>
              <a:ext cx="1654668" cy="265113"/>
            </a:xfrm>
            <a:prstGeom prst="rect">
              <a:avLst/>
            </a:prstGeom>
            <a:noFill/>
            <a:ln w="12700">
              <a:solidFill>
                <a:schemeClr val="tx1"/>
              </a:solidFill>
              <a:miter lim="800000"/>
              <a:headEnd/>
              <a:tailEnd/>
            </a:ln>
          </p:spPr>
          <p:txBody>
            <a:bodyPr wrap="none" anchor="ctr"/>
            <a:lstStyle/>
            <a:p>
              <a:r>
                <a:rPr lang="en-US" b="1" dirty="0">
                  <a:solidFill>
                    <a:srgbClr val="0000FF"/>
                  </a:solidFill>
                  <a:latin typeface="Consolas" panose="020B0609020204030204" pitchFamily="49" charset="0"/>
                  <a:cs typeface="Consolas" panose="020B0609020204030204" pitchFamily="49" charset="0"/>
                </a:rPr>
                <a:t>V=0</a:t>
              </a:r>
            </a:p>
          </p:txBody>
        </p:sp>
        <p:sp>
          <p:nvSpPr>
            <p:cNvPr id="14383" name="Rectangle 46"/>
            <p:cNvSpPr>
              <a:spLocks noChangeArrowheads="1"/>
            </p:cNvSpPr>
            <p:nvPr/>
          </p:nvSpPr>
          <p:spPr bwMode="auto">
            <a:xfrm>
              <a:off x="6132006" y="4165601"/>
              <a:ext cx="1654668" cy="265113"/>
            </a:xfrm>
            <a:prstGeom prst="rect">
              <a:avLst/>
            </a:prstGeom>
            <a:noFill/>
            <a:ln w="12700">
              <a:solidFill>
                <a:schemeClr val="tx1"/>
              </a:solidFill>
              <a:miter lim="800000"/>
              <a:headEnd/>
              <a:tailEnd/>
            </a:ln>
          </p:spPr>
          <p:txBody>
            <a:bodyPr wrap="none" anchor="ctr"/>
            <a:lstStyle/>
            <a:p>
              <a:r>
                <a:rPr lang="en-US" b="1" dirty="0">
                  <a:solidFill>
                    <a:srgbClr val="0000FF"/>
                  </a:solidFill>
                  <a:latin typeface="Consolas" panose="020B0609020204030204" pitchFamily="49" charset="0"/>
                  <a:cs typeface="Consolas" panose="020B0609020204030204" pitchFamily="49" charset="0"/>
                </a:rPr>
                <a:t>C=1 &amp; Z=0</a:t>
              </a:r>
            </a:p>
          </p:txBody>
        </p:sp>
        <p:sp>
          <p:nvSpPr>
            <p:cNvPr id="14384" name="Rectangle 47"/>
            <p:cNvSpPr>
              <a:spLocks noChangeArrowheads="1"/>
            </p:cNvSpPr>
            <p:nvPr/>
          </p:nvSpPr>
          <p:spPr bwMode="auto">
            <a:xfrm>
              <a:off x="6132006" y="4430713"/>
              <a:ext cx="1654668" cy="265113"/>
            </a:xfrm>
            <a:prstGeom prst="rect">
              <a:avLst/>
            </a:prstGeom>
            <a:noFill/>
            <a:ln w="12700">
              <a:solidFill>
                <a:schemeClr val="tx1"/>
              </a:solidFill>
              <a:miter lim="800000"/>
              <a:headEnd/>
              <a:tailEnd/>
            </a:ln>
          </p:spPr>
          <p:txBody>
            <a:bodyPr wrap="none" anchor="ctr"/>
            <a:lstStyle/>
            <a:p>
              <a:r>
                <a:rPr lang="en-US" b="1">
                  <a:solidFill>
                    <a:srgbClr val="0000FF"/>
                  </a:solidFill>
                  <a:latin typeface="Consolas" panose="020B0609020204030204" pitchFamily="49" charset="0"/>
                  <a:cs typeface="Consolas" panose="020B0609020204030204" pitchFamily="49" charset="0"/>
                </a:rPr>
                <a:t>C=0 or Z=1</a:t>
              </a:r>
            </a:p>
          </p:txBody>
        </p:sp>
        <p:sp>
          <p:nvSpPr>
            <p:cNvPr id="14385" name="Rectangle 48"/>
            <p:cNvSpPr>
              <a:spLocks noChangeArrowheads="1"/>
            </p:cNvSpPr>
            <p:nvPr/>
          </p:nvSpPr>
          <p:spPr bwMode="auto">
            <a:xfrm>
              <a:off x="6132006" y="4695826"/>
              <a:ext cx="1654668" cy="265113"/>
            </a:xfrm>
            <a:prstGeom prst="rect">
              <a:avLst/>
            </a:prstGeom>
            <a:noFill/>
            <a:ln w="12700">
              <a:solidFill>
                <a:schemeClr val="tx1"/>
              </a:solidFill>
              <a:miter lim="800000"/>
              <a:headEnd/>
              <a:tailEnd/>
            </a:ln>
          </p:spPr>
          <p:txBody>
            <a:bodyPr wrap="none" anchor="ctr"/>
            <a:lstStyle/>
            <a:p>
              <a:r>
                <a:rPr lang="en-US" b="1">
                  <a:solidFill>
                    <a:srgbClr val="0000FF"/>
                  </a:solidFill>
                  <a:latin typeface="Consolas" panose="020B0609020204030204" pitchFamily="49" charset="0"/>
                  <a:cs typeface="Consolas" panose="020B0609020204030204" pitchFamily="49" charset="0"/>
                </a:rPr>
                <a:t>N=V</a:t>
              </a:r>
            </a:p>
          </p:txBody>
        </p:sp>
        <p:sp>
          <p:nvSpPr>
            <p:cNvPr id="14386" name="Rectangle 49"/>
            <p:cNvSpPr>
              <a:spLocks noChangeArrowheads="1"/>
            </p:cNvSpPr>
            <p:nvPr/>
          </p:nvSpPr>
          <p:spPr bwMode="auto">
            <a:xfrm>
              <a:off x="6132006" y="4960938"/>
              <a:ext cx="1654668" cy="265113"/>
            </a:xfrm>
            <a:prstGeom prst="rect">
              <a:avLst/>
            </a:prstGeom>
            <a:noFill/>
            <a:ln w="12700">
              <a:solidFill>
                <a:schemeClr val="tx1"/>
              </a:solidFill>
              <a:miter lim="800000"/>
              <a:headEnd/>
              <a:tailEnd/>
            </a:ln>
          </p:spPr>
          <p:txBody>
            <a:bodyPr wrap="none" anchor="ctr"/>
            <a:lstStyle/>
            <a:p>
              <a:r>
                <a:rPr lang="en-US" b="1">
                  <a:solidFill>
                    <a:srgbClr val="0000FF"/>
                  </a:solidFill>
                  <a:latin typeface="Consolas" panose="020B0609020204030204" pitchFamily="49" charset="0"/>
                  <a:cs typeface="Consolas" panose="020B0609020204030204" pitchFamily="49" charset="0"/>
                </a:rPr>
                <a:t>N!=V</a:t>
              </a:r>
            </a:p>
          </p:txBody>
        </p:sp>
        <p:sp>
          <p:nvSpPr>
            <p:cNvPr id="14387" name="Rectangle 50"/>
            <p:cNvSpPr>
              <a:spLocks noChangeArrowheads="1"/>
            </p:cNvSpPr>
            <p:nvPr/>
          </p:nvSpPr>
          <p:spPr bwMode="auto">
            <a:xfrm>
              <a:off x="6132006" y="5226051"/>
              <a:ext cx="1654668" cy="265113"/>
            </a:xfrm>
            <a:prstGeom prst="rect">
              <a:avLst/>
            </a:prstGeom>
            <a:noFill/>
            <a:ln w="12700">
              <a:solidFill>
                <a:schemeClr val="tx1"/>
              </a:solidFill>
              <a:miter lim="800000"/>
              <a:headEnd/>
              <a:tailEnd/>
            </a:ln>
          </p:spPr>
          <p:txBody>
            <a:bodyPr wrap="none" anchor="ctr"/>
            <a:lstStyle/>
            <a:p>
              <a:r>
                <a:rPr lang="en-US" b="1">
                  <a:solidFill>
                    <a:srgbClr val="0000FF"/>
                  </a:solidFill>
                  <a:latin typeface="Consolas" panose="020B0609020204030204" pitchFamily="49" charset="0"/>
                  <a:cs typeface="Consolas" panose="020B0609020204030204" pitchFamily="49" charset="0"/>
                </a:rPr>
                <a:t>Z=0 &amp; N=V</a:t>
              </a:r>
            </a:p>
          </p:txBody>
        </p:sp>
        <p:sp>
          <p:nvSpPr>
            <p:cNvPr id="14388" name="Rectangle 51"/>
            <p:cNvSpPr>
              <a:spLocks noChangeArrowheads="1"/>
            </p:cNvSpPr>
            <p:nvPr/>
          </p:nvSpPr>
          <p:spPr bwMode="auto">
            <a:xfrm>
              <a:off x="6132006" y="5491163"/>
              <a:ext cx="1654668" cy="265113"/>
            </a:xfrm>
            <a:prstGeom prst="rect">
              <a:avLst/>
            </a:prstGeom>
            <a:noFill/>
            <a:ln w="12700">
              <a:solidFill>
                <a:schemeClr val="tx1"/>
              </a:solidFill>
              <a:miter lim="800000"/>
              <a:headEnd/>
              <a:tailEnd/>
            </a:ln>
          </p:spPr>
          <p:txBody>
            <a:bodyPr wrap="none" anchor="ctr"/>
            <a:lstStyle/>
            <a:p>
              <a:r>
                <a:rPr lang="en-US" b="1" dirty="0">
                  <a:solidFill>
                    <a:srgbClr val="0000FF"/>
                  </a:solidFill>
                  <a:latin typeface="Consolas" panose="020B0609020204030204" pitchFamily="49" charset="0"/>
                  <a:cs typeface="Consolas" panose="020B0609020204030204" pitchFamily="49" charset="0"/>
                </a:rPr>
                <a:t>Z=1 or N!=V</a:t>
              </a:r>
            </a:p>
          </p:txBody>
        </p:sp>
        <p:sp>
          <p:nvSpPr>
            <p:cNvPr id="14389" name="Rectangle 52"/>
            <p:cNvSpPr>
              <a:spLocks noChangeArrowheads="1"/>
            </p:cNvSpPr>
            <p:nvPr/>
          </p:nvSpPr>
          <p:spPr bwMode="auto">
            <a:xfrm>
              <a:off x="6132006" y="5756276"/>
              <a:ext cx="1654668" cy="265113"/>
            </a:xfrm>
            <a:prstGeom prst="rect">
              <a:avLst/>
            </a:prstGeom>
            <a:noFill/>
            <a:ln w="12700">
              <a:solidFill>
                <a:schemeClr val="tx1"/>
              </a:solidFill>
              <a:miter lim="800000"/>
              <a:headEnd/>
              <a:tailEnd/>
            </a:ln>
          </p:spPr>
          <p:txBody>
            <a:bodyPr wrap="none" anchor="ctr"/>
            <a:lstStyle/>
            <a:p>
              <a:endParaRPr lang="en-GB" b="1">
                <a:solidFill>
                  <a:srgbClr val="0000FF"/>
                </a:solidFill>
                <a:latin typeface="Consolas" panose="020B0609020204030204" pitchFamily="49" charset="0"/>
                <a:cs typeface="Consolas" panose="020B0609020204030204" pitchFamily="49" charset="0"/>
              </a:endParaRPr>
            </a:p>
          </p:txBody>
        </p:sp>
      </p:grpSp>
    </p:spTree>
    <p:extLst>
      <p:ext uri="{BB962C8B-B14F-4D97-AF65-F5344CB8AC3E}">
        <p14:creationId xmlns:p14="http://schemas.microsoft.com/office/powerpoint/2010/main" val="2171254142"/>
      </p:ext>
    </p:extLst>
  </p:cSld>
  <p:clrMapOvr>
    <a:masterClrMapping/>
  </p:clrMapOvr>
  <p:transition/>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Summary: Branch Instructions</a:t>
            </a:r>
          </a:p>
        </p:txBody>
      </p:sp>
      <p:sp>
        <p:nvSpPr>
          <p:cNvPr id="3" name="Slide Number Placeholder 2"/>
          <p:cNvSpPr>
            <a:spLocks noGrp="1"/>
          </p:cNvSpPr>
          <p:nvPr>
            <p:ph type="sldNum" sz="quarter" idx="12"/>
          </p:nvPr>
        </p:nvSpPr>
        <p:spPr/>
        <p:txBody>
          <a:bodyPr/>
          <a:lstStyle/>
          <a:p>
            <a:pPr eaLnBrk="1" latinLnBrk="0" hangingPunct="1"/>
            <a:fld id="{EA7C8D44-3667-46F6-9772-CC52308E2A7F}" type="slidenum">
              <a:rPr kumimoji="0" lang="en-US" smtClean="0"/>
              <a:pPr eaLnBrk="1" latinLnBrk="0" hangingPunct="1"/>
              <a:t>41</a:t>
            </a:fld>
            <a:endParaRPr kumimoji="0" lang="en-US" dirty="0"/>
          </a:p>
        </p:txBody>
      </p:sp>
      <p:graphicFrame>
        <p:nvGraphicFramePr>
          <p:cNvPr id="5" name="Table 4"/>
          <p:cNvGraphicFramePr>
            <a:graphicFrameLocks noGrp="1"/>
          </p:cNvGraphicFramePr>
          <p:nvPr>
            <p:extLst>
              <p:ext uri="{D42A27DB-BD31-4B8C-83A1-F6EECF244321}">
                <p14:modId xmlns:p14="http://schemas.microsoft.com/office/powerpoint/2010/main" val="1569944596"/>
              </p:ext>
            </p:extLst>
          </p:nvPr>
        </p:nvGraphicFramePr>
        <p:xfrm>
          <a:off x="1981200" y="1251568"/>
          <a:ext cx="8382000" cy="4996215"/>
        </p:xfrm>
        <a:graphic>
          <a:graphicData uri="http://schemas.openxmlformats.org/drawingml/2006/table">
            <a:tbl>
              <a:tblPr firstRow="1" firstCol="1" bandRow="1">
                <a:tableStyleId>{5C22544A-7EE6-4342-B048-85BDC9FD1C3A}</a:tableStyleId>
              </a:tblPr>
              <a:tblGrid>
                <a:gridCol w="1504463">
                  <a:extLst>
                    <a:ext uri="{9D8B030D-6E8A-4147-A177-3AD203B41FA5}">
                      <a16:colId xmlns:a16="http://schemas.microsoft.com/office/drawing/2014/main" val="20000"/>
                    </a:ext>
                  </a:extLst>
                </a:gridCol>
                <a:gridCol w="1732151">
                  <a:extLst>
                    <a:ext uri="{9D8B030D-6E8A-4147-A177-3AD203B41FA5}">
                      <a16:colId xmlns:a16="http://schemas.microsoft.com/office/drawing/2014/main" val="20001"/>
                    </a:ext>
                  </a:extLst>
                </a:gridCol>
                <a:gridCol w="3240386">
                  <a:extLst>
                    <a:ext uri="{9D8B030D-6E8A-4147-A177-3AD203B41FA5}">
                      <a16:colId xmlns:a16="http://schemas.microsoft.com/office/drawing/2014/main" val="20002"/>
                    </a:ext>
                  </a:extLst>
                </a:gridCol>
                <a:gridCol w="1905000">
                  <a:extLst>
                    <a:ext uri="{9D8B030D-6E8A-4147-A177-3AD203B41FA5}">
                      <a16:colId xmlns:a16="http://schemas.microsoft.com/office/drawing/2014/main" val="20003"/>
                    </a:ext>
                  </a:extLst>
                </a:gridCol>
              </a:tblGrid>
              <a:tr h="293895">
                <a:tc>
                  <a:txBody>
                    <a:bodyPr/>
                    <a:lstStyle/>
                    <a:p>
                      <a:pPr marL="0" marR="0" algn="just">
                        <a:spcBef>
                          <a:spcPts val="0"/>
                        </a:spcBef>
                        <a:spcAft>
                          <a:spcPts val="0"/>
                        </a:spcAft>
                      </a:pPr>
                      <a:r>
                        <a:rPr lang="en-US" sz="1600" dirty="0">
                          <a:effectLst/>
                        </a:rPr>
                        <a:t> </a:t>
                      </a:r>
                      <a:endParaRPr lang="en-US" sz="1600" b="1" dirty="0">
                        <a:solidFill>
                          <a:schemeClr val="bg1"/>
                        </a:solidFill>
                        <a:effectLst/>
                        <a:latin typeface="Consolas" panose="020B0609020204030204" pitchFamily="49" charset="0"/>
                        <a:ea typeface="宋体"/>
                        <a:cs typeface="Consolas" panose="020B0609020204030204" pitchFamily="49" charset="0"/>
                      </a:endParaRPr>
                    </a:p>
                  </a:txBody>
                  <a:tcPr marL="68580" marR="68580" marT="0" marB="0" anchor="ctr"/>
                </a:tc>
                <a:tc>
                  <a:txBody>
                    <a:bodyPr/>
                    <a:lstStyle/>
                    <a:p>
                      <a:pPr marL="0" marR="0" algn="just">
                        <a:spcBef>
                          <a:spcPts val="0"/>
                        </a:spcBef>
                        <a:spcAft>
                          <a:spcPts val="0"/>
                        </a:spcAft>
                      </a:pPr>
                      <a:r>
                        <a:rPr lang="en-US" sz="1600" dirty="0">
                          <a:effectLst/>
                        </a:rPr>
                        <a:t>Instruction</a:t>
                      </a:r>
                      <a:endParaRPr lang="en-US" sz="1600" b="1" dirty="0">
                        <a:solidFill>
                          <a:schemeClr val="bg1"/>
                        </a:solidFill>
                        <a:effectLst/>
                        <a:latin typeface="Consolas" panose="020B0609020204030204" pitchFamily="49" charset="0"/>
                        <a:ea typeface="宋体"/>
                        <a:cs typeface="Consolas" panose="020B0609020204030204" pitchFamily="49" charset="0"/>
                      </a:endParaRPr>
                    </a:p>
                  </a:txBody>
                  <a:tcPr marL="68580" marR="68580" marT="0" marB="0"/>
                </a:tc>
                <a:tc>
                  <a:txBody>
                    <a:bodyPr/>
                    <a:lstStyle/>
                    <a:p>
                      <a:pPr marL="0" marR="0" algn="just">
                        <a:spcBef>
                          <a:spcPts val="0"/>
                        </a:spcBef>
                        <a:spcAft>
                          <a:spcPts val="0"/>
                        </a:spcAft>
                      </a:pPr>
                      <a:r>
                        <a:rPr lang="en-US" sz="1600" dirty="0">
                          <a:effectLst/>
                        </a:rPr>
                        <a:t>Description</a:t>
                      </a:r>
                      <a:endParaRPr lang="en-US" sz="1600" b="1" dirty="0">
                        <a:solidFill>
                          <a:schemeClr val="bg1"/>
                        </a:solidFill>
                        <a:effectLst/>
                        <a:latin typeface="Consolas" panose="020B0609020204030204" pitchFamily="49" charset="0"/>
                        <a:ea typeface="宋体"/>
                        <a:cs typeface="Consolas" panose="020B0609020204030204" pitchFamily="49" charset="0"/>
                      </a:endParaRPr>
                    </a:p>
                  </a:txBody>
                  <a:tcPr marL="68580" marR="68580" marT="0" marB="0"/>
                </a:tc>
                <a:tc>
                  <a:txBody>
                    <a:bodyPr/>
                    <a:lstStyle/>
                    <a:p>
                      <a:pPr marL="0" marR="0" algn="just">
                        <a:spcBef>
                          <a:spcPts val="0"/>
                        </a:spcBef>
                        <a:spcAft>
                          <a:spcPts val="0"/>
                        </a:spcAft>
                      </a:pPr>
                      <a:r>
                        <a:rPr lang="en-US" sz="1600" dirty="0">
                          <a:effectLst/>
                        </a:rPr>
                        <a:t>Flags tested</a:t>
                      </a:r>
                      <a:endParaRPr lang="en-US" sz="1600" b="1" dirty="0">
                        <a:solidFill>
                          <a:schemeClr val="bg1"/>
                        </a:solidFill>
                        <a:effectLst/>
                        <a:latin typeface="Consolas" panose="020B0609020204030204" pitchFamily="49" charset="0"/>
                        <a:ea typeface="宋体"/>
                        <a:cs typeface="Consolas" panose="020B0609020204030204" pitchFamily="49" charset="0"/>
                      </a:endParaRPr>
                    </a:p>
                  </a:txBody>
                  <a:tcPr marL="68580" marR="68580" marT="0" marB="0"/>
                </a:tc>
                <a:extLst>
                  <a:ext uri="{0D108BD9-81ED-4DB2-BD59-A6C34878D82A}">
                    <a16:rowId xmlns:a16="http://schemas.microsoft.com/office/drawing/2014/main" val="10000"/>
                  </a:ext>
                </a:extLst>
              </a:tr>
              <a:tr h="587790">
                <a:tc>
                  <a:txBody>
                    <a:bodyPr/>
                    <a:lstStyle/>
                    <a:p>
                      <a:pPr marL="0" marR="0" algn="just">
                        <a:spcBef>
                          <a:spcPts val="0"/>
                        </a:spcBef>
                        <a:spcAft>
                          <a:spcPts val="0"/>
                        </a:spcAft>
                      </a:pPr>
                      <a:r>
                        <a:rPr lang="en-US" sz="1600">
                          <a:effectLst/>
                        </a:rPr>
                        <a:t>Unconditional Branch</a:t>
                      </a:r>
                      <a:endParaRPr lang="en-US" sz="1600" b="1">
                        <a:solidFill>
                          <a:schemeClr val="bg1"/>
                        </a:solidFill>
                        <a:effectLst/>
                        <a:latin typeface="Consolas" panose="020B0609020204030204" pitchFamily="49" charset="0"/>
                        <a:ea typeface="宋体"/>
                        <a:cs typeface="Consolas" panose="020B0609020204030204" pitchFamily="49" charset="0"/>
                      </a:endParaRPr>
                    </a:p>
                  </a:txBody>
                  <a:tcPr marL="68580" marR="68580" marT="0" marB="0" anchor="ctr"/>
                </a:tc>
                <a:tc>
                  <a:txBody>
                    <a:bodyPr/>
                    <a:lstStyle/>
                    <a:p>
                      <a:pPr marL="0" marR="0" algn="just">
                        <a:spcBef>
                          <a:spcPts val="0"/>
                        </a:spcBef>
                        <a:spcAft>
                          <a:spcPts val="0"/>
                        </a:spcAft>
                      </a:pPr>
                      <a:r>
                        <a:rPr lang="en-US" sz="1600" b="1" dirty="0">
                          <a:solidFill>
                            <a:srgbClr val="FF0000"/>
                          </a:solidFill>
                          <a:effectLst/>
                          <a:latin typeface="Consolas" panose="020B0609020204030204" pitchFamily="49" charset="0"/>
                        </a:rPr>
                        <a:t>B</a:t>
                      </a:r>
                      <a:r>
                        <a:rPr lang="en-US" sz="1600" dirty="0">
                          <a:effectLst/>
                          <a:latin typeface="Consolas" panose="020B0609020204030204" pitchFamily="49" charset="0"/>
                        </a:rPr>
                        <a:t> </a:t>
                      </a:r>
                      <a:r>
                        <a:rPr lang="en-US" sz="1600" i="1" dirty="0">
                          <a:effectLst/>
                          <a:latin typeface="Consolas" panose="020B0609020204030204" pitchFamily="49" charset="0"/>
                        </a:rPr>
                        <a:t>label</a:t>
                      </a:r>
                      <a:endParaRPr lang="en-US" sz="1600" i="1" dirty="0">
                        <a:effectLst/>
                        <a:latin typeface="Consolas" panose="020B0609020204030204" pitchFamily="49" charset="0"/>
                        <a:ea typeface="宋体"/>
                        <a:cs typeface="Consolas" panose="020B0609020204030204" pitchFamily="49" charset="0"/>
                      </a:endParaRPr>
                    </a:p>
                  </a:txBody>
                  <a:tcPr marL="68580" marR="68580" marT="0" marB="0"/>
                </a:tc>
                <a:tc>
                  <a:txBody>
                    <a:bodyPr/>
                    <a:lstStyle/>
                    <a:p>
                      <a:pPr marL="0" marR="0" algn="just">
                        <a:spcBef>
                          <a:spcPts val="0"/>
                        </a:spcBef>
                        <a:spcAft>
                          <a:spcPts val="0"/>
                        </a:spcAft>
                      </a:pPr>
                      <a:r>
                        <a:rPr lang="en-US" sz="1600" dirty="0">
                          <a:effectLst/>
                        </a:rPr>
                        <a:t>Branch to label</a:t>
                      </a:r>
                      <a:endParaRPr lang="en-US" sz="1600" dirty="0">
                        <a:effectLst/>
                        <a:latin typeface="Consolas" panose="020B0609020204030204" pitchFamily="49" charset="0"/>
                        <a:ea typeface="宋体"/>
                        <a:cs typeface="Consolas" panose="020B0609020204030204" pitchFamily="49" charset="0"/>
                      </a:endParaRPr>
                    </a:p>
                  </a:txBody>
                  <a:tcPr marL="68580" marR="68580" marT="0" marB="0"/>
                </a:tc>
                <a:tc>
                  <a:txBody>
                    <a:bodyPr/>
                    <a:lstStyle/>
                    <a:p>
                      <a:pPr marL="0" marR="0" algn="just">
                        <a:spcBef>
                          <a:spcPts val="0"/>
                        </a:spcBef>
                        <a:spcAft>
                          <a:spcPts val="0"/>
                        </a:spcAft>
                      </a:pPr>
                      <a:r>
                        <a:rPr lang="en-US" sz="1600">
                          <a:effectLst/>
                        </a:rPr>
                        <a:t> </a:t>
                      </a:r>
                      <a:endParaRPr lang="en-US" sz="1600">
                        <a:effectLst/>
                        <a:latin typeface="Consolas" panose="020B0609020204030204" pitchFamily="49" charset="0"/>
                        <a:ea typeface="宋体"/>
                        <a:cs typeface="Consolas" panose="020B0609020204030204" pitchFamily="49" charset="0"/>
                      </a:endParaRPr>
                    </a:p>
                  </a:txBody>
                  <a:tcPr marL="68580" marR="68580" marT="0" marB="0"/>
                </a:tc>
                <a:extLst>
                  <a:ext uri="{0D108BD9-81ED-4DB2-BD59-A6C34878D82A}">
                    <a16:rowId xmlns:a16="http://schemas.microsoft.com/office/drawing/2014/main" val="10001"/>
                  </a:ext>
                </a:extLst>
              </a:tr>
              <a:tr h="293895">
                <a:tc rowSpan="14">
                  <a:txBody>
                    <a:bodyPr/>
                    <a:lstStyle/>
                    <a:p>
                      <a:pPr marL="0" marR="0" algn="just">
                        <a:spcBef>
                          <a:spcPts val="0"/>
                        </a:spcBef>
                        <a:spcAft>
                          <a:spcPts val="0"/>
                        </a:spcAft>
                      </a:pPr>
                      <a:r>
                        <a:rPr lang="en-US" sz="1600" dirty="0">
                          <a:effectLst/>
                        </a:rPr>
                        <a:t>Conditional Branch </a:t>
                      </a:r>
                      <a:endParaRPr lang="en-US" sz="1600" b="1" dirty="0">
                        <a:solidFill>
                          <a:schemeClr val="bg1"/>
                        </a:solidFill>
                        <a:effectLst/>
                        <a:latin typeface="Consolas" panose="020B0609020204030204" pitchFamily="49" charset="0"/>
                        <a:ea typeface="宋体"/>
                        <a:cs typeface="Consolas" panose="020B0609020204030204" pitchFamily="49" charset="0"/>
                      </a:endParaRPr>
                    </a:p>
                  </a:txBody>
                  <a:tcPr marL="68580" marR="68580" marT="0" marB="0" anchor="ctr"/>
                </a:tc>
                <a:tc>
                  <a:txBody>
                    <a:bodyPr/>
                    <a:lstStyle/>
                    <a:p>
                      <a:pPr marL="0" marR="0" algn="just">
                        <a:spcBef>
                          <a:spcPts val="0"/>
                        </a:spcBef>
                        <a:spcAft>
                          <a:spcPts val="0"/>
                        </a:spcAft>
                      </a:pPr>
                      <a:r>
                        <a:rPr lang="en-US" sz="1600" b="1" dirty="0" err="1">
                          <a:solidFill>
                            <a:srgbClr val="FF0000"/>
                          </a:solidFill>
                          <a:effectLst/>
                          <a:latin typeface="Consolas" panose="020B0609020204030204" pitchFamily="49" charset="0"/>
                        </a:rPr>
                        <a:t>BEQ</a:t>
                      </a:r>
                      <a:r>
                        <a:rPr lang="en-US" sz="1600" dirty="0">
                          <a:effectLst/>
                          <a:latin typeface="Consolas" panose="020B0609020204030204" pitchFamily="49" charset="0"/>
                        </a:rPr>
                        <a:t> </a:t>
                      </a:r>
                      <a:r>
                        <a:rPr lang="en-US" sz="1600" i="1" dirty="0">
                          <a:effectLst/>
                          <a:latin typeface="Consolas" panose="020B0609020204030204" pitchFamily="49" charset="0"/>
                        </a:rPr>
                        <a:t>label</a:t>
                      </a:r>
                      <a:endParaRPr lang="en-US" sz="1600" i="1" dirty="0">
                        <a:effectLst/>
                        <a:latin typeface="Consolas" panose="020B0609020204030204" pitchFamily="49" charset="0"/>
                        <a:ea typeface="宋体"/>
                        <a:cs typeface="Consolas" panose="020B0609020204030204" pitchFamily="49" charset="0"/>
                      </a:endParaRPr>
                    </a:p>
                  </a:txBody>
                  <a:tcPr marL="68580" marR="68580" marT="0" marB="0"/>
                </a:tc>
                <a:tc>
                  <a:txBody>
                    <a:bodyPr/>
                    <a:lstStyle/>
                    <a:p>
                      <a:pPr marL="0" marR="0" algn="just">
                        <a:spcBef>
                          <a:spcPts val="0"/>
                        </a:spcBef>
                        <a:spcAft>
                          <a:spcPts val="0"/>
                        </a:spcAft>
                      </a:pPr>
                      <a:r>
                        <a:rPr lang="en-US" sz="1600" dirty="0">
                          <a:effectLst/>
                        </a:rPr>
                        <a:t>Branch if </a:t>
                      </a:r>
                      <a:r>
                        <a:rPr lang="en-US" sz="1600" b="1" dirty="0" err="1">
                          <a:solidFill>
                            <a:srgbClr val="FF0000"/>
                          </a:solidFill>
                          <a:effectLst/>
                        </a:rPr>
                        <a:t>EQ</a:t>
                      </a:r>
                      <a:r>
                        <a:rPr lang="en-US" sz="1600" dirty="0" err="1">
                          <a:effectLst/>
                        </a:rPr>
                        <a:t>ual</a:t>
                      </a:r>
                      <a:endParaRPr lang="en-US" sz="1600" dirty="0">
                        <a:effectLst/>
                        <a:latin typeface="Consolas" panose="020B0609020204030204" pitchFamily="49" charset="0"/>
                        <a:ea typeface="宋体"/>
                        <a:cs typeface="Consolas" panose="020B0609020204030204" pitchFamily="49" charset="0"/>
                      </a:endParaRPr>
                    </a:p>
                  </a:txBody>
                  <a:tcPr marL="68580" marR="68580" marT="0" marB="0"/>
                </a:tc>
                <a:tc>
                  <a:txBody>
                    <a:bodyPr/>
                    <a:lstStyle/>
                    <a:p>
                      <a:pPr marL="0" marR="0" algn="just">
                        <a:spcBef>
                          <a:spcPts val="0"/>
                        </a:spcBef>
                        <a:spcAft>
                          <a:spcPts val="0"/>
                        </a:spcAft>
                      </a:pPr>
                      <a:r>
                        <a:rPr lang="en-US" sz="1600" b="1">
                          <a:solidFill>
                            <a:srgbClr val="0000FF"/>
                          </a:solidFill>
                          <a:effectLst/>
                          <a:latin typeface="Consolas" panose="020B0609020204030204" pitchFamily="49" charset="0"/>
                          <a:cs typeface="Consolas" panose="020B0609020204030204" pitchFamily="49" charset="0"/>
                        </a:rPr>
                        <a:t>Z = 1</a:t>
                      </a:r>
                      <a:endParaRPr lang="en-US" sz="1600" b="1">
                        <a:solidFill>
                          <a:srgbClr val="0000FF"/>
                        </a:solidFill>
                        <a:effectLst/>
                        <a:latin typeface="Consolas" panose="020B0609020204030204" pitchFamily="49" charset="0"/>
                        <a:ea typeface="宋体"/>
                        <a:cs typeface="Consolas" panose="020B0609020204030204" pitchFamily="49" charset="0"/>
                      </a:endParaRPr>
                    </a:p>
                  </a:txBody>
                  <a:tcPr marL="68580" marR="68580" marT="0" marB="0"/>
                </a:tc>
                <a:extLst>
                  <a:ext uri="{0D108BD9-81ED-4DB2-BD59-A6C34878D82A}">
                    <a16:rowId xmlns:a16="http://schemas.microsoft.com/office/drawing/2014/main" val="10002"/>
                  </a:ext>
                </a:extLst>
              </a:tr>
              <a:tr h="293895">
                <a:tc vMerge="1">
                  <a:txBody>
                    <a:bodyPr/>
                    <a:lstStyle/>
                    <a:p>
                      <a:endParaRPr lang="en-US"/>
                    </a:p>
                  </a:txBody>
                  <a:tcPr/>
                </a:tc>
                <a:tc>
                  <a:txBody>
                    <a:bodyPr/>
                    <a:lstStyle/>
                    <a:p>
                      <a:pPr marL="0" marR="0" algn="just">
                        <a:spcBef>
                          <a:spcPts val="0"/>
                        </a:spcBef>
                        <a:spcAft>
                          <a:spcPts val="0"/>
                        </a:spcAft>
                      </a:pPr>
                      <a:r>
                        <a:rPr lang="en-US" sz="1600" b="1" dirty="0" err="1">
                          <a:solidFill>
                            <a:srgbClr val="FF0000"/>
                          </a:solidFill>
                          <a:effectLst/>
                          <a:latin typeface="Consolas" panose="020B0609020204030204" pitchFamily="49" charset="0"/>
                        </a:rPr>
                        <a:t>BNE</a:t>
                      </a:r>
                      <a:r>
                        <a:rPr lang="en-US" sz="1600" dirty="0">
                          <a:effectLst/>
                          <a:latin typeface="Consolas" panose="020B0609020204030204" pitchFamily="49" charset="0"/>
                        </a:rPr>
                        <a:t> </a:t>
                      </a:r>
                      <a:r>
                        <a:rPr lang="en-US" sz="1600" i="1" dirty="0">
                          <a:effectLst/>
                          <a:latin typeface="Consolas" panose="020B0609020204030204" pitchFamily="49" charset="0"/>
                        </a:rPr>
                        <a:t>label</a:t>
                      </a:r>
                      <a:endParaRPr lang="en-US" sz="1600" i="1" dirty="0">
                        <a:effectLst/>
                        <a:latin typeface="Consolas" panose="020B0609020204030204" pitchFamily="49" charset="0"/>
                        <a:ea typeface="宋体"/>
                        <a:cs typeface="Consolas" panose="020B0609020204030204" pitchFamily="49" charset="0"/>
                      </a:endParaRPr>
                    </a:p>
                  </a:txBody>
                  <a:tcPr marL="68580" marR="68580" marT="0" marB="0"/>
                </a:tc>
                <a:tc>
                  <a:txBody>
                    <a:bodyPr/>
                    <a:lstStyle/>
                    <a:p>
                      <a:pPr marL="0" marR="0" algn="just">
                        <a:spcBef>
                          <a:spcPts val="0"/>
                        </a:spcBef>
                        <a:spcAft>
                          <a:spcPts val="0"/>
                        </a:spcAft>
                      </a:pPr>
                      <a:r>
                        <a:rPr lang="en-US" sz="1600" dirty="0">
                          <a:effectLst/>
                        </a:rPr>
                        <a:t>Branch if </a:t>
                      </a:r>
                      <a:r>
                        <a:rPr lang="en-US" sz="1600" b="1" dirty="0">
                          <a:solidFill>
                            <a:srgbClr val="FF0000"/>
                          </a:solidFill>
                          <a:effectLst/>
                        </a:rPr>
                        <a:t>N</a:t>
                      </a:r>
                      <a:r>
                        <a:rPr lang="en-US" sz="1600" dirty="0">
                          <a:effectLst/>
                        </a:rPr>
                        <a:t>ot </a:t>
                      </a:r>
                      <a:r>
                        <a:rPr lang="en-US" sz="1600" b="1" dirty="0">
                          <a:solidFill>
                            <a:srgbClr val="FF0000"/>
                          </a:solidFill>
                          <a:effectLst/>
                        </a:rPr>
                        <a:t>E</a:t>
                      </a:r>
                      <a:r>
                        <a:rPr lang="en-US" sz="1600" dirty="0">
                          <a:effectLst/>
                        </a:rPr>
                        <a:t>qual</a:t>
                      </a:r>
                      <a:endParaRPr lang="en-US" sz="1600" dirty="0">
                        <a:effectLst/>
                        <a:latin typeface="Consolas" panose="020B0609020204030204" pitchFamily="49" charset="0"/>
                        <a:ea typeface="宋体"/>
                        <a:cs typeface="Consolas" panose="020B0609020204030204" pitchFamily="49" charset="0"/>
                      </a:endParaRPr>
                    </a:p>
                  </a:txBody>
                  <a:tcPr marL="68580" marR="68580" marT="0" marB="0"/>
                </a:tc>
                <a:tc>
                  <a:txBody>
                    <a:bodyPr/>
                    <a:lstStyle/>
                    <a:p>
                      <a:pPr marL="0" marR="0" algn="just">
                        <a:spcBef>
                          <a:spcPts val="0"/>
                        </a:spcBef>
                        <a:spcAft>
                          <a:spcPts val="0"/>
                        </a:spcAft>
                      </a:pPr>
                      <a:r>
                        <a:rPr lang="en-US" sz="1600" b="1">
                          <a:solidFill>
                            <a:srgbClr val="0000FF"/>
                          </a:solidFill>
                          <a:effectLst/>
                          <a:latin typeface="Consolas" panose="020B0609020204030204" pitchFamily="49" charset="0"/>
                          <a:cs typeface="Consolas" panose="020B0609020204030204" pitchFamily="49" charset="0"/>
                        </a:rPr>
                        <a:t>Z = 0</a:t>
                      </a:r>
                      <a:endParaRPr lang="en-US" sz="1600" b="1">
                        <a:solidFill>
                          <a:srgbClr val="0000FF"/>
                        </a:solidFill>
                        <a:effectLst/>
                        <a:latin typeface="Consolas" panose="020B0609020204030204" pitchFamily="49" charset="0"/>
                        <a:ea typeface="宋体"/>
                        <a:cs typeface="Consolas" panose="020B0609020204030204" pitchFamily="49" charset="0"/>
                      </a:endParaRPr>
                    </a:p>
                  </a:txBody>
                  <a:tcPr marL="68580" marR="68580" marT="0" marB="0"/>
                </a:tc>
                <a:extLst>
                  <a:ext uri="{0D108BD9-81ED-4DB2-BD59-A6C34878D82A}">
                    <a16:rowId xmlns:a16="http://schemas.microsoft.com/office/drawing/2014/main" val="10003"/>
                  </a:ext>
                </a:extLst>
              </a:tr>
              <a:tr h="293895">
                <a:tc vMerge="1">
                  <a:txBody>
                    <a:bodyPr/>
                    <a:lstStyle/>
                    <a:p>
                      <a:endParaRPr lang="en-US"/>
                    </a:p>
                  </a:txBody>
                  <a:tcPr/>
                </a:tc>
                <a:tc>
                  <a:txBody>
                    <a:bodyPr/>
                    <a:lstStyle/>
                    <a:p>
                      <a:pPr marL="0" marR="0" algn="just">
                        <a:spcBef>
                          <a:spcPts val="0"/>
                        </a:spcBef>
                        <a:spcAft>
                          <a:spcPts val="0"/>
                        </a:spcAft>
                      </a:pPr>
                      <a:r>
                        <a:rPr lang="en-US" sz="1600" b="1" dirty="0" err="1">
                          <a:solidFill>
                            <a:srgbClr val="FF0000"/>
                          </a:solidFill>
                          <a:effectLst/>
                          <a:latin typeface="Consolas" panose="020B0609020204030204" pitchFamily="49" charset="0"/>
                        </a:rPr>
                        <a:t>BCS</a:t>
                      </a:r>
                      <a:r>
                        <a:rPr lang="en-US" sz="1600" dirty="0">
                          <a:effectLst/>
                          <a:latin typeface="Consolas" panose="020B0609020204030204" pitchFamily="49" charset="0"/>
                        </a:rPr>
                        <a:t>/</a:t>
                      </a:r>
                      <a:r>
                        <a:rPr lang="en-US" sz="1600" b="1" dirty="0">
                          <a:solidFill>
                            <a:srgbClr val="FF0000"/>
                          </a:solidFill>
                          <a:effectLst/>
                          <a:latin typeface="Consolas" panose="020B0609020204030204" pitchFamily="49" charset="0"/>
                        </a:rPr>
                        <a:t>BHS</a:t>
                      </a:r>
                      <a:r>
                        <a:rPr lang="en-US" sz="1600" dirty="0">
                          <a:effectLst/>
                          <a:latin typeface="Consolas" panose="020B0609020204030204" pitchFamily="49" charset="0"/>
                        </a:rPr>
                        <a:t> </a:t>
                      </a:r>
                      <a:r>
                        <a:rPr lang="en-US" sz="1600" i="1" dirty="0">
                          <a:effectLst/>
                          <a:latin typeface="Consolas" panose="020B0609020204030204" pitchFamily="49" charset="0"/>
                        </a:rPr>
                        <a:t>label</a:t>
                      </a:r>
                      <a:endParaRPr lang="en-US" sz="1600" i="1" dirty="0">
                        <a:effectLst/>
                        <a:latin typeface="Consolas" panose="020B0609020204030204" pitchFamily="49" charset="0"/>
                        <a:ea typeface="宋体"/>
                        <a:cs typeface="Consolas" panose="020B0609020204030204" pitchFamily="49" charset="0"/>
                      </a:endParaRPr>
                    </a:p>
                  </a:txBody>
                  <a:tcPr marL="68580" marR="68580" marT="0" marB="0"/>
                </a:tc>
                <a:tc>
                  <a:txBody>
                    <a:bodyPr/>
                    <a:lstStyle/>
                    <a:p>
                      <a:pPr marL="0" marR="0" algn="just">
                        <a:spcBef>
                          <a:spcPts val="0"/>
                        </a:spcBef>
                        <a:spcAft>
                          <a:spcPts val="0"/>
                        </a:spcAft>
                      </a:pPr>
                      <a:r>
                        <a:rPr lang="en-US" sz="1600" dirty="0">
                          <a:effectLst/>
                        </a:rPr>
                        <a:t>Branch if unsigned </a:t>
                      </a:r>
                      <a:r>
                        <a:rPr lang="en-US" sz="1600" b="1" dirty="0">
                          <a:solidFill>
                            <a:srgbClr val="FF0000"/>
                          </a:solidFill>
                          <a:effectLst/>
                        </a:rPr>
                        <a:t>H</a:t>
                      </a:r>
                      <a:r>
                        <a:rPr lang="en-US" sz="1600" dirty="0">
                          <a:effectLst/>
                        </a:rPr>
                        <a:t>igher or </a:t>
                      </a:r>
                      <a:r>
                        <a:rPr lang="en-US" sz="1600" b="1" dirty="0">
                          <a:solidFill>
                            <a:srgbClr val="FF0000"/>
                          </a:solidFill>
                          <a:effectLst/>
                        </a:rPr>
                        <a:t>S</a:t>
                      </a:r>
                      <a:r>
                        <a:rPr lang="en-US" sz="1600" dirty="0">
                          <a:effectLst/>
                        </a:rPr>
                        <a:t>ame</a:t>
                      </a:r>
                      <a:endParaRPr lang="en-US" sz="1600" dirty="0">
                        <a:effectLst/>
                        <a:latin typeface="Consolas" panose="020B0609020204030204" pitchFamily="49" charset="0"/>
                        <a:ea typeface="宋体"/>
                        <a:cs typeface="Consolas" panose="020B0609020204030204" pitchFamily="49" charset="0"/>
                      </a:endParaRPr>
                    </a:p>
                  </a:txBody>
                  <a:tcPr marL="68580" marR="68580" marT="0" marB="0"/>
                </a:tc>
                <a:tc>
                  <a:txBody>
                    <a:bodyPr/>
                    <a:lstStyle/>
                    <a:p>
                      <a:pPr marL="0" marR="0" algn="just">
                        <a:spcBef>
                          <a:spcPts val="0"/>
                        </a:spcBef>
                        <a:spcAft>
                          <a:spcPts val="0"/>
                        </a:spcAft>
                      </a:pPr>
                      <a:r>
                        <a:rPr lang="en-US" sz="1600" b="1">
                          <a:solidFill>
                            <a:srgbClr val="0000FF"/>
                          </a:solidFill>
                          <a:effectLst/>
                          <a:latin typeface="Consolas" panose="020B0609020204030204" pitchFamily="49" charset="0"/>
                          <a:cs typeface="Consolas" panose="020B0609020204030204" pitchFamily="49" charset="0"/>
                        </a:rPr>
                        <a:t>C = 1</a:t>
                      </a:r>
                      <a:endParaRPr lang="en-US" sz="1600" b="1">
                        <a:solidFill>
                          <a:srgbClr val="0000FF"/>
                        </a:solidFill>
                        <a:effectLst/>
                        <a:latin typeface="Consolas" panose="020B0609020204030204" pitchFamily="49" charset="0"/>
                        <a:ea typeface="宋体"/>
                        <a:cs typeface="Consolas" panose="020B0609020204030204" pitchFamily="49" charset="0"/>
                      </a:endParaRPr>
                    </a:p>
                  </a:txBody>
                  <a:tcPr marL="68580" marR="68580" marT="0" marB="0"/>
                </a:tc>
                <a:extLst>
                  <a:ext uri="{0D108BD9-81ED-4DB2-BD59-A6C34878D82A}">
                    <a16:rowId xmlns:a16="http://schemas.microsoft.com/office/drawing/2014/main" val="10004"/>
                  </a:ext>
                </a:extLst>
              </a:tr>
              <a:tr h="293895">
                <a:tc vMerge="1">
                  <a:txBody>
                    <a:bodyPr/>
                    <a:lstStyle/>
                    <a:p>
                      <a:endParaRPr lang="en-US"/>
                    </a:p>
                  </a:txBody>
                  <a:tcPr/>
                </a:tc>
                <a:tc>
                  <a:txBody>
                    <a:bodyPr/>
                    <a:lstStyle/>
                    <a:p>
                      <a:pPr marL="0" marR="0" algn="just">
                        <a:spcBef>
                          <a:spcPts val="0"/>
                        </a:spcBef>
                        <a:spcAft>
                          <a:spcPts val="0"/>
                        </a:spcAft>
                      </a:pPr>
                      <a:r>
                        <a:rPr lang="en-US" sz="1600" b="1" dirty="0">
                          <a:solidFill>
                            <a:srgbClr val="FF0000"/>
                          </a:solidFill>
                          <a:effectLst/>
                          <a:latin typeface="Consolas" panose="020B0609020204030204" pitchFamily="49" charset="0"/>
                        </a:rPr>
                        <a:t>BCC</a:t>
                      </a:r>
                      <a:r>
                        <a:rPr lang="en-US" sz="1600" dirty="0">
                          <a:effectLst/>
                          <a:latin typeface="Consolas" panose="020B0609020204030204" pitchFamily="49" charset="0"/>
                        </a:rPr>
                        <a:t>/</a:t>
                      </a:r>
                      <a:r>
                        <a:rPr lang="en-US" sz="1600" b="1" dirty="0" err="1">
                          <a:solidFill>
                            <a:srgbClr val="FF0000"/>
                          </a:solidFill>
                          <a:effectLst/>
                          <a:latin typeface="Consolas" panose="020B0609020204030204" pitchFamily="49" charset="0"/>
                        </a:rPr>
                        <a:t>BLO</a:t>
                      </a:r>
                      <a:r>
                        <a:rPr lang="en-US" sz="1600" dirty="0">
                          <a:effectLst/>
                          <a:latin typeface="Consolas" panose="020B0609020204030204" pitchFamily="49" charset="0"/>
                        </a:rPr>
                        <a:t> </a:t>
                      </a:r>
                      <a:r>
                        <a:rPr lang="en-US" sz="1600" i="1" dirty="0">
                          <a:effectLst/>
                          <a:latin typeface="Consolas" panose="020B0609020204030204" pitchFamily="49" charset="0"/>
                        </a:rPr>
                        <a:t>label</a:t>
                      </a:r>
                      <a:endParaRPr lang="en-US" sz="1600" i="1" dirty="0">
                        <a:effectLst/>
                        <a:latin typeface="Consolas" panose="020B0609020204030204" pitchFamily="49" charset="0"/>
                        <a:ea typeface="宋体"/>
                        <a:cs typeface="Consolas" panose="020B0609020204030204" pitchFamily="49" charset="0"/>
                      </a:endParaRPr>
                    </a:p>
                  </a:txBody>
                  <a:tcPr marL="68580" marR="68580" marT="0" marB="0"/>
                </a:tc>
                <a:tc>
                  <a:txBody>
                    <a:bodyPr/>
                    <a:lstStyle/>
                    <a:p>
                      <a:pPr marL="0" marR="0" algn="just">
                        <a:spcBef>
                          <a:spcPts val="0"/>
                        </a:spcBef>
                        <a:spcAft>
                          <a:spcPts val="0"/>
                        </a:spcAft>
                      </a:pPr>
                      <a:r>
                        <a:rPr lang="en-US" sz="1600" dirty="0">
                          <a:effectLst/>
                        </a:rPr>
                        <a:t>Branch if unsigned </a:t>
                      </a:r>
                      <a:r>
                        <a:rPr lang="en-US" sz="1600" b="1" dirty="0" err="1">
                          <a:solidFill>
                            <a:srgbClr val="FF0000"/>
                          </a:solidFill>
                          <a:effectLst/>
                        </a:rPr>
                        <a:t>LO</a:t>
                      </a:r>
                      <a:r>
                        <a:rPr lang="en-US" sz="1600" dirty="0" err="1">
                          <a:effectLst/>
                        </a:rPr>
                        <a:t>wer</a:t>
                      </a:r>
                      <a:endParaRPr lang="en-US" sz="1600" dirty="0">
                        <a:effectLst/>
                        <a:latin typeface="Consolas" panose="020B0609020204030204" pitchFamily="49" charset="0"/>
                        <a:ea typeface="宋体"/>
                        <a:cs typeface="Consolas" panose="020B0609020204030204" pitchFamily="49" charset="0"/>
                      </a:endParaRPr>
                    </a:p>
                  </a:txBody>
                  <a:tcPr marL="68580" marR="68580" marT="0" marB="0"/>
                </a:tc>
                <a:tc>
                  <a:txBody>
                    <a:bodyPr/>
                    <a:lstStyle/>
                    <a:p>
                      <a:pPr marL="0" marR="0" algn="just">
                        <a:spcBef>
                          <a:spcPts val="0"/>
                        </a:spcBef>
                        <a:spcAft>
                          <a:spcPts val="0"/>
                        </a:spcAft>
                      </a:pPr>
                      <a:r>
                        <a:rPr lang="en-US" sz="1600" b="1">
                          <a:solidFill>
                            <a:srgbClr val="0000FF"/>
                          </a:solidFill>
                          <a:effectLst/>
                          <a:latin typeface="Consolas" panose="020B0609020204030204" pitchFamily="49" charset="0"/>
                          <a:cs typeface="Consolas" panose="020B0609020204030204" pitchFamily="49" charset="0"/>
                        </a:rPr>
                        <a:t>C = 0</a:t>
                      </a:r>
                      <a:endParaRPr lang="en-US" sz="1600" b="1">
                        <a:solidFill>
                          <a:srgbClr val="0000FF"/>
                        </a:solidFill>
                        <a:effectLst/>
                        <a:latin typeface="Consolas" panose="020B0609020204030204" pitchFamily="49" charset="0"/>
                        <a:ea typeface="宋体"/>
                        <a:cs typeface="Consolas" panose="020B0609020204030204" pitchFamily="49" charset="0"/>
                      </a:endParaRPr>
                    </a:p>
                  </a:txBody>
                  <a:tcPr marL="68580" marR="68580" marT="0" marB="0"/>
                </a:tc>
                <a:extLst>
                  <a:ext uri="{0D108BD9-81ED-4DB2-BD59-A6C34878D82A}">
                    <a16:rowId xmlns:a16="http://schemas.microsoft.com/office/drawing/2014/main" val="10005"/>
                  </a:ext>
                </a:extLst>
              </a:tr>
              <a:tr h="293895">
                <a:tc vMerge="1">
                  <a:txBody>
                    <a:bodyPr/>
                    <a:lstStyle/>
                    <a:p>
                      <a:endParaRPr lang="en-US"/>
                    </a:p>
                  </a:txBody>
                  <a:tcPr/>
                </a:tc>
                <a:tc>
                  <a:txBody>
                    <a:bodyPr/>
                    <a:lstStyle/>
                    <a:p>
                      <a:pPr marL="0" marR="0" algn="just">
                        <a:spcBef>
                          <a:spcPts val="0"/>
                        </a:spcBef>
                        <a:spcAft>
                          <a:spcPts val="0"/>
                        </a:spcAft>
                      </a:pPr>
                      <a:r>
                        <a:rPr lang="en-US" sz="1600" b="1" dirty="0">
                          <a:solidFill>
                            <a:srgbClr val="FF0000"/>
                          </a:solidFill>
                          <a:effectLst/>
                          <a:latin typeface="Consolas" panose="020B0609020204030204" pitchFamily="49" charset="0"/>
                        </a:rPr>
                        <a:t>BMI</a:t>
                      </a:r>
                      <a:r>
                        <a:rPr lang="en-US" sz="1600" dirty="0">
                          <a:effectLst/>
                          <a:latin typeface="Consolas" panose="020B0609020204030204" pitchFamily="49" charset="0"/>
                        </a:rPr>
                        <a:t> </a:t>
                      </a:r>
                      <a:r>
                        <a:rPr lang="en-US" sz="1600" i="1" dirty="0">
                          <a:effectLst/>
                          <a:latin typeface="Consolas" panose="020B0609020204030204" pitchFamily="49" charset="0"/>
                        </a:rPr>
                        <a:t>label</a:t>
                      </a:r>
                      <a:endParaRPr lang="en-US" sz="1600" b="0" i="1" dirty="0">
                        <a:solidFill>
                          <a:schemeClr val="tx1"/>
                        </a:solidFill>
                        <a:effectLst/>
                        <a:latin typeface="Consolas" panose="020B0609020204030204" pitchFamily="49" charset="0"/>
                        <a:ea typeface="宋体"/>
                        <a:cs typeface="Consolas" panose="020B0609020204030204" pitchFamily="49" charset="0"/>
                      </a:endParaRPr>
                    </a:p>
                  </a:txBody>
                  <a:tcPr marL="68580" marR="68580" marT="0" marB="0"/>
                </a:tc>
                <a:tc>
                  <a:txBody>
                    <a:bodyPr/>
                    <a:lstStyle/>
                    <a:p>
                      <a:pPr marL="0" marR="0" algn="just">
                        <a:spcBef>
                          <a:spcPts val="0"/>
                        </a:spcBef>
                        <a:spcAft>
                          <a:spcPts val="0"/>
                        </a:spcAft>
                      </a:pPr>
                      <a:r>
                        <a:rPr lang="en-US" sz="1600" dirty="0">
                          <a:effectLst/>
                        </a:rPr>
                        <a:t>Branch if </a:t>
                      </a:r>
                      <a:r>
                        <a:rPr lang="en-US" sz="1600" b="1" dirty="0" err="1">
                          <a:solidFill>
                            <a:srgbClr val="FF0000"/>
                          </a:solidFill>
                          <a:effectLst/>
                        </a:rPr>
                        <a:t>MI</a:t>
                      </a:r>
                      <a:r>
                        <a:rPr lang="en-US" sz="1600" dirty="0" err="1">
                          <a:effectLst/>
                        </a:rPr>
                        <a:t>nus</a:t>
                      </a:r>
                      <a:r>
                        <a:rPr lang="en-US" sz="1600" dirty="0">
                          <a:effectLst/>
                        </a:rPr>
                        <a:t> (Negative)</a:t>
                      </a:r>
                      <a:endParaRPr lang="en-US" sz="1600" dirty="0">
                        <a:effectLst/>
                        <a:latin typeface="Consolas" panose="020B0609020204030204" pitchFamily="49" charset="0"/>
                        <a:ea typeface="宋体"/>
                        <a:cs typeface="Consolas" panose="020B0609020204030204" pitchFamily="49" charset="0"/>
                      </a:endParaRPr>
                    </a:p>
                  </a:txBody>
                  <a:tcPr marL="68580" marR="68580" marT="0" marB="0"/>
                </a:tc>
                <a:tc>
                  <a:txBody>
                    <a:bodyPr/>
                    <a:lstStyle/>
                    <a:p>
                      <a:pPr marL="0" marR="0" algn="just">
                        <a:spcBef>
                          <a:spcPts val="0"/>
                        </a:spcBef>
                        <a:spcAft>
                          <a:spcPts val="0"/>
                        </a:spcAft>
                      </a:pPr>
                      <a:r>
                        <a:rPr lang="en-US" sz="1600" b="1">
                          <a:solidFill>
                            <a:srgbClr val="0000FF"/>
                          </a:solidFill>
                          <a:effectLst/>
                          <a:latin typeface="Consolas" panose="020B0609020204030204" pitchFamily="49" charset="0"/>
                          <a:cs typeface="Consolas" panose="020B0609020204030204" pitchFamily="49" charset="0"/>
                        </a:rPr>
                        <a:t>N = 1</a:t>
                      </a:r>
                      <a:endParaRPr lang="en-US" sz="1600" b="1">
                        <a:solidFill>
                          <a:srgbClr val="0000FF"/>
                        </a:solidFill>
                        <a:effectLst/>
                        <a:latin typeface="Consolas" panose="020B0609020204030204" pitchFamily="49" charset="0"/>
                        <a:ea typeface="宋体"/>
                        <a:cs typeface="Consolas" panose="020B0609020204030204" pitchFamily="49" charset="0"/>
                      </a:endParaRPr>
                    </a:p>
                  </a:txBody>
                  <a:tcPr marL="68580" marR="68580" marT="0" marB="0"/>
                </a:tc>
                <a:extLst>
                  <a:ext uri="{0D108BD9-81ED-4DB2-BD59-A6C34878D82A}">
                    <a16:rowId xmlns:a16="http://schemas.microsoft.com/office/drawing/2014/main" val="10006"/>
                  </a:ext>
                </a:extLst>
              </a:tr>
              <a:tr h="293895">
                <a:tc vMerge="1">
                  <a:txBody>
                    <a:bodyPr/>
                    <a:lstStyle/>
                    <a:p>
                      <a:endParaRPr lang="en-US"/>
                    </a:p>
                  </a:txBody>
                  <a:tcPr/>
                </a:tc>
                <a:tc>
                  <a:txBody>
                    <a:bodyPr/>
                    <a:lstStyle/>
                    <a:p>
                      <a:pPr marL="0" marR="0" algn="just">
                        <a:spcBef>
                          <a:spcPts val="0"/>
                        </a:spcBef>
                        <a:spcAft>
                          <a:spcPts val="0"/>
                        </a:spcAft>
                      </a:pPr>
                      <a:r>
                        <a:rPr lang="en-US" sz="1600" b="1" dirty="0" err="1">
                          <a:solidFill>
                            <a:srgbClr val="FF0000"/>
                          </a:solidFill>
                          <a:effectLst/>
                          <a:latin typeface="Consolas" panose="020B0609020204030204" pitchFamily="49" charset="0"/>
                        </a:rPr>
                        <a:t>BPL</a:t>
                      </a:r>
                      <a:r>
                        <a:rPr lang="en-US" sz="1600" dirty="0">
                          <a:effectLst/>
                          <a:latin typeface="Consolas" panose="020B0609020204030204" pitchFamily="49" charset="0"/>
                        </a:rPr>
                        <a:t> </a:t>
                      </a:r>
                      <a:r>
                        <a:rPr lang="en-US" sz="1600" i="1" dirty="0">
                          <a:effectLst/>
                          <a:latin typeface="Consolas" panose="020B0609020204030204" pitchFamily="49" charset="0"/>
                        </a:rPr>
                        <a:t>label</a:t>
                      </a:r>
                      <a:endParaRPr lang="en-US" sz="1600" i="1" dirty="0">
                        <a:effectLst/>
                        <a:latin typeface="Consolas" panose="020B0609020204030204" pitchFamily="49" charset="0"/>
                        <a:ea typeface="宋体"/>
                        <a:cs typeface="Consolas" panose="020B0609020204030204" pitchFamily="49" charset="0"/>
                      </a:endParaRPr>
                    </a:p>
                  </a:txBody>
                  <a:tcPr marL="68580" marR="68580" marT="0" marB="0"/>
                </a:tc>
                <a:tc>
                  <a:txBody>
                    <a:bodyPr/>
                    <a:lstStyle/>
                    <a:p>
                      <a:pPr marL="0" marR="0" algn="just">
                        <a:spcBef>
                          <a:spcPts val="0"/>
                        </a:spcBef>
                        <a:spcAft>
                          <a:spcPts val="0"/>
                        </a:spcAft>
                      </a:pPr>
                      <a:r>
                        <a:rPr lang="en-US" sz="1600" dirty="0">
                          <a:effectLst/>
                        </a:rPr>
                        <a:t>Branch if </a:t>
                      </a:r>
                      <a:r>
                        <a:rPr lang="en-US" sz="1600" b="1" dirty="0" err="1">
                          <a:solidFill>
                            <a:srgbClr val="FF0000"/>
                          </a:solidFill>
                          <a:effectLst/>
                        </a:rPr>
                        <a:t>PL</a:t>
                      </a:r>
                      <a:r>
                        <a:rPr lang="en-US" sz="1600" dirty="0" err="1">
                          <a:effectLst/>
                        </a:rPr>
                        <a:t>us</a:t>
                      </a:r>
                      <a:r>
                        <a:rPr lang="en-US" sz="1600" dirty="0">
                          <a:effectLst/>
                        </a:rPr>
                        <a:t> (Positive or Zero)</a:t>
                      </a:r>
                      <a:endParaRPr lang="en-US" sz="1600" dirty="0">
                        <a:effectLst/>
                        <a:latin typeface="Consolas" panose="020B0609020204030204" pitchFamily="49" charset="0"/>
                        <a:ea typeface="宋体"/>
                        <a:cs typeface="Consolas" panose="020B0609020204030204" pitchFamily="49" charset="0"/>
                      </a:endParaRPr>
                    </a:p>
                  </a:txBody>
                  <a:tcPr marL="68580" marR="68580" marT="0" marB="0"/>
                </a:tc>
                <a:tc>
                  <a:txBody>
                    <a:bodyPr/>
                    <a:lstStyle/>
                    <a:p>
                      <a:pPr marL="0" marR="0" algn="just">
                        <a:spcBef>
                          <a:spcPts val="0"/>
                        </a:spcBef>
                        <a:spcAft>
                          <a:spcPts val="0"/>
                        </a:spcAft>
                      </a:pPr>
                      <a:r>
                        <a:rPr lang="en-US" sz="1600" b="1">
                          <a:solidFill>
                            <a:srgbClr val="0000FF"/>
                          </a:solidFill>
                          <a:effectLst/>
                          <a:latin typeface="Consolas" panose="020B0609020204030204" pitchFamily="49" charset="0"/>
                          <a:cs typeface="Consolas" panose="020B0609020204030204" pitchFamily="49" charset="0"/>
                        </a:rPr>
                        <a:t>N = 0</a:t>
                      </a:r>
                      <a:endParaRPr lang="en-US" sz="1600" b="1">
                        <a:solidFill>
                          <a:srgbClr val="0000FF"/>
                        </a:solidFill>
                        <a:effectLst/>
                        <a:latin typeface="Consolas" panose="020B0609020204030204" pitchFamily="49" charset="0"/>
                        <a:ea typeface="宋体"/>
                        <a:cs typeface="Consolas" panose="020B0609020204030204" pitchFamily="49" charset="0"/>
                      </a:endParaRPr>
                    </a:p>
                  </a:txBody>
                  <a:tcPr marL="68580" marR="68580" marT="0" marB="0"/>
                </a:tc>
                <a:extLst>
                  <a:ext uri="{0D108BD9-81ED-4DB2-BD59-A6C34878D82A}">
                    <a16:rowId xmlns:a16="http://schemas.microsoft.com/office/drawing/2014/main" val="10007"/>
                  </a:ext>
                </a:extLst>
              </a:tr>
              <a:tr h="293895">
                <a:tc vMerge="1">
                  <a:txBody>
                    <a:bodyPr/>
                    <a:lstStyle/>
                    <a:p>
                      <a:endParaRPr lang="en-US"/>
                    </a:p>
                  </a:txBody>
                  <a:tcPr/>
                </a:tc>
                <a:tc>
                  <a:txBody>
                    <a:bodyPr/>
                    <a:lstStyle/>
                    <a:p>
                      <a:pPr marL="0" marR="0" algn="just">
                        <a:spcBef>
                          <a:spcPts val="0"/>
                        </a:spcBef>
                        <a:spcAft>
                          <a:spcPts val="0"/>
                        </a:spcAft>
                      </a:pPr>
                      <a:r>
                        <a:rPr lang="en-US" sz="1600" b="1" dirty="0" err="1">
                          <a:solidFill>
                            <a:srgbClr val="FF0000"/>
                          </a:solidFill>
                          <a:effectLst/>
                          <a:latin typeface="Consolas" panose="020B0609020204030204" pitchFamily="49" charset="0"/>
                        </a:rPr>
                        <a:t>BVS</a:t>
                      </a:r>
                      <a:r>
                        <a:rPr lang="en-US" sz="1600" dirty="0">
                          <a:effectLst/>
                          <a:latin typeface="Consolas" panose="020B0609020204030204" pitchFamily="49" charset="0"/>
                        </a:rPr>
                        <a:t> </a:t>
                      </a:r>
                      <a:r>
                        <a:rPr lang="en-US" sz="1600" i="1" dirty="0">
                          <a:effectLst/>
                          <a:latin typeface="Consolas" panose="020B0609020204030204" pitchFamily="49" charset="0"/>
                        </a:rPr>
                        <a:t>label</a:t>
                      </a:r>
                      <a:endParaRPr lang="en-US" sz="1600" i="1" dirty="0">
                        <a:effectLst/>
                        <a:latin typeface="Consolas" panose="020B0609020204030204" pitchFamily="49" charset="0"/>
                        <a:ea typeface="宋体"/>
                        <a:cs typeface="Consolas" panose="020B0609020204030204" pitchFamily="49" charset="0"/>
                      </a:endParaRPr>
                    </a:p>
                  </a:txBody>
                  <a:tcPr marL="68580" marR="68580" marT="0" marB="0"/>
                </a:tc>
                <a:tc>
                  <a:txBody>
                    <a:bodyPr/>
                    <a:lstStyle/>
                    <a:p>
                      <a:pPr marL="0" marR="0" algn="just">
                        <a:spcBef>
                          <a:spcPts val="0"/>
                        </a:spcBef>
                        <a:spcAft>
                          <a:spcPts val="0"/>
                        </a:spcAft>
                      </a:pPr>
                      <a:r>
                        <a:rPr lang="en-US" sz="1600" dirty="0">
                          <a:effectLst/>
                        </a:rPr>
                        <a:t>Branch if </a:t>
                      </a:r>
                      <a:r>
                        <a:rPr lang="en-US" sz="1600" dirty="0" err="1">
                          <a:effectLst/>
                        </a:rPr>
                        <a:t>o</a:t>
                      </a:r>
                      <a:r>
                        <a:rPr lang="en-US" sz="1600" b="1" dirty="0" err="1">
                          <a:solidFill>
                            <a:srgbClr val="FF0000"/>
                          </a:solidFill>
                          <a:effectLst/>
                        </a:rPr>
                        <a:t>V</a:t>
                      </a:r>
                      <a:r>
                        <a:rPr lang="en-US" sz="1600" dirty="0" err="1">
                          <a:effectLst/>
                        </a:rPr>
                        <a:t>erflow</a:t>
                      </a:r>
                      <a:r>
                        <a:rPr lang="en-US" sz="1600" dirty="0">
                          <a:effectLst/>
                        </a:rPr>
                        <a:t> </a:t>
                      </a:r>
                      <a:r>
                        <a:rPr lang="en-US" sz="1600" b="1" dirty="0">
                          <a:solidFill>
                            <a:srgbClr val="FF0000"/>
                          </a:solidFill>
                          <a:effectLst/>
                        </a:rPr>
                        <a:t>S</a:t>
                      </a:r>
                      <a:r>
                        <a:rPr lang="en-US" sz="1600" dirty="0">
                          <a:effectLst/>
                        </a:rPr>
                        <a:t>et</a:t>
                      </a:r>
                      <a:endParaRPr lang="en-US" sz="1600" dirty="0">
                        <a:effectLst/>
                        <a:latin typeface="Consolas" panose="020B0609020204030204" pitchFamily="49" charset="0"/>
                        <a:ea typeface="宋体"/>
                        <a:cs typeface="Consolas" panose="020B0609020204030204" pitchFamily="49" charset="0"/>
                      </a:endParaRPr>
                    </a:p>
                  </a:txBody>
                  <a:tcPr marL="68580" marR="68580" marT="0" marB="0"/>
                </a:tc>
                <a:tc>
                  <a:txBody>
                    <a:bodyPr/>
                    <a:lstStyle/>
                    <a:p>
                      <a:pPr marL="0" marR="0" algn="just">
                        <a:spcBef>
                          <a:spcPts val="0"/>
                        </a:spcBef>
                        <a:spcAft>
                          <a:spcPts val="0"/>
                        </a:spcAft>
                      </a:pPr>
                      <a:r>
                        <a:rPr lang="en-US" sz="1600" b="1">
                          <a:solidFill>
                            <a:srgbClr val="0000FF"/>
                          </a:solidFill>
                          <a:effectLst/>
                          <a:latin typeface="Consolas" panose="020B0609020204030204" pitchFamily="49" charset="0"/>
                          <a:cs typeface="Consolas" panose="020B0609020204030204" pitchFamily="49" charset="0"/>
                        </a:rPr>
                        <a:t>V = 1</a:t>
                      </a:r>
                      <a:endParaRPr lang="en-US" sz="1600" b="1">
                        <a:solidFill>
                          <a:srgbClr val="0000FF"/>
                        </a:solidFill>
                        <a:effectLst/>
                        <a:latin typeface="Consolas" panose="020B0609020204030204" pitchFamily="49" charset="0"/>
                        <a:ea typeface="宋体"/>
                        <a:cs typeface="Consolas" panose="020B0609020204030204" pitchFamily="49" charset="0"/>
                      </a:endParaRPr>
                    </a:p>
                  </a:txBody>
                  <a:tcPr marL="68580" marR="68580" marT="0" marB="0"/>
                </a:tc>
                <a:extLst>
                  <a:ext uri="{0D108BD9-81ED-4DB2-BD59-A6C34878D82A}">
                    <a16:rowId xmlns:a16="http://schemas.microsoft.com/office/drawing/2014/main" val="10008"/>
                  </a:ext>
                </a:extLst>
              </a:tr>
              <a:tr h="293895">
                <a:tc vMerge="1">
                  <a:txBody>
                    <a:bodyPr/>
                    <a:lstStyle/>
                    <a:p>
                      <a:endParaRPr lang="en-US"/>
                    </a:p>
                  </a:txBody>
                  <a:tcPr/>
                </a:tc>
                <a:tc>
                  <a:txBody>
                    <a:bodyPr/>
                    <a:lstStyle/>
                    <a:p>
                      <a:pPr marL="0" marR="0" algn="just">
                        <a:spcBef>
                          <a:spcPts val="0"/>
                        </a:spcBef>
                        <a:spcAft>
                          <a:spcPts val="0"/>
                        </a:spcAft>
                      </a:pPr>
                      <a:r>
                        <a:rPr lang="en-US" sz="1600" b="1" dirty="0" err="1">
                          <a:solidFill>
                            <a:srgbClr val="FF0000"/>
                          </a:solidFill>
                          <a:effectLst/>
                          <a:latin typeface="Consolas" panose="020B0609020204030204" pitchFamily="49" charset="0"/>
                        </a:rPr>
                        <a:t>BVC</a:t>
                      </a:r>
                      <a:r>
                        <a:rPr lang="en-US" sz="1600" dirty="0">
                          <a:effectLst/>
                          <a:latin typeface="Consolas" panose="020B0609020204030204" pitchFamily="49" charset="0"/>
                        </a:rPr>
                        <a:t> </a:t>
                      </a:r>
                      <a:r>
                        <a:rPr lang="en-US" sz="1600" i="1" dirty="0">
                          <a:effectLst/>
                          <a:latin typeface="Consolas" panose="020B0609020204030204" pitchFamily="49" charset="0"/>
                        </a:rPr>
                        <a:t>label</a:t>
                      </a:r>
                      <a:endParaRPr lang="en-US" sz="1600" i="1" dirty="0">
                        <a:effectLst/>
                        <a:latin typeface="Consolas" panose="020B0609020204030204" pitchFamily="49" charset="0"/>
                        <a:ea typeface="宋体"/>
                        <a:cs typeface="Consolas" panose="020B0609020204030204" pitchFamily="49" charset="0"/>
                      </a:endParaRPr>
                    </a:p>
                  </a:txBody>
                  <a:tcPr marL="68580" marR="68580" marT="0" marB="0"/>
                </a:tc>
                <a:tc>
                  <a:txBody>
                    <a:bodyPr/>
                    <a:lstStyle/>
                    <a:p>
                      <a:pPr marL="0" marR="0" algn="just">
                        <a:spcBef>
                          <a:spcPts val="0"/>
                        </a:spcBef>
                        <a:spcAft>
                          <a:spcPts val="0"/>
                        </a:spcAft>
                      </a:pPr>
                      <a:r>
                        <a:rPr lang="en-US" sz="1600" dirty="0">
                          <a:effectLst/>
                        </a:rPr>
                        <a:t>Branch if </a:t>
                      </a:r>
                      <a:r>
                        <a:rPr lang="en-US" sz="1600" dirty="0" err="1">
                          <a:effectLst/>
                        </a:rPr>
                        <a:t>o</a:t>
                      </a:r>
                      <a:r>
                        <a:rPr lang="en-US" sz="1600" b="1" dirty="0" err="1">
                          <a:solidFill>
                            <a:srgbClr val="FF0000"/>
                          </a:solidFill>
                          <a:effectLst/>
                        </a:rPr>
                        <a:t>V</a:t>
                      </a:r>
                      <a:r>
                        <a:rPr lang="en-US" sz="1600" dirty="0" err="1">
                          <a:effectLst/>
                        </a:rPr>
                        <a:t>erflow</a:t>
                      </a:r>
                      <a:r>
                        <a:rPr lang="en-US" sz="1600" dirty="0">
                          <a:effectLst/>
                        </a:rPr>
                        <a:t> </a:t>
                      </a:r>
                      <a:r>
                        <a:rPr lang="en-US" sz="1600" b="1" dirty="0">
                          <a:solidFill>
                            <a:srgbClr val="FF0000"/>
                          </a:solidFill>
                          <a:effectLst/>
                        </a:rPr>
                        <a:t>C</a:t>
                      </a:r>
                      <a:r>
                        <a:rPr lang="en-US" sz="1600" dirty="0">
                          <a:effectLst/>
                        </a:rPr>
                        <a:t>lear</a:t>
                      </a:r>
                      <a:endParaRPr lang="en-US" sz="1600" dirty="0">
                        <a:effectLst/>
                        <a:latin typeface="Consolas" panose="020B0609020204030204" pitchFamily="49" charset="0"/>
                        <a:ea typeface="宋体"/>
                        <a:cs typeface="Consolas" panose="020B0609020204030204" pitchFamily="49" charset="0"/>
                      </a:endParaRPr>
                    </a:p>
                  </a:txBody>
                  <a:tcPr marL="68580" marR="68580" marT="0" marB="0"/>
                </a:tc>
                <a:tc>
                  <a:txBody>
                    <a:bodyPr/>
                    <a:lstStyle/>
                    <a:p>
                      <a:pPr marL="0" marR="0" algn="just">
                        <a:spcBef>
                          <a:spcPts val="0"/>
                        </a:spcBef>
                        <a:spcAft>
                          <a:spcPts val="0"/>
                        </a:spcAft>
                      </a:pPr>
                      <a:r>
                        <a:rPr lang="en-US" sz="1600" b="1">
                          <a:solidFill>
                            <a:srgbClr val="0000FF"/>
                          </a:solidFill>
                          <a:effectLst/>
                          <a:latin typeface="Consolas" panose="020B0609020204030204" pitchFamily="49" charset="0"/>
                          <a:cs typeface="Consolas" panose="020B0609020204030204" pitchFamily="49" charset="0"/>
                        </a:rPr>
                        <a:t>V = 0</a:t>
                      </a:r>
                      <a:endParaRPr lang="en-US" sz="1600" b="1">
                        <a:solidFill>
                          <a:srgbClr val="0000FF"/>
                        </a:solidFill>
                        <a:effectLst/>
                        <a:latin typeface="Consolas" panose="020B0609020204030204" pitchFamily="49" charset="0"/>
                        <a:ea typeface="宋体"/>
                        <a:cs typeface="Consolas" panose="020B0609020204030204" pitchFamily="49" charset="0"/>
                      </a:endParaRPr>
                    </a:p>
                  </a:txBody>
                  <a:tcPr marL="68580" marR="68580" marT="0" marB="0"/>
                </a:tc>
                <a:extLst>
                  <a:ext uri="{0D108BD9-81ED-4DB2-BD59-A6C34878D82A}">
                    <a16:rowId xmlns:a16="http://schemas.microsoft.com/office/drawing/2014/main" val="10009"/>
                  </a:ext>
                </a:extLst>
              </a:tr>
              <a:tr h="293895">
                <a:tc vMerge="1">
                  <a:txBody>
                    <a:bodyPr/>
                    <a:lstStyle/>
                    <a:p>
                      <a:endParaRPr lang="en-US"/>
                    </a:p>
                  </a:txBody>
                  <a:tcPr/>
                </a:tc>
                <a:tc>
                  <a:txBody>
                    <a:bodyPr/>
                    <a:lstStyle/>
                    <a:p>
                      <a:pPr marL="0" marR="0" algn="just">
                        <a:spcBef>
                          <a:spcPts val="0"/>
                        </a:spcBef>
                        <a:spcAft>
                          <a:spcPts val="0"/>
                        </a:spcAft>
                      </a:pPr>
                      <a:r>
                        <a:rPr lang="en-US" sz="1600" b="1" dirty="0" err="1">
                          <a:solidFill>
                            <a:srgbClr val="FF0000"/>
                          </a:solidFill>
                          <a:effectLst/>
                          <a:latin typeface="Consolas" panose="020B0609020204030204" pitchFamily="49" charset="0"/>
                        </a:rPr>
                        <a:t>BHI</a:t>
                      </a:r>
                      <a:r>
                        <a:rPr lang="en-US" sz="1600" dirty="0">
                          <a:effectLst/>
                          <a:latin typeface="Consolas" panose="020B0609020204030204" pitchFamily="49" charset="0"/>
                        </a:rPr>
                        <a:t> </a:t>
                      </a:r>
                      <a:r>
                        <a:rPr lang="en-US" sz="1600" i="1" dirty="0">
                          <a:effectLst/>
                          <a:latin typeface="Consolas" panose="020B0609020204030204" pitchFamily="49" charset="0"/>
                        </a:rPr>
                        <a:t>label</a:t>
                      </a:r>
                      <a:endParaRPr lang="en-US" sz="1600" i="1" dirty="0">
                        <a:effectLst/>
                        <a:latin typeface="Consolas" panose="020B0609020204030204" pitchFamily="49" charset="0"/>
                        <a:ea typeface="宋体"/>
                        <a:cs typeface="Consolas" panose="020B0609020204030204" pitchFamily="49" charset="0"/>
                      </a:endParaRPr>
                    </a:p>
                  </a:txBody>
                  <a:tcPr marL="68580" marR="68580" marT="0" marB="0"/>
                </a:tc>
                <a:tc>
                  <a:txBody>
                    <a:bodyPr/>
                    <a:lstStyle/>
                    <a:p>
                      <a:pPr marL="0" marR="0" algn="just">
                        <a:spcBef>
                          <a:spcPts val="0"/>
                        </a:spcBef>
                        <a:spcAft>
                          <a:spcPts val="0"/>
                        </a:spcAft>
                      </a:pPr>
                      <a:r>
                        <a:rPr lang="en-US" sz="1600" dirty="0">
                          <a:effectLst/>
                        </a:rPr>
                        <a:t>Branch if unsigned </a:t>
                      </a:r>
                      <a:r>
                        <a:rPr lang="en-US" sz="1600" b="1" dirty="0" err="1">
                          <a:solidFill>
                            <a:srgbClr val="FF0000"/>
                          </a:solidFill>
                          <a:effectLst/>
                        </a:rPr>
                        <a:t>HI</a:t>
                      </a:r>
                      <a:r>
                        <a:rPr lang="en-US" sz="1600" dirty="0" err="1">
                          <a:effectLst/>
                        </a:rPr>
                        <a:t>gher</a:t>
                      </a:r>
                      <a:endParaRPr lang="en-US" sz="1600" dirty="0">
                        <a:effectLst/>
                        <a:latin typeface="Consolas" panose="020B0609020204030204" pitchFamily="49" charset="0"/>
                        <a:ea typeface="宋体"/>
                        <a:cs typeface="Consolas" panose="020B0609020204030204" pitchFamily="49" charset="0"/>
                      </a:endParaRPr>
                    </a:p>
                  </a:txBody>
                  <a:tcPr marL="68580" marR="68580" marT="0" marB="0"/>
                </a:tc>
                <a:tc>
                  <a:txBody>
                    <a:bodyPr/>
                    <a:lstStyle/>
                    <a:p>
                      <a:pPr marL="0" marR="0" algn="just">
                        <a:spcBef>
                          <a:spcPts val="0"/>
                        </a:spcBef>
                        <a:spcAft>
                          <a:spcPts val="0"/>
                        </a:spcAft>
                      </a:pPr>
                      <a:r>
                        <a:rPr lang="en-US" sz="1600" b="1">
                          <a:solidFill>
                            <a:srgbClr val="0000FF"/>
                          </a:solidFill>
                          <a:effectLst/>
                          <a:latin typeface="Consolas" panose="020B0609020204030204" pitchFamily="49" charset="0"/>
                          <a:cs typeface="Consolas" panose="020B0609020204030204" pitchFamily="49" charset="0"/>
                        </a:rPr>
                        <a:t>C = 1 &amp; Z = 0</a:t>
                      </a:r>
                      <a:endParaRPr lang="en-US" sz="1600" b="1">
                        <a:solidFill>
                          <a:srgbClr val="0000FF"/>
                        </a:solidFill>
                        <a:effectLst/>
                        <a:latin typeface="Consolas" panose="020B0609020204030204" pitchFamily="49" charset="0"/>
                        <a:ea typeface="宋体"/>
                        <a:cs typeface="Consolas" panose="020B0609020204030204" pitchFamily="49" charset="0"/>
                      </a:endParaRPr>
                    </a:p>
                  </a:txBody>
                  <a:tcPr marL="68580" marR="68580" marT="0" marB="0"/>
                </a:tc>
                <a:extLst>
                  <a:ext uri="{0D108BD9-81ED-4DB2-BD59-A6C34878D82A}">
                    <a16:rowId xmlns:a16="http://schemas.microsoft.com/office/drawing/2014/main" val="10010"/>
                  </a:ext>
                </a:extLst>
              </a:tr>
              <a:tr h="293895">
                <a:tc vMerge="1">
                  <a:txBody>
                    <a:bodyPr/>
                    <a:lstStyle/>
                    <a:p>
                      <a:endParaRPr lang="en-US"/>
                    </a:p>
                  </a:txBody>
                  <a:tcPr/>
                </a:tc>
                <a:tc>
                  <a:txBody>
                    <a:bodyPr/>
                    <a:lstStyle/>
                    <a:p>
                      <a:pPr marL="0" marR="0" algn="just">
                        <a:spcBef>
                          <a:spcPts val="0"/>
                        </a:spcBef>
                        <a:spcAft>
                          <a:spcPts val="0"/>
                        </a:spcAft>
                      </a:pPr>
                      <a:r>
                        <a:rPr lang="en-US" sz="1600" b="1" dirty="0" err="1">
                          <a:solidFill>
                            <a:srgbClr val="FF0000"/>
                          </a:solidFill>
                          <a:effectLst/>
                          <a:latin typeface="Consolas" panose="020B0609020204030204" pitchFamily="49" charset="0"/>
                        </a:rPr>
                        <a:t>BLS</a:t>
                      </a:r>
                      <a:r>
                        <a:rPr lang="en-US" sz="1600" dirty="0">
                          <a:effectLst/>
                          <a:latin typeface="Consolas" panose="020B0609020204030204" pitchFamily="49" charset="0"/>
                        </a:rPr>
                        <a:t> </a:t>
                      </a:r>
                      <a:r>
                        <a:rPr lang="en-US" sz="1600" i="1" dirty="0">
                          <a:effectLst/>
                          <a:latin typeface="Consolas" panose="020B0609020204030204" pitchFamily="49" charset="0"/>
                        </a:rPr>
                        <a:t>label</a:t>
                      </a:r>
                      <a:endParaRPr lang="en-US" sz="1600" i="1" dirty="0">
                        <a:effectLst/>
                        <a:latin typeface="Consolas" panose="020B0609020204030204" pitchFamily="49" charset="0"/>
                        <a:ea typeface="宋体"/>
                        <a:cs typeface="Consolas" panose="020B0609020204030204" pitchFamily="49" charset="0"/>
                      </a:endParaRPr>
                    </a:p>
                  </a:txBody>
                  <a:tcPr marL="68580" marR="68580" marT="0" marB="0"/>
                </a:tc>
                <a:tc>
                  <a:txBody>
                    <a:bodyPr/>
                    <a:lstStyle/>
                    <a:p>
                      <a:pPr marL="0" marR="0" algn="just">
                        <a:spcBef>
                          <a:spcPts val="0"/>
                        </a:spcBef>
                        <a:spcAft>
                          <a:spcPts val="0"/>
                        </a:spcAft>
                      </a:pPr>
                      <a:r>
                        <a:rPr lang="en-US" sz="1600" dirty="0">
                          <a:effectLst/>
                        </a:rPr>
                        <a:t>Branch if unsigned </a:t>
                      </a:r>
                      <a:r>
                        <a:rPr lang="en-US" sz="1600" b="1" dirty="0">
                          <a:solidFill>
                            <a:srgbClr val="FF0000"/>
                          </a:solidFill>
                          <a:effectLst/>
                        </a:rPr>
                        <a:t>L</a:t>
                      </a:r>
                      <a:r>
                        <a:rPr lang="en-US" sz="1600" dirty="0">
                          <a:effectLst/>
                        </a:rPr>
                        <a:t>ower or </a:t>
                      </a:r>
                      <a:r>
                        <a:rPr lang="en-US" sz="1600" b="1" dirty="0">
                          <a:solidFill>
                            <a:srgbClr val="FF0000"/>
                          </a:solidFill>
                          <a:effectLst/>
                        </a:rPr>
                        <a:t>S</a:t>
                      </a:r>
                      <a:r>
                        <a:rPr lang="en-US" sz="1600" dirty="0">
                          <a:effectLst/>
                        </a:rPr>
                        <a:t>ame</a:t>
                      </a:r>
                      <a:endParaRPr lang="en-US" sz="1600" dirty="0">
                        <a:effectLst/>
                        <a:latin typeface="Consolas" panose="020B0609020204030204" pitchFamily="49" charset="0"/>
                        <a:ea typeface="宋体"/>
                        <a:cs typeface="Consolas" panose="020B0609020204030204" pitchFamily="49" charset="0"/>
                      </a:endParaRPr>
                    </a:p>
                  </a:txBody>
                  <a:tcPr marL="68580" marR="68580" marT="0" marB="0"/>
                </a:tc>
                <a:tc>
                  <a:txBody>
                    <a:bodyPr/>
                    <a:lstStyle/>
                    <a:p>
                      <a:pPr marL="0" marR="0" algn="just">
                        <a:spcBef>
                          <a:spcPts val="0"/>
                        </a:spcBef>
                        <a:spcAft>
                          <a:spcPts val="0"/>
                        </a:spcAft>
                      </a:pPr>
                      <a:r>
                        <a:rPr lang="en-US" sz="1600" b="1">
                          <a:solidFill>
                            <a:srgbClr val="0000FF"/>
                          </a:solidFill>
                          <a:effectLst/>
                          <a:latin typeface="Consolas" panose="020B0609020204030204" pitchFamily="49" charset="0"/>
                          <a:cs typeface="Consolas" panose="020B0609020204030204" pitchFamily="49" charset="0"/>
                        </a:rPr>
                        <a:t>C = 0 or Z = 1</a:t>
                      </a:r>
                      <a:endParaRPr lang="en-US" sz="1600" b="1">
                        <a:solidFill>
                          <a:srgbClr val="0000FF"/>
                        </a:solidFill>
                        <a:effectLst/>
                        <a:latin typeface="Consolas" panose="020B0609020204030204" pitchFamily="49" charset="0"/>
                        <a:ea typeface="宋体"/>
                        <a:cs typeface="Consolas" panose="020B0609020204030204" pitchFamily="49" charset="0"/>
                      </a:endParaRPr>
                    </a:p>
                  </a:txBody>
                  <a:tcPr marL="68580" marR="68580" marT="0" marB="0"/>
                </a:tc>
                <a:extLst>
                  <a:ext uri="{0D108BD9-81ED-4DB2-BD59-A6C34878D82A}">
                    <a16:rowId xmlns:a16="http://schemas.microsoft.com/office/drawing/2014/main" val="10011"/>
                  </a:ext>
                </a:extLst>
              </a:tr>
              <a:tr h="293895">
                <a:tc vMerge="1">
                  <a:txBody>
                    <a:bodyPr/>
                    <a:lstStyle/>
                    <a:p>
                      <a:endParaRPr lang="en-US"/>
                    </a:p>
                  </a:txBody>
                  <a:tcPr/>
                </a:tc>
                <a:tc>
                  <a:txBody>
                    <a:bodyPr/>
                    <a:lstStyle/>
                    <a:p>
                      <a:pPr marL="0" marR="0" algn="just">
                        <a:spcBef>
                          <a:spcPts val="0"/>
                        </a:spcBef>
                        <a:spcAft>
                          <a:spcPts val="0"/>
                        </a:spcAft>
                      </a:pPr>
                      <a:r>
                        <a:rPr lang="en-US" sz="1600" b="1" dirty="0" err="1">
                          <a:solidFill>
                            <a:srgbClr val="FF0000"/>
                          </a:solidFill>
                          <a:effectLst/>
                          <a:latin typeface="Consolas" panose="020B0609020204030204" pitchFamily="49" charset="0"/>
                        </a:rPr>
                        <a:t>BGE</a:t>
                      </a:r>
                      <a:r>
                        <a:rPr lang="en-US" sz="1600" dirty="0">
                          <a:effectLst/>
                          <a:latin typeface="Consolas" panose="020B0609020204030204" pitchFamily="49" charset="0"/>
                        </a:rPr>
                        <a:t> </a:t>
                      </a:r>
                      <a:r>
                        <a:rPr lang="en-US" sz="1600" i="1" dirty="0">
                          <a:effectLst/>
                          <a:latin typeface="Consolas" panose="020B0609020204030204" pitchFamily="49" charset="0"/>
                        </a:rPr>
                        <a:t>label</a:t>
                      </a:r>
                      <a:endParaRPr lang="en-US" sz="1600" i="1" dirty="0">
                        <a:effectLst/>
                        <a:latin typeface="Consolas" panose="020B0609020204030204" pitchFamily="49" charset="0"/>
                        <a:ea typeface="宋体"/>
                        <a:cs typeface="Consolas" panose="020B0609020204030204" pitchFamily="49" charset="0"/>
                      </a:endParaRPr>
                    </a:p>
                  </a:txBody>
                  <a:tcPr marL="68580" marR="68580" marT="0" marB="0"/>
                </a:tc>
                <a:tc>
                  <a:txBody>
                    <a:bodyPr/>
                    <a:lstStyle/>
                    <a:p>
                      <a:pPr marL="0" marR="0" algn="just">
                        <a:spcBef>
                          <a:spcPts val="0"/>
                        </a:spcBef>
                        <a:spcAft>
                          <a:spcPts val="0"/>
                        </a:spcAft>
                        <a:tabLst>
                          <a:tab pos="1265555" algn="l"/>
                        </a:tabLst>
                      </a:pPr>
                      <a:r>
                        <a:rPr lang="en-US" sz="1600" dirty="0">
                          <a:effectLst/>
                        </a:rPr>
                        <a:t>Branch if signed </a:t>
                      </a:r>
                      <a:r>
                        <a:rPr lang="en-US" sz="1600" b="1" dirty="0">
                          <a:solidFill>
                            <a:srgbClr val="FF0000"/>
                          </a:solidFill>
                          <a:effectLst/>
                        </a:rPr>
                        <a:t>G</a:t>
                      </a:r>
                      <a:r>
                        <a:rPr lang="en-US" sz="1600" dirty="0">
                          <a:effectLst/>
                        </a:rPr>
                        <a:t>reater or </a:t>
                      </a:r>
                      <a:r>
                        <a:rPr lang="en-US" sz="1600" b="1" dirty="0">
                          <a:solidFill>
                            <a:srgbClr val="FF0000"/>
                          </a:solidFill>
                          <a:effectLst/>
                        </a:rPr>
                        <a:t>E</a:t>
                      </a:r>
                      <a:r>
                        <a:rPr lang="en-US" sz="1600" dirty="0">
                          <a:effectLst/>
                        </a:rPr>
                        <a:t>qual</a:t>
                      </a:r>
                      <a:endParaRPr lang="en-US" sz="1600" dirty="0">
                        <a:effectLst/>
                        <a:latin typeface="Consolas" panose="020B0609020204030204" pitchFamily="49" charset="0"/>
                        <a:ea typeface="宋体"/>
                        <a:cs typeface="Consolas" panose="020B0609020204030204" pitchFamily="49" charset="0"/>
                      </a:endParaRPr>
                    </a:p>
                  </a:txBody>
                  <a:tcPr marL="68580" marR="68580" marT="0" marB="0"/>
                </a:tc>
                <a:tc>
                  <a:txBody>
                    <a:bodyPr/>
                    <a:lstStyle/>
                    <a:p>
                      <a:pPr marL="0" marR="0" algn="just">
                        <a:spcBef>
                          <a:spcPts val="0"/>
                        </a:spcBef>
                        <a:spcAft>
                          <a:spcPts val="0"/>
                        </a:spcAft>
                      </a:pPr>
                      <a:r>
                        <a:rPr lang="en-US" sz="1600" b="1">
                          <a:solidFill>
                            <a:srgbClr val="0000FF"/>
                          </a:solidFill>
                          <a:effectLst/>
                          <a:latin typeface="Consolas" panose="020B0609020204030204" pitchFamily="49" charset="0"/>
                          <a:cs typeface="Consolas" panose="020B0609020204030204" pitchFamily="49" charset="0"/>
                        </a:rPr>
                        <a:t>N = V</a:t>
                      </a:r>
                      <a:endParaRPr lang="en-US" sz="1600" b="1">
                        <a:solidFill>
                          <a:srgbClr val="0000FF"/>
                        </a:solidFill>
                        <a:effectLst/>
                        <a:latin typeface="Consolas" panose="020B0609020204030204" pitchFamily="49" charset="0"/>
                        <a:ea typeface="宋体"/>
                        <a:cs typeface="Consolas" panose="020B0609020204030204" pitchFamily="49" charset="0"/>
                      </a:endParaRPr>
                    </a:p>
                  </a:txBody>
                  <a:tcPr marL="68580" marR="68580" marT="0" marB="0"/>
                </a:tc>
                <a:extLst>
                  <a:ext uri="{0D108BD9-81ED-4DB2-BD59-A6C34878D82A}">
                    <a16:rowId xmlns:a16="http://schemas.microsoft.com/office/drawing/2014/main" val="10012"/>
                  </a:ext>
                </a:extLst>
              </a:tr>
              <a:tr h="293895">
                <a:tc vMerge="1">
                  <a:txBody>
                    <a:bodyPr/>
                    <a:lstStyle/>
                    <a:p>
                      <a:endParaRPr lang="en-US"/>
                    </a:p>
                  </a:txBody>
                  <a:tcPr/>
                </a:tc>
                <a:tc>
                  <a:txBody>
                    <a:bodyPr/>
                    <a:lstStyle/>
                    <a:p>
                      <a:pPr marL="0" marR="0" algn="just">
                        <a:spcBef>
                          <a:spcPts val="0"/>
                        </a:spcBef>
                        <a:spcAft>
                          <a:spcPts val="0"/>
                        </a:spcAft>
                      </a:pPr>
                      <a:r>
                        <a:rPr lang="en-US" sz="1600" b="1" dirty="0">
                          <a:solidFill>
                            <a:srgbClr val="FF0000"/>
                          </a:solidFill>
                          <a:effectLst/>
                          <a:latin typeface="Consolas" panose="020B0609020204030204" pitchFamily="49" charset="0"/>
                        </a:rPr>
                        <a:t>BLT</a:t>
                      </a:r>
                      <a:r>
                        <a:rPr lang="en-US" sz="1600" dirty="0">
                          <a:effectLst/>
                          <a:latin typeface="Consolas" panose="020B0609020204030204" pitchFamily="49" charset="0"/>
                        </a:rPr>
                        <a:t> </a:t>
                      </a:r>
                      <a:r>
                        <a:rPr lang="en-US" sz="1600" i="1" dirty="0">
                          <a:effectLst/>
                          <a:latin typeface="Consolas" panose="020B0609020204030204" pitchFamily="49" charset="0"/>
                        </a:rPr>
                        <a:t>label</a:t>
                      </a:r>
                      <a:endParaRPr lang="en-US" sz="1600" i="1" dirty="0">
                        <a:effectLst/>
                        <a:latin typeface="Consolas" panose="020B0609020204030204" pitchFamily="49" charset="0"/>
                        <a:ea typeface="宋体"/>
                        <a:cs typeface="Consolas" panose="020B0609020204030204" pitchFamily="49" charset="0"/>
                      </a:endParaRPr>
                    </a:p>
                  </a:txBody>
                  <a:tcPr marL="68580" marR="68580" marT="0" marB="0"/>
                </a:tc>
                <a:tc>
                  <a:txBody>
                    <a:bodyPr/>
                    <a:lstStyle/>
                    <a:p>
                      <a:pPr marL="0" marR="0" algn="just">
                        <a:spcBef>
                          <a:spcPts val="0"/>
                        </a:spcBef>
                        <a:spcAft>
                          <a:spcPts val="0"/>
                        </a:spcAft>
                      </a:pPr>
                      <a:r>
                        <a:rPr lang="en-US" sz="1600" dirty="0">
                          <a:effectLst/>
                        </a:rPr>
                        <a:t>Branch if signed </a:t>
                      </a:r>
                      <a:r>
                        <a:rPr lang="en-US" sz="1600" b="1" dirty="0">
                          <a:solidFill>
                            <a:srgbClr val="FF0000"/>
                          </a:solidFill>
                          <a:effectLst/>
                        </a:rPr>
                        <a:t>L</a:t>
                      </a:r>
                      <a:r>
                        <a:rPr lang="en-US" sz="1600" dirty="0">
                          <a:effectLst/>
                        </a:rPr>
                        <a:t>ess </a:t>
                      </a:r>
                      <a:r>
                        <a:rPr lang="en-US" sz="1600" b="1" dirty="0">
                          <a:solidFill>
                            <a:srgbClr val="FF0000"/>
                          </a:solidFill>
                          <a:effectLst/>
                        </a:rPr>
                        <a:t>T</a:t>
                      </a:r>
                      <a:r>
                        <a:rPr lang="en-US" sz="1600" dirty="0">
                          <a:effectLst/>
                        </a:rPr>
                        <a:t>han</a:t>
                      </a:r>
                      <a:endParaRPr lang="en-US" sz="1600" dirty="0">
                        <a:effectLst/>
                        <a:latin typeface="Consolas" panose="020B0609020204030204" pitchFamily="49" charset="0"/>
                        <a:ea typeface="宋体"/>
                        <a:cs typeface="Consolas" panose="020B0609020204030204" pitchFamily="49" charset="0"/>
                      </a:endParaRPr>
                    </a:p>
                  </a:txBody>
                  <a:tcPr marL="68580" marR="68580" marT="0" marB="0"/>
                </a:tc>
                <a:tc>
                  <a:txBody>
                    <a:bodyPr/>
                    <a:lstStyle/>
                    <a:p>
                      <a:pPr marL="0" marR="0" algn="just">
                        <a:spcBef>
                          <a:spcPts val="0"/>
                        </a:spcBef>
                        <a:spcAft>
                          <a:spcPts val="0"/>
                        </a:spcAft>
                      </a:pPr>
                      <a:r>
                        <a:rPr lang="en-US" sz="1600" b="1">
                          <a:solidFill>
                            <a:srgbClr val="0000FF"/>
                          </a:solidFill>
                          <a:effectLst/>
                          <a:latin typeface="Consolas" panose="020B0609020204030204" pitchFamily="49" charset="0"/>
                          <a:cs typeface="Consolas" panose="020B0609020204030204" pitchFamily="49" charset="0"/>
                        </a:rPr>
                        <a:t>N != V</a:t>
                      </a:r>
                      <a:endParaRPr lang="en-US" sz="1600" b="1">
                        <a:solidFill>
                          <a:srgbClr val="0000FF"/>
                        </a:solidFill>
                        <a:effectLst/>
                        <a:latin typeface="Consolas" panose="020B0609020204030204" pitchFamily="49" charset="0"/>
                        <a:ea typeface="宋体"/>
                        <a:cs typeface="Consolas" panose="020B0609020204030204" pitchFamily="49" charset="0"/>
                      </a:endParaRPr>
                    </a:p>
                  </a:txBody>
                  <a:tcPr marL="68580" marR="68580" marT="0" marB="0"/>
                </a:tc>
                <a:extLst>
                  <a:ext uri="{0D108BD9-81ED-4DB2-BD59-A6C34878D82A}">
                    <a16:rowId xmlns:a16="http://schemas.microsoft.com/office/drawing/2014/main" val="10013"/>
                  </a:ext>
                </a:extLst>
              </a:tr>
              <a:tr h="293895">
                <a:tc vMerge="1">
                  <a:txBody>
                    <a:bodyPr/>
                    <a:lstStyle/>
                    <a:p>
                      <a:endParaRPr lang="en-US"/>
                    </a:p>
                  </a:txBody>
                  <a:tcPr/>
                </a:tc>
                <a:tc>
                  <a:txBody>
                    <a:bodyPr/>
                    <a:lstStyle/>
                    <a:p>
                      <a:pPr marL="0" marR="0" algn="just">
                        <a:spcBef>
                          <a:spcPts val="0"/>
                        </a:spcBef>
                        <a:spcAft>
                          <a:spcPts val="0"/>
                        </a:spcAft>
                      </a:pPr>
                      <a:r>
                        <a:rPr lang="en-US" sz="1600" b="1" dirty="0" err="1">
                          <a:solidFill>
                            <a:srgbClr val="FF0000"/>
                          </a:solidFill>
                          <a:effectLst/>
                          <a:latin typeface="Consolas" panose="020B0609020204030204" pitchFamily="49" charset="0"/>
                        </a:rPr>
                        <a:t>BGT</a:t>
                      </a:r>
                      <a:r>
                        <a:rPr lang="en-US" sz="1600" dirty="0">
                          <a:effectLst/>
                          <a:latin typeface="Consolas" panose="020B0609020204030204" pitchFamily="49" charset="0"/>
                        </a:rPr>
                        <a:t> </a:t>
                      </a:r>
                      <a:r>
                        <a:rPr lang="en-US" sz="1600" i="1" dirty="0">
                          <a:effectLst/>
                          <a:latin typeface="Consolas" panose="020B0609020204030204" pitchFamily="49" charset="0"/>
                        </a:rPr>
                        <a:t>label</a:t>
                      </a:r>
                      <a:endParaRPr lang="en-US" sz="1600" i="1" dirty="0">
                        <a:effectLst/>
                        <a:latin typeface="Consolas" panose="020B0609020204030204" pitchFamily="49" charset="0"/>
                        <a:ea typeface="宋体"/>
                        <a:cs typeface="Consolas" panose="020B0609020204030204" pitchFamily="49" charset="0"/>
                      </a:endParaRPr>
                    </a:p>
                  </a:txBody>
                  <a:tcPr marL="68580" marR="68580" marT="0" marB="0"/>
                </a:tc>
                <a:tc>
                  <a:txBody>
                    <a:bodyPr/>
                    <a:lstStyle/>
                    <a:p>
                      <a:pPr marL="0" marR="0" algn="just">
                        <a:spcBef>
                          <a:spcPts val="0"/>
                        </a:spcBef>
                        <a:spcAft>
                          <a:spcPts val="0"/>
                        </a:spcAft>
                      </a:pPr>
                      <a:r>
                        <a:rPr lang="en-US" sz="1600" dirty="0">
                          <a:effectLst/>
                        </a:rPr>
                        <a:t>Branch if signed </a:t>
                      </a:r>
                      <a:r>
                        <a:rPr lang="en-US" sz="1600" b="1" dirty="0">
                          <a:solidFill>
                            <a:srgbClr val="FF0000"/>
                          </a:solidFill>
                          <a:effectLst/>
                        </a:rPr>
                        <a:t>G</a:t>
                      </a:r>
                      <a:r>
                        <a:rPr lang="en-US" sz="1600" dirty="0">
                          <a:effectLst/>
                        </a:rPr>
                        <a:t>reater </a:t>
                      </a:r>
                      <a:r>
                        <a:rPr lang="en-US" sz="1600" b="1" dirty="0">
                          <a:solidFill>
                            <a:srgbClr val="FF0000"/>
                          </a:solidFill>
                          <a:effectLst/>
                        </a:rPr>
                        <a:t>T</a:t>
                      </a:r>
                      <a:r>
                        <a:rPr lang="en-US" sz="1600" dirty="0">
                          <a:effectLst/>
                        </a:rPr>
                        <a:t>han</a:t>
                      </a:r>
                      <a:endParaRPr lang="en-US" sz="1600" dirty="0">
                        <a:effectLst/>
                        <a:latin typeface="Consolas" panose="020B0609020204030204" pitchFamily="49" charset="0"/>
                        <a:ea typeface="宋体"/>
                        <a:cs typeface="Consolas" panose="020B0609020204030204" pitchFamily="49" charset="0"/>
                      </a:endParaRPr>
                    </a:p>
                  </a:txBody>
                  <a:tcPr marL="68580" marR="68580" marT="0" marB="0"/>
                </a:tc>
                <a:tc>
                  <a:txBody>
                    <a:bodyPr/>
                    <a:lstStyle/>
                    <a:p>
                      <a:pPr marL="0" marR="0" algn="just">
                        <a:spcBef>
                          <a:spcPts val="0"/>
                        </a:spcBef>
                        <a:spcAft>
                          <a:spcPts val="0"/>
                        </a:spcAft>
                      </a:pPr>
                      <a:r>
                        <a:rPr lang="en-US" sz="1600" b="1">
                          <a:solidFill>
                            <a:srgbClr val="0000FF"/>
                          </a:solidFill>
                          <a:effectLst/>
                          <a:latin typeface="Consolas" panose="020B0609020204030204" pitchFamily="49" charset="0"/>
                          <a:cs typeface="Consolas" panose="020B0609020204030204" pitchFamily="49" charset="0"/>
                        </a:rPr>
                        <a:t>Z = 0 &amp; N = V</a:t>
                      </a:r>
                      <a:endParaRPr lang="en-US" sz="1600" b="1">
                        <a:solidFill>
                          <a:srgbClr val="0000FF"/>
                        </a:solidFill>
                        <a:effectLst/>
                        <a:latin typeface="Consolas" panose="020B0609020204030204" pitchFamily="49" charset="0"/>
                        <a:ea typeface="宋体"/>
                        <a:cs typeface="Consolas" panose="020B0609020204030204" pitchFamily="49" charset="0"/>
                      </a:endParaRPr>
                    </a:p>
                  </a:txBody>
                  <a:tcPr marL="68580" marR="68580" marT="0" marB="0"/>
                </a:tc>
                <a:extLst>
                  <a:ext uri="{0D108BD9-81ED-4DB2-BD59-A6C34878D82A}">
                    <a16:rowId xmlns:a16="http://schemas.microsoft.com/office/drawing/2014/main" val="10014"/>
                  </a:ext>
                </a:extLst>
              </a:tr>
              <a:tr h="293895">
                <a:tc vMerge="1">
                  <a:txBody>
                    <a:bodyPr/>
                    <a:lstStyle/>
                    <a:p>
                      <a:endParaRPr lang="en-US"/>
                    </a:p>
                  </a:txBody>
                  <a:tcPr/>
                </a:tc>
                <a:tc>
                  <a:txBody>
                    <a:bodyPr/>
                    <a:lstStyle/>
                    <a:p>
                      <a:pPr marL="0" marR="0" algn="just">
                        <a:spcBef>
                          <a:spcPts val="0"/>
                        </a:spcBef>
                        <a:spcAft>
                          <a:spcPts val="0"/>
                        </a:spcAft>
                      </a:pPr>
                      <a:r>
                        <a:rPr lang="en-US" sz="1600" b="1" dirty="0" err="1">
                          <a:solidFill>
                            <a:srgbClr val="FF0000"/>
                          </a:solidFill>
                          <a:effectLst/>
                          <a:latin typeface="Consolas" panose="020B0609020204030204" pitchFamily="49" charset="0"/>
                        </a:rPr>
                        <a:t>BLE</a:t>
                      </a:r>
                      <a:r>
                        <a:rPr lang="en-US" sz="1600" b="1" dirty="0">
                          <a:solidFill>
                            <a:srgbClr val="FF0000"/>
                          </a:solidFill>
                          <a:effectLst/>
                          <a:latin typeface="Consolas" panose="020B0609020204030204" pitchFamily="49" charset="0"/>
                        </a:rPr>
                        <a:t> </a:t>
                      </a:r>
                      <a:r>
                        <a:rPr lang="en-US" sz="1600" i="1" dirty="0">
                          <a:effectLst/>
                          <a:latin typeface="Consolas" panose="020B0609020204030204" pitchFamily="49" charset="0"/>
                        </a:rPr>
                        <a:t>label</a:t>
                      </a:r>
                      <a:endParaRPr lang="en-US" sz="1600" i="1" dirty="0">
                        <a:effectLst/>
                        <a:latin typeface="Consolas" panose="020B0609020204030204" pitchFamily="49" charset="0"/>
                        <a:ea typeface="宋体"/>
                        <a:cs typeface="Consolas" panose="020B0609020204030204" pitchFamily="49" charset="0"/>
                      </a:endParaRPr>
                    </a:p>
                  </a:txBody>
                  <a:tcPr marL="68580" marR="68580" marT="0" marB="0"/>
                </a:tc>
                <a:tc>
                  <a:txBody>
                    <a:bodyPr/>
                    <a:lstStyle/>
                    <a:p>
                      <a:pPr marL="0" marR="0" algn="just">
                        <a:spcBef>
                          <a:spcPts val="0"/>
                        </a:spcBef>
                        <a:spcAft>
                          <a:spcPts val="0"/>
                        </a:spcAft>
                      </a:pPr>
                      <a:r>
                        <a:rPr lang="en-US" sz="1600" dirty="0">
                          <a:effectLst/>
                        </a:rPr>
                        <a:t>Branch if signed </a:t>
                      </a:r>
                      <a:r>
                        <a:rPr lang="en-US" sz="1600" b="1" dirty="0">
                          <a:solidFill>
                            <a:srgbClr val="FF0000"/>
                          </a:solidFill>
                          <a:effectLst/>
                        </a:rPr>
                        <a:t>L</a:t>
                      </a:r>
                      <a:r>
                        <a:rPr lang="en-US" sz="1600" dirty="0">
                          <a:effectLst/>
                        </a:rPr>
                        <a:t>ess than or </a:t>
                      </a:r>
                      <a:r>
                        <a:rPr lang="en-US" sz="1600" b="1" dirty="0">
                          <a:solidFill>
                            <a:srgbClr val="FF0000"/>
                          </a:solidFill>
                          <a:effectLst/>
                        </a:rPr>
                        <a:t>E</a:t>
                      </a:r>
                      <a:r>
                        <a:rPr lang="en-US" sz="1600" dirty="0">
                          <a:effectLst/>
                        </a:rPr>
                        <a:t>qual</a:t>
                      </a:r>
                      <a:endParaRPr lang="en-US" sz="1600" dirty="0">
                        <a:effectLst/>
                        <a:latin typeface="Consolas" panose="020B0609020204030204" pitchFamily="49" charset="0"/>
                        <a:ea typeface="宋体"/>
                        <a:cs typeface="Consolas" panose="020B0609020204030204" pitchFamily="49" charset="0"/>
                      </a:endParaRPr>
                    </a:p>
                  </a:txBody>
                  <a:tcPr marL="68580" marR="68580" marT="0" marB="0"/>
                </a:tc>
                <a:tc>
                  <a:txBody>
                    <a:bodyPr/>
                    <a:lstStyle/>
                    <a:p>
                      <a:pPr marL="0" marR="0" algn="just">
                        <a:spcBef>
                          <a:spcPts val="0"/>
                        </a:spcBef>
                        <a:spcAft>
                          <a:spcPts val="0"/>
                        </a:spcAft>
                      </a:pPr>
                      <a:r>
                        <a:rPr lang="en-US" sz="1600" b="1" dirty="0">
                          <a:solidFill>
                            <a:srgbClr val="0000FF"/>
                          </a:solidFill>
                          <a:effectLst/>
                          <a:latin typeface="Consolas" panose="020B0609020204030204" pitchFamily="49" charset="0"/>
                          <a:cs typeface="Consolas" panose="020B0609020204030204" pitchFamily="49" charset="0"/>
                        </a:rPr>
                        <a:t>Z = 1 or N = !V</a:t>
                      </a:r>
                      <a:endParaRPr lang="en-US" sz="1600" b="1" dirty="0">
                        <a:solidFill>
                          <a:srgbClr val="0000FF"/>
                        </a:solidFill>
                        <a:effectLst/>
                        <a:latin typeface="Consolas" panose="020B0609020204030204" pitchFamily="49" charset="0"/>
                        <a:ea typeface="宋体"/>
                        <a:cs typeface="Consolas" panose="020B0609020204030204" pitchFamily="49" charset="0"/>
                      </a:endParaRPr>
                    </a:p>
                  </a:txBody>
                  <a:tcPr marL="68580" marR="68580" marT="0" marB="0"/>
                </a:tc>
                <a:extLst>
                  <a:ext uri="{0D108BD9-81ED-4DB2-BD59-A6C34878D82A}">
                    <a16:rowId xmlns:a16="http://schemas.microsoft.com/office/drawing/2014/main" val="10015"/>
                  </a:ext>
                </a:extLst>
              </a:tr>
            </a:tbl>
          </a:graphicData>
        </a:graphic>
      </p:graphicFrame>
    </p:spTree>
    <p:extLst>
      <p:ext uri="{BB962C8B-B14F-4D97-AF65-F5344CB8AC3E}">
        <p14:creationId xmlns:p14="http://schemas.microsoft.com/office/powerpoint/2010/main" val="3829986606"/>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Summary: Conditionally Executed</a:t>
            </a:r>
          </a:p>
        </p:txBody>
      </p:sp>
      <p:sp>
        <p:nvSpPr>
          <p:cNvPr id="3" name="Slide Number Placeholder 2"/>
          <p:cNvSpPr>
            <a:spLocks noGrp="1"/>
          </p:cNvSpPr>
          <p:nvPr>
            <p:ph type="sldNum" sz="quarter" idx="12"/>
          </p:nvPr>
        </p:nvSpPr>
        <p:spPr/>
        <p:txBody>
          <a:bodyPr/>
          <a:lstStyle/>
          <a:p>
            <a:fld id="{EA7C8D44-3667-46F6-9772-CC52308E2A7F}" type="slidenum">
              <a:rPr kumimoji="0" lang="en-US" smtClean="0"/>
              <a:pPr/>
              <a:t>42</a:t>
            </a:fld>
            <a:endParaRPr kumimoji="0" lang="en-US" dirty="0"/>
          </a:p>
        </p:txBody>
      </p:sp>
      <p:graphicFrame>
        <p:nvGraphicFramePr>
          <p:cNvPr id="5" name="Table 4"/>
          <p:cNvGraphicFramePr>
            <a:graphicFrameLocks noGrp="1"/>
          </p:cNvGraphicFramePr>
          <p:nvPr>
            <p:extLst>
              <p:ext uri="{D42A27DB-BD31-4B8C-83A1-F6EECF244321}">
                <p14:modId xmlns:p14="http://schemas.microsoft.com/office/powerpoint/2010/main" val="2998225169"/>
              </p:ext>
            </p:extLst>
          </p:nvPr>
        </p:nvGraphicFramePr>
        <p:xfrm>
          <a:off x="1828800" y="1447800"/>
          <a:ext cx="8534400" cy="4572000"/>
        </p:xfrm>
        <a:graphic>
          <a:graphicData uri="http://schemas.openxmlformats.org/drawingml/2006/table">
            <a:tbl>
              <a:tblPr firstRow="1" firstCol="1" bandRow="1">
                <a:tableStyleId>{5940675A-B579-460E-94D1-54222C63F5DA}</a:tableStyleId>
              </a:tblPr>
              <a:tblGrid>
                <a:gridCol w="2057399">
                  <a:extLst>
                    <a:ext uri="{9D8B030D-6E8A-4147-A177-3AD203B41FA5}">
                      <a16:colId xmlns:a16="http://schemas.microsoft.com/office/drawing/2014/main" val="20000"/>
                    </a:ext>
                  </a:extLst>
                </a:gridCol>
                <a:gridCol w="3810000">
                  <a:extLst>
                    <a:ext uri="{9D8B030D-6E8A-4147-A177-3AD203B41FA5}">
                      <a16:colId xmlns:a16="http://schemas.microsoft.com/office/drawing/2014/main" val="20001"/>
                    </a:ext>
                  </a:extLst>
                </a:gridCol>
                <a:gridCol w="2667001">
                  <a:extLst>
                    <a:ext uri="{9D8B030D-6E8A-4147-A177-3AD203B41FA5}">
                      <a16:colId xmlns:a16="http://schemas.microsoft.com/office/drawing/2014/main" val="20002"/>
                    </a:ext>
                  </a:extLst>
                </a:gridCol>
              </a:tblGrid>
              <a:tr h="304800">
                <a:tc>
                  <a:txBody>
                    <a:bodyPr/>
                    <a:lstStyle/>
                    <a:p>
                      <a:pPr marL="0" marR="0" algn="just">
                        <a:spcBef>
                          <a:spcPts val="0"/>
                        </a:spcBef>
                        <a:spcAft>
                          <a:spcPts val="0"/>
                        </a:spcAft>
                      </a:pPr>
                      <a:r>
                        <a:rPr lang="en-US" sz="1600" b="1" dirty="0">
                          <a:solidFill>
                            <a:schemeClr val="bg1"/>
                          </a:solidFill>
                          <a:effectLst/>
                          <a:latin typeface="Consolas" panose="020B0609020204030204" pitchFamily="49" charset="0"/>
                          <a:cs typeface="Consolas" panose="020B0609020204030204" pitchFamily="49" charset="0"/>
                        </a:rPr>
                        <a:t>Add instruction</a:t>
                      </a:r>
                      <a:endParaRPr lang="en-US" sz="1600" b="1" dirty="0">
                        <a:solidFill>
                          <a:schemeClr val="bg1"/>
                        </a:solidFill>
                        <a:effectLst/>
                        <a:latin typeface="Consolas" panose="020B0609020204030204" pitchFamily="49" charset="0"/>
                        <a:ea typeface="宋体"/>
                        <a:cs typeface="Consolas" panose="020B0609020204030204" pitchFamily="49" charset="0"/>
                      </a:endParaRPr>
                    </a:p>
                  </a:txBody>
                  <a:tcPr marL="68580" marR="68580" marT="0" marB="0" anchor="ctr">
                    <a:solidFill>
                      <a:schemeClr val="accent1"/>
                    </a:solidFill>
                  </a:tcPr>
                </a:tc>
                <a:tc>
                  <a:txBody>
                    <a:bodyPr/>
                    <a:lstStyle/>
                    <a:p>
                      <a:pPr marL="0" marR="0" algn="just">
                        <a:spcBef>
                          <a:spcPts val="0"/>
                        </a:spcBef>
                        <a:spcAft>
                          <a:spcPts val="0"/>
                        </a:spcAft>
                      </a:pPr>
                      <a:r>
                        <a:rPr lang="en-US" sz="1600" b="1">
                          <a:solidFill>
                            <a:schemeClr val="bg1"/>
                          </a:solidFill>
                          <a:effectLst/>
                          <a:latin typeface="Consolas" panose="020B0609020204030204" pitchFamily="49" charset="0"/>
                          <a:cs typeface="Consolas" panose="020B0609020204030204" pitchFamily="49" charset="0"/>
                        </a:rPr>
                        <a:t>Condition</a:t>
                      </a:r>
                      <a:endParaRPr lang="en-US" sz="1600" b="1">
                        <a:solidFill>
                          <a:schemeClr val="bg1"/>
                        </a:solidFill>
                        <a:effectLst/>
                        <a:latin typeface="Consolas" panose="020B0609020204030204" pitchFamily="49" charset="0"/>
                        <a:ea typeface="宋体"/>
                        <a:cs typeface="Consolas" panose="020B0609020204030204" pitchFamily="49" charset="0"/>
                      </a:endParaRPr>
                    </a:p>
                  </a:txBody>
                  <a:tcPr marL="68580" marR="68580" marT="0" marB="0">
                    <a:solidFill>
                      <a:schemeClr val="accent1"/>
                    </a:solidFill>
                  </a:tcPr>
                </a:tc>
                <a:tc>
                  <a:txBody>
                    <a:bodyPr/>
                    <a:lstStyle/>
                    <a:p>
                      <a:pPr marL="0" marR="0" algn="just">
                        <a:spcBef>
                          <a:spcPts val="0"/>
                        </a:spcBef>
                        <a:spcAft>
                          <a:spcPts val="0"/>
                        </a:spcAft>
                      </a:pPr>
                      <a:r>
                        <a:rPr lang="en-US" sz="1600" b="1" dirty="0">
                          <a:solidFill>
                            <a:schemeClr val="bg1"/>
                          </a:solidFill>
                          <a:effectLst/>
                          <a:latin typeface="Consolas" panose="020B0609020204030204" pitchFamily="49" charset="0"/>
                          <a:cs typeface="Consolas" panose="020B0609020204030204" pitchFamily="49" charset="0"/>
                        </a:rPr>
                        <a:t>Flag tested</a:t>
                      </a:r>
                      <a:endParaRPr lang="en-US" sz="1600" b="1" dirty="0">
                        <a:solidFill>
                          <a:schemeClr val="bg1"/>
                        </a:solidFill>
                        <a:effectLst/>
                        <a:latin typeface="Consolas" panose="020B0609020204030204" pitchFamily="49" charset="0"/>
                        <a:ea typeface="宋体"/>
                        <a:cs typeface="Consolas" panose="020B0609020204030204" pitchFamily="49" charset="0"/>
                      </a:endParaRPr>
                    </a:p>
                  </a:txBody>
                  <a:tcPr marL="68580" marR="68580" marT="0" marB="0">
                    <a:solidFill>
                      <a:schemeClr val="accent1"/>
                    </a:solidFill>
                  </a:tcPr>
                </a:tc>
                <a:extLst>
                  <a:ext uri="{0D108BD9-81ED-4DB2-BD59-A6C34878D82A}">
                    <a16:rowId xmlns:a16="http://schemas.microsoft.com/office/drawing/2014/main" val="10000"/>
                  </a:ext>
                </a:extLst>
              </a:tr>
              <a:tr h="304800">
                <a:tc>
                  <a:txBody>
                    <a:bodyPr/>
                    <a:lstStyle/>
                    <a:p>
                      <a:pPr marL="0" marR="0" algn="just">
                        <a:spcBef>
                          <a:spcPts val="0"/>
                        </a:spcBef>
                        <a:spcAft>
                          <a:spcPts val="0"/>
                        </a:spcAft>
                      </a:pPr>
                      <a:r>
                        <a:rPr lang="en-US" sz="1600" b="1" dirty="0" err="1">
                          <a:solidFill>
                            <a:srgbClr val="C00000"/>
                          </a:solidFill>
                          <a:effectLst/>
                          <a:latin typeface="Consolas" panose="020B0609020204030204" pitchFamily="49" charset="0"/>
                          <a:cs typeface="Consolas" panose="020B0609020204030204" pitchFamily="49" charset="0"/>
                        </a:rPr>
                        <a:t>ADDEQ</a:t>
                      </a:r>
                      <a:r>
                        <a:rPr lang="en-US" sz="1600" dirty="0">
                          <a:solidFill>
                            <a:srgbClr val="C00000"/>
                          </a:solidFill>
                          <a:effectLst/>
                          <a:latin typeface="Consolas" panose="020B0609020204030204" pitchFamily="49" charset="0"/>
                          <a:cs typeface="Consolas" panose="020B0609020204030204" pitchFamily="49" charset="0"/>
                        </a:rPr>
                        <a:t> </a:t>
                      </a:r>
                      <a:r>
                        <a:rPr lang="en-US" sz="1600" dirty="0" err="1">
                          <a:effectLst/>
                          <a:latin typeface="Consolas" panose="020B0609020204030204" pitchFamily="49" charset="0"/>
                          <a:cs typeface="Consolas" panose="020B0609020204030204" pitchFamily="49" charset="0"/>
                        </a:rPr>
                        <a:t>r3</a:t>
                      </a:r>
                      <a:r>
                        <a:rPr lang="en-US" sz="1600" dirty="0">
                          <a:effectLst/>
                          <a:latin typeface="Consolas" panose="020B0609020204030204" pitchFamily="49" charset="0"/>
                          <a:cs typeface="Consolas" panose="020B0609020204030204" pitchFamily="49" charset="0"/>
                        </a:rPr>
                        <a:t>, </a:t>
                      </a:r>
                      <a:r>
                        <a:rPr lang="en-US" sz="1600" dirty="0" err="1">
                          <a:effectLst/>
                          <a:latin typeface="Consolas" panose="020B0609020204030204" pitchFamily="49" charset="0"/>
                          <a:cs typeface="Consolas" panose="020B0609020204030204" pitchFamily="49" charset="0"/>
                        </a:rPr>
                        <a:t>r2</a:t>
                      </a:r>
                      <a:r>
                        <a:rPr lang="en-US" sz="1600" dirty="0">
                          <a:effectLst/>
                          <a:latin typeface="Consolas" panose="020B0609020204030204" pitchFamily="49" charset="0"/>
                          <a:cs typeface="Consolas" panose="020B0609020204030204" pitchFamily="49" charset="0"/>
                        </a:rPr>
                        <a:t>, </a:t>
                      </a:r>
                      <a:r>
                        <a:rPr lang="en-US" sz="1600" dirty="0" err="1">
                          <a:effectLst/>
                          <a:latin typeface="Consolas" panose="020B0609020204030204" pitchFamily="49" charset="0"/>
                          <a:cs typeface="Consolas" panose="020B0609020204030204" pitchFamily="49" charset="0"/>
                        </a:rPr>
                        <a:t>r1</a:t>
                      </a:r>
                      <a:endParaRPr lang="en-US" sz="1600" dirty="0">
                        <a:effectLst/>
                        <a:latin typeface="Consolas" panose="020B0609020204030204" pitchFamily="49" charset="0"/>
                        <a:ea typeface="宋体"/>
                        <a:cs typeface="Consolas" panose="020B0609020204030204" pitchFamily="49" charset="0"/>
                      </a:endParaRPr>
                    </a:p>
                  </a:txBody>
                  <a:tcPr marL="68580" marR="68580" marT="0" marB="0" anchor="ctr"/>
                </a:tc>
                <a:tc>
                  <a:txBody>
                    <a:bodyPr/>
                    <a:lstStyle/>
                    <a:p>
                      <a:pPr marL="0" marR="0" algn="just">
                        <a:spcBef>
                          <a:spcPts val="0"/>
                        </a:spcBef>
                        <a:spcAft>
                          <a:spcPts val="0"/>
                        </a:spcAft>
                      </a:pPr>
                      <a:r>
                        <a:rPr lang="en-US" sz="1600">
                          <a:effectLst/>
                          <a:latin typeface="Consolas" panose="020B0609020204030204" pitchFamily="49" charset="0"/>
                          <a:cs typeface="Consolas" panose="020B0609020204030204" pitchFamily="49" charset="0"/>
                        </a:rPr>
                        <a:t>Add if EQual</a:t>
                      </a:r>
                      <a:endParaRPr lang="en-US" sz="1600">
                        <a:effectLst/>
                        <a:latin typeface="Consolas" panose="020B0609020204030204" pitchFamily="49" charset="0"/>
                        <a:ea typeface="宋体"/>
                        <a:cs typeface="Consolas" panose="020B0609020204030204" pitchFamily="49" charset="0"/>
                      </a:endParaRPr>
                    </a:p>
                  </a:txBody>
                  <a:tcPr marL="68580" marR="68580" marT="0" marB="0"/>
                </a:tc>
                <a:tc>
                  <a:txBody>
                    <a:bodyPr/>
                    <a:lstStyle/>
                    <a:p>
                      <a:pPr marL="0" marR="0" algn="just">
                        <a:spcBef>
                          <a:spcPts val="0"/>
                        </a:spcBef>
                        <a:spcAft>
                          <a:spcPts val="0"/>
                        </a:spcAft>
                      </a:pPr>
                      <a:r>
                        <a:rPr lang="en-US" sz="1600" dirty="0">
                          <a:solidFill>
                            <a:srgbClr val="0000FF"/>
                          </a:solidFill>
                          <a:effectLst/>
                          <a:latin typeface="Consolas" panose="020B0609020204030204" pitchFamily="49" charset="0"/>
                          <a:cs typeface="Consolas" panose="020B0609020204030204" pitchFamily="49" charset="0"/>
                        </a:rPr>
                        <a:t>Add if Z = 1</a:t>
                      </a:r>
                      <a:endParaRPr lang="en-US" sz="1600" dirty="0">
                        <a:solidFill>
                          <a:srgbClr val="0000FF"/>
                        </a:solidFill>
                        <a:effectLst/>
                        <a:latin typeface="Consolas" panose="020B0609020204030204" pitchFamily="49" charset="0"/>
                        <a:ea typeface="宋体"/>
                        <a:cs typeface="Consolas" panose="020B0609020204030204" pitchFamily="49" charset="0"/>
                      </a:endParaRPr>
                    </a:p>
                  </a:txBody>
                  <a:tcPr marL="68580" marR="68580" marT="0" marB="0"/>
                </a:tc>
                <a:extLst>
                  <a:ext uri="{0D108BD9-81ED-4DB2-BD59-A6C34878D82A}">
                    <a16:rowId xmlns:a16="http://schemas.microsoft.com/office/drawing/2014/main" val="10001"/>
                  </a:ext>
                </a:extLst>
              </a:tr>
              <a:tr h="304800">
                <a:tc>
                  <a:txBody>
                    <a:bodyPr/>
                    <a:lstStyle/>
                    <a:p>
                      <a:pPr marL="0" marR="0" algn="just">
                        <a:spcBef>
                          <a:spcPts val="0"/>
                        </a:spcBef>
                        <a:spcAft>
                          <a:spcPts val="0"/>
                        </a:spcAft>
                      </a:pPr>
                      <a:r>
                        <a:rPr lang="en-US" sz="1600" b="1" dirty="0" err="1">
                          <a:solidFill>
                            <a:srgbClr val="C00000"/>
                          </a:solidFill>
                          <a:effectLst/>
                          <a:latin typeface="Consolas" panose="020B0609020204030204" pitchFamily="49" charset="0"/>
                          <a:cs typeface="Consolas" panose="020B0609020204030204" pitchFamily="49" charset="0"/>
                        </a:rPr>
                        <a:t>ADDNE</a:t>
                      </a:r>
                      <a:r>
                        <a:rPr lang="en-US" sz="1600" dirty="0">
                          <a:solidFill>
                            <a:srgbClr val="C00000"/>
                          </a:solidFill>
                          <a:effectLst/>
                          <a:latin typeface="Consolas" panose="020B0609020204030204" pitchFamily="49" charset="0"/>
                          <a:cs typeface="Consolas" panose="020B0609020204030204" pitchFamily="49" charset="0"/>
                        </a:rPr>
                        <a:t> </a:t>
                      </a:r>
                      <a:r>
                        <a:rPr lang="en-US" sz="1600" dirty="0" err="1">
                          <a:effectLst/>
                          <a:latin typeface="Consolas" panose="020B0609020204030204" pitchFamily="49" charset="0"/>
                          <a:cs typeface="Consolas" panose="020B0609020204030204" pitchFamily="49" charset="0"/>
                        </a:rPr>
                        <a:t>r3</a:t>
                      </a:r>
                      <a:r>
                        <a:rPr lang="en-US" sz="1600" dirty="0">
                          <a:effectLst/>
                          <a:latin typeface="Consolas" panose="020B0609020204030204" pitchFamily="49" charset="0"/>
                          <a:cs typeface="Consolas" panose="020B0609020204030204" pitchFamily="49" charset="0"/>
                        </a:rPr>
                        <a:t>, </a:t>
                      </a:r>
                      <a:r>
                        <a:rPr lang="en-US" sz="1600" dirty="0" err="1">
                          <a:effectLst/>
                          <a:latin typeface="Consolas" panose="020B0609020204030204" pitchFamily="49" charset="0"/>
                          <a:cs typeface="Consolas" panose="020B0609020204030204" pitchFamily="49" charset="0"/>
                        </a:rPr>
                        <a:t>r2</a:t>
                      </a:r>
                      <a:r>
                        <a:rPr lang="en-US" sz="1600" dirty="0">
                          <a:effectLst/>
                          <a:latin typeface="Consolas" panose="020B0609020204030204" pitchFamily="49" charset="0"/>
                          <a:cs typeface="Consolas" panose="020B0609020204030204" pitchFamily="49" charset="0"/>
                        </a:rPr>
                        <a:t>, </a:t>
                      </a:r>
                      <a:r>
                        <a:rPr lang="en-US" sz="1600" dirty="0" err="1">
                          <a:effectLst/>
                          <a:latin typeface="Consolas" panose="020B0609020204030204" pitchFamily="49" charset="0"/>
                          <a:cs typeface="Consolas" panose="020B0609020204030204" pitchFamily="49" charset="0"/>
                        </a:rPr>
                        <a:t>r1</a:t>
                      </a:r>
                      <a:endParaRPr lang="en-US" sz="1600" dirty="0">
                        <a:effectLst/>
                        <a:latin typeface="Consolas" panose="020B0609020204030204" pitchFamily="49" charset="0"/>
                        <a:ea typeface="宋体"/>
                        <a:cs typeface="Consolas" panose="020B0609020204030204" pitchFamily="49" charset="0"/>
                      </a:endParaRPr>
                    </a:p>
                  </a:txBody>
                  <a:tcPr marL="68580" marR="68580" marT="0" marB="0" anchor="ctr"/>
                </a:tc>
                <a:tc>
                  <a:txBody>
                    <a:bodyPr/>
                    <a:lstStyle/>
                    <a:p>
                      <a:pPr marL="0" marR="0" algn="just">
                        <a:spcBef>
                          <a:spcPts val="0"/>
                        </a:spcBef>
                        <a:spcAft>
                          <a:spcPts val="0"/>
                        </a:spcAft>
                      </a:pPr>
                      <a:r>
                        <a:rPr lang="en-US" sz="1600">
                          <a:effectLst/>
                          <a:latin typeface="Consolas" panose="020B0609020204030204" pitchFamily="49" charset="0"/>
                          <a:cs typeface="Consolas" panose="020B0609020204030204" pitchFamily="49" charset="0"/>
                        </a:rPr>
                        <a:t>Add if Not Equal</a:t>
                      </a:r>
                      <a:endParaRPr lang="en-US" sz="1600">
                        <a:effectLst/>
                        <a:latin typeface="Consolas" panose="020B0609020204030204" pitchFamily="49" charset="0"/>
                        <a:ea typeface="宋体"/>
                        <a:cs typeface="Consolas" panose="020B0609020204030204" pitchFamily="49" charset="0"/>
                      </a:endParaRPr>
                    </a:p>
                  </a:txBody>
                  <a:tcPr marL="68580" marR="68580" marT="0" marB="0"/>
                </a:tc>
                <a:tc>
                  <a:txBody>
                    <a:bodyPr/>
                    <a:lstStyle/>
                    <a:p>
                      <a:pPr marL="0" marR="0" algn="just">
                        <a:spcBef>
                          <a:spcPts val="0"/>
                        </a:spcBef>
                        <a:spcAft>
                          <a:spcPts val="0"/>
                        </a:spcAft>
                      </a:pPr>
                      <a:r>
                        <a:rPr lang="en-US" sz="1600" dirty="0">
                          <a:solidFill>
                            <a:srgbClr val="0000FF"/>
                          </a:solidFill>
                          <a:effectLst/>
                          <a:latin typeface="Consolas" panose="020B0609020204030204" pitchFamily="49" charset="0"/>
                          <a:cs typeface="Consolas" panose="020B0609020204030204" pitchFamily="49" charset="0"/>
                        </a:rPr>
                        <a:t>Add if Z = 0</a:t>
                      </a:r>
                      <a:endParaRPr lang="en-US" sz="1600" dirty="0">
                        <a:solidFill>
                          <a:srgbClr val="0000FF"/>
                        </a:solidFill>
                        <a:effectLst/>
                        <a:latin typeface="Consolas" panose="020B0609020204030204" pitchFamily="49" charset="0"/>
                        <a:ea typeface="宋体"/>
                        <a:cs typeface="Consolas" panose="020B0609020204030204" pitchFamily="49" charset="0"/>
                      </a:endParaRPr>
                    </a:p>
                  </a:txBody>
                  <a:tcPr marL="68580" marR="68580" marT="0" marB="0"/>
                </a:tc>
                <a:extLst>
                  <a:ext uri="{0D108BD9-81ED-4DB2-BD59-A6C34878D82A}">
                    <a16:rowId xmlns:a16="http://schemas.microsoft.com/office/drawing/2014/main" val="10002"/>
                  </a:ext>
                </a:extLst>
              </a:tr>
              <a:tr h="304800">
                <a:tc>
                  <a:txBody>
                    <a:bodyPr/>
                    <a:lstStyle/>
                    <a:p>
                      <a:pPr marL="0" marR="0" algn="just">
                        <a:spcBef>
                          <a:spcPts val="0"/>
                        </a:spcBef>
                        <a:spcAft>
                          <a:spcPts val="0"/>
                        </a:spcAft>
                      </a:pPr>
                      <a:r>
                        <a:rPr lang="en-US" sz="1600" b="1" dirty="0" err="1">
                          <a:solidFill>
                            <a:srgbClr val="C00000"/>
                          </a:solidFill>
                          <a:effectLst/>
                          <a:latin typeface="Consolas" panose="020B0609020204030204" pitchFamily="49" charset="0"/>
                          <a:cs typeface="Consolas" panose="020B0609020204030204" pitchFamily="49" charset="0"/>
                        </a:rPr>
                        <a:t>ADDHS</a:t>
                      </a:r>
                      <a:r>
                        <a:rPr lang="en-US" sz="1600" dirty="0">
                          <a:solidFill>
                            <a:srgbClr val="C00000"/>
                          </a:solidFill>
                          <a:effectLst/>
                          <a:latin typeface="Consolas" panose="020B0609020204030204" pitchFamily="49" charset="0"/>
                          <a:cs typeface="Consolas" panose="020B0609020204030204" pitchFamily="49" charset="0"/>
                        </a:rPr>
                        <a:t> </a:t>
                      </a:r>
                      <a:r>
                        <a:rPr lang="en-US" sz="1600" dirty="0" err="1">
                          <a:effectLst/>
                          <a:latin typeface="Consolas" panose="020B0609020204030204" pitchFamily="49" charset="0"/>
                          <a:cs typeface="Consolas" panose="020B0609020204030204" pitchFamily="49" charset="0"/>
                        </a:rPr>
                        <a:t>r3</a:t>
                      </a:r>
                      <a:r>
                        <a:rPr lang="en-US" sz="1600" dirty="0">
                          <a:effectLst/>
                          <a:latin typeface="Consolas" panose="020B0609020204030204" pitchFamily="49" charset="0"/>
                          <a:cs typeface="Consolas" panose="020B0609020204030204" pitchFamily="49" charset="0"/>
                        </a:rPr>
                        <a:t>, </a:t>
                      </a:r>
                      <a:r>
                        <a:rPr lang="en-US" sz="1600" dirty="0" err="1">
                          <a:effectLst/>
                          <a:latin typeface="Consolas" panose="020B0609020204030204" pitchFamily="49" charset="0"/>
                          <a:cs typeface="Consolas" panose="020B0609020204030204" pitchFamily="49" charset="0"/>
                        </a:rPr>
                        <a:t>r2</a:t>
                      </a:r>
                      <a:r>
                        <a:rPr lang="en-US" sz="1600" dirty="0">
                          <a:effectLst/>
                          <a:latin typeface="Consolas" panose="020B0609020204030204" pitchFamily="49" charset="0"/>
                          <a:cs typeface="Consolas" panose="020B0609020204030204" pitchFamily="49" charset="0"/>
                        </a:rPr>
                        <a:t>, </a:t>
                      </a:r>
                      <a:r>
                        <a:rPr lang="en-US" sz="1600" dirty="0" err="1">
                          <a:effectLst/>
                          <a:latin typeface="Consolas" panose="020B0609020204030204" pitchFamily="49" charset="0"/>
                          <a:cs typeface="Consolas" panose="020B0609020204030204" pitchFamily="49" charset="0"/>
                        </a:rPr>
                        <a:t>r1</a:t>
                      </a:r>
                      <a:endParaRPr lang="en-US" sz="1600" dirty="0">
                        <a:effectLst/>
                        <a:latin typeface="Consolas" panose="020B0609020204030204" pitchFamily="49" charset="0"/>
                        <a:ea typeface="宋体"/>
                        <a:cs typeface="Consolas" panose="020B0609020204030204" pitchFamily="49" charset="0"/>
                      </a:endParaRPr>
                    </a:p>
                  </a:txBody>
                  <a:tcPr marL="68580" marR="68580" marT="0" marB="0" anchor="ctr"/>
                </a:tc>
                <a:tc>
                  <a:txBody>
                    <a:bodyPr/>
                    <a:lstStyle/>
                    <a:p>
                      <a:pPr marL="0" marR="0" algn="just">
                        <a:spcBef>
                          <a:spcPts val="0"/>
                        </a:spcBef>
                        <a:spcAft>
                          <a:spcPts val="0"/>
                        </a:spcAft>
                      </a:pPr>
                      <a:r>
                        <a:rPr lang="en-US" sz="1600">
                          <a:effectLst/>
                          <a:latin typeface="Consolas" panose="020B0609020204030204" pitchFamily="49" charset="0"/>
                          <a:cs typeface="Consolas" panose="020B0609020204030204" pitchFamily="49" charset="0"/>
                        </a:rPr>
                        <a:t>Add if Unsigned Higher or Same</a:t>
                      </a:r>
                      <a:endParaRPr lang="en-US" sz="1600">
                        <a:effectLst/>
                        <a:latin typeface="Consolas" panose="020B0609020204030204" pitchFamily="49" charset="0"/>
                        <a:ea typeface="宋体"/>
                        <a:cs typeface="Consolas" panose="020B0609020204030204" pitchFamily="49" charset="0"/>
                      </a:endParaRPr>
                    </a:p>
                  </a:txBody>
                  <a:tcPr marL="68580" marR="68580" marT="0" marB="0"/>
                </a:tc>
                <a:tc>
                  <a:txBody>
                    <a:bodyPr/>
                    <a:lstStyle/>
                    <a:p>
                      <a:pPr marL="0" marR="0" algn="just">
                        <a:spcBef>
                          <a:spcPts val="0"/>
                        </a:spcBef>
                        <a:spcAft>
                          <a:spcPts val="0"/>
                        </a:spcAft>
                      </a:pPr>
                      <a:r>
                        <a:rPr lang="en-US" sz="1600" dirty="0">
                          <a:solidFill>
                            <a:srgbClr val="0000FF"/>
                          </a:solidFill>
                          <a:effectLst/>
                          <a:latin typeface="Consolas" panose="020B0609020204030204" pitchFamily="49" charset="0"/>
                          <a:cs typeface="Consolas" panose="020B0609020204030204" pitchFamily="49" charset="0"/>
                        </a:rPr>
                        <a:t>Add if C = 1</a:t>
                      </a:r>
                      <a:endParaRPr lang="en-US" sz="1600" dirty="0">
                        <a:solidFill>
                          <a:srgbClr val="0000FF"/>
                        </a:solidFill>
                        <a:effectLst/>
                        <a:latin typeface="Consolas" panose="020B0609020204030204" pitchFamily="49" charset="0"/>
                        <a:ea typeface="宋体"/>
                        <a:cs typeface="Consolas" panose="020B0609020204030204" pitchFamily="49" charset="0"/>
                      </a:endParaRPr>
                    </a:p>
                  </a:txBody>
                  <a:tcPr marL="68580" marR="68580" marT="0" marB="0"/>
                </a:tc>
                <a:extLst>
                  <a:ext uri="{0D108BD9-81ED-4DB2-BD59-A6C34878D82A}">
                    <a16:rowId xmlns:a16="http://schemas.microsoft.com/office/drawing/2014/main" val="10003"/>
                  </a:ext>
                </a:extLst>
              </a:tr>
              <a:tr h="304800">
                <a:tc>
                  <a:txBody>
                    <a:bodyPr/>
                    <a:lstStyle/>
                    <a:p>
                      <a:pPr marL="0" marR="0" algn="just">
                        <a:spcBef>
                          <a:spcPts val="0"/>
                        </a:spcBef>
                        <a:spcAft>
                          <a:spcPts val="0"/>
                        </a:spcAft>
                      </a:pPr>
                      <a:r>
                        <a:rPr lang="en-US" sz="1600" b="1" dirty="0" err="1">
                          <a:solidFill>
                            <a:srgbClr val="C00000"/>
                          </a:solidFill>
                          <a:effectLst/>
                          <a:latin typeface="Consolas" panose="020B0609020204030204" pitchFamily="49" charset="0"/>
                          <a:cs typeface="Consolas" panose="020B0609020204030204" pitchFamily="49" charset="0"/>
                        </a:rPr>
                        <a:t>ADDLO</a:t>
                      </a:r>
                      <a:r>
                        <a:rPr lang="en-US" sz="1600" dirty="0">
                          <a:solidFill>
                            <a:srgbClr val="C00000"/>
                          </a:solidFill>
                          <a:effectLst/>
                          <a:latin typeface="Consolas" panose="020B0609020204030204" pitchFamily="49" charset="0"/>
                          <a:cs typeface="Consolas" panose="020B0609020204030204" pitchFamily="49" charset="0"/>
                        </a:rPr>
                        <a:t> </a:t>
                      </a:r>
                      <a:r>
                        <a:rPr lang="en-US" sz="1600" dirty="0" err="1">
                          <a:effectLst/>
                          <a:latin typeface="Consolas" panose="020B0609020204030204" pitchFamily="49" charset="0"/>
                          <a:cs typeface="Consolas" panose="020B0609020204030204" pitchFamily="49" charset="0"/>
                        </a:rPr>
                        <a:t>r3</a:t>
                      </a:r>
                      <a:r>
                        <a:rPr lang="en-US" sz="1600" dirty="0">
                          <a:effectLst/>
                          <a:latin typeface="Consolas" panose="020B0609020204030204" pitchFamily="49" charset="0"/>
                          <a:cs typeface="Consolas" panose="020B0609020204030204" pitchFamily="49" charset="0"/>
                        </a:rPr>
                        <a:t>, </a:t>
                      </a:r>
                      <a:r>
                        <a:rPr lang="en-US" sz="1600" dirty="0" err="1">
                          <a:effectLst/>
                          <a:latin typeface="Consolas" panose="020B0609020204030204" pitchFamily="49" charset="0"/>
                          <a:cs typeface="Consolas" panose="020B0609020204030204" pitchFamily="49" charset="0"/>
                        </a:rPr>
                        <a:t>r2</a:t>
                      </a:r>
                      <a:r>
                        <a:rPr lang="en-US" sz="1600" dirty="0">
                          <a:effectLst/>
                          <a:latin typeface="Consolas" panose="020B0609020204030204" pitchFamily="49" charset="0"/>
                          <a:cs typeface="Consolas" panose="020B0609020204030204" pitchFamily="49" charset="0"/>
                        </a:rPr>
                        <a:t>, </a:t>
                      </a:r>
                      <a:r>
                        <a:rPr lang="en-US" sz="1600" dirty="0" err="1">
                          <a:effectLst/>
                          <a:latin typeface="Consolas" panose="020B0609020204030204" pitchFamily="49" charset="0"/>
                          <a:cs typeface="Consolas" panose="020B0609020204030204" pitchFamily="49" charset="0"/>
                        </a:rPr>
                        <a:t>r1</a:t>
                      </a:r>
                      <a:endParaRPr lang="en-US" sz="1600" dirty="0">
                        <a:effectLst/>
                        <a:latin typeface="Consolas" panose="020B0609020204030204" pitchFamily="49" charset="0"/>
                        <a:ea typeface="宋体"/>
                        <a:cs typeface="Consolas" panose="020B0609020204030204" pitchFamily="49" charset="0"/>
                      </a:endParaRPr>
                    </a:p>
                  </a:txBody>
                  <a:tcPr marL="68580" marR="68580" marT="0" marB="0" anchor="ctr"/>
                </a:tc>
                <a:tc>
                  <a:txBody>
                    <a:bodyPr/>
                    <a:lstStyle/>
                    <a:p>
                      <a:pPr marL="0" marR="0" algn="just">
                        <a:spcBef>
                          <a:spcPts val="0"/>
                        </a:spcBef>
                        <a:spcAft>
                          <a:spcPts val="0"/>
                        </a:spcAft>
                      </a:pPr>
                      <a:r>
                        <a:rPr lang="en-US" sz="1600" dirty="0">
                          <a:effectLst/>
                          <a:latin typeface="Consolas" panose="020B0609020204030204" pitchFamily="49" charset="0"/>
                          <a:cs typeface="Consolas" panose="020B0609020204030204" pitchFamily="49" charset="0"/>
                        </a:rPr>
                        <a:t>Add if Unsigned </a:t>
                      </a:r>
                      <a:r>
                        <a:rPr lang="en-US" sz="1600" dirty="0" err="1">
                          <a:effectLst/>
                          <a:latin typeface="Consolas" panose="020B0609020204030204" pitchFamily="49" charset="0"/>
                          <a:cs typeface="Consolas" panose="020B0609020204030204" pitchFamily="49" charset="0"/>
                        </a:rPr>
                        <a:t>LOwer</a:t>
                      </a:r>
                      <a:endParaRPr lang="en-US" sz="1600" dirty="0">
                        <a:effectLst/>
                        <a:latin typeface="Consolas" panose="020B0609020204030204" pitchFamily="49" charset="0"/>
                        <a:ea typeface="宋体"/>
                        <a:cs typeface="Consolas" panose="020B0609020204030204" pitchFamily="49" charset="0"/>
                      </a:endParaRPr>
                    </a:p>
                  </a:txBody>
                  <a:tcPr marL="68580" marR="68580" marT="0" marB="0"/>
                </a:tc>
                <a:tc>
                  <a:txBody>
                    <a:bodyPr/>
                    <a:lstStyle/>
                    <a:p>
                      <a:pPr marL="0" marR="0" algn="just">
                        <a:spcBef>
                          <a:spcPts val="0"/>
                        </a:spcBef>
                        <a:spcAft>
                          <a:spcPts val="0"/>
                        </a:spcAft>
                      </a:pPr>
                      <a:r>
                        <a:rPr lang="en-US" sz="1600" dirty="0">
                          <a:solidFill>
                            <a:srgbClr val="0000FF"/>
                          </a:solidFill>
                          <a:effectLst/>
                          <a:latin typeface="Consolas" panose="020B0609020204030204" pitchFamily="49" charset="0"/>
                          <a:cs typeface="Consolas" panose="020B0609020204030204" pitchFamily="49" charset="0"/>
                        </a:rPr>
                        <a:t>Add if C = 0</a:t>
                      </a:r>
                      <a:endParaRPr lang="en-US" sz="1600" dirty="0">
                        <a:solidFill>
                          <a:srgbClr val="0000FF"/>
                        </a:solidFill>
                        <a:effectLst/>
                        <a:latin typeface="Consolas" panose="020B0609020204030204" pitchFamily="49" charset="0"/>
                        <a:ea typeface="宋体"/>
                        <a:cs typeface="Consolas" panose="020B0609020204030204" pitchFamily="49" charset="0"/>
                      </a:endParaRPr>
                    </a:p>
                  </a:txBody>
                  <a:tcPr marL="68580" marR="68580" marT="0" marB="0"/>
                </a:tc>
                <a:extLst>
                  <a:ext uri="{0D108BD9-81ED-4DB2-BD59-A6C34878D82A}">
                    <a16:rowId xmlns:a16="http://schemas.microsoft.com/office/drawing/2014/main" val="10004"/>
                  </a:ext>
                </a:extLst>
              </a:tr>
              <a:tr h="304800">
                <a:tc>
                  <a:txBody>
                    <a:bodyPr/>
                    <a:lstStyle/>
                    <a:p>
                      <a:pPr marL="0" marR="0" algn="just">
                        <a:spcBef>
                          <a:spcPts val="0"/>
                        </a:spcBef>
                        <a:spcAft>
                          <a:spcPts val="0"/>
                        </a:spcAft>
                      </a:pPr>
                      <a:r>
                        <a:rPr lang="en-US" sz="1600" b="1" dirty="0" err="1">
                          <a:solidFill>
                            <a:srgbClr val="C00000"/>
                          </a:solidFill>
                          <a:effectLst/>
                          <a:latin typeface="Consolas" panose="020B0609020204030204" pitchFamily="49" charset="0"/>
                          <a:cs typeface="Consolas" panose="020B0609020204030204" pitchFamily="49" charset="0"/>
                        </a:rPr>
                        <a:t>ADDMI</a:t>
                      </a:r>
                      <a:r>
                        <a:rPr lang="en-US" sz="1600" dirty="0">
                          <a:solidFill>
                            <a:srgbClr val="C00000"/>
                          </a:solidFill>
                          <a:effectLst/>
                          <a:latin typeface="Consolas" panose="020B0609020204030204" pitchFamily="49" charset="0"/>
                          <a:cs typeface="Consolas" panose="020B0609020204030204" pitchFamily="49" charset="0"/>
                        </a:rPr>
                        <a:t> </a:t>
                      </a:r>
                      <a:r>
                        <a:rPr lang="en-US" sz="1600" dirty="0" err="1">
                          <a:effectLst/>
                          <a:latin typeface="Consolas" panose="020B0609020204030204" pitchFamily="49" charset="0"/>
                          <a:cs typeface="Consolas" panose="020B0609020204030204" pitchFamily="49" charset="0"/>
                        </a:rPr>
                        <a:t>r3</a:t>
                      </a:r>
                      <a:r>
                        <a:rPr lang="en-US" sz="1600" dirty="0">
                          <a:effectLst/>
                          <a:latin typeface="Consolas" panose="020B0609020204030204" pitchFamily="49" charset="0"/>
                          <a:cs typeface="Consolas" panose="020B0609020204030204" pitchFamily="49" charset="0"/>
                        </a:rPr>
                        <a:t>, </a:t>
                      </a:r>
                      <a:r>
                        <a:rPr lang="en-US" sz="1600" dirty="0" err="1">
                          <a:effectLst/>
                          <a:latin typeface="Consolas" panose="020B0609020204030204" pitchFamily="49" charset="0"/>
                          <a:cs typeface="Consolas" panose="020B0609020204030204" pitchFamily="49" charset="0"/>
                        </a:rPr>
                        <a:t>r2</a:t>
                      </a:r>
                      <a:r>
                        <a:rPr lang="en-US" sz="1600" dirty="0">
                          <a:effectLst/>
                          <a:latin typeface="Consolas" panose="020B0609020204030204" pitchFamily="49" charset="0"/>
                          <a:cs typeface="Consolas" panose="020B0609020204030204" pitchFamily="49" charset="0"/>
                        </a:rPr>
                        <a:t>, </a:t>
                      </a:r>
                      <a:r>
                        <a:rPr lang="en-US" sz="1600" dirty="0" err="1">
                          <a:effectLst/>
                          <a:latin typeface="Consolas" panose="020B0609020204030204" pitchFamily="49" charset="0"/>
                          <a:cs typeface="Consolas" panose="020B0609020204030204" pitchFamily="49" charset="0"/>
                        </a:rPr>
                        <a:t>r1</a:t>
                      </a:r>
                      <a:endParaRPr lang="en-US" sz="1600" dirty="0">
                        <a:effectLst/>
                        <a:latin typeface="Consolas" panose="020B0609020204030204" pitchFamily="49" charset="0"/>
                        <a:ea typeface="宋体"/>
                        <a:cs typeface="Consolas" panose="020B0609020204030204" pitchFamily="49" charset="0"/>
                      </a:endParaRPr>
                    </a:p>
                  </a:txBody>
                  <a:tcPr marL="68580" marR="68580" marT="0" marB="0" anchor="ctr"/>
                </a:tc>
                <a:tc>
                  <a:txBody>
                    <a:bodyPr/>
                    <a:lstStyle/>
                    <a:p>
                      <a:pPr marL="0" marR="0" algn="just">
                        <a:spcBef>
                          <a:spcPts val="0"/>
                        </a:spcBef>
                        <a:spcAft>
                          <a:spcPts val="0"/>
                        </a:spcAft>
                      </a:pPr>
                      <a:r>
                        <a:rPr lang="en-US" sz="1600">
                          <a:effectLst/>
                          <a:latin typeface="Consolas" panose="020B0609020204030204" pitchFamily="49" charset="0"/>
                          <a:cs typeface="Consolas" panose="020B0609020204030204" pitchFamily="49" charset="0"/>
                        </a:rPr>
                        <a:t>Add if Minus (Negative)</a:t>
                      </a:r>
                      <a:endParaRPr lang="en-US" sz="1600">
                        <a:effectLst/>
                        <a:latin typeface="Consolas" panose="020B0609020204030204" pitchFamily="49" charset="0"/>
                        <a:ea typeface="宋体"/>
                        <a:cs typeface="Consolas" panose="020B0609020204030204" pitchFamily="49" charset="0"/>
                      </a:endParaRPr>
                    </a:p>
                  </a:txBody>
                  <a:tcPr marL="68580" marR="68580" marT="0" marB="0"/>
                </a:tc>
                <a:tc>
                  <a:txBody>
                    <a:bodyPr/>
                    <a:lstStyle/>
                    <a:p>
                      <a:pPr marL="0" marR="0" algn="just">
                        <a:spcBef>
                          <a:spcPts val="0"/>
                        </a:spcBef>
                        <a:spcAft>
                          <a:spcPts val="0"/>
                        </a:spcAft>
                      </a:pPr>
                      <a:r>
                        <a:rPr lang="en-US" sz="1600" dirty="0">
                          <a:solidFill>
                            <a:srgbClr val="0000FF"/>
                          </a:solidFill>
                          <a:effectLst/>
                          <a:latin typeface="Consolas" panose="020B0609020204030204" pitchFamily="49" charset="0"/>
                          <a:cs typeface="Consolas" panose="020B0609020204030204" pitchFamily="49" charset="0"/>
                        </a:rPr>
                        <a:t>Add if N = 1</a:t>
                      </a:r>
                      <a:endParaRPr lang="en-US" sz="1600" dirty="0">
                        <a:solidFill>
                          <a:srgbClr val="0000FF"/>
                        </a:solidFill>
                        <a:effectLst/>
                        <a:latin typeface="Consolas" panose="020B0609020204030204" pitchFamily="49" charset="0"/>
                        <a:ea typeface="宋体"/>
                        <a:cs typeface="Consolas" panose="020B0609020204030204" pitchFamily="49" charset="0"/>
                      </a:endParaRPr>
                    </a:p>
                  </a:txBody>
                  <a:tcPr marL="68580" marR="68580" marT="0" marB="0"/>
                </a:tc>
                <a:extLst>
                  <a:ext uri="{0D108BD9-81ED-4DB2-BD59-A6C34878D82A}">
                    <a16:rowId xmlns:a16="http://schemas.microsoft.com/office/drawing/2014/main" val="10005"/>
                  </a:ext>
                </a:extLst>
              </a:tr>
              <a:tr h="304800">
                <a:tc>
                  <a:txBody>
                    <a:bodyPr/>
                    <a:lstStyle/>
                    <a:p>
                      <a:pPr marL="0" marR="0" algn="just">
                        <a:spcBef>
                          <a:spcPts val="0"/>
                        </a:spcBef>
                        <a:spcAft>
                          <a:spcPts val="0"/>
                        </a:spcAft>
                      </a:pPr>
                      <a:r>
                        <a:rPr lang="en-US" sz="1600" b="1" dirty="0" err="1">
                          <a:solidFill>
                            <a:srgbClr val="C00000"/>
                          </a:solidFill>
                          <a:effectLst/>
                          <a:latin typeface="Consolas" panose="020B0609020204030204" pitchFamily="49" charset="0"/>
                          <a:cs typeface="Consolas" panose="020B0609020204030204" pitchFamily="49" charset="0"/>
                        </a:rPr>
                        <a:t>ADDPL</a:t>
                      </a:r>
                      <a:r>
                        <a:rPr lang="en-US" sz="1600" dirty="0">
                          <a:solidFill>
                            <a:srgbClr val="C00000"/>
                          </a:solidFill>
                          <a:effectLst/>
                          <a:latin typeface="Consolas" panose="020B0609020204030204" pitchFamily="49" charset="0"/>
                          <a:cs typeface="Consolas" panose="020B0609020204030204" pitchFamily="49" charset="0"/>
                        </a:rPr>
                        <a:t> </a:t>
                      </a:r>
                      <a:r>
                        <a:rPr lang="en-US" sz="1600" dirty="0" err="1">
                          <a:effectLst/>
                          <a:latin typeface="Consolas" panose="020B0609020204030204" pitchFamily="49" charset="0"/>
                          <a:cs typeface="Consolas" panose="020B0609020204030204" pitchFamily="49" charset="0"/>
                        </a:rPr>
                        <a:t>r3</a:t>
                      </a:r>
                      <a:r>
                        <a:rPr lang="en-US" sz="1600" dirty="0">
                          <a:effectLst/>
                          <a:latin typeface="Consolas" panose="020B0609020204030204" pitchFamily="49" charset="0"/>
                          <a:cs typeface="Consolas" panose="020B0609020204030204" pitchFamily="49" charset="0"/>
                        </a:rPr>
                        <a:t>, </a:t>
                      </a:r>
                      <a:r>
                        <a:rPr lang="en-US" sz="1600" dirty="0" err="1">
                          <a:effectLst/>
                          <a:latin typeface="Consolas" panose="020B0609020204030204" pitchFamily="49" charset="0"/>
                          <a:cs typeface="Consolas" panose="020B0609020204030204" pitchFamily="49" charset="0"/>
                        </a:rPr>
                        <a:t>r2</a:t>
                      </a:r>
                      <a:r>
                        <a:rPr lang="en-US" sz="1600" dirty="0">
                          <a:effectLst/>
                          <a:latin typeface="Consolas" panose="020B0609020204030204" pitchFamily="49" charset="0"/>
                          <a:cs typeface="Consolas" panose="020B0609020204030204" pitchFamily="49" charset="0"/>
                        </a:rPr>
                        <a:t>, </a:t>
                      </a:r>
                      <a:r>
                        <a:rPr lang="en-US" sz="1600" dirty="0" err="1">
                          <a:effectLst/>
                          <a:latin typeface="Consolas" panose="020B0609020204030204" pitchFamily="49" charset="0"/>
                          <a:cs typeface="Consolas" panose="020B0609020204030204" pitchFamily="49" charset="0"/>
                        </a:rPr>
                        <a:t>r1</a:t>
                      </a:r>
                      <a:endParaRPr lang="en-US" sz="1600" dirty="0">
                        <a:effectLst/>
                        <a:latin typeface="Consolas" panose="020B0609020204030204" pitchFamily="49" charset="0"/>
                        <a:ea typeface="宋体"/>
                        <a:cs typeface="Consolas" panose="020B0609020204030204" pitchFamily="49" charset="0"/>
                      </a:endParaRPr>
                    </a:p>
                  </a:txBody>
                  <a:tcPr marL="68580" marR="68580" marT="0" marB="0" anchor="ctr"/>
                </a:tc>
                <a:tc>
                  <a:txBody>
                    <a:bodyPr/>
                    <a:lstStyle/>
                    <a:p>
                      <a:pPr marL="0" marR="0" algn="just">
                        <a:spcBef>
                          <a:spcPts val="0"/>
                        </a:spcBef>
                        <a:spcAft>
                          <a:spcPts val="0"/>
                        </a:spcAft>
                      </a:pPr>
                      <a:r>
                        <a:rPr lang="en-US" sz="1600">
                          <a:effectLst/>
                          <a:latin typeface="Consolas" panose="020B0609020204030204" pitchFamily="49" charset="0"/>
                          <a:cs typeface="Consolas" panose="020B0609020204030204" pitchFamily="49" charset="0"/>
                        </a:rPr>
                        <a:t>Add if PLus (Positive or Zero)</a:t>
                      </a:r>
                      <a:endParaRPr lang="en-US" sz="1600">
                        <a:effectLst/>
                        <a:latin typeface="Consolas" panose="020B0609020204030204" pitchFamily="49" charset="0"/>
                        <a:ea typeface="宋体"/>
                        <a:cs typeface="Consolas" panose="020B0609020204030204" pitchFamily="49" charset="0"/>
                      </a:endParaRPr>
                    </a:p>
                  </a:txBody>
                  <a:tcPr marL="68580" marR="68580" marT="0" marB="0"/>
                </a:tc>
                <a:tc>
                  <a:txBody>
                    <a:bodyPr/>
                    <a:lstStyle/>
                    <a:p>
                      <a:pPr marL="0" marR="0" algn="just">
                        <a:spcBef>
                          <a:spcPts val="0"/>
                        </a:spcBef>
                        <a:spcAft>
                          <a:spcPts val="0"/>
                        </a:spcAft>
                      </a:pPr>
                      <a:r>
                        <a:rPr lang="en-US" sz="1600" dirty="0">
                          <a:solidFill>
                            <a:srgbClr val="0000FF"/>
                          </a:solidFill>
                          <a:effectLst/>
                          <a:latin typeface="Consolas" panose="020B0609020204030204" pitchFamily="49" charset="0"/>
                          <a:cs typeface="Consolas" panose="020B0609020204030204" pitchFamily="49" charset="0"/>
                        </a:rPr>
                        <a:t>Add if N = 0</a:t>
                      </a:r>
                      <a:endParaRPr lang="en-US" sz="1600" dirty="0">
                        <a:solidFill>
                          <a:srgbClr val="0000FF"/>
                        </a:solidFill>
                        <a:effectLst/>
                        <a:latin typeface="Consolas" panose="020B0609020204030204" pitchFamily="49" charset="0"/>
                        <a:ea typeface="宋体"/>
                        <a:cs typeface="Consolas" panose="020B0609020204030204" pitchFamily="49" charset="0"/>
                      </a:endParaRPr>
                    </a:p>
                  </a:txBody>
                  <a:tcPr marL="68580" marR="68580" marT="0" marB="0"/>
                </a:tc>
                <a:extLst>
                  <a:ext uri="{0D108BD9-81ED-4DB2-BD59-A6C34878D82A}">
                    <a16:rowId xmlns:a16="http://schemas.microsoft.com/office/drawing/2014/main" val="10006"/>
                  </a:ext>
                </a:extLst>
              </a:tr>
              <a:tr h="304800">
                <a:tc>
                  <a:txBody>
                    <a:bodyPr/>
                    <a:lstStyle/>
                    <a:p>
                      <a:pPr marL="0" marR="0" algn="just">
                        <a:spcBef>
                          <a:spcPts val="0"/>
                        </a:spcBef>
                        <a:spcAft>
                          <a:spcPts val="0"/>
                        </a:spcAft>
                      </a:pPr>
                      <a:r>
                        <a:rPr lang="en-US" sz="1600" b="1" dirty="0" err="1">
                          <a:solidFill>
                            <a:srgbClr val="C00000"/>
                          </a:solidFill>
                          <a:effectLst/>
                          <a:latin typeface="Consolas" panose="020B0609020204030204" pitchFamily="49" charset="0"/>
                          <a:cs typeface="Consolas" panose="020B0609020204030204" pitchFamily="49" charset="0"/>
                        </a:rPr>
                        <a:t>ADDVS</a:t>
                      </a:r>
                      <a:r>
                        <a:rPr lang="en-US" sz="1600" dirty="0">
                          <a:solidFill>
                            <a:srgbClr val="C00000"/>
                          </a:solidFill>
                          <a:effectLst/>
                          <a:latin typeface="Consolas" panose="020B0609020204030204" pitchFamily="49" charset="0"/>
                          <a:cs typeface="Consolas" panose="020B0609020204030204" pitchFamily="49" charset="0"/>
                        </a:rPr>
                        <a:t> </a:t>
                      </a:r>
                      <a:r>
                        <a:rPr lang="en-US" sz="1600" dirty="0" err="1">
                          <a:effectLst/>
                          <a:latin typeface="Consolas" panose="020B0609020204030204" pitchFamily="49" charset="0"/>
                          <a:cs typeface="Consolas" panose="020B0609020204030204" pitchFamily="49" charset="0"/>
                        </a:rPr>
                        <a:t>r3</a:t>
                      </a:r>
                      <a:r>
                        <a:rPr lang="en-US" sz="1600" dirty="0">
                          <a:effectLst/>
                          <a:latin typeface="Consolas" panose="020B0609020204030204" pitchFamily="49" charset="0"/>
                          <a:cs typeface="Consolas" panose="020B0609020204030204" pitchFamily="49" charset="0"/>
                        </a:rPr>
                        <a:t>, </a:t>
                      </a:r>
                      <a:r>
                        <a:rPr lang="en-US" sz="1600" dirty="0" err="1">
                          <a:effectLst/>
                          <a:latin typeface="Consolas" panose="020B0609020204030204" pitchFamily="49" charset="0"/>
                          <a:cs typeface="Consolas" panose="020B0609020204030204" pitchFamily="49" charset="0"/>
                        </a:rPr>
                        <a:t>r2</a:t>
                      </a:r>
                      <a:r>
                        <a:rPr lang="en-US" sz="1600" dirty="0">
                          <a:effectLst/>
                          <a:latin typeface="Consolas" panose="020B0609020204030204" pitchFamily="49" charset="0"/>
                          <a:cs typeface="Consolas" panose="020B0609020204030204" pitchFamily="49" charset="0"/>
                        </a:rPr>
                        <a:t>, </a:t>
                      </a:r>
                      <a:r>
                        <a:rPr lang="en-US" sz="1600" dirty="0" err="1">
                          <a:effectLst/>
                          <a:latin typeface="Consolas" panose="020B0609020204030204" pitchFamily="49" charset="0"/>
                          <a:cs typeface="Consolas" panose="020B0609020204030204" pitchFamily="49" charset="0"/>
                        </a:rPr>
                        <a:t>r1</a:t>
                      </a:r>
                      <a:endParaRPr lang="en-US" sz="1600" dirty="0">
                        <a:effectLst/>
                        <a:latin typeface="Consolas" panose="020B0609020204030204" pitchFamily="49" charset="0"/>
                        <a:ea typeface="宋体"/>
                        <a:cs typeface="Consolas" panose="020B0609020204030204" pitchFamily="49" charset="0"/>
                      </a:endParaRPr>
                    </a:p>
                  </a:txBody>
                  <a:tcPr marL="68580" marR="68580" marT="0" marB="0" anchor="ctr"/>
                </a:tc>
                <a:tc>
                  <a:txBody>
                    <a:bodyPr/>
                    <a:lstStyle/>
                    <a:p>
                      <a:pPr marL="0" marR="0" algn="just">
                        <a:spcBef>
                          <a:spcPts val="0"/>
                        </a:spcBef>
                        <a:spcAft>
                          <a:spcPts val="0"/>
                        </a:spcAft>
                      </a:pPr>
                      <a:r>
                        <a:rPr lang="en-US" sz="1600">
                          <a:effectLst/>
                          <a:latin typeface="Consolas" panose="020B0609020204030204" pitchFamily="49" charset="0"/>
                          <a:cs typeface="Consolas" panose="020B0609020204030204" pitchFamily="49" charset="0"/>
                        </a:rPr>
                        <a:t>Add if oVerflow Set</a:t>
                      </a:r>
                      <a:endParaRPr lang="en-US" sz="1600">
                        <a:effectLst/>
                        <a:latin typeface="Consolas" panose="020B0609020204030204" pitchFamily="49" charset="0"/>
                        <a:ea typeface="宋体"/>
                        <a:cs typeface="Consolas" panose="020B0609020204030204" pitchFamily="49" charset="0"/>
                      </a:endParaRPr>
                    </a:p>
                  </a:txBody>
                  <a:tcPr marL="68580" marR="68580" marT="0" marB="0"/>
                </a:tc>
                <a:tc>
                  <a:txBody>
                    <a:bodyPr/>
                    <a:lstStyle/>
                    <a:p>
                      <a:pPr marL="0" marR="0" algn="just">
                        <a:spcBef>
                          <a:spcPts val="0"/>
                        </a:spcBef>
                        <a:spcAft>
                          <a:spcPts val="0"/>
                        </a:spcAft>
                      </a:pPr>
                      <a:r>
                        <a:rPr lang="en-US" sz="1600">
                          <a:solidFill>
                            <a:srgbClr val="0000FF"/>
                          </a:solidFill>
                          <a:effectLst/>
                          <a:latin typeface="Consolas" panose="020B0609020204030204" pitchFamily="49" charset="0"/>
                          <a:cs typeface="Consolas" panose="020B0609020204030204" pitchFamily="49" charset="0"/>
                        </a:rPr>
                        <a:t>Add if V = 1</a:t>
                      </a:r>
                      <a:endParaRPr lang="en-US" sz="1600">
                        <a:solidFill>
                          <a:srgbClr val="0000FF"/>
                        </a:solidFill>
                        <a:effectLst/>
                        <a:latin typeface="Consolas" panose="020B0609020204030204" pitchFamily="49" charset="0"/>
                        <a:ea typeface="宋体"/>
                        <a:cs typeface="Consolas" panose="020B0609020204030204" pitchFamily="49" charset="0"/>
                      </a:endParaRPr>
                    </a:p>
                  </a:txBody>
                  <a:tcPr marL="68580" marR="68580" marT="0" marB="0"/>
                </a:tc>
                <a:extLst>
                  <a:ext uri="{0D108BD9-81ED-4DB2-BD59-A6C34878D82A}">
                    <a16:rowId xmlns:a16="http://schemas.microsoft.com/office/drawing/2014/main" val="10007"/>
                  </a:ext>
                </a:extLst>
              </a:tr>
              <a:tr h="304800">
                <a:tc>
                  <a:txBody>
                    <a:bodyPr/>
                    <a:lstStyle/>
                    <a:p>
                      <a:pPr marL="0" marR="0" algn="just">
                        <a:spcBef>
                          <a:spcPts val="0"/>
                        </a:spcBef>
                        <a:spcAft>
                          <a:spcPts val="0"/>
                        </a:spcAft>
                      </a:pPr>
                      <a:r>
                        <a:rPr lang="en-US" sz="1600" b="1" dirty="0" err="1">
                          <a:solidFill>
                            <a:srgbClr val="C00000"/>
                          </a:solidFill>
                          <a:effectLst/>
                          <a:latin typeface="Consolas" panose="020B0609020204030204" pitchFamily="49" charset="0"/>
                          <a:cs typeface="Consolas" panose="020B0609020204030204" pitchFamily="49" charset="0"/>
                        </a:rPr>
                        <a:t>ADDVC</a:t>
                      </a:r>
                      <a:r>
                        <a:rPr lang="en-US" sz="1600" dirty="0">
                          <a:solidFill>
                            <a:srgbClr val="C00000"/>
                          </a:solidFill>
                          <a:effectLst/>
                          <a:latin typeface="Consolas" panose="020B0609020204030204" pitchFamily="49" charset="0"/>
                          <a:cs typeface="Consolas" panose="020B0609020204030204" pitchFamily="49" charset="0"/>
                        </a:rPr>
                        <a:t> </a:t>
                      </a:r>
                      <a:r>
                        <a:rPr lang="en-US" sz="1600" dirty="0" err="1">
                          <a:effectLst/>
                          <a:latin typeface="Consolas" panose="020B0609020204030204" pitchFamily="49" charset="0"/>
                          <a:cs typeface="Consolas" panose="020B0609020204030204" pitchFamily="49" charset="0"/>
                        </a:rPr>
                        <a:t>r3</a:t>
                      </a:r>
                      <a:r>
                        <a:rPr lang="en-US" sz="1600" dirty="0">
                          <a:effectLst/>
                          <a:latin typeface="Consolas" panose="020B0609020204030204" pitchFamily="49" charset="0"/>
                          <a:cs typeface="Consolas" panose="020B0609020204030204" pitchFamily="49" charset="0"/>
                        </a:rPr>
                        <a:t>, </a:t>
                      </a:r>
                      <a:r>
                        <a:rPr lang="en-US" sz="1600" dirty="0" err="1">
                          <a:effectLst/>
                          <a:latin typeface="Consolas" panose="020B0609020204030204" pitchFamily="49" charset="0"/>
                          <a:cs typeface="Consolas" panose="020B0609020204030204" pitchFamily="49" charset="0"/>
                        </a:rPr>
                        <a:t>r2</a:t>
                      </a:r>
                      <a:r>
                        <a:rPr lang="en-US" sz="1600" dirty="0">
                          <a:effectLst/>
                          <a:latin typeface="Consolas" panose="020B0609020204030204" pitchFamily="49" charset="0"/>
                          <a:cs typeface="Consolas" panose="020B0609020204030204" pitchFamily="49" charset="0"/>
                        </a:rPr>
                        <a:t>, </a:t>
                      </a:r>
                      <a:r>
                        <a:rPr lang="en-US" sz="1600" dirty="0" err="1">
                          <a:effectLst/>
                          <a:latin typeface="Consolas" panose="020B0609020204030204" pitchFamily="49" charset="0"/>
                          <a:cs typeface="Consolas" panose="020B0609020204030204" pitchFamily="49" charset="0"/>
                        </a:rPr>
                        <a:t>r1</a:t>
                      </a:r>
                      <a:endParaRPr lang="en-US" sz="1600" dirty="0">
                        <a:effectLst/>
                        <a:latin typeface="Consolas" panose="020B0609020204030204" pitchFamily="49" charset="0"/>
                        <a:ea typeface="宋体"/>
                        <a:cs typeface="Consolas" panose="020B0609020204030204" pitchFamily="49" charset="0"/>
                      </a:endParaRPr>
                    </a:p>
                  </a:txBody>
                  <a:tcPr marL="68580" marR="68580" marT="0" marB="0" anchor="ctr"/>
                </a:tc>
                <a:tc>
                  <a:txBody>
                    <a:bodyPr/>
                    <a:lstStyle/>
                    <a:p>
                      <a:pPr marL="0" marR="0" algn="just">
                        <a:spcBef>
                          <a:spcPts val="0"/>
                        </a:spcBef>
                        <a:spcAft>
                          <a:spcPts val="0"/>
                        </a:spcAft>
                      </a:pPr>
                      <a:r>
                        <a:rPr lang="en-US" sz="1600">
                          <a:effectLst/>
                          <a:latin typeface="Consolas" panose="020B0609020204030204" pitchFamily="49" charset="0"/>
                          <a:cs typeface="Consolas" panose="020B0609020204030204" pitchFamily="49" charset="0"/>
                        </a:rPr>
                        <a:t>Add if oVerflow Clear</a:t>
                      </a:r>
                      <a:endParaRPr lang="en-US" sz="1600">
                        <a:effectLst/>
                        <a:latin typeface="Consolas" panose="020B0609020204030204" pitchFamily="49" charset="0"/>
                        <a:ea typeface="宋体"/>
                        <a:cs typeface="Consolas" panose="020B0609020204030204" pitchFamily="49" charset="0"/>
                      </a:endParaRPr>
                    </a:p>
                  </a:txBody>
                  <a:tcPr marL="68580" marR="68580" marT="0" marB="0"/>
                </a:tc>
                <a:tc>
                  <a:txBody>
                    <a:bodyPr/>
                    <a:lstStyle/>
                    <a:p>
                      <a:pPr marL="0" marR="0" algn="just">
                        <a:spcBef>
                          <a:spcPts val="0"/>
                        </a:spcBef>
                        <a:spcAft>
                          <a:spcPts val="0"/>
                        </a:spcAft>
                      </a:pPr>
                      <a:r>
                        <a:rPr lang="en-US" sz="1600" dirty="0">
                          <a:solidFill>
                            <a:srgbClr val="0000FF"/>
                          </a:solidFill>
                          <a:effectLst/>
                          <a:latin typeface="Consolas" panose="020B0609020204030204" pitchFamily="49" charset="0"/>
                          <a:cs typeface="Consolas" panose="020B0609020204030204" pitchFamily="49" charset="0"/>
                        </a:rPr>
                        <a:t>Add if V = 0</a:t>
                      </a:r>
                      <a:endParaRPr lang="en-US" sz="1600" dirty="0">
                        <a:solidFill>
                          <a:srgbClr val="0000FF"/>
                        </a:solidFill>
                        <a:effectLst/>
                        <a:latin typeface="Consolas" panose="020B0609020204030204" pitchFamily="49" charset="0"/>
                        <a:ea typeface="宋体"/>
                        <a:cs typeface="Consolas" panose="020B0609020204030204" pitchFamily="49" charset="0"/>
                      </a:endParaRPr>
                    </a:p>
                  </a:txBody>
                  <a:tcPr marL="68580" marR="68580" marT="0" marB="0"/>
                </a:tc>
                <a:extLst>
                  <a:ext uri="{0D108BD9-81ED-4DB2-BD59-A6C34878D82A}">
                    <a16:rowId xmlns:a16="http://schemas.microsoft.com/office/drawing/2014/main" val="10008"/>
                  </a:ext>
                </a:extLst>
              </a:tr>
              <a:tr h="304800">
                <a:tc>
                  <a:txBody>
                    <a:bodyPr/>
                    <a:lstStyle/>
                    <a:p>
                      <a:pPr marL="0" marR="0" algn="just">
                        <a:spcBef>
                          <a:spcPts val="0"/>
                        </a:spcBef>
                        <a:spcAft>
                          <a:spcPts val="0"/>
                        </a:spcAft>
                      </a:pPr>
                      <a:r>
                        <a:rPr lang="en-US" sz="1600" b="1" dirty="0" err="1">
                          <a:solidFill>
                            <a:srgbClr val="C00000"/>
                          </a:solidFill>
                          <a:effectLst/>
                          <a:latin typeface="Consolas" panose="020B0609020204030204" pitchFamily="49" charset="0"/>
                          <a:cs typeface="Consolas" panose="020B0609020204030204" pitchFamily="49" charset="0"/>
                        </a:rPr>
                        <a:t>ADDHI</a:t>
                      </a:r>
                      <a:r>
                        <a:rPr lang="en-US" sz="1600" dirty="0">
                          <a:solidFill>
                            <a:srgbClr val="C00000"/>
                          </a:solidFill>
                          <a:effectLst/>
                          <a:latin typeface="Consolas" panose="020B0609020204030204" pitchFamily="49" charset="0"/>
                          <a:cs typeface="Consolas" panose="020B0609020204030204" pitchFamily="49" charset="0"/>
                        </a:rPr>
                        <a:t> </a:t>
                      </a:r>
                      <a:r>
                        <a:rPr lang="en-US" sz="1600" dirty="0" err="1">
                          <a:effectLst/>
                          <a:latin typeface="Consolas" panose="020B0609020204030204" pitchFamily="49" charset="0"/>
                          <a:cs typeface="Consolas" panose="020B0609020204030204" pitchFamily="49" charset="0"/>
                        </a:rPr>
                        <a:t>r3</a:t>
                      </a:r>
                      <a:r>
                        <a:rPr lang="en-US" sz="1600" dirty="0">
                          <a:effectLst/>
                          <a:latin typeface="Consolas" panose="020B0609020204030204" pitchFamily="49" charset="0"/>
                          <a:cs typeface="Consolas" panose="020B0609020204030204" pitchFamily="49" charset="0"/>
                        </a:rPr>
                        <a:t>, </a:t>
                      </a:r>
                      <a:r>
                        <a:rPr lang="en-US" sz="1600" dirty="0" err="1">
                          <a:effectLst/>
                          <a:latin typeface="Consolas" panose="020B0609020204030204" pitchFamily="49" charset="0"/>
                          <a:cs typeface="Consolas" panose="020B0609020204030204" pitchFamily="49" charset="0"/>
                        </a:rPr>
                        <a:t>r2</a:t>
                      </a:r>
                      <a:r>
                        <a:rPr lang="en-US" sz="1600" dirty="0">
                          <a:effectLst/>
                          <a:latin typeface="Consolas" panose="020B0609020204030204" pitchFamily="49" charset="0"/>
                          <a:cs typeface="Consolas" panose="020B0609020204030204" pitchFamily="49" charset="0"/>
                        </a:rPr>
                        <a:t>, </a:t>
                      </a:r>
                      <a:r>
                        <a:rPr lang="en-US" sz="1600" dirty="0" err="1">
                          <a:effectLst/>
                          <a:latin typeface="Consolas" panose="020B0609020204030204" pitchFamily="49" charset="0"/>
                          <a:cs typeface="Consolas" panose="020B0609020204030204" pitchFamily="49" charset="0"/>
                        </a:rPr>
                        <a:t>r1</a:t>
                      </a:r>
                      <a:endParaRPr lang="en-US" sz="1600" dirty="0">
                        <a:effectLst/>
                        <a:latin typeface="Consolas" panose="020B0609020204030204" pitchFamily="49" charset="0"/>
                        <a:ea typeface="宋体"/>
                        <a:cs typeface="Consolas" panose="020B0609020204030204" pitchFamily="49" charset="0"/>
                      </a:endParaRPr>
                    </a:p>
                  </a:txBody>
                  <a:tcPr marL="68580" marR="68580" marT="0" marB="0" anchor="ctr"/>
                </a:tc>
                <a:tc>
                  <a:txBody>
                    <a:bodyPr/>
                    <a:lstStyle/>
                    <a:p>
                      <a:pPr marL="0" marR="0" algn="just">
                        <a:spcBef>
                          <a:spcPts val="0"/>
                        </a:spcBef>
                        <a:spcAft>
                          <a:spcPts val="0"/>
                        </a:spcAft>
                      </a:pPr>
                      <a:r>
                        <a:rPr lang="en-US" sz="1600" dirty="0">
                          <a:effectLst/>
                          <a:latin typeface="Consolas" panose="020B0609020204030204" pitchFamily="49" charset="0"/>
                          <a:cs typeface="Consolas" panose="020B0609020204030204" pitchFamily="49" charset="0"/>
                        </a:rPr>
                        <a:t>Add if Unsigned </a:t>
                      </a:r>
                      <a:r>
                        <a:rPr lang="en-US" sz="1600" dirty="0" err="1">
                          <a:effectLst/>
                          <a:latin typeface="Consolas" panose="020B0609020204030204" pitchFamily="49" charset="0"/>
                          <a:cs typeface="Consolas" panose="020B0609020204030204" pitchFamily="49" charset="0"/>
                        </a:rPr>
                        <a:t>HIgher</a:t>
                      </a:r>
                      <a:endParaRPr lang="en-US" sz="1600" dirty="0">
                        <a:effectLst/>
                        <a:latin typeface="Consolas" panose="020B0609020204030204" pitchFamily="49" charset="0"/>
                        <a:ea typeface="宋体"/>
                        <a:cs typeface="Consolas" panose="020B0609020204030204" pitchFamily="49" charset="0"/>
                      </a:endParaRPr>
                    </a:p>
                  </a:txBody>
                  <a:tcPr marL="68580" marR="68580" marT="0" marB="0"/>
                </a:tc>
                <a:tc>
                  <a:txBody>
                    <a:bodyPr/>
                    <a:lstStyle/>
                    <a:p>
                      <a:pPr marL="0" marR="0" algn="just">
                        <a:spcBef>
                          <a:spcPts val="0"/>
                        </a:spcBef>
                        <a:spcAft>
                          <a:spcPts val="0"/>
                        </a:spcAft>
                      </a:pPr>
                      <a:r>
                        <a:rPr lang="en-US" sz="1600">
                          <a:solidFill>
                            <a:srgbClr val="0000FF"/>
                          </a:solidFill>
                          <a:effectLst/>
                          <a:latin typeface="Consolas" panose="020B0609020204030204" pitchFamily="49" charset="0"/>
                          <a:cs typeface="Consolas" panose="020B0609020204030204" pitchFamily="49" charset="0"/>
                        </a:rPr>
                        <a:t>Add if C = 1 &amp; Z = 0</a:t>
                      </a:r>
                      <a:endParaRPr lang="en-US" sz="1600">
                        <a:solidFill>
                          <a:srgbClr val="0000FF"/>
                        </a:solidFill>
                        <a:effectLst/>
                        <a:latin typeface="Consolas" panose="020B0609020204030204" pitchFamily="49" charset="0"/>
                        <a:ea typeface="宋体"/>
                        <a:cs typeface="Consolas" panose="020B0609020204030204" pitchFamily="49" charset="0"/>
                      </a:endParaRPr>
                    </a:p>
                  </a:txBody>
                  <a:tcPr marL="68580" marR="68580" marT="0" marB="0"/>
                </a:tc>
                <a:extLst>
                  <a:ext uri="{0D108BD9-81ED-4DB2-BD59-A6C34878D82A}">
                    <a16:rowId xmlns:a16="http://schemas.microsoft.com/office/drawing/2014/main" val="10009"/>
                  </a:ext>
                </a:extLst>
              </a:tr>
              <a:tr h="304800">
                <a:tc>
                  <a:txBody>
                    <a:bodyPr/>
                    <a:lstStyle/>
                    <a:p>
                      <a:pPr marL="0" marR="0" algn="just">
                        <a:spcBef>
                          <a:spcPts val="0"/>
                        </a:spcBef>
                        <a:spcAft>
                          <a:spcPts val="0"/>
                        </a:spcAft>
                      </a:pPr>
                      <a:r>
                        <a:rPr lang="en-US" sz="1600" b="1" dirty="0" err="1">
                          <a:solidFill>
                            <a:srgbClr val="C00000"/>
                          </a:solidFill>
                          <a:effectLst/>
                          <a:latin typeface="Consolas" panose="020B0609020204030204" pitchFamily="49" charset="0"/>
                          <a:cs typeface="Consolas" panose="020B0609020204030204" pitchFamily="49" charset="0"/>
                        </a:rPr>
                        <a:t>ADDLS</a:t>
                      </a:r>
                      <a:r>
                        <a:rPr lang="en-US" sz="1600" dirty="0">
                          <a:solidFill>
                            <a:srgbClr val="C00000"/>
                          </a:solidFill>
                          <a:effectLst/>
                          <a:latin typeface="Consolas" panose="020B0609020204030204" pitchFamily="49" charset="0"/>
                          <a:cs typeface="Consolas" panose="020B0609020204030204" pitchFamily="49" charset="0"/>
                        </a:rPr>
                        <a:t> </a:t>
                      </a:r>
                      <a:r>
                        <a:rPr lang="en-US" sz="1600" dirty="0" err="1">
                          <a:effectLst/>
                          <a:latin typeface="Consolas" panose="020B0609020204030204" pitchFamily="49" charset="0"/>
                          <a:cs typeface="Consolas" panose="020B0609020204030204" pitchFamily="49" charset="0"/>
                        </a:rPr>
                        <a:t>r3</a:t>
                      </a:r>
                      <a:r>
                        <a:rPr lang="en-US" sz="1600" dirty="0">
                          <a:effectLst/>
                          <a:latin typeface="Consolas" panose="020B0609020204030204" pitchFamily="49" charset="0"/>
                          <a:cs typeface="Consolas" panose="020B0609020204030204" pitchFamily="49" charset="0"/>
                        </a:rPr>
                        <a:t>, </a:t>
                      </a:r>
                      <a:r>
                        <a:rPr lang="en-US" sz="1600" dirty="0" err="1">
                          <a:effectLst/>
                          <a:latin typeface="Consolas" panose="020B0609020204030204" pitchFamily="49" charset="0"/>
                          <a:cs typeface="Consolas" panose="020B0609020204030204" pitchFamily="49" charset="0"/>
                        </a:rPr>
                        <a:t>r2</a:t>
                      </a:r>
                      <a:r>
                        <a:rPr lang="en-US" sz="1600" dirty="0">
                          <a:effectLst/>
                          <a:latin typeface="Consolas" panose="020B0609020204030204" pitchFamily="49" charset="0"/>
                          <a:cs typeface="Consolas" panose="020B0609020204030204" pitchFamily="49" charset="0"/>
                        </a:rPr>
                        <a:t>, </a:t>
                      </a:r>
                      <a:r>
                        <a:rPr lang="en-US" sz="1600" dirty="0" err="1">
                          <a:effectLst/>
                          <a:latin typeface="Consolas" panose="020B0609020204030204" pitchFamily="49" charset="0"/>
                          <a:cs typeface="Consolas" panose="020B0609020204030204" pitchFamily="49" charset="0"/>
                        </a:rPr>
                        <a:t>r1</a:t>
                      </a:r>
                      <a:endParaRPr lang="en-US" sz="1600" dirty="0">
                        <a:effectLst/>
                        <a:latin typeface="Consolas" panose="020B0609020204030204" pitchFamily="49" charset="0"/>
                        <a:ea typeface="宋体"/>
                        <a:cs typeface="Consolas" panose="020B0609020204030204" pitchFamily="49" charset="0"/>
                      </a:endParaRPr>
                    </a:p>
                  </a:txBody>
                  <a:tcPr marL="68580" marR="68580" marT="0" marB="0" anchor="ctr"/>
                </a:tc>
                <a:tc>
                  <a:txBody>
                    <a:bodyPr/>
                    <a:lstStyle/>
                    <a:p>
                      <a:pPr marL="0" marR="0" algn="just">
                        <a:spcBef>
                          <a:spcPts val="0"/>
                        </a:spcBef>
                        <a:spcAft>
                          <a:spcPts val="0"/>
                        </a:spcAft>
                      </a:pPr>
                      <a:r>
                        <a:rPr lang="en-US" sz="1600">
                          <a:effectLst/>
                          <a:latin typeface="Consolas" panose="020B0609020204030204" pitchFamily="49" charset="0"/>
                          <a:cs typeface="Consolas" panose="020B0609020204030204" pitchFamily="49" charset="0"/>
                        </a:rPr>
                        <a:t>Add if Unsigned Lower or Same</a:t>
                      </a:r>
                      <a:endParaRPr lang="en-US" sz="1600">
                        <a:effectLst/>
                        <a:latin typeface="Consolas" panose="020B0609020204030204" pitchFamily="49" charset="0"/>
                        <a:ea typeface="宋体"/>
                        <a:cs typeface="Consolas" panose="020B0609020204030204" pitchFamily="49" charset="0"/>
                      </a:endParaRPr>
                    </a:p>
                  </a:txBody>
                  <a:tcPr marL="68580" marR="68580" marT="0" marB="0"/>
                </a:tc>
                <a:tc>
                  <a:txBody>
                    <a:bodyPr/>
                    <a:lstStyle/>
                    <a:p>
                      <a:pPr marL="0" marR="0" algn="just">
                        <a:spcBef>
                          <a:spcPts val="0"/>
                        </a:spcBef>
                        <a:spcAft>
                          <a:spcPts val="0"/>
                        </a:spcAft>
                      </a:pPr>
                      <a:r>
                        <a:rPr lang="en-US" sz="1600" dirty="0">
                          <a:solidFill>
                            <a:srgbClr val="0000FF"/>
                          </a:solidFill>
                          <a:effectLst/>
                          <a:latin typeface="Consolas" panose="020B0609020204030204" pitchFamily="49" charset="0"/>
                          <a:cs typeface="Consolas" panose="020B0609020204030204" pitchFamily="49" charset="0"/>
                        </a:rPr>
                        <a:t>Add if C = 0 or Z = 1</a:t>
                      </a:r>
                      <a:endParaRPr lang="en-US" sz="1600" dirty="0">
                        <a:solidFill>
                          <a:srgbClr val="0000FF"/>
                        </a:solidFill>
                        <a:effectLst/>
                        <a:latin typeface="Consolas" panose="020B0609020204030204" pitchFamily="49" charset="0"/>
                        <a:ea typeface="宋体"/>
                        <a:cs typeface="Consolas" panose="020B0609020204030204" pitchFamily="49" charset="0"/>
                      </a:endParaRPr>
                    </a:p>
                  </a:txBody>
                  <a:tcPr marL="68580" marR="68580" marT="0" marB="0"/>
                </a:tc>
                <a:extLst>
                  <a:ext uri="{0D108BD9-81ED-4DB2-BD59-A6C34878D82A}">
                    <a16:rowId xmlns:a16="http://schemas.microsoft.com/office/drawing/2014/main" val="10010"/>
                  </a:ext>
                </a:extLst>
              </a:tr>
              <a:tr h="304800">
                <a:tc>
                  <a:txBody>
                    <a:bodyPr/>
                    <a:lstStyle/>
                    <a:p>
                      <a:pPr marL="0" marR="0" algn="just">
                        <a:spcBef>
                          <a:spcPts val="0"/>
                        </a:spcBef>
                        <a:spcAft>
                          <a:spcPts val="0"/>
                        </a:spcAft>
                      </a:pPr>
                      <a:r>
                        <a:rPr lang="en-US" sz="1600" b="1" dirty="0" err="1">
                          <a:solidFill>
                            <a:srgbClr val="C00000"/>
                          </a:solidFill>
                          <a:effectLst/>
                          <a:latin typeface="Consolas" panose="020B0609020204030204" pitchFamily="49" charset="0"/>
                          <a:cs typeface="Consolas" panose="020B0609020204030204" pitchFamily="49" charset="0"/>
                        </a:rPr>
                        <a:t>ADDGE</a:t>
                      </a:r>
                      <a:r>
                        <a:rPr lang="en-US" sz="1600" dirty="0">
                          <a:solidFill>
                            <a:srgbClr val="C00000"/>
                          </a:solidFill>
                          <a:effectLst/>
                          <a:latin typeface="Consolas" panose="020B0609020204030204" pitchFamily="49" charset="0"/>
                          <a:cs typeface="Consolas" panose="020B0609020204030204" pitchFamily="49" charset="0"/>
                        </a:rPr>
                        <a:t> </a:t>
                      </a:r>
                      <a:r>
                        <a:rPr lang="en-US" sz="1600" dirty="0" err="1">
                          <a:effectLst/>
                          <a:latin typeface="Consolas" panose="020B0609020204030204" pitchFamily="49" charset="0"/>
                          <a:cs typeface="Consolas" panose="020B0609020204030204" pitchFamily="49" charset="0"/>
                        </a:rPr>
                        <a:t>r3</a:t>
                      </a:r>
                      <a:r>
                        <a:rPr lang="en-US" sz="1600" dirty="0">
                          <a:effectLst/>
                          <a:latin typeface="Consolas" panose="020B0609020204030204" pitchFamily="49" charset="0"/>
                          <a:cs typeface="Consolas" panose="020B0609020204030204" pitchFamily="49" charset="0"/>
                        </a:rPr>
                        <a:t>, </a:t>
                      </a:r>
                      <a:r>
                        <a:rPr lang="en-US" sz="1600" dirty="0" err="1">
                          <a:effectLst/>
                          <a:latin typeface="Consolas" panose="020B0609020204030204" pitchFamily="49" charset="0"/>
                          <a:cs typeface="Consolas" panose="020B0609020204030204" pitchFamily="49" charset="0"/>
                        </a:rPr>
                        <a:t>r2</a:t>
                      </a:r>
                      <a:r>
                        <a:rPr lang="en-US" sz="1600" dirty="0">
                          <a:effectLst/>
                          <a:latin typeface="Consolas" panose="020B0609020204030204" pitchFamily="49" charset="0"/>
                          <a:cs typeface="Consolas" panose="020B0609020204030204" pitchFamily="49" charset="0"/>
                        </a:rPr>
                        <a:t>, </a:t>
                      </a:r>
                      <a:r>
                        <a:rPr lang="en-US" sz="1600" dirty="0" err="1">
                          <a:effectLst/>
                          <a:latin typeface="Consolas" panose="020B0609020204030204" pitchFamily="49" charset="0"/>
                          <a:cs typeface="Consolas" panose="020B0609020204030204" pitchFamily="49" charset="0"/>
                        </a:rPr>
                        <a:t>r1</a:t>
                      </a:r>
                      <a:endParaRPr lang="en-US" sz="1600" dirty="0">
                        <a:effectLst/>
                        <a:latin typeface="Consolas" panose="020B0609020204030204" pitchFamily="49" charset="0"/>
                        <a:ea typeface="宋体"/>
                        <a:cs typeface="Consolas" panose="020B0609020204030204" pitchFamily="49" charset="0"/>
                      </a:endParaRPr>
                    </a:p>
                  </a:txBody>
                  <a:tcPr marL="68580" marR="68580" marT="0" marB="0" anchor="ctr"/>
                </a:tc>
                <a:tc>
                  <a:txBody>
                    <a:bodyPr/>
                    <a:lstStyle/>
                    <a:p>
                      <a:pPr marL="0" marR="0" algn="just">
                        <a:spcBef>
                          <a:spcPts val="0"/>
                        </a:spcBef>
                        <a:spcAft>
                          <a:spcPts val="0"/>
                        </a:spcAft>
                        <a:tabLst>
                          <a:tab pos="1265555" algn="l"/>
                        </a:tabLst>
                      </a:pPr>
                      <a:r>
                        <a:rPr lang="en-US" sz="1600">
                          <a:effectLst/>
                          <a:latin typeface="Consolas" panose="020B0609020204030204" pitchFamily="49" charset="0"/>
                          <a:cs typeface="Consolas" panose="020B0609020204030204" pitchFamily="49" charset="0"/>
                        </a:rPr>
                        <a:t>Add if Signed Greater or Equal</a:t>
                      </a:r>
                      <a:endParaRPr lang="en-US" sz="1600">
                        <a:effectLst/>
                        <a:latin typeface="Consolas" panose="020B0609020204030204" pitchFamily="49" charset="0"/>
                        <a:ea typeface="宋体"/>
                        <a:cs typeface="Consolas" panose="020B0609020204030204" pitchFamily="49" charset="0"/>
                      </a:endParaRPr>
                    </a:p>
                  </a:txBody>
                  <a:tcPr marL="68580" marR="68580" marT="0" marB="0"/>
                </a:tc>
                <a:tc>
                  <a:txBody>
                    <a:bodyPr/>
                    <a:lstStyle/>
                    <a:p>
                      <a:pPr marL="0" marR="0" algn="just">
                        <a:spcBef>
                          <a:spcPts val="0"/>
                        </a:spcBef>
                        <a:spcAft>
                          <a:spcPts val="0"/>
                        </a:spcAft>
                      </a:pPr>
                      <a:r>
                        <a:rPr lang="en-US" sz="1600" dirty="0">
                          <a:solidFill>
                            <a:srgbClr val="0000FF"/>
                          </a:solidFill>
                          <a:effectLst/>
                          <a:latin typeface="Consolas" panose="020B0609020204030204" pitchFamily="49" charset="0"/>
                          <a:cs typeface="Consolas" panose="020B0609020204030204" pitchFamily="49" charset="0"/>
                        </a:rPr>
                        <a:t>Add if N = V</a:t>
                      </a:r>
                      <a:endParaRPr lang="en-US" sz="1600" dirty="0">
                        <a:solidFill>
                          <a:srgbClr val="0000FF"/>
                        </a:solidFill>
                        <a:effectLst/>
                        <a:latin typeface="Consolas" panose="020B0609020204030204" pitchFamily="49" charset="0"/>
                        <a:ea typeface="宋体"/>
                        <a:cs typeface="Consolas" panose="020B0609020204030204" pitchFamily="49" charset="0"/>
                      </a:endParaRPr>
                    </a:p>
                  </a:txBody>
                  <a:tcPr marL="68580" marR="68580" marT="0" marB="0"/>
                </a:tc>
                <a:extLst>
                  <a:ext uri="{0D108BD9-81ED-4DB2-BD59-A6C34878D82A}">
                    <a16:rowId xmlns:a16="http://schemas.microsoft.com/office/drawing/2014/main" val="10011"/>
                  </a:ext>
                </a:extLst>
              </a:tr>
              <a:tr h="304800">
                <a:tc>
                  <a:txBody>
                    <a:bodyPr/>
                    <a:lstStyle/>
                    <a:p>
                      <a:pPr marL="0" marR="0" algn="just">
                        <a:spcBef>
                          <a:spcPts val="0"/>
                        </a:spcBef>
                        <a:spcAft>
                          <a:spcPts val="0"/>
                        </a:spcAft>
                      </a:pPr>
                      <a:r>
                        <a:rPr lang="en-US" sz="1600" b="1" dirty="0" err="1">
                          <a:solidFill>
                            <a:srgbClr val="C00000"/>
                          </a:solidFill>
                          <a:effectLst/>
                          <a:latin typeface="Consolas" panose="020B0609020204030204" pitchFamily="49" charset="0"/>
                          <a:cs typeface="Consolas" panose="020B0609020204030204" pitchFamily="49" charset="0"/>
                        </a:rPr>
                        <a:t>ADDLT</a:t>
                      </a:r>
                      <a:r>
                        <a:rPr lang="en-US" sz="1600" dirty="0">
                          <a:solidFill>
                            <a:srgbClr val="C00000"/>
                          </a:solidFill>
                          <a:effectLst/>
                          <a:latin typeface="Consolas" panose="020B0609020204030204" pitchFamily="49" charset="0"/>
                          <a:cs typeface="Consolas" panose="020B0609020204030204" pitchFamily="49" charset="0"/>
                        </a:rPr>
                        <a:t> </a:t>
                      </a:r>
                      <a:r>
                        <a:rPr lang="en-US" sz="1600" dirty="0" err="1">
                          <a:effectLst/>
                          <a:latin typeface="Consolas" panose="020B0609020204030204" pitchFamily="49" charset="0"/>
                          <a:cs typeface="Consolas" panose="020B0609020204030204" pitchFamily="49" charset="0"/>
                        </a:rPr>
                        <a:t>r3</a:t>
                      </a:r>
                      <a:r>
                        <a:rPr lang="en-US" sz="1600" dirty="0">
                          <a:effectLst/>
                          <a:latin typeface="Consolas" panose="020B0609020204030204" pitchFamily="49" charset="0"/>
                          <a:cs typeface="Consolas" panose="020B0609020204030204" pitchFamily="49" charset="0"/>
                        </a:rPr>
                        <a:t>, </a:t>
                      </a:r>
                      <a:r>
                        <a:rPr lang="en-US" sz="1600" dirty="0" err="1">
                          <a:effectLst/>
                          <a:latin typeface="Consolas" panose="020B0609020204030204" pitchFamily="49" charset="0"/>
                          <a:cs typeface="Consolas" panose="020B0609020204030204" pitchFamily="49" charset="0"/>
                        </a:rPr>
                        <a:t>r2</a:t>
                      </a:r>
                      <a:r>
                        <a:rPr lang="en-US" sz="1600" dirty="0">
                          <a:effectLst/>
                          <a:latin typeface="Consolas" panose="020B0609020204030204" pitchFamily="49" charset="0"/>
                          <a:cs typeface="Consolas" panose="020B0609020204030204" pitchFamily="49" charset="0"/>
                        </a:rPr>
                        <a:t>, </a:t>
                      </a:r>
                      <a:r>
                        <a:rPr lang="en-US" sz="1600" dirty="0" err="1">
                          <a:effectLst/>
                          <a:latin typeface="Consolas" panose="020B0609020204030204" pitchFamily="49" charset="0"/>
                          <a:cs typeface="Consolas" panose="020B0609020204030204" pitchFamily="49" charset="0"/>
                        </a:rPr>
                        <a:t>r1</a:t>
                      </a:r>
                      <a:endParaRPr lang="en-US" sz="1600" dirty="0">
                        <a:effectLst/>
                        <a:latin typeface="Consolas" panose="020B0609020204030204" pitchFamily="49" charset="0"/>
                        <a:ea typeface="宋体"/>
                        <a:cs typeface="Consolas" panose="020B0609020204030204" pitchFamily="49" charset="0"/>
                      </a:endParaRPr>
                    </a:p>
                  </a:txBody>
                  <a:tcPr marL="68580" marR="68580" marT="0" marB="0" anchor="ctr"/>
                </a:tc>
                <a:tc>
                  <a:txBody>
                    <a:bodyPr/>
                    <a:lstStyle/>
                    <a:p>
                      <a:pPr marL="0" marR="0" algn="just">
                        <a:spcBef>
                          <a:spcPts val="0"/>
                        </a:spcBef>
                        <a:spcAft>
                          <a:spcPts val="0"/>
                        </a:spcAft>
                      </a:pPr>
                      <a:r>
                        <a:rPr lang="en-US" sz="1600">
                          <a:effectLst/>
                          <a:latin typeface="Consolas" panose="020B0609020204030204" pitchFamily="49" charset="0"/>
                          <a:cs typeface="Consolas" panose="020B0609020204030204" pitchFamily="49" charset="0"/>
                        </a:rPr>
                        <a:t>Add if Signed Less Than</a:t>
                      </a:r>
                      <a:endParaRPr lang="en-US" sz="1600">
                        <a:effectLst/>
                        <a:latin typeface="Consolas" panose="020B0609020204030204" pitchFamily="49" charset="0"/>
                        <a:ea typeface="宋体"/>
                        <a:cs typeface="Consolas" panose="020B0609020204030204" pitchFamily="49" charset="0"/>
                      </a:endParaRPr>
                    </a:p>
                  </a:txBody>
                  <a:tcPr marL="68580" marR="68580" marT="0" marB="0"/>
                </a:tc>
                <a:tc>
                  <a:txBody>
                    <a:bodyPr/>
                    <a:lstStyle/>
                    <a:p>
                      <a:pPr marL="0" marR="0" algn="just">
                        <a:spcBef>
                          <a:spcPts val="0"/>
                        </a:spcBef>
                        <a:spcAft>
                          <a:spcPts val="0"/>
                        </a:spcAft>
                      </a:pPr>
                      <a:r>
                        <a:rPr lang="en-US" sz="1600" dirty="0">
                          <a:solidFill>
                            <a:srgbClr val="0000FF"/>
                          </a:solidFill>
                          <a:effectLst/>
                          <a:latin typeface="Consolas" panose="020B0609020204030204" pitchFamily="49" charset="0"/>
                          <a:cs typeface="Consolas" panose="020B0609020204030204" pitchFamily="49" charset="0"/>
                        </a:rPr>
                        <a:t>Add if N != V</a:t>
                      </a:r>
                      <a:endParaRPr lang="en-US" sz="1600" dirty="0">
                        <a:solidFill>
                          <a:srgbClr val="0000FF"/>
                        </a:solidFill>
                        <a:effectLst/>
                        <a:latin typeface="Consolas" panose="020B0609020204030204" pitchFamily="49" charset="0"/>
                        <a:ea typeface="宋体"/>
                        <a:cs typeface="Consolas" panose="020B0609020204030204" pitchFamily="49" charset="0"/>
                      </a:endParaRPr>
                    </a:p>
                  </a:txBody>
                  <a:tcPr marL="68580" marR="68580" marT="0" marB="0"/>
                </a:tc>
                <a:extLst>
                  <a:ext uri="{0D108BD9-81ED-4DB2-BD59-A6C34878D82A}">
                    <a16:rowId xmlns:a16="http://schemas.microsoft.com/office/drawing/2014/main" val="10012"/>
                  </a:ext>
                </a:extLst>
              </a:tr>
              <a:tr h="304800">
                <a:tc>
                  <a:txBody>
                    <a:bodyPr/>
                    <a:lstStyle/>
                    <a:p>
                      <a:pPr marL="0" marR="0" algn="just">
                        <a:spcBef>
                          <a:spcPts val="0"/>
                        </a:spcBef>
                        <a:spcAft>
                          <a:spcPts val="0"/>
                        </a:spcAft>
                      </a:pPr>
                      <a:r>
                        <a:rPr lang="en-US" sz="1600" b="1" dirty="0" err="1">
                          <a:solidFill>
                            <a:srgbClr val="C00000"/>
                          </a:solidFill>
                          <a:effectLst/>
                          <a:latin typeface="Consolas" panose="020B0609020204030204" pitchFamily="49" charset="0"/>
                          <a:cs typeface="Consolas" panose="020B0609020204030204" pitchFamily="49" charset="0"/>
                        </a:rPr>
                        <a:t>ADDGT</a:t>
                      </a:r>
                      <a:r>
                        <a:rPr lang="en-US" sz="1600" dirty="0">
                          <a:solidFill>
                            <a:srgbClr val="C00000"/>
                          </a:solidFill>
                          <a:effectLst/>
                          <a:latin typeface="Consolas" panose="020B0609020204030204" pitchFamily="49" charset="0"/>
                          <a:cs typeface="Consolas" panose="020B0609020204030204" pitchFamily="49" charset="0"/>
                        </a:rPr>
                        <a:t> </a:t>
                      </a:r>
                      <a:r>
                        <a:rPr lang="en-US" sz="1600" dirty="0" err="1">
                          <a:effectLst/>
                          <a:latin typeface="Consolas" panose="020B0609020204030204" pitchFamily="49" charset="0"/>
                          <a:cs typeface="Consolas" panose="020B0609020204030204" pitchFamily="49" charset="0"/>
                        </a:rPr>
                        <a:t>r3</a:t>
                      </a:r>
                      <a:r>
                        <a:rPr lang="en-US" sz="1600" dirty="0">
                          <a:effectLst/>
                          <a:latin typeface="Consolas" panose="020B0609020204030204" pitchFamily="49" charset="0"/>
                          <a:cs typeface="Consolas" panose="020B0609020204030204" pitchFamily="49" charset="0"/>
                        </a:rPr>
                        <a:t>, </a:t>
                      </a:r>
                      <a:r>
                        <a:rPr lang="en-US" sz="1600" dirty="0" err="1">
                          <a:effectLst/>
                          <a:latin typeface="Consolas" panose="020B0609020204030204" pitchFamily="49" charset="0"/>
                          <a:cs typeface="Consolas" panose="020B0609020204030204" pitchFamily="49" charset="0"/>
                        </a:rPr>
                        <a:t>r2</a:t>
                      </a:r>
                      <a:r>
                        <a:rPr lang="en-US" sz="1600" dirty="0">
                          <a:effectLst/>
                          <a:latin typeface="Consolas" panose="020B0609020204030204" pitchFamily="49" charset="0"/>
                          <a:cs typeface="Consolas" panose="020B0609020204030204" pitchFamily="49" charset="0"/>
                        </a:rPr>
                        <a:t>, </a:t>
                      </a:r>
                      <a:r>
                        <a:rPr lang="en-US" sz="1600" dirty="0" err="1">
                          <a:effectLst/>
                          <a:latin typeface="Consolas" panose="020B0609020204030204" pitchFamily="49" charset="0"/>
                          <a:cs typeface="Consolas" panose="020B0609020204030204" pitchFamily="49" charset="0"/>
                        </a:rPr>
                        <a:t>r1</a:t>
                      </a:r>
                      <a:endParaRPr lang="en-US" sz="1600" dirty="0">
                        <a:effectLst/>
                        <a:latin typeface="Consolas" panose="020B0609020204030204" pitchFamily="49" charset="0"/>
                        <a:ea typeface="宋体"/>
                        <a:cs typeface="Consolas" panose="020B0609020204030204" pitchFamily="49" charset="0"/>
                      </a:endParaRPr>
                    </a:p>
                  </a:txBody>
                  <a:tcPr marL="68580" marR="68580" marT="0" marB="0" anchor="ctr"/>
                </a:tc>
                <a:tc>
                  <a:txBody>
                    <a:bodyPr/>
                    <a:lstStyle/>
                    <a:p>
                      <a:pPr marL="0" marR="0" algn="just">
                        <a:spcBef>
                          <a:spcPts val="0"/>
                        </a:spcBef>
                        <a:spcAft>
                          <a:spcPts val="0"/>
                        </a:spcAft>
                      </a:pPr>
                      <a:r>
                        <a:rPr lang="en-US" sz="1600" dirty="0">
                          <a:effectLst/>
                          <a:latin typeface="Consolas" panose="020B0609020204030204" pitchFamily="49" charset="0"/>
                          <a:cs typeface="Consolas" panose="020B0609020204030204" pitchFamily="49" charset="0"/>
                        </a:rPr>
                        <a:t>Add if Signed Greater Than</a:t>
                      </a:r>
                      <a:endParaRPr lang="en-US" sz="1600" dirty="0">
                        <a:effectLst/>
                        <a:latin typeface="Consolas" panose="020B0609020204030204" pitchFamily="49" charset="0"/>
                        <a:ea typeface="宋体"/>
                        <a:cs typeface="Consolas" panose="020B0609020204030204" pitchFamily="49" charset="0"/>
                      </a:endParaRPr>
                    </a:p>
                  </a:txBody>
                  <a:tcPr marL="68580" marR="68580" marT="0" marB="0"/>
                </a:tc>
                <a:tc>
                  <a:txBody>
                    <a:bodyPr/>
                    <a:lstStyle/>
                    <a:p>
                      <a:pPr marL="0" marR="0" algn="just">
                        <a:spcBef>
                          <a:spcPts val="0"/>
                        </a:spcBef>
                        <a:spcAft>
                          <a:spcPts val="0"/>
                        </a:spcAft>
                      </a:pPr>
                      <a:r>
                        <a:rPr lang="en-US" sz="1600" dirty="0">
                          <a:solidFill>
                            <a:srgbClr val="0000FF"/>
                          </a:solidFill>
                          <a:effectLst/>
                          <a:latin typeface="Consolas" panose="020B0609020204030204" pitchFamily="49" charset="0"/>
                          <a:cs typeface="Consolas" panose="020B0609020204030204" pitchFamily="49" charset="0"/>
                        </a:rPr>
                        <a:t>Add if Z = 0 &amp; N = V</a:t>
                      </a:r>
                      <a:endParaRPr lang="en-US" sz="1600" dirty="0">
                        <a:solidFill>
                          <a:srgbClr val="0000FF"/>
                        </a:solidFill>
                        <a:effectLst/>
                        <a:latin typeface="Consolas" panose="020B0609020204030204" pitchFamily="49" charset="0"/>
                        <a:ea typeface="宋体"/>
                        <a:cs typeface="Consolas" panose="020B0609020204030204" pitchFamily="49" charset="0"/>
                      </a:endParaRPr>
                    </a:p>
                  </a:txBody>
                  <a:tcPr marL="68580" marR="68580" marT="0" marB="0"/>
                </a:tc>
                <a:extLst>
                  <a:ext uri="{0D108BD9-81ED-4DB2-BD59-A6C34878D82A}">
                    <a16:rowId xmlns:a16="http://schemas.microsoft.com/office/drawing/2014/main" val="10013"/>
                  </a:ext>
                </a:extLst>
              </a:tr>
              <a:tr h="304800">
                <a:tc>
                  <a:txBody>
                    <a:bodyPr/>
                    <a:lstStyle/>
                    <a:p>
                      <a:pPr marL="0" marR="0" algn="just">
                        <a:spcBef>
                          <a:spcPts val="0"/>
                        </a:spcBef>
                        <a:spcAft>
                          <a:spcPts val="0"/>
                        </a:spcAft>
                      </a:pPr>
                      <a:r>
                        <a:rPr lang="en-US" sz="1600" b="1" dirty="0">
                          <a:solidFill>
                            <a:srgbClr val="C00000"/>
                          </a:solidFill>
                          <a:effectLst/>
                          <a:latin typeface="Consolas" panose="020B0609020204030204" pitchFamily="49" charset="0"/>
                          <a:cs typeface="Consolas" panose="020B0609020204030204" pitchFamily="49" charset="0"/>
                        </a:rPr>
                        <a:t>ADDLE</a:t>
                      </a:r>
                      <a:r>
                        <a:rPr lang="en-US" sz="1600" dirty="0">
                          <a:solidFill>
                            <a:srgbClr val="C00000"/>
                          </a:solidFill>
                          <a:effectLst/>
                          <a:latin typeface="Consolas" panose="020B0609020204030204" pitchFamily="49" charset="0"/>
                          <a:cs typeface="Consolas" panose="020B0609020204030204" pitchFamily="49" charset="0"/>
                        </a:rPr>
                        <a:t> </a:t>
                      </a:r>
                      <a:r>
                        <a:rPr lang="en-US" sz="1600" dirty="0" err="1">
                          <a:effectLst/>
                          <a:latin typeface="Consolas" panose="020B0609020204030204" pitchFamily="49" charset="0"/>
                          <a:cs typeface="Consolas" panose="020B0609020204030204" pitchFamily="49" charset="0"/>
                        </a:rPr>
                        <a:t>r3</a:t>
                      </a:r>
                      <a:r>
                        <a:rPr lang="en-US" sz="1600" dirty="0">
                          <a:effectLst/>
                          <a:latin typeface="Consolas" panose="020B0609020204030204" pitchFamily="49" charset="0"/>
                          <a:cs typeface="Consolas" panose="020B0609020204030204" pitchFamily="49" charset="0"/>
                        </a:rPr>
                        <a:t>, </a:t>
                      </a:r>
                      <a:r>
                        <a:rPr lang="en-US" sz="1600" dirty="0" err="1">
                          <a:effectLst/>
                          <a:latin typeface="Consolas" panose="020B0609020204030204" pitchFamily="49" charset="0"/>
                          <a:cs typeface="Consolas" panose="020B0609020204030204" pitchFamily="49" charset="0"/>
                        </a:rPr>
                        <a:t>r2</a:t>
                      </a:r>
                      <a:r>
                        <a:rPr lang="en-US" sz="1600" dirty="0">
                          <a:effectLst/>
                          <a:latin typeface="Consolas" panose="020B0609020204030204" pitchFamily="49" charset="0"/>
                          <a:cs typeface="Consolas" panose="020B0609020204030204" pitchFamily="49" charset="0"/>
                        </a:rPr>
                        <a:t>, </a:t>
                      </a:r>
                      <a:r>
                        <a:rPr lang="en-US" sz="1600" dirty="0" err="1">
                          <a:effectLst/>
                          <a:latin typeface="Consolas" panose="020B0609020204030204" pitchFamily="49" charset="0"/>
                          <a:cs typeface="Consolas" panose="020B0609020204030204" pitchFamily="49" charset="0"/>
                        </a:rPr>
                        <a:t>r1</a:t>
                      </a:r>
                      <a:endParaRPr lang="en-US" sz="1600" dirty="0">
                        <a:effectLst/>
                        <a:latin typeface="Consolas" panose="020B0609020204030204" pitchFamily="49" charset="0"/>
                        <a:ea typeface="宋体"/>
                        <a:cs typeface="Consolas" panose="020B0609020204030204" pitchFamily="49" charset="0"/>
                      </a:endParaRPr>
                    </a:p>
                  </a:txBody>
                  <a:tcPr marL="68580" marR="68580" marT="0" marB="0" anchor="ctr"/>
                </a:tc>
                <a:tc>
                  <a:txBody>
                    <a:bodyPr/>
                    <a:lstStyle/>
                    <a:p>
                      <a:pPr marL="0" marR="0" algn="just">
                        <a:spcBef>
                          <a:spcPts val="0"/>
                        </a:spcBef>
                        <a:spcAft>
                          <a:spcPts val="0"/>
                        </a:spcAft>
                      </a:pPr>
                      <a:r>
                        <a:rPr lang="en-US" sz="1600" dirty="0">
                          <a:effectLst/>
                          <a:latin typeface="Consolas" panose="020B0609020204030204" pitchFamily="49" charset="0"/>
                          <a:cs typeface="Consolas" panose="020B0609020204030204" pitchFamily="49" charset="0"/>
                        </a:rPr>
                        <a:t>Add if Signed Less than or Equal</a:t>
                      </a:r>
                      <a:endParaRPr lang="en-US" sz="1600" dirty="0">
                        <a:effectLst/>
                        <a:latin typeface="Consolas" panose="020B0609020204030204" pitchFamily="49" charset="0"/>
                        <a:ea typeface="宋体"/>
                        <a:cs typeface="Consolas" panose="020B0609020204030204" pitchFamily="49" charset="0"/>
                      </a:endParaRPr>
                    </a:p>
                  </a:txBody>
                  <a:tcPr marL="68580" marR="68580" marT="0" marB="0"/>
                </a:tc>
                <a:tc>
                  <a:txBody>
                    <a:bodyPr/>
                    <a:lstStyle/>
                    <a:p>
                      <a:pPr marL="0" marR="0" algn="just">
                        <a:spcBef>
                          <a:spcPts val="0"/>
                        </a:spcBef>
                        <a:spcAft>
                          <a:spcPts val="0"/>
                        </a:spcAft>
                      </a:pPr>
                      <a:r>
                        <a:rPr lang="en-US" sz="1600" dirty="0">
                          <a:solidFill>
                            <a:srgbClr val="0000FF"/>
                          </a:solidFill>
                          <a:effectLst/>
                          <a:latin typeface="Consolas" panose="020B0609020204030204" pitchFamily="49" charset="0"/>
                          <a:cs typeface="Consolas" panose="020B0609020204030204" pitchFamily="49" charset="0"/>
                        </a:rPr>
                        <a:t>Add if Z = 1 or N = !V</a:t>
                      </a:r>
                      <a:endParaRPr lang="en-US" sz="1600" dirty="0">
                        <a:solidFill>
                          <a:srgbClr val="0000FF"/>
                        </a:solidFill>
                        <a:effectLst/>
                        <a:latin typeface="Consolas" panose="020B0609020204030204" pitchFamily="49" charset="0"/>
                        <a:ea typeface="宋体"/>
                        <a:cs typeface="Consolas" panose="020B0609020204030204" pitchFamily="49" charset="0"/>
                      </a:endParaRPr>
                    </a:p>
                  </a:txBody>
                  <a:tcPr marL="68580" marR="68580" marT="0" marB="0"/>
                </a:tc>
                <a:extLst>
                  <a:ext uri="{0D108BD9-81ED-4DB2-BD59-A6C34878D82A}">
                    <a16:rowId xmlns:a16="http://schemas.microsoft.com/office/drawing/2014/main" val="10014"/>
                  </a:ext>
                </a:extLst>
              </a:tr>
            </a:tbl>
          </a:graphicData>
        </a:graphic>
      </p:graphicFrame>
    </p:spTree>
    <p:extLst>
      <p:ext uri="{BB962C8B-B14F-4D97-AF65-F5344CB8AC3E}">
        <p14:creationId xmlns:p14="http://schemas.microsoft.com/office/powerpoint/2010/main" val="1558414871"/>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C551B6-A954-DCC7-2AC8-9AA742ABB495}"/>
              </a:ext>
            </a:extLst>
          </p:cNvPr>
          <p:cNvSpPr>
            <a:spLocks noGrp="1"/>
          </p:cNvSpPr>
          <p:nvPr>
            <p:ph type="title"/>
          </p:nvPr>
        </p:nvSpPr>
        <p:spPr/>
        <p:txBody>
          <a:bodyPr/>
          <a:lstStyle/>
          <a:p>
            <a:r>
              <a:rPr lang="en-US"/>
              <a:t>Summary: Condition </a:t>
            </a:r>
            <a:r>
              <a:rPr lang="en-US" dirty="0"/>
              <a:t>Codes </a:t>
            </a:r>
          </a:p>
        </p:txBody>
      </p:sp>
      <p:sp>
        <p:nvSpPr>
          <p:cNvPr id="3" name="Slide Number Placeholder 2">
            <a:extLst>
              <a:ext uri="{FF2B5EF4-FFF2-40B4-BE49-F238E27FC236}">
                <a16:creationId xmlns:a16="http://schemas.microsoft.com/office/drawing/2014/main" id="{2900298C-1D25-DA72-C278-43F14B830581}"/>
              </a:ext>
            </a:extLst>
          </p:cNvPr>
          <p:cNvSpPr>
            <a:spLocks noGrp="1"/>
          </p:cNvSpPr>
          <p:nvPr>
            <p:ph type="sldNum" sz="quarter" idx="12"/>
          </p:nvPr>
        </p:nvSpPr>
        <p:spPr/>
        <p:txBody>
          <a:bodyPr/>
          <a:lstStyle/>
          <a:p>
            <a:fld id="{EA7C8D44-3667-46F6-9772-CC52308E2A7F}" type="slidenum">
              <a:rPr kumimoji="0" lang="en-US" smtClean="0"/>
              <a:pPr/>
              <a:t>43</a:t>
            </a:fld>
            <a:endParaRPr kumimoji="0" lang="en-US" dirty="0"/>
          </a:p>
        </p:txBody>
      </p:sp>
      <p:sp>
        <p:nvSpPr>
          <p:cNvPr id="4" name="Content Placeholder 3">
            <a:extLst>
              <a:ext uri="{FF2B5EF4-FFF2-40B4-BE49-F238E27FC236}">
                <a16:creationId xmlns:a16="http://schemas.microsoft.com/office/drawing/2014/main" id="{8ACB34CE-40D1-6F33-9B1D-79C24203EF8E}"/>
              </a:ext>
            </a:extLst>
          </p:cNvPr>
          <p:cNvSpPr>
            <a:spLocks noGrp="1"/>
          </p:cNvSpPr>
          <p:nvPr>
            <p:ph sz="quarter" idx="1"/>
          </p:nvPr>
        </p:nvSpPr>
        <p:spPr/>
        <p:txBody>
          <a:bodyPr>
            <a:normAutofit/>
          </a:bodyPr>
          <a:lstStyle/>
          <a:p>
            <a:r>
              <a:rPr lang="en-US" dirty="0"/>
              <a:t>Condition Codes:</a:t>
            </a:r>
          </a:p>
          <a:p>
            <a:pPr lvl="1"/>
            <a:r>
              <a:rPr lang="en-US" dirty="0"/>
              <a:t>EQ/NE: Z=1 / Z=0 (Equal/Not Equal)</a:t>
            </a:r>
          </a:p>
          <a:p>
            <a:pPr lvl="1"/>
            <a:r>
              <a:rPr lang="en-US" dirty="0"/>
              <a:t>LT/GE: N≠V / N=V (Signed Less Than/Greater Equal)</a:t>
            </a:r>
          </a:p>
          <a:p>
            <a:pPr lvl="1"/>
            <a:r>
              <a:rPr lang="en-US" dirty="0"/>
              <a:t>GT/LE: Z=0 &amp; N=V / Z=1 or N≠V (Signed Greater/Less Equal)</a:t>
            </a:r>
          </a:p>
          <a:p>
            <a:pPr lvl="1"/>
            <a:r>
              <a:rPr lang="en-US" dirty="0"/>
              <a:t>LO/HS: C=0 / C=1 (Unsigned Lower/Higher Same)</a:t>
            </a:r>
          </a:p>
          <a:p>
            <a:pPr lvl="1"/>
            <a:r>
              <a:rPr lang="en-US" dirty="0"/>
              <a:t>HI/LS: C=1 &amp; Z=0 / C=0 or Z=1 (Unsigned Higher/Lower Same)</a:t>
            </a:r>
          </a:p>
          <a:p>
            <a:r>
              <a:rPr lang="en-US" dirty="0"/>
              <a:t>Flag Setting Instructions:</a:t>
            </a:r>
          </a:p>
          <a:p>
            <a:pPr lvl="1"/>
            <a:r>
              <a:rPr lang="en-US" dirty="0"/>
              <a:t>CMP: R1 - R2 (result discarded)</a:t>
            </a:r>
          </a:p>
          <a:p>
            <a:pPr lvl="1"/>
            <a:r>
              <a:rPr lang="en-US" dirty="0"/>
              <a:t>TST: R1 &amp; R2 (result discarded)</a:t>
            </a:r>
          </a:p>
          <a:p>
            <a:pPr lvl="1"/>
            <a:r>
              <a:rPr lang="en-US" dirty="0"/>
              <a:t>TEQ: R1 ⊕ R2 (result discarded)</a:t>
            </a:r>
          </a:p>
          <a:p>
            <a:pPr lvl="1"/>
            <a:r>
              <a:rPr lang="en-US" dirty="0"/>
              <a:t>CMN: R1 + R2 (result discarded)</a:t>
            </a:r>
          </a:p>
        </p:txBody>
      </p:sp>
    </p:spTree>
    <p:extLst>
      <p:ext uri="{BB962C8B-B14F-4D97-AF65-F5344CB8AC3E}">
        <p14:creationId xmlns:p14="http://schemas.microsoft.com/office/powerpoint/2010/main" val="1864063204"/>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878535-4966-806D-563F-E30D5DC6011F}"/>
              </a:ext>
            </a:extLst>
          </p:cNvPr>
          <p:cNvSpPr>
            <a:spLocks noGrp="1"/>
          </p:cNvSpPr>
          <p:nvPr>
            <p:ph type="title"/>
          </p:nvPr>
        </p:nvSpPr>
        <p:spPr/>
        <p:txBody>
          <a:bodyPr/>
          <a:lstStyle/>
          <a:p>
            <a:r>
              <a:rPr lang="en-US" dirty="0"/>
              <a:t>References</a:t>
            </a:r>
          </a:p>
        </p:txBody>
      </p:sp>
      <p:sp>
        <p:nvSpPr>
          <p:cNvPr id="3" name="Slide Number Placeholder 2">
            <a:extLst>
              <a:ext uri="{FF2B5EF4-FFF2-40B4-BE49-F238E27FC236}">
                <a16:creationId xmlns:a16="http://schemas.microsoft.com/office/drawing/2014/main" id="{6B0D3C31-9770-F6CE-008C-3E0F8A77160D}"/>
              </a:ext>
            </a:extLst>
          </p:cNvPr>
          <p:cNvSpPr>
            <a:spLocks noGrp="1"/>
          </p:cNvSpPr>
          <p:nvPr>
            <p:ph type="sldNum" sz="quarter" idx="12"/>
          </p:nvPr>
        </p:nvSpPr>
        <p:spPr/>
        <p:txBody>
          <a:bodyPr/>
          <a:lstStyle/>
          <a:p>
            <a:fld id="{EA7C8D44-3667-46F6-9772-CC52308E2A7F}" type="slidenum">
              <a:rPr kumimoji="0" lang="en-US" smtClean="0"/>
              <a:pPr/>
              <a:t>44</a:t>
            </a:fld>
            <a:endParaRPr kumimoji="0" lang="en-US" dirty="0"/>
          </a:p>
        </p:txBody>
      </p:sp>
      <p:sp>
        <p:nvSpPr>
          <p:cNvPr id="4" name="Content Placeholder 3">
            <a:extLst>
              <a:ext uri="{FF2B5EF4-FFF2-40B4-BE49-F238E27FC236}">
                <a16:creationId xmlns:a16="http://schemas.microsoft.com/office/drawing/2014/main" id="{54CC50AA-36EF-23F3-1FFB-A84D8ABC47C2}"/>
              </a:ext>
            </a:extLst>
          </p:cNvPr>
          <p:cNvSpPr>
            <a:spLocks noGrp="1"/>
          </p:cNvSpPr>
          <p:nvPr>
            <p:ph sz="quarter" idx="1"/>
          </p:nvPr>
        </p:nvSpPr>
        <p:spPr/>
        <p:txBody>
          <a:bodyPr/>
          <a:lstStyle/>
          <a:p>
            <a:r>
              <a:rPr lang="en-US" dirty="0"/>
              <a:t>Lecture 27. Branch instructions</a:t>
            </a:r>
          </a:p>
          <a:p>
            <a:pPr lvl="1"/>
            <a:r>
              <a:rPr lang="en-US" dirty="0">
                <a:hlinkClick r:id="rId2"/>
              </a:rPr>
              <a:t>https://www.youtube.com/watch?v=_QKD7f1cmRI&amp;list=PLRJhV4hUhIymmp5CCeIFPyxbknsdcXCc8&amp;index=27</a:t>
            </a:r>
            <a:endParaRPr lang="en-US" dirty="0"/>
          </a:p>
          <a:p>
            <a:r>
              <a:rPr lang="en-US" dirty="0"/>
              <a:t>Lecture 28. Conditional Execution</a:t>
            </a:r>
          </a:p>
          <a:p>
            <a:pPr lvl="1"/>
            <a:r>
              <a:rPr lang="en-US" dirty="0">
                <a:hlinkClick r:id="rId3"/>
              </a:rPr>
              <a:t>https://www.youtube.com/watch?v=9hlxG8L5-G4&amp;list=PLRJhV4hUhIymmp5CCeIFPyxbknsdcXCc8&amp;index=28</a:t>
            </a:r>
            <a:endParaRPr lang="en-US" dirty="0"/>
          </a:p>
          <a:p>
            <a:endParaRPr lang="en-US" dirty="0"/>
          </a:p>
          <a:p>
            <a:endParaRPr lang="en-US" dirty="0"/>
          </a:p>
        </p:txBody>
      </p:sp>
    </p:spTree>
    <p:extLst>
      <p:ext uri="{BB962C8B-B14F-4D97-AF65-F5344CB8AC3E}">
        <p14:creationId xmlns:p14="http://schemas.microsoft.com/office/powerpoint/2010/main" val="98130098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ChangeArrowheads="1"/>
          </p:cNvSpPr>
          <p:nvPr>
            <p:ph type="title"/>
          </p:nvPr>
        </p:nvSpPr>
        <p:spPr>
          <a:ln>
            <a:miter lim="800000"/>
            <a:headEnd/>
            <a:tailEnd/>
          </a:ln>
        </p:spPr>
        <p:txBody>
          <a:bodyPr/>
          <a:lstStyle/>
          <a:p>
            <a:r>
              <a:rPr lang="en-US" dirty="0"/>
              <a:t>Carry and Overflow Flags w/ Arithmetic Instructions</a:t>
            </a:r>
          </a:p>
        </p:txBody>
      </p:sp>
      <p:sp>
        <p:nvSpPr>
          <p:cNvPr id="323587" name="Slide Number Placeholder 5"/>
          <p:cNvSpPr txBox="1">
            <a:spLocks noGrp="1"/>
          </p:cNvSpPr>
          <p:nvPr/>
        </p:nvSpPr>
        <p:spPr bwMode="auto">
          <a:xfrm>
            <a:off x="8077200" y="6245225"/>
            <a:ext cx="21336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itchFamily="34" charset="0"/>
              </a:defRPr>
            </a:lvl1pPr>
            <a:lvl2pPr marL="742950" indent="-285750">
              <a:defRPr>
                <a:solidFill>
                  <a:schemeClr val="tx1"/>
                </a:solidFill>
                <a:latin typeface="Arial" pitchFamily="34" charset="0"/>
              </a:defRPr>
            </a:lvl2pPr>
            <a:lvl3pPr marL="1143000" indent="-228600">
              <a:defRPr>
                <a:solidFill>
                  <a:schemeClr val="tx1"/>
                </a:solidFill>
                <a:latin typeface="Arial" pitchFamily="34" charset="0"/>
              </a:defRPr>
            </a:lvl3pPr>
            <a:lvl4pPr marL="1600200" indent="-228600">
              <a:defRPr>
                <a:solidFill>
                  <a:schemeClr val="tx1"/>
                </a:solidFill>
                <a:latin typeface="Arial" pitchFamily="34" charset="0"/>
              </a:defRPr>
            </a:lvl4pPr>
            <a:lvl5pPr marL="2057400" indent="-228600">
              <a:defRPr>
                <a:solidFill>
                  <a:schemeClr val="tx1"/>
                </a:solidFill>
                <a:latin typeface="Arial" pitchFamily="34" charset="0"/>
              </a:defRPr>
            </a:lvl5pPr>
            <a:lvl6pPr marL="2514600" indent="-228600" fontAlgn="base">
              <a:spcBef>
                <a:spcPct val="0"/>
              </a:spcBef>
              <a:spcAft>
                <a:spcPct val="0"/>
              </a:spcAft>
              <a:defRPr>
                <a:solidFill>
                  <a:schemeClr val="tx1"/>
                </a:solidFill>
                <a:latin typeface="Arial" pitchFamily="34" charset="0"/>
              </a:defRPr>
            </a:lvl6pPr>
            <a:lvl7pPr marL="2971800" indent="-228600" fontAlgn="base">
              <a:spcBef>
                <a:spcPct val="0"/>
              </a:spcBef>
              <a:spcAft>
                <a:spcPct val="0"/>
              </a:spcAft>
              <a:defRPr>
                <a:solidFill>
                  <a:schemeClr val="tx1"/>
                </a:solidFill>
                <a:latin typeface="Arial" pitchFamily="34" charset="0"/>
              </a:defRPr>
            </a:lvl7pPr>
            <a:lvl8pPr marL="3429000" indent="-228600" fontAlgn="base">
              <a:spcBef>
                <a:spcPct val="0"/>
              </a:spcBef>
              <a:spcAft>
                <a:spcPct val="0"/>
              </a:spcAft>
              <a:defRPr>
                <a:solidFill>
                  <a:schemeClr val="tx1"/>
                </a:solidFill>
                <a:latin typeface="Arial" pitchFamily="34" charset="0"/>
              </a:defRPr>
            </a:lvl8pPr>
            <a:lvl9pPr marL="3886200" indent="-228600" fontAlgn="base">
              <a:spcBef>
                <a:spcPct val="0"/>
              </a:spcBef>
              <a:spcAft>
                <a:spcPct val="0"/>
              </a:spcAft>
              <a:defRPr>
                <a:solidFill>
                  <a:schemeClr val="tx1"/>
                </a:solidFill>
                <a:latin typeface="Arial" pitchFamily="34" charset="0"/>
              </a:defRPr>
            </a:lvl9pPr>
          </a:lstStyle>
          <a:p>
            <a:pPr algn="r">
              <a:defRPr/>
            </a:pPr>
            <a:fld id="{433D14BE-FE52-4332-969F-3696FB65ED39}" type="slidenum">
              <a:rPr lang="en-US" sz="1400">
                <a:solidFill>
                  <a:srgbClr val="EEECE1"/>
                </a:solidFill>
              </a:rPr>
              <a:pPr algn="r">
                <a:defRPr/>
              </a:pPr>
              <a:t>5</a:t>
            </a:fld>
            <a:endParaRPr lang="en-US" sz="1400">
              <a:solidFill>
                <a:srgbClr val="EEECE1"/>
              </a:solidFill>
            </a:endParaRPr>
          </a:p>
        </p:txBody>
      </p:sp>
      <p:sp>
        <p:nvSpPr>
          <p:cNvPr id="38917" name="Rectangle 5"/>
          <p:cNvSpPr>
            <a:spLocks noChangeArrowheads="1"/>
          </p:cNvSpPr>
          <p:nvPr/>
        </p:nvSpPr>
        <p:spPr bwMode="auto">
          <a:xfrm>
            <a:off x="838200" y="1009656"/>
            <a:ext cx="10515600" cy="29854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nchor="ctr">
            <a:spAutoFit/>
          </a:bodyPr>
          <a:lstStyle/>
          <a:p>
            <a:pPr>
              <a:defRPr/>
            </a:pPr>
            <a:endParaRPr lang="en-US" sz="800" dirty="0">
              <a:solidFill>
                <a:prstClr val="black"/>
              </a:solidFill>
              <a:latin typeface="Gill Sans MT"/>
            </a:endParaRPr>
          </a:p>
          <a:p>
            <a:pPr>
              <a:defRPr/>
            </a:pPr>
            <a:r>
              <a:rPr lang="en-US" sz="2000" dirty="0">
                <a:solidFill>
                  <a:prstClr val="black"/>
                </a:solidFill>
                <a:latin typeface="Gill Sans MT"/>
                <a:cs typeface="Times New Roman" pitchFamily="18" charset="0"/>
              </a:rPr>
              <a:t>Carry flag C = 1 </a:t>
            </a:r>
            <a:r>
              <a:rPr lang="en-US" sz="2000" dirty="0">
                <a:solidFill>
                  <a:prstClr val="black"/>
                </a:solidFill>
                <a:latin typeface="Gill Sans MT"/>
              </a:rPr>
              <a:t>(Borrow flag = 0) </a:t>
            </a:r>
            <a:r>
              <a:rPr lang="en-US" sz="2000" dirty="0">
                <a:solidFill>
                  <a:prstClr val="black"/>
                </a:solidFill>
                <a:latin typeface="Gill Sans MT"/>
                <a:cs typeface="Times New Roman" pitchFamily="18" charset="0"/>
              </a:rPr>
              <a:t>upon an </a:t>
            </a:r>
            <a:r>
              <a:rPr lang="en-US" sz="2000" b="1" u="sng" dirty="0">
                <a:solidFill>
                  <a:srgbClr val="800000"/>
                </a:solidFill>
                <a:latin typeface="Gill Sans MT"/>
                <a:cs typeface="Times New Roman" pitchFamily="18" charset="0"/>
              </a:rPr>
              <a:t>unsigned</a:t>
            </a:r>
            <a:r>
              <a:rPr lang="en-US" sz="2000" dirty="0">
                <a:solidFill>
                  <a:prstClr val="black"/>
                </a:solidFill>
                <a:latin typeface="Gill Sans MT"/>
                <a:cs typeface="Times New Roman" pitchFamily="18" charset="0"/>
              </a:rPr>
              <a:t> addition if the answer is wrong (true result &gt; 2</a:t>
            </a:r>
            <a:r>
              <a:rPr lang="en-US" sz="2000" baseline="30000" dirty="0">
                <a:solidFill>
                  <a:prstClr val="black"/>
                </a:solidFill>
                <a:latin typeface="Gill Sans MT"/>
                <a:cs typeface="Times New Roman" pitchFamily="18" charset="0"/>
              </a:rPr>
              <a:t>n</a:t>
            </a:r>
            <a:r>
              <a:rPr lang="en-US" sz="2000" dirty="0">
                <a:solidFill>
                  <a:prstClr val="black"/>
                </a:solidFill>
                <a:latin typeface="Gill Sans MT"/>
                <a:cs typeface="Times New Roman" pitchFamily="18" charset="0"/>
              </a:rPr>
              <a:t>-1)</a:t>
            </a:r>
          </a:p>
          <a:p>
            <a:r>
              <a:rPr lang="en-US" sz="2000" dirty="0">
                <a:solidFill>
                  <a:prstClr val="black"/>
                </a:solidFill>
                <a:latin typeface="Gill Sans MT"/>
                <a:cs typeface="Times New Roman" pitchFamily="18" charset="0"/>
              </a:rPr>
              <a:t>Carry flag </a:t>
            </a:r>
            <a:r>
              <a:rPr lang="en-US" sz="2000" dirty="0">
                <a:solidFill>
                  <a:prstClr val="black"/>
                </a:solidFill>
                <a:latin typeface="Gill Sans MT"/>
              </a:rPr>
              <a:t>C = 0 (Borrow flag = 1) </a:t>
            </a:r>
            <a:r>
              <a:rPr lang="en-US" sz="2000" dirty="0">
                <a:solidFill>
                  <a:prstClr val="black"/>
                </a:solidFill>
                <a:latin typeface="Gill Sans MT"/>
                <a:cs typeface="Times New Roman" pitchFamily="18" charset="0"/>
              </a:rPr>
              <a:t>upon </a:t>
            </a:r>
            <a:r>
              <a:rPr lang="en-US" sz="2000" dirty="0">
                <a:solidFill>
                  <a:prstClr val="black"/>
                </a:solidFill>
                <a:latin typeface="Gill Sans MT"/>
              </a:rPr>
              <a:t>an </a:t>
            </a:r>
            <a:r>
              <a:rPr lang="en-US" sz="2000" b="1" u="sng" dirty="0">
                <a:solidFill>
                  <a:srgbClr val="800000"/>
                </a:solidFill>
                <a:latin typeface="Gill Sans MT"/>
                <a:cs typeface="Times New Roman" pitchFamily="18" charset="0"/>
              </a:rPr>
              <a:t>unsigned</a:t>
            </a:r>
            <a:r>
              <a:rPr lang="en-US" sz="2000" dirty="0">
                <a:solidFill>
                  <a:prstClr val="black"/>
                </a:solidFill>
                <a:latin typeface="Gill Sans MT"/>
              </a:rPr>
              <a:t> subtraction </a:t>
            </a:r>
            <a:r>
              <a:rPr lang="en-US" sz="2000" dirty="0">
                <a:solidFill>
                  <a:prstClr val="black"/>
                </a:solidFill>
                <a:latin typeface="Gill Sans MT"/>
                <a:cs typeface="Times New Roman" pitchFamily="18" charset="0"/>
              </a:rPr>
              <a:t>if the answer is wrong </a:t>
            </a:r>
            <a:r>
              <a:rPr lang="en-US" sz="2000" dirty="0">
                <a:solidFill>
                  <a:prstClr val="black"/>
                </a:solidFill>
                <a:latin typeface="Gill Sans MT"/>
              </a:rPr>
              <a:t> (</a:t>
            </a:r>
            <a:r>
              <a:rPr lang="en-US" sz="2000" dirty="0">
                <a:solidFill>
                  <a:prstClr val="black"/>
                </a:solidFill>
                <a:latin typeface="Gill Sans MT"/>
                <a:cs typeface="Times New Roman" pitchFamily="18" charset="0"/>
              </a:rPr>
              <a:t>true result &lt; 0)</a:t>
            </a:r>
            <a:endParaRPr lang="en-US" sz="800" dirty="0">
              <a:solidFill>
                <a:prstClr val="black"/>
              </a:solidFill>
              <a:latin typeface="Gill Sans MT"/>
            </a:endParaRPr>
          </a:p>
          <a:p>
            <a:pPr>
              <a:defRPr/>
            </a:pPr>
            <a:r>
              <a:rPr lang="en-US" sz="2000" dirty="0">
                <a:solidFill>
                  <a:prstClr val="black"/>
                </a:solidFill>
                <a:latin typeface="Gill Sans MT"/>
                <a:cs typeface="Times New Roman" pitchFamily="18" charset="0"/>
              </a:rPr>
              <a:t>Overflow flag V =1 upon a </a:t>
            </a:r>
            <a:r>
              <a:rPr lang="en-US" sz="2000" b="1" u="sng" dirty="0">
                <a:solidFill>
                  <a:srgbClr val="800000"/>
                </a:solidFill>
                <a:latin typeface="Gill Sans MT"/>
                <a:cs typeface="Times New Roman" pitchFamily="18" charset="0"/>
              </a:rPr>
              <a:t>signed</a:t>
            </a:r>
            <a:r>
              <a:rPr lang="en-US" sz="2000" dirty="0">
                <a:solidFill>
                  <a:prstClr val="black"/>
                </a:solidFill>
                <a:latin typeface="Gill Sans MT"/>
                <a:cs typeface="Times New Roman" pitchFamily="18" charset="0"/>
              </a:rPr>
              <a:t> addition or subtraction if the answer is wrong (true result &gt; 2</a:t>
            </a:r>
            <a:r>
              <a:rPr lang="en-US" sz="2000" baseline="30000" dirty="0">
                <a:solidFill>
                  <a:prstClr val="black"/>
                </a:solidFill>
                <a:latin typeface="Gill Sans MT"/>
                <a:cs typeface="Times New Roman" pitchFamily="18" charset="0"/>
              </a:rPr>
              <a:t>n</a:t>
            </a:r>
            <a:r>
              <a:rPr lang="en-US" altLang="zh-CN" sz="2000" baseline="30000" dirty="0">
                <a:solidFill>
                  <a:prstClr val="black"/>
                </a:solidFill>
                <a:latin typeface="Gill Sans MT"/>
                <a:cs typeface="Times New Roman" pitchFamily="18" charset="0"/>
              </a:rPr>
              <a:t>-1</a:t>
            </a:r>
            <a:r>
              <a:rPr lang="en-US" sz="2000" dirty="0">
                <a:solidFill>
                  <a:prstClr val="black"/>
                </a:solidFill>
                <a:latin typeface="Gill Sans MT"/>
                <a:cs typeface="Times New Roman" pitchFamily="18" charset="0"/>
              </a:rPr>
              <a:t>-1 </a:t>
            </a:r>
            <a:r>
              <a:rPr lang="en-US" altLang="zh-CN" sz="2000" dirty="0">
                <a:solidFill>
                  <a:prstClr val="black"/>
                </a:solidFill>
                <a:latin typeface="Gill Sans MT"/>
                <a:cs typeface="Times New Roman" pitchFamily="18" charset="0"/>
              </a:rPr>
              <a:t>or true result &lt; -</a:t>
            </a:r>
            <a:r>
              <a:rPr lang="en-US" sz="2000" dirty="0">
                <a:solidFill>
                  <a:prstClr val="black"/>
                </a:solidFill>
                <a:latin typeface="Gill Sans MT"/>
                <a:cs typeface="Times New Roman" pitchFamily="18" charset="0"/>
              </a:rPr>
              <a:t>2</a:t>
            </a:r>
            <a:r>
              <a:rPr lang="en-US" sz="2000" baseline="30000" dirty="0">
                <a:solidFill>
                  <a:prstClr val="black"/>
                </a:solidFill>
                <a:latin typeface="Gill Sans MT"/>
                <a:cs typeface="Times New Roman" pitchFamily="18" charset="0"/>
              </a:rPr>
              <a:t>n</a:t>
            </a:r>
            <a:r>
              <a:rPr lang="en-US" altLang="zh-CN" sz="2000" baseline="30000" dirty="0">
                <a:solidFill>
                  <a:prstClr val="black"/>
                </a:solidFill>
                <a:latin typeface="Gill Sans MT"/>
                <a:cs typeface="Times New Roman" pitchFamily="18" charset="0"/>
              </a:rPr>
              <a:t>-1</a:t>
            </a:r>
            <a:r>
              <a:rPr lang="en-US" altLang="zh-CN" sz="2000" dirty="0">
                <a:solidFill>
                  <a:prstClr val="black"/>
                </a:solidFill>
                <a:latin typeface="Gill Sans MT"/>
                <a:cs typeface="Times New Roman" pitchFamily="18" charset="0"/>
              </a:rPr>
              <a:t>)</a:t>
            </a:r>
          </a:p>
          <a:p>
            <a:pPr>
              <a:defRPr/>
            </a:pPr>
            <a:r>
              <a:rPr lang="en-US" sz="2000" dirty="0">
                <a:solidFill>
                  <a:prstClr val="black"/>
                </a:solidFill>
                <a:cs typeface="Times New Roman" pitchFamily="18" charset="0"/>
              </a:rPr>
              <a:t>Overflow may occur when adding 2 operands with the same sign, or subtracting 2 operands with different signs; Overflow cannot occur when adding 2 operands with different signs or when subtracting 2 operands with the same sign.</a:t>
            </a:r>
            <a:endParaRPr lang="en-US" sz="2000" dirty="0">
              <a:solidFill>
                <a:prstClr val="black"/>
              </a:solidFill>
              <a:latin typeface="Gill Sans MT"/>
              <a:cs typeface="Times New Roman" pitchFamily="18" charset="0"/>
            </a:endParaRPr>
          </a:p>
        </p:txBody>
      </p:sp>
      <p:graphicFrame>
        <p:nvGraphicFramePr>
          <p:cNvPr id="2" name="Table 1"/>
          <p:cNvGraphicFramePr>
            <a:graphicFrameLocks noGrp="1"/>
          </p:cNvGraphicFramePr>
          <p:nvPr/>
        </p:nvGraphicFramePr>
        <p:xfrm>
          <a:off x="1875312" y="3930022"/>
          <a:ext cx="8594812" cy="2775578"/>
        </p:xfrm>
        <a:graphic>
          <a:graphicData uri="http://schemas.openxmlformats.org/drawingml/2006/table">
            <a:tbl>
              <a:tblPr firstRow="1" firstCol="1" bandRow="1">
                <a:tableStyleId>{5C22544A-7EE6-4342-B048-85BDC9FD1C3A}</a:tableStyleId>
              </a:tblPr>
              <a:tblGrid>
                <a:gridCol w="1865256">
                  <a:extLst>
                    <a:ext uri="{9D8B030D-6E8A-4147-A177-3AD203B41FA5}">
                      <a16:colId xmlns:a16="http://schemas.microsoft.com/office/drawing/2014/main" val="3449689791"/>
                    </a:ext>
                  </a:extLst>
                </a:gridCol>
                <a:gridCol w="2236219">
                  <a:extLst>
                    <a:ext uri="{9D8B030D-6E8A-4147-A177-3AD203B41FA5}">
                      <a16:colId xmlns:a16="http://schemas.microsoft.com/office/drawing/2014/main" val="2443800576"/>
                    </a:ext>
                  </a:extLst>
                </a:gridCol>
                <a:gridCol w="2116049">
                  <a:extLst>
                    <a:ext uri="{9D8B030D-6E8A-4147-A177-3AD203B41FA5}">
                      <a16:colId xmlns:a16="http://schemas.microsoft.com/office/drawing/2014/main" val="1711257944"/>
                    </a:ext>
                  </a:extLst>
                </a:gridCol>
                <a:gridCol w="2377288">
                  <a:extLst>
                    <a:ext uri="{9D8B030D-6E8A-4147-A177-3AD203B41FA5}">
                      <a16:colId xmlns:a16="http://schemas.microsoft.com/office/drawing/2014/main" val="3663234745"/>
                    </a:ext>
                  </a:extLst>
                </a:gridCol>
              </a:tblGrid>
              <a:tr h="581018">
                <a:tc>
                  <a:txBody>
                    <a:bodyPr/>
                    <a:lstStyle/>
                    <a:p>
                      <a:pPr marL="0" marR="0">
                        <a:spcBef>
                          <a:spcPts val="0"/>
                        </a:spcBef>
                        <a:spcAft>
                          <a:spcPts val="0"/>
                        </a:spcAft>
                      </a:pPr>
                      <a:r>
                        <a:rPr lang="en-US" sz="1800" b="0" dirty="0">
                          <a:effectLst/>
                        </a:rPr>
                        <a:t> </a:t>
                      </a:r>
                      <a:endParaRPr lang="en-US" sz="1800" b="0" dirty="0">
                        <a:effectLst/>
                        <a:latin typeface="Times New Roman" panose="02020603050405020304" pitchFamily="18" charset="0"/>
                        <a:ea typeface="SimSun" panose="02010600030101010101" pitchFamily="2" charset="-122"/>
                      </a:endParaRPr>
                    </a:p>
                  </a:txBody>
                  <a:tcPr marL="68580" marR="68580" marT="0" marB="0"/>
                </a:tc>
                <a:tc>
                  <a:txBody>
                    <a:bodyPr/>
                    <a:lstStyle/>
                    <a:p>
                      <a:pPr marL="0" marR="0">
                        <a:spcBef>
                          <a:spcPts val="0"/>
                        </a:spcBef>
                        <a:spcAft>
                          <a:spcPts val="0"/>
                        </a:spcAft>
                      </a:pPr>
                      <a:r>
                        <a:rPr lang="en-US" sz="1800" b="0" dirty="0">
                          <a:effectLst/>
                        </a:rPr>
                        <a:t>Unsigned Addition</a:t>
                      </a:r>
                      <a:endParaRPr lang="en-US" sz="1800" b="0" dirty="0">
                        <a:effectLst/>
                        <a:latin typeface="Times New Roman" panose="02020603050405020304" pitchFamily="18" charset="0"/>
                        <a:ea typeface="SimSun" panose="02010600030101010101" pitchFamily="2" charset="-122"/>
                      </a:endParaRPr>
                    </a:p>
                  </a:txBody>
                  <a:tcPr marL="68580" marR="68580" marT="0" marB="0"/>
                </a:tc>
                <a:tc>
                  <a:txBody>
                    <a:bodyPr/>
                    <a:lstStyle/>
                    <a:p>
                      <a:pPr marL="0" marR="0">
                        <a:spcBef>
                          <a:spcPts val="0"/>
                        </a:spcBef>
                        <a:spcAft>
                          <a:spcPts val="0"/>
                        </a:spcAft>
                      </a:pPr>
                      <a:r>
                        <a:rPr lang="en-US" sz="1800" b="0" dirty="0">
                          <a:effectLst/>
                        </a:rPr>
                        <a:t>Unsigned Subtraction</a:t>
                      </a:r>
                      <a:endParaRPr lang="en-US" sz="1800" b="0" dirty="0">
                        <a:effectLst/>
                        <a:latin typeface="Times New Roman" panose="02020603050405020304" pitchFamily="18" charset="0"/>
                        <a:ea typeface="SimSun" panose="02010600030101010101" pitchFamily="2" charset="-122"/>
                      </a:endParaRPr>
                    </a:p>
                  </a:txBody>
                  <a:tcPr marL="68580" marR="68580" marT="0" marB="0"/>
                </a:tc>
                <a:tc>
                  <a:txBody>
                    <a:bodyPr/>
                    <a:lstStyle/>
                    <a:p>
                      <a:pPr marL="0" marR="0">
                        <a:spcBef>
                          <a:spcPts val="0"/>
                        </a:spcBef>
                        <a:spcAft>
                          <a:spcPts val="0"/>
                        </a:spcAft>
                      </a:pPr>
                      <a:r>
                        <a:rPr lang="en-US" sz="1800" b="0" dirty="0">
                          <a:effectLst/>
                        </a:rPr>
                        <a:t>Signed Addition or Subtraction</a:t>
                      </a:r>
                      <a:endParaRPr lang="en-US" sz="1800" b="0" dirty="0">
                        <a:effectLst/>
                        <a:latin typeface="Times New Roman" panose="02020603050405020304" pitchFamily="18" charset="0"/>
                        <a:ea typeface="SimSun" panose="02010600030101010101" pitchFamily="2" charset="-122"/>
                      </a:endParaRPr>
                    </a:p>
                  </a:txBody>
                  <a:tcPr marL="68580" marR="68580" marT="0" marB="0"/>
                </a:tc>
                <a:extLst>
                  <a:ext uri="{0D108BD9-81ED-4DB2-BD59-A6C34878D82A}">
                    <a16:rowId xmlns:a16="http://schemas.microsoft.com/office/drawing/2014/main" val="3840512487"/>
                  </a:ext>
                </a:extLst>
              </a:tr>
              <a:tr h="693247">
                <a:tc>
                  <a:txBody>
                    <a:bodyPr/>
                    <a:lstStyle/>
                    <a:p>
                      <a:pPr marL="0" marR="0">
                        <a:spcBef>
                          <a:spcPts val="0"/>
                        </a:spcBef>
                        <a:spcAft>
                          <a:spcPts val="0"/>
                        </a:spcAft>
                      </a:pPr>
                      <a:r>
                        <a:rPr lang="en-US" sz="1800" b="0" dirty="0">
                          <a:effectLst/>
                        </a:rPr>
                        <a:t>Carry flag</a:t>
                      </a:r>
                      <a:endParaRPr lang="en-US" sz="1800" b="0" dirty="0">
                        <a:effectLst/>
                        <a:latin typeface="Times New Roman" panose="02020603050405020304" pitchFamily="18" charset="0"/>
                        <a:ea typeface="SimSun" panose="02010600030101010101" pitchFamily="2" charset="-122"/>
                      </a:endParaRPr>
                    </a:p>
                  </a:txBody>
                  <a:tcPr marL="68580" marR="68580" marT="0" marB="0"/>
                </a:tc>
                <a:tc>
                  <a:txBody>
                    <a:bodyPr/>
                    <a:lstStyle/>
                    <a:p>
                      <a:pPr marL="0" marR="0">
                        <a:spcBef>
                          <a:spcPts val="0"/>
                        </a:spcBef>
                        <a:spcAft>
                          <a:spcPts val="0"/>
                        </a:spcAft>
                      </a:pPr>
                      <a:r>
                        <a:rPr lang="en-US" sz="1800" b="0" dirty="0">
                          <a:solidFill>
                            <a:schemeClr val="tx1"/>
                          </a:solidFill>
                          <a:effectLst/>
                        </a:rPr>
                        <a:t>true result &gt; 2</a:t>
                      </a:r>
                      <a:r>
                        <a:rPr lang="en-US" sz="1800" b="0" baseline="30000" dirty="0">
                          <a:solidFill>
                            <a:schemeClr val="tx1"/>
                          </a:solidFill>
                          <a:effectLst/>
                        </a:rPr>
                        <a:t>n</a:t>
                      </a:r>
                      <a:r>
                        <a:rPr lang="en-US" sz="1800" b="0" dirty="0">
                          <a:solidFill>
                            <a:schemeClr val="tx1"/>
                          </a:solidFill>
                          <a:effectLst/>
                        </a:rPr>
                        <a:t>-1 </a:t>
                      </a:r>
                      <a:r>
                        <a:rPr lang="en-US" sz="1800" b="0" dirty="0">
                          <a:solidFill>
                            <a:schemeClr val="tx1"/>
                          </a:solidFill>
                          <a:effectLst/>
                          <a:sym typeface="Wingdings" panose="05000000000000000000" pitchFamily="2" charset="2"/>
                        </a:rPr>
                        <a:t></a:t>
                      </a:r>
                      <a:r>
                        <a:rPr lang="en-US" sz="1800" b="0" dirty="0">
                          <a:solidFill>
                            <a:schemeClr val="tx1"/>
                          </a:solidFill>
                          <a:effectLst/>
                        </a:rPr>
                        <a:t> Carry flag=1</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800" b="0" dirty="0">
                          <a:solidFill>
                            <a:schemeClr val="tx1"/>
                          </a:solidFill>
                          <a:effectLst/>
                        </a:rPr>
                        <a:t>Borrow flag=0</a:t>
                      </a:r>
                    </a:p>
                    <a:p>
                      <a:pPr marL="0" marR="0">
                        <a:spcBef>
                          <a:spcPts val="0"/>
                        </a:spcBef>
                        <a:spcAft>
                          <a:spcPts val="0"/>
                        </a:spcAft>
                      </a:pPr>
                      <a:r>
                        <a:rPr kumimoji="0" lang="en-US" sz="1800" b="0" kern="1200" dirty="0">
                          <a:solidFill>
                            <a:schemeClr val="tx1"/>
                          </a:solidFill>
                          <a:effectLst/>
                          <a:latin typeface="+mn-lt"/>
                          <a:ea typeface="+mn-ea"/>
                          <a:cs typeface="+mn-cs"/>
                        </a:rPr>
                        <a:t>(Result incorrect)</a:t>
                      </a:r>
                    </a:p>
                  </a:txBody>
                  <a:tcPr marL="68580" marR="68580" marT="0" marB="0"/>
                </a:tc>
                <a:tc>
                  <a:txBody>
                    <a:bodyPr/>
                    <a:lstStyle/>
                    <a:p>
                      <a:pPr marL="0" marR="0">
                        <a:spcBef>
                          <a:spcPts val="0"/>
                        </a:spcBef>
                        <a:spcAft>
                          <a:spcPts val="0"/>
                        </a:spcAft>
                      </a:pPr>
                      <a:r>
                        <a:rPr lang="en-US" sz="1800" b="0" dirty="0">
                          <a:solidFill>
                            <a:schemeClr val="tx1"/>
                          </a:solidFill>
                          <a:effectLst/>
                        </a:rPr>
                        <a:t>true result &lt; 0 </a:t>
                      </a:r>
                      <a:r>
                        <a:rPr lang="en-US" sz="1800" b="0" dirty="0">
                          <a:solidFill>
                            <a:schemeClr val="tx1"/>
                          </a:solidFill>
                          <a:effectLst/>
                          <a:sym typeface="Wingdings" panose="05000000000000000000" pitchFamily="2" charset="2"/>
                        </a:rPr>
                        <a:t></a:t>
                      </a:r>
                      <a:r>
                        <a:rPr lang="en-US" sz="1800" b="0" dirty="0">
                          <a:solidFill>
                            <a:schemeClr val="tx1"/>
                          </a:solidFill>
                          <a:effectLst/>
                        </a:rPr>
                        <a:t> Carry flag=0</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800" b="0" dirty="0">
                          <a:solidFill>
                            <a:schemeClr val="tx1"/>
                          </a:solidFill>
                          <a:effectLst/>
                        </a:rPr>
                        <a:t>Borrow flag=1</a:t>
                      </a:r>
                    </a:p>
                    <a:p>
                      <a:pPr marL="0" marR="0">
                        <a:spcBef>
                          <a:spcPts val="0"/>
                        </a:spcBef>
                        <a:spcAft>
                          <a:spcPts val="0"/>
                        </a:spcAft>
                      </a:pPr>
                      <a:r>
                        <a:rPr kumimoji="0" lang="en-US" sz="1800" b="0" kern="1200" dirty="0">
                          <a:solidFill>
                            <a:schemeClr val="tx1"/>
                          </a:solidFill>
                          <a:effectLst/>
                          <a:latin typeface="+mn-lt"/>
                          <a:ea typeface="+mn-ea"/>
                          <a:cs typeface="+mn-cs"/>
                        </a:rPr>
                        <a:t>(Result incorrect)</a:t>
                      </a:r>
                    </a:p>
                  </a:txBody>
                  <a:tcPr marL="68580" marR="68580" marT="0" marB="0"/>
                </a:tc>
                <a:tc>
                  <a:txBody>
                    <a:bodyPr/>
                    <a:lstStyle/>
                    <a:p>
                      <a:pPr marL="0" marR="0">
                        <a:spcBef>
                          <a:spcPts val="0"/>
                        </a:spcBef>
                        <a:spcAft>
                          <a:spcPts val="0"/>
                        </a:spcAft>
                      </a:pPr>
                      <a:r>
                        <a:rPr lang="en-US" sz="1800" b="0">
                          <a:effectLst/>
                        </a:rPr>
                        <a:t>N/A</a:t>
                      </a:r>
                      <a:endParaRPr lang="en-US" sz="1800" b="0">
                        <a:effectLst/>
                        <a:latin typeface="Times New Roman" panose="02020603050405020304" pitchFamily="18" charset="0"/>
                        <a:ea typeface="SimSun" panose="02010600030101010101" pitchFamily="2" charset="-122"/>
                      </a:endParaRPr>
                    </a:p>
                  </a:txBody>
                  <a:tcPr marL="68580" marR="68580" marT="0" marB="0"/>
                </a:tc>
                <a:extLst>
                  <a:ext uri="{0D108BD9-81ED-4DB2-BD59-A6C34878D82A}">
                    <a16:rowId xmlns:a16="http://schemas.microsoft.com/office/drawing/2014/main" val="2963854241"/>
                  </a:ext>
                </a:extLst>
              </a:tr>
              <a:tr h="693247">
                <a:tc>
                  <a:txBody>
                    <a:bodyPr/>
                    <a:lstStyle/>
                    <a:p>
                      <a:pPr marL="0" marR="0">
                        <a:spcBef>
                          <a:spcPts val="0"/>
                        </a:spcBef>
                        <a:spcAft>
                          <a:spcPts val="0"/>
                        </a:spcAft>
                      </a:pPr>
                      <a:r>
                        <a:rPr lang="en-US" sz="1800" b="0">
                          <a:effectLst/>
                        </a:rPr>
                        <a:t>Overflow flag</a:t>
                      </a:r>
                      <a:endParaRPr lang="en-US" sz="1800" b="0">
                        <a:effectLst/>
                        <a:latin typeface="Times New Roman" panose="02020603050405020304" pitchFamily="18" charset="0"/>
                        <a:ea typeface="SimSun" panose="02010600030101010101" pitchFamily="2" charset="-122"/>
                      </a:endParaRPr>
                    </a:p>
                  </a:txBody>
                  <a:tcPr marL="68580" marR="68580" marT="0" marB="0"/>
                </a:tc>
                <a:tc>
                  <a:txBody>
                    <a:bodyPr/>
                    <a:lstStyle/>
                    <a:p>
                      <a:pPr marL="0" marR="0">
                        <a:spcBef>
                          <a:spcPts val="0"/>
                        </a:spcBef>
                        <a:spcAft>
                          <a:spcPts val="0"/>
                        </a:spcAft>
                      </a:pPr>
                      <a:r>
                        <a:rPr lang="en-US" sz="1800" b="0" dirty="0">
                          <a:effectLst/>
                        </a:rPr>
                        <a:t>N/A</a:t>
                      </a:r>
                      <a:endParaRPr lang="en-US" sz="1800" b="0" dirty="0">
                        <a:effectLst/>
                        <a:latin typeface="Times New Roman" panose="02020603050405020304" pitchFamily="18" charset="0"/>
                        <a:ea typeface="SimSun" panose="02010600030101010101" pitchFamily="2" charset="-122"/>
                      </a:endParaRPr>
                    </a:p>
                  </a:txBody>
                  <a:tcPr marL="68580" marR="68580" marT="0" marB="0"/>
                </a:tc>
                <a:tc>
                  <a:txBody>
                    <a:bodyPr/>
                    <a:lstStyle/>
                    <a:p>
                      <a:pPr marL="0" marR="0">
                        <a:spcBef>
                          <a:spcPts val="0"/>
                        </a:spcBef>
                        <a:spcAft>
                          <a:spcPts val="0"/>
                        </a:spcAft>
                      </a:pPr>
                      <a:r>
                        <a:rPr lang="en-US" sz="1800" b="0" dirty="0">
                          <a:effectLst/>
                        </a:rPr>
                        <a:t>N/A</a:t>
                      </a:r>
                      <a:endParaRPr lang="en-US" sz="1800" b="0" dirty="0">
                        <a:effectLst/>
                        <a:latin typeface="Times New Roman" panose="02020603050405020304" pitchFamily="18" charset="0"/>
                        <a:ea typeface="SimSun" panose="02010600030101010101" pitchFamily="2" charset="-122"/>
                      </a:endParaRPr>
                    </a:p>
                  </a:txBody>
                  <a:tcPr marL="68580" marR="68580" marT="0" marB="0"/>
                </a:tc>
                <a:tc>
                  <a:txBody>
                    <a:bodyPr/>
                    <a:lstStyle/>
                    <a:p>
                      <a:pPr marL="0" marR="0">
                        <a:spcBef>
                          <a:spcPts val="0"/>
                        </a:spcBef>
                        <a:spcAft>
                          <a:spcPts val="0"/>
                        </a:spcAft>
                      </a:pPr>
                      <a:r>
                        <a:rPr lang="en-US" sz="1800" b="0" dirty="0">
                          <a:effectLst/>
                        </a:rPr>
                        <a:t>true result &gt; 2</a:t>
                      </a:r>
                      <a:r>
                        <a:rPr lang="en-US" sz="1800" b="0" baseline="30000" dirty="0">
                          <a:effectLst/>
                        </a:rPr>
                        <a:t>n-1</a:t>
                      </a:r>
                      <a:r>
                        <a:rPr lang="en-US" sz="1800" b="0" dirty="0">
                          <a:effectLst/>
                        </a:rPr>
                        <a:t>-1 or true result &lt; -2</a:t>
                      </a:r>
                      <a:r>
                        <a:rPr lang="en-US" sz="1800" b="0" baseline="30000" dirty="0">
                          <a:effectLst/>
                        </a:rPr>
                        <a:t>n-1</a:t>
                      </a:r>
                    </a:p>
                    <a:p>
                      <a:pPr marL="285750" marR="0" indent="-285750">
                        <a:spcBef>
                          <a:spcPts val="0"/>
                        </a:spcBef>
                        <a:spcAft>
                          <a:spcPts val="0"/>
                        </a:spcAft>
                        <a:buFont typeface="Wingdings" panose="05000000000000000000" pitchFamily="2" charset="2"/>
                        <a:buChar char="è"/>
                      </a:pPr>
                      <a:r>
                        <a:rPr lang="en-US" sz="1800" b="0" dirty="0">
                          <a:effectLst/>
                        </a:rPr>
                        <a:t>Overflow flag=1</a:t>
                      </a:r>
                    </a:p>
                    <a:p>
                      <a:pPr marL="0" marR="0" indent="0">
                        <a:spcBef>
                          <a:spcPts val="0"/>
                        </a:spcBef>
                        <a:spcAft>
                          <a:spcPts val="0"/>
                        </a:spcAft>
                        <a:buFont typeface="Wingdings" panose="05000000000000000000" pitchFamily="2" charset="2"/>
                        <a:buNone/>
                      </a:pPr>
                      <a:r>
                        <a:rPr kumimoji="0" lang="en-US" sz="1800" b="0" kern="1200" dirty="0">
                          <a:solidFill>
                            <a:schemeClr val="tx1"/>
                          </a:solidFill>
                          <a:effectLst/>
                          <a:latin typeface="+mn-lt"/>
                          <a:ea typeface="+mn-ea"/>
                          <a:cs typeface="+mn-cs"/>
                        </a:rPr>
                        <a:t>(Result incorrect)</a:t>
                      </a:r>
                    </a:p>
                  </a:txBody>
                  <a:tcPr marL="68580" marR="68580" marT="0" marB="0"/>
                </a:tc>
                <a:extLst>
                  <a:ext uri="{0D108BD9-81ED-4DB2-BD59-A6C34878D82A}">
                    <a16:rowId xmlns:a16="http://schemas.microsoft.com/office/drawing/2014/main" val="1206363004"/>
                  </a:ext>
                </a:extLst>
              </a:tr>
            </a:tbl>
          </a:graphicData>
        </a:graphic>
      </p:graphicFrame>
      <mc:AlternateContent xmlns:mc="http://schemas.openxmlformats.org/markup-compatibility/2006" xmlns:p14="http://schemas.microsoft.com/office/powerpoint/2010/main">
        <mc:Choice Requires="p14">
          <p:contentPart p14:bwMode="auto" r:id="rId3">
            <p14:nvContentPartPr>
              <p14:cNvPr id="5" name="Ink 4">
                <a:extLst>
                  <a:ext uri="{FF2B5EF4-FFF2-40B4-BE49-F238E27FC236}">
                    <a16:creationId xmlns:a16="http://schemas.microsoft.com/office/drawing/2014/main" id="{E2ACC35D-CF95-407F-B222-DF5A1F69BA9F}"/>
                  </a:ext>
                </a:extLst>
              </p14:cNvPr>
              <p14:cNvContentPartPr/>
              <p14:nvPr/>
            </p14:nvContentPartPr>
            <p14:xfrm>
              <a:off x="4934359" y="4932611"/>
              <a:ext cx="360" cy="360"/>
            </p14:xfrm>
          </p:contentPart>
        </mc:Choice>
        <mc:Fallback xmlns="">
          <p:pic>
            <p:nvPicPr>
              <p:cNvPr id="5" name="Ink 4">
                <a:extLst>
                  <a:ext uri="{FF2B5EF4-FFF2-40B4-BE49-F238E27FC236}">
                    <a16:creationId xmlns:a16="http://schemas.microsoft.com/office/drawing/2014/main" id="{E2ACC35D-CF95-407F-B222-DF5A1F69BA9F}"/>
                  </a:ext>
                </a:extLst>
              </p:cNvPr>
              <p:cNvPicPr/>
              <p:nvPr/>
            </p:nvPicPr>
            <p:blipFill>
              <a:blip r:embed="rId4"/>
              <a:stretch>
                <a:fillRect/>
              </a:stretch>
            </p:blipFill>
            <p:spPr>
              <a:xfrm>
                <a:off x="4925359" y="4923611"/>
                <a:ext cx="18000" cy="18000"/>
              </a:xfrm>
              <a:prstGeom prst="rect">
                <a:avLst/>
              </a:prstGeom>
            </p:spPr>
          </p:pic>
        </mc:Fallback>
      </mc:AlternateContent>
      <mc:AlternateContent xmlns:mc="http://schemas.openxmlformats.org/markup-compatibility/2006" xmlns:p14="http://schemas.microsoft.com/office/powerpoint/2010/main">
        <mc:Choice Requires="p14">
          <p:contentPart p14:bwMode="auto" r:id="rId5">
            <p14:nvContentPartPr>
              <p14:cNvPr id="6" name="Ink 5">
                <a:extLst>
                  <a:ext uri="{FF2B5EF4-FFF2-40B4-BE49-F238E27FC236}">
                    <a16:creationId xmlns:a16="http://schemas.microsoft.com/office/drawing/2014/main" id="{641399B7-0992-4159-AA56-A61464B0489C}"/>
                  </a:ext>
                </a:extLst>
              </p14:cNvPr>
              <p14:cNvContentPartPr/>
              <p14:nvPr/>
            </p14:nvContentPartPr>
            <p14:xfrm>
              <a:off x="5494879" y="4932611"/>
              <a:ext cx="360" cy="360"/>
            </p14:xfrm>
          </p:contentPart>
        </mc:Choice>
        <mc:Fallback xmlns="">
          <p:pic>
            <p:nvPicPr>
              <p:cNvPr id="6" name="Ink 5">
                <a:extLst>
                  <a:ext uri="{FF2B5EF4-FFF2-40B4-BE49-F238E27FC236}">
                    <a16:creationId xmlns:a16="http://schemas.microsoft.com/office/drawing/2014/main" id="{641399B7-0992-4159-AA56-A61464B0489C}"/>
                  </a:ext>
                </a:extLst>
              </p:cNvPr>
              <p:cNvPicPr/>
              <p:nvPr/>
            </p:nvPicPr>
            <p:blipFill>
              <a:blip r:embed="rId4"/>
              <a:stretch>
                <a:fillRect/>
              </a:stretch>
            </p:blipFill>
            <p:spPr>
              <a:xfrm>
                <a:off x="5485879" y="4923611"/>
                <a:ext cx="18000" cy="18000"/>
              </a:xfrm>
              <a:prstGeom prst="rect">
                <a:avLst/>
              </a:prstGeom>
            </p:spPr>
          </p:pic>
        </mc:Fallback>
      </mc:AlternateContent>
      <p:sp>
        <p:nvSpPr>
          <p:cNvPr id="3" name="Horizontal Scroll 15">
            <a:extLst>
              <a:ext uri="{FF2B5EF4-FFF2-40B4-BE49-F238E27FC236}">
                <a16:creationId xmlns:a16="http://schemas.microsoft.com/office/drawing/2014/main" id="{4DF73044-40F3-F2D2-4520-3537F47168BE}"/>
              </a:ext>
            </a:extLst>
          </p:cNvPr>
          <p:cNvSpPr/>
          <p:nvPr/>
        </p:nvSpPr>
        <p:spPr>
          <a:xfrm>
            <a:off x="609600" y="-78740"/>
            <a:ext cx="1265712" cy="762000"/>
          </a:xfrm>
          <a:prstGeom prst="horizontalScroll">
            <a:avLst/>
          </a:prstGeom>
          <a:gradFill rotWithShape="1">
            <a:gsLst>
              <a:gs pos="0">
                <a:srgbClr val="4F81BD">
                  <a:tint val="50000"/>
                  <a:satMod val="300000"/>
                </a:srgbClr>
              </a:gs>
              <a:gs pos="35000">
                <a:srgbClr val="4F81BD">
                  <a:tint val="37000"/>
                  <a:satMod val="300000"/>
                </a:srgbClr>
              </a:gs>
              <a:gs pos="100000">
                <a:srgbClr val="4F81BD">
                  <a:tint val="15000"/>
                  <a:satMod val="350000"/>
                </a:srgbClr>
              </a:gs>
            </a:gsLst>
            <a:lin ang="16200000" scaled="1"/>
          </a:gradFill>
          <a:ln w="9525" cap="flat" cmpd="sng" algn="ctr">
            <a:solidFill>
              <a:srgbClr val="4F81BD">
                <a:shade val="95000"/>
                <a:satMod val="105000"/>
              </a:srgbClr>
            </a:solidFill>
            <a:prstDash val="solid"/>
          </a:ln>
          <a:effectLst>
            <a:outerShdw blurRad="40000" dist="20000" dir="5400000" rotWithShape="0">
              <a:srgbClr val="000000">
                <a:alpha val="38000"/>
              </a:srgbClr>
            </a:outerShdw>
          </a:effectLst>
        </p:spPr>
        <p:txBody>
          <a:bodyPr rtlCol="0" anchor="ctr"/>
          <a:lstStyle/>
          <a:p>
            <a:pPr algn="ctr" defTabSz="457200">
              <a:defRPr/>
            </a:pPr>
            <a:r>
              <a:rPr lang="en-US" sz="2400" kern="0" dirty="0">
                <a:solidFill>
                  <a:prstClr val="black"/>
                </a:solidFill>
                <a:latin typeface="Calibri"/>
              </a:rPr>
              <a:t>Review</a:t>
            </a:r>
          </a:p>
        </p:txBody>
      </p:sp>
      <p:sp>
        <p:nvSpPr>
          <p:cNvPr id="4" name="Slide Number Placeholder 2">
            <a:extLst>
              <a:ext uri="{FF2B5EF4-FFF2-40B4-BE49-F238E27FC236}">
                <a16:creationId xmlns:a16="http://schemas.microsoft.com/office/drawing/2014/main" id="{3666F114-4345-426E-8C76-29F4A48DFE0E}"/>
              </a:ext>
            </a:extLst>
          </p:cNvPr>
          <p:cNvSpPr>
            <a:spLocks noGrp="1"/>
          </p:cNvSpPr>
          <p:nvPr>
            <p:ph type="sldNum" sz="quarter" idx="12"/>
          </p:nvPr>
        </p:nvSpPr>
        <p:spPr>
          <a:xfrm>
            <a:off x="816864" y="6356350"/>
            <a:ext cx="2641600" cy="365760"/>
          </a:xfrm>
        </p:spPr>
        <p:txBody>
          <a:bodyPr/>
          <a:lstStyle/>
          <a:p>
            <a:fld id="{EA7C8D44-3667-46F6-9772-CC52308E2A7F}" type="slidenum">
              <a:rPr kumimoji="0" lang="en-US" smtClean="0"/>
              <a:pPr/>
              <a:t>5</a:t>
            </a:fld>
            <a:endParaRPr kumimoji="0" lang="en-US" dirty="0"/>
          </a:p>
        </p:txBody>
      </p:sp>
    </p:spTree>
    <p:extLst>
      <p:ext uri="{BB962C8B-B14F-4D97-AF65-F5344CB8AC3E}">
        <p14:creationId xmlns:p14="http://schemas.microsoft.com/office/powerpoint/2010/main" val="83737189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Updating Condition Flags</a:t>
            </a:r>
          </a:p>
        </p:txBody>
      </p:sp>
      <p:sp>
        <p:nvSpPr>
          <p:cNvPr id="3" name="Slide Number Placeholder 2"/>
          <p:cNvSpPr>
            <a:spLocks noGrp="1"/>
          </p:cNvSpPr>
          <p:nvPr>
            <p:ph type="sldNum" sz="quarter" idx="12"/>
          </p:nvPr>
        </p:nvSpPr>
        <p:spPr/>
        <p:txBody>
          <a:bodyPr/>
          <a:lstStyle/>
          <a:p>
            <a:fld id="{EA7C8D44-3667-46F6-9772-CC52308E2A7F}" type="slidenum">
              <a:rPr kumimoji="0" lang="en-US" smtClean="0"/>
              <a:pPr/>
              <a:t>6</a:t>
            </a:fld>
            <a:endParaRPr kumimoji="0" lang="en-US" dirty="0"/>
          </a:p>
        </p:txBody>
      </p:sp>
      <p:sp>
        <p:nvSpPr>
          <p:cNvPr id="4" name="Content Placeholder 3"/>
          <p:cNvSpPr>
            <a:spLocks noGrp="1"/>
          </p:cNvSpPr>
          <p:nvPr>
            <p:ph sz="quarter" idx="1"/>
          </p:nvPr>
        </p:nvSpPr>
        <p:spPr>
          <a:xfrm>
            <a:off x="609600" y="1219200"/>
            <a:ext cx="10972800" cy="4953000"/>
          </a:xfrm>
        </p:spPr>
        <p:txBody>
          <a:bodyPr/>
          <a:lstStyle/>
          <a:p>
            <a:r>
              <a:rPr lang="en-US" dirty="0"/>
              <a:t>Method </a:t>
            </a:r>
            <a:r>
              <a:rPr lang="en-US" dirty="0">
                <a:latin typeface="Consolas" panose="020B0609020204030204" pitchFamily="49" charset="0"/>
              </a:rPr>
              <a:t>1</a:t>
            </a:r>
            <a:r>
              <a:rPr lang="en-US" dirty="0"/>
              <a:t>:  append “</a:t>
            </a:r>
            <a:r>
              <a:rPr lang="en-US" b="1" dirty="0">
                <a:solidFill>
                  <a:srgbClr val="FF0000"/>
                </a:solidFill>
                <a:latin typeface="Consolas" panose="020B0609020204030204" pitchFamily="49" charset="0"/>
              </a:rPr>
              <a:t>S</a:t>
            </a:r>
            <a:r>
              <a:rPr lang="en-US" dirty="0"/>
              <a:t>”: updates destination register, and sets flags</a:t>
            </a:r>
          </a:p>
          <a:p>
            <a:pPr lvl="1"/>
            <a:r>
              <a:rPr lang="en-US" dirty="0">
                <a:latin typeface="Consolas" panose="020B0609020204030204" pitchFamily="49" charset="0"/>
              </a:rPr>
              <a:t>ADD r0,r1,r2</a:t>
            </a:r>
            <a:r>
              <a:rPr lang="en-US" dirty="0"/>
              <a:t>   </a:t>
            </a:r>
            <a:r>
              <a:rPr lang="en-US" dirty="0">
                <a:latin typeface="Arial Unicode MS" panose="020B0604020202020204" pitchFamily="34" charset="-128"/>
                <a:ea typeface="Arial Unicode MS" panose="020B0604020202020204" pitchFamily="34" charset="-128"/>
                <a:cs typeface="Arial Unicode MS" panose="020B0604020202020204" pitchFamily="34" charset="-128"/>
              </a:rPr>
              <a:t>→   </a:t>
            </a:r>
            <a:r>
              <a:rPr lang="en-US" dirty="0">
                <a:latin typeface="Consolas" panose="020B0609020204030204" pitchFamily="49" charset="0"/>
                <a:ea typeface="Arial Unicode MS" panose="020B0604020202020204" pitchFamily="34" charset="-128"/>
                <a:cs typeface="Arial Unicode MS" panose="020B0604020202020204" pitchFamily="34" charset="-128"/>
              </a:rPr>
              <a:t>ADD</a:t>
            </a:r>
            <a:r>
              <a:rPr lang="en-US" dirty="0">
                <a:solidFill>
                  <a:srgbClr val="FF0000"/>
                </a:solidFill>
                <a:latin typeface="Consolas" panose="020B0609020204030204" pitchFamily="49" charset="0"/>
                <a:ea typeface="Arial Unicode MS" panose="020B0604020202020204" pitchFamily="34" charset="-128"/>
                <a:cs typeface="Arial Unicode MS" panose="020B0604020202020204" pitchFamily="34" charset="-128"/>
              </a:rPr>
              <a:t>S</a:t>
            </a:r>
            <a:r>
              <a:rPr lang="en-US" dirty="0">
                <a:latin typeface="Consolas" panose="020B0609020204030204" pitchFamily="49" charset="0"/>
                <a:ea typeface="Arial Unicode MS" panose="020B0604020202020204" pitchFamily="34" charset="-128"/>
                <a:cs typeface="Arial Unicode MS" panose="020B0604020202020204" pitchFamily="34" charset="-128"/>
              </a:rPr>
              <a:t> r0,r1,r2</a:t>
            </a:r>
            <a:r>
              <a:rPr lang="en-US" dirty="0"/>
              <a:t> </a:t>
            </a:r>
          </a:p>
          <a:p>
            <a:pPr lvl="1"/>
            <a:r>
              <a:rPr lang="en-US" dirty="0">
                <a:latin typeface="Consolas" panose="020B0609020204030204" pitchFamily="49" charset="0"/>
              </a:rPr>
              <a:t>SUB r0,r1,r2</a:t>
            </a:r>
            <a:r>
              <a:rPr lang="en-US" dirty="0"/>
              <a:t>   </a:t>
            </a:r>
            <a:r>
              <a:rPr lang="en-US" dirty="0">
                <a:latin typeface="Arial Unicode MS" panose="020B0604020202020204" pitchFamily="34" charset="-128"/>
                <a:ea typeface="Arial Unicode MS" panose="020B0604020202020204" pitchFamily="34" charset="-128"/>
                <a:cs typeface="Arial Unicode MS" panose="020B0604020202020204" pitchFamily="34" charset="-128"/>
              </a:rPr>
              <a:t>→   </a:t>
            </a:r>
            <a:r>
              <a:rPr lang="en-US" dirty="0">
                <a:latin typeface="Consolas" panose="020B0609020204030204" pitchFamily="49" charset="0"/>
                <a:ea typeface="Arial Unicode MS" panose="020B0604020202020204" pitchFamily="34" charset="-128"/>
                <a:cs typeface="Arial Unicode MS" panose="020B0604020202020204" pitchFamily="34" charset="-128"/>
              </a:rPr>
              <a:t>SUB</a:t>
            </a:r>
            <a:r>
              <a:rPr lang="en-US" dirty="0">
                <a:solidFill>
                  <a:srgbClr val="FF0000"/>
                </a:solidFill>
                <a:latin typeface="Consolas" panose="020B0609020204030204" pitchFamily="49" charset="0"/>
                <a:ea typeface="Arial Unicode MS" panose="020B0604020202020204" pitchFamily="34" charset="-128"/>
                <a:cs typeface="Arial Unicode MS" panose="020B0604020202020204" pitchFamily="34" charset="-128"/>
              </a:rPr>
              <a:t>S</a:t>
            </a:r>
            <a:r>
              <a:rPr lang="en-US" dirty="0">
                <a:latin typeface="Consolas" panose="020B0609020204030204" pitchFamily="49" charset="0"/>
              </a:rPr>
              <a:t> r0,r1,r2</a:t>
            </a:r>
          </a:p>
          <a:p>
            <a:pPr lvl="1"/>
            <a:r>
              <a:rPr lang="en-US" dirty="0"/>
              <a:t>Performs operation, writes the result into Rd, and also updates NZCV flags</a:t>
            </a:r>
          </a:p>
          <a:p>
            <a:r>
              <a:rPr lang="en-US" dirty="0"/>
              <a:t>Method </a:t>
            </a:r>
            <a:r>
              <a:rPr lang="en-US" dirty="0">
                <a:latin typeface="Consolas" panose="020B0609020204030204" pitchFamily="49" charset="0"/>
              </a:rPr>
              <a:t>2</a:t>
            </a:r>
            <a:r>
              <a:rPr lang="en-US" dirty="0"/>
              <a:t>:  compare instructions: sets flags only</a:t>
            </a:r>
          </a:p>
          <a:p>
            <a:pPr lvl="1"/>
            <a:r>
              <a:rPr lang="en-US" dirty="0"/>
              <a:t>CMP/CMN/TEQ/TST: performs operation to update NZCV flags, but the computation result is not saved and discarded</a:t>
            </a:r>
          </a:p>
          <a:p>
            <a:endParaRPr lang="en-US" dirty="0">
              <a:latin typeface="Consolas" panose="020B0609020204030204" pitchFamily="49" charset="0"/>
            </a:endParaRPr>
          </a:p>
        </p:txBody>
      </p:sp>
    </p:spTree>
    <p:extLst>
      <p:ext uri="{BB962C8B-B14F-4D97-AF65-F5344CB8AC3E}">
        <p14:creationId xmlns:p14="http://schemas.microsoft.com/office/powerpoint/2010/main" val="168055938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Updating Condition Flags</a:t>
            </a:r>
          </a:p>
        </p:txBody>
      </p:sp>
      <p:sp>
        <p:nvSpPr>
          <p:cNvPr id="5" name="Content Placeholder 4"/>
          <p:cNvSpPr>
            <a:spLocks noGrp="1"/>
          </p:cNvSpPr>
          <p:nvPr>
            <p:ph sz="quarter" idx="1"/>
          </p:nvPr>
        </p:nvSpPr>
        <p:spPr>
          <a:xfrm>
            <a:off x="1524000" y="3399790"/>
            <a:ext cx="9448800" cy="2956560"/>
          </a:xfrm>
        </p:spPr>
        <p:txBody>
          <a:bodyPr>
            <a:normAutofit lnSpcReduction="10000"/>
          </a:bodyPr>
          <a:lstStyle/>
          <a:p>
            <a:pPr>
              <a:lnSpc>
                <a:spcPct val="90000"/>
              </a:lnSpc>
              <a:buFont typeface="Wingdings" pitchFamily="2" charset="2"/>
              <a:buChar char="Ø"/>
            </a:pPr>
            <a:r>
              <a:rPr lang="en-US" altLang="zh-TW" sz="1900" b="1" dirty="0">
                <a:solidFill>
                  <a:srgbClr val="C00000"/>
                </a:solidFill>
              </a:rPr>
              <a:t>Update flags</a:t>
            </a:r>
            <a:endParaRPr lang="en-US" altLang="zh-TW" sz="1900" b="1" i="1" dirty="0"/>
          </a:p>
          <a:p>
            <a:pPr marL="800100" lvl="1" indent="-342900">
              <a:lnSpc>
                <a:spcPct val="90000"/>
              </a:lnSpc>
              <a:buFont typeface="Arial" pitchFamily="34" charset="0"/>
              <a:buChar char="•"/>
            </a:pPr>
            <a:r>
              <a:rPr lang="en-US" altLang="zh-TW" sz="1600" dirty="0"/>
              <a:t>No need to add S. No need to specify destination register.</a:t>
            </a:r>
          </a:p>
          <a:p>
            <a:pPr>
              <a:lnSpc>
                <a:spcPct val="90000"/>
              </a:lnSpc>
              <a:buFont typeface="Wingdings" pitchFamily="2" charset="2"/>
              <a:buChar char="Ø"/>
            </a:pPr>
            <a:r>
              <a:rPr lang="en-US" altLang="zh-TW" sz="1900" dirty="0"/>
              <a:t>Operations are:</a:t>
            </a:r>
          </a:p>
          <a:p>
            <a:pPr marL="800100" lvl="1" indent="-342900">
              <a:lnSpc>
                <a:spcPct val="90000"/>
              </a:lnSpc>
              <a:buClr>
                <a:schemeClr val="tx1"/>
              </a:buClr>
              <a:buFont typeface="Arial" pitchFamily="34" charset="0"/>
              <a:buChar char="•"/>
            </a:pPr>
            <a:r>
              <a:rPr lang="en-US" altLang="zh-TW" sz="1600" b="1" dirty="0">
                <a:solidFill>
                  <a:srgbClr val="FF0000"/>
                </a:solidFill>
                <a:latin typeface="Consolas" panose="020B0609020204030204" pitchFamily="49" charset="0"/>
                <a:cs typeface="Consolas" panose="020B0609020204030204" pitchFamily="49" charset="0"/>
              </a:rPr>
              <a:t>CMP  </a:t>
            </a:r>
            <a:r>
              <a:rPr lang="en-US" altLang="zh-TW" sz="1600" dirty="0">
                <a:latin typeface="Consolas" panose="020B0609020204030204" pitchFamily="49" charset="0"/>
                <a:cs typeface="Consolas" panose="020B0609020204030204" pitchFamily="49" charset="0"/>
              </a:rPr>
              <a:t>R1 – R2</a:t>
            </a:r>
            <a:r>
              <a:rPr lang="en-US" altLang="zh-TW" sz="1600" dirty="0"/>
              <a:t>:</a:t>
            </a:r>
            <a:r>
              <a:rPr lang="en-US" altLang="zh-TW" sz="1600" dirty="0">
                <a:latin typeface="Consolas" panose="020B0609020204030204" pitchFamily="49" charset="0"/>
                <a:cs typeface="Consolas" panose="020B0609020204030204" pitchFamily="49" charset="0"/>
              </a:rPr>
              <a:t> </a:t>
            </a:r>
            <a:r>
              <a:rPr lang="en-US" altLang="zh-TW" sz="1600" dirty="0"/>
              <a:t>Same as SUBS, except result discarded (not written to destination register)</a:t>
            </a:r>
          </a:p>
          <a:p>
            <a:pPr marL="800100" lvl="1" indent="-342900">
              <a:lnSpc>
                <a:spcPct val="90000"/>
              </a:lnSpc>
              <a:buClr>
                <a:schemeClr val="tx1"/>
              </a:buClr>
              <a:buFont typeface="Arial" pitchFamily="34" charset="0"/>
              <a:buChar char="•"/>
            </a:pPr>
            <a:r>
              <a:rPr lang="en-US" altLang="zh-TW" sz="1600" b="1" dirty="0">
                <a:solidFill>
                  <a:srgbClr val="FF0000"/>
                </a:solidFill>
                <a:latin typeface="Consolas" panose="020B0609020204030204" pitchFamily="49" charset="0"/>
                <a:cs typeface="Consolas" panose="020B0609020204030204" pitchFamily="49" charset="0"/>
              </a:rPr>
              <a:t>CMN  </a:t>
            </a:r>
            <a:r>
              <a:rPr lang="en-US" altLang="zh-TW" sz="1600" dirty="0">
                <a:latin typeface="Consolas" panose="020B0609020204030204" pitchFamily="49" charset="0"/>
                <a:cs typeface="Consolas" panose="020B0609020204030204" pitchFamily="49" charset="0"/>
              </a:rPr>
              <a:t>R1 + R2</a:t>
            </a:r>
            <a:r>
              <a:rPr lang="en-US" altLang="zh-TW" sz="1600" dirty="0"/>
              <a:t>:</a:t>
            </a:r>
            <a:r>
              <a:rPr lang="en-US" altLang="zh-TW" sz="1600" dirty="0">
                <a:latin typeface="Consolas" panose="020B0609020204030204" pitchFamily="49" charset="0"/>
                <a:cs typeface="Consolas" panose="020B0609020204030204" pitchFamily="49" charset="0"/>
              </a:rPr>
              <a:t> </a:t>
            </a:r>
            <a:r>
              <a:rPr lang="en-US" altLang="zh-TW" sz="1600" dirty="0"/>
              <a:t>Same as ADDS, except result discarded</a:t>
            </a:r>
          </a:p>
          <a:p>
            <a:pPr marL="800100" lvl="1" indent="-342900">
              <a:lnSpc>
                <a:spcPct val="90000"/>
              </a:lnSpc>
              <a:buClr>
                <a:schemeClr val="tx1"/>
              </a:buClr>
              <a:buFont typeface="Arial" pitchFamily="34" charset="0"/>
              <a:buChar char="•"/>
            </a:pPr>
            <a:r>
              <a:rPr lang="en-US" altLang="zh-TW" sz="1600" b="1" dirty="0">
                <a:solidFill>
                  <a:srgbClr val="FF0000"/>
                </a:solidFill>
                <a:latin typeface="Consolas" panose="020B0609020204030204" pitchFamily="49" charset="0"/>
                <a:cs typeface="Consolas" panose="020B0609020204030204" pitchFamily="49" charset="0"/>
              </a:rPr>
              <a:t>TST  </a:t>
            </a:r>
            <a:r>
              <a:rPr lang="en-US" altLang="zh-TW" sz="1600" dirty="0">
                <a:latin typeface="Consolas" panose="020B0609020204030204" pitchFamily="49" charset="0"/>
                <a:cs typeface="Consolas" panose="020B0609020204030204" pitchFamily="49" charset="0"/>
              </a:rPr>
              <a:t>R1 &amp; R2:</a:t>
            </a:r>
            <a:r>
              <a:rPr lang="en-US" altLang="zh-TW" sz="1600" dirty="0"/>
              <a:t> Same as ANDS, except result discarded</a:t>
            </a:r>
          </a:p>
          <a:p>
            <a:pPr marL="800100" lvl="1" indent="-342900">
              <a:lnSpc>
                <a:spcPct val="90000"/>
              </a:lnSpc>
              <a:buClr>
                <a:schemeClr val="tx1"/>
              </a:buClr>
              <a:buFont typeface="Arial" pitchFamily="34" charset="0"/>
              <a:buChar char="•"/>
            </a:pPr>
            <a:r>
              <a:rPr lang="en-US" altLang="zh-TW" sz="1600" b="1" dirty="0">
                <a:solidFill>
                  <a:srgbClr val="FF0000"/>
                </a:solidFill>
                <a:latin typeface="Consolas" panose="020B0609020204030204" pitchFamily="49" charset="0"/>
                <a:cs typeface="Consolas" panose="020B0609020204030204" pitchFamily="49" charset="0"/>
              </a:rPr>
              <a:t>TEQ  </a:t>
            </a:r>
            <a:r>
              <a:rPr lang="en-US" altLang="zh-TW" sz="1600" dirty="0">
                <a:latin typeface="Consolas" panose="020B0609020204030204" pitchFamily="49" charset="0"/>
              </a:rPr>
              <a:t>R1</a:t>
            </a:r>
            <a:r>
              <a:rPr lang="en-US" altLang="zh-TW" sz="1600" dirty="0">
                <a:latin typeface="Consolas" panose="020B0609020204030204" pitchFamily="49" charset="0"/>
                <a:cs typeface="Consolas" panose="020B0609020204030204" pitchFamily="49" charset="0"/>
              </a:rPr>
              <a:t> ⊕ R2:</a:t>
            </a:r>
            <a:r>
              <a:rPr lang="en-US" altLang="zh-TW" sz="1600" dirty="0"/>
              <a:t> Same as EORS, except result discarded</a:t>
            </a:r>
          </a:p>
          <a:p>
            <a:pPr>
              <a:lnSpc>
                <a:spcPct val="90000"/>
              </a:lnSpc>
              <a:buFont typeface="Wingdings" pitchFamily="2" charset="2"/>
              <a:buChar char="Ø"/>
            </a:pPr>
            <a:r>
              <a:rPr lang="en-US" altLang="zh-TW" sz="2100" dirty="0"/>
              <a:t>Examples:</a:t>
            </a:r>
            <a:endParaRPr lang="en-US" altLang="zh-TW" sz="2100" b="1" dirty="0">
              <a:latin typeface="Courier New" pitchFamily="49" charset="0"/>
            </a:endParaRPr>
          </a:p>
          <a:p>
            <a:pPr marL="800100" lvl="1" indent="-342900">
              <a:lnSpc>
                <a:spcPct val="90000"/>
              </a:lnSpc>
              <a:buFont typeface="Arial" pitchFamily="34" charset="0"/>
              <a:buChar char="•"/>
            </a:pPr>
            <a:r>
              <a:rPr lang="en-US" altLang="zh-TW" sz="1600" b="1" dirty="0">
                <a:latin typeface="Courier New" pitchFamily="49" charset="0"/>
              </a:rPr>
              <a:t>CMP  r0, r1</a:t>
            </a:r>
          </a:p>
          <a:p>
            <a:pPr marL="800100" lvl="1" indent="-342900">
              <a:lnSpc>
                <a:spcPct val="90000"/>
              </a:lnSpc>
              <a:buFont typeface="Arial" pitchFamily="34" charset="0"/>
              <a:buChar char="•"/>
            </a:pPr>
            <a:r>
              <a:rPr lang="en-US" altLang="zh-TW" sz="1600" b="1" dirty="0">
                <a:latin typeface="Courier New" pitchFamily="49" charset="0"/>
              </a:rPr>
              <a:t>TST  r2, #5</a:t>
            </a:r>
            <a:endParaRPr lang="zh-TW" altLang="en-US" sz="1600" b="1" dirty="0">
              <a:latin typeface="Courier New" pitchFamily="49" charset="0"/>
            </a:endParaRPr>
          </a:p>
          <a:p>
            <a:endParaRPr lang="en-US" dirty="0"/>
          </a:p>
        </p:txBody>
      </p:sp>
      <p:graphicFrame>
        <p:nvGraphicFramePr>
          <p:cNvPr id="3" name="Table 2"/>
          <p:cNvGraphicFramePr>
            <a:graphicFrameLocks noGrp="1"/>
          </p:cNvGraphicFramePr>
          <p:nvPr>
            <p:extLst>
              <p:ext uri="{D42A27DB-BD31-4B8C-83A1-F6EECF244321}">
                <p14:modId xmlns:p14="http://schemas.microsoft.com/office/powerpoint/2010/main" val="946063848"/>
              </p:ext>
            </p:extLst>
          </p:nvPr>
        </p:nvGraphicFramePr>
        <p:xfrm>
          <a:off x="2971800" y="1242566"/>
          <a:ext cx="6096001" cy="1910844"/>
        </p:xfrm>
        <a:graphic>
          <a:graphicData uri="http://schemas.openxmlformats.org/drawingml/2006/table">
            <a:tbl>
              <a:tblPr firstRow="1" firstCol="1" bandRow="1">
                <a:tableStyleId>{B301B821-A1FF-4177-AEE7-76D212191A09}</a:tableStyleId>
              </a:tblPr>
              <a:tblGrid>
                <a:gridCol w="1339781">
                  <a:extLst>
                    <a:ext uri="{9D8B030D-6E8A-4147-A177-3AD203B41FA5}">
                      <a16:colId xmlns:a16="http://schemas.microsoft.com/office/drawing/2014/main" val="20000"/>
                    </a:ext>
                  </a:extLst>
                </a:gridCol>
                <a:gridCol w="1607736">
                  <a:extLst>
                    <a:ext uri="{9D8B030D-6E8A-4147-A177-3AD203B41FA5}">
                      <a16:colId xmlns:a16="http://schemas.microsoft.com/office/drawing/2014/main" val="20001"/>
                    </a:ext>
                  </a:extLst>
                </a:gridCol>
                <a:gridCol w="2080113">
                  <a:extLst>
                    <a:ext uri="{9D8B030D-6E8A-4147-A177-3AD203B41FA5}">
                      <a16:colId xmlns:a16="http://schemas.microsoft.com/office/drawing/2014/main" val="20002"/>
                    </a:ext>
                  </a:extLst>
                </a:gridCol>
                <a:gridCol w="1068371">
                  <a:extLst>
                    <a:ext uri="{9D8B030D-6E8A-4147-A177-3AD203B41FA5}">
                      <a16:colId xmlns:a16="http://schemas.microsoft.com/office/drawing/2014/main" val="20003"/>
                    </a:ext>
                  </a:extLst>
                </a:gridCol>
              </a:tblGrid>
              <a:tr h="335280">
                <a:tc>
                  <a:txBody>
                    <a:bodyPr/>
                    <a:lstStyle/>
                    <a:p>
                      <a:pPr marL="0" marR="0" algn="ctr">
                        <a:lnSpc>
                          <a:spcPct val="115000"/>
                        </a:lnSpc>
                        <a:spcBef>
                          <a:spcPts val="0"/>
                        </a:spcBef>
                        <a:spcAft>
                          <a:spcPts val="0"/>
                        </a:spcAft>
                      </a:pPr>
                      <a:r>
                        <a:rPr lang="en-US" sz="1800" dirty="0">
                          <a:effectLst/>
                        </a:rPr>
                        <a:t>Instruction</a:t>
                      </a:r>
                      <a:endParaRPr lang="en-US" sz="1800" dirty="0">
                        <a:effectLst/>
                        <a:latin typeface="Calibri"/>
                        <a:ea typeface="宋体"/>
                        <a:cs typeface="Times New Roman"/>
                      </a:endParaRPr>
                    </a:p>
                  </a:txBody>
                  <a:tcPr marL="68580" marR="68580" marT="0" marB="0" anchor="ctr"/>
                </a:tc>
                <a:tc>
                  <a:txBody>
                    <a:bodyPr/>
                    <a:lstStyle/>
                    <a:p>
                      <a:pPr marL="0" marR="0" algn="ctr">
                        <a:lnSpc>
                          <a:spcPct val="115000"/>
                        </a:lnSpc>
                        <a:spcBef>
                          <a:spcPts val="0"/>
                        </a:spcBef>
                        <a:spcAft>
                          <a:spcPts val="0"/>
                        </a:spcAft>
                      </a:pPr>
                      <a:r>
                        <a:rPr lang="en-US" sz="1800" dirty="0">
                          <a:effectLst/>
                        </a:rPr>
                        <a:t>Operands</a:t>
                      </a:r>
                      <a:endParaRPr lang="en-US" sz="1800" dirty="0">
                        <a:effectLst/>
                        <a:latin typeface="Calibri"/>
                        <a:ea typeface="宋体"/>
                        <a:cs typeface="Times New Roman"/>
                      </a:endParaRPr>
                    </a:p>
                  </a:txBody>
                  <a:tcPr marL="68580" marR="68580" marT="0" marB="0" anchor="ctr"/>
                </a:tc>
                <a:tc>
                  <a:txBody>
                    <a:bodyPr/>
                    <a:lstStyle/>
                    <a:p>
                      <a:pPr marL="0" marR="0" algn="ctr">
                        <a:lnSpc>
                          <a:spcPct val="115000"/>
                        </a:lnSpc>
                        <a:spcBef>
                          <a:spcPts val="0"/>
                        </a:spcBef>
                        <a:spcAft>
                          <a:spcPts val="0"/>
                        </a:spcAft>
                      </a:pPr>
                      <a:r>
                        <a:rPr lang="en-US" sz="1800">
                          <a:effectLst/>
                        </a:rPr>
                        <a:t>Brief description</a:t>
                      </a:r>
                      <a:endParaRPr lang="en-US" sz="1800">
                        <a:effectLst/>
                        <a:latin typeface="Calibri"/>
                        <a:ea typeface="宋体"/>
                        <a:cs typeface="Times New Roman"/>
                      </a:endParaRPr>
                    </a:p>
                  </a:txBody>
                  <a:tcPr marL="68580" marR="68580" marT="0" marB="0" anchor="ctr"/>
                </a:tc>
                <a:tc>
                  <a:txBody>
                    <a:bodyPr/>
                    <a:lstStyle/>
                    <a:p>
                      <a:pPr marL="0" marR="0" algn="ctr">
                        <a:lnSpc>
                          <a:spcPct val="115000"/>
                        </a:lnSpc>
                        <a:spcBef>
                          <a:spcPts val="0"/>
                        </a:spcBef>
                        <a:spcAft>
                          <a:spcPts val="0"/>
                        </a:spcAft>
                      </a:pPr>
                      <a:r>
                        <a:rPr lang="en-US" sz="1800">
                          <a:effectLst/>
                        </a:rPr>
                        <a:t>Flags</a:t>
                      </a:r>
                      <a:endParaRPr lang="en-US" sz="1800">
                        <a:effectLst/>
                        <a:latin typeface="Calibri"/>
                        <a:ea typeface="宋体"/>
                        <a:cs typeface="Times New Roman"/>
                      </a:endParaRPr>
                    </a:p>
                  </a:txBody>
                  <a:tcPr marL="68580" marR="68580" marT="0" marB="0" anchor="ctr"/>
                </a:tc>
                <a:extLst>
                  <a:ext uri="{0D108BD9-81ED-4DB2-BD59-A6C34878D82A}">
                    <a16:rowId xmlns:a16="http://schemas.microsoft.com/office/drawing/2014/main" val="10000"/>
                  </a:ext>
                </a:extLst>
              </a:tr>
              <a:tr h="335280">
                <a:tc>
                  <a:txBody>
                    <a:bodyPr/>
                    <a:lstStyle/>
                    <a:p>
                      <a:pPr marL="0" marR="0" algn="ctr">
                        <a:lnSpc>
                          <a:spcPct val="115000"/>
                        </a:lnSpc>
                        <a:spcBef>
                          <a:spcPts val="0"/>
                        </a:spcBef>
                        <a:spcAft>
                          <a:spcPts val="0"/>
                        </a:spcAft>
                      </a:pPr>
                      <a:r>
                        <a:rPr lang="en-US" sz="2400" dirty="0">
                          <a:solidFill>
                            <a:srgbClr val="FF0000"/>
                          </a:solidFill>
                          <a:effectLst/>
                          <a:latin typeface="Consolas" panose="020B0609020204030204" pitchFamily="49" charset="0"/>
                        </a:rPr>
                        <a:t>CMP</a:t>
                      </a:r>
                      <a:endParaRPr lang="en-US" sz="2400" dirty="0">
                        <a:solidFill>
                          <a:srgbClr val="FF0000"/>
                        </a:solidFill>
                        <a:effectLst/>
                        <a:latin typeface="Consolas" panose="020B0609020204030204" pitchFamily="49" charset="0"/>
                        <a:ea typeface="宋体"/>
                        <a:cs typeface="Times New Roman"/>
                      </a:endParaRPr>
                    </a:p>
                  </a:txBody>
                  <a:tcPr marL="68580" marR="68580" marT="0" marB="0" anchor="ctr"/>
                </a:tc>
                <a:tc>
                  <a:txBody>
                    <a:bodyPr/>
                    <a:lstStyle/>
                    <a:p>
                      <a:pPr marL="0" marR="0" algn="ctr">
                        <a:lnSpc>
                          <a:spcPct val="115000"/>
                        </a:lnSpc>
                        <a:spcBef>
                          <a:spcPts val="0"/>
                        </a:spcBef>
                        <a:spcAft>
                          <a:spcPts val="0"/>
                        </a:spcAft>
                      </a:pPr>
                      <a:r>
                        <a:rPr kumimoji="0" lang="en-US" sz="1800" kern="1200" dirty="0">
                          <a:solidFill>
                            <a:schemeClr val="dk1"/>
                          </a:solidFill>
                          <a:effectLst/>
                          <a:latin typeface="+mn-lt"/>
                          <a:ea typeface="+mn-ea"/>
                          <a:cs typeface="+mn-cs"/>
                        </a:rPr>
                        <a:t>R1 - R2 </a:t>
                      </a:r>
                    </a:p>
                  </a:txBody>
                  <a:tcPr marL="68580" marR="68580" marT="0" marB="0" anchor="ctr"/>
                </a:tc>
                <a:tc>
                  <a:txBody>
                    <a:bodyPr/>
                    <a:lstStyle/>
                    <a:p>
                      <a:pPr marL="0" marR="0" algn="ctr">
                        <a:lnSpc>
                          <a:spcPct val="115000"/>
                        </a:lnSpc>
                        <a:spcBef>
                          <a:spcPts val="0"/>
                        </a:spcBef>
                        <a:spcAft>
                          <a:spcPts val="0"/>
                        </a:spcAft>
                      </a:pPr>
                      <a:r>
                        <a:rPr lang="en-US" sz="1800" dirty="0">
                          <a:effectLst/>
                        </a:rPr>
                        <a:t>Compare</a:t>
                      </a:r>
                      <a:endParaRPr lang="en-US" sz="1800" dirty="0">
                        <a:effectLst/>
                        <a:latin typeface="Calibri"/>
                        <a:ea typeface="宋体"/>
                        <a:cs typeface="Times New Roman"/>
                      </a:endParaRPr>
                    </a:p>
                  </a:txBody>
                  <a:tcPr marL="68580" marR="68580" marT="0" marB="0" anchor="ctr"/>
                </a:tc>
                <a:tc>
                  <a:txBody>
                    <a:bodyPr/>
                    <a:lstStyle/>
                    <a:p>
                      <a:pPr marL="0" marR="0" algn="ctr">
                        <a:lnSpc>
                          <a:spcPct val="115000"/>
                        </a:lnSpc>
                        <a:spcBef>
                          <a:spcPts val="0"/>
                        </a:spcBef>
                        <a:spcAft>
                          <a:spcPts val="0"/>
                        </a:spcAft>
                      </a:pPr>
                      <a:r>
                        <a:rPr lang="en-US" sz="1800">
                          <a:effectLst/>
                        </a:rPr>
                        <a:t>N,Z,C,V</a:t>
                      </a:r>
                      <a:endParaRPr lang="en-US" sz="1800">
                        <a:effectLst/>
                        <a:latin typeface="Calibri"/>
                        <a:ea typeface="宋体"/>
                        <a:cs typeface="Times New Roman"/>
                      </a:endParaRPr>
                    </a:p>
                  </a:txBody>
                  <a:tcPr marL="68580" marR="68580" marT="0" marB="0" anchor="ctr"/>
                </a:tc>
                <a:extLst>
                  <a:ext uri="{0D108BD9-81ED-4DB2-BD59-A6C34878D82A}">
                    <a16:rowId xmlns:a16="http://schemas.microsoft.com/office/drawing/2014/main" val="10001"/>
                  </a:ext>
                </a:extLst>
              </a:tr>
              <a:tr h="335280">
                <a:tc>
                  <a:txBody>
                    <a:bodyPr/>
                    <a:lstStyle/>
                    <a:p>
                      <a:pPr marL="0" marR="0" algn="ctr">
                        <a:lnSpc>
                          <a:spcPct val="115000"/>
                        </a:lnSpc>
                        <a:spcBef>
                          <a:spcPts val="0"/>
                        </a:spcBef>
                        <a:spcAft>
                          <a:spcPts val="0"/>
                        </a:spcAft>
                      </a:pPr>
                      <a:r>
                        <a:rPr lang="en-US" sz="2400">
                          <a:solidFill>
                            <a:srgbClr val="FF0000"/>
                          </a:solidFill>
                          <a:effectLst/>
                          <a:latin typeface="Consolas" panose="020B0609020204030204" pitchFamily="49" charset="0"/>
                        </a:rPr>
                        <a:t>CMN</a:t>
                      </a:r>
                      <a:endParaRPr lang="en-US" sz="2400">
                        <a:solidFill>
                          <a:srgbClr val="FF0000"/>
                        </a:solidFill>
                        <a:effectLst/>
                        <a:latin typeface="Consolas" panose="020B0609020204030204" pitchFamily="49" charset="0"/>
                        <a:ea typeface="宋体"/>
                        <a:cs typeface="Times New Roman"/>
                      </a:endParaRPr>
                    </a:p>
                  </a:txBody>
                  <a:tcPr marL="68580" marR="68580" marT="0" marB="0" anchor="ctr"/>
                </a:tc>
                <a:tc>
                  <a:txBody>
                    <a:bodyPr/>
                    <a:lstStyle/>
                    <a:p>
                      <a:pPr marL="0" marR="0" algn="ctr">
                        <a:lnSpc>
                          <a:spcPct val="115000"/>
                        </a:lnSpc>
                        <a:spcBef>
                          <a:spcPts val="0"/>
                        </a:spcBef>
                        <a:spcAft>
                          <a:spcPts val="0"/>
                        </a:spcAft>
                      </a:pPr>
                      <a:r>
                        <a:rPr kumimoji="0" lang="en-US" sz="1800" kern="1200" dirty="0">
                          <a:solidFill>
                            <a:schemeClr val="dk1"/>
                          </a:solidFill>
                          <a:effectLst/>
                          <a:latin typeface="+mn-lt"/>
                          <a:ea typeface="+mn-ea"/>
                          <a:cs typeface="+mn-cs"/>
                        </a:rPr>
                        <a:t>R1 + R2</a:t>
                      </a:r>
                    </a:p>
                  </a:txBody>
                  <a:tcPr marL="68580" marR="68580" marT="0" marB="0" anchor="ctr"/>
                </a:tc>
                <a:tc>
                  <a:txBody>
                    <a:bodyPr/>
                    <a:lstStyle/>
                    <a:p>
                      <a:pPr marL="0" marR="0" algn="ctr">
                        <a:lnSpc>
                          <a:spcPct val="115000"/>
                        </a:lnSpc>
                        <a:spcBef>
                          <a:spcPts val="0"/>
                        </a:spcBef>
                        <a:spcAft>
                          <a:spcPts val="0"/>
                        </a:spcAft>
                      </a:pPr>
                      <a:r>
                        <a:rPr lang="en-US" sz="1800">
                          <a:effectLst/>
                        </a:rPr>
                        <a:t>Compare Negative</a:t>
                      </a:r>
                      <a:endParaRPr lang="en-US" sz="1800">
                        <a:effectLst/>
                        <a:latin typeface="Calibri"/>
                        <a:ea typeface="宋体"/>
                        <a:cs typeface="Times New Roman"/>
                      </a:endParaRPr>
                    </a:p>
                  </a:txBody>
                  <a:tcPr marL="68580" marR="68580" marT="0" marB="0" anchor="ctr"/>
                </a:tc>
                <a:tc>
                  <a:txBody>
                    <a:bodyPr/>
                    <a:lstStyle/>
                    <a:p>
                      <a:pPr marL="0" marR="0" algn="ctr">
                        <a:lnSpc>
                          <a:spcPct val="115000"/>
                        </a:lnSpc>
                        <a:spcBef>
                          <a:spcPts val="0"/>
                        </a:spcBef>
                        <a:spcAft>
                          <a:spcPts val="0"/>
                        </a:spcAft>
                      </a:pPr>
                      <a:r>
                        <a:rPr lang="en-US" sz="1800">
                          <a:effectLst/>
                        </a:rPr>
                        <a:t>N,Z,C,V</a:t>
                      </a:r>
                      <a:endParaRPr lang="en-US" sz="1800">
                        <a:effectLst/>
                        <a:latin typeface="Calibri"/>
                        <a:ea typeface="宋体"/>
                        <a:cs typeface="Times New Roman"/>
                      </a:endParaRPr>
                    </a:p>
                  </a:txBody>
                  <a:tcPr marL="68580" marR="68580" marT="0" marB="0" anchor="ctr"/>
                </a:tc>
                <a:extLst>
                  <a:ext uri="{0D108BD9-81ED-4DB2-BD59-A6C34878D82A}">
                    <a16:rowId xmlns:a16="http://schemas.microsoft.com/office/drawing/2014/main" val="10002"/>
                  </a:ext>
                </a:extLst>
              </a:tr>
              <a:tr h="335280">
                <a:tc>
                  <a:txBody>
                    <a:bodyPr/>
                    <a:lstStyle/>
                    <a:p>
                      <a:pPr marL="0" marR="0" algn="ctr">
                        <a:lnSpc>
                          <a:spcPct val="115000"/>
                        </a:lnSpc>
                        <a:spcBef>
                          <a:spcPts val="0"/>
                        </a:spcBef>
                        <a:spcAft>
                          <a:spcPts val="0"/>
                        </a:spcAft>
                      </a:pPr>
                      <a:r>
                        <a:rPr lang="en-US" sz="2400" dirty="0">
                          <a:solidFill>
                            <a:srgbClr val="FF0000"/>
                          </a:solidFill>
                          <a:effectLst/>
                          <a:latin typeface="Consolas" panose="020B0609020204030204" pitchFamily="49" charset="0"/>
                        </a:rPr>
                        <a:t>TST</a:t>
                      </a:r>
                      <a:endParaRPr lang="en-US" sz="2400" dirty="0">
                        <a:solidFill>
                          <a:srgbClr val="FF0000"/>
                        </a:solidFill>
                        <a:effectLst/>
                        <a:latin typeface="Consolas" panose="020B0609020204030204" pitchFamily="49" charset="0"/>
                        <a:ea typeface="宋体"/>
                        <a:cs typeface="Times New Roman"/>
                      </a:endParaRPr>
                    </a:p>
                  </a:txBody>
                  <a:tcPr marL="68580" marR="68580" marT="0" marB="0" anchor="ctr"/>
                </a:tc>
                <a:tc>
                  <a:txBody>
                    <a:bodyPr/>
                    <a:lstStyle/>
                    <a:p>
                      <a:pPr marL="0" marR="0" algn="ctr">
                        <a:lnSpc>
                          <a:spcPct val="115000"/>
                        </a:lnSpc>
                        <a:spcBef>
                          <a:spcPts val="0"/>
                        </a:spcBef>
                        <a:spcAft>
                          <a:spcPts val="0"/>
                        </a:spcAft>
                      </a:pPr>
                      <a:r>
                        <a:rPr lang="en-US" sz="1800" b="0" i="0" kern="1200" dirty="0">
                          <a:solidFill>
                            <a:schemeClr val="tx1"/>
                          </a:solidFill>
                          <a:effectLst/>
                          <a:latin typeface="+mn-lt"/>
                          <a:ea typeface="+mn-ea"/>
                          <a:cs typeface="+mn-cs"/>
                        </a:rPr>
                        <a:t>R1 &amp; R2</a:t>
                      </a:r>
                      <a:endParaRPr kumimoji="0" lang="en-US" sz="1800" kern="1200" dirty="0">
                        <a:solidFill>
                          <a:schemeClr val="dk1"/>
                        </a:solidFill>
                        <a:effectLst/>
                        <a:latin typeface="+mn-lt"/>
                        <a:ea typeface="+mn-ea"/>
                        <a:cs typeface="+mn-cs"/>
                      </a:endParaRPr>
                    </a:p>
                  </a:txBody>
                  <a:tcPr marL="68580" marR="68580" marT="0" marB="0" anchor="ctr"/>
                </a:tc>
                <a:tc>
                  <a:txBody>
                    <a:bodyPr/>
                    <a:lstStyle/>
                    <a:p>
                      <a:pPr marL="0" marR="0" algn="ctr">
                        <a:lnSpc>
                          <a:spcPct val="115000"/>
                        </a:lnSpc>
                        <a:spcBef>
                          <a:spcPts val="0"/>
                        </a:spcBef>
                        <a:spcAft>
                          <a:spcPts val="0"/>
                        </a:spcAft>
                      </a:pPr>
                      <a:r>
                        <a:rPr lang="en-US" sz="1800" dirty="0">
                          <a:effectLst/>
                        </a:rPr>
                        <a:t>Test</a:t>
                      </a:r>
                      <a:endParaRPr lang="en-US" sz="1800" dirty="0">
                        <a:effectLst/>
                        <a:latin typeface="Calibri"/>
                        <a:ea typeface="宋体"/>
                        <a:cs typeface="Times New Roman"/>
                      </a:endParaRPr>
                    </a:p>
                  </a:txBody>
                  <a:tcPr marL="68580" marR="68580" marT="0" marB="0" anchor="ctr"/>
                </a:tc>
                <a:tc>
                  <a:txBody>
                    <a:bodyPr/>
                    <a:lstStyle/>
                    <a:p>
                      <a:pPr marL="0" marR="0" algn="ctr">
                        <a:lnSpc>
                          <a:spcPct val="115000"/>
                        </a:lnSpc>
                        <a:spcBef>
                          <a:spcPts val="0"/>
                        </a:spcBef>
                        <a:spcAft>
                          <a:spcPts val="0"/>
                        </a:spcAft>
                      </a:pPr>
                      <a:r>
                        <a:rPr lang="en-US" sz="1800" dirty="0">
                          <a:effectLst/>
                        </a:rPr>
                        <a:t>N,Z,C</a:t>
                      </a:r>
                      <a:endParaRPr lang="en-US" sz="1800" dirty="0">
                        <a:effectLst/>
                        <a:latin typeface="Calibri"/>
                        <a:ea typeface="宋体"/>
                        <a:cs typeface="Times New Roman"/>
                      </a:endParaRPr>
                    </a:p>
                  </a:txBody>
                  <a:tcPr marL="68580" marR="68580" marT="0" marB="0" anchor="ctr"/>
                </a:tc>
                <a:extLst>
                  <a:ext uri="{0D108BD9-81ED-4DB2-BD59-A6C34878D82A}">
                    <a16:rowId xmlns:a16="http://schemas.microsoft.com/office/drawing/2014/main" val="10004"/>
                  </a:ext>
                </a:extLst>
              </a:tr>
              <a:tr h="335280">
                <a:tc>
                  <a:txBody>
                    <a:bodyPr/>
                    <a:lstStyle/>
                    <a:p>
                      <a:pPr marL="0" marR="0" algn="ctr">
                        <a:lnSpc>
                          <a:spcPct val="115000"/>
                        </a:lnSpc>
                        <a:spcBef>
                          <a:spcPts val="0"/>
                        </a:spcBef>
                        <a:spcAft>
                          <a:spcPts val="0"/>
                        </a:spcAft>
                      </a:pPr>
                      <a:r>
                        <a:rPr lang="en-US" sz="2400" dirty="0">
                          <a:solidFill>
                            <a:srgbClr val="FF0000"/>
                          </a:solidFill>
                          <a:effectLst/>
                          <a:latin typeface="Consolas" panose="020B0609020204030204" pitchFamily="49" charset="0"/>
                        </a:rPr>
                        <a:t>TEQ</a:t>
                      </a:r>
                      <a:endParaRPr lang="en-US" sz="2400" dirty="0">
                        <a:solidFill>
                          <a:srgbClr val="FF0000"/>
                        </a:solidFill>
                        <a:effectLst/>
                        <a:latin typeface="Consolas" panose="020B0609020204030204" pitchFamily="49" charset="0"/>
                        <a:ea typeface="宋体"/>
                        <a:cs typeface="Times New Roman"/>
                      </a:endParaRPr>
                    </a:p>
                  </a:txBody>
                  <a:tcPr marL="68580" marR="68580" marT="0" marB="0" anchor="ctr"/>
                </a:tc>
                <a:tc>
                  <a:txBody>
                    <a:bodyPr/>
                    <a:lstStyle/>
                    <a:p>
                      <a:pPr marL="0" marR="0" algn="ctr">
                        <a:lnSpc>
                          <a:spcPct val="115000"/>
                        </a:lnSpc>
                        <a:spcBef>
                          <a:spcPts val="0"/>
                        </a:spcBef>
                        <a:spcAft>
                          <a:spcPts val="0"/>
                        </a:spcAft>
                      </a:pPr>
                      <a:r>
                        <a:rPr lang="en-US" sz="1800" b="0" i="0" kern="1200" dirty="0">
                          <a:solidFill>
                            <a:schemeClr val="tx1"/>
                          </a:solidFill>
                          <a:effectLst/>
                          <a:latin typeface="+mn-lt"/>
                          <a:ea typeface="+mn-ea"/>
                          <a:cs typeface="+mn-cs"/>
                        </a:rPr>
                        <a:t>R1 ⊕ R2 </a:t>
                      </a:r>
                      <a:endParaRPr kumimoji="0" lang="en-US" sz="1800" kern="1200" dirty="0">
                        <a:solidFill>
                          <a:schemeClr val="dk1"/>
                        </a:solidFill>
                        <a:effectLst/>
                        <a:latin typeface="+mn-lt"/>
                        <a:ea typeface="+mn-ea"/>
                        <a:cs typeface="+mn-cs"/>
                      </a:endParaRPr>
                    </a:p>
                  </a:txBody>
                  <a:tcPr marL="68580" marR="68580" marT="0" marB="0" anchor="ctr"/>
                </a:tc>
                <a:tc>
                  <a:txBody>
                    <a:bodyPr/>
                    <a:lstStyle/>
                    <a:p>
                      <a:pPr marL="0" marR="0" algn="ctr">
                        <a:lnSpc>
                          <a:spcPct val="115000"/>
                        </a:lnSpc>
                        <a:spcBef>
                          <a:spcPts val="0"/>
                        </a:spcBef>
                        <a:spcAft>
                          <a:spcPts val="0"/>
                        </a:spcAft>
                      </a:pPr>
                      <a:r>
                        <a:rPr lang="en-US" sz="1800">
                          <a:effectLst/>
                        </a:rPr>
                        <a:t>Test Equivalence</a:t>
                      </a:r>
                      <a:endParaRPr lang="en-US" sz="1800">
                        <a:effectLst/>
                        <a:latin typeface="Calibri"/>
                        <a:ea typeface="宋体"/>
                        <a:cs typeface="Times New Roman"/>
                      </a:endParaRPr>
                    </a:p>
                  </a:txBody>
                  <a:tcPr marL="68580" marR="68580" marT="0" marB="0" anchor="ctr"/>
                </a:tc>
                <a:tc>
                  <a:txBody>
                    <a:bodyPr/>
                    <a:lstStyle/>
                    <a:p>
                      <a:pPr marL="0" marR="0" algn="ctr">
                        <a:lnSpc>
                          <a:spcPct val="115000"/>
                        </a:lnSpc>
                        <a:spcBef>
                          <a:spcPts val="0"/>
                        </a:spcBef>
                        <a:spcAft>
                          <a:spcPts val="0"/>
                        </a:spcAft>
                      </a:pPr>
                      <a:r>
                        <a:rPr lang="en-US" sz="1800" dirty="0">
                          <a:effectLst/>
                        </a:rPr>
                        <a:t>N,Z,C</a:t>
                      </a:r>
                      <a:endParaRPr lang="en-US" sz="1800" dirty="0">
                        <a:effectLst/>
                        <a:latin typeface="Calibri"/>
                        <a:ea typeface="宋体"/>
                        <a:cs typeface="Times New Roman"/>
                      </a:endParaRPr>
                    </a:p>
                  </a:txBody>
                  <a:tcPr marL="68580" marR="68580" marT="0" marB="0" anchor="ctr"/>
                </a:tc>
                <a:extLst>
                  <a:ext uri="{0D108BD9-81ED-4DB2-BD59-A6C34878D82A}">
                    <a16:rowId xmlns:a16="http://schemas.microsoft.com/office/drawing/2014/main" val="1915448931"/>
                  </a:ext>
                </a:extLst>
              </a:tr>
            </a:tbl>
          </a:graphicData>
        </a:graphic>
      </p:graphicFrame>
      <p:sp>
        <p:nvSpPr>
          <p:cNvPr id="4" name="Slide Number Placeholder 3"/>
          <p:cNvSpPr>
            <a:spLocks noGrp="1"/>
          </p:cNvSpPr>
          <p:nvPr>
            <p:ph type="sldNum" sz="quarter" idx="12"/>
          </p:nvPr>
        </p:nvSpPr>
        <p:spPr/>
        <p:txBody>
          <a:bodyPr/>
          <a:lstStyle/>
          <a:p>
            <a:pPr eaLnBrk="1" latinLnBrk="0" hangingPunct="1"/>
            <a:fld id="{EA7C8D44-3667-46F6-9772-CC52308E2A7F}" type="slidenum">
              <a:rPr kumimoji="0" lang="en-US" smtClean="0"/>
              <a:pPr eaLnBrk="1" latinLnBrk="0" hangingPunct="1"/>
              <a:t>7</a:t>
            </a:fld>
            <a:endParaRPr kumimoji="0" lang="en-US" dirty="0"/>
          </a:p>
        </p:txBody>
      </p:sp>
    </p:spTree>
    <p:extLst>
      <p:ext uri="{BB962C8B-B14F-4D97-AF65-F5344CB8AC3E}">
        <p14:creationId xmlns:p14="http://schemas.microsoft.com/office/powerpoint/2010/main" val="250234347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of CMP</a:t>
            </a:r>
          </a:p>
        </p:txBody>
      </p:sp>
      <p:sp>
        <p:nvSpPr>
          <p:cNvPr id="3" name="Slide Number Placeholder 2"/>
          <p:cNvSpPr>
            <a:spLocks noGrp="1"/>
          </p:cNvSpPr>
          <p:nvPr>
            <p:ph type="sldNum" sz="quarter" idx="12"/>
          </p:nvPr>
        </p:nvSpPr>
        <p:spPr/>
        <p:txBody>
          <a:bodyPr/>
          <a:lstStyle/>
          <a:p>
            <a:pPr eaLnBrk="1" latinLnBrk="0" hangingPunct="1"/>
            <a:fld id="{EA7C8D44-3667-46F6-9772-CC52308E2A7F}" type="slidenum">
              <a:rPr kumimoji="0" lang="en-US" smtClean="0"/>
              <a:pPr eaLnBrk="1" latinLnBrk="0" hangingPunct="1"/>
              <a:t>8</a:t>
            </a:fld>
            <a:endParaRPr kumimoji="0" lang="en-US" dirty="0"/>
          </a:p>
        </p:txBody>
      </p:sp>
      <p:sp>
        <p:nvSpPr>
          <p:cNvPr id="5" name="Rectangle 4"/>
          <p:cNvSpPr/>
          <p:nvPr/>
        </p:nvSpPr>
        <p:spPr>
          <a:xfrm>
            <a:off x="2933700" y="2085697"/>
            <a:ext cx="6324600" cy="3416320"/>
          </a:xfrm>
          <a:prstGeom prst="rect">
            <a:avLst/>
          </a:prstGeom>
        </p:spPr>
        <p:style>
          <a:lnRef idx="2">
            <a:schemeClr val="accent1"/>
          </a:lnRef>
          <a:fillRef idx="1">
            <a:schemeClr val="lt1"/>
          </a:fillRef>
          <a:effectRef idx="0">
            <a:schemeClr val="accent1"/>
          </a:effectRef>
          <a:fontRef idx="minor">
            <a:schemeClr val="dk1"/>
          </a:fontRef>
        </p:style>
        <p:txBody>
          <a:bodyPr wrap="square">
            <a:spAutoFit/>
          </a:bodyPr>
          <a:lstStyle/>
          <a:p>
            <a:r>
              <a:rPr lang="en-US" dirty="0">
                <a:latin typeface="Consolas" panose="020B0609020204030204" pitchFamily="49" charset="0"/>
                <a:cs typeface="Consolas" panose="020B0609020204030204" pitchFamily="49" charset="0"/>
              </a:rPr>
              <a:t>       Area absolute, CODE, </a:t>
            </a:r>
            <a:r>
              <a:rPr lang="en-US" dirty="0" err="1">
                <a:latin typeface="Consolas" panose="020B0609020204030204" pitchFamily="49" charset="0"/>
                <a:cs typeface="Consolas" panose="020B0609020204030204" pitchFamily="49" charset="0"/>
              </a:rPr>
              <a:t>READONLY</a:t>
            </a:r>
            <a:endParaRPr lang="en-US" dirty="0">
              <a:latin typeface="Consolas" panose="020B0609020204030204" pitchFamily="49" charset="0"/>
              <a:cs typeface="Consolas" panose="020B0609020204030204" pitchFamily="49" charset="0"/>
            </a:endParaRPr>
          </a:p>
          <a:p>
            <a:r>
              <a:rPr lang="en-US" dirty="0">
                <a:latin typeface="Consolas" panose="020B0609020204030204" pitchFamily="49" charset="0"/>
                <a:cs typeface="Consolas" panose="020B0609020204030204" pitchFamily="49" charset="0"/>
              </a:rPr>
              <a:t>       EXPORT __main  </a:t>
            </a:r>
          </a:p>
          <a:p>
            <a:r>
              <a:rPr lang="en-US" dirty="0">
                <a:latin typeface="Consolas" panose="020B0609020204030204" pitchFamily="49" charset="0"/>
                <a:cs typeface="Consolas" panose="020B0609020204030204" pitchFamily="49" charset="0"/>
              </a:rPr>
              <a:t>       ENTRY</a:t>
            </a:r>
          </a:p>
          <a:p>
            <a:endParaRPr lang="en-US" dirty="0">
              <a:latin typeface="Consolas" panose="020B0609020204030204" pitchFamily="49" charset="0"/>
              <a:cs typeface="Consolas" panose="020B0609020204030204" pitchFamily="49" charset="0"/>
            </a:endParaRPr>
          </a:p>
          <a:p>
            <a:r>
              <a:rPr lang="en-US" dirty="0">
                <a:latin typeface="Consolas" panose="020B0609020204030204" pitchFamily="49" charset="0"/>
                <a:cs typeface="Consolas" panose="020B0609020204030204" pitchFamily="49" charset="0"/>
              </a:rPr>
              <a:t>__main </a:t>
            </a:r>
            <a:r>
              <a:rPr lang="en-US" dirty="0" err="1">
                <a:latin typeface="Consolas" panose="020B0609020204030204" pitchFamily="49" charset="0"/>
                <a:cs typeface="Consolas" panose="020B0609020204030204" pitchFamily="49" charset="0"/>
              </a:rPr>
              <a:t>PROC</a:t>
            </a:r>
            <a:endParaRPr lang="en-US" dirty="0">
              <a:latin typeface="Consolas" panose="020B0609020204030204" pitchFamily="49" charset="0"/>
              <a:cs typeface="Consolas" panose="020B0609020204030204" pitchFamily="49" charset="0"/>
            </a:endParaRPr>
          </a:p>
          <a:p>
            <a:r>
              <a:rPr lang="en-US" dirty="0">
                <a:latin typeface="Consolas" panose="020B0609020204030204" pitchFamily="49" charset="0"/>
                <a:cs typeface="Consolas" panose="020B0609020204030204" pitchFamily="49" charset="0"/>
              </a:rPr>
              <a:t>       </a:t>
            </a:r>
            <a:r>
              <a:rPr lang="en-US" b="1" dirty="0">
                <a:solidFill>
                  <a:srgbClr val="FF0000"/>
                </a:solidFill>
                <a:latin typeface="Consolas" panose="020B0609020204030204" pitchFamily="49" charset="0"/>
                <a:cs typeface="Consolas" panose="020B0609020204030204" pitchFamily="49" charset="0"/>
              </a:rPr>
              <a:t>CMP</a:t>
            </a:r>
            <a:r>
              <a:rPr lang="en-US" dirty="0">
                <a:latin typeface="Consolas" panose="020B0609020204030204" pitchFamily="49" charset="0"/>
                <a:cs typeface="Consolas" panose="020B0609020204030204" pitchFamily="49" charset="0"/>
              </a:rPr>
              <a:t>    r1, #0       </a:t>
            </a:r>
            <a:r>
              <a:rPr lang="en-US" dirty="0">
                <a:solidFill>
                  <a:schemeClr val="bg1">
                    <a:lumMod val="50000"/>
                  </a:schemeClr>
                </a:solidFill>
                <a:latin typeface="Consolas" panose="020B0609020204030204" pitchFamily="49" charset="0"/>
                <a:cs typeface="Consolas" panose="020B0609020204030204" pitchFamily="49" charset="0"/>
              </a:rPr>
              <a:t>; r1 = x</a:t>
            </a:r>
            <a:endParaRPr lang="en-US" dirty="0">
              <a:latin typeface="Consolas" panose="020B0609020204030204" pitchFamily="49" charset="0"/>
              <a:cs typeface="Consolas" panose="020B0609020204030204" pitchFamily="49" charset="0"/>
            </a:endParaRPr>
          </a:p>
          <a:p>
            <a:r>
              <a:rPr lang="en-US" dirty="0">
                <a:latin typeface="Consolas" panose="020B0609020204030204" pitchFamily="49" charset="0"/>
                <a:cs typeface="Consolas" panose="020B0609020204030204" pitchFamily="49" charset="0"/>
              </a:rPr>
              <a:t>       RSB</a:t>
            </a:r>
            <a:r>
              <a:rPr lang="en-US" b="1" dirty="0">
                <a:solidFill>
                  <a:srgbClr val="FF0000"/>
                </a:solidFill>
                <a:latin typeface="Consolas" panose="020B0609020204030204" pitchFamily="49" charset="0"/>
                <a:cs typeface="Consolas" panose="020B0609020204030204" pitchFamily="49" charset="0"/>
              </a:rPr>
              <a:t>LT</a:t>
            </a:r>
            <a:r>
              <a:rPr lang="en-US" dirty="0">
                <a:latin typeface="Consolas" panose="020B0609020204030204" pitchFamily="49" charset="0"/>
                <a:cs typeface="Consolas" panose="020B0609020204030204" pitchFamily="49" charset="0"/>
              </a:rPr>
              <a:t>  r0, r1, #0</a:t>
            </a:r>
          </a:p>
          <a:p>
            <a:endParaRPr lang="en-US" dirty="0">
              <a:latin typeface="Consolas" panose="020B0609020204030204" pitchFamily="49" charset="0"/>
              <a:cs typeface="Consolas" panose="020B0609020204030204" pitchFamily="49" charset="0"/>
            </a:endParaRPr>
          </a:p>
          <a:p>
            <a:r>
              <a:rPr lang="en-US" dirty="0">
                <a:latin typeface="Consolas" panose="020B0609020204030204" pitchFamily="49" charset="0"/>
                <a:cs typeface="Consolas" panose="020B0609020204030204" pitchFamily="49" charset="0"/>
              </a:rPr>
              <a:t>done   B done     </a:t>
            </a:r>
            <a:r>
              <a:rPr lang="en-US" dirty="0">
                <a:solidFill>
                  <a:schemeClr val="bg1">
                    <a:lumMod val="50000"/>
                  </a:schemeClr>
                </a:solidFill>
                <a:latin typeface="Consolas" panose="020B0609020204030204" pitchFamily="49" charset="0"/>
                <a:cs typeface="Consolas" panose="020B0609020204030204" pitchFamily="49" charset="0"/>
              </a:rPr>
              <a:t>; deadloop, end of program</a:t>
            </a:r>
          </a:p>
          <a:p>
            <a:endParaRPr lang="en-US" dirty="0">
              <a:latin typeface="Consolas" panose="020B0609020204030204" pitchFamily="49" charset="0"/>
              <a:cs typeface="Consolas" panose="020B0609020204030204" pitchFamily="49" charset="0"/>
            </a:endParaRPr>
          </a:p>
          <a:p>
            <a:r>
              <a:rPr lang="en-US" dirty="0">
                <a:latin typeface="Consolas" panose="020B0609020204030204" pitchFamily="49" charset="0"/>
                <a:cs typeface="Consolas" panose="020B0609020204030204" pitchFamily="49" charset="0"/>
              </a:rPr>
              <a:t>       </a:t>
            </a:r>
            <a:r>
              <a:rPr lang="en-US" dirty="0" err="1">
                <a:latin typeface="Consolas" panose="020B0609020204030204" pitchFamily="49" charset="0"/>
                <a:cs typeface="Consolas" panose="020B0609020204030204" pitchFamily="49" charset="0"/>
              </a:rPr>
              <a:t>ENDP</a:t>
            </a:r>
            <a:endParaRPr lang="en-US" dirty="0">
              <a:latin typeface="Consolas" panose="020B0609020204030204" pitchFamily="49" charset="0"/>
              <a:cs typeface="Consolas" panose="020B0609020204030204" pitchFamily="49" charset="0"/>
            </a:endParaRPr>
          </a:p>
          <a:p>
            <a:r>
              <a:rPr lang="en-US" dirty="0">
                <a:latin typeface="Consolas" panose="020B0609020204030204" pitchFamily="49" charset="0"/>
                <a:cs typeface="Consolas" panose="020B0609020204030204" pitchFamily="49" charset="0"/>
              </a:rPr>
              <a:t>       END</a:t>
            </a:r>
          </a:p>
        </p:txBody>
      </p:sp>
      <mc:AlternateContent xmlns:mc="http://schemas.openxmlformats.org/markup-compatibility/2006" xmlns:a14="http://schemas.microsoft.com/office/drawing/2010/main">
        <mc:Choice Requires="a14">
          <p:sp>
            <p:nvSpPr>
              <p:cNvPr id="6" name="TextBox 5"/>
              <p:cNvSpPr txBox="1"/>
              <p:nvPr/>
            </p:nvSpPr>
            <p:spPr>
              <a:xfrm>
                <a:off x="5219700" y="1323697"/>
                <a:ext cx="2057400" cy="523220"/>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US" sz="2800" i="1">
                          <a:latin typeface="Cambria Math"/>
                        </a:rPr>
                        <m:t>𝑓</m:t>
                      </m:r>
                      <m:d>
                        <m:dPr>
                          <m:ctrlPr>
                            <a:rPr lang="en-US" sz="2800" i="1">
                              <a:latin typeface="Cambria Math" panose="02040503050406030204" pitchFamily="18" charset="0"/>
                            </a:rPr>
                          </m:ctrlPr>
                        </m:dPr>
                        <m:e>
                          <m:r>
                            <a:rPr lang="en-US" sz="2800" i="1">
                              <a:latin typeface="Cambria Math"/>
                            </a:rPr>
                            <m:t>𝑥</m:t>
                          </m:r>
                        </m:e>
                      </m:d>
                      <m:r>
                        <a:rPr lang="en-US" sz="2800" i="1">
                          <a:latin typeface="Cambria Math"/>
                        </a:rPr>
                        <m:t>=|</m:t>
                      </m:r>
                      <m:r>
                        <a:rPr lang="en-US" sz="2800" i="1">
                          <a:latin typeface="Cambria Math"/>
                        </a:rPr>
                        <m:t>𝑥</m:t>
                      </m:r>
                      <m:r>
                        <a:rPr lang="en-US" sz="2800" i="1">
                          <a:latin typeface="Cambria Math"/>
                        </a:rPr>
                        <m:t>|</m:t>
                      </m:r>
                    </m:oMath>
                  </m:oMathPara>
                </a14:m>
                <a:endParaRPr lang="en-US" sz="2800" dirty="0"/>
              </a:p>
            </p:txBody>
          </p:sp>
        </mc:Choice>
        <mc:Fallback xmlns="">
          <p:sp>
            <p:nvSpPr>
              <p:cNvPr id="6" name="TextBox 5"/>
              <p:cNvSpPr txBox="1">
                <a:spLocks noRot="1" noChangeAspect="1" noMove="1" noResize="1" noEditPoints="1" noAdjustHandles="1" noChangeArrowheads="1" noChangeShapeType="1" noTextEdit="1"/>
              </p:cNvSpPr>
              <p:nvPr/>
            </p:nvSpPr>
            <p:spPr>
              <a:xfrm>
                <a:off x="5219700" y="1323697"/>
                <a:ext cx="2057400" cy="523220"/>
              </a:xfrm>
              <a:prstGeom prst="rect">
                <a:avLst/>
              </a:prstGeom>
              <a:blipFill>
                <a:blip r:embed="rId3"/>
                <a:stretch>
                  <a:fillRect/>
                </a:stretch>
              </a:blipFill>
            </p:spPr>
            <p:txBody>
              <a:bodyPr/>
              <a:lstStyle/>
              <a:p>
                <a:r>
                  <a:rPr lang="en-US">
                    <a:noFill/>
                  </a:rPr>
                  <a:t> </a:t>
                </a:r>
              </a:p>
            </p:txBody>
          </p:sp>
        </mc:Fallback>
      </mc:AlternateContent>
      <p:sp>
        <p:nvSpPr>
          <p:cNvPr id="8" name="TextBox 7">
            <a:extLst>
              <a:ext uri="{FF2B5EF4-FFF2-40B4-BE49-F238E27FC236}">
                <a16:creationId xmlns:a16="http://schemas.microsoft.com/office/drawing/2014/main" id="{070E943D-54D2-737B-8F17-C236B0E07369}"/>
              </a:ext>
            </a:extLst>
          </p:cNvPr>
          <p:cNvSpPr txBox="1"/>
          <p:nvPr/>
        </p:nvSpPr>
        <p:spPr>
          <a:xfrm>
            <a:off x="2857499" y="5576213"/>
            <a:ext cx="6629400" cy="646331"/>
          </a:xfrm>
          <a:prstGeom prst="rect">
            <a:avLst/>
          </a:prstGeom>
          <a:solidFill>
            <a:schemeClr val="bg1">
              <a:lumMod val="85000"/>
            </a:schemeClr>
          </a:solidFill>
        </p:spPr>
        <p:style>
          <a:lnRef idx="1">
            <a:schemeClr val="dk1"/>
          </a:lnRef>
          <a:fillRef idx="2">
            <a:schemeClr val="dk1"/>
          </a:fillRef>
          <a:effectRef idx="1">
            <a:schemeClr val="dk1"/>
          </a:effectRef>
          <a:fontRef idx="minor">
            <a:schemeClr val="dk1"/>
          </a:fontRef>
        </p:style>
        <p:txBody>
          <a:bodyPr wrap="square" rtlCol="0">
            <a:spAutoFit/>
          </a:bodyPr>
          <a:lstStyle/>
          <a:p>
            <a:r>
              <a:rPr lang="en-US" dirty="0">
                <a:solidFill>
                  <a:schemeClr val="tx1"/>
                </a:solidFill>
              </a:rPr>
              <a:t>RSBLT r0, r1, #0:: conditional execution of the RSB instruction with condition code LT. If r1 &lt; 0, then set r0 = 0 − r1 = -r1</a:t>
            </a:r>
            <a:endParaRPr lang="en-US" dirty="0"/>
          </a:p>
        </p:txBody>
      </p:sp>
    </p:spTree>
    <p:extLst>
      <p:ext uri="{BB962C8B-B14F-4D97-AF65-F5344CB8AC3E}">
        <p14:creationId xmlns:p14="http://schemas.microsoft.com/office/powerpoint/2010/main" val="341057044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Updating Condition Flags:</a:t>
            </a:r>
            <a:br>
              <a:rPr lang="en-US" dirty="0"/>
            </a:br>
            <a:r>
              <a:rPr lang="en-US" dirty="0"/>
              <a:t>TST and TEQ</a:t>
            </a:r>
          </a:p>
        </p:txBody>
      </p:sp>
      <p:sp>
        <p:nvSpPr>
          <p:cNvPr id="3" name="Slide Number Placeholder 2"/>
          <p:cNvSpPr>
            <a:spLocks noGrp="1"/>
          </p:cNvSpPr>
          <p:nvPr>
            <p:ph type="sldNum" sz="quarter" idx="12"/>
          </p:nvPr>
        </p:nvSpPr>
        <p:spPr/>
        <p:txBody>
          <a:bodyPr/>
          <a:lstStyle/>
          <a:p>
            <a:pPr eaLnBrk="1" latinLnBrk="0" hangingPunct="1"/>
            <a:fld id="{EA7C8D44-3667-46F6-9772-CC52308E2A7F}" type="slidenum">
              <a:rPr kumimoji="0" lang="en-US" smtClean="0"/>
              <a:pPr eaLnBrk="1" latinLnBrk="0" hangingPunct="1"/>
              <a:t>9</a:t>
            </a:fld>
            <a:endParaRPr kumimoji="0" lang="en-US" dirty="0"/>
          </a:p>
        </p:txBody>
      </p:sp>
      <mc:AlternateContent xmlns:mc="http://schemas.openxmlformats.org/markup-compatibility/2006" xmlns:a14="http://schemas.microsoft.com/office/drawing/2010/main">
        <mc:Choice Requires="a14">
          <p:sp>
            <p:nvSpPr>
              <p:cNvPr id="4" name="Content Placeholder 3"/>
              <p:cNvSpPr>
                <a:spLocks noGrp="1"/>
              </p:cNvSpPr>
              <p:nvPr>
                <p:ph sz="quarter" idx="1"/>
              </p:nvPr>
            </p:nvSpPr>
            <p:spPr>
              <a:xfrm>
                <a:off x="685800" y="1447800"/>
                <a:ext cx="8686800" cy="4709160"/>
              </a:xfrm>
            </p:spPr>
            <p:txBody>
              <a:bodyPr>
                <a:normAutofit fontScale="92500" lnSpcReduction="10000"/>
              </a:bodyPr>
              <a:lstStyle/>
              <a:p>
                <a:pPr marL="0" indent="0">
                  <a:buNone/>
                </a:pPr>
                <a:r>
                  <a:rPr lang="en-US" sz="2400" b="1" dirty="0">
                    <a:solidFill>
                      <a:srgbClr val="FF0000"/>
                    </a:solidFill>
                    <a:latin typeface="Consolas" panose="020B0609020204030204" pitchFamily="49" charset="0"/>
                  </a:rPr>
                  <a:t>   TST</a:t>
                </a:r>
                <a:r>
                  <a:rPr lang="en-US" sz="2400" b="1" dirty="0">
                    <a:latin typeface="Consolas" panose="020B0609020204030204" pitchFamily="49" charset="0"/>
                  </a:rPr>
                  <a:t> R1, R2  </a:t>
                </a:r>
                <a:r>
                  <a:rPr lang="en-US" sz="2400" b="1" dirty="0">
                    <a:solidFill>
                      <a:schemeClr val="bg1">
                        <a:lumMod val="50000"/>
                      </a:schemeClr>
                    </a:solidFill>
                    <a:latin typeface="Consolas" panose="020B0609020204030204" pitchFamily="49" charset="0"/>
                  </a:rPr>
                  <a:t>; Bitwise AND</a:t>
                </a:r>
              </a:p>
              <a:p>
                <a:pPr marL="0" indent="0">
                  <a:buNone/>
                </a:pPr>
                <a:r>
                  <a:rPr lang="en-US" sz="2400" b="1" dirty="0">
                    <a:solidFill>
                      <a:srgbClr val="FF0000"/>
                    </a:solidFill>
                    <a:latin typeface="Consolas" panose="020B0609020204030204" pitchFamily="49" charset="0"/>
                  </a:rPr>
                  <a:t>   TEQ</a:t>
                </a:r>
                <a:r>
                  <a:rPr lang="en-US" sz="2400" b="1" dirty="0">
                    <a:latin typeface="Consolas" panose="020B0609020204030204" pitchFamily="49" charset="0"/>
                  </a:rPr>
                  <a:t> R1, R2  </a:t>
                </a:r>
                <a:r>
                  <a:rPr lang="en-US" sz="2400" b="1" dirty="0">
                    <a:solidFill>
                      <a:schemeClr val="bg1">
                        <a:lumMod val="50000"/>
                      </a:schemeClr>
                    </a:solidFill>
                    <a:latin typeface="Consolas" panose="020B0609020204030204" pitchFamily="49" charset="0"/>
                  </a:rPr>
                  <a:t>; Bitwise Exclusive OR</a:t>
                </a:r>
              </a:p>
              <a:p>
                <a:pPr marL="0" indent="0" algn="ctr">
                  <a:buNone/>
                </a:pPr>
                <a:endParaRPr lang="en-US" sz="1400" dirty="0"/>
              </a:p>
              <a:p>
                <a:r>
                  <a:rPr lang="en-US" sz="2000" dirty="0">
                    <a:solidFill>
                      <a:srgbClr val="FF0000"/>
                    </a:solidFill>
                  </a:rPr>
                  <a:t>Update N and Z </a:t>
                </a:r>
                <a:r>
                  <a:rPr lang="en-US" sz="2000" dirty="0"/>
                  <a:t>according to the result</a:t>
                </a:r>
              </a:p>
              <a:p>
                <a:r>
                  <a:rPr lang="en-US" sz="2000" dirty="0"/>
                  <a:t>Can update C during the calculation of R2 (w/ shifting such as LSL, LSR…)</a:t>
                </a:r>
              </a:p>
              <a:p>
                <a:r>
                  <a:rPr lang="en-US" sz="2000" dirty="0"/>
                  <a:t>Do not affect V</a:t>
                </a:r>
              </a:p>
              <a:p>
                <a:r>
                  <a:rPr lang="en-US" sz="2000" dirty="0"/>
                  <a:t>TST performs </a:t>
                </a:r>
                <a:r>
                  <a:rPr lang="en-US" sz="2000" dirty="0">
                    <a:solidFill>
                      <a:srgbClr val="FF0000"/>
                    </a:solidFill>
                  </a:rPr>
                  <a:t>bitwise AND </a:t>
                </a:r>
                <a:r>
                  <a:rPr lang="en-US" sz="2000" dirty="0"/>
                  <a:t>on R1 and R2. </a:t>
                </a:r>
              </a:p>
              <a:p>
                <a:pPr lvl="1"/>
                <a:r>
                  <a:rPr lang="en-US" sz="1800" dirty="0"/>
                  <a:t>Same as </a:t>
                </a:r>
                <a:r>
                  <a:rPr lang="en-US" sz="1800" dirty="0">
                    <a:latin typeface="Consolas" panose="020B0609020204030204" pitchFamily="49" charset="0"/>
                  </a:rPr>
                  <a:t>ANDS</a:t>
                </a:r>
                <a:r>
                  <a:rPr lang="en-US" sz="1800" dirty="0"/>
                  <a:t>, except result discarded.</a:t>
                </a:r>
              </a:p>
              <a:p>
                <a:pPr lvl="1"/>
                <a:r>
                  <a:rPr lang="en-US" sz="1800" dirty="0"/>
                  <a:t>Use R2 as a mask; Z=0 implies “some masked bit(s) are set, so result is non-zero” Z=1 implies “none of the masked bit(s) are set, so result is zero.” For a single-bit mask, Z=0 means “that bit in R1 is 1,” and Z=1 means “that bit is 0.”</a:t>
                </a:r>
              </a:p>
              <a:p>
                <a:r>
                  <a:rPr lang="en-US" sz="2000" dirty="0"/>
                  <a:t> TEQ performs </a:t>
                </a:r>
                <a:r>
                  <a:rPr lang="en-US" sz="2000" dirty="0">
                    <a:solidFill>
                      <a:srgbClr val="FF0000"/>
                    </a:solidFill>
                  </a:rPr>
                  <a:t>bitwise Exclusive OR </a:t>
                </a:r>
                <a:r>
                  <a:rPr lang="en-US" sz="2000" dirty="0"/>
                  <a:t>on R1 and R2.</a:t>
                </a:r>
              </a:p>
              <a:p>
                <a:pPr lvl="1"/>
                <a:r>
                  <a:rPr lang="en-US" sz="1800" dirty="0"/>
                  <a:t>Same as </a:t>
                </a:r>
                <a:r>
                  <a:rPr lang="en-US" sz="1800" dirty="0">
                    <a:latin typeface="Consolas" panose="020B0609020204030204" pitchFamily="49" charset="0"/>
                  </a:rPr>
                  <a:t>EORS</a:t>
                </a:r>
                <a:r>
                  <a:rPr lang="en-US" sz="1800" dirty="0"/>
                  <a:t>, except result discarded.</a:t>
                </a:r>
              </a:p>
              <a:p>
                <a:pPr lvl="1"/>
                <a:r>
                  <a:rPr lang="en-US" sz="1800" dirty="0"/>
                  <a:t>If R1 and R2 are equal, then R1</a:t>
                </a:r>
                <a14:m>
                  <m:oMath xmlns:m="http://schemas.openxmlformats.org/officeDocument/2006/math">
                    <m:r>
                      <a:rPr lang="en-US" sz="1800">
                        <a:latin typeface="Cambria Math" panose="02040503050406030204" pitchFamily="18" charset="0"/>
                      </a:rPr>
                      <m:t>⊕</m:t>
                    </m:r>
                  </m:oMath>
                </a14:m>
                <a:r>
                  <a:rPr lang="en-US" sz="1800" dirty="0"/>
                  <a:t> R2 is 0, and Z is set to 1; otherwise Z is set to 0 (cleared).</a:t>
                </a:r>
              </a:p>
            </p:txBody>
          </p:sp>
        </mc:Choice>
        <mc:Fallback xmlns="">
          <p:sp>
            <p:nvSpPr>
              <p:cNvPr id="4" name="Content Placeholder 3"/>
              <p:cNvSpPr>
                <a:spLocks noGrp="1" noRot="1" noChangeAspect="1" noMove="1" noResize="1" noEditPoints="1" noAdjustHandles="1" noChangeArrowheads="1" noChangeShapeType="1" noTextEdit="1"/>
              </p:cNvSpPr>
              <p:nvPr>
                <p:ph sz="quarter" idx="1"/>
              </p:nvPr>
            </p:nvSpPr>
            <p:spPr>
              <a:xfrm>
                <a:off x="685800" y="1447800"/>
                <a:ext cx="8686800" cy="4709160"/>
              </a:xfrm>
              <a:blipFill>
                <a:blip r:embed="rId3"/>
                <a:stretch>
                  <a:fillRect l="-211" t="-1554"/>
                </a:stretch>
              </a:blipFill>
            </p:spPr>
            <p:txBody>
              <a:bodyPr/>
              <a:lstStyle/>
              <a:p>
                <a:r>
                  <a:rPr lang="en-US">
                    <a:noFill/>
                  </a:rPr>
                  <a:t> </a:t>
                </a:r>
              </a:p>
            </p:txBody>
          </p:sp>
        </mc:Fallback>
      </mc:AlternateContent>
      <p:graphicFrame>
        <p:nvGraphicFramePr>
          <p:cNvPr id="5" name="Table 4">
            <a:extLst>
              <a:ext uri="{FF2B5EF4-FFF2-40B4-BE49-F238E27FC236}">
                <a16:creationId xmlns:a16="http://schemas.microsoft.com/office/drawing/2014/main" id="{8DCF8158-0829-196C-D9FE-1C770A94B4C4}"/>
              </a:ext>
            </a:extLst>
          </p:cNvPr>
          <p:cNvGraphicFramePr>
            <a:graphicFrameLocks noGrp="1"/>
          </p:cNvGraphicFramePr>
          <p:nvPr>
            <p:extLst>
              <p:ext uri="{D42A27DB-BD31-4B8C-83A1-F6EECF244321}">
                <p14:modId xmlns:p14="http://schemas.microsoft.com/office/powerpoint/2010/main" val="1239562302"/>
              </p:ext>
            </p:extLst>
          </p:nvPr>
        </p:nvGraphicFramePr>
        <p:xfrm>
          <a:off x="9776968" y="1828800"/>
          <a:ext cx="1749552" cy="1854200"/>
        </p:xfrm>
        <a:graphic>
          <a:graphicData uri="http://schemas.openxmlformats.org/drawingml/2006/table">
            <a:tbl>
              <a:tblPr firstRow="1" bandRow="1">
                <a:tableStyleId>{5C22544A-7EE6-4342-B048-85BDC9FD1C3A}</a:tableStyleId>
              </a:tblPr>
              <a:tblGrid>
                <a:gridCol w="326583">
                  <a:extLst>
                    <a:ext uri="{9D8B030D-6E8A-4147-A177-3AD203B41FA5}">
                      <a16:colId xmlns:a16="http://schemas.microsoft.com/office/drawing/2014/main" val="327165762"/>
                    </a:ext>
                  </a:extLst>
                </a:gridCol>
                <a:gridCol w="326583">
                  <a:extLst>
                    <a:ext uri="{9D8B030D-6E8A-4147-A177-3AD203B41FA5}">
                      <a16:colId xmlns:a16="http://schemas.microsoft.com/office/drawing/2014/main" val="4133995959"/>
                    </a:ext>
                  </a:extLst>
                </a:gridCol>
                <a:gridCol w="1096386">
                  <a:extLst>
                    <a:ext uri="{9D8B030D-6E8A-4147-A177-3AD203B41FA5}">
                      <a16:colId xmlns:a16="http://schemas.microsoft.com/office/drawing/2014/main" val="496111405"/>
                    </a:ext>
                  </a:extLst>
                </a:gridCol>
              </a:tblGrid>
              <a:tr h="370840">
                <a:tc>
                  <a:txBody>
                    <a:bodyPr/>
                    <a:lstStyle/>
                    <a:p>
                      <a:pPr algn="ctr"/>
                      <a:r>
                        <a:rPr lang="en-US" dirty="0"/>
                        <a:t>x</a:t>
                      </a:r>
                    </a:p>
                  </a:txBody>
                  <a:tcPr/>
                </a:tc>
                <a:tc>
                  <a:txBody>
                    <a:bodyPr/>
                    <a:lstStyle/>
                    <a:p>
                      <a:pPr algn="ctr"/>
                      <a:r>
                        <a:rPr lang="en-US" dirty="0"/>
                        <a:t>y</a:t>
                      </a:r>
                    </a:p>
                  </a:txBody>
                  <a:tcPr/>
                </a:tc>
                <a:tc>
                  <a:txBody>
                    <a:bodyPr/>
                    <a:lstStyle/>
                    <a:p>
                      <a:pPr algn="ctr"/>
                      <a:r>
                        <a:rPr lang="en-US" dirty="0"/>
                        <a:t>x AND y</a:t>
                      </a:r>
                    </a:p>
                  </a:txBody>
                  <a:tcPr/>
                </a:tc>
                <a:extLst>
                  <a:ext uri="{0D108BD9-81ED-4DB2-BD59-A6C34878D82A}">
                    <a16:rowId xmlns:a16="http://schemas.microsoft.com/office/drawing/2014/main" val="6395782"/>
                  </a:ext>
                </a:extLst>
              </a:tr>
              <a:tr h="370840">
                <a:tc>
                  <a:txBody>
                    <a:bodyPr/>
                    <a:lstStyle/>
                    <a:p>
                      <a:pPr algn="ctr"/>
                      <a:r>
                        <a:rPr lang="en-US" dirty="0"/>
                        <a:t>0</a:t>
                      </a:r>
                    </a:p>
                  </a:txBody>
                  <a:tcPr/>
                </a:tc>
                <a:tc>
                  <a:txBody>
                    <a:bodyPr/>
                    <a:lstStyle/>
                    <a:p>
                      <a:pPr algn="ctr"/>
                      <a:r>
                        <a:rPr lang="en-US" dirty="0"/>
                        <a:t>0</a:t>
                      </a:r>
                    </a:p>
                  </a:txBody>
                  <a:tcPr/>
                </a:tc>
                <a:tc>
                  <a:txBody>
                    <a:bodyPr/>
                    <a:lstStyle/>
                    <a:p>
                      <a:pPr algn="ctr"/>
                      <a:r>
                        <a:rPr lang="en-US" dirty="0"/>
                        <a:t>0</a:t>
                      </a:r>
                    </a:p>
                  </a:txBody>
                  <a:tcPr/>
                </a:tc>
                <a:extLst>
                  <a:ext uri="{0D108BD9-81ED-4DB2-BD59-A6C34878D82A}">
                    <a16:rowId xmlns:a16="http://schemas.microsoft.com/office/drawing/2014/main" val="1843437107"/>
                  </a:ext>
                </a:extLst>
              </a:tr>
              <a:tr h="370840">
                <a:tc>
                  <a:txBody>
                    <a:bodyPr/>
                    <a:lstStyle/>
                    <a:p>
                      <a:pPr algn="ctr"/>
                      <a:r>
                        <a:rPr lang="en-US" dirty="0"/>
                        <a:t>0</a:t>
                      </a:r>
                    </a:p>
                  </a:txBody>
                  <a:tcPr/>
                </a:tc>
                <a:tc>
                  <a:txBody>
                    <a:bodyPr/>
                    <a:lstStyle/>
                    <a:p>
                      <a:pPr algn="ctr"/>
                      <a:r>
                        <a:rPr lang="en-US" dirty="0"/>
                        <a:t>1</a:t>
                      </a:r>
                    </a:p>
                  </a:txBody>
                  <a:tcPr/>
                </a:tc>
                <a:tc>
                  <a:txBody>
                    <a:bodyPr/>
                    <a:lstStyle/>
                    <a:p>
                      <a:pPr algn="ctr"/>
                      <a:r>
                        <a:rPr lang="en-US" dirty="0"/>
                        <a:t>0</a:t>
                      </a:r>
                    </a:p>
                  </a:txBody>
                  <a:tcPr/>
                </a:tc>
                <a:extLst>
                  <a:ext uri="{0D108BD9-81ED-4DB2-BD59-A6C34878D82A}">
                    <a16:rowId xmlns:a16="http://schemas.microsoft.com/office/drawing/2014/main" val="74501186"/>
                  </a:ext>
                </a:extLst>
              </a:tr>
              <a:tr h="370840">
                <a:tc>
                  <a:txBody>
                    <a:bodyPr/>
                    <a:lstStyle/>
                    <a:p>
                      <a:pPr algn="ctr"/>
                      <a:r>
                        <a:rPr lang="en-US" dirty="0"/>
                        <a:t>1</a:t>
                      </a:r>
                    </a:p>
                  </a:txBody>
                  <a:tcPr/>
                </a:tc>
                <a:tc>
                  <a:txBody>
                    <a:bodyPr/>
                    <a:lstStyle/>
                    <a:p>
                      <a:pPr algn="ctr"/>
                      <a:r>
                        <a:rPr lang="en-US" dirty="0"/>
                        <a:t>0</a:t>
                      </a:r>
                    </a:p>
                  </a:txBody>
                  <a:tcPr/>
                </a:tc>
                <a:tc>
                  <a:txBody>
                    <a:bodyPr/>
                    <a:lstStyle/>
                    <a:p>
                      <a:pPr algn="ctr"/>
                      <a:r>
                        <a:rPr lang="en-US" dirty="0"/>
                        <a:t>0</a:t>
                      </a:r>
                    </a:p>
                  </a:txBody>
                  <a:tcPr/>
                </a:tc>
                <a:extLst>
                  <a:ext uri="{0D108BD9-81ED-4DB2-BD59-A6C34878D82A}">
                    <a16:rowId xmlns:a16="http://schemas.microsoft.com/office/drawing/2014/main" val="2082847053"/>
                  </a:ext>
                </a:extLst>
              </a:tr>
              <a:tr h="370840">
                <a:tc>
                  <a:txBody>
                    <a:bodyPr/>
                    <a:lstStyle/>
                    <a:p>
                      <a:pPr algn="ctr"/>
                      <a:r>
                        <a:rPr lang="en-US" dirty="0"/>
                        <a:t>1</a:t>
                      </a:r>
                    </a:p>
                  </a:txBody>
                  <a:tcPr/>
                </a:tc>
                <a:tc>
                  <a:txBody>
                    <a:bodyPr/>
                    <a:lstStyle/>
                    <a:p>
                      <a:pPr algn="ctr"/>
                      <a:r>
                        <a:rPr lang="en-US" dirty="0"/>
                        <a:t>1</a:t>
                      </a:r>
                    </a:p>
                  </a:txBody>
                  <a:tcPr/>
                </a:tc>
                <a:tc>
                  <a:txBody>
                    <a:bodyPr/>
                    <a:lstStyle/>
                    <a:p>
                      <a:pPr algn="ctr"/>
                      <a:r>
                        <a:rPr lang="en-US" dirty="0"/>
                        <a:t>1</a:t>
                      </a:r>
                    </a:p>
                  </a:txBody>
                  <a:tcPr/>
                </a:tc>
                <a:extLst>
                  <a:ext uri="{0D108BD9-81ED-4DB2-BD59-A6C34878D82A}">
                    <a16:rowId xmlns:a16="http://schemas.microsoft.com/office/drawing/2014/main" val="2771978248"/>
                  </a:ext>
                </a:extLst>
              </a:tr>
            </a:tbl>
          </a:graphicData>
        </a:graphic>
      </p:graphicFrame>
      <p:graphicFrame>
        <p:nvGraphicFramePr>
          <p:cNvPr id="6" name="Table 5">
            <a:extLst>
              <a:ext uri="{FF2B5EF4-FFF2-40B4-BE49-F238E27FC236}">
                <a16:creationId xmlns:a16="http://schemas.microsoft.com/office/drawing/2014/main" id="{03FCCA32-130C-6803-E182-E05ADA9ECB49}"/>
              </a:ext>
            </a:extLst>
          </p:cNvPr>
          <p:cNvGraphicFramePr>
            <a:graphicFrameLocks noGrp="1"/>
          </p:cNvGraphicFramePr>
          <p:nvPr>
            <p:extLst>
              <p:ext uri="{D42A27DB-BD31-4B8C-83A1-F6EECF244321}">
                <p14:modId xmlns:p14="http://schemas.microsoft.com/office/powerpoint/2010/main" val="375375003"/>
              </p:ext>
            </p:extLst>
          </p:nvPr>
        </p:nvGraphicFramePr>
        <p:xfrm>
          <a:off x="9776968" y="3949491"/>
          <a:ext cx="1749552" cy="1854200"/>
        </p:xfrm>
        <a:graphic>
          <a:graphicData uri="http://schemas.openxmlformats.org/drawingml/2006/table">
            <a:tbl>
              <a:tblPr firstRow="1" bandRow="1">
                <a:tableStyleId>{5C22544A-7EE6-4342-B048-85BDC9FD1C3A}</a:tableStyleId>
              </a:tblPr>
              <a:tblGrid>
                <a:gridCol w="326583">
                  <a:extLst>
                    <a:ext uri="{9D8B030D-6E8A-4147-A177-3AD203B41FA5}">
                      <a16:colId xmlns:a16="http://schemas.microsoft.com/office/drawing/2014/main" val="327165762"/>
                    </a:ext>
                  </a:extLst>
                </a:gridCol>
                <a:gridCol w="326583">
                  <a:extLst>
                    <a:ext uri="{9D8B030D-6E8A-4147-A177-3AD203B41FA5}">
                      <a16:colId xmlns:a16="http://schemas.microsoft.com/office/drawing/2014/main" val="4133995959"/>
                    </a:ext>
                  </a:extLst>
                </a:gridCol>
                <a:gridCol w="1096386">
                  <a:extLst>
                    <a:ext uri="{9D8B030D-6E8A-4147-A177-3AD203B41FA5}">
                      <a16:colId xmlns:a16="http://schemas.microsoft.com/office/drawing/2014/main" val="496111405"/>
                    </a:ext>
                  </a:extLst>
                </a:gridCol>
              </a:tblGrid>
              <a:tr h="370840">
                <a:tc>
                  <a:txBody>
                    <a:bodyPr/>
                    <a:lstStyle/>
                    <a:p>
                      <a:pPr algn="ctr"/>
                      <a:r>
                        <a:rPr lang="en-US" dirty="0"/>
                        <a:t>x</a:t>
                      </a:r>
                    </a:p>
                  </a:txBody>
                  <a:tcPr/>
                </a:tc>
                <a:tc>
                  <a:txBody>
                    <a:bodyPr/>
                    <a:lstStyle/>
                    <a:p>
                      <a:pPr algn="ctr"/>
                      <a:r>
                        <a:rPr lang="en-US" dirty="0"/>
                        <a:t>y</a:t>
                      </a:r>
                    </a:p>
                  </a:txBody>
                  <a:tcPr/>
                </a:tc>
                <a:tc>
                  <a:txBody>
                    <a:bodyPr/>
                    <a:lstStyle/>
                    <a:p>
                      <a:pPr algn="ctr"/>
                      <a:r>
                        <a:rPr lang="en-US" dirty="0"/>
                        <a:t>x XOR y</a:t>
                      </a:r>
                    </a:p>
                  </a:txBody>
                  <a:tcPr/>
                </a:tc>
                <a:extLst>
                  <a:ext uri="{0D108BD9-81ED-4DB2-BD59-A6C34878D82A}">
                    <a16:rowId xmlns:a16="http://schemas.microsoft.com/office/drawing/2014/main" val="6395782"/>
                  </a:ext>
                </a:extLst>
              </a:tr>
              <a:tr h="370840">
                <a:tc>
                  <a:txBody>
                    <a:bodyPr/>
                    <a:lstStyle/>
                    <a:p>
                      <a:pPr algn="ctr"/>
                      <a:r>
                        <a:rPr lang="en-US" dirty="0"/>
                        <a:t>0</a:t>
                      </a:r>
                    </a:p>
                  </a:txBody>
                  <a:tcPr/>
                </a:tc>
                <a:tc>
                  <a:txBody>
                    <a:bodyPr/>
                    <a:lstStyle/>
                    <a:p>
                      <a:pPr algn="ctr"/>
                      <a:r>
                        <a:rPr lang="en-US" dirty="0"/>
                        <a:t>0</a:t>
                      </a:r>
                    </a:p>
                  </a:txBody>
                  <a:tcPr/>
                </a:tc>
                <a:tc>
                  <a:txBody>
                    <a:bodyPr/>
                    <a:lstStyle/>
                    <a:p>
                      <a:pPr algn="ctr"/>
                      <a:r>
                        <a:rPr lang="en-US" dirty="0"/>
                        <a:t>0</a:t>
                      </a:r>
                    </a:p>
                  </a:txBody>
                  <a:tcPr/>
                </a:tc>
                <a:extLst>
                  <a:ext uri="{0D108BD9-81ED-4DB2-BD59-A6C34878D82A}">
                    <a16:rowId xmlns:a16="http://schemas.microsoft.com/office/drawing/2014/main" val="1843437107"/>
                  </a:ext>
                </a:extLst>
              </a:tr>
              <a:tr h="370840">
                <a:tc>
                  <a:txBody>
                    <a:bodyPr/>
                    <a:lstStyle/>
                    <a:p>
                      <a:pPr algn="ctr"/>
                      <a:r>
                        <a:rPr lang="en-US" dirty="0"/>
                        <a:t>0</a:t>
                      </a:r>
                    </a:p>
                  </a:txBody>
                  <a:tcPr/>
                </a:tc>
                <a:tc>
                  <a:txBody>
                    <a:bodyPr/>
                    <a:lstStyle/>
                    <a:p>
                      <a:pPr algn="ctr"/>
                      <a:r>
                        <a:rPr lang="en-US" dirty="0"/>
                        <a:t>1</a:t>
                      </a:r>
                    </a:p>
                  </a:txBody>
                  <a:tcPr/>
                </a:tc>
                <a:tc>
                  <a:txBody>
                    <a:bodyPr/>
                    <a:lstStyle/>
                    <a:p>
                      <a:pPr algn="ctr"/>
                      <a:r>
                        <a:rPr lang="en-US" dirty="0"/>
                        <a:t>1</a:t>
                      </a:r>
                    </a:p>
                  </a:txBody>
                  <a:tcPr/>
                </a:tc>
                <a:extLst>
                  <a:ext uri="{0D108BD9-81ED-4DB2-BD59-A6C34878D82A}">
                    <a16:rowId xmlns:a16="http://schemas.microsoft.com/office/drawing/2014/main" val="74501186"/>
                  </a:ext>
                </a:extLst>
              </a:tr>
              <a:tr h="370840">
                <a:tc>
                  <a:txBody>
                    <a:bodyPr/>
                    <a:lstStyle/>
                    <a:p>
                      <a:pPr algn="ctr"/>
                      <a:r>
                        <a:rPr lang="en-US" dirty="0"/>
                        <a:t>1</a:t>
                      </a:r>
                    </a:p>
                  </a:txBody>
                  <a:tcPr/>
                </a:tc>
                <a:tc>
                  <a:txBody>
                    <a:bodyPr/>
                    <a:lstStyle/>
                    <a:p>
                      <a:pPr algn="ctr"/>
                      <a:r>
                        <a:rPr lang="en-US" dirty="0"/>
                        <a:t>0</a:t>
                      </a:r>
                    </a:p>
                  </a:txBody>
                  <a:tcPr/>
                </a:tc>
                <a:tc>
                  <a:txBody>
                    <a:bodyPr/>
                    <a:lstStyle/>
                    <a:p>
                      <a:pPr algn="ctr"/>
                      <a:r>
                        <a:rPr lang="en-US" dirty="0"/>
                        <a:t>1</a:t>
                      </a:r>
                    </a:p>
                  </a:txBody>
                  <a:tcPr/>
                </a:tc>
                <a:extLst>
                  <a:ext uri="{0D108BD9-81ED-4DB2-BD59-A6C34878D82A}">
                    <a16:rowId xmlns:a16="http://schemas.microsoft.com/office/drawing/2014/main" val="2082847053"/>
                  </a:ext>
                </a:extLst>
              </a:tr>
              <a:tr h="370840">
                <a:tc>
                  <a:txBody>
                    <a:bodyPr/>
                    <a:lstStyle/>
                    <a:p>
                      <a:pPr algn="ctr"/>
                      <a:r>
                        <a:rPr lang="en-US" dirty="0"/>
                        <a:t>1</a:t>
                      </a:r>
                    </a:p>
                  </a:txBody>
                  <a:tcPr/>
                </a:tc>
                <a:tc>
                  <a:txBody>
                    <a:bodyPr/>
                    <a:lstStyle/>
                    <a:p>
                      <a:pPr algn="ctr"/>
                      <a:r>
                        <a:rPr lang="en-US" dirty="0"/>
                        <a:t>1</a:t>
                      </a:r>
                    </a:p>
                  </a:txBody>
                  <a:tcPr/>
                </a:tc>
                <a:tc>
                  <a:txBody>
                    <a:bodyPr/>
                    <a:lstStyle/>
                    <a:p>
                      <a:pPr algn="ctr"/>
                      <a:r>
                        <a:rPr lang="en-US" dirty="0"/>
                        <a:t>0</a:t>
                      </a:r>
                    </a:p>
                  </a:txBody>
                  <a:tcPr/>
                </a:tc>
                <a:extLst>
                  <a:ext uri="{0D108BD9-81ED-4DB2-BD59-A6C34878D82A}">
                    <a16:rowId xmlns:a16="http://schemas.microsoft.com/office/drawing/2014/main" val="2771978248"/>
                  </a:ext>
                </a:extLst>
              </a:tr>
            </a:tbl>
          </a:graphicData>
        </a:graphic>
      </p:graphicFrame>
    </p:spTree>
    <p:extLst>
      <p:ext uri="{BB962C8B-B14F-4D97-AF65-F5344CB8AC3E}">
        <p14:creationId xmlns:p14="http://schemas.microsoft.com/office/powerpoint/2010/main" val="3037248441"/>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gi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rigin">
      <a:majorFont>
        <a:latin typeface="Bookman Old Style"/>
        <a:ea typeface=""/>
        <a:cs typeface=""/>
        <a:font script="Grek" typeface="Cambria"/>
        <a:font script="Cyrl" typeface="Cambria"/>
        <a:font script="Jpan" typeface="HG明朝E"/>
        <a:font script="Hang" typeface="돋움"/>
        <a:font script="Hans" typeface="宋体"/>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a:ea typeface=""/>
        <a:cs typeface=""/>
        <a:font script="Grek" typeface="Calibri"/>
        <a:font script="Cyrl" typeface="Calibri"/>
        <a:font script="Jpan" typeface="ＭＳ Ｐゴシック"/>
        <a:font script="Hang" typeface="맑은 고딕"/>
        <a:font script="Hans" typeface="华文新魏"/>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rigin">
      <a:fillStyleLst>
        <a:solidFill>
          <a:schemeClr val="phClr"/>
        </a:solidFill>
        <a:gradFill rotWithShape="1">
          <a:gsLst>
            <a:gs pos="0">
              <a:schemeClr val="phClr">
                <a:tint val="45000"/>
                <a:satMod val="200000"/>
              </a:schemeClr>
            </a:gs>
            <a:gs pos="30000">
              <a:schemeClr val="phClr">
                <a:tint val="61000"/>
                <a:satMod val="200000"/>
              </a:schemeClr>
            </a:gs>
            <a:gs pos="45000">
              <a:schemeClr val="phClr">
                <a:tint val="66000"/>
                <a:satMod val="200000"/>
              </a:schemeClr>
            </a:gs>
            <a:gs pos="55000">
              <a:schemeClr val="phClr">
                <a:tint val="66000"/>
                <a:satMod val="200000"/>
              </a:schemeClr>
            </a:gs>
            <a:gs pos="73000">
              <a:schemeClr val="phClr">
                <a:tint val="61000"/>
                <a:satMod val="200000"/>
              </a:schemeClr>
            </a:gs>
            <a:gs pos="100000">
              <a:schemeClr val="phClr">
                <a:tint val="45000"/>
                <a:satMod val="200000"/>
              </a:schemeClr>
            </a:gs>
          </a:gsLst>
          <a:lin ang="950000" scaled="1"/>
        </a:gradFill>
        <a:gradFill rotWithShape="1">
          <a:gsLst>
            <a:gs pos="0">
              <a:schemeClr val="phClr">
                <a:shade val="63000"/>
              </a:schemeClr>
            </a:gs>
            <a:gs pos="30000">
              <a:schemeClr val="phClr">
                <a:shade val="90000"/>
                <a:satMod val="110000"/>
              </a:schemeClr>
            </a:gs>
            <a:gs pos="45000">
              <a:schemeClr val="phClr">
                <a:shade val="100000"/>
                <a:satMod val="118000"/>
              </a:schemeClr>
            </a:gs>
            <a:gs pos="55000">
              <a:schemeClr val="phClr">
                <a:shade val="100000"/>
                <a:satMod val="118000"/>
              </a:schemeClr>
            </a:gs>
            <a:gs pos="73000">
              <a:schemeClr val="phClr">
                <a:shade val="90000"/>
                <a:satMod val="110000"/>
              </a:schemeClr>
            </a:gs>
            <a:gs pos="100000">
              <a:schemeClr val="phClr">
                <a:shade val="63000"/>
              </a:schemeClr>
            </a:gs>
          </a:gsLst>
          <a:lin ang="950000" scaled="1"/>
        </a:gradFill>
      </a:fillStyleLst>
      <a:lnStyleLst>
        <a:ln w="9525"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3000" dir="5400000" rotWithShape="0">
              <a:srgbClr val="000000">
                <a:alpha val="40000"/>
              </a:srgbClr>
            </a:outerShdw>
          </a:effectLst>
          <a:scene3d>
            <a:camera prst="orthographicFront" fov="0">
              <a:rot lat="0" lon="0" rev="0"/>
            </a:camera>
            <a:lightRig rig="balanced" dir="t">
              <a:rot lat="0" lon="0" rev="0"/>
            </a:lightRig>
          </a:scene3d>
          <a:sp3d prstMaterial="matte">
            <a:bevelT w="0" h="0"/>
            <a:contourClr>
              <a:schemeClr val="phClr">
                <a:tint val="100000"/>
                <a:shade val="100000"/>
                <a:hueMod val="100000"/>
                <a:satMod val="100000"/>
              </a:schemeClr>
            </a:contourClr>
          </a:sp3d>
        </a:effectStyle>
        <a:effectStyle>
          <a:effectLst>
            <a:outerShdw blurRad="50800" dist="25400" dir="5400000" rotWithShape="0">
              <a:srgbClr val="000000">
                <a:alpha val="50000"/>
              </a:srgbClr>
            </a:outerShdw>
          </a:effectLst>
          <a:scene3d>
            <a:camera prst="orthographicFront" fov="0">
              <a:rot lat="0" lon="0" rev="0"/>
            </a:camera>
            <a:lightRig rig="soft" dir="t">
              <a:rot lat="0" lon="0" rev="2700000"/>
            </a:lightRig>
          </a:scene3d>
          <a:sp3d prstMaterial="matte">
            <a:bevelT w="50800" h="50800"/>
            <a:contourClr>
              <a:schemeClr val="phClr"/>
            </a:contourClr>
          </a:sp3d>
        </a:effectStyle>
      </a:effectStyleLst>
      <a:bgFillStyleLst>
        <a:solidFill>
          <a:schemeClr val="phClr"/>
        </a:solidFill>
        <a:gradFill rotWithShape="1">
          <a:gsLst>
            <a:gs pos="0">
              <a:schemeClr val="phClr">
                <a:shade val="60000"/>
                <a:satMod val="300000"/>
              </a:schemeClr>
            </a:gs>
            <a:gs pos="30000">
              <a:schemeClr val="phClr">
                <a:shade val="80000"/>
                <a:satMod val="230000"/>
              </a:schemeClr>
            </a:gs>
            <a:gs pos="100000">
              <a:schemeClr val="phClr">
                <a:tint val="97000"/>
                <a:satMod val="220000"/>
              </a:schemeClr>
            </a:gs>
          </a:gsLst>
          <a:lin ang="16200000" scaled="1"/>
        </a:gradFill>
        <a:blipFill>
          <a:blip xmlns:r="http://schemas.openxmlformats.org/officeDocument/2006/relationships" r:embed="rId1">
            <a:duotone>
              <a:schemeClr val="phClr">
                <a:shade val="6000"/>
                <a:satMod val="120000"/>
              </a:schemeClr>
              <a:schemeClr val="phClr">
                <a:tint val="90000"/>
              </a:schemeClr>
            </a:duotone>
          </a:blip>
          <a:tile tx="0" ty="0" sx="35000" sy="40000" flip="x"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Origin</Template>
  <TotalTime>3941</TotalTime>
  <Words>9155</Words>
  <Application>Microsoft Office PowerPoint</Application>
  <PresentationFormat>Widescreen</PresentationFormat>
  <Paragraphs>1339</Paragraphs>
  <Slides>44</Slides>
  <Notes>19</Notes>
  <HiddenSlides>0</HiddenSlides>
  <MMClips>0</MMClips>
  <ScaleCrop>false</ScaleCrop>
  <HeadingPairs>
    <vt:vector size="6" baseType="variant">
      <vt:variant>
        <vt:lpstr>Fonts Used</vt:lpstr>
      </vt:variant>
      <vt:variant>
        <vt:i4>16</vt:i4>
      </vt:variant>
      <vt:variant>
        <vt:lpstr>Theme</vt:lpstr>
      </vt:variant>
      <vt:variant>
        <vt:i4>1</vt:i4>
      </vt:variant>
      <vt:variant>
        <vt:lpstr>Slide Titles</vt:lpstr>
      </vt:variant>
      <vt:variant>
        <vt:i4>44</vt:i4>
      </vt:variant>
    </vt:vector>
  </HeadingPairs>
  <TitlesOfParts>
    <vt:vector size="61" baseType="lpstr">
      <vt:lpstr>Arial Unicode MS</vt:lpstr>
      <vt:lpstr>Bookman Old Style (Headings)</vt:lpstr>
      <vt:lpstr>fkGroteskNeue</vt:lpstr>
      <vt:lpstr>Gill Sans Light</vt:lpstr>
      <vt:lpstr>var(--font-fk-grotesk)</vt:lpstr>
      <vt:lpstr>Arial</vt:lpstr>
      <vt:lpstr>Bookman Old Style</vt:lpstr>
      <vt:lpstr>Calibri</vt:lpstr>
      <vt:lpstr>Cambria Math</vt:lpstr>
      <vt:lpstr>Consolas</vt:lpstr>
      <vt:lpstr>Courier New</vt:lpstr>
      <vt:lpstr>Gill Sans MT</vt:lpstr>
      <vt:lpstr>Tahoma</vt:lpstr>
      <vt:lpstr>Times New Roman</vt:lpstr>
      <vt:lpstr>Wingdings</vt:lpstr>
      <vt:lpstr>Wingdings 3</vt:lpstr>
      <vt:lpstr>Origin</vt:lpstr>
      <vt:lpstr>Z. Gu</vt:lpstr>
      <vt:lpstr>Three Control Structures</vt:lpstr>
      <vt:lpstr>Combined Program Status Registers (xPSR)</vt:lpstr>
      <vt:lpstr>Condition Flags</vt:lpstr>
      <vt:lpstr>Carry and Overflow Flags w/ Arithmetic Instructions</vt:lpstr>
      <vt:lpstr>Updating Condition Flags</vt:lpstr>
      <vt:lpstr>Updating Condition Flags</vt:lpstr>
      <vt:lpstr>Example of CMP</vt:lpstr>
      <vt:lpstr>Updating Condition Flags: TST and TEQ</vt:lpstr>
      <vt:lpstr>Example of TEQ</vt:lpstr>
      <vt:lpstr>Unconditional Branch Instructions</vt:lpstr>
      <vt:lpstr>Unconditional Branch Instructions: A Simple Example</vt:lpstr>
      <vt:lpstr>Condition Codes </vt:lpstr>
      <vt:lpstr>Signed vs. Unsigned Comparison</vt:lpstr>
      <vt:lpstr>Signed Comparison Explanations</vt:lpstr>
      <vt:lpstr>Signed Comparison Examples (5-bit system)</vt:lpstr>
      <vt:lpstr>Number Interpretation</vt:lpstr>
      <vt:lpstr>Which is Greater: 0xFFFFFFFF or 0x00000001?</vt:lpstr>
      <vt:lpstr>Conditional Branch Instructions</vt:lpstr>
      <vt:lpstr>If-then Statement</vt:lpstr>
      <vt:lpstr>If-then-else</vt:lpstr>
      <vt:lpstr>For Loop</vt:lpstr>
      <vt:lpstr>For Loop</vt:lpstr>
      <vt:lpstr>For Loop</vt:lpstr>
      <vt:lpstr>Explanations for 2a and 2b </vt:lpstr>
      <vt:lpstr>For Loop</vt:lpstr>
      <vt:lpstr>For Loop</vt:lpstr>
      <vt:lpstr>Condition Codes </vt:lpstr>
      <vt:lpstr>Conditional Execution</vt:lpstr>
      <vt:lpstr>Conditional Execution Examples</vt:lpstr>
      <vt:lpstr>Thought Experiments</vt:lpstr>
      <vt:lpstr>Explanations for Compound Boolean Expression</vt:lpstr>
      <vt:lpstr>Conditional Execution Examples Con’t</vt:lpstr>
      <vt:lpstr>Combination</vt:lpstr>
      <vt:lpstr>Break vs. Continue</vt:lpstr>
      <vt:lpstr>Break Example</vt:lpstr>
      <vt:lpstr>Break Example</vt:lpstr>
      <vt:lpstr>Break and Continue Example</vt:lpstr>
      <vt:lpstr>IT (If-Then) instruction </vt:lpstr>
      <vt:lpstr>Summary: Condition Codes </vt:lpstr>
      <vt:lpstr>Summary: Branch Instructions</vt:lpstr>
      <vt:lpstr>Summary: Conditionally Executed</vt:lpstr>
      <vt:lpstr>Summary: Condition Codes </vt:lpstr>
      <vt:lpstr>References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Dr. Yifeng Zhu Electrical and Computer Engineering University of Maine</dc:title>
  <dc:creator>zhu</dc:creator>
  <cp:lastModifiedBy>Zonghua Gu</cp:lastModifiedBy>
  <cp:revision>229</cp:revision>
  <cp:lastPrinted>2018-02-28T12:51:32Z</cp:lastPrinted>
  <dcterms:created xsi:type="dcterms:W3CDTF">2014-02-09T17:12:51Z</dcterms:created>
  <dcterms:modified xsi:type="dcterms:W3CDTF">2025-12-02T22:23:54Z</dcterms:modified>
</cp:coreProperties>
</file>