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86" r:id="rId1"/>
  </p:sldMasterIdLst>
  <p:notesMasterIdLst>
    <p:notesMasterId r:id="rId39"/>
  </p:notesMasterIdLst>
  <p:handoutMasterIdLst>
    <p:handoutMasterId r:id="rId40"/>
  </p:handoutMasterIdLst>
  <p:sldIdLst>
    <p:sldId id="385" r:id="rId2"/>
    <p:sldId id="356" r:id="rId3"/>
    <p:sldId id="357" r:id="rId4"/>
    <p:sldId id="363" r:id="rId5"/>
    <p:sldId id="364" r:id="rId6"/>
    <p:sldId id="358" r:id="rId7"/>
    <p:sldId id="359" r:id="rId8"/>
    <p:sldId id="417" r:id="rId9"/>
    <p:sldId id="798" r:id="rId10"/>
    <p:sldId id="813" r:id="rId11"/>
    <p:sldId id="809" r:id="rId12"/>
    <p:sldId id="811" r:id="rId13"/>
    <p:sldId id="812" r:id="rId14"/>
    <p:sldId id="774" r:id="rId15"/>
    <p:sldId id="345" r:id="rId16"/>
    <p:sldId id="346" r:id="rId17"/>
    <p:sldId id="369" r:id="rId18"/>
    <p:sldId id="370" r:id="rId19"/>
    <p:sldId id="367" r:id="rId20"/>
    <p:sldId id="368" r:id="rId21"/>
    <p:sldId id="365" r:id="rId22"/>
    <p:sldId id="366" r:id="rId23"/>
    <p:sldId id="495" r:id="rId24"/>
    <p:sldId id="801" r:id="rId25"/>
    <p:sldId id="799" r:id="rId26"/>
    <p:sldId id="804" r:id="rId27"/>
    <p:sldId id="803" r:id="rId28"/>
    <p:sldId id="805" r:id="rId29"/>
    <p:sldId id="806" r:id="rId30"/>
    <p:sldId id="816" r:id="rId31"/>
    <p:sldId id="817" r:id="rId32"/>
    <p:sldId id="818" r:id="rId33"/>
    <p:sldId id="819" r:id="rId34"/>
    <p:sldId id="821" r:id="rId35"/>
    <p:sldId id="823" r:id="rId36"/>
    <p:sldId id="824" r:id="rId37"/>
    <p:sldId id="820" r:id="rId38"/>
  </p:sldIdLst>
  <p:sldSz cx="9144000" cy="6858000" type="screen4x3"/>
  <p:notesSz cx="9296400" cy="7010400"/>
  <p:defaultTextStyle>
    <a:defPPr>
      <a:defRPr lang="en-US"/>
    </a:defPPr>
    <a:lvl1pPr algn="l" rtl="0" eaLnBrk="0" fontAlgn="base" hangingPunct="0">
      <a:spcBef>
        <a:spcPct val="0"/>
      </a:spcBef>
      <a:spcAft>
        <a:spcPct val="0"/>
      </a:spcAft>
      <a:defRPr sz="1400" b="1" kern="1200">
        <a:solidFill>
          <a:schemeClr val="tx1"/>
        </a:solidFill>
        <a:latin typeface="Courier New" pitchFamily="49" charset="0"/>
        <a:ea typeface="+mn-ea"/>
        <a:cs typeface="+mn-cs"/>
      </a:defRPr>
    </a:lvl1pPr>
    <a:lvl2pPr marL="457200" algn="l" rtl="0" eaLnBrk="0" fontAlgn="base" hangingPunct="0">
      <a:spcBef>
        <a:spcPct val="0"/>
      </a:spcBef>
      <a:spcAft>
        <a:spcPct val="0"/>
      </a:spcAft>
      <a:defRPr sz="1400" b="1" kern="1200">
        <a:solidFill>
          <a:schemeClr val="tx1"/>
        </a:solidFill>
        <a:latin typeface="Courier New" pitchFamily="49" charset="0"/>
        <a:ea typeface="+mn-ea"/>
        <a:cs typeface="+mn-cs"/>
      </a:defRPr>
    </a:lvl2pPr>
    <a:lvl3pPr marL="914400" algn="l" rtl="0" eaLnBrk="0" fontAlgn="base" hangingPunct="0">
      <a:spcBef>
        <a:spcPct val="0"/>
      </a:spcBef>
      <a:spcAft>
        <a:spcPct val="0"/>
      </a:spcAft>
      <a:defRPr sz="1400" b="1" kern="1200">
        <a:solidFill>
          <a:schemeClr val="tx1"/>
        </a:solidFill>
        <a:latin typeface="Courier New" pitchFamily="49" charset="0"/>
        <a:ea typeface="+mn-ea"/>
        <a:cs typeface="+mn-cs"/>
      </a:defRPr>
    </a:lvl3pPr>
    <a:lvl4pPr marL="1371600" algn="l" rtl="0" eaLnBrk="0" fontAlgn="base" hangingPunct="0">
      <a:spcBef>
        <a:spcPct val="0"/>
      </a:spcBef>
      <a:spcAft>
        <a:spcPct val="0"/>
      </a:spcAft>
      <a:defRPr sz="1400" b="1" kern="1200">
        <a:solidFill>
          <a:schemeClr val="tx1"/>
        </a:solidFill>
        <a:latin typeface="Courier New" pitchFamily="49" charset="0"/>
        <a:ea typeface="+mn-ea"/>
        <a:cs typeface="+mn-cs"/>
      </a:defRPr>
    </a:lvl4pPr>
    <a:lvl5pPr marL="1828800" algn="l" rtl="0" eaLnBrk="0" fontAlgn="base" hangingPunct="0">
      <a:spcBef>
        <a:spcPct val="0"/>
      </a:spcBef>
      <a:spcAft>
        <a:spcPct val="0"/>
      </a:spcAft>
      <a:defRPr sz="1400" b="1" kern="1200">
        <a:solidFill>
          <a:schemeClr val="tx1"/>
        </a:solidFill>
        <a:latin typeface="Courier New" pitchFamily="49" charset="0"/>
        <a:ea typeface="+mn-ea"/>
        <a:cs typeface="+mn-cs"/>
      </a:defRPr>
    </a:lvl5pPr>
    <a:lvl6pPr marL="2286000" algn="l" defTabSz="914400" rtl="0" eaLnBrk="1" latinLnBrk="0" hangingPunct="1">
      <a:defRPr sz="1400" b="1" kern="1200">
        <a:solidFill>
          <a:schemeClr val="tx1"/>
        </a:solidFill>
        <a:latin typeface="Courier New" pitchFamily="49" charset="0"/>
        <a:ea typeface="+mn-ea"/>
        <a:cs typeface="+mn-cs"/>
      </a:defRPr>
    </a:lvl6pPr>
    <a:lvl7pPr marL="2743200" algn="l" defTabSz="914400" rtl="0" eaLnBrk="1" latinLnBrk="0" hangingPunct="1">
      <a:defRPr sz="1400" b="1" kern="1200">
        <a:solidFill>
          <a:schemeClr val="tx1"/>
        </a:solidFill>
        <a:latin typeface="Courier New" pitchFamily="49" charset="0"/>
        <a:ea typeface="+mn-ea"/>
        <a:cs typeface="+mn-cs"/>
      </a:defRPr>
    </a:lvl7pPr>
    <a:lvl8pPr marL="3200400" algn="l" defTabSz="914400" rtl="0" eaLnBrk="1" latinLnBrk="0" hangingPunct="1">
      <a:defRPr sz="1400" b="1" kern="1200">
        <a:solidFill>
          <a:schemeClr val="tx1"/>
        </a:solidFill>
        <a:latin typeface="Courier New" pitchFamily="49" charset="0"/>
        <a:ea typeface="+mn-ea"/>
        <a:cs typeface="+mn-cs"/>
      </a:defRPr>
    </a:lvl8pPr>
    <a:lvl9pPr marL="3657600" algn="l" defTabSz="914400" rtl="0" eaLnBrk="1" latinLnBrk="0" hangingPunct="1">
      <a:defRPr sz="1400" b="1" kern="1200">
        <a:solidFill>
          <a:schemeClr val="tx1"/>
        </a:solidFill>
        <a:latin typeface="Courier New" pitchFamily="49" charset="0"/>
        <a:ea typeface="+mn-ea"/>
        <a:cs typeface="+mn-cs"/>
      </a:defRPr>
    </a:lvl9pPr>
  </p:defaultTextStyle>
  <p:extLst>
    <p:ext uri="{EFAFB233-063F-42B5-8137-9DF3F51BA10A}">
      <p15:sldGuideLst xmlns:p15="http://schemas.microsoft.com/office/powerpoint/2012/main">
        <p15:guide id="1" orient="horz" pos="1083">
          <p15:clr>
            <a:srgbClr val="A4A3A4"/>
          </p15:clr>
        </p15:guide>
        <p15:guide id="2" orient="horz" pos="1826">
          <p15:clr>
            <a:srgbClr val="A4A3A4"/>
          </p15:clr>
        </p15:guide>
        <p15:guide id="3" orient="horz" pos="1381">
          <p15:clr>
            <a:srgbClr val="A4A3A4"/>
          </p15:clr>
        </p15:guide>
        <p15:guide id="4" pos="395">
          <p15:clr>
            <a:srgbClr val="A4A3A4"/>
          </p15:clr>
        </p15:guide>
        <p15:guide id="5" pos="3259">
          <p15:clr>
            <a:srgbClr val="A4A3A4"/>
          </p15:clr>
        </p15:guide>
        <p15:guide id="6" pos="155">
          <p15:clr>
            <a:srgbClr val="A4A3A4"/>
          </p15:clr>
        </p15:guide>
      </p15:sldGuideLst>
    </p:ext>
    <p:ext uri="{2D200454-40CA-4A62-9FC3-DE9A4176ACB9}">
      <p15:notesGuideLst xmlns:p15="http://schemas.microsoft.com/office/powerpoint/2012/main">
        <p15:guide id="1" orient="horz" pos="1548" userDrawn="1">
          <p15:clr>
            <a:srgbClr val="A4A3A4"/>
          </p15:clr>
        </p15:guide>
        <p15:guide id="2" pos="389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41FF"/>
    <a:srgbClr val="00618C"/>
    <a:srgbClr val="006D82"/>
    <a:srgbClr val="A5D0E3"/>
    <a:srgbClr val="49C7FF"/>
    <a:srgbClr val="DDDDDD"/>
    <a:srgbClr val="60E4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15B36E-3F1F-4080-BFE4-BCF32F628333}" v="1" dt="2026-03-12T14:48:35.2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2288" autoAdjust="0"/>
  </p:normalViewPr>
  <p:slideViewPr>
    <p:cSldViewPr snapToGrid="0">
      <p:cViewPr varScale="1">
        <p:scale>
          <a:sx n="82" d="100"/>
          <a:sy n="82" d="100"/>
        </p:scale>
        <p:origin x="1474" y="72"/>
      </p:cViewPr>
      <p:guideLst>
        <p:guide orient="horz" pos="1083"/>
        <p:guide orient="horz" pos="1826"/>
        <p:guide orient="horz" pos="1381"/>
        <p:guide pos="395"/>
        <p:guide pos="3259"/>
        <p:guide pos="155"/>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150" d="100"/>
        <a:sy n="150" d="100"/>
      </p:scale>
      <p:origin x="0" y="-17750"/>
    </p:cViewPr>
  </p:sorterViewPr>
  <p:notesViewPr>
    <p:cSldViewPr snapToGrid="0">
      <p:cViewPr>
        <p:scale>
          <a:sx n="100" d="100"/>
          <a:sy n="100" d="100"/>
        </p:scale>
        <p:origin x="-648" y="-821"/>
      </p:cViewPr>
      <p:guideLst>
        <p:guide orient="horz" pos="1548"/>
        <p:guide pos="389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onghua Gu" userId="9a7e1853e1951ef5" providerId="LiveId" clId="{CF1FAA12-072C-4ED5-BA76-0FFFAEFDB88A}"/>
    <pc:docChg chg="undo custSel addSld delSld modSld sldOrd modNotesMaster modHandout">
      <pc:chgData name="Zonghua Gu" userId="9a7e1853e1951ef5" providerId="LiveId" clId="{CF1FAA12-072C-4ED5-BA76-0FFFAEFDB88A}" dt="2026-03-12T14:49:34.669" v="5278" actId="20577"/>
      <pc:docMkLst>
        <pc:docMk/>
      </pc:docMkLst>
      <pc:sldChg chg="modSp add mod">
        <pc:chgData name="Zonghua Gu" userId="9a7e1853e1951ef5" providerId="LiveId" clId="{CF1FAA12-072C-4ED5-BA76-0FFFAEFDB88A}" dt="2026-03-12T14:49:34.669" v="5278" actId="20577"/>
        <pc:sldMkLst>
          <pc:docMk/>
          <pc:sldMk cId="1716263769" sldId="813"/>
        </pc:sldMkLst>
        <pc:spChg chg="mod">
          <ac:chgData name="Zonghua Gu" userId="9a7e1853e1951ef5" providerId="LiveId" clId="{CF1FAA12-072C-4ED5-BA76-0FFFAEFDB88A}" dt="2026-03-12T14:49:34.669" v="5278" actId="20577"/>
          <ac:spMkLst>
            <pc:docMk/>
            <pc:sldMk cId="1716263769" sldId="813"/>
            <ac:spMk id="4" creationId="{2E30BEB6-14A6-7DA1-64FA-D0E05B68253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7" name="Rectangle 5"/>
          <p:cNvSpPr>
            <a:spLocks noChangeArrowheads="1"/>
          </p:cNvSpPr>
          <p:nvPr/>
        </p:nvSpPr>
        <p:spPr bwMode="auto">
          <a:xfrm>
            <a:off x="2197067" y="219891"/>
            <a:ext cx="5014725" cy="240575"/>
          </a:xfrm>
          <a:prstGeom prst="rect">
            <a:avLst/>
          </a:prstGeom>
          <a:noFill/>
          <a:ln w="9525">
            <a:noFill/>
            <a:miter lim="800000"/>
            <a:headEnd/>
            <a:tailEnd/>
          </a:ln>
        </p:spPr>
        <p:txBody>
          <a:bodyPr lIns="88139" tIns="44070" rIns="88139" bIns="44070"/>
          <a:lstStyle/>
          <a:p>
            <a:pPr>
              <a:defRPr/>
            </a:pPr>
            <a:endParaRPr lang="en-US"/>
          </a:p>
        </p:txBody>
      </p:sp>
    </p:spTree>
    <p:extLst>
      <p:ext uri="{BB962C8B-B14F-4D97-AF65-F5344CB8AC3E}">
        <p14:creationId xmlns:p14="http://schemas.microsoft.com/office/powerpoint/2010/main" val="13886261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237023" y="3341916"/>
            <a:ext cx="6820275" cy="3168832"/>
          </a:xfrm>
          <a:prstGeom prst="rect">
            <a:avLst/>
          </a:prstGeom>
          <a:noFill/>
          <a:ln w="9525">
            <a:noFill/>
            <a:miter lim="800000"/>
            <a:headEnd/>
            <a:tailEnd/>
          </a:ln>
          <a:effectLst/>
        </p:spPr>
        <p:txBody>
          <a:bodyPr vert="horz" wrap="square" lIns="95231" tIns="47616" rIns="95231" bIns="4761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2" name="Rectangle 4"/>
          <p:cNvSpPr>
            <a:spLocks noChangeArrowheads="1"/>
          </p:cNvSpPr>
          <p:nvPr/>
        </p:nvSpPr>
        <p:spPr bwMode="gray">
          <a:xfrm>
            <a:off x="7118078" y="138249"/>
            <a:ext cx="1684765" cy="332015"/>
          </a:xfrm>
          <a:prstGeom prst="rect">
            <a:avLst/>
          </a:prstGeom>
          <a:solidFill>
            <a:schemeClr val="tx1"/>
          </a:solidFill>
          <a:ln w="12700">
            <a:solidFill>
              <a:schemeClr val="tx1"/>
            </a:solidFill>
            <a:miter lim="800000"/>
            <a:headEnd/>
            <a:tailEnd/>
          </a:ln>
          <a:effectLst/>
        </p:spPr>
        <p:txBody>
          <a:bodyPr wrap="none" lIns="96818" tIns="47616" rIns="96818" bIns="47616" anchor="ctr"/>
          <a:lstStyle/>
          <a:p>
            <a:pPr algn="ctr" defTabSz="999215">
              <a:defRPr/>
            </a:pPr>
            <a:r>
              <a:rPr lang="en-US" sz="1800">
                <a:solidFill>
                  <a:schemeClr val="bg1"/>
                </a:solidFill>
                <a:latin typeface="Arial" pitchFamily="34" charset="0"/>
              </a:rPr>
              <a:t>Notes</a:t>
            </a:r>
          </a:p>
        </p:txBody>
      </p:sp>
      <p:sp>
        <p:nvSpPr>
          <p:cNvPr id="2053" name="Line 5"/>
          <p:cNvSpPr>
            <a:spLocks noChangeShapeType="1"/>
          </p:cNvSpPr>
          <p:nvPr/>
        </p:nvSpPr>
        <p:spPr bwMode="auto">
          <a:xfrm>
            <a:off x="608099" y="547551"/>
            <a:ext cx="8203074" cy="0"/>
          </a:xfrm>
          <a:prstGeom prst="line">
            <a:avLst/>
          </a:prstGeom>
          <a:noFill/>
          <a:ln w="12700">
            <a:solidFill>
              <a:schemeClr val="tx1"/>
            </a:solidFill>
            <a:round/>
            <a:headEnd type="none" w="sm" len="sm"/>
            <a:tailEnd type="none" w="sm" len="sm"/>
          </a:ln>
          <a:effectLst/>
        </p:spPr>
        <p:txBody>
          <a:bodyPr wrap="none" lIns="88139" tIns="44070" rIns="88139" bIns="44070" anchor="ctr"/>
          <a:lstStyle/>
          <a:p>
            <a:pPr>
              <a:defRPr/>
            </a:pPr>
            <a:endParaRPr lang="en-US"/>
          </a:p>
        </p:txBody>
      </p:sp>
      <p:sp>
        <p:nvSpPr>
          <p:cNvPr id="2054" name="Rectangle 6"/>
          <p:cNvSpPr>
            <a:spLocks noChangeArrowheads="1"/>
          </p:cNvSpPr>
          <p:nvPr/>
        </p:nvSpPr>
        <p:spPr bwMode="auto">
          <a:xfrm>
            <a:off x="599767" y="355963"/>
            <a:ext cx="5618658" cy="217047"/>
          </a:xfrm>
          <a:prstGeom prst="rect">
            <a:avLst/>
          </a:prstGeom>
          <a:noFill/>
          <a:ln w="9525">
            <a:noFill/>
            <a:miter lim="800000"/>
            <a:headEnd/>
            <a:tailEnd/>
          </a:ln>
          <a:effectLst/>
        </p:spPr>
        <p:txBody>
          <a:bodyPr lIns="66661" tIns="25395" rIns="66661" bIns="25395">
            <a:spAutoFit/>
          </a:bodyPr>
          <a:lstStyle/>
          <a:p>
            <a:pPr defTabSz="999215">
              <a:lnSpc>
                <a:spcPct val="90000"/>
              </a:lnSpc>
              <a:tabLst>
                <a:tab pos="953310" algn="l"/>
              </a:tabLst>
              <a:defRPr/>
            </a:pPr>
            <a:r>
              <a:rPr lang="en-US" sz="1200">
                <a:latin typeface="Arial" pitchFamily="34" charset="0"/>
              </a:rPr>
              <a:t>The ARM Architecture</a:t>
            </a:r>
          </a:p>
        </p:txBody>
      </p:sp>
      <p:sp>
        <p:nvSpPr>
          <p:cNvPr id="2055" name="Rectangle 7"/>
          <p:cNvSpPr>
            <a:spLocks noChangeArrowheads="1"/>
          </p:cNvSpPr>
          <p:nvPr/>
        </p:nvSpPr>
        <p:spPr bwMode="auto">
          <a:xfrm>
            <a:off x="4408711" y="6657703"/>
            <a:ext cx="314160" cy="217485"/>
          </a:xfrm>
          <a:prstGeom prst="rect">
            <a:avLst/>
          </a:prstGeom>
          <a:noFill/>
          <a:ln w="9525">
            <a:noFill/>
            <a:miter lim="800000"/>
            <a:headEnd/>
            <a:tailEnd/>
          </a:ln>
          <a:effectLst/>
        </p:spPr>
        <p:txBody>
          <a:bodyPr wrap="none" lIns="66661" tIns="25395" rIns="66661" bIns="25395">
            <a:spAutoFit/>
          </a:bodyPr>
          <a:lstStyle/>
          <a:p>
            <a:pPr defTabSz="999215">
              <a:lnSpc>
                <a:spcPct val="90000"/>
              </a:lnSpc>
              <a:defRPr/>
            </a:pPr>
            <a:fld id="{01D96813-752F-4230-8F78-89BE1AD35FEA}" type="slidenum">
              <a:rPr lang="en-US" sz="1200">
                <a:solidFill>
                  <a:srgbClr val="006D82"/>
                </a:solidFill>
                <a:latin typeface="Times New Roman" pitchFamily="18" charset="0"/>
              </a:rPr>
              <a:pPr defTabSz="999215">
                <a:lnSpc>
                  <a:spcPct val="90000"/>
                </a:lnSpc>
                <a:defRPr/>
              </a:pPr>
              <a:t>‹#›</a:t>
            </a:fld>
            <a:endParaRPr lang="en-US" sz="1200">
              <a:solidFill>
                <a:srgbClr val="006D82"/>
              </a:solidFill>
              <a:latin typeface="Times New Roman" pitchFamily="18" charset="0"/>
            </a:endParaRPr>
          </a:p>
        </p:txBody>
      </p:sp>
      <p:sp>
        <p:nvSpPr>
          <p:cNvPr id="32775" name="Rectangle 8"/>
          <p:cNvSpPr>
            <a:spLocks noGrp="1" noRot="1" noChangeAspect="1" noChangeArrowheads="1" noTextEdit="1"/>
          </p:cNvSpPr>
          <p:nvPr>
            <p:ph type="sldImg" idx="2"/>
          </p:nvPr>
        </p:nvSpPr>
        <p:spPr bwMode="auto">
          <a:xfrm>
            <a:off x="2994025" y="644525"/>
            <a:ext cx="3286125" cy="2465388"/>
          </a:xfrm>
          <a:prstGeom prst="rect">
            <a:avLst/>
          </a:prstGeom>
          <a:noFill/>
          <a:ln w="9525">
            <a:solidFill>
              <a:srgbClr val="000000"/>
            </a:solidFill>
            <a:miter lim="800000"/>
            <a:headEnd/>
            <a:tailEnd/>
          </a:ln>
        </p:spPr>
        <p:txBody>
          <a:bodyPr/>
          <a:lstStyle/>
          <a:p>
            <a:endParaRPr lang="en-US"/>
          </a:p>
        </p:txBody>
      </p:sp>
    </p:spTree>
    <p:extLst>
      <p:ext uri="{BB962C8B-B14F-4D97-AF65-F5344CB8AC3E}">
        <p14:creationId xmlns:p14="http://schemas.microsoft.com/office/powerpoint/2010/main" val="1201248719"/>
      </p:ext>
    </p:extLst>
  </p:cSld>
  <p:clrMap bg1="lt1" tx1="dk1" bg2="lt2" tx2="dk2" accent1="accent1" accent2="accent2" accent3="accent3" accent4="accent4" accent5="accent5" accent6="accent6" hlink="hlink" folHlink="folHlink"/>
  <p:notesStyle>
    <a:lvl1pPr algn="l" defTabSz="981075"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73075" algn="l" defTabSz="981075"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47738" algn="l" defTabSz="981075"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20813" algn="l" defTabSz="981075"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93888" algn="l" defTabSz="981075"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file:///C:\Users\zongh\Desktop\CSC111\exercises\Scribd%20OCR%20II.docx#fn1" TargetMode="External"/><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file:///C:\Users\zongh\Desktop\CSC111\exercises\Scribd%20OCR%20II.docx#fn1"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normAutofit/>
          </a:bodyPr>
          <a:lstStyle/>
          <a:p>
            <a:endParaRPr lang="en-US"/>
          </a:p>
        </p:txBody>
      </p:sp>
    </p:spTree>
    <p:extLst>
      <p:ext uri="{BB962C8B-B14F-4D97-AF65-F5344CB8AC3E}">
        <p14:creationId xmlns:p14="http://schemas.microsoft.com/office/powerpoint/2010/main" val="38497731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defTabSz="945658">
              <a:defRPr/>
            </a:pPr>
            <a:r>
              <a:rPr lang="en-US" dirty="0">
                <a:solidFill>
                  <a:prstClr val="black"/>
                </a:solidFill>
              </a:rPr>
              <a:t>Reading the 32-bit word at address 102 spans addresses 102..105, which cross a 4-byte alignment boundary if the bus expects aligned words at multiples of 4 (e.g., aligned words at 100 and 104). Since 102 is misaligned, the access requires two aligned 32-bit bus cycles (one covering 100..103 and one covering 104..107) with the CPU combining bytes</a:t>
            </a:r>
          </a:p>
          <a:p>
            <a:pPr defTabSz="945658">
              <a:defRPr/>
            </a:pPr>
            <a:r>
              <a:rPr lang="en-US" dirty="0">
                <a:solidFill>
                  <a:prstClr val="black"/>
                </a:solidFill>
              </a:rPr>
              <a:t>Reading a 16-bit halfword at address 102 uses bytes 102..103, which reside within the same aligned 32-bit word (100..103). On a 32-bit bus that supports halfword transfers, this is a single bus cycle</a:t>
            </a:r>
          </a:p>
          <a:p>
            <a:pPr defTabSz="945658">
              <a:defRPr/>
            </a:pPr>
            <a:endParaRPr lang="en-US" dirty="0">
              <a:solidFill>
                <a:prstClr val="black"/>
              </a:solidFill>
            </a:endParaRPr>
          </a:p>
          <a:p>
            <a:endParaRPr lang="en-US" dirty="0"/>
          </a:p>
        </p:txBody>
      </p:sp>
    </p:spTree>
    <p:extLst>
      <p:ext uri="{BB962C8B-B14F-4D97-AF65-F5344CB8AC3E}">
        <p14:creationId xmlns:p14="http://schemas.microsoft.com/office/powerpoint/2010/main" val="21522558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2668D8-F05C-2E94-D1C3-2181608EAC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74A841-09CB-783C-8C0B-28BD29BAA0E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6321DBF-12AB-9744-9A46-4D632253757A}"/>
              </a:ext>
            </a:extLst>
          </p:cNvPr>
          <p:cNvSpPr>
            <a:spLocks noGrp="1"/>
          </p:cNvSpPr>
          <p:nvPr>
            <p:ph type="body" idx="1"/>
          </p:nvPr>
        </p:nvSpPr>
        <p:spPr/>
        <p:txBody>
          <a:bodyPr/>
          <a:lstStyle/>
          <a:p>
            <a:pPr marL="0" marR="0" lvl="0" indent="0" algn="l" defTabSz="981075"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Times New Roman" pitchFamily="18" charset="0"/>
                <a:ea typeface="+mn-ea"/>
                <a:cs typeface="+mn-cs"/>
              </a:rPr>
              <a:t>Address Register</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0x8010 0x00000001 0x13 r0</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0x800c 0xFEEDDEAF 0xFFFFFFFF r1</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0x8008 0x00008888 0xEEEEEEEE r2</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0x8004 0x12340000 0x8000 r3</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0x8000 0xBABE0000</a:t>
            </a:r>
            <a:r>
              <a:rPr lang="en-US" sz="1200" u="sng" kern="1200" baseline="30000" dirty="0">
                <a:solidFill>
                  <a:schemeClr val="tx1"/>
                </a:solidFill>
                <a:effectLst/>
                <a:latin typeface="Times New Roman" pitchFamily="18" charset="0"/>
                <a:ea typeface="+mn-ea"/>
                <a:cs typeface="+mn-cs"/>
                <a:hlinkClick r:id="rId3"/>
              </a:rPr>
              <a:t>[1]</a:t>
            </a:r>
            <a:endParaRPr lang="en-US" sz="1200" kern="1200" dirty="0">
              <a:solidFill>
                <a:schemeClr val="tx1"/>
              </a:solidFill>
              <a:effectLst/>
              <a:latin typeface="Times New Roman" pitchFamily="18" charset="0"/>
              <a:ea typeface="+mn-ea"/>
              <a:cs typeface="+mn-cs"/>
            </a:endParaRPr>
          </a:p>
          <a:p>
            <a:endParaRPr lang="en-US" dirty="0"/>
          </a:p>
        </p:txBody>
      </p:sp>
    </p:spTree>
    <p:extLst>
      <p:ext uri="{BB962C8B-B14F-4D97-AF65-F5344CB8AC3E}">
        <p14:creationId xmlns:p14="http://schemas.microsoft.com/office/powerpoint/2010/main" val="2900731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81075"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Times New Roman" pitchFamily="18" charset="0"/>
                <a:ea typeface="+mn-ea"/>
                <a:cs typeface="+mn-cs"/>
              </a:rPr>
              <a:t>Address Register</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0x8010 0x00000001 0x13 r0</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0x800c 0xFEEDDEAF 0xFFFFFFFF r1</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0x8008 0x00008888 0xEEEEEEEE r2</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0x8004 0x12340000 0x8000 r3</a:t>
            </a:r>
            <a:r>
              <a:rPr lang="en-US" sz="1200" u="sng" kern="1200" baseline="30000" dirty="0">
                <a:solidFill>
                  <a:schemeClr val="tx1"/>
                </a:solidFill>
                <a:effectLst/>
                <a:latin typeface="Times New Roman" pitchFamily="18" charset="0"/>
                <a:ea typeface="+mn-ea"/>
                <a:cs typeface="+mn-cs"/>
                <a:hlinkClick r:id="rId3"/>
              </a:rPr>
              <a:t>[1]</a:t>
            </a:r>
            <a:br>
              <a:rPr lang="en-US" sz="1200" kern="1200" dirty="0">
                <a:solidFill>
                  <a:schemeClr val="tx1"/>
                </a:solidFill>
                <a:effectLst/>
                <a:latin typeface="Times New Roman" pitchFamily="18" charset="0"/>
                <a:ea typeface="+mn-ea"/>
                <a:cs typeface="+mn-cs"/>
              </a:rPr>
            </a:br>
            <a:r>
              <a:rPr lang="en-US" sz="1200" kern="1200" dirty="0">
                <a:solidFill>
                  <a:schemeClr val="tx1"/>
                </a:solidFill>
                <a:effectLst/>
                <a:latin typeface="Times New Roman" pitchFamily="18" charset="0"/>
                <a:ea typeface="+mn-ea"/>
                <a:cs typeface="+mn-cs"/>
              </a:rPr>
              <a:t>0x8000 0xBABE0000</a:t>
            </a:r>
            <a:r>
              <a:rPr lang="en-US" sz="1200" u="sng" kern="1200" baseline="30000" dirty="0">
                <a:solidFill>
                  <a:schemeClr val="tx1"/>
                </a:solidFill>
                <a:effectLst/>
                <a:latin typeface="Times New Roman" pitchFamily="18" charset="0"/>
                <a:ea typeface="+mn-ea"/>
                <a:cs typeface="+mn-cs"/>
                <a:hlinkClick r:id="rId3"/>
              </a:rPr>
              <a:t>[1]</a:t>
            </a:r>
            <a:endParaRPr lang="en-US" sz="1200" kern="1200" dirty="0">
              <a:solidFill>
                <a:schemeClr val="tx1"/>
              </a:solidFill>
              <a:effectLst/>
              <a:latin typeface="Times New Roman" pitchFamily="18" charset="0"/>
              <a:ea typeface="+mn-ea"/>
              <a:cs typeface="+mn-cs"/>
            </a:endParaRPr>
          </a:p>
          <a:p>
            <a:endParaRPr lang="en-US" dirty="0"/>
          </a:p>
        </p:txBody>
      </p:sp>
    </p:spTree>
    <p:extLst>
      <p:ext uri="{BB962C8B-B14F-4D97-AF65-F5344CB8AC3E}">
        <p14:creationId xmlns:p14="http://schemas.microsoft.com/office/powerpoint/2010/main" val="32949389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DA3867-4610-0FCB-FE13-CBAA94B0C7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519C7F-982C-EA9B-A15F-97625353E83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203BB58-98A9-1D41-2B55-40AF13E8496A}"/>
              </a:ext>
            </a:extLst>
          </p:cNvPr>
          <p:cNvSpPr>
            <a:spLocks noGrp="1"/>
          </p:cNvSpPr>
          <p:nvPr>
            <p:ph type="body" idx="1"/>
          </p:nvPr>
        </p:nvSpPr>
        <p:spPr/>
        <p:txBody>
          <a:bodyPr/>
          <a:lstStyle/>
          <a:p>
            <a:r>
              <a:rPr lang="en-US" dirty="0"/>
              <a:t>You are absolutely correct! For LDRSH R7, [R2, #2] in little-endian, the result is 0x00002345.image.jpg</a:t>
            </a:r>
          </a:p>
          <a:p>
            <a:r>
              <a:rPr lang="en-US" dirty="0"/>
              <a:t>After STR stores 0x23456789 at address 8:</a:t>
            </a:r>
          </a:p>
          <a:p>
            <a:r>
              <a:rPr lang="en-US" b="1" dirty="0"/>
              <a:t>Big-endian layout:</a:t>
            </a:r>
          </a:p>
          <a:p>
            <a:r>
              <a:rPr lang="en-US" dirty="0"/>
              <a:t>Address 8: 0x23, Address 9: 0x45, Address 10: 0x67, Address 11: 0x89</a:t>
            </a:r>
          </a:p>
          <a:p>
            <a:r>
              <a:rPr lang="en-US" b="1" dirty="0"/>
              <a:t>Little-endian layout:</a:t>
            </a:r>
          </a:p>
          <a:p>
            <a:r>
              <a:rPr lang="en-US" dirty="0"/>
              <a:t>Address 8: 0x89, Address 9: 0x67, Address 10: 0x45, Address 11: 0x23</a:t>
            </a:r>
          </a:p>
          <a:p>
            <a:r>
              <a:rPr lang="en-US" b="1" dirty="0"/>
              <a:t>Results for each instruction:</a:t>
            </a:r>
          </a:p>
          <a:p>
            <a:r>
              <a:rPr lang="en-US" b="1" dirty="0"/>
              <a:t>LDRB R7, [R2, #1]</a:t>
            </a:r>
            <a:r>
              <a:rPr lang="en-US" dirty="0"/>
              <a:t> (byte at address 9):</a:t>
            </a:r>
          </a:p>
          <a:p>
            <a:r>
              <a:rPr lang="en-US" dirty="0"/>
              <a:t>Big-endian: R7 = 0x00000045</a:t>
            </a:r>
          </a:p>
          <a:p>
            <a:r>
              <a:rPr lang="en-US" dirty="0"/>
              <a:t>Little-endian: R7 = 0x00000067</a:t>
            </a:r>
          </a:p>
          <a:p>
            <a:r>
              <a:rPr lang="en-US" b="1" dirty="0"/>
              <a:t>LDRSH R7, [R2, #1]</a:t>
            </a:r>
            <a:r>
              <a:rPr lang="en-US" dirty="0"/>
              <a:t> (halfword at addresses 9-10):</a:t>
            </a:r>
          </a:p>
          <a:p>
            <a:r>
              <a:rPr lang="en-US" dirty="0"/>
              <a:t>Big-endian: bytes 0x45, 0x67 → 0x4567 → R7 = 0x00004567</a:t>
            </a:r>
          </a:p>
          <a:p>
            <a:r>
              <a:rPr lang="en-US" dirty="0"/>
              <a:t>Little-endian: bytes 0x67, 0x45 → 0x4567 → R7 = 0x00004567</a:t>
            </a:r>
          </a:p>
          <a:p>
            <a:r>
              <a:rPr lang="en-US" b="1" dirty="0"/>
              <a:t>LDRSH R7, [R2, #2]</a:t>
            </a:r>
            <a:r>
              <a:rPr lang="en-US" dirty="0"/>
              <a:t> (halfword at addresses 10-11):</a:t>
            </a:r>
          </a:p>
          <a:p>
            <a:r>
              <a:rPr lang="en-US" dirty="0"/>
              <a:t>Big-endian: bytes 0x67, 0x89 → 0x6789 → R7 = 0x00006789</a:t>
            </a:r>
          </a:p>
          <a:p>
            <a:r>
              <a:rPr lang="en-US" dirty="0"/>
              <a:t>Little-endian: bytes 0x45, 0x23 → 0x2345 → R7 = 0x00002345</a:t>
            </a:r>
          </a:p>
          <a:p>
            <a:r>
              <a:rPr lang="en-US" dirty="0"/>
              <a:t>I was wrong earlier - in little-endian, the halfword at offset +2 consists of bytes 0x45 (at address 10) and 0x23 (at address 11), which reconstructs to 0x2345, not </a:t>
            </a:r>
            <a:r>
              <a:rPr lang="en-US"/>
              <a:t>0x4523.</a:t>
            </a:r>
            <a:endParaRPr lang="en-US" dirty="0"/>
          </a:p>
        </p:txBody>
      </p:sp>
    </p:spTree>
    <p:extLst>
      <p:ext uri="{BB962C8B-B14F-4D97-AF65-F5344CB8AC3E}">
        <p14:creationId xmlns:p14="http://schemas.microsoft.com/office/powerpoint/2010/main" val="21214416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lvl="1"/>
            <a:r>
              <a:rPr lang="en-US" dirty="0"/>
              <a:t>[1](https://azeria-labs.com/memory-instructions-load-and-store-part-4/)</a:t>
            </a:r>
          </a:p>
          <a:p>
            <a:pPr lvl="1"/>
            <a:r>
              <a:rPr lang="en-US" dirty="0"/>
              <a:t>[2](https://developer.arm.com/documentation/ddi0403/d/Application-Level-Architecture/Instruction-Details/Alphabetical-list-of-ARMv7-M-Thumb-instructions/STR--immediate-)</a:t>
            </a:r>
          </a:p>
          <a:p>
            <a:pPr lvl="1"/>
            <a:r>
              <a:rPr lang="en-US" dirty="0"/>
              <a:t>[3](https://developer.arm.com/documentation/den0042/latest/Coding-for-Cortex-R-Processors/Endianness)</a:t>
            </a:r>
          </a:p>
          <a:p>
            <a:pPr lvl="1"/>
            <a:r>
              <a:rPr lang="en-US" dirty="0"/>
              <a:t>[4](http://netwinder.oregonstate.edu/pub/netwinder/docs/arm/Apps04vC.html)</a:t>
            </a:r>
          </a:p>
          <a:p>
            <a:pPr lvl="1"/>
            <a:r>
              <a:rPr lang="en-US" dirty="0"/>
              <a:t>[5](https://developer.arm.com/documentation/ddi0192/a/amba-interface/little-endian-and-big-endian-operation/byte-operations)</a:t>
            </a:r>
          </a:p>
          <a:p>
            <a:pPr lvl="1"/>
            <a:r>
              <a:rPr lang="en-US" dirty="0"/>
              <a:t>[6](https://developer.arm.com/documentation/dui0801/g/A32-and-T32-Instructions/STR--immediate-offset-)</a:t>
            </a:r>
          </a:p>
          <a:p>
            <a:pPr lvl="1"/>
            <a:r>
              <a:rPr lang="en-US" dirty="0"/>
              <a:t>[7](https://ppl-ai-file-upload.s3.amazonaws.com/web/direct-files/attachments/images/92151853/f7203996-0950-40fd-8a70-2a8620379d03/image.jpg?AWSAccessKeyId=ASIA2F3EMEYE3R7YOA4A&amp;Signature=FpDzt4OypItBaZAcIbAU8055MR8%3D&amp;x-amz-security-token=IQoJb3JpZ2luX2VjEPb%2F%2F%2F%2F%2F%2F%2F%2F%2F%2FwEaCXVzLWVhc3QtMSJHMEUCIQCD6wIV7ZQsrRKtLcsD2ILQWTe49vXv8PCZOBQLcawpTgIgbl1d9M%2F94eFVLN39uGn0JoPKRKF5bqt1b49GdG9YFh4q8QQIfhABGgw2OTk3NTMzMDk3MDUiDFSwzJTcAyTfOdiIEirOBPbxxRa5qZQA%2BCiHUZzGhazSu8CnmwfmvOsWjGIK7IT0CN8yJdlOrt7q09UAV5GjElVPyAy2LYjvQWXbHA4EqBFtoI%2BZ7mHFyPVgrkLq5xRKwa1uSZTW32fbBBe9cxfvbjIgFpfp7iE2DeWkIeYIJ6EnlFljFVUajrD%2FRA0SEaaR%2FzWK31hOzpXzk7sjzJgWM%2BcNJYR9%2BzsRvujpl81hFq8GYYr4PVAhyWipiGB3HP%2BVYzbKSyHlfSCmVpPf4itnB0Nv8CBNJNaepLZdXmdr21sSXbemQMxgxQw7gX6Xt3Cpn7kg4YgOGnMhAVTsOmrpsAdtOWvqLtwD8VRnp7yM%2FASyaTLOFIQgftx9prPKBCDdM613R2C5d%2B8pLod0S9wmx%2FDEXZf91AHhkWjxKy4XfApJ5aOowVP22U05YvUz%2B23S49a%2BfUmS98UURVFU7QFCGw1iF5NoGLZalykazqyhUq1Ef%2FL0FDRsR7FlxCyW6cP9ehmravO8QEDucaffun9Fn%2FyWQ5Nv1TP8g6u2MkBsKBc7MRocOI9hjExEraF%2Fg74MUV9vUmynpt3RzwBwQ%2BzhsiVC3kWDM4KPPGPkuds2kWpZAX%2BJHmwQ9SUa2B7Npe%2F290lDeN4b16yoVd7jgluVXMoiSW8mvJXMO0ixYOwf1Fo9ldfxzSO1FTp8j8ZRVipY99AmY54cdXjKULaz9DPmHaO85KZxpGgkeZcJMBzvSuIT%2BbQpy2DxH4x94WFnYVwFZl%2Fxgxcn3ziCIT0tqjx9Zto8Vp39ksY09KbGKU91MMfe1sYGOpoB1fyabXFy1WRNJ0hNyV9j3Wb4mltoiB4Bfg9K8XrBduW8weTuvQldGR3gkn%2FTfV5kthjAawy8ZXmap0UaAW7nN2MlRxeM8McdOL1RCXG2qMmfxl8CmunFyuT74FMOqqKLARH0KrJNVULNHT6kUGfuDFSb5KKNQ1qwO3iRBraFogouHjxVGjDWWF%2FlVT6tK2uMqtQYvNOTYYB4Zg%3D%3D&amp;Expires=1758836303)</a:t>
            </a:r>
          </a:p>
          <a:p>
            <a:pPr lvl="1"/>
            <a:r>
              <a:rPr lang="en-US" dirty="0"/>
              <a:t>[8](https://www.csie.ntu.edu.tw/~cyy/courses/assembly/12fall/lectures/handouts/lec09_ARMisa.pdf)</a:t>
            </a:r>
          </a:p>
          <a:p>
            <a:pPr lvl="1"/>
            <a:r>
              <a:rPr lang="en-US" dirty="0"/>
              <a:t>[9](https://stackoverflow.com/questions/78984911/how-is-data-loaded-in-big-endian-format-on-arm7tdmi-armv4t)</a:t>
            </a:r>
          </a:p>
          <a:p>
            <a:pPr lvl="1"/>
            <a:r>
              <a:rPr lang="en-US" dirty="0"/>
              <a:t>[10](https://www.doulos.com/knowhow/arm-embedded/efficient-byte-swapping-using-armv6-and-armv7-ar-instructions/)</a:t>
            </a:r>
          </a:p>
          <a:p>
            <a:pPr lvl="1"/>
            <a:r>
              <a:rPr lang="en-US" dirty="0"/>
              <a:t>[11](https://mariokartwii.com/armv8/ch9.html)</a:t>
            </a:r>
          </a:p>
          <a:p>
            <a:pPr lvl="1"/>
            <a:r>
              <a:rPr lang="en-US" dirty="0"/>
              <a:t>[12](https://betterexplained.com/articles/understanding-big-and-little-endian-byte-order/)</a:t>
            </a:r>
          </a:p>
          <a:p>
            <a:pPr lvl="1"/>
            <a:r>
              <a:rPr lang="en-US" dirty="0"/>
              <a:t>[13](http://computerscience.chemeketa.edu/armTutorial/Memory/Endianness.html)</a:t>
            </a:r>
          </a:p>
          <a:p>
            <a:pPr lvl="1"/>
            <a:r>
              <a:rPr lang="en-US" dirty="0"/>
              <a:t>[14](https://iitd-plos.github.io/col718/ref/arm-instructionset.pdf)</a:t>
            </a:r>
          </a:p>
        </p:txBody>
      </p:sp>
    </p:spTree>
    <p:extLst>
      <p:ext uri="{BB962C8B-B14F-4D97-AF65-F5344CB8AC3E}">
        <p14:creationId xmlns:p14="http://schemas.microsoft.com/office/powerpoint/2010/main" val="30714158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728F63-CB62-AD29-0E65-2F73F28949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0A3B6A-BEBC-E047-D6F5-0CC9FE36CC9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5BBBA09-2F24-6E9E-D66B-08028CA3C10C}"/>
              </a:ext>
            </a:extLst>
          </p:cNvPr>
          <p:cNvSpPr>
            <a:spLocks noGrp="1"/>
          </p:cNvSpPr>
          <p:nvPr>
            <p:ph type="body" idx="1"/>
          </p:nvPr>
        </p:nvSpPr>
        <p:spPr/>
        <p:txBody>
          <a:bodyPr/>
          <a:lstStyle/>
          <a:p>
            <a:pPr lvl="1"/>
            <a:r>
              <a:rPr lang="en-US" dirty="0"/>
              <a:t>[1](https://azeria-labs.com/memory-instructions-load-and-store-part-4/)</a:t>
            </a:r>
          </a:p>
          <a:p>
            <a:pPr lvl="1"/>
            <a:r>
              <a:rPr lang="en-US" dirty="0"/>
              <a:t>[2](https://developer.arm.com/documentation/ddi0403/d/Application-Level-Architecture/Instruction-Details/Alphabetical-list-of-ARMv7-M-Thumb-instructions/STR--immediate-)</a:t>
            </a:r>
          </a:p>
          <a:p>
            <a:pPr lvl="1"/>
            <a:r>
              <a:rPr lang="en-US" dirty="0"/>
              <a:t>[3](https://developer.arm.com/documentation/den0042/latest/Coding-for-Cortex-R-Processors/Endianness)</a:t>
            </a:r>
          </a:p>
          <a:p>
            <a:pPr lvl="1"/>
            <a:r>
              <a:rPr lang="en-US" dirty="0"/>
              <a:t>[4](http://netwinder.oregonstate.edu/pub/netwinder/docs/arm/Apps04vC.html)</a:t>
            </a:r>
          </a:p>
          <a:p>
            <a:pPr lvl="1"/>
            <a:r>
              <a:rPr lang="en-US" dirty="0"/>
              <a:t>[5](https://developer.arm.com/documentation/ddi0192/a/amba-interface/little-endian-and-big-endian-operation/byte-operations)</a:t>
            </a:r>
          </a:p>
          <a:p>
            <a:pPr lvl="1"/>
            <a:r>
              <a:rPr lang="en-US" dirty="0"/>
              <a:t>[6](https://developer.arm.com/documentation/dui0801/g/A32-and-T32-Instructions/STR--immediate-offset-)</a:t>
            </a:r>
          </a:p>
          <a:p>
            <a:pPr lvl="1"/>
            <a:r>
              <a:rPr lang="en-US" dirty="0"/>
              <a:t>[7](https://ppl-ai-file-upload.s3.amazonaws.com/web/direct-files/attachments/images/92151853/f7203996-0950-40fd-8a70-2a8620379d03/image.jpg?AWSAccessKeyId=ASIA2F3EMEYE3R7YOA4A&amp;Signature=FpDzt4OypItBaZAcIbAU8055MR8%3D&amp;x-amz-security-token=IQoJb3JpZ2luX2VjEPb%2F%2F%2F%2F%2F%2F%2F%2F%2F%2FwEaCXVzLWVhc3QtMSJHMEUCIQCD6wIV7ZQsrRKtLcsD2ILQWTe49vXv8PCZOBQLcawpTgIgbl1d9M%2F94eFVLN39uGn0JoPKRKF5bqt1b49GdG9YFh4q8QQIfhABGgw2OTk3NTMzMDk3MDUiDFSwzJTcAyTfOdiIEirOBPbxxRa5qZQA%2BCiHUZzGhazSu8CnmwfmvOsWjGIK7IT0CN8yJdlOrt7q09UAV5GjElVPyAy2LYjvQWXbHA4EqBFtoI%2BZ7mHFyPVgrkLq5xRKwa1uSZTW32fbBBe9cxfvbjIgFpfp7iE2DeWkIeYIJ6EnlFljFVUajrD%2FRA0SEaaR%2FzWK31hOzpXzk7sjzJgWM%2BcNJYR9%2BzsRvujpl81hFq8GYYr4PVAhyWipiGB3HP%2BVYzbKSyHlfSCmVpPf4itnB0Nv8CBNJNaepLZdXmdr21sSXbemQMxgxQw7gX6Xt3Cpn7kg4YgOGnMhAVTsOmrpsAdtOWvqLtwD8VRnp7yM%2FASyaTLOFIQgftx9prPKBCDdM613R2C5d%2B8pLod0S9wmx%2FDEXZf91AHhkWjxKy4XfApJ5aOowVP22U05YvUz%2B23S49a%2BfUmS98UURVFU7QFCGw1iF5NoGLZalykazqyhUq1Ef%2FL0FDRsR7FlxCyW6cP9ehmravO8QEDucaffun9Fn%2FyWQ5Nv1TP8g6u2MkBsKBc7MRocOI9hjExEraF%2Fg74MUV9vUmynpt3RzwBwQ%2BzhsiVC3kWDM4KPPGPkuds2kWpZAX%2BJHmwQ9SUa2B7Npe%2F290lDeN4b16yoVd7jgluVXMoiSW8mvJXMO0ixYOwf1Fo9ldfxzSO1FTp8j8ZRVipY99AmY54cdXjKULaz9DPmHaO85KZxpGgkeZcJMBzvSuIT%2BbQpy2DxH4x94WFnYVwFZl%2Fxgxcn3ziCIT0tqjx9Zto8Vp39ksY09KbGKU91MMfe1sYGOpoB1fyabXFy1WRNJ0hNyV9j3Wb4mltoiB4Bfg9K8XrBduW8weTuvQldGR3gkn%2FTfV5kthjAawy8ZXmap0UaAW7nN2MlRxeM8McdOL1RCXG2qMmfxl8CmunFyuT74FMOqqKLARH0KrJNVULNHT6kUGfuDFSb5KKNQ1qwO3iRBraFogouHjxVGjDWWF%2FlVT6tK2uMqtQYvNOTYYB4Zg%3D%3D&amp;Expires=1758836303)</a:t>
            </a:r>
          </a:p>
          <a:p>
            <a:pPr lvl="1"/>
            <a:r>
              <a:rPr lang="en-US" dirty="0"/>
              <a:t>[8](https://www.csie.ntu.edu.tw/~cyy/courses/assembly/12fall/lectures/handouts/lec09_ARMisa.pdf)</a:t>
            </a:r>
          </a:p>
          <a:p>
            <a:pPr lvl="1"/>
            <a:r>
              <a:rPr lang="en-US" dirty="0"/>
              <a:t>[9](https://stackoverflow.com/questions/78984911/how-is-data-loaded-in-big-endian-format-on-arm7tdmi-armv4t)</a:t>
            </a:r>
          </a:p>
          <a:p>
            <a:pPr lvl="1"/>
            <a:r>
              <a:rPr lang="en-US" dirty="0"/>
              <a:t>[10](https://www.doulos.com/knowhow/arm-embedded/efficient-byte-swapping-using-armv6-and-armv7-ar-instructions/)</a:t>
            </a:r>
          </a:p>
          <a:p>
            <a:pPr lvl="1"/>
            <a:r>
              <a:rPr lang="en-US" dirty="0"/>
              <a:t>[11](https://mariokartwii.com/armv8/ch9.html)</a:t>
            </a:r>
          </a:p>
          <a:p>
            <a:pPr lvl="1"/>
            <a:r>
              <a:rPr lang="en-US" dirty="0"/>
              <a:t>[12](https://betterexplained.com/articles/understanding-big-and-little-endian-byte-order/)</a:t>
            </a:r>
          </a:p>
          <a:p>
            <a:pPr lvl="1"/>
            <a:r>
              <a:rPr lang="en-US" dirty="0"/>
              <a:t>[13](http://computerscience.chemeketa.edu/armTutorial/Memory/Endianness.html)</a:t>
            </a:r>
          </a:p>
          <a:p>
            <a:pPr lvl="1"/>
            <a:r>
              <a:rPr lang="en-US" dirty="0"/>
              <a:t>[14](https://iitd-plos.github.io/col718/ref/arm-instructionset.pdf)</a:t>
            </a:r>
          </a:p>
        </p:txBody>
      </p:sp>
    </p:spTree>
    <p:extLst>
      <p:ext uri="{BB962C8B-B14F-4D97-AF65-F5344CB8AC3E}">
        <p14:creationId xmlns:p14="http://schemas.microsoft.com/office/powerpoint/2010/main" val="3753239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CF467-06C2-3526-37D2-F03D64AF0F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738F54-911C-27C2-0DE4-E67D2E331AE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8DB72AF-C25F-8B44-2BBF-BEEB603A2915}"/>
              </a:ext>
            </a:extLst>
          </p:cNvPr>
          <p:cNvSpPr>
            <a:spLocks noGrp="1"/>
          </p:cNvSpPr>
          <p:nvPr>
            <p:ph type="body" idx="1"/>
          </p:nvPr>
        </p:nvSpPr>
        <p:spPr/>
        <p:txBody>
          <a:bodyPr/>
          <a:lstStyle/>
          <a:p>
            <a:pPr lvl="1"/>
            <a:r>
              <a:rPr lang="en-US" dirty="0"/>
              <a:t>[1](https://azeria-labs.com/memory-instructions-load-and-store-part-4/)</a:t>
            </a:r>
          </a:p>
          <a:p>
            <a:pPr lvl="1"/>
            <a:r>
              <a:rPr lang="en-US" dirty="0"/>
              <a:t>[2](https://developer.arm.com/documentation/ddi0403/d/Application-Level-Architecture/Instruction-Details/Alphabetical-list-of-ARMv7-M-Thumb-instructions/STR--immediate-)</a:t>
            </a:r>
          </a:p>
          <a:p>
            <a:pPr lvl="1"/>
            <a:r>
              <a:rPr lang="en-US" dirty="0"/>
              <a:t>[3](https://developer.arm.com/documentation/den0042/latest/Coding-for-Cortex-R-Processors/Endianness)</a:t>
            </a:r>
          </a:p>
          <a:p>
            <a:pPr lvl="1"/>
            <a:r>
              <a:rPr lang="en-US" dirty="0"/>
              <a:t>[4](http://netwinder.oregonstate.edu/pub/netwinder/docs/arm/Apps04vC.html)</a:t>
            </a:r>
          </a:p>
          <a:p>
            <a:pPr lvl="1"/>
            <a:r>
              <a:rPr lang="en-US" dirty="0"/>
              <a:t>[5](https://developer.arm.com/documentation/ddi0192/a/amba-interface/little-endian-and-big-endian-operation/byte-operations)</a:t>
            </a:r>
          </a:p>
          <a:p>
            <a:pPr lvl="1"/>
            <a:r>
              <a:rPr lang="en-US" dirty="0"/>
              <a:t>[6](https://developer.arm.com/documentation/dui0801/g/A32-and-T32-Instructions/STR--immediate-offset-)</a:t>
            </a:r>
          </a:p>
          <a:p>
            <a:pPr lvl="1"/>
            <a:r>
              <a:rPr lang="en-US" dirty="0"/>
              <a:t>[7](https://ppl-ai-file-upload.s3.amazonaws.com/web/direct-files/attachments/images/92151853/f7203996-0950-40fd-8a70-2a8620379d03/image.jpg?AWSAccessKeyId=ASIA2F3EMEYE3R7YOA4A&amp;Signature=FpDzt4OypItBaZAcIbAU8055MR8%3D&amp;x-amz-security-token=IQoJb3JpZ2luX2VjEPb%2F%2F%2F%2F%2F%2F%2F%2F%2F%2FwEaCXVzLWVhc3QtMSJHMEUCIQCD6wIV7ZQsrRKtLcsD2ILQWTe49vXv8PCZOBQLcawpTgIgbl1d9M%2F94eFVLN39uGn0JoPKRKF5bqt1b49GdG9YFh4q8QQIfhABGgw2OTk3NTMzMDk3MDUiDFSwzJTcAyTfOdiIEirOBPbxxRa5qZQA%2BCiHUZzGhazSu8CnmwfmvOsWjGIK7IT0CN8yJdlOrt7q09UAV5GjElVPyAy2LYjvQWXbHA4EqBFtoI%2BZ7mHFyPVgrkLq5xRKwa1uSZTW32fbBBe9cxfvbjIgFpfp7iE2DeWkIeYIJ6EnlFljFVUajrD%2FRA0SEaaR%2FzWK31hOzpXzk7sjzJgWM%2BcNJYR9%2BzsRvujpl81hFq8GYYr4PVAhyWipiGB3HP%2BVYzbKSyHlfSCmVpPf4itnB0Nv8CBNJNaepLZdXmdr21sSXbemQMxgxQw7gX6Xt3Cpn7kg4YgOGnMhAVTsOmrpsAdtOWvqLtwD8VRnp7yM%2FASyaTLOFIQgftx9prPKBCDdM613R2C5d%2B8pLod0S9wmx%2FDEXZf91AHhkWjxKy4XfApJ5aOowVP22U05YvUz%2B23S49a%2BfUmS98UURVFU7QFCGw1iF5NoGLZalykazqyhUq1Ef%2FL0FDRsR7FlxCyW6cP9ehmravO8QEDucaffun9Fn%2FyWQ5Nv1TP8g6u2MkBsKBc7MRocOI9hjExEraF%2Fg74MUV9vUmynpt3RzwBwQ%2BzhsiVC3kWDM4KPPGPkuds2kWpZAX%2BJHmwQ9SUa2B7Npe%2F290lDeN4b16yoVd7jgluVXMoiSW8mvJXMO0ixYOwf1Fo9ldfxzSO1FTp8j8ZRVipY99AmY54cdXjKULaz9DPmHaO85KZxpGgkeZcJMBzvSuIT%2BbQpy2DxH4x94WFnYVwFZl%2Fxgxcn3ziCIT0tqjx9Zto8Vp39ksY09KbGKU91MMfe1sYGOpoB1fyabXFy1WRNJ0hNyV9j3Wb4mltoiB4Bfg9K8XrBduW8weTuvQldGR3gkn%2FTfV5kthjAawy8ZXmap0UaAW7nN2MlRxeM8McdOL1RCXG2qMmfxl8CmunFyuT74FMOqqKLARH0KrJNVULNHT6kUGfuDFSb5KKNQ1qwO3iRBraFogouHjxVGjDWWF%2FlVT6tK2uMqtQYvNOTYYB4Zg%3D%3D&amp;Expires=1758836303)</a:t>
            </a:r>
          </a:p>
          <a:p>
            <a:pPr lvl="1"/>
            <a:r>
              <a:rPr lang="en-US" dirty="0"/>
              <a:t>[8](https://www.csie.ntu.edu.tw/~cyy/courses/assembly/12fall/lectures/handouts/lec09_ARMisa.pdf)</a:t>
            </a:r>
          </a:p>
          <a:p>
            <a:pPr lvl="1"/>
            <a:r>
              <a:rPr lang="en-US" dirty="0"/>
              <a:t>[9](https://stackoverflow.com/questions/78984911/how-is-data-loaded-in-big-endian-format-on-arm7tdmi-armv4t)</a:t>
            </a:r>
          </a:p>
          <a:p>
            <a:pPr lvl="1"/>
            <a:r>
              <a:rPr lang="en-US" dirty="0"/>
              <a:t>[10](https://www.doulos.com/knowhow/arm-embedded/efficient-byte-swapping-using-armv6-and-armv7-ar-instructions/)</a:t>
            </a:r>
          </a:p>
          <a:p>
            <a:pPr lvl="1"/>
            <a:r>
              <a:rPr lang="en-US" dirty="0"/>
              <a:t>[11](https://mariokartwii.com/armv8/ch9.html)</a:t>
            </a:r>
          </a:p>
          <a:p>
            <a:pPr lvl="1"/>
            <a:r>
              <a:rPr lang="en-US" dirty="0"/>
              <a:t>[12](https://betterexplained.com/articles/understanding-big-and-little-endian-byte-order/)</a:t>
            </a:r>
          </a:p>
          <a:p>
            <a:pPr lvl="1"/>
            <a:r>
              <a:rPr lang="en-US" dirty="0"/>
              <a:t>[13](http://computerscience.chemeketa.edu/armTutorial/Memory/Endianness.html)</a:t>
            </a:r>
          </a:p>
          <a:p>
            <a:pPr lvl="1"/>
            <a:r>
              <a:rPr lang="en-US" dirty="0"/>
              <a:t>[14](https://iitd-plos.github.io/col718/ref/arm-instructionset.pdf)</a:t>
            </a:r>
          </a:p>
        </p:txBody>
      </p:sp>
    </p:spTree>
    <p:extLst>
      <p:ext uri="{BB962C8B-B14F-4D97-AF65-F5344CB8AC3E}">
        <p14:creationId xmlns:p14="http://schemas.microsoft.com/office/powerpoint/2010/main" val="30414890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de-DE" sz="1200" b="0" i="0" kern="1200" dirty="0">
                <a:solidFill>
                  <a:schemeClr val="tx1"/>
                </a:solidFill>
                <a:effectLst/>
                <a:latin typeface="Times New Roman" pitchFamily="18" charset="0"/>
                <a:ea typeface="+mn-ea"/>
                <a:cs typeface="+mn-cs"/>
              </a:rPr>
              <a:t>0x10000010 FF EF CD AB 00 00 CD AB D0 BC D7 A8</a:t>
            </a:r>
            <a:endParaRPr lang="en-US" dirty="0"/>
          </a:p>
        </p:txBody>
      </p:sp>
    </p:spTree>
    <p:extLst>
      <p:ext uri="{BB962C8B-B14F-4D97-AF65-F5344CB8AC3E}">
        <p14:creationId xmlns:p14="http://schemas.microsoft.com/office/powerpoint/2010/main" val="23732458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dirty="0"/>
              <a:t>R0  = 0xABCDEFFF     R4  = 0x00000000     R8  = 0x00000000     R12 = 0xAB8D7BCD0  </a:t>
            </a:r>
          </a:p>
          <a:p>
            <a:r>
              <a:rPr lang="pt-BR" dirty="0"/>
              <a:t>R1  = 0x10000010     R5  = 0x00000001     R9  = 0x008B3CD0     R13 = 0x10000200  </a:t>
            </a:r>
          </a:p>
          <a:p>
            <a:r>
              <a:rPr lang="pt-BR" dirty="0"/>
              <a:t>R2  = 0xABCDEFFF     R6  = 0x00000010     R10 = 0xDABCDAD0     R14 = 0x00000260  </a:t>
            </a:r>
          </a:p>
          <a:p>
            <a:r>
              <a:rPr lang="pt-BR" dirty="0"/>
              <a:t>R3  = 0xABCD0000     R7  = 0xABCDEFDF     R11 = 0x00503D0B     R15 = 0x00000250</a:t>
            </a:r>
          </a:p>
          <a:p>
            <a:endParaRPr lang="en-US" dirty="0"/>
          </a:p>
        </p:txBody>
      </p:sp>
    </p:spTree>
    <p:extLst>
      <p:ext uri="{BB962C8B-B14F-4D97-AF65-F5344CB8AC3E}">
        <p14:creationId xmlns:p14="http://schemas.microsoft.com/office/powerpoint/2010/main" val="24123192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The program loads two words from memory, calls a max routine to choose the larger into R0, performs bit-masking and byte/bit-reordering operations, computes a rotated-sum, and stores that result back to memory at an 8‑byte offset from the base address R1, under little‑endian layout.</a:t>
            </a:r>
          </a:p>
          <a:p>
            <a:r>
              <a:rPr lang="en-US" b="0" dirty="0"/>
              <a:t>All intermediate register values, NZCV updates, and the final memory bytes at the store address are detailed below step by step.[1]</a:t>
            </a:r>
          </a:p>
          <a:p>
            <a:endParaRPr lang="en-US" b="0" dirty="0"/>
          </a:p>
          <a:p>
            <a:r>
              <a:rPr lang="en-US" b="0" dirty="0"/>
              <a:t>### Setup</a:t>
            </a:r>
          </a:p>
          <a:p>
            <a:r>
              <a:rPr lang="en-US" b="0" dirty="0"/>
              <a:t>- Memory at 0x10000010 contains bytes FF EF CD AB, and at 0x10000014 contains 00 00 CD AB, which, under little‑endian, correspond to words 0xABCDEFFF and 0xABCD0000 respectively.[1]</a:t>
            </a:r>
          </a:p>
          <a:p>
            <a:r>
              <a:rPr lang="en-US" b="0" dirty="0"/>
              <a:t>- The code sequence is the one shown on slide 32, and NZCV flags are reported in N Z C V order exactly as annotated on the slide.[1]</a:t>
            </a:r>
          </a:p>
          <a:p>
            <a:endParaRPr lang="en-US" b="0" dirty="0"/>
          </a:p>
          <a:p>
            <a:r>
              <a:rPr lang="en-US" b="0" dirty="0"/>
              <a:t>### Code listing</a:t>
            </a:r>
          </a:p>
          <a:p>
            <a:r>
              <a:rPr lang="en-US" b="0" dirty="0"/>
              <a:t>```arm</a:t>
            </a:r>
          </a:p>
          <a:p>
            <a:r>
              <a:rPr lang="en-US" b="0" dirty="0"/>
              <a:t>LDR R1, =0x10000010</a:t>
            </a:r>
          </a:p>
          <a:p>
            <a:r>
              <a:rPr lang="en-US" b="0" dirty="0"/>
              <a:t>LDR R2, [R1]</a:t>
            </a:r>
          </a:p>
          <a:p>
            <a:r>
              <a:rPr lang="en-US" b="0" dirty="0"/>
              <a:t>LDR R3, [R1,#4]</a:t>
            </a:r>
          </a:p>
          <a:p>
            <a:r>
              <a:rPr lang="en-US" b="0" dirty="0"/>
              <a:t>BL  max</a:t>
            </a:r>
          </a:p>
          <a:p>
            <a:r>
              <a:rPr lang="en-US" b="0" dirty="0"/>
              <a:t>SUBS R4, R2, R0     @NZCV =</a:t>
            </a:r>
          </a:p>
          <a:p>
            <a:r>
              <a:rPr lang="en-US" b="0" dirty="0"/>
              <a:t>MOVW R5, #1</a:t>
            </a:r>
          </a:p>
          <a:p>
            <a:r>
              <a:rPr lang="en-US" b="0" dirty="0"/>
              <a:t>LSL  R6, R5, #4</a:t>
            </a:r>
          </a:p>
          <a:p>
            <a:r>
              <a:rPr lang="en-US" b="0" dirty="0"/>
              <a:t>BIC  R7, R2, R6</a:t>
            </a:r>
          </a:p>
          <a:p>
            <a:r>
              <a:rPr lang="en-US" b="0" dirty="0"/>
              <a:t>ANDS R8, R7, R6     @NZCV =</a:t>
            </a:r>
          </a:p>
          <a:p>
            <a:r>
              <a:rPr lang="en-US" b="0" dirty="0"/>
              <a:t>ROR  R9, R3, #12</a:t>
            </a:r>
          </a:p>
          <a:p>
            <a:r>
              <a:rPr lang="en-US" b="0" dirty="0"/>
              <a:t>REV  R10, R9</a:t>
            </a:r>
          </a:p>
          <a:p>
            <a:r>
              <a:rPr lang="en-US" b="0" dirty="0"/>
              <a:t>RBIT R11, R10</a:t>
            </a:r>
          </a:p>
          <a:p>
            <a:r>
              <a:rPr lang="en-US" b="0" dirty="0"/>
              <a:t>ADDS R12, R3, R9    @NZCV =</a:t>
            </a:r>
          </a:p>
          <a:p>
            <a:r>
              <a:rPr lang="en-US" b="0" dirty="0"/>
              <a:t>STR  R12, [R1,#8]</a:t>
            </a:r>
          </a:p>
          <a:p>
            <a:r>
              <a:rPr lang="en-US" b="0" dirty="0"/>
              <a:t>```</a:t>
            </a:r>
          </a:p>
          <a:p>
            <a:endParaRPr lang="en-US" b="0" dirty="0"/>
          </a:p>
        </p:txBody>
      </p:sp>
    </p:spTree>
    <p:extLst>
      <p:ext uri="{BB962C8B-B14F-4D97-AF65-F5344CB8AC3E}">
        <p14:creationId xmlns:p14="http://schemas.microsoft.com/office/powerpoint/2010/main" val="3526896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699686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Times New Roman" pitchFamily="18" charset="0"/>
                <a:ea typeface="+mn-ea"/>
                <a:cs typeface="+mn-cs"/>
              </a:rPr>
              <a:t>SP stays 0x10000200, LR holds the return address at 0x00000260 (next instruction after BL at 0x0000025C), and PC is shown at 0x00000250 at the snapshot with later progression omitted in the table.</a:t>
            </a:r>
            <a:endParaRPr lang="en-US" dirty="0"/>
          </a:p>
        </p:txBody>
      </p:sp>
    </p:spTree>
    <p:extLst>
      <p:ext uri="{BB962C8B-B14F-4D97-AF65-F5344CB8AC3E}">
        <p14:creationId xmlns:p14="http://schemas.microsoft.com/office/powerpoint/2010/main" val="40741159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dirty="0"/>
              <a:t>https://www.youtube.com/watch?v=XkjC1avu6Ow&amp;list=PLHv6klbVebn0pCLcmCxGVa7ZPx7CB01Rh&amp;index=6</a:t>
            </a:r>
          </a:p>
        </p:txBody>
      </p:sp>
    </p:spTree>
    <p:extLst>
      <p:ext uri="{BB962C8B-B14F-4D97-AF65-F5344CB8AC3E}">
        <p14:creationId xmlns:p14="http://schemas.microsoft.com/office/powerpoint/2010/main" val="17810687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89509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26"/>
          <p:cNvSpPr>
            <a:spLocks noGrp="1" noRot="1" noChangeAspect="1" noChangeArrowheads="1" noTextEdit="1"/>
          </p:cNvSpPr>
          <p:nvPr>
            <p:ph type="sldImg"/>
          </p:nvPr>
        </p:nvSpPr>
        <p:spPr>
          <a:xfrm>
            <a:off x="2984500" y="655638"/>
            <a:ext cx="3341688" cy="2506662"/>
          </a:xfrm>
          <a:ln/>
        </p:spPr>
        <p:txBody>
          <a:bodyPr/>
          <a:lstStyle/>
          <a:p>
            <a:endParaRPr lang="en-US"/>
          </a:p>
        </p:txBody>
      </p:sp>
      <p:sp>
        <p:nvSpPr>
          <p:cNvPr id="56323" name="Rectangle 1027"/>
          <p:cNvSpPr>
            <a:spLocks noGrp="1" noChangeArrowheads="1"/>
          </p:cNvSpPr>
          <p:nvPr>
            <p:ph type="body" idx="1"/>
          </p:nvPr>
        </p:nvSpPr>
        <p:spPr>
          <a:xfrm>
            <a:off x="1237022" y="3343004"/>
            <a:ext cx="6822358" cy="3165566"/>
          </a:xfrm>
          <a:solidFill>
            <a:srgbClr val="FFFFFF"/>
          </a:solidFill>
          <a:ln>
            <a:solidFill>
              <a:srgbClr val="000000"/>
            </a:solidFill>
          </a:ln>
        </p:spPr>
        <p:txBody>
          <a:bodyPr lIns="88007" tIns="44003" rIns="88007" bIns="44003"/>
          <a:lstStyle/>
          <a:p>
            <a:r>
              <a:rPr lang="en-US"/>
              <a:t>Halfword access and signed halfword/byte accesses were added to the architecture in v4T, this is the reason the offset field is not as flexible as the normal word/byte load/store - not a problem because these accesses are less common.</a:t>
            </a:r>
          </a:p>
          <a:p>
            <a:endParaRPr lang="en-US"/>
          </a:p>
          <a:p>
            <a:r>
              <a:rPr lang="en-US"/>
              <a:t>Link: diagram on next slide</a:t>
            </a:r>
          </a:p>
        </p:txBody>
      </p:sp>
    </p:spTree>
    <p:extLst>
      <p:ext uri="{BB962C8B-B14F-4D97-AF65-F5344CB8AC3E}">
        <p14:creationId xmlns:p14="http://schemas.microsoft.com/office/powerpoint/2010/main" val="20322399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26"/>
          <p:cNvSpPr>
            <a:spLocks noGrp="1" noRot="1" noChangeAspect="1" noChangeArrowheads="1" noTextEdit="1"/>
          </p:cNvSpPr>
          <p:nvPr>
            <p:ph type="sldImg"/>
          </p:nvPr>
        </p:nvSpPr>
        <p:spPr>
          <a:xfrm>
            <a:off x="2984500" y="655638"/>
            <a:ext cx="3341688" cy="2506662"/>
          </a:xfrm>
          <a:ln/>
        </p:spPr>
        <p:txBody>
          <a:bodyPr/>
          <a:lstStyle/>
          <a:p>
            <a:endParaRPr lang="en-US"/>
          </a:p>
        </p:txBody>
      </p:sp>
      <p:sp>
        <p:nvSpPr>
          <p:cNvPr id="56323" name="Rectangle 1027"/>
          <p:cNvSpPr>
            <a:spLocks noGrp="1" noChangeArrowheads="1"/>
          </p:cNvSpPr>
          <p:nvPr>
            <p:ph type="body" idx="1"/>
          </p:nvPr>
        </p:nvSpPr>
        <p:spPr>
          <a:xfrm>
            <a:off x="1237022" y="3343004"/>
            <a:ext cx="6822358" cy="3165566"/>
          </a:xfrm>
          <a:solidFill>
            <a:srgbClr val="FFFFFF"/>
          </a:solidFill>
          <a:ln>
            <a:solidFill>
              <a:srgbClr val="000000"/>
            </a:solidFill>
          </a:ln>
        </p:spPr>
        <p:txBody>
          <a:bodyPr lIns="88007" tIns="44003" rIns="88007" bIns="44003"/>
          <a:lstStyle/>
          <a:p>
            <a:r>
              <a:rPr lang="en-US"/>
              <a:t>Halfword access and signed halfword/byte accesses were added to the architecture in v4T, this is the reason the offset field is not as flexible as the normal word/byte load/store - not a problem because these accesses are less common.</a:t>
            </a:r>
          </a:p>
          <a:p>
            <a:endParaRPr lang="en-US"/>
          </a:p>
          <a:p>
            <a:r>
              <a:rPr lang="en-US"/>
              <a:t>Link: diagram on next slide</a:t>
            </a:r>
          </a:p>
        </p:txBody>
      </p:sp>
    </p:spTree>
    <p:extLst>
      <p:ext uri="{BB962C8B-B14F-4D97-AF65-F5344CB8AC3E}">
        <p14:creationId xmlns:p14="http://schemas.microsoft.com/office/powerpoint/2010/main" val="3518169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26"/>
          <p:cNvSpPr>
            <a:spLocks noGrp="1" noRot="1" noChangeAspect="1" noChangeArrowheads="1" noTextEdit="1"/>
          </p:cNvSpPr>
          <p:nvPr>
            <p:ph type="sldImg"/>
          </p:nvPr>
        </p:nvSpPr>
        <p:spPr>
          <a:xfrm>
            <a:off x="2905125" y="628650"/>
            <a:ext cx="3203575" cy="2401888"/>
          </a:xfrm>
          <a:ln/>
        </p:spPr>
        <p:txBody>
          <a:bodyPr/>
          <a:lstStyle/>
          <a:p>
            <a:endParaRPr lang="en-US"/>
          </a:p>
        </p:txBody>
      </p:sp>
      <p:sp>
        <p:nvSpPr>
          <p:cNvPr id="56323" name="Rectangle 1027"/>
          <p:cNvSpPr>
            <a:spLocks noGrp="1" noChangeArrowheads="1"/>
          </p:cNvSpPr>
          <p:nvPr>
            <p:ph type="body" idx="1"/>
          </p:nvPr>
        </p:nvSpPr>
        <p:spPr>
          <a:xfrm>
            <a:off x="1197751" y="3203711"/>
            <a:ext cx="6605775" cy="3033667"/>
          </a:xfrm>
          <a:solidFill>
            <a:srgbClr val="FFFFFF"/>
          </a:solidFill>
          <a:ln>
            <a:solidFill>
              <a:srgbClr val="000000"/>
            </a:solidFill>
          </a:ln>
        </p:spPr>
        <p:txBody>
          <a:bodyPr lIns="84830" tIns="42414" rIns="84830" bIns="42414"/>
          <a:lstStyle/>
          <a:p>
            <a:r>
              <a:rPr lang="en-US" dirty="0"/>
              <a:t>Halfword access and signed halfword/byte accesses were added to the architecture in v4T, this is the reason the offset field is not as flexible as the normal word/byte load/store - not a problem because these accesses are less common.</a:t>
            </a:r>
          </a:p>
          <a:p>
            <a:endParaRPr lang="en-US" dirty="0"/>
          </a:p>
          <a:p>
            <a:r>
              <a:rPr lang="en-US" dirty="0"/>
              <a:t>Link: diagram on next slide</a:t>
            </a:r>
          </a:p>
        </p:txBody>
      </p:sp>
    </p:spTree>
    <p:extLst>
      <p:ext uri="{BB962C8B-B14F-4D97-AF65-F5344CB8AC3E}">
        <p14:creationId xmlns:p14="http://schemas.microsoft.com/office/powerpoint/2010/main" val="2013822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AF3F1-B017-A08A-9251-B46F8932819C}"/>
            </a:ext>
          </a:extLst>
        </p:cNvPr>
        <p:cNvGrpSpPr/>
        <p:nvPr/>
      </p:nvGrpSpPr>
      <p:grpSpPr>
        <a:xfrm>
          <a:off x="0" y="0"/>
          <a:ext cx="0" cy="0"/>
          <a:chOff x="0" y="0"/>
          <a:chExt cx="0" cy="0"/>
        </a:xfrm>
      </p:grpSpPr>
      <p:sp>
        <p:nvSpPr>
          <p:cNvPr id="56322" name="Rectangle 1026">
            <a:extLst>
              <a:ext uri="{FF2B5EF4-FFF2-40B4-BE49-F238E27FC236}">
                <a16:creationId xmlns:a16="http://schemas.microsoft.com/office/drawing/2014/main" id="{353D122D-0224-8535-E3A6-5FDD7A707E2A}"/>
              </a:ext>
            </a:extLst>
          </p:cNvPr>
          <p:cNvSpPr>
            <a:spLocks noGrp="1" noRot="1" noChangeAspect="1" noChangeArrowheads="1" noTextEdit="1"/>
          </p:cNvSpPr>
          <p:nvPr>
            <p:ph type="sldImg"/>
          </p:nvPr>
        </p:nvSpPr>
        <p:spPr>
          <a:xfrm>
            <a:off x="2905125" y="628650"/>
            <a:ext cx="3203575" cy="2401888"/>
          </a:xfrm>
          <a:ln/>
        </p:spPr>
        <p:txBody>
          <a:bodyPr/>
          <a:lstStyle/>
          <a:p>
            <a:endParaRPr lang="en-US"/>
          </a:p>
        </p:txBody>
      </p:sp>
      <p:sp>
        <p:nvSpPr>
          <p:cNvPr id="56323" name="Rectangle 1027">
            <a:extLst>
              <a:ext uri="{FF2B5EF4-FFF2-40B4-BE49-F238E27FC236}">
                <a16:creationId xmlns:a16="http://schemas.microsoft.com/office/drawing/2014/main" id="{E7284EB6-6786-5ABD-3B45-B558349A2A29}"/>
              </a:ext>
            </a:extLst>
          </p:cNvPr>
          <p:cNvSpPr>
            <a:spLocks noGrp="1" noChangeArrowheads="1"/>
          </p:cNvSpPr>
          <p:nvPr>
            <p:ph type="body" idx="1"/>
          </p:nvPr>
        </p:nvSpPr>
        <p:spPr>
          <a:xfrm>
            <a:off x="1197751" y="3203711"/>
            <a:ext cx="6605775" cy="3033667"/>
          </a:xfrm>
          <a:solidFill>
            <a:srgbClr val="FFFFFF"/>
          </a:solidFill>
          <a:ln>
            <a:solidFill>
              <a:srgbClr val="000000"/>
            </a:solidFill>
          </a:ln>
        </p:spPr>
        <p:txBody>
          <a:bodyPr lIns="84830" tIns="42414" rIns="84830" bIns="42414"/>
          <a:lstStyle/>
          <a:p>
            <a:r>
              <a:rPr lang="en-US"/>
              <a:t>Halfword access and signed halfword/byte accesses were added to the architecture in v4T, this is the reason the offset field is not as flexible as the normal word/byte load/store - not a problem because these accesses are less common.</a:t>
            </a:r>
          </a:p>
          <a:p>
            <a:endParaRPr lang="en-US"/>
          </a:p>
          <a:p>
            <a:r>
              <a:rPr lang="en-US"/>
              <a:t>Link: diagram on next slide</a:t>
            </a:r>
          </a:p>
        </p:txBody>
      </p:sp>
    </p:spTree>
    <p:extLst>
      <p:ext uri="{BB962C8B-B14F-4D97-AF65-F5344CB8AC3E}">
        <p14:creationId xmlns:p14="http://schemas.microsoft.com/office/powerpoint/2010/main" val="26275893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233592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lIns="88139" tIns="44070" rIns="88139" bIns="44070"/>
          <a:lstStyle/>
          <a:p>
            <a:fld id="{EF97FDFF-7B9F-7D4D-BFC0-AAD1F3D3D3CB}" type="slidenum">
              <a:rPr lang="en-US" smtClean="0"/>
              <a:pPr/>
              <a:t>14</a:t>
            </a:fld>
            <a:endParaRPr lang="en-US" dirty="0"/>
          </a:p>
        </p:txBody>
      </p:sp>
    </p:spTree>
    <p:extLst>
      <p:ext uri="{BB962C8B-B14F-4D97-AF65-F5344CB8AC3E}">
        <p14:creationId xmlns:p14="http://schemas.microsoft.com/office/powerpoint/2010/main" val="906969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a:t>Click to edit Master title style</a:t>
            </a:r>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BA00D299-558C-468E-A8B3-0F5C3BFA45F9}" type="datetime1">
              <a:rPr lang="en-US" smtClean="0"/>
              <a:pPr/>
              <a:t>3/12/2026</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lvl1pPr>
              <a:defRPr sz="1800"/>
            </a:lvl1pPr>
          </a:lstStyle>
          <a:p>
            <a:fld id="{AEE14D4A-FE32-40AF-B06D-E9622816B101}"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B22D175-8905-42BE-8088-EB39001CF9E2}" type="datetime1">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E14D4A-FE32-40AF-B06D-E9622816B101}" type="slidenum">
              <a:rPr lang="en-US" smtClean="0"/>
              <a:pPr/>
              <a:t>‹#›</a:t>
            </a:fld>
            <a:endParaRPr lang="en-US"/>
          </a:p>
        </p:txBody>
      </p:sp>
    </p:spTree>
  </p:cSld>
  <p:clrMapOvr>
    <a:masterClrMapping/>
  </p:clrMapOvr>
  <p:transition>
    <p:pull dir="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62AA8DD-1B66-47DA-8A31-5DCDA0DEF224}" type="datetime1">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E14D4A-FE32-40AF-B06D-E9622816B101}"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pull dir="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D3A8BFB9-75E0-4A72-9D54-3C687B559A4D}" type="datetime1">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E14D4A-FE32-40AF-B06D-E9622816B101}"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pull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a:t>Click to edit Master title style</a:t>
            </a:r>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E470CD76-7AB7-4744-8178-DC5367B833CD}" type="datetime1">
              <a:rPr lang="en-US" smtClean="0"/>
              <a:pPr/>
              <a:t>3/12/2026</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AEE14D4A-FE32-40AF-B06D-E9622816B101}"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pull dir="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A5E3FC63-82A8-4ACC-B2CB-6D46E8B59216}" type="datetime1">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E14D4A-FE32-40AF-B06D-E9622816B101}"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pull dir="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D3A9B8A6-94F4-4AF6-98DE-0FFC617E1C31}" type="datetime1">
              <a:rPr lang="en-US" smtClean="0"/>
              <a:pPr/>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E14D4A-FE32-40AF-B06D-E9622816B101}"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pull dir="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573CF4FC-8D0E-4C14-A02E-A429C4519FEF}" type="datetime1">
              <a:rPr lang="en-US" smtClean="0"/>
              <a:pPr/>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E14D4A-FE32-40AF-B06D-E9622816B101}"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pull dir="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BDC487-A287-485A-B215-4EC98DD3E443}" type="datetime1">
              <a:rPr lang="en-US" smtClean="0"/>
              <a:pPr/>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E14D4A-FE32-40AF-B06D-E9622816B101}"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ransition>
    <p:pull dir="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a:t>Click to edit Master title style</a:t>
            </a:r>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6049AC6-4AC4-4D5F-9A1B-0E1C0FF133F9}" type="datetime1">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E14D4A-FE32-40AF-B06D-E9622816B101}"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transition>
    <p:pull dir="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a:t>Click to edit Master title style</a:t>
            </a:r>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3AF4EF9-9AC8-4842-AFC3-C27337CCABE8}" type="datetime1">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E14D4A-FE32-40AF-B06D-E9622816B101}"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pull dir="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a:t>Click to edit Master title style</a:t>
            </a:r>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8DF0DD18-6EB7-49F7-A70C-A012EDB48BDB}" type="datetime1">
              <a:rPr lang="en-US" smtClean="0"/>
              <a:pPr/>
              <a:t>3/12/2026</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800">
                <a:solidFill>
                  <a:schemeClr val="tx2"/>
                </a:solidFill>
              </a:defRPr>
            </a:lvl1pPr>
          </a:lstStyle>
          <a:p>
            <a:fld id="{AEE14D4A-FE32-40AF-B06D-E9622816B101}"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p:pull dir="ru"/>
  </p:transition>
  <p:hf hdr="0" ftr="0" dt="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eb.eece.maine.edu/~zhu/book/"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hyperlink" Target="https://www.youtube.com/watch?v=XkjC1avu6Ow"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A0A1CC8E-A1B6-4F03-86F4-7DF2A440C9C6}" type="slidenum">
              <a:rPr lang="en-US" smtClean="0"/>
              <a:pPr/>
              <a:t>1</a:t>
            </a:fld>
            <a:endParaRPr lang="en-US"/>
          </a:p>
        </p:txBody>
      </p:sp>
      <p:sp>
        <p:nvSpPr>
          <p:cNvPr id="10" name="TextBox 9"/>
          <p:cNvSpPr txBox="1"/>
          <p:nvPr/>
        </p:nvSpPr>
        <p:spPr>
          <a:xfrm>
            <a:off x="1828800" y="337547"/>
            <a:ext cx="6477000" cy="523220"/>
          </a:xfrm>
          <a:prstGeom prst="rect">
            <a:avLst/>
          </a:prstGeom>
          <a:noFill/>
        </p:spPr>
        <p:txBody>
          <a:bodyPr wrap="square" rtlCol="0">
            <a:spAutoFit/>
          </a:bodyPr>
          <a:lstStyle/>
          <a:p>
            <a:pPr algn="r"/>
            <a:r>
              <a:rPr lang="en-US" dirty="0">
                <a:latin typeface="Bookman Old Style (Headings)"/>
              </a:rPr>
              <a:t>Embedded Systems with ARM Cortex-M Microcontrollers in Assembly Language and C</a:t>
            </a:r>
          </a:p>
        </p:txBody>
      </p:sp>
      <p:sp>
        <p:nvSpPr>
          <p:cNvPr id="11" name="TextBox 10"/>
          <p:cNvSpPr txBox="1"/>
          <p:nvPr/>
        </p:nvSpPr>
        <p:spPr>
          <a:xfrm>
            <a:off x="5688176" y="1828800"/>
            <a:ext cx="2581219" cy="1200329"/>
          </a:xfrm>
          <a:prstGeom prst="rect">
            <a:avLst/>
          </a:prstGeom>
          <a:noFill/>
        </p:spPr>
        <p:txBody>
          <a:bodyPr wrap="none" rtlCol="0">
            <a:spAutoFit/>
          </a:bodyPr>
          <a:lstStyle/>
          <a:p>
            <a:pPr algn="r"/>
            <a:r>
              <a:rPr lang="en-US" sz="2400" b="1" dirty="0">
                <a:solidFill>
                  <a:srgbClr val="C00000"/>
                </a:solidFill>
              </a:rPr>
              <a:t>Chapter 5</a:t>
            </a:r>
          </a:p>
          <a:p>
            <a:pPr algn="r"/>
            <a:r>
              <a:rPr lang="en-US" sz="2400" b="1" dirty="0">
                <a:solidFill>
                  <a:srgbClr val="C00000"/>
                </a:solidFill>
              </a:rPr>
              <a:t>Memory Access</a:t>
            </a:r>
          </a:p>
          <a:p>
            <a:pPr algn="r"/>
            <a:r>
              <a:rPr lang="en-US" altLang="zh-CN" sz="2400" dirty="0">
                <a:solidFill>
                  <a:srgbClr val="C00000"/>
                </a:solidFill>
              </a:rPr>
              <a:t>Exercises ANS</a:t>
            </a:r>
            <a:endParaRPr lang="en-US" sz="2400" b="1" dirty="0">
              <a:solidFill>
                <a:srgbClr val="C00000"/>
              </a:solidFill>
            </a:endParaRPr>
          </a:p>
        </p:txBody>
      </p:sp>
      <p:sp>
        <p:nvSpPr>
          <p:cNvPr id="12" name="Subtitle 2"/>
          <p:cNvSpPr txBox="1">
            <a:spLocks/>
          </p:cNvSpPr>
          <p:nvPr/>
        </p:nvSpPr>
        <p:spPr>
          <a:xfrm>
            <a:off x="1219200" y="5124450"/>
            <a:ext cx="6858000" cy="533400"/>
          </a:xfrm>
          <a:prstGeom prst="rect">
            <a:avLst/>
          </a:prstGeom>
        </p:spPr>
        <p:txBody>
          <a:bodyPr vert="horz">
            <a:normAutofit/>
          </a:bodyPr>
          <a:lstStyle>
            <a:lvl1pPr marL="0" indent="0" algn="r" rtl="0" eaLnBrk="1" latinLnBrk="0" hangingPunct="1">
              <a:spcBef>
                <a:spcPts val="600"/>
              </a:spcBef>
              <a:buClr>
                <a:schemeClr val="accent1"/>
              </a:buClr>
              <a:buSzPct val="76000"/>
              <a:buFont typeface="Wingdings 3"/>
              <a:buNone/>
              <a:defRPr kumimoji="0" sz="2000" kern="1200">
                <a:solidFill>
                  <a:schemeClr val="tx2"/>
                </a:solidFill>
                <a:latin typeface="+mj-lt"/>
                <a:ea typeface="+mj-ea"/>
                <a:cs typeface="+mj-cs"/>
              </a:defRPr>
            </a:lvl1pPr>
            <a:lvl2pPr marL="457200" indent="0" algn="ctr" rtl="0" eaLnBrk="1" latinLnBrk="0" hangingPunct="1">
              <a:spcBef>
                <a:spcPts val="500"/>
              </a:spcBef>
              <a:buClr>
                <a:schemeClr val="accent2"/>
              </a:buClr>
              <a:buSzPct val="76000"/>
              <a:buFont typeface="Wingdings 3"/>
              <a:buNone/>
              <a:defRPr kumimoji="0" sz="2300" kern="1200">
                <a:solidFill>
                  <a:schemeClr val="tx2"/>
                </a:solidFill>
                <a:latin typeface="+mn-lt"/>
                <a:ea typeface="+mn-ea"/>
                <a:cs typeface="+mn-cs"/>
              </a:defRPr>
            </a:lvl2pPr>
            <a:lvl3pPr marL="914400" indent="0" algn="ctr" rtl="0" eaLnBrk="1" latinLnBrk="0" hangingPunct="1">
              <a:spcBef>
                <a:spcPts val="500"/>
              </a:spcBef>
              <a:buClr>
                <a:schemeClr val="bg1">
                  <a:shade val="50000"/>
                </a:schemeClr>
              </a:buClr>
              <a:buSzPct val="76000"/>
              <a:buFont typeface="Wingdings 3"/>
              <a:buNone/>
              <a:defRPr kumimoji="0" sz="2000" kern="1200">
                <a:solidFill>
                  <a:schemeClr val="tx1"/>
                </a:solidFill>
                <a:latin typeface="+mn-lt"/>
                <a:ea typeface="+mn-ea"/>
                <a:cs typeface="+mn-cs"/>
              </a:defRPr>
            </a:lvl3pPr>
            <a:lvl4pPr marL="1371600" indent="0" algn="ctr" rtl="0" eaLnBrk="1" latinLnBrk="0" hangingPunct="1">
              <a:spcBef>
                <a:spcPts val="400"/>
              </a:spcBef>
              <a:buClr>
                <a:schemeClr val="accent2">
                  <a:shade val="75000"/>
                </a:schemeClr>
              </a:buClr>
              <a:buSzPct val="70000"/>
              <a:buFont typeface="Wingdings"/>
              <a:buNone/>
              <a:defRPr kumimoji="0" sz="1800" kern="1200">
                <a:solidFill>
                  <a:schemeClr val="tx1"/>
                </a:solidFill>
                <a:latin typeface="+mn-lt"/>
                <a:ea typeface="+mn-ea"/>
                <a:cs typeface="+mn-cs"/>
              </a:defRPr>
            </a:lvl4pPr>
            <a:lvl5pPr marL="1828800" indent="0" algn="ctr" rtl="0" eaLnBrk="1" latinLnBrk="0" hangingPunct="1">
              <a:spcBef>
                <a:spcPts val="300"/>
              </a:spcBef>
              <a:buClr>
                <a:schemeClr val="accent2"/>
              </a:buClr>
              <a:buSzPct val="70000"/>
              <a:buFont typeface="Wingdings"/>
              <a:buNone/>
              <a:defRPr kumimoji="0" sz="1600" kern="1200">
                <a:solidFill>
                  <a:schemeClr val="tx1"/>
                </a:solidFill>
                <a:latin typeface="+mn-lt"/>
                <a:ea typeface="+mn-ea"/>
                <a:cs typeface="+mn-cs"/>
              </a:defRPr>
            </a:lvl5pPr>
            <a:lvl6pPr marL="2286000" indent="0" algn="ctr" rtl="0" eaLnBrk="1" latinLnBrk="0" hangingPunct="1">
              <a:spcBef>
                <a:spcPts val="300"/>
              </a:spcBef>
              <a:buClr>
                <a:srgbClr val="9FB8CD">
                  <a:shade val="75000"/>
                </a:srgbClr>
              </a:buClr>
              <a:buSzPct val="75000"/>
              <a:buFont typeface="Wingdings 3"/>
              <a:buNone/>
              <a:defRPr kumimoji="0" lang="en-US" sz="1600" kern="1200" smtClean="0">
                <a:solidFill>
                  <a:schemeClr val="tx1"/>
                </a:solidFill>
                <a:latin typeface="+mn-lt"/>
                <a:ea typeface="+mn-ea"/>
                <a:cs typeface="+mn-cs"/>
              </a:defRPr>
            </a:lvl6pPr>
            <a:lvl7pPr marL="2743200" indent="0" algn="ctr" rtl="0" eaLnBrk="1" latinLnBrk="0" hangingPunct="1">
              <a:spcBef>
                <a:spcPts val="300"/>
              </a:spcBef>
              <a:buClr>
                <a:srgbClr val="727CA3">
                  <a:shade val="75000"/>
                </a:srgbClr>
              </a:buClr>
              <a:buSzPct val="75000"/>
              <a:buFont typeface="Wingdings 3"/>
              <a:buNone/>
              <a:defRPr kumimoji="0" lang="en-US" sz="1400" kern="1200" smtClean="0">
                <a:solidFill>
                  <a:schemeClr val="tx1"/>
                </a:solidFill>
                <a:latin typeface="+mn-lt"/>
                <a:ea typeface="+mn-ea"/>
                <a:cs typeface="+mn-cs"/>
              </a:defRPr>
            </a:lvl7pPr>
            <a:lvl8pPr marL="3200400" indent="0" algn="ctr" rtl="0" eaLnBrk="1" latinLnBrk="0" hangingPunct="1">
              <a:spcBef>
                <a:spcPts val="300"/>
              </a:spcBef>
              <a:buClr>
                <a:prstClr val="white">
                  <a:shade val="50000"/>
                </a:prstClr>
              </a:buClr>
              <a:buSzPct val="75000"/>
              <a:buFont typeface="Wingdings 3"/>
              <a:buNone/>
              <a:defRPr kumimoji="0" lang="en-US" sz="1400" kern="1200" smtClean="0">
                <a:solidFill>
                  <a:schemeClr val="tx1"/>
                </a:solidFill>
                <a:latin typeface="+mn-lt"/>
                <a:ea typeface="+mn-ea"/>
                <a:cs typeface="+mn-cs"/>
              </a:defRPr>
            </a:lvl8pPr>
            <a:lvl9pPr marL="3657600" indent="0" algn="ctr" rtl="0" eaLnBrk="1" latinLnBrk="0" hangingPunct="1">
              <a:spcBef>
                <a:spcPts val="300"/>
              </a:spcBef>
              <a:buClr>
                <a:srgbClr val="9FB8CD"/>
              </a:buClr>
              <a:buSzPct val="75000"/>
              <a:buFont typeface="Wingdings 3"/>
              <a:buNone/>
              <a:defRPr kumimoji="0" lang="en-US" sz="1200" kern="1200" smtClean="0">
                <a:solidFill>
                  <a:schemeClr val="tx1"/>
                </a:solidFill>
                <a:latin typeface="+mn-lt"/>
                <a:ea typeface="+mn-ea"/>
                <a:cs typeface="+mn-cs"/>
              </a:defRPr>
            </a:lvl9pPr>
          </a:lstStyle>
          <a:p>
            <a:r>
              <a:rPr lang="en-US" b="0" dirty="0"/>
              <a:t>Fall 2025</a:t>
            </a:r>
          </a:p>
        </p:txBody>
      </p:sp>
      <p:sp>
        <p:nvSpPr>
          <p:cNvPr id="14" name="Title 1"/>
          <p:cNvSpPr>
            <a:spLocks noGrp="1"/>
          </p:cNvSpPr>
          <p:nvPr>
            <p:ph type="ctrTitle"/>
          </p:nvPr>
        </p:nvSpPr>
        <p:spPr>
          <a:xfrm>
            <a:off x="1219200" y="3886200"/>
            <a:ext cx="6858000" cy="990600"/>
          </a:xfrm>
        </p:spPr>
        <p:txBody>
          <a:bodyPr>
            <a:noAutofit/>
          </a:bodyPr>
          <a:lstStyle/>
          <a:p>
            <a:r>
              <a:rPr lang="en-US" sz="2000" dirty="0"/>
              <a:t>Zonghua Gu</a:t>
            </a:r>
          </a:p>
        </p:txBody>
      </p:sp>
      <p:sp>
        <p:nvSpPr>
          <p:cNvPr id="3" name="TextBox 2">
            <a:extLst>
              <a:ext uri="{FF2B5EF4-FFF2-40B4-BE49-F238E27FC236}">
                <a16:creationId xmlns:a16="http://schemas.microsoft.com/office/drawing/2014/main" id="{414636B5-1A15-392F-777F-ACB6D0BF1A0E}"/>
              </a:ext>
            </a:extLst>
          </p:cNvPr>
          <p:cNvSpPr txBox="1"/>
          <p:nvPr/>
        </p:nvSpPr>
        <p:spPr>
          <a:xfrm>
            <a:off x="709138" y="6259175"/>
            <a:ext cx="7725724" cy="461665"/>
          </a:xfrm>
          <a:prstGeom prst="rect">
            <a:avLst/>
          </a:prstGeom>
          <a:solidFill>
            <a:sysClr val="window" lastClr="FFFFFF"/>
          </a:solidFill>
          <a:ln w="9525" cap="flat" cmpd="sng" algn="ctr">
            <a:solidFill>
              <a:srgbClr val="4BACC6"/>
            </a:solidFill>
            <a:prstDash val="solid"/>
          </a:ln>
          <a:effectLst/>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zh-CN" sz="1200" b="0" i="0" u="none" strike="noStrike" kern="0" cap="none" spc="0" normalizeH="0" baseline="0" noProof="0" dirty="0">
                <a:ln>
                  <a:noFill/>
                </a:ln>
                <a:solidFill>
                  <a:prstClr val="black"/>
                </a:solidFill>
                <a:effectLst/>
                <a:uLnTx/>
                <a:uFillTx/>
                <a:latin typeface="Gill Sans Light"/>
                <a:ea typeface="华文新魏" panose="02010800040101010101" pitchFamily="2" charset="-122"/>
                <a:cs typeface="+mn-cs"/>
              </a:rPr>
              <a:t>Acknowledgement: Lecture slides based on Embedded Systems with ARM Cortex-M Microcontrollers in Assembly Language and C, University of Maine </a:t>
            </a:r>
            <a:r>
              <a:rPr kumimoji="0" lang="en-US" altLang="zh-CN" sz="1200" b="0" i="0" u="none" strike="noStrike" kern="0" cap="none" spc="0" normalizeH="0" baseline="0" noProof="0" dirty="0">
                <a:ln>
                  <a:noFill/>
                </a:ln>
                <a:solidFill>
                  <a:prstClr val="black"/>
                </a:solidFill>
                <a:effectLst/>
                <a:uLnTx/>
                <a:uFillTx/>
                <a:latin typeface="Gill Sans Light"/>
                <a:ea typeface="华文新魏" panose="02010800040101010101" pitchFamily="2" charset="-122"/>
                <a:cs typeface="+mn-cs"/>
                <a:hlinkClick r:id="rId3"/>
              </a:rPr>
              <a:t>https://web.eece.maine.edu/~zhu/book/</a:t>
            </a:r>
            <a:r>
              <a:rPr kumimoji="0" lang="en-US" altLang="zh-CN" sz="1200" b="0" i="0" u="none" strike="noStrike" kern="0" cap="none" spc="0" normalizeH="0" baseline="0" noProof="0" dirty="0">
                <a:ln>
                  <a:noFill/>
                </a:ln>
                <a:solidFill>
                  <a:prstClr val="black"/>
                </a:solidFill>
                <a:effectLst/>
                <a:uLnTx/>
                <a:uFillTx/>
                <a:latin typeface="Gill Sans Light"/>
                <a:ea typeface="华文新魏" panose="02010800040101010101" pitchFamily="2" charset="-122"/>
                <a:cs typeface="+mn-cs"/>
              </a:rPr>
              <a:t> </a:t>
            </a:r>
            <a:endParaRPr kumimoji="0" lang="en-SE" sz="1200" b="0" i="0" u="none" strike="noStrike" kern="0" cap="none" spc="0" normalizeH="0" baseline="0" noProof="0" dirty="0">
              <a:ln>
                <a:noFill/>
              </a:ln>
              <a:solidFill>
                <a:prstClr val="black"/>
              </a:solidFill>
              <a:effectLst/>
              <a:uLnTx/>
              <a:uFillTx/>
              <a:latin typeface="Gill Sans Ligh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D13A2-283C-C569-EF1A-CBC7504FED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D84595-D472-6F68-DE47-3C22C5AAF578}"/>
              </a:ext>
            </a:extLst>
          </p:cNvPr>
          <p:cNvSpPr>
            <a:spLocks noGrp="1"/>
          </p:cNvSpPr>
          <p:nvPr>
            <p:ph type="title"/>
          </p:nvPr>
        </p:nvSpPr>
        <p:spPr/>
        <p:txBody>
          <a:bodyPr/>
          <a:lstStyle/>
          <a:p>
            <a:r>
              <a:rPr lang="en-US" dirty="0"/>
              <a:t>Endianness</a:t>
            </a:r>
          </a:p>
        </p:txBody>
      </p:sp>
      <p:sp>
        <p:nvSpPr>
          <p:cNvPr id="3" name="Slide Number Placeholder 2">
            <a:extLst>
              <a:ext uri="{FF2B5EF4-FFF2-40B4-BE49-F238E27FC236}">
                <a16:creationId xmlns:a16="http://schemas.microsoft.com/office/drawing/2014/main" id="{13A5959D-8205-525D-CB04-4F53DED6B8D9}"/>
              </a:ext>
            </a:extLst>
          </p:cNvPr>
          <p:cNvSpPr>
            <a:spLocks noGrp="1"/>
          </p:cNvSpPr>
          <p:nvPr>
            <p:ph type="sldNum" sz="quarter" idx="12"/>
          </p:nvPr>
        </p:nvSpPr>
        <p:spPr/>
        <p:txBody>
          <a:bodyPr/>
          <a:lstStyle/>
          <a:p>
            <a:fld id="{AEE14D4A-FE32-40AF-B06D-E9622816B101}" type="slidenum">
              <a:rPr lang="en-US" smtClean="0"/>
              <a:pPr/>
              <a:t>10</a:t>
            </a:fld>
            <a:endParaRPr lang="en-US"/>
          </a:p>
        </p:txBody>
      </p:sp>
      <p:sp>
        <p:nvSpPr>
          <p:cNvPr id="4" name="Content Placeholder 3">
            <a:extLst>
              <a:ext uri="{FF2B5EF4-FFF2-40B4-BE49-F238E27FC236}">
                <a16:creationId xmlns:a16="http://schemas.microsoft.com/office/drawing/2014/main" id="{2E30BEB6-14A6-7DA1-64FA-D0E05B682530}"/>
              </a:ext>
            </a:extLst>
          </p:cNvPr>
          <p:cNvSpPr>
            <a:spLocks noGrp="1"/>
          </p:cNvSpPr>
          <p:nvPr>
            <p:ph sz="quarter" idx="1"/>
          </p:nvPr>
        </p:nvSpPr>
        <p:spPr>
          <a:xfrm>
            <a:off x="457200" y="1250950"/>
            <a:ext cx="4495800" cy="4997450"/>
          </a:xfrm>
        </p:spPr>
        <p:txBody>
          <a:bodyPr>
            <a:normAutofit fontScale="70000" lnSpcReduction="20000"/>
          </a:bodyPr>
          <a:lstStyle/>
          <a:p>
            <a:r>
              <a:rPr lang="en-US" dirty="0"/>
              <a:t>Assume little endian for the following questions:   r0 = 0x20008000</a:t>
            </a:r>
          </a:p>
          <a:p>
            <a:pPr lvl="0"/>
            <a:r>
              <a:rPr lang="en-US" b="1" dirty="0"/>
              <a:t>LDRH r1, [r0]</a:t>
            </a:r>
            <a:r>
              <a:rPr lang="en-US" dirty="0"/>
              <a:t>  </a:t>
            </a:r>
          </a:p>
          <a:p>
            <a:pPr lvl="1"/>
            <a:r>
              <a:rPr lang="en-US" dirty="0"/>
              <a:t>r1 after load: 0x00008CEE</a:t>
            </a:r>
          </a:p>
          <a:p>
            <a:pPr lvl="0"/>
            <a:r>
              <a:rPr lang="en-US" b="1" dirty="0"/>
              <a:t>LDSB r1, [r0]</a:t>
            </a:r>
            <a:r>
              <a:rPr lang="en-US" dirty="0"/>
              <a:t> </a:t>
            </a:r>
          </a:p>
          <a:p>
            <a:pPr lvl="1"/>
            <a:r>
              <a:rPr lang="en-US" dirty="0"/>
              <a:t>r1 after load: 0xFFFFFFEE</a:t>
            </a:r>
          </a:p>
          <a:p>
            <a:r>
              <a:rPr lang="en-US" b="1" dirty="0"/>
              <a:t>STR r1, [r0], #4  </a:t>
            </a:r>
            <a:endParaRPr lang="en-US" dirty="0"/>
          </a:p>
          <a:p>
            <a:pPr lvl="1"/>
            <a:r>
              <a:rPr lang="en-US" dirty="0"/>
              <a:t>Assume r1 = 0x76543210</a:t>
            </a:r>
          </a:p>
          <a:p>
            <a:pPr lvl="1"/>
            <a:r>
              <a:rPr lang="en-US" dirty="0"/>
              <a:t>r0 after store: 0x20008000</a:t>
            </a:r>
          </a:p>
          <a:p>
            <a:pPr lvl="1"/>
            <a:r>
              <a:rPr lang="en-US" dirty="0"/>
              <a:t>Memory content after </a:t>
            </a:r>
            <a:r>
              <a:rPr lang="en-US"/>
              <a:t>store: </a:t>
            </a:r>
            <a:endParaRPr lang="en-US" dirty="0"/>
          </a:p>
          <a:p>
            <a:pPr lvl="0"/>
            <a:r>
              <a:rPr lang="en-US" b="1" dirty="0"/>
              <a:t>STR r1, [r0, #4]</a:t>
            </a:r>
            <a:endParaRPr lang="en-US" dirty="0"/>
          </a:p>
          <a:p>
            <a:pPr lvl="1"/>
            <a:r>
              <a:rPr lang="en-US" dirty="0"/>
              <a:t>Assume r1 = 0x76543210</a:t>
            </a:r>
          </a:p>
          <a:p>
            <a:pPr lvl="1"/>
            <a:r>
              <a:rPr lang="en-US" dirty="0"/>
              <a:t>r0 after store:</a:t>
            </a:r>
          </a:p>
          <a:p>
            <a:pPr lvl="1"/>
            <a:r>
              <a:rPr lang="en-US" dirty="0"/>
              <a:t>Memory content after store:</a:t>
            </a:r>
          </a:p>
          <a:p>
            <a:pPr lvl="0"/>
            <a:r>
              <a:rPr lang="en-US" b="1" dirty="0"/>
              <a:t>STR r1, [r0, #4]!</a:t>
            </a:r>
            <a:endParaRPr lang="en-US" dirty="0"/>
          </a:p>
          <a:p>
            <a:pPr lvl="1"/>
            <a:r>
              <a:rPr lang="en-US" dirty="0"/>
              <a:t>Assume r1 = 0x76543210</a:t>
            </a:r>
          </a:p>
          <a:p>
            <a:pPr lvl="1"/>
            <a:r>
              <a:rPr lang="en-US" dirty="0"/>
              <a:t>r0 after store:</a:t>
            </a:r>
          </a:p>
          <a:p>
            <a:pPr lvl="1"/>
            <a:r>
              <a:rPr lang="en-US" dirty="0"/>
              <a:t>Memory content after store:</a:t>
            </a:r>
          </a:p>
          <a:p>
            <a:endParaRPr lang="en-US" dirty="0"/>
          </a:p>
          <a:p>
            <a:endParaRPr lang="en-US" dirty="0"/>
          </a:p>
        </p:txBody>
      </p:sp>
      <p:graphicFrame>
        <p:nvGraphicFramePr>
          <p:cNvPr id="9" name="Table 8">
            <a:extLst>
              <a:ext uri="{FF2B5EF4-FFF2-40B4-BE49-F238E27FC236}">
                <a16:creationId xmlns:a16="http://schemas.microsoft.com/office/drawing/2014/main" id="{CDC85F25-15D6-DAB9-23EA-EF1BBDC222C1}"/>
              </a:ext>
            </a:extLst>
          </p:cNvPr>
          <p:cNvGraphicFramePr>
            <a:graphicFrameLocks noGrp="1"/>
          </p:cNvGraphicFramePr>
          <p:nvPr/>
        </p:nvGraphicFramePr>
        <p:xfrm>
          <a:off x="4953000" y="44450"/>
          <a:ext cx="4102100" cy="1981200"/>
        </p:xfrm>
        <a:graphic>
          <a:graphicData uri="http://schemas.openxmlformats.org/drawingml/2006/table">
            <a:tbl>
              <a:tblPr firstRow="1" bandRow="1">
                <a:tableStyleId>{5C22544A-7EE6-4342-B048-85BDC9FD1C3A}</a:tableStyleId>
              </a:tblPr>
              <a:tblGrid>
                <a:gridCol w="2241810">
                  <a:extLst>
                    <a:ext uri="{9D8B030D-6E8A-4147-A177-3AD203B41FA5}">
                      <a16:colId xmlns:a16="http://schemas.microsoft.com/office/drawing/2014/main" val="20000"/>
                    </a:ext>
                  </a:extLst>
                </a:gridCol>
                <a:gridCol w="1860290">
                  <a:extLst>
                    <a:ext uri="{9D8B030D-6E8A-4147-A177-3AD203B41FA5}">
                      <a16:colId xmlns:a16="http://schemas.microsoft.com/office/drawing/2014/main" val="20001"/>
                    </a:ext>
                  </a:extLst>
                </a:gridCol>
              </a:tblGrid>
              <a:tr h="370840">
                <a:tc>
                  <a:txBody>
                    <a:bodyPr/>
                    <a:lstStyle/>
                    <a:p>
                      <a:pPr algn="ctr"/>
                      <a:r>
                        <a:rPr lang="en-US" sz="2000" dirty="0">
                          <a:latin typeface="+mn-lt"/>
                          <a:cs typeface="Consolas" panose="020B0609020204030204" pitchFamily="49" charset="0"/>
                        </a:rPr>
                        <a:t>Memory Address</a:t>
                      </a:r>
                    </a:p>
                  </a:txBody>
                  <a:tcPr/>
                </a:tc>
                <a:tc>
                  <a:txBody>
                    <a:bodyPr/>
                    <a:lstStyle/>
                    <a:p>
                      <a:pPr marL="0" algn="ctr" rtl="0" eaLnBrk="1" latinLnBrk="0" hangingPunct="1"/>
                      <a:r>
                        <a:rPr kumimoji="0" lang="en-US" sz="2000" b="1" kern="1200" dirty="0">
                          <a:solidFill>
                            <a:schemeClr val="lt1"/>
                          </a:solidFill>
                          <a:latin typeface="+mn-lt"/>
                          <a:ea typeface="+mn-ea"/>
                          <a:cs typeface="Consolas" panose="020B0609020204030204" pitchFamily="49" charset="0"/>
                        </a:rPr>
                        <a:t>Memory Data</a:t>
                      </a:r>
                    </a:p>
                  </a:txBody>
                  <a:tcPr/>
                </a:tc>
                <a:extLst>
                  <a:ext uri="{0D108BD9-81ED-4DB2-BD59-A6C34878D82A}">
                    <a16:rowId xmlns:a16="http://schemas.microsoft.com/office/drawing/2014/main" val="10000"/>
                  </a:ext>
                </a:extLst>
              </a:tr>
              <a:tr h="370840">
                <a:tc>
                  <a:txBody>
                    <a:bodyPr/>
                    <a:lstStyle/>
                    <a:p>
                      <a:pPr algn="ctr"/>
                      <a:r>
                        <a:rPr lang="en-US" sz="2000" dirty="0" err="1">
                          <a:latin typeface="Consolas" panose="020B0609020204030204" pitchFamily="49" charset="0"/>
                          <a:cs typeface="Consolas" panose="020B0609020204030204" pitchFamily="49" charset="0"/>
                        </a:rPr>
                        <a:t>0x20008003</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0xA7</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1"/>
                  </a:ext>
                </a:extLst>
              </a:tr>
              <a:tr h="370840">
                <a:tc>
                  <a:txBody>
                    <a:bodyPr/>
                    <a:lstStyle/>
                    <a:p>
                      <a:pPr algn="ctr"/>
                      <a:r>
                        <a:rPr lang="en-US" sz="2000" dirty="0" err="1">
                          <a:latin typeface="Consolas" panose="020B0609020204030204" pitchFamily="49" charset="0"/>
                          <a:cs typeface="Consolas" panose="020B0609020204030204" pitchFamily="49" charset="0"/>
                        </a:rPr>
                        <a:t>0x20008002</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0x90</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2"/>
                  </a:ext>
                </a:extLst>
              </a:tr>
              <a:tr h="370840">
                <a:tc>
                  <a:txBody>
                    <a:bodyPr/>
                    <a:lstStyle/>
                    <a:p>
                      <a:pPr algn="ctr"/>
                      <a:r>
                        <a:rPr lang="en-US" sz="2000" dirty="0" err="1">
                          <a:latin typeface="Consolas" panose="020B0609020204030204" pitchFamily="49" charset="0"/>
                          <a:cs typeface="Consolas" panose="020B0609020204030204" pitchFamily="49" charset="0"/>
                        </a:rPr>
                        <a:t>0x20008001</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0x8C</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3"/>
                  </a:ext>
                </a:extLst>
              </a:tr>
              <a:tr h="370840">
                <a:tc>
                  <a:txBody>
                    <a:bodyPr/>
                    <a:lstStyle/>
                    <a:p>
                      <a:pPr algn="ctr"/>
                      <a:r>
                        <a:rPr lang="en-US" sz="2000" dirty="0" err="1">
                          <a:latin typeface="Consolas" panose="020B0609020204030204" pitchFamily="49" charset="0"/>
                          <a:cs typeface="Consolas" panose="020B0609020204030204" pitchFamily="49" charset="0"/>
                        </a:rPr>
                        <a:t>0x20008000</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0xEE</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716263769"/>
      </p:ext>
    </p:extLst>
  </p:cSld>
  <p:clrMapOvr>
    <a:masterClrMapping/>
  </p:clrMapOvr>
  <p:transition>
    <p:pull dir="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87A03-6041-026E-57B5-BB15BE9C9179}"/>
              </a:ext>
            </a:extLst>
          </p:cNvPr>
          <p:cNvSpPr>
            <a:spLocks noGrp="1"/>
          </p:cNvSpPr>
          <p:nvPr>
            <p:ph type="title"/>
          </p:nvPr>
        </p:nvSpPr>
        <p:spPr/>
        <p:txBody>
          <a:bodyPr/>
          <a:lstStyle/>
          <a:p>
            <a:r>
              <a:rPr lang="en-US" dirty="0"/>
              <a:t>Endianness ANS</a:t>
            </a:r>
          </a:p>
        </p:txBody>
      </p:sp>
      <p:sp>
        <p:nvSpPr>
          <p:cNvPr id="3" name="Slide Number Placeholder 2">
            <a:extLst>
              <a:ext uri="{FF2B5EF4-FFF2-40B4-BE49-F238E27FC236}">
                <a16:creationId xmlns:a16="http://schemas.microsoft.com/office/drawing/2014/main" id="{BAFAECCC-348A-6E6B-7C99-059184B867B6}"/>
              </a:ext>
            </a:extLst>
          </p:cNvPr>
          <p:cNvSpPr>
            <a:spLocks noGrp="1"/>
          </p:cNvSpPr>
          <p:nvPr>
            <p:ph type="sldNum" sz="quarter" idx="12"/>
          </p:nvPr>
        </p:nvSpPr>
        <p:spPr/>
        <p:txBody>
          <a:bodyPr/>
          <a:lstStyle/>
          <a:p>
            <a:fld id="{AEE14D4A-FE32-40AF-B06D-E9622816B101}" type="slidenum">
              <a:rPr lang="en-US" smtClean="0"/>
              <a:pPr/>
              <a:t>11</a:t>
            </a:fld>
            <a:endParaRPr lang="en-US"/>
          </a:p>
        </p:txBody>
      </p:sp>
      <p:sp>
        <p:nvSpPr>
          <p:cNvPr id="4" name="Content Placeholder 3">
            <a:extLst>
              <a:ext uri="{FF2B5EF4-FFF2-40B4-BE49-F238E27FC236}">
                <a16:creationId xmlns:a16="http://schemas.microsoft.com/office/drawing/2014/main" id="{820F721C-49AF-4791-CFC3-7A5BCF18A263}"/>
              </a:ext>
            </a:extLst>
          </p:cNvPr>
          <p:cNvSpPr>
            <a:spLocks noGrp="1"/>
          </p:cNvSpPr>
          <p:nvPr>
            <p:ph sz="quarter" idx="1"/>
          </p:nvPr>
        </p:nvSpPr>
        <p:spPr>
          <a:xfrm>
            <a:off x="254000" y="1143000"/>
            <a:ext cx="4699000" cy="5213350"/>
          </a:xfrm>
        </p:spPr>
        <p:txBody>
          <a:bodyPr>
            <a:normAutofit lnSpcReduction="10000"/>
          </a:bodyPr>
          <a:lstStyle/>
          <a:p>
            <a:r>
              <a:rPr lang="en-US" dirty="0"/>
              <a:t>Assume little endian for the following questions:   r0 = 0x20008000</a:t>
            </a:r>
          </a:p>
          <a:p>
            <a:pPr lvl="0"/>
            <a:r>
              <a:rPr lang="en-US" b="1" dirty="0"/>
              <a:t>LDRH r1, [r0]</a:t>
            </a:r>
            <a:r>
              <a:rPr lang="en-US" dirty="0"/>
              <a:t>  </a:t>
            </a:r>
          </a:p>
          <a:p>
            <a:pPr lvl="1"/>
            <a:r>
              <a:rPr lang="en-US" dirty="0"/>
              <a:t>r1 after load: 0x00008CEE</a:t>
            </a:r>
          </a:p>
          <a:p>
            <a:pPr lvl="0"/>
            <a:r>
              <a:rPr lang="en-US" b="1" dirty="0"/>
              <a:t>LDSB r1, [r0]</a:t>
            </a:r>
            <a:r>
              <a:rPr lang="en-US" dirty="0"/>
              <a:t> </a:t>
            </a:r>
          </a:p>
          <a:p>
            <a:pPr lvl="1"/>
            <a:r>
              <a:rPr lang="en-US" dirty="0"/>
              <a:t>r1 after load: 0xFFFFFFEE</a:t>
            </a:r>
          </a:p>
          <a:p>
            <a:r>
              <a:rPr lang="en-US" b="1" dirty="0"/>
              <a:t>STR r1, [r0], #4  </a:t>
            </a:r>
            <a:endParaRPr lang="en-US" dirty="0"/>
          </a:p>
          <a:p>
            <a:pPr lvl="1"/>
            <a:r>
              <a:rPr lang="en-US" dirty="0"/>
              <a:t>Assume r1 = 0x76543210</a:t>
            </a:r>
          </a:p>
          <a:p>
            <a:pPr lvl="1"/>
            <a:r>
              <a:rPr lang="en-US" dirty="0"/>
              <a:t>r0 after store: 0x20008004</a:t>
            </a:r>
          </a:p>
          <a:p>
            <a:pPr lvl="2"/>
            <a:r>
              <a:rPr lang="en-US" dirty="0"/>
              <a:t>Post-index. Store at old r0, then r0 = r0 + 4.</a:t>
            </a:r>
          </a:p>
          <a:p>
            <a:pPr lvl="1"/>
            <a:r>
              <a:rPr lang="en-US" dirty="0"/>
              <a:t>Memory content after store:</a:t>
            </a:r>
          </a:p>
        </p:txBody>
      </p:sp>
      <p:graphicFrame>
        <p:nvGraphicFramePr>
          <p:cNvPr id="11" name="Table 10">
            <a:extLst>
              <a:ext uri="{FF2B5EF4-FFF2-40B4-BE49-F238E27FC236}">
                <a16:creationId xmlns:a16="http://schemas.microsoft.com/office/drawing/2014/main" id="{E200620A-B2FE-B335-0D7B-0C5D9D0E887A}"/>
              </a:ext>
            </a:extLst>
          </p:cNvPr>
          <p:cNvGraphicFramePr>
            <a:graphicFrameLocks noGrp="1"/>
          </p:cNvGraphicFramePr>
          <p:nvPr>
            <p:extLst>
              <p:ext uri="{D42A27DB-BD31-4B8C-83A1-F6EECF244321}">
                <p14:modId xmlns:p14="http://schemas.microsoft.com/office/powerpoint/2010/main" val="164133359"/>
              </p:ext>
            </p:extLst>
          </p:nvPr>
        </p:nvGraphicFramePr>
        <p:xfrm>
          <a:off x="4953000" y="44450"/>
          <a:ext cx="4102100" cy="1981200"/>
        </p:xfrm>
        <a:graphic>
          <a:graphicData uri="http://schemas.openxmlformats.org/drawingml/2006/table">
            <a:tbl>
              <a:tblPr firstRow="1" bandRow="1">
                <a:tableStyleId>{5C22544A-7EE6-4342-B048-85BDC9FD1C3A}</a:tableStyleId>
              </a:tblPr>
              <a:tblGrid>
                <a:gridCol w="2241810">
                  <a:extLst>
                    <a:ext uri="{9D8B030D-6E8A-4147-A177-3AD203B41FA5}">
                      <a16:colId xmlns:a16="http://schemas.microsoft.com/office/drawing/2014/main" val="20000"/>
                    </a:ext>
                  </a:extLst>
                </a:gridCol>
                <a:gridCol w="1860290">
                  <a:extLst>
                    <a:ext uri="{9D8B030D-6E8A-4147-A177-3AD203B41FA5}">
                      <a16:colId xmlns:a16="http://schemas.microsoft.com/office/drawing/2014/main" val="20001"/>
                    </a:ext>
                  </a:extLst>
                </a:gridCol>
              </a:tblGrid>
              <a:tr h="370840">
                <a:tc>
                  <a:txBody>
                    <a:bodyPr/>
                    <a:lstStyle/>
                    <a:p>
                      <a:pPr algn="ctr"/>
                      <a:r>
                        <a:rPr lang="en-US" sz="2000" dirty="0">
                          <a:latin typeface="+mn-lt"/>
                          <a:cs typeface="Consolas" panose="020B0609020204030204" pitchFamily="49" charset="0"/>
                        </a:rPr>
                        <a:t>Memory Address</a:t>
                      </a:r>
                    </a:p>
                  </a:txBody>
                  <a:tcPr/>
                </a:tc>
                <a:tc>
                  <a:txBody>
                    <a:bodyPr/>
                    <a:lstStyle/>
                    <a:p>
                      <a:pPr marL="0" algn="ctr" rtl="0" eaLnBrk="1" latinLnBrk="0" hangingPunct="1"/>
                      <a:r>
                        <a:rPr kumimoji="0" lang="en-US" sz="2000" b="1" kern="1200" dirty="0">
                          <a:solidFill>
                            <a:schemeClr val="lt1"/>
                          </a:solidFill>
                          <a:latin typeface="+mn-lt"/>
                          <a:ea typeface="+mn-ea"/>
                          <a:cs typeface="Consolas" panose="020B0609020204030204" pitchFamily="49" charset="0"/>
                        </a:rPr>
                        <a:t>Memory Data</a:t>
                      </a:r>
                    </a:p>
                  </a:txBody>
                  <a:tcPr/>
                </a:tc>
                <a:extLst>
                  <a:ext uri="{0D108BD9-81ED-4DB2-BD59-A6C34878D82A}">
                    <a16:rowId xmlns:a16="http://schemas.microsoft.com/office/drawing/2014/main" val="10000"/>
                  </a:ext>
                </a:extLst>
              </a:tr>
              <a:tr h="370840">
                <a:tc>
                  <a:txBody>
                    <a:bodyPr/>
                    <a:lstStyle/>
                    <a:p>
                      <a:pPr algn="ctr"/>
                      <a:r>
                        <a:rPr lang="en-US" sz="2000" dirty="0" err="1">
                          <a:latin typeface="Consolas" panose="020B0609020204030204" pitchFamily="49" charset="0"/>
                          <a:cs typeface="Consolas" panose="020B0609020204030204" pitchFamily="49" charset="0"/>
                        </a:rPr>
                        <a:t>0x20008003</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0xA7</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1"/>
                  </a:ext>
                </a:extLst>
              </a:tr>
              <a:tr h="370840">
                <a:tc>
                  <a:txBody>
                    <a:bodyPr/>
                    <a:lstStyle/>
                    <a:p>
                      <a:pPr algn="ctr"/>
                      <a:r>
                        <a:rPr lang="en-US" sz="2000" dirty="0" err="1">
                          <a:latin typeface="Consolas" panose="020B0609020204030204" pitchFamily="49" charset="0"/>
                          <a:cs typeface="Consolas" panose="020B0609020204030204" pitchFamily="49" charset="0"/>
                        </a:rPr>
                        <a:t>0x20008002</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0x90</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2"/>
                  </a:ext>
                </a:extLst>
              </a:tr>
              <a:tr h="370840">
                <a:tc>
                  <a:txBody>
                    <a:bodyPr/>
                    <a:lstStyle/>
                    <a:p>
                      <a:pPr algn="ctr"/>
                      <a:r>
                        <a:rPr lang="en-US" sz="2000" dirty="0" err="1">
                          <a:latin typeface="Consolas" panose="020B0609020204030204" pitchFamily="49" charset="0"/>
                          <a:cs typeface="Consolas" panose="020B0609020204030204" pitchFamily="49" charset="0"/>
                        </a:rPr>
                        <a:t>0x20008001</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0x8C</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3"/>
                  </a:ext>
                </a:extLst>
              </a:tr>
              <a:tr h="370840">
                <a:tc>
                  <a:txBody>
                    <a:bodyPr/>
                    <a:lstStyle/>
                    <a:p>
                      <a:pPr algn="ctr"/>
                      <a:r>
                        <a:rPr lang="en-US" sz="2000" dirty="0" err="1">
                          <a:latin typeface="Consolas" panose="020B0609020204030204" pitchFamily="49" charset="0"/>
                          <a:cs typeface="Consolas" panose="020B0609020204030204" pitchFamily="49" charset="0"/>
                        </a:rPr>
                        <a:t>0x20008000</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0xEE</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4"/>
                  </a:ext>
                </a:extLst>
              </a:tr>
            </a:tbl>
          </a:graphicData>
        </a:graphic>
      </p:graphicFrame>
      <p:graphicFrame>
        <p:nvGraphicFramePr>
          <p:cNvPr id="12" name="Table 11">
            <a:extLst>
              <a:ext uri="{FF2B5EF4-FFF2-40B4-BE49-F238E27FC236}">
                <a16:creationId xmlns:a16="http://schemas.microsoft.com/office/drawing/2014/main" id="{9E77696A-7447-CDEC-D8B2-8C7336B6AE76}"/>
              </a:ext>
            </a:extLst>
          </p:cNvPr>
          <p:cNvGraphicFramePr>
            <a:graphicFrameLocks noGrp="1"/>
          </p:cNvGraphicFramePr>
          <p:nvPr>
            <p:extLst>
              <p:ext uri="{D42A27DB-BD31-4B8C-83A1-F6EECF244321}">
                <p14:modId xmlns:p14="http://schemas.microsoft.com/office/powerpoint/2010/main" val="3739502144"/>
              </p:ext>
            </p:extLst>
          </p:nvPr>
        </p:nvGraphicFramePr>
        <p:xfrm>
          <a:off x="4953000" y="2973070"/>
          <a:ext cx="4102100" cy="3566160"/>
        </p:xfrm>
        <a:graphic>
          <a:graphicData uri="http://schemas.openxmlformats.org/drawingml/2006/table">
            <a:tbl>
              <a:tblPr firstRow="1" bandRow="1">
                <a:tableStyleId>{5C22544A-7EE6-4342-B048-85BDC9FD1C3A}</a:tableStyleId>
              </a:tblPr>
              <a:tblGrid>
                <a:gridCol w="2241810">
                  <a:extLst>
                    <a:ext uri="{9D8B030D-6E8A-4147-A177-3AD203B41FA5}">
                      <a16:colId xmlns:a16="http://schemas.microsoft.com/office/drawing/2014/main" val="20000"/>
                    </a:ext>
                  </a:extLst>
                </a:gridCol>
                <a:gridCol w="1860290">
                  <a:extLst>
                    <a:ext uri="{9D8B030D-6E8A-4147-A177-3AD203B41FA5}">
                      <a16:colId xmlns:a16="http://schemas.microsoft.com/office/drawing/2014/main" val="20001"/>
                    </a:ext>
                  </a:extLst>
                </a:gridCol>
              </a:tblGrid>
              <a:tr h="370840">
                <a:tc>
                  <a:txBody>
                    <a:bodyPr/>
                    <a:lstStyle/>
                    <a:p>
                      <a:pPr algn="ctr"/>
                      <a:r>
                        <a:rPr lang="en-US" sz="2000" dirty="0">
                          <a:latin typeface="+mn-lt"/>
                          <a:cs typeface="Consolas" panose="020B0609020204030204" pitchFamily="49" charset="0"/>
                        </a:rPr>
                        <a:t>Memory Address</a:t>
                      </a:r>
                    </a:p>
                  </a:txBody>
                  <a:tcPr/>
                </a:tc>
                <a:tc>
                  <a:txBody>
                    <a:bodyPr/>
                    <a:lstStyle/>
                    <a:p>
                      <a:pPr marL="0" algn="ctr" rtl="0" eaLnBrk="1" latinLnBrk="0" hangingPunct="1"/>
                      <a:r>
                        <a:rPr kumimoji="0" lang="en-US" sz="2000" b="1" kern="1200" dirty="0">
                          <a:solidFill>
                            <a:schemeClr val="lt1"/>
                          </a:solidFill>
                          <a:latin typeface="+mn-lt"/>
                          <a:ea typeface="+mn-ea"/>
                          <a:cs typeface="Consolas" panose="020B0609020204030204" pitchFamily="49" charset="0"/>
                        </a:rPr>
                        <a:t>Memory Data</a:t>
                      </a:r>
                    </a:p>
                  </a:txBody>
                  <a:tcPr/>
                </a:tc>
                <a:extLst>
                  <a:ext uri="{0D108BD9-81ED-4DB2-BD59-A6C34878D82A}">
                    <a16:rowId xmlns:a16="http://schemas.microsoft.com/office/drawing/2014/main" val="10000"/>
                  </a:ext>
                </a:extLst>
              </a:tr>
              <a:tr h="370840">
                <a:tc>
                  <a:txBody>
                    <a:bodyPr/>
                    <a:lstStyle/>
                    <a:p>
                      <a:pPr marL="0" algn="ctr" rtl="0" eaLnBrk="1" latinLnBrk="0" hangingPunct="1"/>
                      <a:r>
                        <a:rPr kumimoji="0" lang="en-US" sz="2000" kern="1200" dirty="0">
                          <a:solidFill>
                            <a:schemeClr val="dk1"/>
                          </a:solidFill>
                          <a:latin typeface="Consolas" panose="020B0609020204030204" pitchFamily="49" charset="0"/>
                          <a:ea typeface="+mn-ea"/>
                          <a:cs typeface="Consolas" panose="020B0609020204030204" pitchFamily="49" charset="0"/>
                        </a:rPr>
                        <a:t>0x20008007</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1"/>
                  </a:ext>
                </a:extLst>
              </a:tr>
              <a:tr h="370840">
                <a:tc>
                  <a:txBody>
                    <a:bodyPr/>
                    <a:lstStyle/>
                    <a:p>
                      <a:pPr marL="0" algn="ctr" rtl="0" eaLnBrk="1" latinLnBrk="0" hangingPunct="1"/>
                      <a:r>
                        <a:rPr kumimoji="0" lang="en-US" sz="2000" kern="1200" dirty="0">
                          <a:solidFill>
                            <a:schemeClr val="dk1"/>
                          </a:solidFill>
                          <a:latin typeface="Consolas" panose="020B0609020204030204" pitchFamily="49" charset="0"/>
                          <a:ea typeface="+mn-ea"/>
                          <a:cs typeface="Consolas" panose="020B0609020204030204" pitchFamily="49" charset="0"/>
                        </a:rPr>
                        <a:t>0x20008006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2"/>
                  </a:ext>
                </a:extLst>
              </a:tr>
              <a:tr h="370840">
                <a:tc>
                  <a:txBody>
                    <a:bodyPr/>
                    <a:lstStyle/>
                    <a:p>
                      <a:pPr marL="0" algn="ctr" rtl="0" eaLnBrk="1" latinLnBrk="0" hangingPunct="1"/>
                      <a:r>
                        <a:rPr kumimoji="0" lang="en-US" sz="2000" kern="1200" dirty="0">
                          <a:solidFill>
                            <a:schemeClr val="dk1"/>
                          </a:solidFill>
                          <a:latin typeface="Consolas" panose="020B0609020204030204" pitchFamily="49" charset="0"/>
                          <a:ea typeface="+mn-ea"/>
                          <a:cs typeface="Consolas" panose="020B0609020204030204" pitchFamily="49" charset="0"/>
                        </a:rPr>
                        <a:t>0x20008005</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3"/>
                  </a:ext>
                </a:extLst>
              </a:tr>
              <a:tr h="370840">
                <a:tc>
                  <a:txBody>
                    <a:bodyPr/>
                    <a:lstStyle/>
                    <a:p>
                      <a:pPr marL="0" algn="ctr" rtl="0" eaLnBrk="1" latinLnBrk="0" hangingPunct="1"/>
                      <a:r>
                        <a:rPr kumimoji="0" lang="en-US" sz="2000" kern="1200" dirty="0">
                          <a:solidFill>
                            <a:schemeClr val="dk1"/>
                          </a:solidFill>
                          <a:latin typeface="Consolas" panose="020B0609020204030204" pitchFamily="49" charset="0"/>
                          <a:ea typeface="+mn-ea"/>
                          <a:cs typeface="Consolas" panose="020B0609020204030204" pitchFamily="49" charset="0"/>
                        </a:rPr>
                        <a:t>0x20008004</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4"/>
                  </a:ext>
                </a:extLst>
              </a:tr>
              <a:tr h="370840">
                <a:tc>
                  <a:txBody>
                    <a:bodyPr/>
                    <a:lstStyle/>
                    <a:p>
                      <a:pPr marL="0" algn="ctr" rtl="0" eaLnBrk="1" latinLnBrk="0" hangingPunct="1"/>
                      <a:r>
                        <a:rPr kumimoji="0" lang="en-US" sz="2000" kern="1200" dirty="0" err="1">
                          <a:solidFill>
                            <a:schemeClr val="dk1"/>
                          </a:solidFill>
                          <a:latin typeface="Consolas" panose="020B0609020204030204" pitchFamily="49" charset="0"/>
                          <a:ea typeface="+mn-ea"/>
                          <a:cs typeface="Consolas" panose="020B0609020204030204" pitchFamily="49" charset="0"/>
                        </a:rPr>
                        <a:t>0x20008003</a:t>
                      </a:r>
                      <a:endParaRPr kumimoji="0" lang="en-US" sz="2000" kern="1200" dirty="0">
                        <a:solidFill>
                          <a:schemeClr val="dk1"/>
                        </a:solidFill>
                        <a:latin typeface="Consolas" panose="020B0609020204030204" pitchFamily="49" charset="0"/>
                        <a:ea typeface="+mn-ea"/>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dk1"/>
                          </a:solidFill>
                          <a:latin typeface="Consolas" panose="020B0609020204030204" pitchFamily="49" charset="0"/>
                          <a:ea typeface="+mn-ea"/>
                          <a:cs typeface="Consolas" panose="020B0609020204030204" pitchFamily="49" charset="0"/>
                        </a:rPr>
                        <a:t>0x76</a:t>
                      </a:r>
                    </a:p>
                  </a:txBody>
                  <a:tcPr/>
                </a:tc>
                <a:extLst>
                  <a:ext uri="{0D108BD9-81ED-4DB2-BD59-A6C34878D82A}">
                    <a16:rowId xmlns:a16="http://schemas.microsoft.com/office/drawing/2014/main" val="1987059201"/>
                  </a:ext>
                </a:extLst>
              </a:tr>
              <a:tr h="370840">
                <a:tc>
                  <a:txBody>
                    <a:bodyPr/>
                    <a:lstStyle/>
                    <a:p>
                      <a:pPr marL="0" algn="ctr" rtl="0" eaLnBrk="1" latinLnBrk="0" hangingPunct="1"/>
                      <a:r>
                        <a:rPr kumimoji="0" lang="en-US" sz="2000" kern="1200" dirty="0" err="1">
                          <a:solidFill>
                            <a:schemeClr val="dk1"/>
                          </a:solidFill>
                          <a:latin typeface="Consolas" panose="020B0609020204030204" pitchFamily="49" charset="0"/>
                          <a:ea typeface="+mn-ea"/>
                          <a:cs typeface="Consolas" panose="020B0609020204030204" pitchFamily="49" charset="0"/>
                        </a:rPr>
                        <a:t>0x20008002</a:t>
                      </a:r>
                      <a:endParaRPr kumimoji="0" lang="en-US" sz="2000" kern="1200" dirty="0">
                        <a:solidFill>
                          <a:schemeClr val="dk1"/>
                        </a:solidFill>
                        <a:latin typeface="Consolas" panose="020B0609020204030204" pitchFamily="49" charset="0"/>
                        <a:ea typeface="+mn-ea"/>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dk1"/>
                          </a:solidFill>
                          <a:latin typeface="Consolas" panose="020B0609020204030204" pitchFamily="49" charset="0"/>
                          <a:ea typeface="+mn-ea"/>
                          <a:cs typeface="Consolas" panose="020B0609020204030204" pitchFamily="49" charset="0"/>
                        </a:rPr>
                        <a:t>0x54</a:t>
                      </a:r>
                    </a:p>
                  </a:txBody>
                  <a:tcPr/>
                </a:tc>
                <a:extLst>
                  <a:ext uri="{0D108BD9-81ED-4DB2-BD59-A6C34878D82A}">
                    <a16:rowId xmlns:a16="http://schemas.microsoft.com/office/drawing/2014/main" val="1519320359"/>
                  </a:ext>
                </a:extLst>
              </a:tr>
              <a:tr h="370840">
                <a:tc>
                  <a:txBody>
                    <a:bodyPr/>
                    <a:lstStyle/>
                    <a:p>
                      <a:pPr marL="0" algn="ctr" rtl="0" eaLnBrk="1" latinLnBrk="0" hangingPunct="1"/>
                      <a:r>
                        <a:rPr kumimoji="0" lang="en-US" sz="2000" kern="1200" dirty="0" err="1">
                          <a:solidFill>
                            <a:schemeClr val="dk1"/>
                          </a:solidFill>
                          <a:latin typeface="Consolas" panose="020B0609020204030204" pitchFamily="49" charset="0"/>
                          <a:ea typeface="+mn-ea"/>
                          <a:cs typeface="Consolas" panose="020B0609020204030204" pitchFamily="49" charset="0"/>
                        </a:rPr>
                        <a:t>0x20008001</a:t>
                      </a:r>
                      <a:endParaRPr kumimoji="0" lang="en-US" sz="2000" kern="1200" dirty="0">
                        <a:solidFill>
                          <a:schemeClr val="dk1"/>
                        </a:solidFill>
                        <a:latin typeface="Consolas" panose="020B0609020204030204" pitchFamily="49" charset="0"/>
                        <a:ea typeface="+mn-ea"/>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dk1"/>
                          </a:solidFill>
                          <a:latin typeface="Consolas" panose="020B0609020204030204" pitchFamily="49" charset="0"/>
                          <a:ea typeface="+mn-ea"/>
                          <a:cs typeface="Consolas" panose="020B0609020204030204" pitchFamily="49" charset="0"/>
                        </a:rPr>
                        <a:t>0x32</a:t>
                      </a:r>
                    </a:p>
                  </a:txBody>
                  <a:tcPr/>
                </a:tc>
                <a:extLst>
                  <a:ext uri="{0D108BD9-81ED-4DB2-BD59-A6C34878D82A}">
                    <a16:rowId xmlns:a16="http://schemas.microsoft.com/office/drawing/2014/main" val="3186104927"/>
                  </a:ext>
                </a:extLst>
              </a:tr>
              <a:tr h="370840">
                <a:tc>
                  <a:txBody>
                    <a:bodyPr/>
                    <a:lstStyle/>
                    <a:p>
                      <a:pPr marL="0" algn="ctr" rtl="0" eaLnBrk="1" latinLnBrk="0" hangingPunct="1"/>
                      <a:r>
                        <a:rPr kumimoji="0" lang="en-US" sz="2000" kern="1200" dirty="0" err="1">
                          <a:solidFill>
                            <a:schemeClr val="dk1"/>
                          </a:solidFill>
                          <a:latin typeface="Consolas" panose="020B0609020204030204" pitchFamily="49" charset="0"/>
                          <a:ea typeface="+mn-ea"/>
                          <a:cs typeface="Consolas" panose="020B0609020204030204" pitchFamily="49" charset="0"/>
                        </a:rPr>
                        <a:t>0x20008000</a:t>
                      </a:r>
                      <a:endParaRPr kumimoji="0" lang="en-US" sz="2000" kern="1200" dirty="0">
                        <a:solidFill>
                          <a:schemeClr val="dk1"/>
                        </a:solidFill>
                        <a:latin typeface="Consolas" panose="020B0609020204030204" pitchFamily="49" charset="0"/>
                        <a:ea typeface="+mn-ea"/>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dk1"/>
                          </a:solidFill>
                          <a:latin typeface="Consolas" panose="020B0609020204030204" pitchFamily="49" charset="0"/>
                          <a:ea typeface="+mn-ea"/>
                          <a:cs typeface="Consolas" panose="020B0609020204030204" pitchFamily="49" charset="0"/>
                        </a:rPr>
                        <a:t>0x10</a:t>
                      </a:r>
                    </a:p>
                  </a:txBody>
                  <a:tcPr/>
                </a:tc>
                <a:extLst>
                  <a:ext uri="{0D108BD9-81ED-4DB2-BD59-A6C34878D82A}">
                    <a16:rowId xmlns:a16="http://schemas.microsoft.com/office/drawing/2014/main" val="3027765399"/>
                  </a:ext>
                </a:extLst>
              </a:tr>
            </a:tbl>
          </a:graphicData>
        </a:graphic>
      </p:graphicFrame>
    </p:spTree>
    <p:extLst>
      <p:ext uri="{BB962C8B-B14F-4D97-AF65-F5344CB8AC3E}">
        <p14:creationId xmlns:p14="http://schemas.microsoft.com/office/powerpoint/2010/main" val="2284923932"/>
      </p:ext>
    </p:extLst>
  </p:cSld>
  <p:clrMapOvr>
    <a:masterClrMapping/>
  </p:clrMapOvr>
  <p:transition>
    <p:pull dir="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C02EF-D8BE-BC84-83FA-044486DF31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B998F4-8959-2255-3954-C64B653D3286}"/>
              </a:ext>
            </a:extLst>
          </p:cNvPr>
          <p:cNvSpPr>
            <a:spLocks noGrp="1"/>
          </p:cNvSpPr>
          <p:nvPr>
            <p:ph type="title"/>
          </p:nvPr>
        </p:nvSpPr>
        <p:spPr/>
        <p:txBody>
          <a:bodyPr/>
          <a:lstStyle/>
          <a:p>
            <a:r>
              <a:rPr lang="en-US" dirty="0"/>
              <a:t>Endianness ANS</a:t>
            </a:r>
          </a:p>
        </p:txBody>
      </p:sp>
      <p:sp>
        <p:nvSpPr>
          <p:cNvPr id="3" name="Slide Number Placeholder 2">
            <a:extLst>
              <a:ext uri="{FF2B5EF4-FFF2-40B4-BE49-F238E27FC236}">
                <a16:creationId xmlns:a16="http://schemas.microsoft.com/office/drawing/2014/main" id="{D35107B7-E265-EA99-A1DB-F65ACA9D5570}"/>
              </a:ext>
            </a:extLst>
          </p:cNvPr>
          <p:cNvSpPr>
            <a:spLocks noGrp="1"/>
          </p:cNvSpPr>
          <p:nvPr>
            <p:ph type="sldNum" sz="quarter" idx="12"/>
          </p:nvPr>
        </p:nvSpPr>
        <p:spPr/>
        <p:txBody>
          <a:bodyPr/>
          <a:lstStyle/>
          <a:p>
            <a:fld id="{AEE14D4A-FE32-40AF-B06D-E9622816B101}" type="slidenum">
              <a:rPr lang="en-US" smtClean="0"/>
              <a:pPr/>
              <a:t>12</a:t>
            </a:fld>
            <a:endParaRPr lang="en-US"/>
          </a:p>
        </p:txBody>
      </p:sp>
      <p:sp>
        <p:nvSpPr>
          <p:cNvPr id="4" name="Content Placeholder 3">
            <a:extLst>
              <a:ext uri="{FF2B5EF4-FFF2-40B4-BE49-F238E27FC236}">
                <a16:creationId xmlns:a16="http://schemas.microsoft.com/office/drawing/2014/main" id="{3528BAFB-7E83-6017-36A5-8856E36AD2DF}"/>
              </a:ext>
            </a:extLst>
          </p:cNvPr>
          <p:cNvSpPr>
            <a:spLocks noGrp="1"/>
          </p:cNvSpPr>
          <p:nvPr>
            <p:ph sz="quarter" idx="1"/>
          </p:nvPr>
        </p:nvSpPr>
        <p:spPr>
          <a:xfrm>
            <a:off x="457200" y="1250950"/>
            <a:ext cx="4545142" cy="4906010"/>
          </a:xfrm>
        </p:spPr>
        <p:txBody>
          <a:bodyPr>
            <a:normAutofit/>
          </a:bodyPr>
          <a:lstStyle/>
          <a:p>
            <a:pPr lvl="0"/>
            <a:r>
              <a:rPr lang="en-US" b="1" dirty="0"/>
              <a:t>STR r1, [r0, #4]</a:t>
            </a:r>
            <a:endParaRPr lang="en-US" dirty="0"/>
          </a:p>
          <a:p>
            <a:pPr lvl="1"/>
            <a:r>
              <a:rPr lang="en-US" dirty="0"/>
              <a:t>Assume r1 = 0x76543210</a:t>
            </a:r>
          </a:p>
          <a:p>
            <a:pPr lvl="1"/>
            <a:r>
              <a:rPr lang="en-US" dirty="0"/>
              <a:t>r0 after store: 0x20008000</a:t>
            </a:r>
          </a:p>
          <a:p>
            <a:pPr lvl="2"/>
            <a:r>
              <a:rPr lang="en-US" dirty="0"/>
              <a:t>Pre-index. Store at r0 + 4; r0 unchanged.</a:t>
            </a:r>
          </a:p>
          <a:p>
            <a:pPr lvl="1"/>
            <a:r>
              <a:rPr lang="en-US" dirty="0"/>
              <a:t>Memory content after store:</a:t>
            </a:r>
          </a:p>
          <a:p>
            <a:endParaRPr lang="en-US" dirty="0"/>
          </a:p>
        </p:txBody>
      </p:sp>
      <p:graphicFrame>
        <p:nvGraphicFramePr>
          <p:cNvPr id="5" name="Table 4">
            <a:extLst>
              <a:ext uri="{FF2B5EF4-FFF2-40B4-BE49-F238E27FC236}">
                <a16:creationId xmlns:a16="http://schemas.microsoft.com/office/drawing/2014/main" id="{DCFF20E1-6306-C5B2-B89F-50622B752DF5}"/>
              </a:ext>
            </a:extLst>
          </p:cNvPr>
          <p:cNvGraphicFramePr>
            <a:graphicFrameLocks noGrp="1"/>
          </p:cNvGraphicFramePr>
          <p:nvPr>
            <p:extLst>
              <p:ext uri="{D42A27DB-BD31-4B8C-83A1-F6EECF244321}">
                <p14:modId xmlns:p14="http://schemas.microsoft.com/office/powerpoint/2010/main" val="4051012641"/>
              </p:ext>
            </p:extLst>
          </p:nvPr>
        </p:nvGraphicFramePr>
        <p:xfrm>
          <a:off x="5051684" y="44450"/>
          <a:ext cx="4003416" cy="1981200"/>
        </p:xfrm>
        <a:graphic>
          <a:graphicData uri="http://schemas.openxmlformats.org/drawingml/2006/table">
            <a:tbl>
              <a:tblPr firstRow="1" bandRow="1">
                <a:tableStyleId>{5C22544A-7EE6-4342-B048-85BDC9FD1C3A}</a:tableStyleId>
              </a:tblPr>
              <a:tblGrid>
                <a:gridCol w="2187879">
                  <a:extLst>
                    <a:ext uri="{9D8B030D-6E8A-4147-A177-3AD203B41FA5}">
                      <a16:colId xmlns:a16="http://schemas.microsoft.com/office/drawing/2014/main" val="20000"/>
                    </a:ext>
                  </a:extLst>
                </a:gridCol>
                <a:gridCol w="1815537">
                  <a:extLst>
                    <a:ext uri="{9D8B030D-6E8A-4147-A177-3AD203B41FA5}">
                      <a16:colId xmlns:a16="http://schemas.microsoft.com/office/drawing/2014/main" val="20001"/>
                    </a:ext>
                  </a:extLst>
                </a:gridCol>
              </a:tblGrid>
              <a:tr h="370840">
                <a:tc>
                  <a:txBody>
                    <a:bodyPr/>
                    <a:lstStyle/>
                    <a:p>
                      <a:pPr algn="ctr"/>
                      <a:r>
                        <a:rPr lang="en-US" sz="2000" dirty="0">
                          <a:latin typeface="Consolas" panose="020B0609020204030204" pitchFamily="49" charset="0"/>
                          <a:cs typeface="Consolas" panose="020B0609020204030204" pitchFamily="49" charset="0"/>
                        </a:rPr>
                        <a:t>Memory Address</a:t>
                      </a:r>
                    </a:p>
                  </a:txBody>
                  <a:tcPr/>
                </a:tc>
                <a:tc>
                  <a:txBody>
                    <a:bodyPr/>
                    <a:lstStyle/>
                    <a:p>
                      <a:pPr algn="ctr"/>
                      <a:r>
                        <a:rPr lang="en-US" sz="2000" dirty="0">
                          <a:latin typeface="Consolas" panose="020B0609020204030204" pitchFamily="49" charset="0"/>
                          <a:cs typeface="Consolas" panose="020B0609020204030204" pitchFamily="49" charset="0"/>
                        </a:rPr>
                        <a:t>Memory</a:t>
                      </a:r>
                      <a:r>
                        <a:rPr lang="en-US" sz="2000" baseline="0" dirty="0">
                          <a:latin typeface="Consolas" panose="020B0609020204030204" pitchFamily="49" charset="0"/>
                          <a:cs typeface="Consolas" panose="020B0609020204030204" pitchFamily="49" charset="0"/>
                        </a:rPr>
                        <a:t> Data</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000" dirty="0" err="1">
                          <a:latin typeface="Consolas" panose="020B0609020204030204" pitchFamily="49" charset="0"/>
                          <a:cs typeface="Consolas" panose="020B0609020204030204" pitchFamily="49" charset="0"/>
                        </a:rPr>
                        <a:t>0x20008003</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0xA7</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1"/>
                  </a:ext>
                </a:extLst>
              </a:tr>
              <a:tr h="370840">
                <a:tc>
                  <a:txBody>
                    <a:bodyPr/>
                    <a:lstStyle/>
                    <a:p>
                      <a:pPr algn="ctr"/>
                      <a:r>
                        <a:rPr lang="en-US" sz="2000" dirty="0" err="1">
                          <a:latin typeface="Consolas" panose="020B0609020204030204" pitchFamily="49" charset="0"/>
                          <a:cs typeface="Consolas" panose="020B0609020204030204" pitchFamily="49" charset="0"/>
                        </a:rPr>
                        <a:t>0x20008002</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0x90</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2"/>
                  </a:ext>
                </a:extLst>
              </a:tr>
              <a:tr h="370840">
                <a:tc>
                  <a:txBody>
                    <a:bodyPr/>
                    <a:lstStyle/>
                    <a:p>
                      <a:pPr algn="ctr"/>
                      <a:r>
                        <a:rPr lang="en-US" sz="2000" dirty="0" err="1">
                          <a:latin typeface="Consolas" panose="020B0609020204030204" pitchFamily="49" charset="0"/>
                          <a:cs typeface="Consolas" panose="020B0609020204030204" pitchFamily="49" charset="0"/>
                        </a:rPr>
                        <a:t>0x20008001</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0x8C</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3"/>
                  </a:ext>
                </a:extLst>
              </a:tr>
              <a:tr h="370840">
                <a:tc>
                  <a:txBody>
                    <a:bodyPr/>
                    <a:lstStyle/>
                    <a:p>
                      <a:pPr algn="ctr"/>
                      <a:r>
                        <a:rPr lang="en-US" sz="2000" dirty="0" err="1">
                          <a:latin typeface="Consolas" panose="020B0609020204030204" pitchFamily="49" charset="0"/>
                          <a:cs typeface="Consolas" panose="020B0609020204030204" pitchFamily="49" charset="0"/>
                        </a:rPr>
                        <a:t>0x20008000</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0xEE</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4"/>
                  </a:ext>
                </a:extLst>
              </a:tr>
            </a:tbl>
          </a:graphicData>
        </a:graphic>
      </p:graphicFrame>
      <p:graphicFrame>
        <p:nvGraphicFramePr>
          <p:cNvPr id="11" name="Table 10">
            <a:extLst>
              <a:ext uri="{FF2B5EF4-FFF2-40B4-BE49-F238E27FC236}">
                <a16:creationId xmlns:a16="http://schemas.microsoft.com/office/drawing/2014/main" id="{001500E7-0850-9C66-1E7A-24ECEE3B31E6}"/>
              </a:ext>
            </a:extLst>
          </p:cNvPr>
          <p:cNvGraphicFramePr>
            <a:graphicFrameLocks noGrp="1"/>
          </p:cNvGraphicFramePr>
          <p:nvPr>
            <p:extLst>
              <p:ext uri="{D42A27DB-BD31-4B8C-83A1-F6EECF244321}">
                <p14:modId xmlns:p14="http://schemas.microsoft.com/office/powerpoint/2010/main" val="3254932805"/>
              </p:ext>
            </p:extLst>
          </p:nvPr>
        </p:nvGraphicFramePr>
        <p:xfrm>
          <a:off x="5002342" y="2222500"/>
          <a:ext cx="4102100" cy="3566160"/>
        </p:xfrm>
        <a:graphic>
          <a:graphicData uri="http://schemas.openxmlformats.org/drawingml/2006/table">
            <a:tbl>
              <a:tblPr firstRow="1" bandRow="1">
                <a:tableStyleId>{5C22544A-7EE6-4342-B048-85BDC9FD1C3A}</a:tableStyleId>
              </a:tblPr>
              <a:tblGrid>
                <a:gridCol w="2241810">
                  <a:extLst>
                    <a:ext uri="{9D8B030D-6E8A-4147-A177-3AD203B41FA5}">
                      <a16:colId xmlns:a16="http://schemas.microsoft.com/office/drawing/2014/main" val="20000"/>
                    </a:ext>
                  </a:extLst>
                </a:gridCol>
                <a:gridCol w="1860290">
                  <a:extLst>
                    <a:ext uri="{9D8B030D-6E8A-4147-A177-3AD203B41FA5}">
                      <a16:colId xmlns:a16="http://schemas.microsoft.com/office/drawing/2014/main" val="20001"/>
                    </a:ext>
                  </a:extLst>
                </a:gridCol>
              </a:tblGrid>
              <a:tr h="370840">
                <a:tc>
                  <a:txBody>
                    <a:bodyPr/>
                    <a:lstStyle/>
                    <a:p>
                      <a:pPr algn="ctr"/>
                      <a:r>
                        <a:rPr lang="en-US" sz="2000" dirty="0">
                          <a:latin typeface="+mn-lt"/>
                          <a:cs typeface="Consolas" panose="020B0609020204030204" pitchFamily="49" charset="0"/>
                        </a:rPr>
                        <a:t>Memory Address</a:t>
                      </a:r>
                    </a:p>
                  </a:txBody>
                  <a:tcPr/>
                </a:tc>
                <a:tc>
                  <a:txBody>
                    <a:bodyPr/>
                    <a:lstStyle/>
                    <a:p>
                      <a:pPr marL="0" algn="ctr" rtl="0" eaLnBrk="1" latinLnBrk="0" hangingPunct="1"/>
                      <a:r>
                        <a:rPr kumimoji="0" lang="en-US" sz="2000" b="1" kern="1200" dirty="0">
                          <a:solidFill>
                            <a:schemeClr val="lt1"/>
                          </a:solidFill>
                          <a:latin typeface="+mn-lt"/>
                          <a:ea typeface="+mn-ea"/>
                          <a:cs typeface="Consolas" panose="020B0609020204030204" pitchFamily="49" charset="0"/>
                        </a:rPr>
                        <a:t>Memory Data</a:t>
                      </a:r>
                    </a:p>
                  </a:txBody>
                  <a:tcPr/>
                </a:tc>
                <a:extLst>
                  <a:ext uri="{0D108BD9-81ED-4DB2-BD59-A6C34878D82A}">
                    <a16:rowId xmlns:a16="http://schemas.microsoft.com/office/drawing/2014/main" val="10000"/>
                  </a:ext>
                </a:extLst>
              </a:tr>
              <a:tr h="370840">
                <a:tc>
                  <a:txBody>
                    <a:bodyPr/>
                    <a:lstStyle/>
                    <a:p>
                      <a:pPr algn="ctr"/>
                      <a:r>
                        <a:rPr lang="en-US" sz="2000" dirty="0">
                          <a:latin typeface="Consolas" panose="020B0609020204030204" pitchFamily="49" charset="0"/>
                          <a:cs typeface="Consolas" panose="020B0609020204030204" pitchFamily="49" charset="0"/>
                        </a:rPr>
                        <a:t>0x20008007</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dk1"/>
                          </a:solidFill>
                          <a:latin typeface="Consolas" panose="020B0609020204030204" pitchFamily="49" charset="0"/>
                          <a:ea typeface="+mn-ea"/>
                          <a:cs typeface="Consolas" panose="020B0609020204030204" pitchFamily="49" charset="0"/>
                        </a:rPr>
                        <a:t>0x76</a:t>
                      </a:r>
                    </a:p>
                  </a:txBody>
                  <a:tcPr/>
                </a:tc>
                <a:extLst>
                  <a:ext uri="{0D108BD9-81ED-4DB2-BD59-A6C34878D82A}">
                    <a16:rowId xmlns:a16="http://schemas.microsoft.com/office/drawing/2014/main" val="10001"/>
                  </a:ext>
                </a:extLst>
              </a:tr>
              <a:tr h="370840">
                <a:tc>
                  <a:txBody>
                    <a:bodyPr/>
                    <a:lstStyle/>
                    <a:p>
                      <a:pPr algn="ctr"/>
                      <a:r>
                        <a:rPr lang="en-US" sz="2000" dirty="0">
                          <a:latin typeface="Consolas" panose="020B0609020204030204" pitchFamily="49" charset="0"/>
                          <a:cs typeface="Consolas" panose="020B0609020204030204" pitchFamily="49" charset="0"/>
                        </a:rPr>
                        <a:t>0x20008006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dk1"/>
                          </a:solidFill>
                          <a:latin typeface="Consolas" panose="020B0609020204030204" pitchFamily="49" charset="0"/>
                          <a:ea typeface="+mn-ea"/>
                          <a:cs typeface="Consolas" panose="020B0609020204030204" pitchFamily="49" charset="0"/>
                        </a:rPr>
                        <a:t>0x54</a:t>
                      </a:r>
                    </a:p>
                  </a:txBody>
                  <a:tcPr/>
                </a:tc>
                <a:extLst>
                  <a:ext uri="{0D108BD9-81ED-4DB2-BD59-A6C34878D82A}">
                    <a16:rowId xmlns:a16="http://schemas.microsoft.com/office/drawing/2014/main" val="10002"/>
                  </a:ext>
                </a:extLst>
              </a:tr>
              <a:tr h="370840">
                <a:tc>
                  <a:txBody>
                    <a:bodyPr/>
                    <a:lstStyle/>
                    <a:p>
                      <a:pPr algn="ctr"/>
                      <a:r>
                        <a:rPr lang="en-US" sz="2000" dirty="0">
                          <a:latin typeface="Consolas" panose="020B0609020204030204" pitchFamily="49" charset="0"/>
                          <a:cs typeface="Consolas" panose="020B0609020204030204" pitchFamily="49" charset="0"/>
                        </a:rPr>
                        <a:t>0x20008005</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dk1"/>
                          </a:solidFill>
                          <a:latin typeface="Consolas" panose="020B0609020204030204" pitchFamily="49" charset="0"/>
                          <a:ea typeface="+mn-ea"/>
                          <a:cs typeface="Consolas" panose="020B0609020204030204" pitchFamily="49" charset="0"/>
                        </a:rPr>
                        <a:t>0x32</a:t>
                      </a:r>
                    </a:p>
                  </a:txBody>
                  <a:tcPr/>
                </a:tc>
                <a:extLst>
                  <a:ext uri="{0D108BD9-81ED-4DB2-BD59-A6C34878D82A}">
                    <a16:rowId xmlns:a16="http://schemas.microsoft.com/office/drawing/2014/main" val="10003"/>
                  </a:ext>
                </a:extLst>
              </a:tr>
              <a:tr h="370840">
                <a:tc>
                  <a:txBody>
                    <a:bodyPr/>
                    <a:lstStyle/>
                    <a:p>
                      <a:pPr algn="ctr"/>
                      <a:r>
                        <a:rPr lang="en-US" sz="2000" dirty="0">
                          <a:latin typeface="Consolas" panose="020B0609020204030204" pitchFamily="49" charset="0"/>
                          <a:cs typeface="Consolas" panose="020B0609020204030204" pitchFamily="49" charset="0"/>
                        </a:rPr>
                        <a:t>0x20008004</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2000" kern="1200" dirty="0">
                          <a:solidFill>
                            <a:schemeClr val="dk1"/>
                          </a:solidFill>
                          <a:latin typeface="Consolas" panose="020B0609020204030204" pitchFamily="49" charset="0"/>
                          <a:ea typeface="+mn-ea"/>
                          <a:cs typeface="Consolas" panose="020B0609020204030204" pitchFamily="49" charset="0"/>
                        </a:rPr>
                        <a:t>0x10</a:t>
                      </a:r>
                    </a:p>
                  </a:txBody>
                  <a:tcPr/>
                </a:tc>
                <a:extLst>
                  <a:ext uri="{0D108BD9-81ED-4DB2-BD59-A6C34878D82A}">
                    <a16:rowId xmlns:a16="http://schemas.microsoft.com/office/drawing/2014/main" val="10004"/>
                  </a:ext>
                </a:extLst>
              </a:tr>
              <a:tr h="370840">
                <a:tc>
                  <a:txBody>
                    <a:bodyPr/>
                    <a:lstStyle/>
                    <a:p>
                      <a:pPr algn="ctr"/>
                      <a:r>
                        <a:rPr lang="en-US" sz="2000" dirty="0" err="1">
                          <a:latin typeface="Consolas" panose="020B0609020204030204" pitchFamily="49" charset="0"/>
                          <a:cs typeface="Consolas" panose="020B0609020204030204" pitchFamily="49" charset="0"/>
                        </a:rPr>
                        <a:t>0x20008003</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987059201"/>
                  </a:ext>
                </a:extLst>
              </a:tr>
              <a:tr h="370840">
                <a:tc>
                  <a:txBody>
                    <a:bodyPr/>
                    <a:lstStyle/>
                    <a:p>
                      <a:pPr algn="ctr"/>
                      <a:r>
                        <a:rPr lang="en-US" sz="2000" dirty="0" err="1">
                          <a:latin typeface="Consolas" panose="020B0609020204030204" pitchFamily="49" charset="0"/>
                          <a:cs typeface="Consolas" panose="020B0609020204030204" pitchFamily="49" charset="0"/>
                        </a:rPr>
                        <a:t>0x20008002</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519320359"/>
                  </a:ext>
                </a:extLst>
              </a:tr>
              <a:tr h="370840">
                <a:tc>
                  <a:txBody>
                    <a:bodyPr/>
                    <a:lstStyle/>
                    <a:p>
                      <a:pPr algn="ctr"/>
                      <a:r>
                        <a:rPr lang="en-US" sz="2000" dirty="0" err="1">
                          <a:latin typeface="Consolas" panose="020B0609020204030204" pitchFamily="49" charset="0"/>
                          <a:cs typeface="Consolas" panose="020B0609020204030204" pitchFamily="49" charset="0"/>
                        </a:rPr>
                        <a:t>0x20008001</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3186104927"/>
                  </a:ext>
                </a:extLst>
              </a:tr>
              <a:tr h="370840">
                <a:tc>
                  <a:txBody>
                    <a:bodyPr/>
                    <a:lstStyle/>
                    <a:p>
                      <a:pPr algn="ctr"/>
                      <a:r>
                        <a:rPr lang="en-US" sz="2000" dirty="0" err="1">
                          <a:latin typeface="Consolas" panose="020B0609020204030204" pitchFamily="49" charset="0"/>
                          <a:cs typeface="Consolas" panose="020B0609020204030204" pitchFamily="49" charset="0"/>
                        </a:rPr>
                        <a:t>0x20008000</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3027765399"/>
                  </a:ext>
                </a:extLst>
              </a:tr>
            </a:tbl>
          </a:graphicData>
        </a:graphic>
      </p:graphicFrame>
    </p:spTree>
    <p:extLst>
      <p:ext uri="{BB962C8B-B14F-4D97-AF65-F5344CB8AC3E}">
        <p14:creationId xmlns:p14="http://schemas.microsoft.com/office/powerpoint/2010/main" val="2957949268"/>
      </p:ext>
    </p:extLst>
  </p:cSld>
  <p:clrMapOvr>
    <a:masterClrMapping/>
  </p:clrMapOvr>
  <p:transition>
    <p:pull dir="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77C6BD-F7DC-8873-84D3-CB3E842E44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729F3CF-EF2A-B6F0-90EF-4F39F4FE575D}"/>
              </a:ext>
            </a:extLst>
          </p:cNvPr>
          <p:cNvSpPr>
            <a:spLocks noGrp="1"/>
          </p:cNvSpPr>
          <p:nvPr>
            <p:ph type="title"/>
          </p:nvPr>
        </p:nvSpPr>
        <p:spPr/>
        <p:txBody>
          <a:bodyPr/>
          <a:lstStyle/>
          <a:p>
            <a:r>
              <a:rPr lang="en-US" dirty="0"/>
              <a:t>Endianness ANS</a:t>
            </a:r>
          </a:p>
        </p:txBody>
      </p:sp>
      <p:sp>
        <p:nvSpPr>
          <p:cNvPr id="3" name="Slide Number Placeholder 2">
            <a:extLst>
              <a:ext uri="{FF2B5EF4-FFF2-40B4-BE49-F238E27FC236}">
                <a16:creationId xmlns:a16="http://schemas.microsoft.com/office/drawing/2014/main" id="{25D7AD32-6C27-08D2-2FE0-9997B9231A9E}"/>
              </a:ext>
            </a:extLst>
          </p:cNvPr>
          <p:cNvSpPr>
            <a:spLocks noGrp="1"/>
          </p:cNvSpPr>
          <p:nvPr>
            <p:ph type="sldNum" sz="quarter" idx="12"/>
          </p:nvPr>
        </p:nvSpPr>
        <p:spPr/>
        <p:txBody>
          <a:bodyPr/>
          <a:lstStyle/>
          <a:p>
            <a:fld id="{AEE14D4A-FE32-40AF-B06D-E9622816B101}" type="slidenum">
              <a:rPr lang="en-US" smtClean="0"/>
              <a:pPr/>
              <a:t>13</a:t>
            </a:fld>
            <a:endParaRPr lang="en-US"/>
          </a:p>
        </p:txBody>
      </p:sp>
      <p:sp>
        <p:nvSpPr>
          <p:cNvPr id="4" name="Content Placeholder 3">
            <a:extLst>
              <a:ext uri="{FF2B5EF4-FFF2-40B4-BE49-F238E27FC236}">
                <a16:creationId xmlns:a16="http://schemas.microsoft.com/office/drawing/2014/main" id="{BA095994-96A1-3342-AF91-E5C6E48F1321}"/>
              </a:ext>
            </a:extLst>
          </p:cNvPr>
          <p:cNvSpPr>
            <a:spLocks noGrp="1"/>
          </p:cNvSpPr>
          <p:nvPr>
            <p:ph sz="quarter" idx="1"/>
          </p:nvPr>
        </p:nvSpPr>
        <p:spPr>
          <a:xfrm>
            <a:off x="457200" y="1250950"/>
            <a:ext cx="4594484" cy="4906010"/>
          </a:xfrm>
        </p:spPr>
        <p:txBody>
          <a:bodyPr>
            <a:normAutofit/>
          </a:bodyPr>
          <a:lstStyle/>
          <a:p>
            <a:pPr lvl="0"/>
            <a:r>
              <a:rPr lang="en-US" b="1" dirty="0"/>
              <a:t>STR r1, [r0, #4]!</a:t>
            </a:r>
            <a:endParaRPr lang="en-US" dirty="0"/>
          </a:p>
          <a:p>
            <a:pPr lvl="1"/>
            <a:r>
              <a:rPr lang="pt-BR" dirty="0"/>
              <a:t>r0 := r0 + 4; store at new r0.</a:t>
            </a:r>
            <a:endParaRPr lang="en-US" dirty="0"/>
          </a:p>
          <a:p>
            <a:pPr lvl="1"/>
            <a:r>
              <a:rPr lang="en-US" dirty="0"/>
              <a:t>Assume r1 = 0x76543210</a:t>
            </a:r>
          </a:p>
          <a:p>
            <a:pPr lvl="1"/>
            <a:r>
              <a:rPr lang="en-US" dirty="0"/>
              <a:t>r0 after store: 0x20008004</a:t>
            </a:r>
          </a:p>
          <a:p>
            <a:pPr lvl="2"/>
            <a:r>
              <a:rPr lang="pt-BR" dirty="0"/>
              <a:t>Pre-index with update. r0 = r0 + 4; store at new r0.</a:t>
            </a:r>
            <a:endParaRPr lang="en-US" dirty="0"/>
          </a:p>
          <a:p>
            <a:pPr lvl="1"/>
            <a:r>
              <a:rPr lang="en-US" dirty="0"/>
              <a:t>Memory content after store:</a:t>
            </a:r>
          </a:p>
          <a:p>
            <a:endParaRPr lang="en-US" dirty="0"/>
          </a:p>
        </p:txBody>
      </p:sp>
      <p:graphicFrame>
        <p:nvGraphicFramePr>
          <p:cNvPr id="5" name="Table 4">
            <a:extLst>
              <a:ext uri="{FF2B5EF4-FFF2-40B4-BE49-F238E27FC236}">
                <a16:creationId xmlns:a16="http://schemas.microsoft.com/office/drawing/2014/main" id="{D498C2BC-A36B-2776-0B1E-F91C98229E3B}"/>
              </a:ext>
            </a:extLst>
          </p:cNvPr>
          <p:cNvGraphicFramePr>
            <a:graphicFrameLocks noGrp="1"/>
          </p:cNvGraphicFramePr>
          <p:nvPr/>
        </p:nvGraphicFramePr>
        <p:xfrm>
          <a:off x="5051684" y="44450"/>
          <a:ext cx="4003416" cy="1981200"/>
        </p:xfrm>
        <a:graphic>
          <a:graphicData uri="http://schemas.openxmlformats.org/drawingml/2006/table">
            <a:tbl>
              <a:tblPr firstRow="1" bandRow="1">
                <a:tableStyleId>{5C22544A-7EE6-4342-B048-85BDC9FD1C3A}</a:tableStyleId>
              </a:tblPr>
              <a:tblGrid>
                <a:gridCol w="2187879">
                  <a:extLst>
                    <a:ext uri="{9D8B030D-6E8A-4147-A177-3AD203B41FA5}">
                      <a16:colId xmlns:a16="http://schemas.microsoft.com/office/drawing/2014/main" val="20000"/>
                    </a:ext>
                  </a:extLst>
                </a:gridCol>
                <a:gridCol w="1815537">
                  <a:extLst>
                    <a:ext uri="{9D8B030D-6E8A-4147-A177-3AD203B41FA5}">
                      <a16:colId xmlns:a16="http://schemas.microsoft.com/office/drawing/2014/main" val="20001"/>
                    </a:ext>
                  </a:extLst>
                </a:gridCol>
              </a:tblGrid>
              <a:tr h="370840">
                <a:tc>
                  <a:txBody>
                    <a:bodyPr/>
                    <a:lstStyle/>
                    <a:p>
                      <a:pPr algn="ctr"/>
                      <a:r>
                        <a:rPr lang="en-US" sz="2000" dirty="0">
                          <a:latin typeface="Consolas" panose="020B0609020204030204" pitchFamily="49" charset="0"/>
                          <a:cs typeface="Consolas" panose="020B0609020204030204" pitchFamily="49" charset="0"/>
                        </a:rPr>
                        <a:t>Memory Address</a:t>
                      </a:r>
                    </a:p>
                  </a:txBody>
                  <a:tcPr/>
                </a:tc>
                <a:tc>
                  <a:txBody>
                    <a:bodyPr/>
                    <a:lstStyle/>
                    <a:p>
                      <a:pPr algn="ctr"/>
                      <a:r>
                        <a:rPr lang="en-US" sz="2000" dirty="0">
                          <a:latin typeface="Consolas" panose="020B0609020204030204" pitchFamily="49" charset="0"/>
                          <a:cs typeface="Consolas" panose="020B0609020204030204" pitchFamily="49" charset="0"/>
                        </a:rPr>
                        <a:t>Memory</a:t>
                      </a:r>
                      <a:r>
                        <a:rPr lang="en-US" sz="2000" baseline="0" dirty="0">
                          <a:latin typeface="Consolas" panose="020B0609020204030204" pitchFamily="49" charset="0"/>
                          <a:cs typeface="Consolas" panose="020B0609020204030204" pitchFamily="49" charset="0"/>
                        </a:rPr>
                        <a:t> Data</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000" dirty="0" err="1">
                          <a:latin typeface="Consolas" panose="020B0609020204030204" pitchFamily="49" charset="0"/>
                          <a:cs typeface="Consolas" panose="020B0609020204030204" pitchFamily="49" charset="0"/>
                        </a:rPr>
                        <a:t>0x20008003</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0xA7</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1"/>
                  </a:ext>
                </a:extLst>
              </a:tr>
              <a:tr h="370840">
                <a:tc>
                  <a:txBody>
                    <a:bodyPr/>
                    <a:lstStyle/>
                    <a:p>
                      <a:pPr algn="ctr"/>
                      <a:r>
                        <a:rPr lang="en-US" sz="2000" dirty="0" err="1">
                          <a:latin typeface="Consolas" panose="020B0609020204030204" pitchFamily="49" charset="0"/>
                          <a:cs typeface="Consolas" panose="020B0609020204030204" pitchFamily="49" charset="0"/>
                        </a:rPr>
                        <a:t>0x20008002</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0x90</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2"/>
                  </a:ext>
                </a:extLst>
              </a:tr>
              <a:tr h="370840">
                <a:tc>
                  <a:txBody>
                    <a:bodyPr/>
                    <a:lstStyle/>
                    <a:p>
                      <a:pPr algn="ctr"/>
                      <a:r>
                        <a:rPr lang="en-US" sz="2000" dirty="0" err="1">
                          <a:latin typeface="Consolas" panose="020B0609020204030204" pitchFamily="49" charset="0"/>
                          <a:cs typeface="Consolas" panose="020B0609020204030204" pitchFamily="49" charset="0"/>
                        </a:rPr>
                        <a:t>0x20008001</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0x8C</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3"/>
                  </a:ext>
                </a:extLst>
              </a:tr>
              <a:tr h="370840">
                <a:tc>
                  <a:txBody>
                    <a:bodyPr/>
                    <a:lstStyle/>
                    <a:p>
                      <a:pPr algn="ctr"/>
                      <a:r>
                        <a:rPr lang="en-US" sz="2000" dirty="0" err="1">
                          <a:latin typeface="Consolas" panose="020B0609020204030204" pitchFamily="49" charset="0"/>
                          <a:cs typeface="Consolas" panose="020B0609020204030204" pitchFamily="49" charset="0"/>
                        </a:rPr>
                        <a:t>0x20008000</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err="1">
                          <a:latin typeface="Consolas" panose="020B0609020204030204" pitchFamily="49" charset="0"/>
                          <a:cs typeface="Consolas" panose="020B0609020204030204" pitchFamily="49" charset="0"/>
                        </a:rPr>
                        <a:t>0xEE</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4"/>
                  </a:ext>
                </a:extLst>
              </a:tr>
            </a:tbl>
          </a:graphicData>
        </a:graphic>
      </p:graphicFrame>
      <p:graphicFrame>
        <p:nvGraphicFramePr>
          <p:cNvPr id="11" name="Table 10">
            <a:extLst>
              <a:ext uri="{FF2B5EF4-FFF2-40B4-BE49-F238E27FC236}">
                <a16:creationId xmlns:a16="http://schemas.microsoft.com/office/drawing/2014/main" id="{60AE3A56-A9DF-FAD9-AC88-A33CE64954D5}"/>
              </a:ext>
            </a:extLst>
          </p:cNvPr>
          <p:cNvGraphicFramePr>
            <a:graphicFrameLocks noGrp="1"/>
          </p:cNvGraphicFramePr>
          <p:nvPr/>
        </p:nvGraphicFramePr>
        <p:xfrm>
          <a:off x="5002342" y="2222500"/>
          <a:ext cx="4102100" cy="3566160"/>
        </p:xfrm>
        <a:graphic>
          <a:graphicData uri="http://schemas.openxmlformats.org/drawingml/2006/table">
            <a:tbl>
              <a:tblPr firstRow="1" bandRow="1">
                <a:tableStyleId>{5C22544A-7EE6-4342-B048-85BDC9FD1C3A}</a:tableStyleId>
              </a:tblPr>
              <a:tblGrid>
                <a:gridCol w="2241810">
                  <a:extLst>
                    <a:ext uri="{9D8B030D-6E8A-4147-A177-3AD203B41FA5}">
                      <a16:colId xmlns:a16="http://schemas.microsoft.com/office/drawing/2014/main" val="20000"/>
                    </a:ext>
                  </a:extLst>
                </a:gridCol>
                <a:gridCol w="1860290">
                  <a:extLst>
                    <a:ext uri="{9D8B030D-6E8A-4147-A177-3AD203B41FA5}">
                      <a16:colId xmlns:a16="http://schemas.microsoft.com/office/drawing/2014/main" val="20001"/>
                    </a:ext>
                  </a:extLst>
                </a:gridCol>
              </a:tblGrid>
              <a:tr h="370840">
                <a:tc>
                  <a:txBody>
                    <a:bodyPr/>
                    <a:lstStyle/>
                    <a:p>
                      <a:pPr algn="ctr"/>
                      <a:r>
                        <a:rPr lang="en-US" sz="2000" dirty="0">
                          <a:latin typeface="+mn-lt"/>
                          <a:cs typeface="Consolas" panose="020B0609020204030204" pitchFamily="49" charset="0"/>
                        </a:rPr>
                        <a:t>Memory Address</a:t>
                      </a:r>
                    </a:p>
                  </a:txBody>
                  <a:tcPr/>
                </a:tc>
                <a:tc>
                  <a:txBody>
                    <a:bodyPr/>
                    <a:lstStyle/>
                    <a:p>
                      <a:pPr marL="0" algn="ctr" rtl="0" eaLnBrk="1" latinLnBrk="0" hangingPunct="1"/>
                      <a:r>
                        <a:rPr kumimoji="0" lang="en-US" sz="2000" b="1" kern="1200" dirty="0">
                          <a:solidFill>
                            <a:schemeClr val="lt1"/>
                          </a:solidFill>
                          <a:latin typeface="+mn-lt"/>
                          <a:ea typeface="+mn-ea"/>
                          <a:cs typeface="Consolas" panose="020B0609020204030204" pitchFamily="49" charset="0"/>
                        </a:rPr>
                        <a:t>Memory Data</a:t>
                      </a:r>
                    </a:p>
                  </a:txBody>
                  <a:tcPr/>
                </a:tc>
                <a:extLst>
                  <a:ext uri="{0D108BD9-81ED-4DB2-BD59-A6C34878D82A}">
                    <a16:rowId xmlns:a16="http://schemas.microsoft.com/office/drawing/2014/main" val="10000"/>
                  </a:ext>
                </a:extLst>
              </a:tr>
              <a:tr h="370840">
                <a:tc>
                  <a:txBody>
                    <a:bodyPr/>
                    <a:lstStyle/>
                    <a:p>
                      <a:pPr algn="ctr"/>
                      <a:r>
                        <a:rPr lang="en-US" sz="2000" dirty="0">
                          <a:latin typeface="Consolas" panose="020B0609020204030204" pitchFamily="49" charset="0"/>
                          <a:cs typeface="Consolas" panose="020B0609020204030204" pitchFamily="49" charset="0"/>
                        </a:rPr>
                        <a:t>0x20008007</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0x76</a:t>
                      </a:r>
                    </a:p>
                  </a:txBody>
                  <a:tcPr/>
                </a:tc>
                <a:extLst>
                  <a:ext uri="{0D108BD9-81ED-4DB2-BD59-A6C34878D82A}">
                    <a16:rowId xmlns:a16="http://schemas.microsoft.com/office/drawing/2014/main" val="10001"/>
                  </a:ext>
                </a:extLst>
              </a:tr>
              <a:tr h="370840">
                <a:tc>
                  <a:txBody>
                    <a:bodyPr/>
                    <a:lstStyle/>
                    <a:p>
                      <a:pPr algn="ctr"/>
                      <a:r>
                        <a:rPr lang="en-US" sz="2000" dirty="0">
                          <a:latin typeface="Consolas" panose="020B0609020204030204" pitchFamily="49" charset="0"/>
                          <a:cs typeface="Consolas" panose="020B0609020204030204" pitchFamily="49" charset="0"/>
                        </a:rPr>
                        <a:t>0x20008006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0x54</a:t>
                      </a:r>
                    </a:p>
                  </a:txBody>
                  <a:tcPr/>
                </a:tc>
                <a:extLst>
                  <a:ext uri="{0D108BD9-81ED-4DB2-BD59-A6C34878D82A}">
                    <a16:rowId xmlns:a16="http://schemas.microsoft.com/office/drawing/2014/main" val="10002"/>
                  </a:ext>
                </a:extLst>
              </a:tr>
              <a:tr h="370840">
                <a:tc>
                  <a:txBody>
                    <a:bodyPr/>
                    <a:lstStyle/>
                    <a:p>
                      <a:pPr algn="ctr"/>
                      <a:r>
                        <a:rPr lang="en-US" sz="2000" dirty="0">
                          <a:latin typeface="Consolas" panose="020B0609020204030204" pitchFamily="49" charset="0"/>
                          <a:cs typeface="Consolas" panose="020B0609020204030204" pitchFamily="49" charset="0"/>
                        </a:rPr>
                        <a:t>0x20008005</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0x32</a:t>
                      </a:r>
                    </a:p>
                  </a:txBody>
                  <a:tcPr/>
                </a:tc>
                <a:extLst>
                  <a:ext uri="{0D108BD9-81ED-4DB2-BD59-A6C34878D82A}">
                    <a16:rowId xmlns:a16="http://schemas.microsoft.com/office/drawing/2014/main" val="10003"/>
                  </a:ext>
                </a:extLst>
              </a:tr>
              <a:tr h="370840">
                <a:tc>
                  <a:txBody>
                    <a:bodyPr/>
                    <a:lstStyle/>
                    <a:p>
                      <a:pPr algn="ctr"/>
                      <a:r>
                        <a:rPr lang="en-US" sz="2000" dirty="0">
                          <a:latin typeface="Consolas" panose="020B0609020204030204" pitchFamily="49" charset="0"/>
                          <a:cs typeface="Consolas" panose="020B0609020204030204" pitchFamily="49" charset="0"/>
                        </a:rPr>
                        <a:t>0x20008004</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0x10</a:t>
                      </a:r>
                    </a:p>
                  </a:txBody>
                  <a:tcPr/>
                </a:tc>
                <a:extLst>
                  <a:ext uri="{0D108BD9-81ED-4DB2-BD59-A6C34878D82A}">
                    <a16:rowId xmlns:a16="http://schemas.microsoft.com/office/drawing/2014/main" val="10004"/>
                  </a:ext>
                </a:extLst>
              </a:tr>
              <a:tr h="370840">
                <a:tc>
                  <a:txBody>
                    <a:bodyPr/>
                    <a:lstStyle/>
                    <a:p>
                      <a:pPr algn="ctr"/>
                      <a:r>
                        <a:rPr lang="en-US" sz="2000" dirty="0" err="1">
                          <a:latin typeface="Consolas" panose="020B0609020204030204" pitchFamily="49" charset="0"/>
                          <a:cs typeface="Consolas" panose="020B0609020204030204" pitchFamily="49" charset="0"/>
                        </a:rPr>
                        <a:t>0x20008003</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987059201"/>
                  </a:ext>
                </a:extLst>
              </a:tr>
              <a:tr h="370840">
                <a:tc>
                  <a:txBody>
                    <a:bodyPr/>
                    <a:lstStyle/>
                    <a:p>
                      <a:pPr algn="ctr"/>
                      <a:r>
                        <a:rPr lang="en-US" sz="2000" dirty="0" err="1">
                          <a:latin typeface="Consolas" panose="020B0609020204030204" pitchFamily="49" charset="0"/>
                          <a:cs typeface="Consolas" panose="020B0609020204030204" pitchFamily="49" charset="0"/>
                        </a:rPr>
                        <a:t>0x20008002</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519320359"/>
                  </a:ext>
                </a:extLst>
              </a:tr>
              <a:tr h="370840">
                <a:tc>
                  <a:txBody>
                    <a:bodyPr/>
                    <a:lstStyle/>
                    <a:p>
                      <a:pPr algn="ctr"/>
                      <a:r>
                        <a:rPr lang="en-US" sz="2000" dirty="0" err="1">
                          <a:latin typeface="Consolas" panose="020B0609020204030204" pitchFamily="49" charset="0"/>
                          <a:cs typeface="Consolas" panose="020B0609020204030204" pitchFamily="49" charset="0"/>
                        </a:rPr>
                        <a:t>0x20008001</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3186104927"/>
                  </a:ext>
                </a:extLst>
              </a:tr>
              <a:tr h="370840">
                <a:tc>
                  <a:txBody>
                    <a:bodyPr/>
                    <a:lstStyle/>
                    <a:p>
                      <a:pPr algn="ctr"/>
                      <a:r>
                        <a:rPr lang="en-US" sz="2000" dirty="0" err="1">
                          <a:latin typeface="Consolas" panose="020B0609020204030204" pitchFamily="49" charset="0"/>
                          <a:cs typeface="Consolas" panose="020B0609020204030204" pitchFamily="49" charset="0"/>
                        </a:rPr>
                        <a:t>0x20008000</a:t>
                      </a:r>
                      <a:endParaRPr lang="en-US" sz="20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3027765399"/>
                  </a:ext>
                </a:extLst>
              </a:tr>
            </a:tbl>
          </a:graphicData>
        </a:graphic>
      </p:graphicFrame>
    </p:spTree>
    <p:extLst>
      <p:ext uri="{BB962C8B-B14F-4D97-AF65-F5344CB8AC3E}">
        <p14:creationId xmlns:p14="http://schemas.microsoft.com/office/powerpoint/2010/main" val="195030017"/>
      </p:ext>
    </p:extLst>
  </p:cSld>
  <p:clrMapOvr>
    <a:masterClrMapping/>
  </p:clrMapOvr>
  <p:transition>
    <p:pull dir="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Alignment</a:t>
            </a:r>
          </a:p>
        </p:txBody>
      </p:sp>
      <p:sp>
        <p:nvSpPr>
          <p:cNvPr id="3" name="Slide Number Placeholder 2"/>
          <p:cNvSpPr>
            <a:spLocks noGrp="1"/>
          </p:cNvSpPr>
          <p:nvPr>
            <p:ph type="sldNum" sz="quarter" idx="12"/>
          </p:nvPr>
        </p:nvSpPr>
        <p:spPr/>
        <p:txBody>
          <a:bodyPr/>
          <a:lstStyle/>
          <a:p>
            <a:fld id="{3CC63E4C-4642-794D-A2FD-70F6B81535F5}" type="slidenum">
              <a:rPr lang="en-US" smtClean="0"/>
              <a:pPr/>
              <a:t>14</a:t>
            </a:fld>
            <a:endParaRPr lang="en-US" dirty="0"/>
          </a:p>
        </p:txBody>
      </p:sp>
      <p:sp>
        <p:nvSpPr>
          <p:cNvPr id="4" name="Rectangle 3"/>
          <p:cNvSpPr txBox="1">
            <a:spLocks noChangeArrowheads="1"/>
          </p:cNvSpPr>
          <p:nvPr/>
        </p:nvSpPr>
        <p:spPr>
          <a:xfrm>
            <a:off x="612648" y="1673752"/>
            <a:ext cx="8182841" cy="1755248"/>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sz="1500" dirty="0"/>
              <a:t>Assume a byte-addressable memory with a data bus that is 32 bits (4 bytes) wide</a:t>
            </a:r>
          </a:p>
          <a:p>
            <a:r>
              <a:rPr lang="en-US" sz="1500" dirty="0"/>
              <a:t>Consider 16 bytes of memory (addresses 0 to 15) arranged as four 32-bit words (4 bytes each)</a:t>
            </a:r>
          </a:p>
        </p:txBody>
      </p:sp>
      <p:sp>
        <p:nvSpPr>
          <p:cNvPr id="7" name="TextBox 6"/>
          <p:cNvSpPr txBox="1"/>
          <p:nvPr/>
        </p:nvSpPr>
        <p:spPr>
          <a:xfrm>
            <a:off x="542078" y="3412912"/>
            <a:ext cx="3581400" cy="715581"/>
          </a:xfrm>
          <a:prstGeom prst="rect">
            <a:avLst/>
          </a:prstGeom>
          <a:noFill/>
        </p:spPr>
        <p:txBody>
          <a:bodyPr wrap="square" rtlCol="0">
            <a:spAutoFit/>
          </a:bodyPr>
          <a:lstStyle/>
          <a:p>
            <a:r>
              <a:rPr lang="en-US" sz="1350" dirty="0">
                <a:solidFill>
                  <a:srgbClr val="FF0000"/>
                </a:solidFill>
              </a:rPr>
              <a:t>Well-aligned</a:t>
            </a:r>
            <a:r>
              <a:rPr lang="en-US" sz="1350" dirty="0"/>
              <a:t>: each word begins on a mod-4 address, which can be read in a single memory cycle</a:t>
            </a:r>
          </a:p>
        </p:txBody>
      </p:sp>
      <p:pic>
        <p:nvPicPr>
          <p:cNvPr id="9" name="Picture 8"/>
          <p:cNvPicPr>
            <a:picLocks noChangeAspect="1"/>
          </p:cNvPicPr>
          <p:nvPr/>
        </p:nvPicPr>
        <p:blipFill>
          <a:blip r:embed="rId3"/>
          <a:stretch>
            <a:fillRect/>
          </a:stretch>
        </p:blipFill>
        <p:spPr>
          <a:xfrm>
            <a:off x="4543965" y="2307838"/>
            <a:ext cx="3785316" cy="1121162"/>
          </a:xfrm>
          <a:prstGeom prst="rect">
            <a:avLst/>
          </a:prstGeom>
        </p:spPr>
      </p:pic>
      <p:pic>
        <p:nvPicPr>
          <p:cNvPr id="10" name="Picture 9"/>
          <p:cNvPicPr>
            <a:picLocks noChangeAspect="1"/>
          </p:cNvPicPr>
          <p:nvPr/>
        </p:nvPicPr>
        <p:blipFill>
          <a:blip r:embed="rId4"/>
          <a:stretch>
            <a:fillRect/>
          </a:stretch>
        </p:blipFill>
        <p:spPr>
          <a:xfrm>
            <a:off x="542078" y="2283024"/>
            <a:ext cx="3802444" cy="1129888"/>
          </a:xfrm>
          <a:prstGeom prst="rect">
            <a:avLst/>
          </a:prstGeom>
        </p:spPr>
      </p:pic>
      <p:sp>
        <p:nvSpPr>
          <p:cNvPr id="11" name="TextBox 10"/>
          <p:cNvSpPr txBox="1"/>
          <p:nvPr/>
        </p:nvSpPr>
        <p:spPr>
          <a:xfrm>
            <a:off x="4543965" y="3412912"/>
            <a:ext cx="3581400" cy="715581"/>
          </a:xfrm>
          <a:prstGeom prst="rect">
            <a:avLst/>
          </a:prstGeom>
          <a:noFill/>
        </p:spPr>
        <p:txBody>
          <a:bodyPr wrap="square" rtlCol="0">
            <a:spAutoFit/>
          </a:bodyPr>
          <a:lstStyle/>
          <a:p>
            <a:r>
              <a:rPr lang="en-US" sz="1350" dirty="0">
                <a:solidFill>
                  <a:srgbClr val="FF0000"/>
                </a:solidFill>
              </a:rPr>
              <a:t>Ill-aligned</a:t>
            </a:r>
            <a:r>
              <a:rPr lang="en-US" sz="1350" dirty="0"/>
              <a:t>: a word begins on address 6, not a mod-4 address, which can be read in 2 memory cycles</a:t>
            </a:r>
          </a:p>
        </p:txBody>
      </p:sp>
      <p:pic>
        <p:nvPicPr>
          <p:cNvPr id="12" name="Picture 11"/>
          <p:cNvPicPr>
            <a:picLocks noChangeAspect="1"/>
          </p:cNvPicPr>
          <p:nvPr/>
        </p:nvPicPr>
        <p:blipFill>
          <a:blip r:embed="rId5">
            <a:extLst>
              <a:ext uri="{28A0092B-C50C-407E-A947-70E740481C1C}">
                <a14:useLocalDpi xmlns:a14="http://schemas.microsoft.com/office/drawing/2010/main" val="0"/>
              </a:ext>
            </a:extLst>
          </a:blip>
          <a:srcRect/>
          <a:stretch/>
        </p:blipFill>
        <p:spPr>
          <a:xfrm>
            <a:off x="4827632" y="4223976"/>
            <a:ext cx="3807836" cy="305375"/>
          </a:xfrm>
          <a:prstGeom prst="rect">
            <a:avLst/>
          </a:prstGeom>
        </p:spPr>
      </p:pic>
      <p:pic>
        <p:nvPicPr>
          <p:cNvPr id="13" name="Picture 12"/>
          <p:cNvPicPr>
            <a:picLocks noChangeAspect="1"/>
          </p:cNvPicPr>
          <p:nvPr/>
        </p:nvPicPr>
        <p:blipFill>
          <a:blip r:embed="rId6">
            <a:extLst>
              <a:ext uri="{28A0092B-C50C-407E-A947-70E740481C1C}">
                <a14:useLocalDpi xmlns:a14="http://schemas.microsoft.com/office/drawing/2010/main" val="0"/>
              </a:ext>
            </a:extLst>
          </a:blip>
          <a:srcRect/>
          <a:stretch/>
        </p:blipFill>
        <p:spPr>
          <a:xfrm>
            <a:off x="4827632" y="4670653"/>
            <a:ext cx="3807836" cy="283696"/>
          </a:xfrm>
          <a:prstGeom prst="rect">
            <a:avLst/>
          </a:prstGeom>
        </p:spPr>
      </p:pic>
      <p:pic>
        <p:nvPicPr>
          <p:cNvPr id="14" name="Picture 13"/>
          <p:cNvPicPr>
            <a:picLocks noChangeAspect="1"/>
          </p:cNvPicPr>
          <p:nvPr/>
        </p:nvPicPr>
        <p:blipFill>
          <a:blip r:embed="rId7"/>
          <a:stretch>
            <a:fillRect/>
          </a:stretch>
        </p:blipFill>
        <p:spPr>
          <a:xfrm>
            <a:off x="4827630" y="5273334"/>
            <a:ext cx="3665419" cy="335912"/>
          </a:xfrm>
          <a:prstGeom prst="rect">
            <a:avLst/>
          </a:prstGeom>
        </p:spPr>
      </p:pic>
      <p:sp>
        <p:nvSpPr>
          <p:cNvPr id="16" name="TextBox 15"/>
          <p:cNvSpPr txBox="1"/>
          <p:nvPr/>
        </p:nvSpPr>
        <p:spPr>
          <a:xfrm>
            <a:off x="109436" y="4128493"/>
            <a:ext cx="4268981" cy="1754326"/>
          </a:xfrm>
          <a:prstGeom prst="rect">
            <a:avLst/>
          </a:prstGeom>
          <a:noFill/>
          <a:ln>
            <a:solidFill>
              <a:schemeClr val="tx1"/>
            </a:solidFill>
          </a:ln>
        </p:spPr>
        <p:txBody>
          <a:bodyPr wrap="square" rtlCol="0">
            <a:spAutoFit/>
          </a:bodyPr>
          <a:lstStyle/>
          <a:p>
            <a:r>
              <a:rPr lang="en-US" sz="1200" dirty="0"/>
              <a:t>The first read cycle would retrieve 4 bytes from addresses 4 through 7; of these, the bytes from addresses 4 and 5</a:t>
            </a:r>
          </a:p>
          <a:p>
            <a:r>
              <a:rPr lang="en-US" sz="1200" dirty="0"/>
              <a:t>are discarded, and those from addresses 6 and 7 are moved to the far right;</a:t>
            </a:r>
          </a:p>
          <a:p>
            <a:r>
              <a:rPr lang="en-US" sz="1200" dirty="0"/>
              <a:t>The second read cycle retrieves 4 bytes from addresses 8 through 11; the bytes from addresses 10 and 11 are  discarded, and those from addresses 8 and 9 are moved to the far left;</a:t>
            </a:r>
          </a:p>
          <a:p>
            <a:r>
              <a:rPr lang="en-US" sz="1200" dirty="0"/>
              <a:t>Finally, the two halves are combined to form the desired 32-bit operand:</a:t>
            </a:r>
          </a:p>
        </p:txBody>
      </p:sp>
      <p:sp>
        <p:nvSpPr>
          <p:cNvPr id="5" name="Arrow: Right 4">
            <a:extLst>
              <a:ext uri="{FF2B5EF4-FFF2-40B4-BE49-F238E27FC236}">
                <a16:creationId xmlns:a16="http://schemas.microsoft.com/office/drawing/2014/main" id="{403B0BD2-2931-BDC5-E683-51FBAB7B8593}"/>
              </a:ext>
            </a:extLst>
          </p:cNvPr>
          <p:cNvSpPr/>
          <p:nvPr/>
        </p:nvSpPr>
        <p:spPr>
          <a:xfrm>
            <a:off x="4413347" y="4630642"/>
            <a:ext cx="285830" cy="363474"/>
          </a:xfrm>
          <a:prstGeom prst="rightArrow">
            <a:avLst/>
          </a:prstGeom>
          <a:solidFill>
            <a:schemeClr val="bg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Horizontal Scroll 14">
            <a:extLst>
              <a:ext uri="{FF2B5EF4-FFF2-40B4-BE49-F238E27FC236}">
                <a16:creationId xmlns:a16="http://schemas.microsoft.com/office/drawing/2014/main" id="{9847AA0A-7964-4433-C181-1EB7B5E48F3F}"/>
              </a:ext>
            </a:extLst>
          </p:cNvPr>
          <p:cNvSpPr/>
          <p:nvPr/>
        </p:nvSpPr>
        <p:spPr>
          <a:xfrm>
            <a:off x="186104" y="-39260"/>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
        <p:nvSpPr>
          <p:cNvPr id="8" name="Arrow: Down 7">
            <a:extLst>
              <a:ext uri="{FF2B5EF4-FFF2-40B4-BE49-F238E27FC236}">
                <a16:creationId xmlns:a16="http://schemas.microsoft.com/office/drawing/2014/main" id="{B9B3AF0F-A272-85F5-9499-4FA634AB7DC6}"/>
              </a:ext>
            </a:extLst>
          </p:cNvPr>
          <p:cNvSpPr/>
          <p:nvPr/>
        </p:nvSpPr>
        <p:spPr>
          <a:xfrm>
            <a:off x="6486835" y="4994116"/>
            <a:ext cx="347011" cy="279218"/>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4663475"/>
      </p:ext>
    </p:extLst>
  </p:cSld>
  <p:clrMapOvr>
    <a:masterClrMapping/>
  </p:clrMapOvr>
  <p:transition>
    <p:pull dir="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Alignment</a:t>
            </a:r>
          </a:p>
        </p:txBody>
      </p:sp>
      <p:sp>
        <p:nvSpPr>
          <p:cNvPr id="3" name="Slide Number Placeholder 2"/>
          <p:cNvSpPr>
            <a:spLocks noGrp="1"/>
          </p:cNvSpPr>
          <p:nvPr>
            <p:ph type="sldNum" sz="quarter" idx="12"/>
          </p:nvPr>
        </p:nvSpPr>
        <p:spPr/>
        <p:txBody>
          <a:bodyPr/>
          <a:lstStyle/>
          <a:p>
            <a:fld id="{3CC63E4C-4642-794D-A2FD-70F6B81535F5}" type="slidenum">
              <a:rPr lang="en-US" smtClean="0"/>
              <a:pPr/>
              <a:t>15</a:t>
            </a:fld>
            <a:endParaRPr lang="en-US" dirty="0"/>
          </a:p>
        </p:txBody>
      </p:sp>
      <p:sp>
        <p:nvSpPr>
          <p:cNvPr id="4" name="Rectangle 3"/>
          <p:cNvSpPr txBox="1">
            <a:spLocks noChangeArrowheads="1"/>
          </p:cNvSpPr>
          <p:nvPr/>
        </p:nvSpPr>
        <p:spPr>
          <a:xfrm>
            <a:off x="311998" y="1307051"/>
            <a:ext cx="8182841" cy="347682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2000" b="0" dirty="0">
                <a:solidFill>
                  <a:prstClr val="black"/>
                </a:solidFill>
              </a:rPr>
              <a:t>Q:  Assume a byte-addressable memory with a data bus that is 32 bits (4 bytes) wide. Consider 16 bytes of memory (addresses 0 to 15) arranged as four 32-bit words (4 bytes each). </a:t>
            </a:r>
            <a:r>
              <a:rPr lang="en-US" altLang="zh-CN" sz="2000" b="0" dirty="0">
                <a:solidFill>
                  <a:prstClr val="black"/>
                </a:solidFill>
              </a:rPr>
              <a:t>H</a:t>
            </a:r>
            <a:r>
              <a:rPr lang="en-US" sz="2000" b="0" dirty="0">
                <a:solidFill>
                  <a:prstClr val="black"/>
                </a:solidFill>
              </a:rPr>
              <a:t>ow many memory cycles are required to read each of the following from memory?</a:t>
            </a:r>
          </a:p>
          <a:p>
            <a:pPr marL="657225" lvl="1" indent="-257175" defTabSz="342900"/>
            <a:r>
              <a:rPr lang="en-US" sz="1600" b="0" dirty="0">
                <a:solidFill>
                  <a:prstClr val="black"/>
                </a:solidFill>
              </a:rPr>
              <a:t>(a) A 2-Byte operand read from decimal address 5</a:t>
            </a:r>
          </a:p>
          <a:p>
            <a:pPr marL="657225" lvl="1" indent="-257175" defTabSz="342900"/>
            <a:r>
              <a:rPr lang="en-US" sz="1600" b="0" dirty="0">
                <a:solidFill>
                  <a:prstClr val="black"/>
                </a:solidFill>
              </a:rPr>
              <a:t>(b) A 2-Byte operand read from decimal address 15</a:t>
            </a:r>
          </a:p>
          <a:p>
            <a:pPr marL="657225" lvl="1" indent="-257175" defTabSz="342900"/>
            <a:r>
              <a:rPr lang="en-US" sz="1600" b="0" dirty="0">
                <a:solidFill>
                  <a:prstClr val="black"/>
                </a:solidFill>
              </a:rPr>
              <a:t>(c) A 4-Byte operand read from decimal address 10</a:t>
            </a:r>
          </a:p>
          <a:p>
            <a:pPr marL="657225" lvl="1" indent="-257175" defTabSz="342900"/>
            <a:r>
              <a:rPr lang="en-US" sz="1600" b="0" dirty="0">
                <a:solidFill>
                  <a:prstClr val="black"/>
                </a:solidFill>
              </a:rPr>
              <a:t>(d) A 4-Byte operand read from decimal address 20</a:t>
            </a:r>
            <a:endParaRPr lang="en-US" sz="1600" b="0" dirty="0">
              <a:solidFill>
                <a:prstClr val="black"/>
              </a:solidFill>
              <a:latin typeface="Calibri"/>
            </a:endParaRPr>
          </a:p>
        </p:txBody>
      </p:sp>
    </p:spTree>
    <p:extLst>
      <p:ext uri="{BB962C8B-B14F-4D97-AF65-F5344CB8AC3E}">
        <p14:creationId xmlns:p14="http://schemas.microsoft.com/office/powerpoint/2010/main" val="936686548"/>
      </p:ext>
    </p:extLst>
  </p:cSld>
  <p:clrMapOvr>
    <a:masterClrMapping/>
  </p:clrMapOvr>
  <p:transition>
    <p:pull dir="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634" y="0"/>
            <a:ext cx="8229600" cy="1143000"/>
          </a:xfrm>
        </p:spPr>
        <p:txBody>
          <a:bodyPr/>
          <a:lstStyle/>
          <a:p>
            <a:r>
              <a:rPr lang="en-US" dirty="0"/>
              <a:t>Data Alignment </a:t>
            </a:r>
            <a:r>
              <a:rPr lang="en-US" altLang="zh-CN" dirty="0"/>
              <a:t>ANS</a:t>
            </a:r>
            <a:endParaRPr lang="en-US" dirty="0"/>
          </a:p>
        </p:txBody>
      </p:sp>
      <p:sp>
        <p:nvSpPr>
          <p:cNvPr id="3" name="Slide Number Placeholder 2"/>
          <p:cNvSpPr>
            <a:spLocks noGrp="1"/>
          </p:cNvSpPr>
          <p:nvPr>
            <p:ph type="sldNum" sz="quarter" idx="12"/>
          </p:nvPr>
        </p:nvSpPr>
        <p:spPr/>
        <p:txBody>
          <a:bodyPr/>
          <a:lstStyle/>
          <a:p>
            <a:fld id="{3CC63E4C-4642-794D-A2FD-70F6B81535F5}" type="slidenum">
              <a:rPr lang="en-US" smtClean="0"/>
              <a:pPr/>
              <a:t>16</a:t>
            </a:fld>
            <a:endParaRPr lang="en-US" dirty="0"/>
          </a:p>
        </p:txBody>
      </p:sp>
      <p:sp>
        <p:nvSpPr>
          <p:cNvPr id="4" name="Rectangle 3"/>
          <p:cNvSpPr txBox="1">
            <a:spLocks noChangeArrowheads="1"/>
          </p:cNvSpPr>
          <p:nvPr/>
        </p:nvSpPr>
        <p:spPr>
          <a:xfrm>
            <a:off x="267393" y="1644276"/>
            <a:ext cx="8620129" cy="318689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1600" b="0" dirty="0">
                <a:solidFill>
                  <a:prstClr val="black"/>
                </a:solidFill>
              </a:rPr>
              <a:t>Q:  Assume a byte-addressable memory with a data bus that is 32 bits (4 bytes) wide. How many memory cycles are required to read each of the following from memory?</a:t>
            </a:r>
          </a:p>
          <a:p>
            <a:pPr marL="657225" lvl="1" indent="-257175" defTabSz="342900"/>
            <a:r>
              <a:rPr lang="en-US" sz="1200" b="0" dirty="0">
                <a:solidFill>
                  <a:prstClr val="black"/>
                </a:solidFill>
              </a:rPr>
              <a:t>(a) A 2-Byte operand read from decimal address 5</a:t>
            </a:r>
          </a:p>
          <a:p>
            <a:pPr marL="657225" lvl="1" indent="-257175" defTabSz="342900"/>
            <a:r>
              <a:rPr lang="en-US" sz="1200" b="0" dirty="0">
                <a:solidFill>
                  <a:prstClr val="black"/>
                </a:solidFill>
              </a:rPr>
              <a:t>(b) A 2-Byte operand read from decimal address 15</a:t>
            </a:r>
          </a:p>
          <a:p>
            <a:pPr marL="657225" lvl="1" indent="-257175" defTabSz="342900"/>
            <a:r>
              <a:rPr lang="en-US" sz="1200" b="0" dirty="0">
                <a:solidFill>
                  <a:prstClr val="black"/>
                </a:solidFill>
              </a:rPr>
              <a:t>(c) A 4-Byte operand read from decimal address 10</a:t>
            </a:r>
          </a:p>
          <a:p>
            <a:pPr marL="657225" lvl="1" indent="-257175" defTabSz="342900"/>
            <a:r>
              <a:rPr lang="en-US" sz="1200" b="0" dirty="0">
                <a:solidFill>
                  <a:prstClr val="black"/>
                </a:solidFill>
              </a:rPr>
              <a:t>(d) A 4-Byte operand read from decimal address 20</a:t>
            </a:r>
          </a:p>
          <a:p>
            <a:pPr marL="257175" indent="-257175" defTabSz="342900"/>
            <a:r>
              <a:rPr lang="en-US" sz="1600" b="0" dirty="0">
                <a:solidFill>
                  <a:prstClr val="black"/>
                </a:solidFill>
              </a:rPr>
              <a:t>A: (a) The operand contains memory content </a:t>
            </a:r>
            <a:r>
              <a:rPr lang="en-US" altLang="zh-CN" sz="1600" b="0" dirty="0">
                <a:solidFill>
                  <a:prstClr val="black"/>
                </a:solidFill>
              </a:rPr>
              <a:t>in</a:t>
            </a:r>
            <a:r>
              <a:rPr lang="en-US" sz="1600" b="0" dirty="0">
                <a:solidFill>
                  <a:prstClr val="black"/>
                </a:solidFill>
              </a:rPr>
              <a:t> address range [5,6]. It can be read in 1 memory cycle; the memory controller returns a word in address range [4,7]. The operand can be obtained via 1-Byte offset addressing into the word.</a:t>
            </a:r>
          </a:p>
          <a:p>
            <a:pPr marL="257175" indent="-257175" defTabSz="342900"/>
            <a:r>
              <a:rPr lang="en-US" sz="1600" b="0" dirty="0">
                <a:solidFill>
                  <a:prstClr val="black"/>
                </a:solidFill>
              </a:rPr>
              <a:t>(b) The operand contains memory content in address range [15,16]. It can be read in 2 memory cycles; the memory controller returns 2 words in address ranges [12,15] and [16, 19], which can be combined to return a word in address range [14,17]. The operand can be obtained via 1-Byte offset addressing into the word.</a:t>
            </a:r>
          </a:p>
          <a:p>
            <a:pPr marL="257175" indent="-257175" defTabSz="342900"/>
            <a:r>
              <a:rPr lang="en-US" sz="1600" b="0" dirty="0">
                <a:solidFill>
                  <a:prstClr val="black"/>
                </a:solidFill>
              </a:rPr>
              <a:t>(c) The operand contains memory content in address range [10,13]. It can be read in 2 memory cycles; the memory controller returns 2 words </a:t>
            </a:r>
            <a:r>
              <a:rPr lang="en-US" altLang="zh-CN" sz="1600" b="0" dirty="0">
                <a:solidFill>
                  <a:prstClr val="black"/>
                </a:solidFill>
              </a:rPr>
              <a:t>in</a:t>
            </a:r>
            <a:r>
              <a:rPr lang="en-US" sz="1600" b="0" dirty="0">
                <a:solidFill>
                  <a:prstClr val="black"/>
                </a:solidFill>
              </a:rPr>
              <a:t> address ranges [8,11] and [12, 15], which can be combined to return a word with address range [10,13].</a:t>
            </a:r>
          </a:p>
          <a:p>
            <a:pPr marL="257175" indent="-257175" defTabSz="342900"/>
            <a:r>
              <a:rPr lang="en-US" sz="1600" b="0" dirty="0">
                <a:solidFill>
                  <a:prstClr val="black"/>
                </a:solidFill>
              </a:rPr>
              <a:t>(d) The operand contains memory content in address range [20,23]. Since 20%4=0, it is well-aligned, and can be read in 1 memory cycle.</a:t>
            </a:r>
          </a:p>
        </p:txBody>
      </p:sp>
      <p:pic>
        <p:nvPicPr>
          <p:cNvPr id="6" name="Picture 5"/>
          <p:cNvPicPr>
            <a:picLocks noChangeAspect="1"/>
          </p:cNvPicPr>
          <p:nvPr/>
        </p:nvPicPr>
        <p:blipFill>
          <a:blip r:embed="rId2"/>
          <a:stretch>
            <a:fillRect/>
          </a:stretch>
        </p:blipFill>
        <p:spPr>
          <a:xfrm>
            <a:off x="5004684" y="83634"/>
            <a:ext cx="4067187" cy="1560642"/>
          </a:xfrm>
          <a:prstGeom prst="rect">
            <a:avLst/>
          </a:prstGeom>
        </p:spPr>
      </p:pic>
    </p:spTree>
    <p:extLst>
      <p:ext uri="{BB962C8B-B14F-4D97-AF65-F5344CB8AC3E}">
        <p14:creationId xmlns:p14="http://schemas.microsoft.com/office/powerpoint/2010/main" val="2173526811"/>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lstStyle/>
          <a:p>
            <a:r>
              <a:rPr lang="en-US" dirty="0"/>
              <a:t>Data Alignment</a:t>
            </a:r>
          </a:p>
        </p:txBody>
      </p:sp>
      <p:sp>
        <p:nvSpPr>
          <p:cNvPr id="3" name="Slide Number Placeholder 2"/>
          <p:cNvSpPr>
            <a:spLocks noGrp="1"/>
          </p:cNvSpPr>
          <p:nvPr>
            <p:ph type="sldNum" sz="quarter" idx="12"/>
          </p:nvPr>
        </p:nvSpPr>
        <p:spPr/>
        <p:txBody>
          <a:bodyPr/>
          <a:lstStyle/>
          <a:p>
            <a:fld id="{3CC63E4C-4642-794D-A2FD-70F6B81535F5}" type="slidenum">
              <a:rPr lang="en-US" smtClean="0"/>
              <a:pPr/>
              <a:t>17</a:t>
            </a:fld>
            <a:endParaRPr lang="en-US" dirty="0"/>
          </a:p>
        </p:txBody>
      </p:sp>
      <p:sp>
        <p:nvSpPr>
          <p:cNvPr id="4" name="Rectangle 3"/>
          <p:cNvSpPr txBox="1">
            <a:spLocks noChangeArrowheads="1"/>
          </p:cNvSpPr>
          <p:nvPr/>
        </p:nvSpPr>
        <p:spPr>
          <a:xfrm>
            <a:off x="267393" y="1842309"/>
            <a:ext cx="8182841" cy="3510275"/>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2000" b="0" dirty="0">
                <a:solidFill>
                  <a:prstClr val="black"/>
                </a:solidFill>
              </a:rPr>
              <a:t>Q:  Assume a byte-addressable memory with a data bus that is 32 bits (4 bytes) wide. Consider 16 bytes of memory (addresses 0 to 15) arranged as four 32-bit words (4 bytes each). </a:t>
            </a:r>
          </a:p>
          <a:p>
            <a:pPr marL="657225" lvl="1" indent="-257175" defTabSz="342900"/>
            <a:r>
              <a:rPr lang="en-US" sz="1600" b="0" dirty="0">
                <a:solidFill>
                  <a:prstClr val="black"/>
                </a:solidFill>
              </a:rPr>
              <a:t>(a) What is the address of MSB of the word at address 102, assuming Little-Endian ordering?</a:t>
            </a:r>
          </a:p>
          <a:p>
            <a:pPr marL="657225" lvl="1" indent="-257175" defTabSz="342900"/>
            <a:r>
              <a:rPr lang="en-US" sz="1600" b="0" dirty="0">
                <a:solidFill>
                  <a:prstClr val="black"/>
                </a:solidFill>
              </a:rPr>
              <a:t>(b) What is the address of LSB of the word at address 102, assuming Little-Endian ordering?</a:t>
            </a:r>
          </a:p>
          <a:p>
            <a:pPr marL="657225" lvl="1" indent="-257175" defTabSz="342900"/>
            <a:r>
              <a:rPr lang="en-US" sz="1600" b="0" dirty="0">
                <a:solidFill>
                  <a:prstClr val="black"/>
                </a:solidFill>
              </a:rPr>
              <a:t>(b) How many memory cycles are required to read the word at address 102?</a:t>
            </a:r>
          </a:p>
          <a:p>
            <a:pPr marL="657225" lvl="1" indent="-257175" defTabSz="342900"/>
            <a:r>
              <a:rPr lang="en-US" sz="1600" b="0" dirty="0">
                <a:solidFill>
                  <a:prstClr val="black"/>
                </a:solidFill>
              </a:rPr>
              <a:t>(c) How many memory cycles are required to read the half word at address 102?</a:t>
            </a:r>
            <a:endParaRPr lang="en-US" sz="1000" b="0" dirty="0">
              <a:solidFill>
                <a:prstClr val="black"/>
              </a:solidFill>
              <a:latin typeface="Calibri"/>
            </a:endParaRPr>
          </a:p>
        </p:txBody>
      </p:sp>
      <p:pic>
        <p:nvPicPr>
          <p:cNvPr id="5" name="Picture 4"/>
          <p:cNvPicPr>
            <a:picLocks noChangeAspect="1"/>
          </p:cNvPicPr>
          <p:nvPr/>
        </p:nvPicPr>
        <p:blipFill>
          <a:blip r:embed="rId2"/>
          <a:stretch>
            <a:fillRect/>
          </a:stretch>
        </p:blipFill>
        <p:spPr>
          <a:xfrm>
            <a:off x="4345363" y="76200"/>
            <a:ext cx="4779587" cy="1729193"/>
          </a:xfrm>
          <a:prstGeom prst="rect">
            <a:avLst/>
          </a:prstGeom>
        </p:spPr>
      </p:pic>
    </p:spTree>
    <p:extLst>
      <p:ext uri="{BB962C8B-B14F-4D97-AF65-F5344CB8AC3E}">
        <p14:creationId xmlns:p14="http://schemas.microsoft.com/office/powerpoint/2010/main" val="1545068738"/>
      </p:ext>
    </p:extLst>
  </p:cSld>
  <p:clrMapOvr>
    <a:masterClrMapping/>
  </p:clrMapOvr>
  <p:transition>
    <p:pull dir="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lstStyle/>
          <a:p>
            <a:r>
              <a:rPr lang="en-US" dirty="0"/>
              <a:t>Data Alignment ANS</a:t>
            </a:r>
          </a:p>
        </p:txBody>
      </p:sp>
      <p:sp>
        <p:nvSpPr>
          <p:cNvPr id="3" name="Slide Number Placeholder 2"/>
          <p:cNvSpPr>
            <a:spLocks noGrp="1"/>
          </p:cNvSpPr>
          <p:nvPr>
            <p:ph type="sldNum" sz="quarter" idx="12"/>
          </p:nvPr>
        </p:nvSpPr>
        <p:spPr/>
        <p:txBody>
          <a:bodyPr/>
          <a:lstStyle/>
          <a:p>
            <a:fld id="{3CC63E4C-4642-794D-A2FD-70F6B81535F5}" type="slidenum">
              <a:rPr lang="en-US" smtClean="0"/>
              <a:pPr/>
              <a:t>18</a:t>
            </a:fld>
            <a:endParaRPr lang="en-US" dirty="0"/>
          </a:p>
        </p:txBody>
      </p:sp>
      <p:sp>
        <p:nvSpPr>
          <p:cNvPr id="4" name="Rectangle 3"/>
          <p:cNvSpPr txBox="1">
            <a:spLocks noChangeArrowheads="1"/>
          </p:cNvSpPr>
          <p:nvPr/>
        </p:nvSpPr>
        <p:spPr>
          <a:xfrm>
            <a:off x="267393" y="1842310"/>
            <a:ext cx="8182841" cy="471089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2000" b="0" dirty="0">
                <a:solidFill>
                  <a:prstClr val="black"/>
                </a:solidFill>
              </a:rPr>
              <a:t>Q:  Assume a byte-addressable memory with a data bus that is 32 bits (4 bytes) wide. Consider 16 bytes of memory (addresses 0 to 15) arranged as four 32-bit words (4 bytes each). </a:t>
            </a:r>
          </a:p>
          <a:p>
            <a:pPr marL="657225" lvl="1" indent="-257175" defTabSz="342900"/>
            <a:r>
              <a:rPr lang="en-US" sz="1600" b="0" dirty="0">
                <a:solidFill>
                  <a:prstClr val="black"/>
                </a:solidFill>
              </a:rPr>
              <a:t>(a) What is the address of MSB of the word at address 102, assuming Little-Endian ordering?</a:t>
            </a:r>
          </a:p>
          <a:p>
            <a:pPr marL="657225" lvl="1" indent="-257175" defTabSz="342900"/>
            <a:r>
              <a:rPr lang="en-US" sz="1600" b="0" dirty="0">
                <a:solidFill>
                  <a:prstClr val="black"/>
                </a:solidFill>
              </a:rPr>
              <a:t>(b) What is the address of LSB of the word at address 102, assuming Little-Endian ordering?</a:t>
            </a:r>
          </a:p>
          <a:p>
            <a:pPr marL="657225" lvl="1" indent="-257175" defTabSz="342900"/>
            <a:r>
              <a:rPr lang="en-US" sz="1600" b="0" dirty="0">
                <a:solidFill>
                  <a:prstClr val="black"/>
                </a:solidFill>
              </a:rPr>
              <a:t>(c) How many memory cycles are required to read the word at address 102?</a:t>
            </a:r>
          </a:p>
          <a:p>
            <a:pPr marL="657225" lvl="1" indent="-257175" defTabSz="342900"/>
            <a:r>
              <a:rPr lang="en-US" sz="1600" b="0" dirty="0">
                <a:solidFill>
                  <a:prstClr val="black"/>
                </a:solidFill>
              </a:rPr>
              <a:t>(d) How many memory cycles are required to read the half word at address 102?</a:t>
            </a:r>
            <a:endParaRPr lang="en-US" sz="1000" b="0" dirty="0">
              <a:solidFill>
                <a:prstClr val="black"/>
              </a:solidFill>
              <a:latin typeface="Calibri"/>
            </a:endParaRPr>
          </a:p>
          <a:p>
            <a:pPr marL="257175" indent="-257175" defTabSz="342900"/>
            <a:r>
              <a:rPr lang="en-US" sz="2000" b="0" dirty="0">
                <a:solidFill>
                  <a:prstClr val="black"/>
                </a:solidFill>
              </a:rPr>
              <a:t>A: </a:t>
            </a:r>
          </a:p>
          <a:p>
            <a:pPr marL="657225" lvl="1" indent="-257175" defTabSz="342900"/>
            <a:r>
              <a:rPr lang="en-US" sz="1600" b="0" dirty="0">
                <a:solidFill>
                  <a:prstClr val="black"/>
                </a:solidFill>
              </a:rPr>
              <a:t>(a) MSB of the word at address 102 is 105</a:t>
            </a:r>
          </a:p>
          <a:p>
            <a:pPr marL="657225" lvl="1" indent="-257175" defTabSz="342900"/>
            <a:r>
              <a:rPr lang="en-US" sz="1600" b="0" dirty="0">
                <a:solidFill>
                  <a:prstClr val="black"/>
                </a:solidFill>
              </a:rPr>
              <a:t>(b) LSB of the word at address 102 is 102</a:t>
            </a:r>
          </a:p>
          <a:p>
            <a:pPr marL="657225" lvl="1" indent="-257175" defTabSz="342900"/>
            <a:r>
              <a:rPr lang="en-US" sz="1600" b="0" dirty="0">
                <a:solidFill>
                  <a:prstClr val="black"/>
                </a:solidFill>
              </a:rPr>
              <a:t>(c) 2 cycles</a:t>
            </a:r>
          </a:p>
          <a:p>
            <a:pPr marL="657225" lvl="1" indent="-257175" defTabSz="342900"/>
            <a:r>
              <a:rPr lang="en-US" sz="1600" b="0" dirty="0">
                <a:solidFill>
                  <a:prstClr val="black"/>
                </a:solidFill>
              </a:rPr>
              <a:t>(d) 1cycle</a:t>
            </a:r>
            <a:endParaRPr lang="en-US" sz="900" dirty="0">
              <a:solidFill>
                <a:prstClr val="black"/>
              </a:solidFill>
              <a:latin typeface="Calibri"/>
            </a:endParaRPr>
          </a:p>
        </p:txBody>
      </p:sp>
      <p:pic>
        <p:nvPicPr>
          <p:cNvPr id="5" name="Picture 4"/>
          <p:cNvPicPr>
            <a:picLocks noChangeAspect="1"/>
          </p:cNvPicPr>
          <p:nvPr/>
        </p:nvPicPr>
        <p:blipFill>
          <a:blip r:embed="rId3"/>
          <a:stretch>
            <a:fillRect/>
          </a:stretch>
        </p:blipFill>
        <p:spPr>
          <a:xfrm>
            <a:off x="4345363" y="76200"/>
            <a:ext cx="4779587" cy="1729193"/>
          </a:xfrm>
          <a:prstGeom prst="rect">
            <a:avLst/>
          </a:prstGeom>
        </p:spPr>
      </p:pic>
    </p:spTree>
    <p:extLst>
      <p:ext uri="{BB962C8B-B14F-4D97-AF65-F5344CB8AC3E}">
        <p14:creationId xmlns:p14="http://schemas.microsoft.com/office/powerpoint/2010/main" val="598515287"/>
      </p:ext>
    </p:extLst>
  </p:cSld>
  <p:clrMapOvr>
    <a:masterClrMapping/>
  </p:clrMapOvr>
  <p:transition>
    <p:pull dir="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3CC63E4C-4642-794D-A2FD-70F6B81535F5}" type="slidenum">
              <a:rPr lang="en-US" smtClean="0"/>
              <a:pPr/>
              <a:t>19</a:t>
            </a:fld>
            <a:endParaRPr lang="en-US" dirty="0"/>
          </a:p>
        </p:txBody>
      </p:sp>
      <p:sp>
        <p:nvSpPr>
          <p:cNvPr id="4" name="Rectangle 3"/>
          <p:cNvSpPr txBox="1">
            <a:spLocks noChangeArrowheads="1"/>
          </p:cNvSpPr>
          <p:nvPr/>
        </p:nvSpPr>
        <p:spPr>
          <a:xfrm>
            <a:off x="267393" y="1447800"/>
            <a:ext cx="8182841" cy="35814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2400" b="0" dirty="0">
                <a:solidFill>
                  <a:prstClr val="black"/>
                </a:solidFill>
              </a:rPr>
              <a:t>Q:  Assume a byte-addressable memory with a data bus that is 32 bits (4 bytes) wide. </a:t>
            </a:r>
          </a:p>
          <a:p>
            <a:pPr marL="657225" lvl="1" indent="-257175" defTabSz="342900"/>
            <a:r>
              <a:rPr lang="en-US" altLang="zh-CN" sz="2000" b="0" dirty="0">
                <a:solidFill>
                  <a:prstClr val="black"/>
                </a:solidFill>
              </a:rPr>
              <a:t>It takes ____ memory cycle(s) to read a Byte from memory</a:t>
            </a:r>
          </a:p>
          <a:p>
            <a:pPr marL="657225" lvl="1" indent="-257175" defTabSz="342900"/>
            <a:r>
              <a:rPr lang="en-US" altLang="zh-CN" sz="2000" b="0" dirty="0">
                <a:solidFill>
                  <a:prstClr val="black"/>
                </a:solidFill>
              </a:rPr>
              <a:t>It takes ____ memory cycle(s) to read a half-word from memory</a:t>
            </a:r>
          </a:p>
          <a:p>
            <a:pPr marL="657225" lvl="1" indent="-257175" defTabSz="342900"/>
            <a:r>
              <a:rPr lang="en-US" altLang="zh-CN" sz="2000" b="0" dirty="0">
                <a:solidFill>
                  <a:prstClr val="black"/>
                </a:solidFill>
              </a:rPr>
              <a:t>It takes ____ memory cycle(s) to read a word from memory</a:t>
            </a:r>
          </a:p>
          <a:p>
            <a:pPr marL="657225" lvl="1" indent="-257175" defTabSz="342900"/>
            <a:r>
              <a:rPr lang="en-US" altLang="zh-CN" sz="2000" b="0" dirty="0">
                <a:solidFill>
                  <a:prstClr val="black"/>
                </a:solidFill>
              </a:rPr>
              <a:t>It takes ____ memory cycle(s) to read a double word from memory</a:t>
            </a:r>
            <a:endParaRPr lang="en-US" sz="2400" b="0" dirty="0">
              <a:solidFill>
                <a:prstClr val="black"/>
              </a:solidFill>
              <a:latin typeface="Calibri"/>
            </a:endParaRPr>
          </a:p>
        </p:txBody>
      </p:sp>
      <p:pic>
        <p:nvPicPr>
          <p:cNvPr id="5" name="Picture 4"/>
          <p:cNvPicPr>
            <a:picLocks noChangeAspect="1"/>
          </p:cNvPicPr>
          <p:nvPr/>
        </p:nvPicPr>
        <p:blipFill>
          <a:blip r:embed="rId2"/>
          <a:stretch>
            <a:fillRect/>
          </a:stretch>
        </p:blipFill>
        <p:spPr>
          <a:xfrm>
            <a:off x="5029200" y="-6804"/>
            <a:ext cx="4067187" cy="1560642"/>
          </a:xfrm>
          <a:prstGeom prst="rect">
            <a:avLst/>
          </a:prstGeom>
        </p:spPr>
      </p:pic>
      <p:sp>
        <p:nvSpPr>
          <p:cNvPr id="9" name="Title 1">
            <a:extLst>
              <a:ext uri="{FF2B5EF4-FFF2-40B4-BE49-F238E27FC236}">
                <a16:creationId xmlns:a16="http://schemas.microsoft.com/office/drawing/2014/main" id="{78DA596E-85CA-C0C6-85A8-74A98C3DFFDB}"/>
              </a:ext>
            </a:extLst>
          </p:cNvPr>
          <p:cNvSpPr>
            <a:spLocks noGrp="1"/>
          </p:cNvSpPr>
          <p:nvPr>
            <p:ph type="title"/>
          </p:nvPr>
        </p:nvSpPr>
        <p:spPr>
          <a:xfrm>
            <a:off x="0" y="22225"/>
            <a:ext cx="8229600" cy="1143000"/>
          </a:xfrm>
        </p:spPr>
        <p:txBody>
          <a:bodyPr/>
          <a:lstStyle/>
          <a:p>
            <a:r>
              <a:rPr lang="en-US" dirty="0"/>
              <a:t>Memory Cycles</a:t>
            </a:r>
          </a:p>
        </p:txBody>
      </p:sp>
    </p:spTree>
    <p:extLst>
      <p:ext uri="{BB962C8B-B14F-4D97-AF65-F5344CB8AC3E}">
        <p14:creationId xmlns:p14="http://schemas.microsoft.com/office/powerpoint/2010/main" val="1910717593"/>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3"/>
          <p:cNvSpPr>
            <a:spLocks noGrp="1" noChangeArrowheads="1"/>
          </p:cNvSpPr>
          <p:nvPr>
            <p:ph type="title"/>
          </p:nvPr>
        </p:nvSpPr>
        <p:spPr/>
        <p:txBody>
          <a:bodyPr/>
          <a:lstStyle/>
          <a:p>
            <a:pPr marL="119063" indent="-119063"/>
            <a:r>
              <a:rPr lang="en-US" altLang="zh-CN" dirty="0"/>
              <a:t>Endianness</a:t>
            </a:r>
            <a:endParaRPr lang="en-US" dirty="0"/>
          </a:p>
        </p:txBody>
      </p:sp>
      <p:grpSp>
        <p:nvGrpSpPr>
          <p:cNvPr id="62" name="Group 61"/>
          <p:cNvGrpSpPr/>
          <p:nvPr/>
        </p:nvGrpSpPr>
        <p:grpSpPr>
          <a:xfrm>
            <a:off x="5630863" y="1057853"/>
            <a:ext cx="2504258" cy="5615166"/>
            <a:chOff x="5824055" y="1154163"/>
            <a:chExt cx="2504258" cy="5615166"/>
          </a:xfrm>
        </p:grpSpPr>
        <p:sp>
          <p:nvSpPr>
            <p:cNvPr id="63" name="Rectangle 6"/>
            <p:cNvSpPr>
              <a:spLocks/>
            </p:cNvSpPr>
            <p:nvPr/>
          </p:nvSpPr>
          <p:spPr bwMode="auto">
            <a:xfrm>
              <a:off x="6850351" y="18177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4" name="Rectangle 7"/>
            <p:cNvSpPr>
              <a:spLocks/>
            </p:cNvSpPr>
            <p:nvPr/>
          </p:nvSpPr>
          <p:spPr bwMode="auto">
            <a:xfrm>
              <a:off x="6850351" y="21225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5" name="Rectangle 8"/>
            <p:cNvSpPr>
              <a:spLocks/>
            </p:cNvSpPr>
            <p:nvPr/>
          </p:nvSpPr>
          <p:spPr bwMode="auto">
            <a:xfrm>
              <a:off x="6850351" y="24273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6" name="Rectangle 9"/>
            <p:cNvSpPr>
              <a:spLocks/>
            </p:cNvSpPr>
            <p:nvPr/>
          </p:nvSpPr>
          <p:spPr bwMode="auto">
            <a:xfrm>
              <a:off x="6850351" y="27321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7" name="Rectangle 10"/>
            <p:cNvSpPr>
              <a:spLocks/>
            </p:cNvSpPr>
            <p:nvPr/>
          </p:nvSpPr>
          <p:spPr bwMode="auto">
            <a:xfrm>
              <a:off x="6850351" y="30369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8" name="Rectangle 11"/>
            <p:cNvSpPr>
              <a:spLocks/>
            </p:cNvSpPr>
            <p:nvPr/>
          </p:nvSpPr>
          <p:spPr bwMode="auto">
            <a:xfrm>
              <a:off x="6850351" y="33417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9" name="Rectangle 12"/>
            <p:cNvSpPr>
              <a:spLocks/>
            </p:cNvSpPr>
            <p:nvPr/>
          </p:nvSpPr>
          <p:spPr bwMode="auto">
            <a:xfrm>
              <a:off x="6850351" y="36465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0" name="Rectangle 13"/>
            <p:cNvSpPr>
              <a:spLocks/>
            </p:cNvSpPr>
            <p:nvPr/>
          </p:nvSpPr>
          <p:spPr bwMode="auto">
            <a:xfrm>
              <a:off x="6850351" y="39513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1" name="Rectangle 14"/>
            <p:cNvSpPr>
              <a:spLocks/>
            </p:cNvSpPr>
            <p:nvPr/>
          </p:nvSpPr>
          <p:spPr bwMode="auto">
            <a:xfrm>
              <a:off x="6850351" y="42561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2" name="Rectangle 15"/>
            <p:cNvSpPr>
              <a:spLocks/>
            </p:cNvSpPr>
            <p:nvPr/>
          </p:nvSpPr>
          <p:spPr bwMode="auto">
            <a:xfrm>
              <a:off x="6850351" y="45609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3" name="Rectangle 16"/>
            <p:cNvSpPr>
              <a:spLocks/>
            </p:cNvSpPr>
            <p:nvPr/>
          </p:nvSpPr>
          <p:spPr bwMode="auto">
            <a:xfrm>
              <a:off x="6850351" y="48657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4" name="Rectangle 17"/>
            <p:cNvSpPr>
              <a:spLocks/>
            </p:cNvSpPr>
            <p:nvPr/>
          </p:nvSpPr>
          <p:spPr bwMode="auto">
            <a:xfrm>
              <a:off x="6850351" y="51705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5" name="Rectangle 18"/>
            <p:cNvSpPr>
              <a:spLocks/>
            </p:cNvSpPr>
            <p:nvPr/>
          </p:nvSpPr>
          <p:spPr bwMode="auto">
            <a:xfrm>
              <a:off x="7612351" y="1762453"/>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0015</a:t>
              </a:r>
            </a:p>
          </p:txBody>
        </p:sp>
        <p:sp>
          <p:nvSpPr>
            <p:cNvPr id="76" name="Rectangle 19"/>
            <p:cNvSpPr>
              <a:spLocks/>
            </p:cNvSpPr>
            <p:nvPr/>
          </p:nvSpPr>
          <p:spPr bwMode="auto">
            <a:xfrm>
              <a:off x="7612351" y="2138973"/>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0014</a:t>
              </a:r>
            </a:p>
          </p:txBody>
        </p:sp>
        <p:sp>
          <p:nvSpPr>
            <p:cNvPr id="77" name="Rectangle 20"/>
            <p:cNvSpPr>
              <a:spLocks/>
            </p:cNvSpPr>
            <p:nvPr/>
          </p:nvSpPr>
          <p:spPr bwMode="auto">
            <a:xfrm>
              <a:off x="7612351" y="24527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0013</a:t>
              </a:r>
            </a:p>
          </p:txBody>
        </p:sp>
        <p:sp>
          <p:nvSpPr>
            <p:cNvPr id="78" name="Rectangle 21"/>
            <p:cNvSpPr>
              <a:spLocks/>
            </p:cNvSpPr>
            <p:nvPr/>
          </p:nvSpPr>
          <p:spPr bwMode="auto">
            <a:xfrm>
              <a:off x="7612351" y="27575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0012</a:t>
              </a:r>
            </a:p>
          </p:txBody>
        </p:sp>
        <p:sp>
          <p:nvSpPr>
            <p:cNvPr id="79" name="Rectangle 22"/>
            <p:cNvSpPr>
              <a:spLocks/>
            </p:cNvSpPr>
            <p:nvPr/>
          </p:nvSpPr>
          <p:spPr bwMode="auto">
            <a:xfrm>
              <a:off x="7612351" y="30623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0011</a:t>
              </a:r>
            </a:p>
          </p:txBody>
        </p:sp>
        <p:sp>
          <p:nvSpPr>
            <p:cNvPr id="80" name="Rectangle 23"/>
            <p:cNvSpPr>
              <a:spLocks/>
            </p:cNvSpPr>
            <p:nvPr/>
          </p:nvSpPr>
          <p:spPr bwMode="auto">
            <a:xfrm>
              <a:off x="7612351" y="33671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0010</a:t>
              </a:r>
            </a:p>
          </p:txBody>
        </p:sp>
        <p:sp>
          <p:nvSpPr>
            <p:cNvPr id="81" name="Rectangle 24"/>
            <p:cNvSpPr>
              <a:spLocks/>
            </p:cNvSpPr>
            <p:nvPr/>
          </p:nvSpPr>
          <p:spPr bwMode="auto">
            <a:xfrm>
              <a:off x="7612351" y="36719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0009</a:t>
              </a:r>
            </a:p>
          </p:txBody>
        </p:sp>
        <p:sp>
          <p:nvSpPr>
            <p:cNvPr id="82" name="Rectangle 25"/>
            <p:cNvSpPr>
              <a:spLocks/>
            </p:cNvSpPr>
            <p:nvPr/>
          </p:nvSpPr>
          <p:spPr bwMode="auto">
            <a:xfrm>
              <a:off x="7612351" y="39767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0008</a:t>
              </a:r>
            </a:p>
          </p:txBody>
        </p:sp>
        <p:sp>
          <p:nvSpPr>
            <p:cNvPr id="83" name="Rectangle 26"/>
            <p:cNvSpPr>
              <a:spLocks/>
            </p:cNvSpPr>
            <p:nvPr/>
          </p:nvSpPr>
          <p:spPr bwMode="auto">
            <a:xfrm>
              <a:off x="7612351" y="42815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0007</a:t>
              </a:r>
            </a:p>
          </p:txBody>
        </p:sp>
        <p:sp>
          <p:nvSpPr>
            <p:cNvPr id="84" name="Rectangle 27"/>
            <p:cNvSpPr>
              <a:spLocks/>
            </p:cNvSpPr>
            <p:nvPr/>
          </p:nvSpPr>
          <p:spPr bwMode="auto">
            <a:xfrm>
              <a:off x="7612351" y="45863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0006</a:t>
              </a:r>
            </a:p>
          </p:txBody>
        </p:sp>
        <p:sp>
          <p:nvSpPr>
            <p:cNvPr id="85" name="Rectangle 28"/>
            <p:cNvSpPr>
              <a:spLocks/>
            </p:cNvSpPr>
            <p:nvPr/>
          </p:nvSpPr>
          <p:spPr bwMode="auto">
            <a:xfrm>
              <a:off x="7612351" y="48657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0005</a:t>
              </a:r>
            </a:p>
          </p:txBody>
        </p:sp>
        <p:sp>
          <p:nvSpPr>
            <p:cNvPr id="86" name="Rectangle 29"/>
            <p:cNvSpPr>
              <a:spLocks/>
            </p:cNvSpPr>
            <p:nvPr/>
          </p:nvSpPr>
          <p:spPr bwMode="auto">
            <a:xfrm>
              <a:off x="7612351" y="51705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0004</a:t>
              </a:r>
            </a:p>
          </p:txBody>
        </p:sp>
        <p:grpSp>
          <p:nvGrpSpPr>
            <p:cNvPr id="87" name="Group 33"/>
            <p:cNvGrpSpPr>
              <a:grpSpLocks/>
            </p:cNvGrpSpPr>
            <p:nvPr/>
          </p:nvGrpSpPr>
          <p:grpSpPr bwMode="auto">
            <a:xfrm>
              <a:off x="5952643" y="1817738"/>
              <a:ext cx="609600" cy="4876800"/>
              <a:chOff x="0" y="0"/>
              <a:chExt cx="384" cy="3072"/>
            </a:xfrm>
          </p:grpSpPr>
          <p:sp>
            <p:nvSpPr>
              <p:cNvPr id="108" name="Rectangle 34"/>
              <p:cNvSpPr>
                <a:spLocks/>
              </p:cNvSpPr>
              <p:nvPr/>
            </p:nvSpPr>
            <p:spPr bwMode="auto">
              <a:xfrm>
                <a:off x="0" y="0"/>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09" name="Rectangle 35"/>
              <p:cNvSpPr>
                <a:spLocks/>
              </p:cNvSpPr>
              <p:nvPr/>
            </p:nvSpPr>
            <p:spPr bwMode="auto">
              <a:xfrm>
                <a:off x="0" y="768"/>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10" name="Rectangle 36"/>
              <p:cNvSpPr>
                <a:spLocks/>
              </p:cNvSpPr>
              <p:nvPr/>
            </p:nvSpPr>
            <p:spPr bwMode="auto">
              <a:xfrm>
                <a:off x="0" y="1536"/>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11" name="Rectangle 37"/>
              <p:cNvSpPr>
                <a:spLocks/>
              </p:cNvSpPr>
              <p:nvPr/>
            </p:nvSpPr>
            <p:spPr bwMode="auto">
              <a:xfrm>
                <a:off x="0" y="2304"/>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grpSp>
        <p:sp>
          <p:nvSpPr>
            <p:cNvPr id="88" name="Rectangle 38"/>
            <p:cNvSpPr>
              <a:spLocks/>
            </p:cNvSpPr>
            <p:nvPr/>
          </p:nvSpPr>
          <p:spPr bwMode="auto">
            <a:xfrm>
              <a:off x="5824055" y="1154163"/>
              <a:ext cx="862013" cy="660400"/>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32-bit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Words</a:t>
              </a:r>
            </a:p>
          </p:txBody>
        </p:sp>
        <p:sp>
          <p:nvSpPr>
            <p:cNvPr id="89" name="Rectangle 39"/>
            <p:cNvSpPr>
              <a:spLocks/>
            </p:cNvSpPr>
            <p:nvPr/>
          </p:nvSpPr>
          <p:spPr bwMode="auto">
            <a:xfrm>
              <a:off x="6763038" y="1284338"/>
              <a:ext cx="777875" cy="381000"/>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Bytes</a:t>
              </a:r>
            </a:p>
          </p:txBody>
        </p:sp>
        <p:sp>
          <p:nvSpPr>
            <p:cNvPr id="90" name="Rectangle 40"/>
            <p:cNvSpPr>
              <a:spLocks/>
            </p:cNvSpPr>
            <p:nvPr/>
          </p:nvSpPr>
          <p:spPr bwMode="auto">
            <a:xfrm>
              <a:off x="7588538" y="1284338"/>
              <a:ext cx="739775" cy="381000"/>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err="1">
                  <a:ln>
                    <a:noFill/>
                  </a:ln>
                  <a:solidFill>
                    <a:prstClr val="black"/>
                  </a:solidFill>
                  <a:effectLst/>
                  <a:uLnTx/>
                  <a:uFillTx/>
                  <a:latin typeface="Helvetica" charset="0"/>
                  <a:ea typeface="Helvetica" charset="0"/>
                  <a:cs typeface="Helvetica" charset="0"/>
                  <a:sym typeface="Helvetica" charset="0"/>
                </a:rPr>
                <a:t>Addr</a:t>
              </a:r>
              <a:r>
                <a:rPr kumimoji="0" lang="en-US" sz="18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a:t>
              </a:r>
            </a:p>
          </p:txBody>
        </p:sp>
        <p:sp>
          <p:nvSpPr>
            <p:cNvPr id="91" name="Rectangle 41"/>
            <p:cNvSpPr>
              <a:spLocks/>
            </p:cNvSpPr>
            <p:nvPr/>
          </p:nvSpPr>
          <p:spPr bwMode="auto">
            <a:xfrm>
              <a:off x="6850351" y="54753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92" name="Rectangle 42"/>
            <p:cNvSpPr>
              <a:spLocks/>
            </p:cNvSpPr>
            <p:nvPr/>
          </p:nvSpPr>
          <p:spPr bwMode="auto">
            <a:xfrm>
              <a:off x="7612351" y="54753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0003</a:t>
              </a:r>
            </a:p>
          </p:txBody>
        </p:sp>
        <p:sp>
          <p:nvSpPr>
            <p:cNvPr id="93" name="Rectangle 43"/>
            <p:cNvSpPr>
              <a:spLocks/>
            </p:cNvSpPr>
            <p:nvPr/>
          </p:nvSpPr>
          <p:spPr bwMode="auto">
            <a:xfrm>
              <a:off x="6850351" y="57801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94" name="Rectangle 44"/>
            <p:cNvSpPr>
              <a:spLocks/>
            </p:cNvSpPr>
            <p:nvPr/>
          </p:nvSpPr>
          <p:spPr bwMode="auto">
            <a:xfrm>
              <a:off x="7612351" y="57801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0002</a:t>
              </a:r>
            </a:p>
          </p:txBody>
        </p:sp>
        <p:sp>
          <p:nvSpPr>
            <p:cNvPr id="95" name="Rectangle 45"/>
            <p:cNvSpPr>
              <a:spLocks/>
            </p:cNvSpPr>
            <p:nvPr/>
          </p:nvSpPr>
          <p:spPr bwMode="auto">
            <a:xfrm>
              <a:off x="6850351" y="60849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96" name="Rectangle 46"/>
            <p:cNvSpPr>
              <a:spLocks/>
            </p:cNvSpPr>
            <p:nvPr/>
          </p:nvSpPr>
          <p:spPr bwMode="auto">
            <a:xfrm>
              <a:off x="7612351" y="60849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0001</a:t>
              </a:r>
            </a:p>
          </p:txBody>
        </p:sp>
        <p:sp>
          <p:nvSpPr>
            <p:cNvPr id="97" name="Rectangle 47"/>
            <p:cNvSpPr>
              <a:spLocks/>
            </p:cNvSpPr>
            <p:nvPr/>
          </p:nvSpPr>
          <p:spPr bwMode="auto">
            <a:xfrm>
              <a:off x="6850351" y="63897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98" name="Rectangle 48"/>
            <p:cNvSpPr>
              <a:spLocks/>
            </p:cNvSpPr>
            <p:nvPr/>
          </p:nvSpPr>
          <p:spPr bwMode="auto">
            <a:xfrm>
              <a:off x="7612351" y="63897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0000</a:t>
              </a:r>
            </a:p>
          </p:txBody>
        </p:sp>
        <p:sp>
          <p:nvSpPr>
            <p:cNvPr id="99" name="Rectangle 52"/>
            <p:cNvSpPr>
              <a:spLocks/>
            </p:cNvSpPr>
            <p:nvPr/>
          </p:nvSpPr>
          <p:spPr bwMode="auto">
            <a:xfrm>
              <a:off x="5952643" y="2046338"/>
              <a:ext cx="622300" cy="730250"/>
            </a:xfrm>
            <a:prstGeom prst="rect">
              <a:avLst/>
            </a:prstGeom>
            <a:noFill/>
            <a:ln w="25400">
              <a:noFill/>
              <a:miter lim="800000"/>
              <a:headEnd/>
              <a:tailEnd/>
            </a:ln>
          </p:spPr>
          <p:txBody>
            <a:bodyPr lIns="50800" tIns="50800" bIns="5080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Helvetica" charset="0"/>
                  <a:ea typeface="Helvetica" charset="0"/>
                  <a:cs typeface="Helvetica" charset="0"/>
                  <a:sym typeface="Helvetica" charset="0"/>
                </a:rPr>
                <a:t>Addr</a:t>
              </a: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ourier New" charset="0"/>
                  <a:ea typeface="Courier New" charset="0"/>
                  <a:cs typeface="Courier New" charset="0"/>
                  <a:sym typeface="Courier New" charset="0"/>
                </a:rPr>
                <a:t>??</a:t>
              </a:r>
            </a:p>
          </p:txBody>
        </p:sp>
        <p:sp>
          <p:nvSpPr>
            <p:cNvPr id="100" name="Rectangle 53"/>
            <p:cNvSpPr>
              <a:spLocks/>
            </p:cNvSpPr>
            <p:nvPr/>
          </p:nvSpPr>
          <p:spPr bwMode="auto">
            <a:xfrm>
              <a:off x="5952643" y="3265538"/>
              <a:ext cx="622300" cy="730250"/>
            </a:xfrm>
            <a:prstGeom prst="rect">
              <a:avLst/>
            </a:prstGeom>
            <a:noFill/>
            <a:ln w="25400">
              <a:noFill/>
              <a:miter lim="800000"/>
              <a:headEnd/>
              <a:tailEnd/>
            </a:ln>
          </p:spPr>
          <p:txBody>
            <a:bodyPr lIns="50800" tIns="50800" bIns="5080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Helvetica" charset="0"/>
                  <a:ea typeface="Helvetica" charset="0"/>
                  <a:cs typeface="Helvetica" charset="0"/>
                  <a:sym typeface="Helvetica" charset="0"/>
                </a:rPr>
                <a:t>Addr</a:t>
              </a: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ourier New" charset="0"/>
                  <a:ea typeface="Courier New" charset="0"/>
                  <a:cs typeface="Courier New" charset="0"/>
                  <a:sym typeface="Courier New" charset="0"/>
                </a:rPr>
                <a:t>??</a:t>
              </a:r>
            </a:p>
          </p:txBody>
        </p:sp>
        <p:sp>
          <p:nvSpPr>
            <p:cNvPr id="101" name="Rectangle 54"/>
            <p:cNvSpPr>
              <a:spLocks/>
            </p:cNvSpPr>
            <p:nvPr/>
          </p:nvSpPr>
          <p:spPr bwMode="auto">
            <a:xfrm>
              <a:off x="5952643" y="4484738"/>
              <a:ext cx="622300" cy="730250"/>
            </a:xfrm>
            <a:prstGeom prst="rect">
              <a:avLst/>
            </a:prstGeom>
            <a:noFill/>
            <a:ln w="25400">
              <a:noFill/>
              <a:miter lim="800000"/>
              <a:headEnd/>
              <a:tailEnd/>
            </a:ln>
          </p:spPr>
          <p:txBody>
            <a:bodyPr lIns="50800" tIns="50800" bIns="5080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Addr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ourier New" charset="0"/>
                  <a:ea typeface="Courier New" charset="0"/>
                  <a:cs typeface="Courier New" charset="0"/>
                  <a:sym typeface="Courier New" charset="0"/>
                </a:rPr>
                <a:t>??</a:t>
              </a:r>
            </a:p>
          </p:txBody>
        </p:sp>
        <p:sp>
          <p:nvSpPr>
            <p:cNvPr id="102" name="Rectangle 55"/>
            <p:cNvSpPr>
              <a:spLocks/>
            </p:cNvSpPr>
            <p:nvPr/>
          </p:nvSpPr>
          <p:spPr bwMode="auto">
            <a:xfrm>
              <a:off x="5952643" y="5703938"/>
              <a:ext cx="622300" cy="730250"/>
            </a:xfrm>
            <a:prstGeom prst="rect">
              <a:avLst/>
            </a:prstGeom>
            <a:noFill/>
            <a:ln w="25400">
              <a:noFill/>
              <a:miter lim="800000"/>
              <a:headEnd/>
              <a:tailEnd/>
            </a:ln>
          </p:spPr>
          <p:txBody>
            <a:bodyPr lIns="50800" tIns="50800" bIns="5080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Addr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Courier New" charset="0"/>
                  <a:ea typeface="Courier New" charset="0"/>
                  <a:cs typeface="Courier New" charset="0"/>
                  <a:sym typeface="Courier New" charset="0"/>
                </a:rPr>
                <a:t>??</a:t>
              </a:r>
            </a:p>
          </p:txBody>
        </p:sp>
        <p:grpSp>
          <p:nvGrpSpPr>
            <p:cNvPr id="103" name="Group 56"/>
            <p:cNvGrpSpPr>
              <a:grpSpLocks/>
            </p:cNvGrpSpPr>
            <p:nvPr/>
          </p:nvGrpSpPr>
          <p:grpSpPr bwMode="auto">
            <a:xfrm>
              <a:off x="6208232" y="2470201"/>
              <a:ext cx="96838" cy="3954463"/>
              <a:chOff x="139" y="3"/>
              <a:chExt cx="61" cy="2491"/>
            </a:xfrm>
          </p:grpSpPr>
          <p:sp>
            <p:nvSpPr>
              <p:cNvPr id="104" name="Rectangle 59"/>
              <p:cNvSpPr>
                <a:spLocks/>
              </p:cNvSpPr>
              <p:nvPr/>
            </p:nvSpPr>
            <p:spPr bwMode="auto">
              <a:xfrm>
                <a:off x="139" y="3"/>
                <a:ext cx="61" cy="187"/>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wrap="none" lIns="50800" tIns="50800" rIns="45720" bIns="50800" anchor="ctr">
                <a:prstTxWarp prst="textNoShape">
                  <a:avLst/>
                </a:prstTxWarp>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endParaRPr>
              </a:p>
            </p:txBody>
          </p:sp>
          <p:sp>
            <p:nvSpPr>
              <p:cNvPr id="105" name="Rectangle 62"/>
              <p:cNvSpPr>
                <a:spLocks/>
              </p:cNvSpPr>
              <p:nvPr/>
            </p:nvSpPr>
            <p:spPr bwMode="auto">
              <a:xfrm>
                <a:off x="139" y="771"/>
                <a:ext cx="61" cy="187"/>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wrap="none" lIns="50800" tIns="50800" rIns="45720" bIns="50800" anchor="ctr">
                <a:prstTxWarp prst="textNoShape">
                  <a:avLst/>
                </a:prstTxWarp>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endParaRPr>
              </a:p>
            </p:txBody>
          </p:sp>
          <p:sp>
            <p:nvSpPr>
              <p:cNvPr id="106" name="Rectangle 65"/>
              <p:cNvSpPr>
                <a:spLocks/>
              </p:cNvSpPr>
              <p:nvPr/>
            </p:nvSpPr>
            <p:spPr bwMode="auto">
              <a:xfrm>
                <a:off x="139" y="1539"/>
                <a:ext cx="61" cy="187"/>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wrap="none" lIns="50800" tIns="50800" rIns="45720" bIns="50800" anchor="ctr">
                <a:prstTxWarp prst="textNoShape">
                  <a:avLst/>
                </a:prstTxWarp>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endParaRPr>
              </a:p>
            </p:txBody>
          </p:sp>
          <p:sp>
            <p:nvSpPr>
              <p:cNvPr id="107" name="Rectangle 68"/>
              <p:cNvSpPr>
                <a:spLocks/>
              </p:cNvSpPr>
              <p:nvPr/>
            </p:nvSpPr>
            <p:spPr bwMode="auto">
              <a:xfrm>
                <a:off x="139" y="2307"/>
                <a:ext cx="61" cy="187"/>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wrap="none" lIns="50800" tIns="50800" rIns="45720" bIns="50800" anchor="ctr">
                <a:prstTxWarp prst="textNoShape">
                  <a:avLst/>
                </a:prstTxWarp>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endParaRPr>
              </a:p>
            </p:txBody>
          </p:sp>
        </p:grpSp>
      </p:grpSp>
      <p:sp>
        <p:nvSpPr>
          <p:cNvPr id="10" name="TextBox 9"/>
          <p:cNvSpPr txBox="1"/>
          <p:nvPr/>
        </p:nvSpPr>
        <p:spPr>
          <a:xfrm>
            <a:off x="244699" y="2826467"/>
            <a:ext cx="4151290" cy="707886"/>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C00000"/>
                </a:solidFill>
                <a:effectLst/>
                <a:uLnTx/>
                <a:uFillTx/>
                <a:latin typeface="Gill Sans MT"/>
                <a:ea typeface="+mn-ea"/>
                <a:cs typeface="+mn-cs"/>
              </a:rPr>
              <a:t>What are the memory address of these four words?</a:t>
            </a:r>
          </a:p>
        </p:txBody>
      </p:sp>
      <p:sp>
        <p:nvSpPr>
          <p:cNvPr id="11" name="TextBox 10"/>
          <p:cNvSpPr txBox="1"/>
          <p:nvPr/>
        </p:nvSpPr>
        <p:spPr>
          <a:xfrm>
            <a:off x="4748984" y="2178628"/>
            <a:ext cx="829073" cy="307777"/>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itchFamily="49" charset="0"/>
                <a:ea typeface="+mn-ea"/>
                <a:cs typeface="+mn-cs"/>
              </a:rPr>
              <a:t>Word 3</a:t>
            </a:r>
          </a:p>
        </p:txBody>
      </p:sp>
      <p:sp>
        <p:nvSpPr>
          <p:cNvPr id="115" name="TextBox 114"/>
          <p:cNvSpPr txBox="1"/>
          <p:nvPr/>
        </p:nvSpPr>
        <p:spPr>
          <a:xfrm>
            <a:off x="4765930" y="3407253"/>
            <a:ext cx="829073" cy="307777"/>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itchFamily="49" charset="0"/>
                <a:ea typeface="+mn-ea"/>
                <a:cs typeface="+mn-cs"/>
              </a:rPr>
              <a:t>Word 2</a:t>
            </a:r>
          </a:p>
        </p:txBody>
      </p:sp>
      <p:sp>
        <p:nvSpPr>
          <p:cNvPr id="116" name="TextBox 115"/>
          <p:cNvSpPr txBox="1"/>
          <p:nvPr/>
        </p:nvSpPr>
        <p:spPr>
          <a:xfrm>
            <a:off x="4798129" y="4561842"/>
            <a:ext cx="829073" cy="307777"/>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itchFamily="49" charset="0"/>
                <a:ea typeface="+mn-ea"/>
                <a:cs typeface="+mn-cs"/>
              </a:rPr>
              <a:t>Word 1</a:t>
            </a:r>
          </a:p>
        </p:txBody>
      </p:sp>
      <p:sp>
        <p:nvSpPr>
          <p:cNvPr id="117" name="TextBox 116"/>
          <p:cNvSpPr txBox="1"/>
          <p:nvPr/>
        </p:nvSpPr>
        <p:spPr>
          <a:xfrm>
            <a:off x="4815075" y="5790467"/>
            <a:ext cx="829073" cy="307777"/>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itchFamily="49" charset="0"/>
                <a:ea typeface="+mn-ea"/>
                <a:cs typeface="+mn-cs"/>
              </a:rPr>
              <a:t>Word 0</a:t>
            </a:r>
          </a:p>
        </p:txBody>
      </p:sp>
      <p:sp>
        <p:nvSpPr>
          <p:cNvPr id="2" name="Slide Number Placeholder 1"/>
          <p:cNvSpPr>
            <a:spLocks noGrp="1"/>
          </p:cNvSpPr>
          <p:nvPr>
            <p:ph type="sldNum" sz="quarter" idx="4294967295"/>
          </p:nvPr>
        </p:nvSpPr>
        <p:spPr>
          <a:xfrm>
            <a:off x="612648" y="6356350"/>
            <a:ext cx="1981200" cy="365760"/>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fld id="{AEE14D4A-FE32-40AF-B06D-E9622816B101}" type="slidenum">
              <a:rPr kumimoji="0" lang="en-US" sz="1400" b="1" i="0" u="none" strike="noStrike" kern="1200" cap="none" spc="0" normalizeH="0" baseline="0" noProof="0" smtClean="0">
                <a:ln>
                  <a:noFill/>
                </a:ln>
                <a:solidFill>
                  <a:prstClr val="black"/>
                </a:solidFill>
                <a:effectLst/>
                <a:uLnTx/>
                <a:uFillTx/>
                <a:latin typeface="Courier New" pitchFamily="49"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2</a:t>
            </a:fld>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Tree>
    <p:extLst>
      <p:ext uri="{BB962C8B-B14F-4D97-AF65-F5344CB8AC3E}">
        <p14:creationId xmlns:p14="http://schemas.microsoft.com/office/powerpoint/2010/main" val="33590757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225"/>
            <a:ext cx="8229600" cy="1143000"/>
          </a:xfrm>
        </p:spPr>
        <p:txBody>
          <a:bodyPr/>
          <a:lstStyle/>
          <a:p>
            <a:r>
              <a:rPr lang="en-US" dirty="0"/>
              <a:t>Memory Cycles ANS</a:t>
            </a:r>
          </a:p>
        </p:txBody>
      </p:sp>
      <p:sp>
        <p:nvSpPr>
          <p:cNvPr id="3" name="Slide Number Placeholder 2"/>
          <p:cNvSpPr>
            <a:spLocks noGrp="1"/>
          </p:cNvSpPr>
          <p:nvPr>
            <p:ph type="sldNum" sz="quarter" idx="12"/>
          </p:nvPr>
        </p:nvSpPr>
        <p:spPr/>
        <p:txBody>
          <a:bodyPr/>
          <a:lstStyle/>
          <a:p>
            <a:fld id="{3CC63E4C-4642-794D-A2FD-70F6B81535F5}" type="slidenum">
              <a:rPr lang="en-US" smtClean="0"/>
              <a:pPr/>
              <a:t>20</a:t>
            </a:fld>
            <a:endParaRPr lang="en-US" dirty="0"/>
          </a:p>
        </p:txBody>
      </p:sp>
      <p:sp>
        <p:nvSpPr>
          <p:cNvPr id="4" name="Rectangle 3"/>
          <p:cNvSpPr txBox="1">
            <a:spLocks noChangeArrowheads="1"/>
          </p:cNvSpPr>
          <p:nvPr/>
        </p:nvSpPr>
        <p:spPr>
          <a:xfrm>
            <a:off x="267393" y="1447800"/>
            <a:ext cx="8182841" cy="43434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2400" b="0" dirty="0">
                <a:solidFill>
                  <a:prstClr val="black"/>
                </a:solidFill>
              </a:rPr>
              <a:t>Q: Assume a byte-addressable memory with a data bus that is 32 bits (4 bytes) wide. </a:t>
            </a:r>
          </a:p>
          <a:p>
            <a:pPr marL="657225" lvl="1" indent="-257175" defTabSz="342900"/>
            <a:r>
              <a:rPr lang="en-US" altLang="zh-CN" sz="2000" b="0" dirty="0">
                <a:solidFill>
                  <a:prstClr val="black"/>
                </a:solidFill>
              </a:rPr>
              <a:t>It takes ____ memory cycle(s) to read a Byte from memory</a:t>
            </a:r>
          </a:p>
          <a:p>
            <a:pPr marL="657225" lvl="1" indent="-257175" defTabSz="342900"/>
            <a:r>
              <a:rPr lang="en-US" altLang="zh-CN" sz="2000" b="0" dirty="0">
                <a:solidFill>
                  <a:prstClr val="black"/>
                </a:solidFill>
              </a:rPr>
              <a:t>It takes ____ memory cycle(s) to read a half-word from memory</a:t>
            </a:r>
          </a:p>
          <a:p>
            <a:pPr marL="657225" lvl="1" indent="-257175" defTabSz="342900"/>
            <a:r>
              <a:rPr lang="en-US" altLang="zh-CN" sz="2000" b="0" dirty="0">
                <a:solidFill>
                  <a:prstClr val="black"/>
                </a:solidFill>
              </a:rPr>
              <a:t>It takes ____ memory cycle(s) to read a word from memory</a:t>
            </a:r>
          </a:p>
          <a:p>
            <a:pPr marL="657225" lvl="1" indent="-257175" defTabSz="342900"/>
            <a:r>
              <a:rPr lang="en-US" altLang="zh-CN" sz="2000" b="0" dirty="0">
                <a:solidFill>
                  <a:prstClr val="black"/>
                </a:solidFill>
              </a:rPr>
              <a:t>It takes ____ memory cycle(s) to read a double word from memory</a:t>
            </a:r>
          </a:p>
          <a:p>
            <a:pPr marL="257175" indent="-257175" defTabSz="342900"/>
            <a:r>
              <a:rPr lang="en-US" altLang="zh-CN" sz="2400" b="0" dirty="0">
                <a:solidFill>
                  <a:prstClr val="black"/>
                </a:solidFill>
              </a:rPr>
              <a:t>A:</a:t>
            </a:r>
          </a:p>
          <a:p>
            <a:pPr marL="657225" lvl="1" indent="-257175" defTabSz="342900"/>
            <a:r>
              <a:rPr lang="en-US" altLang="zh-CN" sz="2000" b="0" dirty="0">
                <a:solidFill>
                  <a:prstClr val="black"/>
                </a:solidFill>
              </a:rPr>
              <a:t>It takes __1__ memory cycle(s) to read a Byte from memory</a:t>
            </a:r>
          </a:p>
          <a:p>
            <a:pPr marL="657225" lvl="1" indent="-257175" defTabSz="342900"/>
            <a:r>
              <a:rPr lang="en-US" altLang="zh-CN" sz="2000" b="0" dirty="0">
                <a:solidFill>
                  <a:prstClr val="black"/>
                </a:solidFill>
              </a:rPr>
              <a:t>It takes __1 or 2__ memory cycle(s) to read a half-word from memory</a:t>
            </a:r>
          </a:p>
          <a:p>
            <a:pPr marL="657225" lvl="1" indent="-257175" defTabSz="342900"/>
            <a:r>
              <a:rPr lang="en-US" altLang="zh-CN" sz="2000" b="0" dirty="0">
                <a:solidFill>
                  <a:prstClr val="black"/>
                </a:solidFill>
              </a:rPr>
              <a:t>It takes __1 or 2__ memory cycle(s) to read a word from memory</a:t>
            </a:r>
          </a:p>
          <a:p>
            <a:pPr marL="657225" lvl="1" indent="-257175" defTabSz="342900"/>
            <a:r>
              <a:rPr lang="en-US" altLang="zh-CN" sz="2000" b="0" dirty="0">
                <a:solidFill>
                  <a:prstClr val="black"/>
                </a:solidFill>
              </a:rPr>
              <a:t>It takes __2 or 3__ memory cycle(s) to read a double word from memory (a double word may span at least 2 consecutive words, and at most 3 consecutive words in memory)</a:t>
            </a:r>
            <a:endParaRPr lang="en-US" sz="2400" b="0" dirty="0">
              <a:solidFill>
                <a:prstClr val="black"/>
              </a:solidFill>
              <a:latin typeface="Calibri"/>
            </a:endParaRPr>
          </a:p>
        </p:txBody>
      </p:sp>
      <p:pic>
        <p:nvPicPr>
          <p:cNvPr id="8" name="Picture 7"/>
          <p:cNvPicPr>
            <a:picLocks noChangeAspect="1"/>
          </p:cNvPicPr>
          <p:nvPr/>
        </p:nvPicPr>
        <p:blipFill>
          <a:blip r:embed="rId2"/>
          <a:stretch>
            <a:fillRect/>
          </a:stretch>
        </p:blipFill>
        <p:spPr>
          <a:xfrm>
            <a:off x="5029200" y="-6804"/>
            <a:ext cx="4067187" cy="1560642"/>
          </a:xfrm>
          <a:prstGeom prst="rect">
            <a:avLst/>
          </a:prstGeom>
        </p:spPr>
      </p:pic>
    </p:spTree>
    <p:extLst>
      <p:ext uri="{BB962C8B-B14F-4D97-AF65-F5344CB8AC3E}">
        <p14:creationId xmlns:p14="http://schemas.microsoft.com/office/powerpoint/2010/main" val="3116329460"/>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Arrays</a:t>
            </a:r>
          </a:p>
        </p:txBody>
      </p:sp>
      <p:sp>
        <p:nvSpPr>
          <p:cNvPr id="3" name="Slide Number Placeholder 2"/>
          <p:cNvSpPr>
            <a:spLocks noGrp="1"/>
          </p:cNvSpPr>
          <p:nvPr>
            <p:ph type="sldNum" sz="quarter" idx="12"/>
          </p:nvPr>
        </p:nvSpPr>
        <p:spPr/>
        <p:txBody>
          <a:bodyPr/>
          <a:lstStyle/>
          <a:p>
            <a:fld id="{3CC63E4C-4642-794D-A2FD-70F6B81535F5}" type="slidenum">
              <a:rPr lang="en-US" smtClean="0"/>
              <a:pPr/>
              <a:t>21</a:t>
            </a:fld>
            <a:endParaRPr lang="en-US" dirty="0"/>
          </a:p>
        </p:txBody>
      </p:sp>
      <p:sp>
        <p:nvSpPr>
          <p:cNvPr id="4" name="Rectangle 3"/>
          <p:cNvSpPr txBox="1">
            <a:spLocks noChangeArrowheads="1"/>
          </p:cNvSpPr>
          <p:nvPr/>
        </p:nvSpPr>
        <p:spPr>
          <a:xfrm>
            <a:off x="271346" y="1299117"/>
            <a:ext cx="8182841" cy="333929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2400" b="0" dirty="0">
                <a:solidFill>
                  <a:prstClr val="black"/>
                </a:solidFill>
              </a:rPr>
              <a:t>Q:  If the first element of a one-dimensional array x[] is stored at memory address 0</a:t>
            </a:r>
            <a:r>
              <a:rPr lang="en-US" altLang="zh-CN" sz="2400" b="0" dirty="0">
                <a:solidFill>
                  <a:prstClr val="black"/>
                </a:solidFill>
              </a:rPr>
              <a:t>x</a:t>
            </a:r>
            <a:r>
              <a:rPr lang="en-US" sz="2400" b="0" dirty="0">
                <a:solidFill>
                  <a:prstClr val="black"/>
                </a:solidFill>
              </a:rPr>
              <a:t>12345678, what is address of the second element if the array x[] contains</a:t>
            </a:r>
          </a:p>
          <a:p>
            <a:pPr marL="657225" lvl="1" indent="-257175" defTabSz="342900"/>
            <a:r>
              <a:rPr lang="en-US" sz="1800" b="0" dirty="0">
                <a:solidFill>
                  <a:prstClr val="black"/>
                </a:solidFill>
              </a:rPr>
              <a:t>(a) chars </a:t>
            </a:r>
          </a:p>
          <a:p>
            <a:pPr marL="657225" lvl="1" indent="-257175" defTabSz="342900"/>
            <a:r>
              <a:rPr lang="en-US" sz="1800" b="0" dirty="0">
                <a:solidFill>
                  <a:prstClr val="black"/>
                </a:solidFill>
              </a:rPr>
              <a:t>(b) shorts</a:t>
            </a:r>
          </a:p>
          <a:p>
            <a:pPr marL="657225" lvl="1" indent="-257175" defTabSz="342900"/>
            <a:r>
              <a:rPr lang="en-US" altLang="zh-CN" sz="1800" b="0" dirty="0">
                <a:solidFill>
                  <a:prstClr val="black"/>
                </a:solidFill>
              </a:rPr>
              <a:t>(c) </a:t>
            </a:r>
            <a:r>
              <a:rPr lang="en-US" altLang="zh-CN" sz="1800" b="0" dirty="0" err="1">
                <a:solidFill>
                  <a:prstClr val="black"/>
                </a:solidFill>
              </a:rPr>
              <a:t>ints</a:t>
            </a:r>
            <a:endParaRPr lang="en-US" sz="1800" b="0" dirty="0">
              <a:solidFill>
                <a:prstClr val="black"/>
              </a:solidFill>
            </a:endParaRPr>
          </a:p>
          <a:p>
            <a:pPr marL="657225" lvl="1" indent="-257175" defTabSz="342900"/>
            <a:r>
              <a:rPr lang="en-US" sz="1800" b="0" dirty="0">
                <a:solidFill>
                  <a:prstClr val="black"/>
                </a:solidFill>
              </a:rPr>
              <a:t>(d) longs</a:t>
            </a:r>
            <a:endParaRPr lang="en-US" sz="1800" b="0" dirty="0">
              <a:solidFill>
                <a:prstClr val="black"/>
              </a:solidFill>
              <a:latin typeface="Calibri"/>
            </a:endParaRPr>
          </a:p>
        </p:txBody>
      </p:sp>
    </p:spTree>
    <p:extLst>
      <p:ext uri="{BB962C8B-B14F-4D97-AF65-F5344CB8AC3E}">
        <p14:creationId xmlns:p14="http://schemas.microsoft.com/office/powerpoint/2010/main" val="802972020"/>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Arrays ANS</a:t>
            </a:r>
          </a:p>
        </p:txBody>
      </p:sp>
      <p:sp>
        <p:nvSpPr>
          <p:cNvPr id="3" name="Slide Number Placeholder 2"/>
          <p:cNvSpPr>
            <a:spLocks noGrp="1"/>
          </p:cNvSpPr>
          <p:nvPr>
            <p:ph type="sldNum" sz="quarter" idx="12"/>
          </p:nvPr>
        </p:nvSpPr>
        <p:spPr/>
        <p:txBody>
          <a:bodyPr/>
          <a:lstStyle/>
          <a:p>
            <a:fld id="{3CC63E4C-4642-794D-A2FD-70F6B81535F5}" type="slidenum">
              <a:rPr lang="en-US" smtClean="0"/>
              <a:pPr/>
              <a:t>22</a:t>
            </a:fld>
            <a:endParaRPr lang="en-US" dirty="0"/>
          </a:p>
        </p:txBody>
      </p:sp>
      <p:sp>
        <p:nvSpPr>
          <p:cNvPr id="4" name="Rectangle 3"/>
          <p:cNvSpPr txBox="1">
            <a:spLocks noChangeArrowheads="1"/>
          </p:cNvSpPr>
          <p:nvPr/>
        </p:nvSpPr>
        <p:spPr>
          <a:xfrm>
            <a:off x="338254" y="1425575"/>
            <a:ext cx="8182841" cy="46482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2400" b="0" dirty="0">
                <a:solidFill>
                  <a:prstClr val="black"/>
                </a:solidFill>
              </a:rPr>
              <a:t>Q:  If the first element of a one-dimensional array x[] is stored at memory address 0</a:t>
            </a:r>
            <a:r>
              <a:rPr lang="en-US" altLang="zh-CN" sz="2400" b="0" dirty="0">
                <a:solidFill>
                  <a:prstClr val="black"/>
                </a:solidFill>
              </a:rPr>
              <a:t>x</a:t>
            </a:r>
            <a:r>
              <a:rPr lang="en-US" sz="2400" b="0" dirty="0">
                <a:solidFill>
                  <a:prstClr val="black"/>
                </a:solidFill>
              </a:rPr>
              <a:t>12345678, what is address of the second element if the array x[] contains</a:t>
            </a:r>
          </a:p>
          <a:p>
            <a:pPr marL="657225" lvl="1" indent="-257175" defTabSz="342900"/>
            <a:r>
              <a:rPr lang="en-US" sz="1800" b="0" dirty="0">
                <a:solidFill>
                  <a:prstClr val="black"/>
                </a:solidFill>
              </a:rPr>
              <a:t>(a) chars </a:t>
            </a:r>
          </a:p>
          <a:p>
            <a:pPr marL="657225" lvl="1" indent="-257175" defTabSz="342900"/>
            <a:r>
              <a:rPr lang="en-US" sz="1800" b="0" dirty="0">
                <a:solidFill>
                  <a:prstClr val="black"/>
                </a:solidFill>
              </a:rPr>
              <a:t>(b) shorts</a:t>
            </a:r>
          </a:p>
          <a:p>
            <a:pPr marL="657225" lvl="1" indent="-257175" defTabSz="342900"/>
            <a:r>
              <a:rPr lang="en-US" altLang="zh-CN" sz="1800" b="0" dirty="0">
                <a:solidFill>
                  <a:prstClr val="black"/>
                </a:solidFill>
              </a:rPr>
              <a:t>(c) </a:t>
            </a:r>
            <a:r>
              <a:rPr lang="en-US" altLang="zh-CN" sz="1800" b="0" dirty="0" err="1">
                <a:solidFill>
                  <a:prstClr val="black"/>
                </a:solidFill>
              </a:rPr>
              <a:t>ints</a:t>
            </a:r>
            <a:endParaRPr lang="en-US" sz="1800" b="0" dirty="0">
              <a:solidFill>
                <a:prstClr val="black"/>
              </a:solidFill>
            </a:endParaRPr>
          </a:p>
          <a:p>
            <a:pPr marL="657225" lvl="1" indent="-257175" defTabSz="342900"/>
            <a:r>
              <a:rPr lang="en-US" sz="1800" b="0" dirty="0">
                <a:solidFill>
                  <a:prstClr val="black"/>
                </a:solidFill>
              </a:rPr>
              <a:t>(d) longs</a:t>
            </a:r>
            <a:endParaRPr lang="en-US" sz="1800" b="0" dirty="0">
              <a:solidFill>
                <a:prstClr val="black"/>
              </a:solidFill>
              <a:latin typeface="Calibri"/>
            </a:endParaRPr>
          </a:p>
          <a:p>
            <a:pPr marL="257175" indent="-257175" defTabSz="342900"/>
            <a:r>
              <a:rPr lang="en-US" sz="2400" b="0" dirty="0">
                <a:solidFill>
                  <a:prstClr val="black"/>
                </a:solidFill>
                <a:latin typeface="Calibri"/>
              </a:rPr>
              <a:t>A: x[1]’s address is x’s address plus the data type size in Bytes</a:t>
            </a:r>
          </a:p>
          <a:p>
            <a:pPr marL="657225" lvl="1" indent="-257175" defTabSz="342900"/>
            <a:r>
              <a:rPr lang="en-US" sz="1800" b="0" dirty="0">
                <a:solidFill>
                  <a:prstClr val="black"/>
                </a:solidFill>
              </a:rPr>
              <a:t>(a) chars: 0</a:t>
            </a:r>
            <a:r>
              <a:rPr lang="en-US" altLang="zh-CN" sz="1800" b="0" dirty="0">
                <a:solidFill>
                  <a:prstClr val="black"/>
                </a:solidFill>
              </a:rPr>
              <a:t>x</a:t>
            </a:r>
            <a:r>
              <a:rPr lang="en-US" sz="1800" b="0" dirty="0">
                <a:solidFill>
                  <a:prstClr val="black"/>
                </a:solidFill>
              </a:rPr>
              <a:t>12345678+1= 0</a:t>
            </a:r>
            <a:r>
              <a:rPr lang="en-US" altLang="zh-CN" sz="1800" b="0" dirty="0">
                <a:solidFill>
                  <a:prstClr val="black"/>
                </a:solidFill>
              </a:rPr>
              <a:t>x</a:t>
            </a:r>
            <a:r>
              <a:rPr lang="en-US" sz="1800" b="0" dirty="0">
                <a:solidFill>
                  <a:prstClr val="black"/>
                </a:solidFill>
              </a:rPr>
              <a:t>12345679</a:t>
            </a:r>
          </a:p>
          <a:p>
            <a:pPr marL="657225" lvl="1" indent="-257175" defTabSz="342900"/>
            <a:r>
              <a:rPr lang="en-US" sz="1800" b="0" dirty="0">
                <a:solidFill>
                  <a:prstClr val="black"/>
                </a:solidFill>
              </a:rPr>
              <a:t>(b) shorts: 0</a:t>
            </a:r>
            <a:r>
              <a:rPr lang="en-US" altLang="zh-CN" sz="1800" b="0" dirty="0">
                <a:solidFill>
                  <a:prstClr val="black"/>
                </a:solidFill>
              </a:rPr>
              <a:t>x</a:t>
            </a:r>
            <a:r>
              <a:rPr lang="en-US" sz="1800" b="0" dirty="0">
                <a:solidFill>
                  <a:prstClr val="black"/>
                </a:solidFill>
              </a:rPr>
              <a:t>12345678+2 = 0</a:t>
            </a:r>
            <a:r>
              <a:rPr lang="en-US" altLang="zh-CN" sz="1800" b="0" dirty="0">
                <a:solidFill>
                  <a:prstClr val="black"/>
                </a:solidFill>
              </a:rPr>
              <a:t>x</a:t>
            </a:r>
            <a:r>
              <a:rPr lang="en-US" sz="1800" b="0" dirty="0">
                <a:solidFill>
                  <a:prstClr val="black"/>
                </a:solidFill>
              </a:rPr>
              <a:t>1234567A</a:t>
            </a:r>
          </a:p>
          <a:p>
            <a:pPr marL="657225" lvl="1" indent="-257175" defTabSz="342900"/>
            <a:r>
              <a:rPr lang="en-US" altLang="zh-CN" sz="1800" b="0" dirty="0">
                <a:solidFill>
                  <a:prstClr val="black"/>
                </a:solidFill>
              </a:rPr>
              <a:t>(c) </a:t>
            </a:r>
            <a:r>
              <a:rPr lang="en-US" altLang="zh-CN" sz="1800" b="0" dirty="0" err="1">
                <a:solidFill>
                  <a:prstClr val="black"/>
                </a:solidFill>
              </a:rPr>
              <a:t>ints</a:t>
            </a:r>
            <a:r>
              <a:rPr lang="en-US" altLang="zh-CN" sz="1800" b="0" dirty="0">
                <a:solidFill>
                  <a:prstClr val="black"/>
                </a:solidFill>
              </a:rPr>
              <a:t>: </a:t>
            </a:r>
            <a:r>
              <a:rPr lang="en-US" sz="1800" b="0" dirty="0">
                <a:solidFill>
                  <a:prstClr val="black"/>
                </a:solidFill>
              </a:rPr>
              <a:t>0</a:t>
            </a:r>
            <a:r>
              <a:rPr lang="en-US" altLang="zh-CN" sz="1800" b="0" dirty="0">
                <a:solidFill>
                  <a:prstClr val="black"/>
                </a:solidFill>
              </a:rPr>
              <a:t>x</a:t>
            </a:r>
            <a:r>
              <a:rPr lang="en-US" sz="1800" b="0" dirty="0">
                <a:solidFill>
                  <a:prstClr val="black"/>
                </a:solidFill>
              </a:rPr>
              <a:t>12345678+4 = 0</a:t>
            </a:r>
            <a:r>
              <a:rPr lang="en-US" altLang="zh-CN" sz="1800" b="0" dirty="0">
                <a:solidFill>
                  <a:prstClr val="black"/>
                </a:solidFill>
              </a:rPr>
              <a:t>x</a:t>
            </a:r>
            <a:r>
              <a:rPr lang="en-US" sz="1800" b="0" dirty="0">
                <a:solidFill>
                  <a:prstClr val="black"/>
                </a:solidFill>
              </a:rPr>
              <a:t>1234567C</a:t>
            </a:r>
          </a:p>
          <a:p>
            <a:pPr marL="657225" lvl="1" indent="-257175" defTabSz="342900"/>
            <a:r>
              <a:rPr lang="en-US" sz="1800" b="0" dirty="0">
                <a:solidFill>
                  <a:prstClr val="black"/>
                </a:solidFill>
              </a:rPr>
              <a:t>(d) longs: 0</a:t>
            </a:r>
            <a:r>
              <a:rPr lang="en-US" altLang="zh-CN" sz="1800" b="0" dirty="0">
                <a:solidFill>
                  <a:prstClr val="black"/>
                </a:solidFill>
              </a:rPr>
              <a:t>x</a:t>
            </a:r>
            <a:r>
              <a:rPr lang="en-US" sz="1800" b="0" dirty="0">
                <a:solidFill>
                  <a:prstClr val="black"/>
                </a:solidFill>
              </a:rPr>
              <a:t>12345678+8 = 0</a:t>
            </a:r>
            <a:r>
              <a:rPr lang="en-US" altLang="zh-CN" sz="1800" b="0" dirty="0">
                <a:solidFill>
                  <a:prstClr val="black"/>
                </a:solidFill>
              </a:rPr>
              <a:t>x</a:t>
            </a:r>
            <a:r>
              <a:rPr lang="en-US" sz="1800" b="0" dirty="0">
                <a:solidFill>
                  <a:prstClr val="black"/>
                </a:solidFill>
              </a:rPr>
              <a:t>12345680</a:t>
            </a:r>
            <a:endParaRPr lang="en-US" sz="2400" b="0" dirty="0">
              <a:solidFill>
                <a:prstClr val="black"/>
              </a:solidFill>
              <a:latin typeface="Calibri"/>
            </a:endParaRPr>
          </a:p>
        </p:txBody>
      </p:sp>
    </p:spTree>
    <p:extLst>
      <p:ext uri="{BB962C8B-B14F-4D97-AF65-F5344CB8AC3E}">
        <p14:creationId xmlns:p14="http://schemas.microsoft.com/office/powerpoint/2010/main" val="415260018"/>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Load Multiple Registers</a:t>
            </a:r>
          </a:p>
        </p:txBody>
      </p:sp>
      <p:sp>
        <p:nvSpPr>
          <p:cNvPr id="3" name="Slide Number Placeholder 2"/>
          <p:cNvSpPr>
            <a:spLocks noGrp="1"/>
          </p:cNvSpPr>
          <p:nvPr>
            <p:ph type="sldNum" sz="quarter" idx="12"/>
          </p:nvPr>
        </p:nvSpPr>
        <p:spPr/>
        <p:txBody>
          <a:bodyPr/>
          <a:lstStyle/>
          <a:p>
            <a:fld id="{AEE14D4A-FE32-40AF-B06D-E9622816B101}" type="slidenum">
              <a:rPr lang="en-US" smtClean="0"/>
              <a:pPr/>
              <a:t>23</a:t>
            </a:fld>
            <a:endParaRPr lang="en-US"/>
          </a:p>
        </p:txBody>
      </p:sp>
      <p:pic>
        <p:nvPicPr>
          <p:cNvPr id="6" name="Picture 5"/>
          <p:cNvPicPr>
            <a:picLocks noChangeAspect="1"/>
          </p:cNvPicPr>
          <p:nvPr/>
        </p:nvPicPr>
        <p:blipFill>
          <a:blip r:embed="rId2"/>
          <a:stretch>
            <a:fillRect/>
          </a:stretch>
        </p:blipFill>
        <p:spPr>
          <a:xfrm>
            <a:off x="120263" y="1331918"/>
            <a:ext cx="8932501" cy="4803751"/>
          </a:xfrm>
          <a:prstGeom prst="rect">
            <a:avLst/>
          </a:prstGeom>
        </p:spPr>
      </p:pic>
      <p:sp>
        <p:nvSpPr>
          <p:cNvPr id="4" name="Horizontal Scroll 14">
            <a:extLst>
              <a:ext uri="{FF2B5EF4-FFF2-40B4-BE49-F238E27FC236}">
                <a16:creationId xmlns:a16="http://schemas.microsoft.com/office/drawing/2014/main" id="{FA6A14B0-92BB-D509-5DE4-9E034654971E}"/>
              </a:ext>
            </a:extLst>
          </p:cNvPr>
          <p:cNvSpPr/>
          <p:nvPr/>
        </p:nvSpPr>
        <p:spPr>
          <a:xfrm>
            <a:off x="186104" y="-39260"/>
            <a:ext cx="1265712" cy="762000"/>
          </a:xfrm>
          <a:prstGeom prst="horizontalScroll">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a:ea typeface="+mn-ea"/>
                <a:cs typeface="+mn-cs"/>
              </a:rPr>
              <a:t>Review</a:t>
            </a:r>
          </a:p>
        </p:txBody>
      </p:sp>
    </p:spTree>
    <p:extLst>
      <p:ext uri="{BB962C8B-B14F-4D97-AF65-F5344CB8AC3E}">
        <p14:creationId xmlns:p14="http://schemas.microsoft.com/office/powerpoint/2010/main" val="1468211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B861E1-0E8B-78F8-D2D2-3F55D16EDD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225031-3EBD-28FC-E1A0-0049330C0107}"/>
              </a:ext>
            </a:extLst>
          </p:cNvPr>
          <p:cNvSpPr>
            <a:spLocks noGrp="1"/>
          </p:cNvSpPr>
          <p:nvPr>
            <p:ph type="title"/>
          </p:nvPr>
        </p:nvSpPr>
        <p:spPr/>
        <p:txBody>
          <a:bodyPr/>
          <a:lstStyle/>
          <a:p>
            <a:r>
              <a:rPr lang="en-US" dirty="0"/>
              <a:t>LDM</a:t>
            </a:r>
          </a:p>
        </p:txBody>
      </p:sp>
      <p:sp>
        <p:nvSpPr>
          <p:cNvPr id="3" name="Slide Number Placeholder 2">
            <a:extLst>
              <a:ext uri="{FF2B5EF4-FFF2-40B4-BE49-F238E27FC236}">
                <a16:creationId xmlns:a16="http://schemas.microsoft.com/office/drawing/2014/main" id="{37A30E0F-B359-645E-5E6D-5DC92C1B996E}"/>
              </a:ext>
            </a:extLst>
          </p:cNvPr>
          <p:cNvSpPr>
            <a:spLocks noGrp="1"/>
          </p:cNvSpPr>
          <p:nvPr>
            <p:ph type="sldNum" sz="quarter" idx="12"/>
          </p:nvPr>
        </p:nvSpPr>
        <p:spPr/>
        <p:txBody>
          <a:bodyPr/>
          <a:lstStyle/>
          <a:p>
            <a:fld id="{AEE14D4A-FE32-40AF-B06D-E9622816B101}" type="slidenum">
              <a:rPr lang="en-US" smtClean="0"/>
              <a:pPr/>
              <a:t>24</a:t>
            </a:fld>
            <a:endParaRPr lang="en-US"/>
          </a:p>
        </p:txBody>
      </p:sp>
      <p:graphicFrame>
        <p:nvGraphicFramePr>
          <p:cNvPr id="8" name="Table 7">
            <a:extLst>
              <a:ext uri="{FF2B5EF4-FFF2-40B4-BE49-F238E27FC236}">
                <a16:creationId xmlns:a16="http://schemas.microsoft.com/office/drawing/2014/main" id="{D3C2D736-73D7-3A26-A782-9CEC03C12D04}"/>
              </a:ext>
            </a:extLst>
          </p:cNvPr>
          <p:cNvGraphicFramePr>
            <a:graphicFrameLocks noGrp="1"/>
          </p:cNvGraphicFramePr>
          <p:nvPr>
            <p:extLst>
              <p:ext uri="{D42A27DB-BD31-4B8C-83A1-F6EECF244321}">
                <p14:modId xmlns:p14="http://schemas.microsoft.com/office/powerpoint/2010/main" val="3555381988"/>
              </p:ext>
            </p:extLst>
          </p:nvPr>
        </p:nvGraphicFramePr>
        <p:xfrm>
          <a:off x="5410243" y="2477135"/>
          <a:ext cx="3627621" cy="2494280"/>
        </p:xfrm>
        <a:graphic>
          <a:graphicData uri="http://schemas.openxmlformats.org/drawingml/2006/table">
            <a:tbl>
              <a:tblPr firstRow="1" bandRow="1">
                <a:tableStyleId>{5C22544A-7EE6-4342-B048-85BDC9FD1C3A}</a:tableStyleId>
              </a:tblPr>
              <a:tblGrid>
                <a:gridCol w="1718346">
                  <a:extLst>
                    <a:ext uri="{9D8B030D-6E8A-4147-A177-3AD203B41FA5}">
                      <a16:colId xmlns:a16="http://schemas.microsoft.com/office/drawing/2014/main" val="20000"/>
                    </a:ext>
                  </a:extLst>
                </a:gridCol>
                <a:gridCol w="1909275">
                  <a:extLst>
                    <a:ext uri="{9D8B030D-6E8A-4147-A177-3AD203B41FA5}">
                      <a16:colId xmlns:a16="http://schemas.microsoft.com/office/drawing/2014/main" val="20001"/>
                    </a:ext>
                  </a:extLst>
                </a:gridCol>
              </a:tblGrid>
              <a:tr h="370840">
                <a:tc>
                  <a:txBody>
                    <a:bodyPr/>
                    <a:lstStyle/>
                    <a:p>
                      <a:pPr algn="ctr"/>
                      <a:r>
                        <a:rPr lang="en-US" sz="1800" dirty="0">
                          <a:solidFill>
                            <a:schemeClr val="tx1"/>
                          </a:solidFill>
                        </a:rPr>
                        <a:t>Memory Address</a:t>
                      </a:r>
                    </a:p>
                  </a:txBody>
                  <a:tcPr>
                    <a:noFill/>
                  </a:tcPr>
                </a:tc>
                <a:tc>
                  <a:txBody>
                    <a:bodyPr/>
                    <a:lstStyle/>
                    <a:p>
                      <a:pPr algn="ctr"/>
                      <a:r>
                        <a:rPr lang="en-US" sz="1800" dirty="0"/>
                        <a:t>Memory</a:t>
                      </a:r>
                      <a:r>
                        <a:rPr lang="en-US" sz="1800" baseline="0" dirty="0"/>
                        <a:t> </a:t>
                      </a:r>
                    </a:p>
                    <a:p>
                      <a:pPr algn="ctr"/>
                      <a:r>
                        <a:rPr lang="en-US" sz="1800" baseline="0" dirty="0"/>
                        <a:t>Data</a:t>
                      </a:r>
                      <a:endParaRPr lang="en-US" sz="1800" dirty="0"/>
                    </a:p>
                  </a:txBody>
                  <a:tcPr/>
                </a:tc>
                <a:extLst>
                  <a:ext uri="{0D108BD9-81ED-4DB2-BD59-A6C34878D82A}">
                    <a16:rowId xmlns:a16="http://schemas.microsoft.com/office/drawing/2014/main" val="10000"/>
                  </a:ext>
                </a:extLst>
              </a:tr>
              <a:tr h="370840">
                <a:tc>
                  <a:txBody>
                    <a:bodyPr/>
                    <a:lstStyle/>
                    <a:p>
                      <a:pPr algn="ctr"/>
                      <a:r>
                        <a:rPr kumimoji="0" lang="en-US" sz="1800" kern="1200" dirty="0">
                          <a:solidFill>
                            <a:schemeClr val="dk1"/>
                          </a:solidFill>
                          <a:latin typeface="Consolas" panose="020B0609020204030204" pitchFamily="49" charset="0"/>
                          <a:ea typeface="+mn-ea"/>
                          <a:cs typeface="Consolas" panose="020B0609020204030204" pitchFamily="49" charset="0"/>
                        </a:rPr>
                        <a:t>0x8010</a:t>
                      </a:r>
                    </a:p>
                  </a:txBody>
                  <a:tcPr>
                    <a:noFill/>
                  </a:tcPr>
                </a:tc>
                <a:tc>
                  <a:txBody>
                    <a:bodyPr/>
                    <a:lstStyle/>
                    <a:p>
                      <a:pPr algn="ctr"/>
                      <a:r>
                        <a:rPr kumimoji="0" lang="en-US" sz="1800" kern="1200" dirty="0">
                          <a:solidFill>
                            <a:schemeClr val="dk1"/>
                          </a:solidFill>
                          <a:latin typeface="Consolas" panose="020B0609020204030204" pitchFamily="49" charset="0"/>
                          <a:ea typeface="+mn-ea"/>
                          <a:cs typeface="Consolas" panose="020B0609020204030204" pitchFamily="49" charset="0"/>
                        </a:rPr>
                        <a:t>0x00000001</a:t>
                      </a:r>
                    </a:p>
                  </a:txBody>
                  <a:tcPr/>
                </a:tc>
                <a:extLst>
                  <a:ext uri="{0D108BD9-81ED-4DB2-BD59-A6C34878D82A}">
                    <a16:rowId xmlns:a16="http://schemas.microsoft.com/office/drawing/2014/main" val="10004"/>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onsolas" panose="020B0609020204030204" pitchFamily="49" charset="0"/>
                          <a:cs typeface="Consolas" panose="020B0609020204030204" pitchFamily="49" charset="0"/>
                        </a:rPr>
                        <a:t>0x800c</a:t>
                      </a:r>
                    </a:p>
                  </a:txBody>
                  <a:tcPr>
                    <a:noFill/>
                  </a:tcPr>
                </a:tc>
                <a:tc>
                  <a:txBody>
                    <a:bodyPr/>
                    <a:lstStyle/>
                    <a:p>
                      <a:pPr algn="ctr"/>
                      <a:r>
                        <a:rPr lang="en-US" sz="1800" dirty="0">
                          <a:latin typeface="Consolas" panose="020B0609020204030204" pitchFamily="49" charset="0"/>
                          <a:cs typeface="Consolas" panose="020B0609020204030204" pitchFamily="49" charset="0"/>
                        </a:rPr>
                        <a:t>0xFEEDDEAF</a:t>
                      </a:r>
                    </a:p>
                  </a:txBody>
                  <a:tcPr/>
                </a:tc>
                <a:extLst>
                  <a:ext uri="{0D108BD9-81ED-4DB2-BD59-A6C34878D82A}">
                    <a16:rowId xmlns:a16="http://schemas.microsoft.com/office/drawing/2014/main" val="10005"/>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onsolas" panose="020B0609020204030204" pitchFamily="49" charset="0"/>
                          <a:cs typeface="Consolas" panose="020B0609020204030204" pitchFamily="49" charset="0"/>
                        </a:rPr>
                        <a:t>0x8008</a:t>
                      </a:r>
                    </a:p>
                  </a:txBody>
                  <a:tcPr>
                    <a:noFill/>
                  </a:tcPr>
                </a:tc>
                <a:tc>
                  <a:txBody>
                    <a:bodyPr/>
                    <a:lstStyle/>
                    <a:p>
                      <a:pPr algn="ctr"/>
                      <a:r>
                        <a:rPr lang="en-US" sz="1800" dirty="0">
                          <a:latin typeface="Consolas" panose="020B0609020204030204" pitchFamily="49" charset="0"/>
                          <a:cs typeface="Consolas" panose="020B0609020204030204" pitchFamily="49" charset="0"/>
                        </a:rPr>
                        <a:t>0x00008888</a:t>
                      </a:r>
                    </a:p>
                  </a:txBody>
                  <a:tcPr/>
                </a:tc>
                <a:extLst>
                  <a:ext uri="{0D108BD9-81ED-4DB2-BD59-A6C34878D82A}">
                    <a16:rowId xmlns:a16="http://schemas.microsoft.com/office/drawing/2014/main" val="10006"/>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onsolas" panose="020B0609020204030204" pitchFamily="49" charset="0"/>
                          <a:cs typeface="Consolas" panose="020B0609020204030204" pitchFamily="49" charset="0"/>
                        </a:rPr>
                        <a:t>0x8004</a:t>
                      </a:r>
                    </a:p>
                  </a:txBody>
                  <a:tcPr>
                    <a:noFill/>
                  </a:tcPr>
                </a:tc>
                <a:tc>
                  <a:txBody>
                    <a:bodyPr/>
                    <a:lstStyle/>
                    <a:p>
                      <a:pPr algn="ctr"/>
                      <a:r>
                        <a:rPr lang="en-US" sz="1800" dirty="0">
                          <a:latin typeface="Consolas" panose="020B0609020204030204" pitchFamily="49" charset="0"/>
                          <a:cs typeface="Consolas" panose="020B0609020204030204" pitchFamily="49" charset="0"/>
                        </a:rPr>
                        <a:t>0x12340000</a:t>
                      </a:r>
                    </a:p>
                  </a:txBody>
                  <a:tcPr/>
                </a:tc>
                <a:extLst>
                  <a:ext uri="{0D108BD9-81ED-4DB2-BD59-A6C34878D82A}">
                    <a16:rowId xmlns:a16="http://schemas.microsoft.com/office/drawing/2014/main" val="10007"/>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onsolas" panose="020B0609020204030204" pitchFamily="49" charset="0"/>
                          <a:cs typeface="Consolas" panose="020B0609020204030204" pitchFamily="49" charset="0"/>
                        </a:rPr>
                        <a:t>0x8000</a:t>
                      </a:r>
                    </a:p>
                  </a:txBody>
                  <a:tcPr>
                    <a:noFill/>
                  </a:tcPr>
                </a:tc>
                <a:tc>
                  <a:txBody>
                    <a:bodyPr/>
                    <a:lstStyle/>
                    <a:p>
                      <a:pPr algn="ctr"/>
                      <a:r>
                        <a:rPr lang="en-US" sz="1800" dirty="0">
                          <a:latin typeface="Consolas" panose="020B0609020204030204" pitchFamily="49" charset="0"/>
                          <a:cs typeface="Consolas" panose="020B0609020204030204" pitchFamily="49" charset="0"/>
                        </a:rPr>
                        <a:t>0xBABE0000</a:t>
                      </a:r>
                    </a:p>
                  </a:txBody>
                  <a:tcPr/>
                </a:tc>
                <a:extLst>
                  <a:ext uri="{0D108BD9-81ED-4DB2-BD59-A6C34878D82A}">
                    <a16:rowId xmlns:a16="http://schemas.microsoft.com/office/drawing/2014/main" val="10008"/>
                  </a:ext>
                </a:extLst>
              </a:tr>
            </a:tbl>
          </a:graphicData>
        </a:graphic>
      </p:graphicFrame>
      <p:sp>
        <p:nvSpPr>
          <p:cNvPr id="9" name="TextBox 8">
            <a:extLst>
              <a:ext uri="{FF2B5EF4-FFF2-40B4-BE49-F238E27FC236}">
                <a16:creationId xmlns:a16="http://schemas.microsoft.com/office/drawing/2014/main" id="{DC077EDE-860F-119C-95B4-998969925842}"/>
              </a:ext>
            </a:extLst>
          </p:cNvPr>
          <p:cNvSpPr txBox="1"/>
          <p:nvPr/>
        </p:nvSpPr>
        <p:spPr>
          <a:xfrm>
            <a:off x="5016500" y="4560550"/>
            <a:ext cx="541606" cy="461665"/>
          </a:xfrm>
          <a:prstGeom prst="rect">
            <a:avLst/>
          </a:prstGeom>
          <a:noFill/>
        </p:spPr>
        <p:txBody>
          <a:bodyPr wrap="square" rtlCol="0">
            <a:spAutoFit/>
          </a:bodyPr>
          <a:lstStyle/>
          <a:p>
            <a:r>
              <a:rPr lang="en-US" sz="2400" b="0" dirty="0">
                <a:latin typeface="Consolas" panose="020B0609020204030204" pitchFamily="49" charset="0"/>
                <a:cs typeface="Consolas" panose="020B0609020204030204" pitchFamily="49" charset="0"/>
              </a:rPr>
              <a:t>r3 </a:t>
            </a:r>
          </a:p>
        </p:txBody>
      </p:sp>
      <p:sp>
        <p:nvSpPr>
          <p:cNvPr id="10" name="Arrow: Right 9">
            <a:extLst>
              <a:ext uri="{FF2B5EF4-FFF2-40B4-BE49-F238E27FC236}">
                <a16:creationId xmlns:a16="http://schemas.microsoft.com/office/drawing/2014/main" id="{0401EA57-66F9-3EE2-E561-2AB9C3395B7B}"/>
              </a:ext>
            </a:extLst>
          </p:cNvPr>
          <p:cNvSpPr/>
          <p:nvPr/>
        </p:nvSpPr>
        <p:spPr>
          <a:xfrm>
            <a:off x="5509075" y="4684711"/>
            <a:ext cx="298611" cy="240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3">
            <a:extLst>
              <a:ext uri="{FF2B5EF4-FFF2-40B4-BE49-F238E27FC236}">
                <a16:creationId xmlns:a16="http://schemas.microsoft.com/office/drawing/2014/main" id="{45B25AD4-8787-2AE5-61C8-58C8E91AB6F9}"/>
              </a:ext>
            </a:extLst>
          </p:cNvPr>
          <p:cNvSpPr txBox="1">
            <a:spLocks/>
          </p:cNvSpPr>
          <p:nvPr/>
        </p:nvSpPr>
        <p:spPr>
          <a:xfrm>
            <a:off x="457200" y="1219200"/>
            <a:ext cx="8229600" cy="4937760"/>
          </a:xfrm>
          <a:prstGeom prst="rect">
            <a:avLst/>
          </a:prstGeom>
        </p:spPr>
        <p:txBody>
          <a:bodyPr>
            <a:normAutofit/>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fontAlgn="auto">
              <a:spcAft>
                <a:spcPts val="0"/>
              </a:spcAft>
            </a:pPr>
            <a:r>
              <a:rPr lang="en-US" b="0" dirty="0"/>
              <a:t>Assume that memory and registers r0 through r3 appear as follows. Suppose r3 = 0x8000. Describe the memory and register contents after executing each instruction (individually, not sequentially):</a:t>
            </a:r>
          </a:p>
          <a:p>
            <a:pPr lvl="1" fontAlgn="auto">
              <a:spcAft>
                <a:spcPts val="0"/>
              </a:spcAft>
            </a:pPr>
            <a:r>
              <a:rPr lang="en-US" b="0" dirty="0"/>
              <a:t>LDMIA r3!, {r0, r1, r2}</a:t>
            </a:r>
          </a:p>
          <a:p>
            <a:pPr lvl="1" fontAlgn="auto">
              <a:spcAft>
                <a:spcPts val="0"/>
              </a:spcAft>
            </a:pPr>
            <a:r>
              <a:rPr lang="en-US" b="0" dirty="0"/>
              <a:t>Or LDMIB r3!, {r2, r1, r0}</a:t>
            </a:r>
          </a:p>
          <a:p>
            <a:pPr lvl="1" fontAlgn="auto">
              <a:spcAft>
                <a:spcPts val="0"/>
              </a:spcAft>
            </a:pPr>
            <a:r>
              <a:rPr lang="en-US" b="0" dirty="0"/>
              <a:t>Or LDMIB r3!, {r1, r2, r0}</a:t>
            </a:r>
          </a:p>
        </p:txBody>
      </p:sp>
    </p:spTree>
    <p:extLst>
      <p:ext uri="{BB962C8B-B14F-4D97-AF65-F5344CB8AC3E}">
        <p14:creationId xmlns:p14="http://schemas.microsoft.com/office/powerpoint/2010/main" val="3968162788"/>
      </p:ext>
    </p:extLst>
  </p:cSld>
  <p:clrMapOvr>
    <a:masterClrMapping/>
  </p:clrMapOvr>
  <p:transition>
    <p:pull dir="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3BAC0-1ED1-3CC9-BDD8-A393E1B052E7}"/>
              </a:ext>
            </a:extLst>
          </p:cNvPr>
          <p:cNvSpPr>
            <a:spLocks noGrp="1"/>
          </p:cNvSpPr>
          <p:nvPr>
            <p:ph type="title"/>
          </p:nvPr>
        </p:nvSpPr>
        <p:spPr/>
        <p:txBody>
          <a:bodyPr/>
          <a:lstStyle/>
          <a:p>
            <a:r>
              <a:rPr lang="en-US" dirty="0"/>
              <a:t>LDM ANS</a:t>
            </a:r>
          </a:p>
        </p:txBody>
      </p:sp>
      <p:sp>
        <p:nvSpPr>
          <p:cNvPr id="3" name="Slide Number Placeholder 2">
            <a:extLst>
              <a:ext uri="{FF2B5EF4-FFF2-40B4-BE49-F238E27FC236}">
                <a16:creationId xmlns:a16="http://schemas.microsoft.com/office/drawing/2014/main" id="{AE9F51EC-3133-7DCD-D9AC-FB8A645241FC}"/>
              </a:ext>
            </a:extLst>
          </p:cNvPr>
          <p:cNvSpPr>
            <a:spLocks noGrp="1"/>
          </p:cNvSpPr>
          <p:nvPr>
            <p:ph type="sldNum" sz="quarter" idx="12"/>
          </p:nvPr>
        </p:nvSpPr>
        <p:spPr/>
        <p:txBody>
          <a:bodyPr/>
          <a:lstStyle/>
          <a:p>
            <a:fld id="{AEE14D4A-FE32-40AF-B06D-E9622816B101}" type="slidenum">
              <a:rPr lang="en-US" smtClean="0"/>
              <a:pPr/>
              <a:t>25</a:t>
            </a:fld>
            <a:endParaRPr lang="en-US"/>
          </a:p>
        </p:txBody>
      </p:sp>
      <p:graphicFrame>
        <p:nvGraphicFramePr>
          <p:cNvPr id="8" name="Table 7">
            <a:extLst>
              <a:ext uri="{FF2B5EF4-FFF2-40B4-BE49-F238E27FC236}">
                <a16:creationId xmlns:a16="http://schemas.microsoft.com/office/drawing/2014/main" id="{38E9B9C5-BA3B-C651-FA94-86C87FF6C80A}"/>
              </a:ext>
            </a:extLst>
          </p:cNvPr>
          <p:cNvGraphicFramePr>
            <a:graphicFrameLocks noGrp="1"/>
          </p:cNvGraphicFramePr>
          <p:nvPr>
            <p:extLst>
              <p:ext uri="{D42A27DB-BD31-4B8C-83A1-F6EECF244321}">
                <p14:modId xmlns:p14="http://schemas.microsoft.com/office/powerpoint/2010/main" val="3099445929"/>
              </p:ext>
            </p:extLst>
          </p:nvPr>
        </p:nvGraphicFramePr>
        <p:xfrm>
          <a:off x="5422943" y="2311933"/>
          <a:ext cx="3627621" cy="2494280"/>
        </p:xfrm>
        <a:graphic>
          <a:graphicData uri="http://schemas.openxmlformats.org/drawingml/2006/table">
            <a:tbl>
              <a:tblPr firstRow="1" bandRow="1">
                <a:tableStyleId>{5C22544A-7EE6-4342-B048-85BDC9FD1C3A}</a:tableStyleId>
              </a:tblPr>
              <a:tblGrid>
                <a:gridCol w="1718346">
                  <a:extLst>
                    <a:ext uri="{9D8B030D-6E8A-4147-A177-3AD203B41FA5}">
                      <a16:colId xmlns:a16="http://schemas.microsoft.com/office/drawing/2014/main" val="20000"/>
                    </a:ext>
                  </a:extLst>
                </a:gridCol>
                <a:gridCol w="1909275">
                  <a:extLst>
                    <a:ext uri="{9D8B030D-6E8A-4147-A177-3AD203B41FA5}">
                      <a16:colId xmlns:a16="http://schemas.microsoft.com/office/drawing/2014/main" val="20001"/>
                    </a:ext>
                  </a:extLst>
                </a:gridCol>
              </a:tblGrid>
              <a:tr h="370840">
                <a:tc>
                  <a:txBody>
                    <a:bodyPr/>
                    <a:lstStyle/>
                    <a:p>
                      <a:pPr algn="ctr"/>
                      <a:r>
                        <a:rPr lang="en-US" sz="1800" dirty="0">
                          <a:solidFill>
                            <a:schemeClr val="tx1"/>
                          </a:solidFill>
                        </a:rPr>
                        <a:t>Memory Address</a:t>
                      </a:r>
                    </a:p>
                  </a:txBody>
                  <a:tcPr>
                    <a:noFill/>
                  </a:tcPr>
                </a:tc>
                <a:tc>
                  <a:txBody>
                    <a:bodyPr/>
                    <a:lstStyle/>
                    <a:p>
                      <a:pPr algn="ctr"/>
                      <a:r>
                        <a:rPr lang="en-US" sz="1800" dirty="0"/>
                        <a:t>Memory</a:t>
                      </a:r>
                      <a:r>
                        <a:rPr lang="en-US" sz="1800" baseline="0" dirty="0"/>
                        <a:t> </a:t>
                      </a:r>
                    </a:p>
                    <a:p>
                      <a:pPr algn="ctr"/>
                      <a:r>
                        <a:rPr lang="en-US" sz="1800" baseline="0" dirty="0"/>
                        <a:t>Data</a:t>
                      </a:r>
                      <a:endParaRPr lang="en-US" sz="1800" dirty="0"/>
                    </a:p>
                  </a:txBody>
                  <a:tcPr/>
                </a:tc>
                <a:extLst>
                  <a:ext uri="{0D108BD9-81ED-4DB2-BD59-A6C34878D82A}">
                    <a16:rowId xmlns:a16="http://schemas.microsoft.com/office/drawing/2014/main" val="10000"/>
                  </a:ext>
                </a:extLst>
              </a:tr>
              <a:tr h="370840">
                <a:tc>
                  <a:txBody>
                    <a:bodyPr/>
                    <a:lstStyle/>
                    <a:p>
                      <a:pPr algn="ctr"/>
                      <a:r>
                        <a:rPr kumimoji="0" lang="en-US" sz="1800" kern="1200" dirty="0">
                          <a:solidFill>
                            <a:schemeClr val="dk1"/>
                          </a:solidFill>
                          <a:latin typeface="Consolas" panose="020B0609020204030204" pitchFamily="49" charset="0"/>
                          <a:ea typeface="+mn-ea"/>
                          <a:cs typeface="Consolas" panose="020B0609020204030204" pitchFamily="49" charset="0"/>
                        </a:rPr>
                        <a:t>0x8010</a:t>
                      </a:r>
                    </a:p>
                  </a:txBody>
                  <a:tcPr>
                    <a:noFill/>
                  </a:tcPr>
                </a:tc>
                <a:tc>
                  <a:txBody>
                    <a:bodyPr/>
                    <a:lstStyle/>
                    <a:p>
                      <a:pPr algn="ctr"/>
                      <a:r>
                        <a:rPr kumimoji="0" lang="en-US" sz="1800" kern="1200" dirty="0">
                          <a:solidFill>
                            <a:schemeClr val="dk1"/>
                          </a:solidFill>
                          <a:latin typeface="Consolas" panose="020B0609020204030204" pitchFamily="49" charset="0"/>
                          <a:ea typeface="+mn-ea"/>
                          <a:cs typeface="Consolas" panose="020B0609020204030204" pitchFamily="49" charset="0"/>
                        </a:rPr>
                        <a:t>0x00000001</a:t>
                      </a:r>
                    </a:p>
                  </a:txBody>
                  <a:tcPr/>
                </a:tc>
                <a:extLst>
                  <a:ext uri="{0D108BD9-81ED-4DB2-BD59-A6C34878D82A}">
                    <a16:rowId xmlns:a16="http://schemas.microsoft.com/office/drawing/2014/main" val="10004"/>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onsolas" panose="020B0609020204030204" pitchFamily="49" charset="0"/>
                          <a:cs typeface="Consolas" panose="020B0609020204030204" pitchFamily="49" charset="0"/>
                        </a:rPr>
                        <a:t>0x800c</a:t>
                      </a:r>
                    </a:p>
                  </a:txBody>
                  <a:tcPr>
                    <a:noFill/>
                  </a:tcPr>
                </a:tc>
                <a:tc>
                  <a:txBody>
                    <a:bodyPr/>
                    <a:lstStyle/>
                    <a:p>
                      <a:pPr algn="ctr"/>
                      <a:r>
                        <a:rPr lang="en-US" sz="1800" dirty="0">
                          <a:latin typeface="Consolas" panose="020B0609020204030204" pitchFamily="49" charset="0"/>
                          <a:cs typeface="Consolas" panose="020B0609020204030204" pitchFamily="49" charset="0"/>
                        </a:rPr>
                        <a:t>0xFEEDDEAF</a:t>
                      </a:r>
                    </a:p>
                  </a:txBody>
                  <a:tcPr/>
                </a:tc>
                <a:extLst>
                  <a:ext uri="{0D108BD9-81ED-4DB2-BD59-A6C34878D82A}">
                    <a16:rowId xmlns:a16="http://schemas.microsoft.com/office/drawing/2014/main" val="10005"/>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onsolas" panose="020B0609020204030204" pitchFamily="49" charset="0"/>
                          <a:cs typeface="Consolas" panose="020B0609020204030204" pitchFamily="49" charset="0"/>
                        </a:rPr>
                        <a:t>0x8008</a:t>
                      </a:r>
                    </a:p>
                  </a:txBody>
                  <a:tcPr>
                    <a:noFill/>
                  </a:tcPr>
                </a:tc>
                <a:tc>
                  <a:txBody>
                    <a:bodyPr/>
                    <a:lstStyle/>
                    <a:p>
                      <a:pPr algn="ctr"/>
                      <a:r>
                        <a:rPr lang="en-US" sz="1800" dirty="0">
                          <a:latin typeface="Consolas" panose="020B0609020204030204" pitchFamily="49" charset="0"/>
                          <a:cs typeface="Consolas" panose="020B0609020204030204" pitchFamily="49" charset="0"/>
                        </a:rPr>
                        <a:t>0x00008888</a:t>
                      </a:r>
                    </a:p>
                  </a:txBody>
                  <a:tcPr/>
                </a:tc>
                <a:extLst>
                  <a:ext uri="{0D108BD9-81ED-4DB2-BD59-A6C34878D82A}">
                    <a16:rowId xmlns:a16="http://schemas.microsoft.com/office/drawing/2014/main" val="10006"/>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onsolas" panose="020B0609020204030204" pitchFamily="49" charset="0"/>
                          <a:cs typeface="Consolas" panose="020B0609020204030204" pitchFamily="49" charset="0"/>
                        </a:rPr>
                        <a:t>0x8004</a:t>
                      </a:r>
                    </a:p>
                  </a:txBody>
                  <a:tcPr>
                    <a:noFill/>
                  </a:tcPr>
                </a:tc>
                <a:tc>
                  <a:txBody>
                    <a:bodyPr/>
                    <a:lstStyle/>
                    <a:p>
                      <a:pPr algn="ctr"/>
                      <a:r>
                        <a:rPr lang="en-US" sz="1800" dirty="0">
                          <a:latin typeface="Consolas" panose="020B0609020204030204" pitchFamily="49" charset="0"/>
                          <a:cs typeface="Consolas" panose="020B0609020204030204" pitchFamily="49" charset="0"/>
                        </a:rPr>
                        <a:t>0x12340000</a:t>
                      </a:r>
                    </a:p>
                  </a:txBody>
                  <a:tcPr/>
                </a:tc>
                <a:extLst>
                  <a:ext uri="{0D108BD9-81ED-4DB2-BD59-A6C34878D82A}">
                    <a16:rowId xmlns:a16="http://schemas.microsoft.com/office/drawing/2014/main" val="10007"/>
                  </a:ext>
                </a:extLst>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Consolas" panose="020B0609020204030204" pitchFamily="49" charset="0"/>
                          <a:cs typeface="Consolas" panose="020B0609020204030204" pitchFamily="49" charset="0"/>
                        </a:rPr>
                        <a:t>0x8000</a:t>
                      </a:r>
                    </a:p>
                  </a:txBody>
                  <a:tcPr>
                    <a:noFill/>
                  </a:tcPr>
                </a:tc>
                <a:tc>
                  <a:txBody>
                    <a:bodyPr/>
                    <a:lstStyle/>
                    <a:p>
                      <a:pPr algn="ctr"/>
                      <a:r>
                        <a:rPr lang="en-US" sz="1800" dirty="0">
                          <a:latin typeface="Consolas" panose="020B0609020204030204" pitchFamily="49" charset="0"/>
                          <a:cs typeface="Consolas" panose="020B0609020204030204" pitchFamily="49" charset="0"/>
                        </a:rPr>
                        <a:t>0xBABE0000</a:t>
                      </a:r>
                    </a:p>
                  </a:txBody>
                  <a:tcPr/>
                </a:tc>
                <a:extLst>
                  <a:ext uri="{0D108BD9-81ED-4DB2-BD59-A6C34878D82A}">
                    <a16:rowId xmlns:a16="http://schemas.microsoft.com/office/drawing/2014/main" val="10008"/>
                  </a:ext>
                </a:extLst>
              </a:tr>
            </a:tbl>
          </a:graphicData>
        </a:graphic>
      </p:graphicFrame>
      <p:sp>
        <p:nvSpPr>
          <p:cNvPr id="9" name="TextBox 8">
            <a:extLst>
              <a:ext uri="{FF2B5EF4-FFF2-40B4-BE49-F238E27FC236}">
                <a16:creationId xmlns:a16="http://schemas.microsoft.com/office/drawing/2014/main" id="{1CE606E0-E40B-C230-04E8-0FC3B6565AF7}"/>
              </a:ext>
            </a:extLst>
          </p:cNvPr>
          <p:cNvSpPr txBox="1"/>
          <p:nvPr/>
        </p:nvSpPr>
        <p:spPr>
          <a:xfrm>
            <a:off x="5029200" y="4395348"/>
            <a:ext cx="541606" cy="461665"/>
          </a:xfrm>
          <a:prstGeom prst="rect">
            <a:avLst/>
          </a:prstGeom>
          <a:noFill/>
        </p:spPr>
        <p:txBody>
          <a:bodyPr wrap="square" rtlCol="0">
            <a:spAutoFit/>
          </a:bodyPr>
          <a:lstStyle/>
          <a:p>
            <a:r>
              <a:rPr lang="en-US" sz="2400" b="0" dirty="0">
                <a:latin typeface="Consolas" panose="020B0609020204030204" pitchFamily="49" charset="0"/>
                <a:cs typeface="Consolas" panose="020B0609020204030204" pitchFamily="49" charset="0"/>
              </a:rPr>
              <a:t>r3 </a:t>
            </a:r>
          </a:p>
        </p:txBody>
      </p:sp>
      <p:sp>
        <p:nvSpPr>
          <p:cNvPr id="10" name="Arrow: Right 9">
            <a:extLst>
              <a:ext uri="{FF2B5EF4-FFF2-40B4-BE49-F238E27FC236}">
                <a16:creationId xmlns:a16="http://schemas.microsoft.com/office/drawing/2014/main" id="{3784F08A-CE46-3CB7-3599-5D636AB5ED5C}"/>
              </a:ext>
            </a:extLst>
          </p:cNvPr>
          <p:cNvSpPr/>
          <p:nvPr/>
        </p:nvSpPr>
        <p:spPr>
          <a:xfrm>
            <a:off x="5521775" y="4519509"/>
            <a:ext cx="298611" cy="240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ntent Placeholder 3">
            <a:extLst>
              <a:ext uri="{FF2B5EF4-FFF2-40B4-BE49-F238E27FC236}">
                <a16:creationId xmlns:a16="http://schemas.microsoft.com/office/drawing/2014/main" id="{6EF9D02D-5D8D-AFF6-3EFF-241315018FBE}"/>
              </a:ext>
            </a:extLst>
          </p:cNvPr>
          <p:cNvSpPr txBox="1">
            <a:spLocks/>
          </p:cNvSpPr>
          <p:nvPr/>
        </p:nvSpPr>
        <p:spPr>
          <a:xfrm>
            <a:off x="457200" y="1054100"/>
            <a:ext cx="8229600" cy="5588000"/>
          </a:xfrm>
          <a:prstGeom prst="rect">
            <a:avLst/>
          </a:prstGeom>
        </p:spPr>
        <p:txBody>
          <a:bodyPr>
            <a:normAutofit fontScale="70000" lnSpcReduction="2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fontAlgn="auto">
              <a:spcAft>
                <a:spcPts val="0"/>
              </a:spcAft>
            </a:pPr>
            <a:r>
              <a:rPr lang="en-US" b="0" dirty="0"/>
              <a:t>Assume that memory and registers r0 through r3 appear as follows. Suppose r3 = 0x8000. Describe the memory and register contents after executing each instruction (individually, not sequentially):</a:t>
            </a:r>
          </a:p>
          <a:p>
            <a:pPr lvl="1" fontAlgn="auto">
              <a:spcAft>
                <a:spcPts val="0"/>
              </a:spcAft>
            </a:pPr>
            <a:r>
              <a:rPr lang="en-US" b="0" dirty="0"/>
              <a:t>LDMIA r3!, {r0, r1, r2}</a:t>
            </a:r>
          </a:p>
          <a:p>
            <a:pPr lvl="1" fontAlgn="auto">
              <a:spcAft>
                <a:spcPts val="0"/>
              </a:spcAft>
            </a:pPr>
            <a:r>
              <a:rPr lang="en-US" b="0" dirty="0"/>
              <a:t>Or LDMIB r3!, {r2, r1, r0}</a:t>
            </a:r>
          </a:p>
          <a:p>
            <a:pPr fontAlgn="auto">
              <a:spcAft>
                <a:spcPts val="0"/>
              </a:spcAft>
            </a:pPr>
            <a:r>
              <a:rPr lang="en-US" b="0" dirty="0"/>
              <a:t>ANS:</a:t>
            </a:r>
          </a:p>
          <a:p>
            <a:pPr lvl="1" fontAlgn="auto">
              <a:spcAft>
                <a:spcPts val="0"/>
              </a:spcAft>
            </a:pPr>
            <a:r>
              <a:rPr lang="en-US" b="0" dirty="0"/>
              <a:t>After </a:t>
            </a:r>
            <a:r>
              <a:rPr lang="pt-BR" b="0" dirty="0"/>
              <a:t>LDMIA r3!, {r0, r1, r2}</a:t>
            </a:r>
          </a:p>
          <a:p>
            <a:pPr lvl="1" fontAlgn="auto">
              <a:spcAft>
                <a:spcPts val="0"/>
              </a:spcAft>
            </a:pPr>
            <a:r>
              <a:rPr lang="en-US" b="0" dirty="0"/>
              <a:t>r0 = 0xBABE0000 (loaded from 0x8000)</a:t>
            </a:r>
          </a:p>
          <a:p>
            <a:pPr lvl="1" fontAlgn="auto">
              <a:spcAft>
                <a:spcPts val="0"/>
              </a:spcAft>
            </a:pPr>
            <a:r>
              <a:rPr lang="en-US" b="0" dirty="0"/>
              <a:t>r1 = 0x12340000 (loaded from 0x8004)</a:t>
            </a:r>
          </a:p>
          <a:p>
            <a:pPr lvl="1" fontAlgn="auto">
              <a:spcAft>
                <a:spcPts val="0"/>
              </a:spcAft>
            </a:pPr>
            <a:r>
              <a:rPr lang="en-US" b="0" dirty="0"/>
              <a:t>r2 = 0x00008888 (loaded from 0x8008)</a:t>
            </a:r>
          </a:p>
          <a:p>
            <a:pPr lvl="1" fontAlgn="auto">
              <a:spcAft>
                <a:spcPts val="0"/>
              </a:spcAft>
            </a:pPr>
            <a:r>
              <a:rPr lang="en-US" b="0" dirty="0"/>
              <a:t>r3 = 0x800C (auto-incremented)</a:t>
            </a:r>
          </a:p>
          <a:p>
            <a:pPr lvl="1" fontAlgn="auto">
              <a:spcAft>
                <a:spcPts val="0"/>
              </a:spcAft>
            </a:pPr>
            <a:r>
              <a:rPr lang="en-US" b="0" dirty="0"/>
              <a:t>Or after LDMIB r3!, {r2, r1, r0}</a:t>
            </a:r>
          </a:p>
          <a:p>
            <a:pPr lvl="1" fontAlgn="auto">
              <a:spcAft>
                <a:spcPts val="0"/>
              </a:spcAft>
            </a:pPr>
            <a:r>
              <a:rPr lang="en-US" b="0" dirty="0"/>
              <a:t>r0 = 0x12340000 (loaded from 0x8004)</a:t>
            </a:r>
          </a:p>
          <a:p>
            <a:pPr lvl="1" fontAlgn="auto">
              <a:spcAft>
                <a:spcPts val="0"/>
              </a:spcAft>
            </a:pPr>
            <a:r>
              <a:rPr lang="en-US" b="0" dirty="0"/>
              <a:t>r1 = 0x00008888 (loaded from 0x8008)</a:t>
            </a:r>
          </a:p>
          <a:p>
            <a:pPr lvl="1" fontAlgn="auto">
              <a:spcAft>
                <a:spcPts val="0"/>
              </a:spcAft>
            </a:pPr>
            <a:r>
              <a:rPr lang="en-US" b="0" dirty="0"/>
              <a:t>r2 = 0xFEEDDEAF (loaded from 0x800c)</a:t>
            </a:r>
          </a:p>
          <a:p>
            <a:pPr lvl="1" fontAlgn="auto">
              <a:spcAft>
                <a:spcPts val="0"/>
              </a:spcAft>
            </a:pPr>
            <a:r>
              <a:rPr lang="en-US" b="0" dirty="0"/>
              <a:t>r3 = 0x800C (auto-incremented)</a:t>
            </a:r>
          </a:p>
          <a:p>
            <a:pPr lvl="1" fontAlgn="auto">
              <a:spcAft>
                <a:spcPts val="0"/>
              </a:spcAft>
            </a:pPr>
            <a:r>
              <a:rPr lang="en-US" b="0" dirty="0"/>
              <a:t>Or after LDMIB r3!, {r1, r2, r0}</a:t>
            </a:r>
          </a:p>
          <a:p>
            <a:pPr lvl="1" fontAlgn="auto">
              <a:spcAft>
                <a:spcPts val="0"/>
              </a:spcAft>
            </a:pPr>
            <a:r>
              <a:rPr lang="en-US" b="0" dirty="0"/>
              <a:t>r0 = 0x12340000 (loaded from 0x8004)</a:t>
            </a:r>
          </a:p>
          <a:p>
            <a:pPr lvl="1" fontAlgn="auto">
              <a:spcAft>
                <a:spcPts val="0"/>
              </a:spcAft>
            </a:pPr>
            <a:r>
              <a:rPr lang="en-US" b="0" dirty="0"/>
              <a:t>r1 = 0x00008888 (loaded from 0x8008)</a:t>
            </a:r>
          </a:p>
          <a:p>
            <a:pPr lvl="1" fontAlgn="auto">
              <a:spcAft>
                <a:spcPts val="0"/>
              </a:spcAft>
            </a:pPr>
            <a:r>
              <a:rPr lang="en-US" b="0" dirty="0"/>
              <a:t>r2 = 0xFEEDDEAF (loaded from 0x800c)</a:t>
            </a:r>
          </a:p>
          <a:p>
            <a:pPr lvl="1" fontAlgn="auto">
              <a:spcAft>
                <a:spcPts val="0"/>
              </a:spcAft>
            </a:pPr>
            <a:r>
              <a:rPr lang="en-US" b="0" dirty="0"/>
              <a:t>r3 = 0x800C (auto-incremented)</a:t>
            </a:r>
          </a:p>
        </p:txBody>
      </p:sp>
      <p:sp>
        <p:nvSpPr>
          <p:cNvPr id="4" name="TextBox 3">
            <a:extLst>
              <a:ext uri="{FF2B5EF4-FFF2-40B4-BE49-F238E27FC236}">
                <a16:creationId xmlns:a16="http://schemas.microsoft.com/office/drawing/2014/main" id="{2DDCD008-C81A-0FDE-1A42-D78DBFAE7B90}"/>
              </a:ext>
            </a:extLst>
          </p:cNvPr>
          <p:cNvSpPr txBox="1"/>
          <p:nvPr/>
        </p:nvSpPr>
        <p:spPr>
          <a:xfrm>
            <a:off x="4519205" y="4967784"/>
            <a:ext cx="4571999" cy="1754326"/>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r>
              <a:rPr lang="en-US" sz="1800" b="0" dirty="0">
                <a:latin typeface="+mn-lt"/>
              </a:rPr>
              <a:t>The order in which registers are listed does not matter. For STM/LDM, the lowest-numbered register is stored/loaded at the lowest memory address. (Note that r3 is incremented by 4 (1 word) each time, not 1 byte)</a:t>
            </a:r>
          </a:p>
        </p:txBody>
      </p:sp>
    </p:spTree>
    <p:extLst>
      <p:ext uri="{BB962C8B-B14F-4D97-AF65-F5344CB8AC3E}">
        <p14:creationId xmlns:p14="http://schemas.microsoft.com/office/powerpoint/2010/main" val="3896189839"/>
      </p:ext>
    </p:extLst>
  </p:cSld>
  <p:clrMapOvr>
    <a:masterClrMapping/>
  </p:clrMapOvr>
  <p:transition>
    <p:pull dir="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9E08C-929E-B06D-9D5C-D3C07F296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61F6C3-9012-39E9-02E8-5A15294CC493}"/>
              </a:ext>
            </a:extLst>
          </p:cNvPr>
          <p:cNvSpPr>
            <a:spLocks noGrp="1"/>
          </p:cNvSpPr>
          <p:nvPr>
            <p:ph type="title"/>
          </p:nvPr>
        </p:nvSpPr>
        <p:spPr/>
        <p:txBody>
          <a:bodyPr/>
          <a:lstStyle/>
          <a:p>
            <a:r>
              <a:rPr lang="en-US" dirty="0"/>
              <a:t>LDR</a:t>
            </a:r>
          </a:p>
        </p:txBody>
      </p:sp>
      <p:sp>
        <p:nvSpPr>
          <p:cNvPr id="3" name="Slide Number Placeholder 2">
            <a:extLst>
              <a:ext uri="{FF2B5EF4-FFF2-40B4-BE49-F238E27FC236}">
                <a16:creationId xmlns:a16="http://schemas.microsoft.com/office/drawing/2014/main" id="{9AF0EF40-C94A-5BF4-DE58-F56B8F03E0C2}"/>
              </a:ext>
            </a:extLst>
          </p:cNvPr>
          <p:cNvSpPr>
            <a:spLocks noGrp="1"/>
          </p:cNvSpPr>
          <p:nvPr>
            <p:ph type="sldNum" sz="quarter" idx="12"/>
          </p:nvPr>
        </p:nvSpPr>
        <p:spPr/>
        <p:txBody>
          <a:bodyPr/>
          <a:lstStyle/>
          <a:p>
            <a:fld id="{AEE14D4A-FE32-40AF-B06D-E9622816B101}" type="slidenum">
              <a:rPr lang="en-US" smtClean="0"/>
              <a:pPr/>
              <a:t>26</a:t>
            </a:fld>
            <a:endParaRPr lang="en-US"/>
          </a:p>
        </p:txBody>
      </p:sp>
      <p:sp>
        <p:nvSpPr>
          <p:cNvPr id="4" name="Content Placeholder 3">
            <a:extLst>
              <a:ext uri="{FF2B5EF4-FFF2-40B4-BE49-F238E27FC236}">
                <a16:creationId xmlns:a16="http://schemas.microsoft.com/office/drawing/2014/main" id="{0A072226-E71C-C418-9D4C-D783EC4359F1}"/>
              </a:ext>
            </a:extLst>
          </p:cNvPr>
          <p:cNvSpPr>
            <a:spLocks noGrp="1"/>
          </p:cNvSpPr>
          <p:nvPr>
            <p:ph sz="quarter" idx="1"/>
          </p:nvPr>
        </p:nvSpPr>
        <p:spPr>
          <a:xfrm>
            <a:off x="457200" y="1219200"/>
            <a:ext cx="8229600" cy="5137150"/>
          </a:xfrm>
        </p:spPr>
        <p:txBody>
          <a:bodyPr>
            <a:normAutofit/>
          </a:bodyPr>
          <a:lstStyle/>
          <a:p>
            <a:r>
              <a:rPr lang="en-US" dirty="0"/>
              <a:t>Suppose R2 and R5 hold the values 8 and 0x23456789 After following code runs with big-endian ordering, what value is in R7? How about with little-endian ordering?</a:t>
            </a:r>
          </a:p>
          <a:p>
            <a:pPr lvl="1"/>
            <a:r>
              <a:rPr lang="en-US" dirty="0"/>
              <a:t>STR R5, [R2, #0]</a:t>
            </a:r>
          </a:p>
          <a:p>
            <a:pPr lvl="1"/>
            <a:r>
              <a:rPr lang="en-US" dirty="0"/>
              <a:t>LDRB R7, [R2, #1]</a:t>
            </a:r>
          </a:p>
          <a:p>
            <a:pPr lvl="1"/>
            <a:r>
              <a:rPr lang="en-US" dirty="0"/>
              <a:t>LDRSH R7, [R2, #1]</a:t>
            </a:r>
          </a:p>
          <a:p>
            <a:pPr lvl="1"/>
            <a:r>
              <a:rPr lang="en-US" dirty="0"/>
              <a:t>LDRSH R7, [R2, #2]</a:t>
            </a:r>
          </a:p>
        </p:txBody>
      </p:sp>
    </p:spTree>
    <p:extLst>
      <p:ext uri="{BB962C8B-B14F-4D97-AF65-F5344CB8AC3E}">
        <p14:creationId xmlns:p14="http://schemas.microsoft.com/office/powerpoint/2010/main" val="2882502133"/>
      </p:ext>
    </p:extLst>
  </p:cSld>
  <p:clrMapOvr>
    <a:masterClrMapping/>
  </p:clrMapOvr>
  <p:transition>
    <p:pull dir="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B2238-BBC0-CBBF-7810-8FBE90A0F7F6}"/>
              </a:ext>
            </a:extLst>
          </p:cNvPr>
          <p:cNvSpPr>
            <a:spLocks noGrp="1"/>
          </p:cNvSpPr>
          <p:nvPr>
            <p:ph type="title"/>
          </p:nvPr>
        </p:nvSpPr>
        <p:spPr/>
        <p:txBody>
          <a:bodyPr>
            <a:normAutofit/>
          </a:bodyPr>
          <a:lstStyle/>
          <a:p>
            <a:r>
              <a:rPr lang="en-US" dirty="0"/>
              <a:t>LDRB R7, [R2, #1] ANS</a:t>
            </a:r>
          </a:p>
        </p:txBody>
      </p:sp>
      <p:sp>
        <p:nvSpPr>
          <p:cNvPr id="4" name="Content Placeholder 3">
            <a:extLst>
              <a:ext uri="{FF2B5EF4-FFF2-40B4-BE49-F238E27FC236}">
                <a16:creationId xmlns:a16="http://schemas.microsoft.com/office/drawing/2014/main" id="{2463EDD9-B8F6-0646-18B3-CC070E8A0A43}"/>
              </a:ext>
            </a:extLst>
          </p:cNvPr>
          <p:cNvSpPr>
            <a:spLocks noGrp="1"/>
          </p:cNvSpPr>
          <p:nvPr>
            <p:ph sz="quarter" idx="1"/>
          </p:nvPr>
        </p:nvSpPr>
        <p:spPr>
          <a:xfrm>
            <a:off x="457200" y="1267161"/>
            <a:ext cx="8229600" cy="3558746"/>
          </a:xfrm>
        </p:spPr>
        <p:txBody>
          <a:bodyPr>
            <a:normAutofit fontScale="70000" lnSpcReduction="20000"/>
          </a:bodyPr>
          <a:lstStyle/>
          <a:p>
            <a:r>
              <a:rPr lang="en-US" dirty="0"/>
              <a:t>After STR R5, [R2, #0] (same as STR R5, [R2]) and LDRB R7, [R2, #1] (detailed explanations not needed for exam):</a:t>
            </a:r>
          </a:p>
          <a:p>
            <a:pPr lvl="1"/>
            <a:r>
              <a:rPr lang="en-US" dirty="0"/>
              <a:t>Memory address R2 contains  0x23456789. STR stores a 32-bit register value to memory at base-plus-immediate without changing the base, and LDRB loads a single byte and zero-extends to 32 bits, so endianness only affects which byte resides at offset +1. </a:t>
            </a:r>
          </a:p>
          <a:p>
            <a:pPr lvl="1"/>
            <a:r>
              <a:rPr lang="en-US" dirty="0"/>
              <a:t>R2 holds 8 (base address), and R5 holds 0x23456789; first the store writes that 32-bit word to memory at address R2+0, and then a byte load reads one byte from address R2+1 into R7.</a:t>
            </a:r>
          </a:p>
          <a:p>
            <a:pPr lvl="1"/>
            <a:r>
              <a:rPr lang="en-US" dirty="0"/>
              <a:t>Big-endian: the word 0x23456789 is laid out in memory as bytes 23 45 67 89 at addresses A, A+1, A+2, A+3 respectively, so LDRB R7,[R2,#1] reads 0x45 and zero-extends it to R7 = 0x00000045.</a:t>
            </a:r>
          </a:p>
          <a:p>
            <a:pPr lvl="1"/>
            <a:r>
              <a:rPr lang="en-US" dirty="0"/>
              <a:t>Little-endian: the same word is laid out as 89 67 45 23 at addresses A, A+1, A+2, A+3 respectively, so LDRB R7,[R2,#1] reads 0x67 and zero-extends it to R7 = 0x00000067.</a:t>
            </a:r>
          </a:p>
        </p:txBody>
      </p:sp>
      <p:graphicFrame>
        <p:nvGraphicFramePr>
          <p:cNvPr id="8" name="Table 7">
            <a:extLst>
              <a:ext uri="{FF2B5EF4-FFF2-40B4-BE49-F238E27FC236}">
                <a16:creationId xmlns:a16="http://schemas.microsoft.com/office/drawing/2014/main" id="{7BD17121-F2EE-4EB2-E99B-5E4ED1E984B5}"/>
              </a:ext>
            </a:extLst>
          </p:cNvPr>
          <p:cNvGraphicFramePr>
            <a:graphicFrameLocks noGrp="1"/>
          </p:cNvGraphicFramePr>
          <p:nvPr>
            <p:extLst>
              <p:ext uri="{D42A27DB-BD31-4B8C-83A1-F6EECF244321}">
                <p14:modId xmlns:p14="http://schemas.microsoft.com/office/powerpoint/2010/main" val="3111946580"/>
              </p:ext>
            </p:extLst>
          </p:nvPr>
        </p:nvGraphicFramePr>
        <p:xfrm>
          <a:off x="721634" y="4323340"/>
          <a:ext cx="3798173" cy="2286000"/>
        </p:xfrm>
        <a:graphic>
          <a:graphicData uri="http://schemas.openxmlformats.org/drawingml/2006/table">
            <a:tbl>
              <a:tblPr firstRow="1" bandRow="1">
                <a:tableStyleId>{5C22544A-7EE6-4342-B048-85BDC9FD1C3A}</a:tableStyleId>
              </a:tblPr>
              <a:tblGrid>
                <a:gridCol w="2214983">
                  <a:extLst>
                    <a:ext uri="{9D8B030D-6E8A-4147-A177-3AD203B41FA5}">
                      <a16:colId xmlns:a16="http://schemas.microsoft.com/office/drawing/2014/main" val="20000"/>
                    </a:ext>
                  </a:extLst>
                </a:gridCol>
                <a:gridCol w="1583190">
                  <a:extLst>
                    <a:ext uri="{9D8B030D-6E8A-4147-A177-3AD203B41FA5}">
                      <a16:colId xmlns:a16="http://schemas.microsoft.com/office/drawing/2014/main" val="20001"/>
                    </a:ext>
                  </a:extLst>
                </a:gridCol>
              </a:tblGrid>
              <a:tr h="370840">
                <a:tc>
                  <a:txBody>
                    <a:bodyPr/>
                    <a:lstStyle/>
                    <a:p>
                      <a:pPr algn="ctr"/>
                      <a:r>
                        <a:rPr lang="en-US" sz="2000" dirty="0">
                          <a:solidFill>
                            <a:schemeClr val="tx1"/>
                          </a:solidFill>
                          <a:latin typeface="Consolas" panose="020B0609020204030204" pitchFamily="49" charset="0"/>
                          <a:cs typeface="Consolas" panose="020B0609020204030204" pitchFamily="49" charset="0"/>
                        </a:rPr>
                        <a:t>Memory Address</a:t>
                      </a:r>
                    </a:p>
                  </a:txBody>
                  <a:tcPr>
                    <a:noFill/>
                  </a:tcPr>
                </a:tc>
                <a:tc>
                  <a:txBody>
                    <a:bodyPr/>
                    <a:lstStyle/>
                    <a:p>
                      <a:pPr algn="ctr"/>
                      <a:r>
                        <a:rPr lang="en-US" sz="2000" dirty="0">
                          <a:latin typeface="Consolas" panose="020B0609020204030204" pitchFamily="49" charset="0"/>
                          <a:cs typeface="Consolas" panose="020B0609020204030204" pitchFamily="49" charset="0"/>
                        </a:rPr>
                        <a:t>Memory</a:t>
                      </a:r>
                      <a:r>
                        <a:rPr lang="en-US" sz="2000" baseline="0" dirty="0">
                          <a:latin typeface="Consolas" panose="020B0609020204030204" pitchFamily="49" charset="0"/>
                          <a:cs typeface="Consolas" panose="020B0609020204030204" pitchFamily="49" charset="0"/>
                        </a:rPr>
                        <a:t> </a:t>
                      </a:r>
                    </a:p>
                    <a:p>
                      <a:pPr algn="ctr"/>
                      <a:r>
                        <a:rPr lang="en-US" sz="2000" baseline="0" dirty="0">
                          <a:latin typeface="Consolas" panose="020B0609020204030204" pitchFamily="49" charset="0"/>
                          <a:cs typeface="Consolas" panose="020B0609020204030204" pitchFamily="49" charset="0"/>
                        </a:rPr>
                        <a:t>Data</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000" dirty="0">
                          <a:latin typeface="Consolas" panose="020B0609020204030204" pitchFamily="49" charset="0"/>
                          <a:cs typeface="Consolas" panose="020B0609020204030204" pitchFamily="49" charset="0"/>
                        </a:rPr>
                        <a:t>0x0000000B</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0x89</a:t>
                      </a:r>
                    </a:p>
                  </a:txBody>
                  <a:tcPr/>
                </a:tc>
                <a:extLst>
                  <a:ext uri="{0D108BD9-81ED-4DB2-BD59-A6C34878D82A}">
                    <a16:rowId xmlns:a16="http://schemas.microsoft.com/office/drawing/2014/main" val="10001"/>
                  </a:ext>
                </a:extLst>
              </a:tr>
              <a:tr h="370840">
                <a:tc>
                  <a:txBody>
                    <a:bodyPr/>
                    <a:lstStyle/>
                    <a:p>
                      <a:pPr algn="ctr"/>
                      <a:r>
                        <a:rPr lang="en-US" sz="2000" dirty="0">
                          <a:latin typeface="Consolas" panose="020B0609020204030204" pitchFamily="49" charset="0"/>
                          <a:cs typeface="Consolas" panose="020B0609020204030204" pitchFamily="49" charset="0"/>
                        </a:rPr>
                        <a:t>0x0000000A</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0x67</a:t>
                      </a:r>
                    </a:p>
                  </a:txBody>
                  <a:tcPr/>
                </a:tc>
                <a:extLst>
                  <a:ext uri="{0D108BD9-81ED-4DB2-BD59-A6C34878D82A}">
                    <a16:rowId xmlns:a16="http://schemas.microsoft.com/office/drawing/2014/main" val="10002"/>
                  </a:ext>
                </a:extLst>
              </a:tr>
              <a:tr h="370840">
                <a:tc>
                  <a:txBody>
                    <a:bodyPr/>
                    <a:lstStyle/>
                    <a:p>
                      <a:pPr algn="ctr"/>
                      <a:r>
                        <a:rPr lang="en-US" sz="2000" dirty="0">
                          <a:latin typeface="Consolas" panose="020B0609020204030204" pitchFamily="49" charset="0"/>
                          <a:cs typeface="Consolas" panose="020B0609020204030204" pitchFamily="49" charset="0"/>
                        </a:rPr>
                        <a:t>0x00000009</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0x45</a:t>
                      </a:r>
                    </a:p>
                  </a:txBody>
                  <a:tcPr/>
                </a:tc>
                <a:extLst>
                  <a:ext uri="{0D108BD9-81ED-4DB2-BD59-A6C34878D82A}">
                    <a16:rowId xmlns:a16="http://schemas.microsoft.com/office/drawing/2014/main" val="10003"/>
                  </a:ext>
                </a:extLst>
              </a:tr>
              <a:tr h="370840">
                <a:tc>
                  <a:txBody>
                    <a:bodyPr/>
                    <a:lstStyle/>
                    <a:p>
                      <a:pPr algn="ctr"/>
                      <a:r>
                        <a:rPr lang="en-US" sz="2000" dirty="0">
                          <a:latin typeface="Consolas" panose="020B0609020204030204" pitchFamily="49" charset="0"/>
                          <a:cs typeface="Consolas" panose="020B0609020204030204" pitchFamily="49" charset="0"/>
                        </a:rPr>
                        <a:t>0x00000008</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0x23</a:t>
                      </a:r>
                    </a:p>
                  </a:txBody>
                  <a:tcPr/>
                </a:tc>
                <a:extLst>
                  <a:ext uri="{0D108BD9-81ED-4DB2-BD59-A6C34878D82A}">
                    <a16:rowId xmlns:a16="http://schemas.microsoft.com/office/drawing/2014/main" val="10004"/>
                  </a:ext>
                </a:extLst>
              </a:tr>
            </a:tbl>
          </a:graphicData>
        </a:graphic>
      </p:graphicFrame>
      <p:graphicFrame>
        <p:nvGraphicFramePr>
          <p:cNvPr id="9" name="Table 8">
            <a:extLst>
              <a:ext uri="{FF2B5EF4-FFF2-40B4-BE49-F238E27FC236}">
                <a16:creationId xmlns:a16="http://schemas.microsoft.com/office/drawing/2014/main" id="{DD348A1B-265D-FC66-3D0D-1FCF93CB8C74}"/>
              </a:ext>
            </a:extLst>
          </p:cNvPr>
          <p:cNvGraphicFramePr>
            <a:graphicFrameLocks noGrp="1"/>
          </p:cNvGraphicFramePr>
          <p:nvPr>
            <p:extLst>
              <p:ext uri="{D42A27DB-BD31-4B8C-83A1-F6EECF244321}">
                <p14:modId xmlns:p14="http://schemas.microsoft.com/office/powerpoint/2010/main" val="3278337131"/>
              </p:ext>
            </p:extLst>
          </p:nvPr>
        </p:nvGraphicFramePr>
        <p:xfrm>
          <a:off x="5027417" y="4323340"/>
          <a:ext cx="3798173" cy="2286000"/>
        </p:xfrm>
        <a:graphic>
          <a:graphicData uri="http://schemas.openxmlformats.org/drawingml/2006/table">
            <a:tbl>
              <a:tblPr firstRow="1" bandRow="1">
                <a:tableStyleId>{5C22544A-7EE6-4342-B048-85BDC9FD1C3A}</a:tableStyleId>
              </a:tblPr>
              <a:tblGrid>
                <a:gridCol w="2214983">
                  <a:extLst>
                    <a:ext uri="{9D8B030D-6E8A-4147-A177-3AD203B41FA5}">
                      <a16:colId xmlns:a16="http://schemas.microsoft.com/office/drawing/2014/main" val="20000"/>
                    </a:ext>
                  </a:extLst>
                </a:gridCol>
                <a:gridCol w="1583190">
                  <a:extLst>
                    <a:ext uri="{9D8B030D-6E8A-4147-A177-3AD203B41FA5}">
                      <a16:colId xmlns:a16="http://schemas.microsoft.com/office/drawing/2014/main" val="20001"/>
                    </a:ext>
                  </a:extLst>
                </a:gridCol>
              </a:tblGrid>
              <a:tr h="370840">
                <a:tc>
                  <a:txBody>
                    <a:bodyPr/>
                    <a:lstStyle/>
                    <a:p>
                      <a:pPr algn="ctr"/>
                      <a:r>
                        <a:rPr lang="en-US" sz="2000" dirty="0">
                          <a:solidFill>
                            <a:schemeClr val="tx1"/>
                          </a:solidFill>
                          <a:latin typeface="Consolas" panose="020B0609020204030204" pitchFamily="49" charset="0"/>
                          <a:cs typeface="Consolas" panose="020B0609020204030204" pitchFamily="49" charset="0"/>
                        </a:rPr>
                        <a:t>Memory Address</a:t>
                      </a:r>
                    </a:p>
                  </a:txBody>
                  <a:tcPr>
                    <a:noFill/>
                  </a:tcPr>
                </a:tc>
                <a:tc>
                  <a:txBody>
                    <a:bodyPr/>
                    <a:lstStyle/>
                    <a:p>
                      <a:pPr algn="ctr"/>
                      <a:r>
                        <a:rPr lang="en-US" sz="2000" dirty="0">
                          <a:latin typeface="Consolas" panose="020B0609020204030204" pitchFamily="49" charset="0"/>
                          <a:cs typeface="Consolas" panose="020B0609020204030204" pitchFamily="49" charset="0"/>
                        </a:rPr>
                        <a:t>Memory</a:t>
                      </a:r>
                      <a:r>
                        <a:rPr lang="en-US" sz="2000" baseline="0" dirty="0">
                          <a:latin typeface="Consolas" panose="020B0609020204030204" pitchFamily="49" charset="0"/>
                          <a:cs typeface="Consolas" panose="020B0609020204030204" pitchFamily="49" charset="0"/>
                        </a:rPr>
                        <a:t> </a:t>
                      </a:r>
                    </a:p>
                    <a:p>
                      <a:pPr algn="ctr"/>
                      <a:r>
                        <a:rPr lang="en-US" sz="2000" baseline="0" dirty="0">
                          <a:latin typeface="Consolas" panose="020B0609020204030204" pitchFamily="49" charset="0"/>
                          <a:cs typeface="Consolas" panose="020B0609020204030204" pitchFamily="49" charset="0"/>
                        </a:rPr>
                        <a:t>Data</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000" dirty="0">
                          <a:latin typeface="Consolas" panose="020B0609020204030204" pitchFamily="49" charset="0"/>
                          <a:cs typeface="Consolas" panose="020B0609020204030204" pitchFamily="49" charset="0"/>
                        </a:rPr>
                        <a:t>0x0000000B</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0x23</a:t>
                      </a:r>
                    </a:p>
                  </a:txBody>
                  <a:tcPr/>
                </a:tc>
                <a:extLst>
                  <a:ext uri="{0D108BD9-81ED-4DB2-BD59-A6C34878D82A}">
                    <a16:rowId xmlns:a16="http://schemas.microsoft.com/office/drawing/2014/main" val="10001"/>
                  </a:ext>
                </a:extLst>
              </a:tr>
              <a:tr h="370840">
                <a:tc>
                  <a:txBody>
                    <a:bodyPr/>
                    <a:lstStyle/>
                    <a:p>
                      <a:pPr algn="ctr"/>
                      <a:r>
                        <a:rPr lang="en-US" sz="2000" dirty="0">
                          <a:latin typeface="Consolas" panose="020B0609020204030204" pitchFamily="49" charset="0"/>
                          <a:cs typeface="Consolas" panose="020B0609020204030204" pitchFamily="49" charset="0"/>
                        </a:rPr>
                        <a:t>0x0000000A</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0x45</a:t>
                      </a:r>
                    </a:p>
                  </a:txBody>
                  <a:tcPr/>
                </a:tc>
                <a:extLst>
                  <a:ext uri="{0D108BD9-81ED-4DB2-BD59-A6C34878D82A}">
                    <a16:rowId xmlns:a16="http://schemas.microsoft.com/office/drawing/2014/main" val="10002"/>
                  </a:ext>
                </a:extLst>
              </a:tr>
              <a:tr h="370840">
                <a:tc>
                  <a:txBody>
                    <a:bodyPr/>
                    <a:lstStyle/>
                    <a:p>
                      <a:pPr algn="ctr"/>
                      <a:r>
                        <a:rPr lang="en-US" sz="2000" dirty="0">
                          <a:latin typeface="Consolas" panose="020B0609020204030204" pitchFamily="49" charset="0"/>
                          <a:cs typeface="Consolas" panose="020B0609020204030204" pitchFamily="49" charset="0"/>
                        </a:rPr>
                        <a:t>0x00000009</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0x67</a:t>
                      </a:r>
                    </a:p>
                  </a:txBody>
                  <a:tcPr/>
                </a:tc>
                <a:extLst>
                  <a:ext uri="{0D108BD9-81ED-4DB2-BD59-A6C34878D82A}">
                    <a16:rowId xmlns:a16="http://schemas.microsoft.com/office/drawing/2014/main" val="10003"/>
                  </a:ext>
                </a:extLst>
              </a:tr>
              <a:tr h="370840">
                <a:tc>
                  <a:txBody>
                    <a:bodyPr/>
                    <a:lstStyle/>
                    <a:p>
                      <a:pPr algn="ctr"/>
                      <a:r>
                        <a:rPr lang="en-US" sz="2000" dirty="0">
                          <a:latin typeface="Consolas" panose="020B0609020204030204" pitchFamily="49" charset="0"/>
                          <a:cs typeface="Consolas" panose="020B0609020204030204" pitchFamily="49" charset="0"/>
                        </a:rPr>
                        <a:t>0x00000008</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0x89</a:t>
                      </a:r>
                    </a:p>
                  </a:txBody>
                  <a:tcPr/>
                </a:tc>
                <a:extLst>
                  <a:ext uri="{0D108BD9-81ED-4DB2-BD59-A6C34878D82A}">
                    <a16:rowId xmlns:a16="http://schemas.microsoft.com/office/drawing/2014/main" val="10004"/>
                  </a:ext>
                </a:extLst>
              </a:tr>
            </a:tbl>
          </a:graphicData>
        </a:graphic>
      </p:graphicFrame>
      <p:sp>
        <p:nvSpPr>
          <p:cNvPr id="10" name="TextBox 9">
            <a:extLst>
              <a:ext uri="{FF2B5EF4-FFF2-40B4-BE49-F238E27FC236}">
                <a16:creationId xmlns:a16="http://schemas.microsoft.com/office/drawing/2014/main" id="{0CBD8A71-6858-EB63-60B1-2BCE04BF15A1}"/>
              </a:ext>
            </a:extLst>
          </p:cNvPr>
          <p:cNvSpPr txBox="1"/>
          <p:nvPr/>
        </p:nvSpPr>
        <p:spPr>
          <a:xfrm>
            <a:off x="264345" y="6195627"/>
            <a:ext cx="541606" cy="461665"/>
          </a:xfrm>
          <a:prstGeom prst="rect">
            <a:avLst/>
          </a:prstGeom>
          <a:noFill/>
        </p:spPr>
        <p:txBody>
          <a:bodyPr wrap="square" rtlCol="0">
            <a:spAutoFit/>
          </a:bodyPr>
          <a:lstStyle/>
          <a:p>
            <a:r>
              <a:rPr lang="en-US" sz="2400" b="0" dirty="0">
                <a:latin typeface="Consolas" panose="020B0609020204030204" pitchFamily="49" charset="0"/>
                <a:cs typeface="Consolas" panose="020B0609020204030204" pitchFamily="49" charset="0"/>
              </a:rPr>
              <a:t>R2 </a:t>
            </a:r>
          </a:p>
        </p:txBody>
      </p:sp>
      <p:sp>
        <p:nvSpPr>
          <p:cNvPr id="11" name="Arrow: Right 10">
            <a:extLst>
              <a:ext uri="{FF2B5EF4-FFF2-40B4-BE49-F238E27FC236}">
                <a16:creationId xmlns:a16="http://schemas.microsoft.com/office/drawing/2014/main" id="{F431F53F-9A54-2B40-184B-D840774F8B1E}"/>
              </a:ext>
            </a:extLst>
          </p:cNvPr>
          <p:cNvSpPr/>
          <p:nvPr/>
        </p:nvSpPr>
        <p:spPr>
          <a:xfrm>
            <a:off x="756920" y="6319788"/>
            <a:ext cx="298611" cy="240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4B931BD9-C3E4-0025-B087-EEB521A2C46D}"/>
              </a:ext>
            </a:extLst>
          </p:cNvPr>
          <p:cNvSpPr txBox="1"/>
          <p:nvPr/>
        </p:nvSpPr>
        <p:spPr>
          <a:xfrm>
            <a:off x="4601166" y="6195627"/>
            <a:ext cx="541606" cy="461665"/>
          </a:xfrm>
          <a:prstGeom prst="rect">
            <a:avLst/>
          </a:prstGeom>
          <a:noFill/>
        </p:spPr>
        <p:txBody>
          <a:bodyPr wrap="square" rtlCol="0">
            <a:spAutoFit/>
          </a:bodyPr>
          <a:lstStyle/>
          <a:p>
            <a:r>
              <a:rPr lang="en-US" sz="2400" b="0" dirty="0">
                <a:latin typeface="Consolas" panose="020B0609020204030204" pitchFamily="49" charset="0"/>
                <a:cs typeface="Consolas" panose="020B0609020204030204" pitchFamily="49" charset="0"/>
              </a:rPr>
              <a:t>R2 </a:t>
            </a:r>
          </a:p>
        </p:txBody>
      </p:sp>
      <p:sp>
        <p:nvSpPr>
          <p:cNvPr id="13" name="Arrow: Right 12">
            <a:extLst>
              <a:ext uri="{FF2B5EF4-FFF2-40B4-BE49-F238E27FC236}">
                <a16:creationId xmlns:a16="http://schemas.microsoft.com/office/drawing/2014/main" id="{A4CE08F2-4EA8-54EE-BF49-1DDF1427E231}"/>
              </a:ext>
            </a:extLst>
          </p:cNvPr>
          <p:cNvSpPr/>
          <p:nvPr/>
        </p:nvSpPr>
        <p:spPr>
          <a:xfrm>
            <a:off x="5093741" y="6319788"/>
            <a:ext cx="298611" cy="240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4882224"/>
      </p:ext>
    </p:extLst>
  </p:cSld>
  <p:clrMapOvr>
    <a:masterClrMapping/>
  </p:clrMapOvr>
  <p:transition>
    <p:pull dir="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0FC384-FFC9-52AC-1FF2-B2F5F7DDED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D04C52-29FC-2FF0-4F89-3285A82B3DAB}"/>
              </a:ext>
            </a:extLst>
          </p:cNvPr>
          <p:cNvSpPr>
            <a:spLocks noGrp="1"/>
          </p:cNvSpPr>
          <p:nvPr>
            <p:ph type="title"/>
          </p:nvPr>
        </p:nvSpPr>
        <p:spPr/>
        <p:txBody>
          <a:bodyPr>
            <a:normAutofit/>
          </a:bodyPr>
          <a:lstStyle/>
          <a:p>
            <a:r>
              <a:rPr lang="en-US" dirty="0"/>
              <a:t>LDRSH R7, [R2, #1] ANS</a:t>
            </a:r>
          </a:p>
        </p:txBody>
      </p:sp>
      <p:sp>
        <p:nvSpPr>
          <p:cNvPr id="4" name="Content Placeholder 3">
            <a:extLst>
              <a:ext uri="{FF2B5EF4-FFF2-40B4-BE49-F238E27FC236}">
                <a16:creationId xmlns:a16="http://schemas.microsoft.com/office/drawing/2014/main" id="{22D5A64C-016C-A0F2-38AF-054CBADAE79C}"/>
              </a:ext>
            </a:extLst>
          </p:cNvPr>
          <p:cNvSpPr>
            <a:spLocks noGrp="1"/>
          </p:cNvSpPr>
          <p:nvPr>
            <p:ph sz="quarter" idx="1"/>
          </p:nvPr>
        </p:nvSpPr>
        <p:spPr>
          <a:xfrm>
            <a:off x="457200" y="1143000"/>
            <a:ext cx="8229600" cy="3558746"/>
          </a:xfrm>
        </p:spPr>
        <p:txBody>
          <a:bodyPr>
            <a:normAutofit/>
          </a:bodyPr>
          <a:lstStyle/>
          <a:p>
            <a:r>
              <a:rPr lang="en-US" sz="2400" dirty="0"/>
              <a:t>ANS after LDRSH R7, [R2, #1]:</a:t>
            </a:r>
          </a:p>
          <a:p>
            <a:pPr lvl="1"/>
            <a:r>
              <a:rPr lang="en-US" sz="2000" dirty="0"/>
              <a:t>Big-endian: the word 0x23456789 is laid out in memory as bytes 23 45 67 89 at addresses A, A+1, A+2, A+3 respectively, so LDRSH R7, [R2, #1] reads 0x4567 and sign-extends it to R7 = 0x00004567. (Sign bit is 0 for 0x4567)</a:t>
            </a:r>
          </a:p>
          <a:p>
            <a:pPr lvl="1"/>
            <a:r>
              <a:rPr lang="en-US" sz="2000" dirty="0"/>
              <a:t>Little-endian: the same word is laid out as 89 67 45 23 at addresses A, A+1, A+2, A+3 respectively, so LDRSH R7, [R2, #1] reads 0x4567 and sign-extends it to R7 = 0x00004567. (Sign bit is 0 for 0x4567)</a:t>
            </a:r>
          </a:p>
        </p:txBody>
      </p:sp>
      <p:graphicFrame>
        <p:nvGraphicFramePr>
          <p:cNvPr id="8" name="Table 7">
            <a:extLst>
              <a:ext uri="{FF2B5EF4-FFF2-40B4-BE49-F238E27FC236}">
                <a16:creationId xmlns:a16="http://schemas.microsoft.com/office/drawing/2014/main" id="{F6C059E5-F0E5-8833-AA36-573533B7B6AE}"/>
              </a:ext>
            </a:extLst>
          </p:cNvPr>
          <p:cNvGraphicFramePr>
            <a:graphicFrameLocks noGrp="1"/>
          </p:cNvGraphicFramePr>
          <p:nvPr>
            <p:extLst>
              <p:ext uri="{D42A27DB-BD31-4B8C-83A1-F6EECF244321}">
                <p14:modId xmlns:p14="http://schemas.microsoft.com/office/powerpoint/2010/main" val="2889823835"/>
              </p:ext>
            </p:extLst>
          </p:nvPr>
        </p:nvGraphicFramePr>
        <p:xfrm>
          <a:off x="773827" y="4069340"/>
          <a:ext cx="3798173" cy="2286000"/>
        </p:xfrm>
        <a:graphic>
          <a:graphicData uri="http://schemas.openxmlformats.org/drawingml/2006/table">
            <a:tbl>
              <a:tblPr firstRow="1" bandRow="1">
                <a:tableStyleId>{5C22544A-7EE6-4342-B048-85BDC9FD1C3A}</a:tableStyleId>
              </a:tblPr>
              <a:tblGrid>
                <a:gridCol w="2214983">
                  <a:extLst>
                    <a:ext uri="{9D8B030D-6E8A-4147-A177-3AD203B41FA5}">
                      <a16:colId xmlns:a16="http://schemas.microsoft.com/office/drawing/2014/main" val="20000"/>
                    </a:ext>
                  </a:extLst>
                </a:gridCol>
                <a:gridCol w="1583190">
                  <a:extLst>
                    <a:ext uri="{9D8B030D-6E8A-4147-A177-3AD203B41FA5}">
                      <a16:colId xmlns:a16="http://schemas.microsoft.com/office/drawing/2014/main" val="20001"/>
                    </a:ext>
                  </a:extLst>
                </a:gridCol>
              </a:tblGrid>
              <a:tr h="370840">
                <a:tc>
                  <a:txBody>
                    <a:bodyPr/>
                    <a:lstStyle/>
                    <a:p>
                      <a:pPr algn="ctr"/>
                      <a:r>
                        <a:rPr lang="en-US" sz="2000" dirty="0">
                          <a:solidFill>
                            <a:schemeClr val="tx1"/>
                          </a:solidFill>
                          <a:latin typeface="Consolas" panose="020B0609020204030204" pitchFamily="49" charset="0"/>
                          <a:cs typeface="Consolas" panose="020B0609020204030204" pitchFamily="49" charset="0"/>
                        </a:rPr>
                        <a:t>Memory Address</a:t>
                      </a:r>
                    </a:p>
                  </a:txBody>
                  <a:tcPr>
                    <a:noFill/>
                  </a:tcPr>
                </a:tc>
                <a:tc>
                  <a:txBody>
                    <a:bodyPr/>
                    <a:lstStyle/>
                    <a:p>
                      <a:pPr algn="ctr"/>
                      <a:r>
                        <a:rPr lang="en-US" sz="2000" dirty="0">
                          <a:latin typeface="Consolas" panose="020B0609020204030204" pitchFamily="49" charset="0"/>
                          <a:cs typeface="Consolas" panose="020B0609020204030204" pitchFamily="49" charset="0"/>
                        </a:rPr>
                        <a:t>Memory</a:t>
                      </a:r>
                      <a:r>
                        <a:rPr lang="en-US" sz="2000" baseline="0" dirty="0">
                          <a:latin typeface="Consolas" panose="020B0609020204030204" pitchFamily="49" charset="0"/>
                          <a:cs typeface="Consolas" panose="020B0609020204030204" pitchFamily="49" charset="0"/>
                        </a:rPr>
                        <a:t> </a:t>
                      </a:r>
                    </a:p>
                    <a:p>
                      <a:pPr algn="ctr"/>
                      <a:r>
                        <a:rPr lang="en-US" sz="2000" baseline="0" dirty="0">
                          <a:latin typeface="Consolas" panose="020B0609020204030204" pitchFamily="49" charset="0"/>
                          <a:cs typeface="Consolas" panose="020B0609020204030204" pitchFamily="49" charset="0"/>
                        </a:rPr>
                        <a:t>Data</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000" dirty="0">
                          <a:latin typeface="Consolas" panose="020B0609020204030204" pitchFamily="49" charset="0"/>
                          <a:cs typeface="Consolas" panose="020B0609020204030204" pitchFamily="49" charset="0"/>
                        </a:rPr>
                        <a:t>0x0000000B</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0x89</a:t>
                      </a:r>
                    </a:p>
                  </a:txBody>
                  <a:tcPr/>
                </a:tc>
                <a:extLst>
                  <a:ext uri="{0D108BD9-81ED-4DB2-BD59-A6C34878D82A}">
                    <a16:rowId xmlns:a16="http://schemas.microsoft.com/office/drawing/2014/main" val="10001"/>
                  </a:ext>
                </a:extLst>
              </a:tr>
              <a:tr h="370840">
                <a:tc>
                  <a:txBody>
                    <a:bodyPr/>
                    <a:lstStyle/>
                    <a:p>
                      <a:pPr algn="ctr"/>
                      <a:r>
                        <a:rPr lang="en-US" sz="2000" dirty="0">
                          <a:latin typeface="Consolas" panose="020B0609020204030204" pitchFamily="49" charset="0"/>
                          <a:cs typeface="Consolas" panose="020B0609020204030204" pitchFamily="49" charset="0"/>
                        </a:rPr>
                        <a:t>0x0000000A</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0x67</a:t>
                      </a:r>
                    </a:p>
                  </a:txBody>
                  <a:tcPr/>
                </a:tc>
                <a:extLst>
                  <a:ext uri="{0D108BD9-81ED-4DB2-BD59-A6C34878D82A}">
                    <a16:rowId xmlns:a16="http://schemas.microsoft.com/office/drawing/2014/main" val="10002"/>
                  </a:ext>
                </a:extLst>
              </a:tr>
              <a:tr h="370840">
                <a:tc>
                  <a:txBody>
                    <a:bodyPr/>
                    <a:lstStyle/>
                    <a:p>
                      <a:pPr algn="ctr"/>
                      <a:r>
                        <a:rPr lang="en-US" sz="2000" dirty="0">
                          <a:latin typeface="Consolas" panose="020B0609020204030204" pitchFamily="49" charset="0"/>
                          <a:cs typeface="Consolas" panose="020B0609020204030204" pitchFamily="49" charset="0"/>
                        </a:rPr>
                        <a:t>0x00000009</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0x45</a:t>
                      </a:r>
                    </a:p>
                  </a:txBody>
                  <a:tcPr/>
                </a:tc>
                <a:extLst>
                  <a:ext uri="{0D108BD9-81ED-4DB2-BD59-A6C34878D82A}">
                    <a16:rowId xmlns:a16="http://schemas.microsoft.com/office/drawing/2014/main" val="10003"/>
                  </a:ext>
                </a:extLst>
              </a:tr>
              <a:tr h="370840">
                <a:tc>
                  <a:txBody>
                    <a:bodyPr/>
                    <a:lstStyle/>
                    <a:p>
                      <a:pPr algn="ctr"/>
                      <a:r>
                        <a:rPr lang="en-US" sz="2000" dirty="0">
                          <a:latin typeface="Consolas" panose="020B0609020204030204" pitchFamily="49" charset="0"/>
                          <a:cs typeface="Consolas" panose="020B0609020204030204" pitchFamily="49" charset="0"/>
                        </a:rPr>
                        <a:t>0x00000008</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0x23</a:t>
                      </a:r>
                    </a:p>
                  </a:txBody>
                  <a:tcPr/>
                </a:tc>
                <a:extLst>
                  <a:ext uri="{0D108BD9-81ED-4DB2-BD59-A6C34878D82A}">
                    <a16:rowId xmlns:a16="http://schemas.microsoft.com/office/drawing/2014/main" val="10004"/>
                  </a:ext>
                </a:extLst>
              </a:tr>
            </a:tbl>
          </a:graphicData>
        </a:graphic>
      </p:graphicFrame>
      <p:graphicFrame>
        <p:nvGraphicFramePr>
          <p:cNvPr id="9" name="Table 8">
            <a:extLst>
              <a:ext uri="{FF2B5EF4-FFF2-40B4-BE49-F238E27FC236}">
                <a16:creationId xmlns:a16="http://schemas.microsoft.com/office/drawing/2014/main" id="{9521C1A2-D863-2E48-2394-4B8095D9FC9E}"/>
              </a:ext>
            </a:extLst>
          </p:cNvPr>
          <p:cNvGraphicFramePr>
            <a:graphicFrameLocks noGrp="1"/>
          </p:cNvGraphicFramePr>
          <p:nvPr>
            <p:extLst>
              <p:ext uri="{D42A27DB-BD31-4B8C-83A1-F6EECF244321}">
                <p14:modId xmlns:p14="http://schemas.microsoft.com/office/powerpoint/2010/main" val="1282393997"/>
              </p:ext>
            </p:extLst>
          </p:nvPr>
        </p:nvGraphicFramePr>
        <p:xfrm>
          <a:off x="5079610" y="4069340"/>
          <a:ext cx="3798173" cy="2286000"/>
        </p:xfrm>
        <a:graphic>
          <a:graphicData uri="http://schemas.openxmlformats.org/drawingml/2006/table">
            <a:tbl>
              <a:tblPr firstRow="1" bandRow="1">
                <a:tableStyleId>{5C22544A-7EE6-4342-B048-85BDC9FD1C3A}</a:tableStyleId>
              </a:tblPr>
              <a:tblGrid>
                <a:gridCol w="2214983">
                  <a:extLst>
                    <a:ext uri="{9D8B030D-6E8A-4147-A177-3AD203B41FA5}">
                      <a16:colId xmlns:a16="http://schemas.microsoft.com/office/drawing/2014/main" val="20000"/>
                    </a:ext>
                  </a:extLst>
                </a:gridCol>
                <a:gridCol w="1583190">
                  <a:extLst>
                    <a:ext uri="{9D8B030D-6E8A-4147-A177-3AD203B41FA5}">
                      <a16:colId xmlns:a16="http://schemas.microsoft.com/office/drawing/2014/main" val="20001"/>
                    </a:ext>
                  </a:extLst>
                </a:gridCol>
              </a:tblGrid>
              <a:tr h="370840">
                <a:tc>
                  <a:txBody>
                    <a:bodyPr/>
                    <a:lstStyle/>
                    <a:p>
                      <a:pPr algn="ctr"/>
                      <a:r>
                        <a:rPr lang="en-US" sz="2000" dirty="0">
                          <a:solidFill>
                            <a:schemeClr val="tx1"/>
                          </a:solidFill>
                          <a:latin typeface="Consolas" panose="020B0609020204030204" pitchFamily="49" charset="0"/>
                          <a:cs typeface="Consolas" panose="020B0609020204030204" pitchFamily="49" charset="0"/>
                        </a:rPr>
                        <a:t>Memory Address</a:t>
                      </a:r>
                    </a:p>
                  </a:txBody>
                  <a:tcPr>
                    <a:noFill/>
                  </a:tcPr>
                </a:tc>
                <a:tc>
                  <a:txBody>
                    <a:bodyPr/>
                    <a:lstStyle/>
                    <a:p>
                      <a:pPr algn="ctr"/>
                      <a:r>
                        <a:rPr lang="en-US" sz="2000" dirty="0">
                          <a:latin typeface="Consolas" panose="020B0609020204030204" pitchFamily="49" charset="0"/>
                          <a:cs typeface="Consolas" panose="020B0609020204030204" pitchFamily="49" charset="0"/>
                        </a:rPr>
                        <a:t>Memory</a:t>
                      </a:r>
                      <a:r>
                        <a:rPr lang="en-US" sz="2000" baseline="0" dirty="0">
                          <a:latin typeface="Consolas" panose="020B0609020204030204" pitchFamily="49" charset="0"/>
                          <a:cs typeface="Consolas" panose="020B0609020204030204" pitchFamily="49" charset="0"/>
                        </a:rPr>
                        <a:t> </a:t>
                      </a:r>
                    </a:p>
                    <a:p>
                      <a:pPr algn="ctr"/>
                      <a:r>
                        <a:rPr lang="en-US" sz="2000" baseline="0" dirty="0">
                          <a:latin typeface="Consolas" panose="020B0609020204030204" pitchFamily="49" charset="0"/>
                          <a:cs typeface="Consolas" panose="020B0609020204030204" pitchFamily="49" charset="0"/>
                        </a:rPr>
                        <a:t>Data</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000" dirty="0">
                          <a:latin typeface="Consolas" panose="020B0609020204030204" pitchFamily="49" charset="0"/>
                          <a:cs typeface="Consolas" panose="020B0609020204030204" pitchFamily="49" charset="0"/>
                        </a:rPr>
                        <a:t>0x0000000B</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0x23</a:t>
                      </a:r>
                    </a:p>
                  </a:txBody>
                  <a:tcPr/>
                </a:tc>
                <a:extLst>
                  <a:ext uri="{0D108BD9-81ED-4DB2-BD59-A6C34878D82A}">
                    <a16:rowId xmlns:a16="http://schemas.microsoft.com/office/drawing/2014/main" val="10001"/>
                  </a:ext>
                </a:extLst>
              </a:tr>
              <a:tr h="370840">
                <a:tc>
                  <a:txBody>
                    <a:bodyPr/>
                    <a:lstStyle/>
                    <a:p>
                      <a:pPr algn="ctr"/>
                      <a:r>
                        <a:rPr lang="en-US" sz="2000" dirty="0">
                          <a:latin typeface="Consolas" panose="020B0609020204030204" pitchFamily="49" charset="0"/>
                          <a:cs typeface="Consolas" panose="020B0609020204030204" pitchFamily="49" charset="0"/>
                        </a:rPr>
                        <a:t>0x0000000A</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0x45</a:t>
                      </a:r>
                    </a:p>
                  </a:txBody>
                  <a:tcPr/>
                </a:tc>
                <a:extLst>
                  <a:ext uri="{0D108BD9-81ED-4DB2-BD59-A6C34878D82A}">
                    <a16:rowId xmlns:a16="http://schemas.microsoft.com/office/drawing/2014/main" val="10002"/>
                  </a:ext>
                </a:extLst>
              </a:tr>
              <a:tr h="370840">
                <a:tc>
                  <a:txBody>
                    <a:bodyPr/>
                    <a:lstStyle/>
                    <a:p>
                      <a:pPr algn="ctr"/>
                      <a:r>
                        <a:rPr lang="en-US" sz="2000" dirty="0">
                          <a:latin typeface="Consolas" panose="020B0609020204030204" pitchFamily="49" charset="0"/>
                          <a:cs typeface="Consolas" panose="020B0609020204030204" pitchFamily="49" charset="0"/>
                        </a:rPr>
                        <a:t>0x00000009</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0x67</a:t>
                      </a:r>
                    </a:p>
                  </a:txBody>
                  <a:tcPr/>
                </a:tc>
                <a:extLst>
                  <a:ext uri="{0D108BD9-81ED-4DB2-BD59-A6C34878D82A}">
                    <a16:rowId xmlns:a16="http://schemas.microsoft.com/office/drawing/2014/main" val="10003"/>
                  </a:ext>
                </a:extLst>
              </a:tr>
              <a:tr h="370840">
                <a:tc>
                  <a:txBody>
                    <a:bodyPr/>
                    <a:lstStyle/>
                    <a:p>
                      <a:pPr algn="ctr"/>
                      <a:r>
                        <a:rPr lang="en-US" sz="2000" dirty="0">
                          <a:latin typeface="Consolas" panose="020B0609020204030204" pitchFamily="49" charset="0"/>
                          <a:cs typeface="Consolas" panose="020B0609020204030204" pitchFamily="49" charset="0"/>
                        </a:rPr>
                        <a:t>0x00000008</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0x89</a:t>
                      </a:r>
                    </a:p>
                  </a:txBody>
                  <a:tcPr/>
                </a:tc>
                <a:extLst>
                  <a:ext uri="{0D108BD9-81ED-4DB2-BD59-A6C34878D82A}">
                    <a16:rowId xmlns:a16="http://schemas.microsoft.com/office/drawing/2014/main" val="10004"/>
                  </a:ext>
                </a:extLst>
              </a:tr>
            </a:tbl>
          </a:graphicData>
        </a:graphic>
      </p:graphicFrame>
      <p:sp>
        <p:nvSpPr>
          <p:cNvPr id="10" name="TextBox 9">
            <a:extLst>
              <a:ext uri="{FF2B5EF4-FFF2-40B4-BE49-F238E27FC236}">
                <a16:creationId xmlns:a16="http://schemas.microsoft.com/office/drawing/2014/main" id="{07A996FC-F93E-6EF2-A02F-BA392BF9A202}"/>
              </a:ext>
            </a:extLst>
          </p:cNvPr>
          <p:cNvSpPr txBox="1"/>
          <p:nvPr/>
        </p:nvSpPr>
        <p:spPr>
          <a:xfrm>
            <a:off x="316538" y="5941627"/>
            <a:ext cx="541606" cy="461665"/>
          </a:xfrm>
          <a:prstGeom prst="rect">
            <a:avLst/>
          </a:prstGeom>
          <a:noFill/>
        </p:spPr>
        <p:txBody>
          <a:bodyPr wrap="square" rtlCol="0">
            <a:spAutoFit/>
          </a:bodyPr>
          <a:lstStyle/>
          <a:p>
            <a:r>
              <a:rPr lang="en-US" sz="2400" b="0" dirty="0">
                <a:latin typeface="Consolas" panose="020B0609020204030204" pitchFamily="49" charset="0"/>
                <a:cs typeface="Consolas" panose="020B0609020204030204" pitchFamily="49" charset="0"/>
              </a:rPr>
              <a:t>R2 </a:t>
            </a:r>
          </a:p>
        </p:txBody>
      </p:sp>
      <p:sp>
        <p:nvSpPr>
          <p:cNvPr id="11" name="Arrow: Right 10">
            <a:extLst>
              <a:ext uri="{FF2B5EF4-FFF2-40B4-BE49-F238E27FC236}">
                <a16:creationId xmlns:a16="http://schemas.microsoft.com/office/drawing/2014/main" id="{9303034B-1544-8514-5223-EA486A850EC3}"/>
              </a:ext>
            </a:extLst>
          </p:cNvPr>
          <p:cNvSpPr/>
          <p:nvPr/>
        </p:nvSpPr>
        <p:spPr>
          <a:xfrm>
            <a:off x="809113" y="6065788"/>
            <a:ext cx="298611" cy="240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50110493-0041-BD86-E3E1-1704C9C6DDC3}"/>
              </a:ext>
            </a:extLst>
          </p:cNvPr>
          <p:cNvSpPr txBox="1"/>
          <p:nvPr/>
        </p:nvSpPr>
        <p:spPr>
          <a:xfrm>
            <a:off x="4653359" y="5941627"/>
            <a:ext cx="541606" cy="461665"/>
          </a:xfrm>
          <a:prstGeom prst="rect">
            <a:avLst/>
          </a:prstGeom>
          <a:noFill/>
        </p:spPr>
        <p:txBody>
          <a:bodyPr wrap="square" rtlCol="0">
            <a:spAutoFit/>
          </a:bodyPr>
          <a:lstStyle/>
          <a:p>
            <a:r>
              <a:rPr lang="en-US" sz="2400" b="0" dirty="0">
                <a:latin typeface="Consolas" panose="020B0609020204030204" pitchFamily="49" charset="0"/>
                <a:cs typeface="Consolas" panose="020B0609020204030204" pitchFamily="49" charset="0"/>
              </a:rPr>
              <a:t>R2 </a:t>
            </a:r>
          </a:p>
        </p:txBody>
      </p:sp>
      <p:sp>
        <p:nvSpPr>
          <p:cNvPr id="13" name="Arrow: Right 12">
            <a:extLst>
              <a:ext uri="{FF2B5EF4-FFF2-40B4-BE49-F238E27FC236}">
                <a16:creationId xmlns:a16="http://schemas.microsoft.com/office/drawing/2014/main" id="{83CA7F24-6687-6FF3-F8F0-EDA8288DA6CA}"/>
              </a:ext>
            </a:extLst>
          </p:cNvPr>
          <p:cNvSpPr/>
          <p:nvPr/>
        </p:nvSpPr>
        <p:spPr>
          <a:xfrm>
            <a:off x="5145934" y="6065788"/>
            <a:ext cx="298611" cy="240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36550644"/>
      </p:ext>
    </p:extLst>
  </p:cSld>
  <p:clrMapOvr>
    <a:masterClrMapping/>
  </p:clrMapOvr>
  <p:transition>
    <p:pull dir="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25164D-65DE-1197-3213-5D4C9C12C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E1FC6F-F86B-D4FA-4FF9-D7B46DE6EB88}"/>
              </a:ext>
            </a:extLst>
          </p:cNvPr>
          <p:cNvSpPr>
            <a:spLocks noGrp="1"/>
          </p:cNvSpPr>
          <p:nvPr>
            <p:ph type="title"/>
          </p:nvPr>
        </p:nvSpPr>
        <p:spPr/>
        <p:txBody>
          <a:bodyPr>
            <a:normAutofit/>
          </a:bodyPr>
          <a:lstStyle/>
          <a:p>
            <a:r>
              <a:rPr lang="en-US" dirty="0"/>
              <a:t>LDRSH R7, [R2, #2] ANS</a:t>
            </a:r>
          </a:p>
        </p:txBody>
      </p:sp>
      <p:sp>
        <p:nvSpPr>
          <p:cNvPr id="4" name="Content Placeholder 3">
            <a:extLst>
              <a:ext uri="{FF2B5EF4-FFF2-40B4-BE49-F238E27FC236}">
                <a16:creationId xmlns:a16="http://schemas.microsoft.com/office/drawing/2014/main" id="{F5BD1FD1-2387-26FB-4BF0-E2B12311B2D2}"/>
              </a:ext>
            </a:extLst>
          </p:cNvPr>
          <p:cNvSpPr>
            <a:spLocks noGrp="1"/>
          </p:cNvSpPr>
          <p:nvPr>
            <p:ph sz="quarter" idx="1"/>
          </p:nvPr>
        </p:nvSpPr>
        <p:spPr>
          <a:xfrm>
            <a:off x="457200" y="1143000"/>
            <a:ext cx="8229600" cy="3558746"/>
          </a:xfrm>
        </p:spPr>
        <p:txBody>
          <a:bodyPr>
            <a:normAutofit/>
          </a:bodyPr>
          <a:lstStyle/>
          <a:p>
            <a:r>
              <a:rPr lang="en-US" dirty="0"/>
              <a:t>ANS after LDRSH R7, [R2, #2]:</a:t>
            </a:r>
          </a:p>
          <a:p>
            <a:pPr lvl="1"/>
            <a:r>
              <a:rPr lang="en-US" dirty="0"/>
              <a:t>Big-endian: the word 0x23456789 is laid out in memory as bytes 23 45 67 89 at addresses A, A+1, A+2, A+3 respectively, so LDRSH R7, [R2, #2] reads 0x6789 and sign-extends it to R7 = 0x00006789. </a:t>
            </a:r>
          </a:p>
          <a:p>
            <a:pPr lvl="1"/>
            <a:r>
              <a:rPr lang="en-US" dirty="0"/>
              <a:t>Little-endian: the same word is laid out as 89 67 45 23 at addresses A, A+1, A+2, A+3 respectively, so LDRSH R7, [R2, #2] reads 0x2345 and sign-extends it to R7 = 0x00002345. </a:t>
            </a:r>
          </a:p>
          <a:p>
            <a:pPr lvl="1"/>
            <a:endParaRPr lang="en-US" dirty="0"/>
          </a:p>
        </p:txBody>
      </p:sp>
      <p:graphicFrame>
        <p:nvGraphicFramePr>
          <p:cNvPr id="8" name="Table 7">
            <a:extLst>
              <a:ext uri="{FF2B5EF4-FFF2-40B4-BE49-F238E27FC236}">
                <a16:creationId xmlns:a16="http://schemas.microsoft.com/office/drawing/2014/main" id="{A9B3120B-E6CB-D08B-C83A-65EA4EBFEEBA}"/>
              </a:ext>
            </a:extLst>
          </p:cNvPr>
          <p:cNvGraphicFramePr>
            <a:graphicFrameLocks noGrp="1"/>
          </p:cNvGraphicFramePr>
          <p:nvPr>
            <p:extLst>
              <p:ext uri="{D42A27DB-BD31-4B8C-83A1-F6EECF244321}">
                <p14:modId xmlns:p14="http://schemas.microsoft.com/office/powerpoint/2010/main" val="2373286293"/>
              </p:ext>
            </p:extLst>
          </p:nvPr>
        </p:nvGraphicFramePr>
        <p:xfrm>
          <a:off x="773827" y="4221740"/>
          <a:ext cx="3798173" cy="2286000"/>
        </p:xfrm>
        <a:graphic>
          <a:graphicData uri="http://schemas.openxmlformats.org/drawingml/2006/table">
            <a:tbl>
              <a:tblPr firstRow="1" bandRow="1">
                <a:tableStyleId>{5C22544A-7EE6-4342-B048-85BDC9FD1C3A}</a:tableStyleId>
              </a:tblPr>
              <a:tblGrid>
                <a:gridCol w="2214983">
                  <a:extLst>
                    <a:ext uri="{9D8B030D-6E8A-4147-A177-3AD203B41FA5}">
                      <a16:colId xmlns:a16="http://schemas.microsoft.com/office/drawing/2014/main" val="20000"/>
                    </a:ext>
                  </a:extLst>
                </a:gridCol>
                <a:gridCol w="1583190">
                  <a:extLst>
                    <a:ext uri="{9D8B030D-6E8A-4147-A177-3AD203B41FA5}">
                      <a16:colId xmlns:a16="http://schemas.microsoft.com/office/drawing/2014/main" val="20001"/>
                    </a:ext>
                  </a:extLst>
                </a:gridCol>
              </a:tblGrid>
              <a:tr h="370840">
                <a:tc>
                  <a:txBody>
                    <a:bodyPr/>
                    <a:lstStyle/>
                    <a:p>
                      <a:pPr algn="ctr"/>
                      <a:r>
                        <a:rPr lang="en-US" sz="2000" dirty="0">
                          <a:solidFill>
                            <a:schemeClr val="tx1"/>
                          </a:solidFill>
                          <a:latin typeface="Consolas" panose="020B0609020204030204" pitchFamily="49" charset="0"/>
                          <a:cs typeface="Consolas" panose="020B0609020204030204" pitchFamily="49" charset="0"/>
                        </a:rPr>
                        <a:t>Memory Address</a:t>
                      </a:r>
                    </a:p>
                  </a:txBody>
                  <a:tcPr>
                    <a:noFill/>
                  </a:tcPr>
                </a:tc>
                <a:tc>
                  <a:txBody>
                    <a:bodyPr/>
                    <a:lstStyle/>
                    <a:p>
                      <a:pPr algn="ctr"/>
                      <a:r>
                        <a:rPr lang="en-US" sz="2000" dirty="0">
                          <a:latin typeface="Consolas" panose="020B0609020204030204" pitchFamily="49" charset="0"/>
                          <a:cs typeface="Consolas" panose="020B0609020204030204" pitchFamily="49" charset="0"/>
                        </a:rPr>
                        <a:t>Memory</a:t>
                      </a:r>
                      <a:r>
                        <a:rPr lang="en-US" sz="2000" baseline="0" dirty="0">
                          <a:latin typeface="Consolas" panose="020B0609020204030204" pitchFamily="49" charset="0"/>
                          <a:cs typeface="Consolas" panose="020B0609020204030204" pitchFamily="49" charset="0"/>
                        </a:rPr>
                        <a:t> </a:t>
                      </a:r>
                    </a:p>
                    <a:p>
                      <a:pPr algn="ctr"/>
                      <a:r>
                        <a:rPr lang="en-US" sz="2000" baseline="0" dirty="0">
                          <a:latin typeface="Consolas" panose="020B0609020204030204" pitchFamily="49" charset="0"/>
                          <a:cs typeface="Consolas" panose="020B0609020204030204" pitchFamily="49" charset="0"/>
                        </a:rPr>
                        <a:t>Data</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000" dirty="0">
                          <a:latin typeface="Consolas" panose="020B0609020204030204" pitchFamily="49" charset="0"/>
                          <a:cs typeface="Consolas" panose="020B0609020204030204" pitchFamily="49" charset="0"/>
                        </a:rPr>
                        <a:t>0x0000000B</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0x89</a:t>
                      </a:r>
                    </a:p>
                  </a:txBody>
                  <a:tcPr/>
                </a:tc>
                <a:extLst>
                  <a:ext uri="{0D108BD9-81ED-4DB2-BD59-A6C34878D82A}">
                    <a16:rowId xmlns:a16="http://schemas.microsoft.com/office/drawing/2014/main" val="10001"/>
                  </a:ext>
                </a:extLst>
              </a:tr>
              <a:tr h="370840">
                <a:tc>
                  <a:txBody>
                    <a:bodyPr/>
                    <a:lstStyle/>
                    <a:p>
                      <a:pPr algn="ctr"/>
                      <a:r>
                        <a:rPr lang="en-US" sz="2000" dirty="0">
                          <a:latin typeface="Consolas" panose="020B0609020204030204" pitchFamily="49" charset="0"/>
                          <a:cs typeface="Consolas" panose="020B0609020204030204" pitchFamily="49" charset="0"/>
                        </a:rPr>
                        <a:t>0x0000000A</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0x67</a:t>
                      </a:r>
                    </a:p>
                  </a:txBody>
                  <a:tcPr/>
                </a:tc>
                <a:extLst>
                  <a:ext uri="{0D108BD9-81ED-4DB2-BD59-A6C34878D82A}">
                    <a16:rowId xmlns:a16="http://schemas.microsoft.com/office/drawing/2014/main" val="10002"/>
                  </a:ext>
                </a:extLst>
              </a:tr>
              <a:tr h="370840">
                <a:tc>
                  <a:txBody>
                    <a:bodyPr/>
                    <a:lstStyle/>
                    <a:p>
                      <a:pPr algn="ctr"/>
                      <a:r>
                        <a:rPr lang="en-US" sz="2000" dirty="0">
                          <a:latin typeface="Consolas" panose="020B0609020204030204" pitchFamily="49" charset="0"/>
                          <a:cs typeface="Consolas" panose="020B0609020204030204" pitchFamily="49" charset="0"/>
                        </a:rPr>
                        <a:t>0x00000009</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0x45</a:t>
                      </a:r>
                    </a:p>
                  </a:txBody>
                  <a:tcPr/>
                </a:tc>
                <a:extLst>
                  <a:ext uri="{0D108BD9-81ED-4DB2-BD59-A6C34878D82A}">
                    <a16:rowId xmlns:a16="http://schemas.microsoft.com/office/drawing/2014/main" val="10003"/>
                  </a:ext>
                </a:extLst>
              </a:tr>
              <a:tr h="370840">
                <a:tc>
                  <a:txBody>
                    <a:bodyPr/>
                    <a:lstStyle/>
                    <a:p>
                      <a:pPr algn="ctr"/>
                      <a:r>
                        <a:rPr lang="en-US" sz="2000" dirty="0">
                          <a:latin typeface="Consolas" panose="020B0609020204030204" pitchFamily="49" charset="0"/>
                          <a:cs typeface="Consolas" panose="020B0609020204030204" pitchFamily="49" charset="0"/>
                        </a:rPr>
                        <a:t>0x00000008</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0x23</a:t>
                      </a:r>
                    </a:p>
                  </a:txBody>
                  <a:tcPr/>
                </a:tc>
                <a:extLst>
                  <a:ext uri="{0D108BD9-81ED-4DB2-BD59-A6C34878D82A}">
                    <a16:rowId xmlns:a16="http://schemas.microsoft.com/office/drawing/2014/main" val="10004"/>
                  </a:ext>
                </a:extLst>
              </a:tr>
            </a:tbl>
          </a:graphicData>
        </a:graphic>
      </p:graphicFrame>
      <p:graphicFrame>
        <p:nvGraphicFramePr>
          <p:cNvPr id="9" name="Table 8">
            <a:extLst>
              <a:ext uri="{FF2B5EF4-FFF2-40B4-BE49-F238E27FC236}">
                <a16:creationId xmlns:a16="http://schemas.microsoft.com/office/drawing/2014/main" id="{68A9D7B6-EE91-3397-F114-367B143D28C0}"/>
              </a:ext>
            </a:extLst>
          </p:cNvPr>
          <p:cNvGraphicFramePr>
            <a:graphicFrameLocks noGrp="1"/>
          </p:cNvGraphicFramePr>
          <p:nvPr>
            <p:extLst>
              <p:ext uri="{D42A27DB-BD31-4B8C-83A1-F6EECF244321}">
                <p14:modId xmlns:p14="http://schemas.microsoft.com/office/powerpoint/2010/main" val="1700288449"/>
              </p:ext>
            </p:extLst>
          </p:nvPr>
        </p:nvGraphicFramePr>
        <p:xfrm>
          <a:off x="5079610" y="4221740"/>
          <a:ext cx="3798173" cy="2286000"/>
        </p:xfrm>
        <a:graphic>
          <a:graphicData uri="http://schemas.openxmlformats.org/drawingml/2006/table">
            <a:tbl>
              <a:tblPr firstRow="1" bandRow="1">
                <a:tableStyleId>{5C22544A-7EE6-4342-B048-85BDC9FD1C3A}</a:tableStyleId>
              </a:tblPr>
              <a:tblGrid>
                <a:gridCol w="2214983">
                  <a:extLst>
                    <a:ext uri="{9D8B030D-6E8A-4147-A177-3AD203B41FA5}">
                      <a16:colId xmlns:a16="http://schemas.microsoft.com/office/drawing/2014/main" val="20000"/>
                    </a:ext>
                  </a:extLst>
                </a:gridCol>
                <a:gridCol w="1583190">
                  <a:extLst>
                    <a:ext uri="{9D8B030D-6E8A-4147-A177-3AD203B41FA5}">
                      <a16:colId xmlns:a16="http://schemas.microsoft.com/office/drawing/2014/main" val="20001"/>
                    </a:ext>
                  </a:extLst>
                </a:gridCol>
              </a:tblGrid>
              <a:tr h="370840">
                <a:tc>
                  <a:txBody>
                    <a:bodyPr/>
                    <a:lstStyle/>
                    <a:p>
                      <a:pPr algn="ctr"/>
                      <a:r>
                        <a:rPr lang="en-US" sz="2000" dirty="0">
                          <a:solidFill>
                            <a:schemeClr val="tx1"/>
                          </a:solidFill>
                          <a:latin typeface="Consolas" panose="020B0609020204030204" pitchFamily="49" charset="0"/>
                          <a:cs typeface="Consolas" panose="020B0609020204030204" pitchFamily="49" charset="0"/>
                        </a:rPr>
                        <a:t>Memory Address</a:t>
                      </a:r>
                    </a:p>
                  </a:txBody>
                  <a:tcPr>
                    <a:noFill/>
                  </a:tcPr>
                </a:tc>
                <a:tc>
                  <a:txBody>
                    <a:bodyPr/>
                    <a:lstStyle/>
                    <a:p>
                      <a:pPr algn="ctr"/>
                      <a:r>
                        <a:rPr lang="en-US" sz="2000" dirty="0">
                          <a:latin typeface="Consolas" panose="020B0609020204030204" pitchFamily="49" charset="0"/>
                          <a:cs typeface="Consolas" panose="020B0609020204030204" pitchFamily="49" charset="0"/>
                        </a:rPr>
                        <a:t>Memory</a:t>
                      </a:r>
                      <a:r>
                        <a:rPr lang="en-US" sz="2000" baseline="0" dirty="0">
                          <a:latin typeface="Consolas" panose="020B0609020204030204" pitchFamily="49" charset="0"/>
                          <a:cs typeface="Consolas" panose="020B0609020204030204" pitchFamily="49" charset="0"/>
                        </a:rPr>
                        <a:t> </a:t>
                      </a:r>
                    </a:p>
                    <a:p>
                      <a:pPr algn="ctr"/>
                      <a:r>
                        <a:rPr lang="en-US" sz="2000" baseline="0" dirty="0">
                          <a:latin typeface="Consolas" panose="020B0609020204030204" pitchFamily="49" charset="0"/>
                          <a:cs typeface="Consolas" panose="020B0609020204030204" pitchFamily="49" charset="0"/>
                        </a:rPr>
                        <a:t>Data</a:t>
                      </a:r>
                      <a:endParaRPr lang="en-US" sz="20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000" dirty="0">
                          <a:latin typeface="Consolas" panose="020B0609020204030204" pitchFamily="49" charset="0"/>
                          <a:cs typeface="Consolas" panose="020B0609020204030204" pitchFamily="49" charset="0"/>
                        </a:rPr>
                        <a:t>0x0000000B</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0x23</a:t>
                      </a:r>
                    </a:p>
                  </a:txBody>
                  <a:tcPr/>
                </a:tc>
                <a:extLst>
                  <a:ext uri="{0D108BD9-81ED-4DB2-BD59-A6C34878D82A}">
                    <a16:rowId xmlns:a16="http://schemas.microsoft.com/office/drawing/2014/main" val="10001"/>
                  </a:ext>
                </a:extLst>
              </a:tr>
              <a:tr h="370840">
                <a:tc>
                  <a:txBody>
                    <a:bodyPr/>
                    <a:lstStyle/>
                    <a:p>
                      <a:pPr algn="ctr"/>
                      <a:r>
                        <a:rPr lang="en-US" sz="2000" dirty="0">
                          <a:latin typeface="Consolas" panose="020B0609020204030204" pitchFamily="49" charset="0"/>
                          <a:cs typeface="Consolas" panose="020B0609020204030204" pitchFamily="49" charset="0"/>
                        </a:rPr>
                        <a:t>0x0000000A</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0x45</a:t>
                      </a:r>
                    </a:p>
                  </a:txBody>
                  <a:tcPr/>
                </a:tc>
                <a:extLst>
                  <a:ext uri="{0D108BD9-81ED-4DB2-BD59-A6C34878D82A}">
                    <a16:rowId xmlns:a16="http://schemas.microsoft.com/office/drawing/2014/main" val="10002"/>
                  </a:ext>
                </a:extLst>
              </a:tr>
              <a:tr h="370840">
                <a:tc>
                  <a:txBody>
                    <a:bodyPr/>
                    <a:lstStyle/>
                    <a:p>
                      <a:pPr algn="ctr"/>
                      <a:r>
                        <a:rPr lang="en-US" sz="2000" dirty="0">
                          <a:latin typeface="Consolas" panose="020B0609020204030204" pitchFamily="49" charset="0"/>
                          <a:cs typeface="Consolas" panose="020B0609020204030204" pitchFamily="49" charset="0"/>
                        </a:rPr>
                        <a:t>0x00000009</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0x67</a:t>
                      </a:r>
                    </a:p>
                  </a:txBody>
                  <a:tcPr/>
                </a:tc>
                <a:extLst>
                  <a:ext uri="{0D108BD9-81ED-4DB2-BD59-A6C34878D82A}">
                    <a16:rowId xmlns:a16="http://schemas.microsoft.com/office/drawing/2014/main" val="10003"/>
                  </a:ext>
                </a:extLst>
              </a:tr>
              <a:tr h="370840">
                <a:tc>
                  <a:txBody>
                    <a:bodyPr/>
                    <a:lstStyle/>
                    <a:p>
                      <a:pPr algn="ctr"/>
                      <a:r>
                        <a:rPr lang="en-US" sz="2000" dirty="0">
                          <a:latin typeface="Consolas" panose="020B0609020204030204" pitchFamily="49" charset="0"/>
                          <a:cs typeface="Consolas" panose="020B0609020204030204" pitchFamily="49" charset="0"/>
                        </a:rPr>
                        <a:t>0x00000008</a:t>
                      </a:r>
                    </a:p>
                  </a:txBody>
                  <a:tcP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latin typeface="Consolas" panose="020B0609020204030204" pitchFamily="49" charset="0"/>
                          <a:cs typeface="Consolas" panose="020B0609020204030204" pitchFamily="49" charset="0"/>
                        </a:rPr>
                        <a:t>0x89</a:t>
                      </a:r>
                    </a:p>
                  </a:txBody>
                  <a:tcPr/>
                </a:tc>
                <a:extLst>
                  <a:ext uri="{0D108BD9-81ED-4DB2-BD59-A6C34878D82A}">
                    <a16:rowId xmlns:a16="http://schemas.microsoft.com/office/drawing/2014/main" val="10004"/>
                  </a:ext>
                </a:extLst>
              </a:tr>
            </a:tbl>
          </a:graphicData>
        </a:graphic>
      </p:graphicFrame>
      <p:sp>
        <p:nvSpPr>
          <p:cNvPr id="10" name="TextBox 9">
            <a:extLst>
              <a:ext uri="{FF2B5EF4-FFF2-40B4-BE49-F238E27FC236}">
                <a16:creationId xmlns:a16="http://schemas.microsoft.com/office/drawing/2014/main" id="{CD328998-F5A5-38ED-01EA-1EC3EF7E338A}"/>
              </a:ext>
            </a:extLst>
          </p:cNvPr>
          <p:cNvSpPr txBox="1"/>
          <p:nvPr/>
        </p:nvSpPr>
        <p:spPr>
          <a:xfrm>
            <a:off x="316538" y="6094027"/>
            <a:ext cx="541606" cy="461665"/>
          </a:xfrm>
          <a:prstGeom prst="rect">
            <a:avLst/>
          </a:prstGeom>
          <a:noFill/>
        </p:spPr>
        <p:txBody>
          <a:bodyPr wrap="square" rtlCol="0">
            <a:spAutoFit/>
          </a:bodyPr>
          <a:lstStyle/>
          <a:p>
            <a:r>
              <a:rPr lang="en-US" sz="2400" b="0" dirty="0">
                <a:latin typeface="Consolas" panose="020B0609020204030204" pitchFamily="49" charset="0"/>
                <a:cs typeface="Consolas" panose="020B0609020204030204" pitchFamily="49" charset="0"/>
              </a:rPr>
              <a:t>R2 </a:t>
            </a:r>
          </a:p>
        </p:txBody>
      </p:sp>
      <p:sp>
        <p:nvSpPr>
          <p:cNvPr id="11" name="Arrow: Right 10">
            <a:extLst>
              <a:ext uri="{FF2B5EF4-FFF2-40B4-BE49-F238E27FC236}">
                <a16:creationId xmlns:a16="http://schemas.microsoft.com/office/drawing/2014/main" id="{87B6A0A7-7A1C-7320-C242-11989D0D0ED0}"/>
              </a:ext>
            </a:extLst>
          </p:cNvPr>
          <p:cNvSpPr/>
          <p:nvPr/>
        </p:nvSpPr>
        <p:spPr>
          <a:xfrm>
            <a:off x="809113" y="6218188"/>
            <a:ext cx="298611" cy="240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564CC732-54C8-85E9-07B7-FAF0798F74AA}"/>
              </a:ext>
            </a:extLst>
          </p:cNvPr>
          <p:cNvSpPr txBox="1"/>
          <p:nvPr/>
        </p:nvSpPr>
        <p:spPr>
          <a:xfrm>
            <a:off x="4653359" y="6094027"/>
            <a:ext cx="541606" cy="461665"/>
          </a:xfrm>
          <a:prstGeom prst="rect">
            <a:avLst/>
          </a:prstGeom>
          <a:noFill/>
        </p:spPr>
        <p:txBody>
          <a:bodyPr wrap="square" rtlCol="0">
            <a:spAutoFit/>
          </a:bodyPr>
          <a:lstStyle/>
          <a:p>
            <a:r>
              <a:rPr lang="en-US" sz="2400" b="0" dirty="0">
                <a:latin typeface="Consolas" panose="020B0609020204030204" pitchFamily="49" charset="0"/>
                <a:cs typeface="Consolas" panose="020B0609020204030204" pitchFamily="49" charset="0"/>
              </a:rPr>
              <a:t>R2 </a:t>
            </a:r>
          </a:p>
        </p:txBody>
      </p:sp>
      <p:sp>
        <p:nvSpPr>
          <p:cNvPr id="13" name="Arrow: Right 12">
            <a:extLst>
              <a:ext uri="{FF2B5EF4-FFF2-40B4-BE49-F238E27FC236}">
                <a16:creationId xmlns:a16="http://schemas.microsoft.com/office/drawing/2014/main" id="{2C9720F2-1965-B15A-E7DD-DB560229807A}"/>
              </a:ext>
            </a:extLst>
          </p:cNvPr>
          <p:cNvSpPr/>
          <p:nvPr/>
        </p:nvSpPr>
        <p:spPr>
          <a:xfrm>
            <a:off x="5145934" y="6218188"/>
            <a:ext cx="298611" cy="24089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04830540"/>
      </p:ext>
    </p:extLst>
  </p:cSld>
  <p:clrMapOvr>
    <a:masterClrMapping/>
  </p:clrMapOvr>
  <p:transition>
    <p:pull dir="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3"/>
          <p:cNvSpPr>
            <a:spLocks noGrp="1" noChangeArrowheads="1"/>
          </p:cNvSpPr>
          <p:nvPr>
            <p:ph type="title"/>
          </p:nvPr>
        </p:nvSpPr>
        <p:spPr/>
        <p:txBody>
          <a:bodyPr/>
          <a:lstStyle/>
          <a:p>
            <a:pPr marL="119063" indent="-119063"/>
            <a:r>
              <a:rPr lang="en-US" altLang="zh-CN" dirty="0"/>
              <a:t>Endianness ANS</a:t>
            </a:r>
            <a:endParaRPr lang="en-US" dirty="0"/>
          </a:p>
        </p:txBody>
      </p:sp>
      <p:grpSp>
        <p:nvGrpSpPr>
          <p:cNvPr id="62" name="Group 61"/>
          <p:cNvGrpSpPr/>
          <p:nvPr/>
        </p:nvGrpSpPr>
        <p:grpSpPr>
          <a:xfrm>
            <a:off x="5630863" y="1057853"/>
            <a:ext cx="2504258" cy="5615166"/>
            <a:chOff x="5824055" y="1154163"/>
            <a:chExt cx="2504258" cy="5615166"/>
          </a:xfrm>
        </p:grpSpPr>
        <p:sp>
          <p:nvSpPr>
            <p:cNvPr id="63" name="Rectangle 6"/>
            <p:cNvSpPr>
              <a:spLocks/>
            </p:cNvSpPr>
            <p:nvPr/>
          </p:nvSpPr>
          <p:spPr bwMode="auto">
            <a:xfrm>
              <a:off x="6850351" y="18177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4" name="Rectangle 7"/>
            <p:cNvSpPr>
              <a:spLocks/>
            </p:cNvSpPr>
            <p:nvPr/>
          </p:nvSpPr>
          <p:spPr bwMode="auto">
            <a:xfrm>
              <a:off x="6850351" y="21225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5" name="Rectangle 8"/>
            <p:cNvSpPr>
              <a:spLocks/>
            </p:cNvSpPr>
            <p:nvPr/>
          </p:nvSpPr>
          <p:spPr bwMode="auto">
            <a:xfrm>
              <a:off x="6850351" y="24273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6" name="Rectangle 9"/>
            <p:cNvSpPr>
              <a:spLocks/>
            </p:cNvSpPr>
            <p:nvPr/>
          </p:nvSpPr>
          <p:spPr bwMode="auto">
            <a:xfrm>
              <a:off x="6850351" y="27321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7" name="Rectangle 10"/>
            <p:cNvSpPr>
              <a:spLocks/>
            </p:cNvSpPr>
            <p:nvPr/>
          </p:nvSpPr>
          <p:spPr bwMode="auto">
            <a:xfrm>
              <a:off x="6850351" y="30369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8" name="Rectangle 11"/>
            <p:cNvSpPr>
              <a:spLocks/>
            </p:cNvSpPr>
            <p:nvPr/>
          </p:nvSpPr>
          <p:spPr bwMode="auto">
            <a:xfrm>
              <a:off x="6850351" y="33417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69" name="Rectangle 12"/>
            <p:cNvSpPr>
              <a:spLocks/>
            </p:cNvSpPr>
            <p:nvPr/>
          </p:nvSpPr>
          <p:spPr bwMode="auto">
            <a:xfrm>
              <a:off x="6850351" y="36465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0" name="Rectangle 13"/>
            <p:cNvSpPr>
              <a:spLocks/>
            </p:cNvSpPr>
            <p:nvPr/>
          </p:nvSpPr>
          <p:spPr bwMode="auto">
            <a:xfrm>
              <a:off x="6850351" y="39513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1" name="Rectangle 14"/>
            <p:cNvSpPr>
              <a:spLocks/>
            </p:cNvSpPr>
            <p:nvPr/>
          </p:nvSpPr>
          <p:spPr bwMode="auto">
            <a:xfrm>
              <a:off x="6850351" y="42561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2" name="Rectangle 15"/>
            <p:cNvSpPr>
              <a:spLocks/>
            </p:cNvSpPr>
            <p:nvPr/>
          </p:nvSpPr>
          <p:spPr bwMode="auto">
            <a:xfrm>
              <a:off x="6850351" y="45609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3" name="Rectangle 16"/>
            <p:cNvSpPr>
              <a:spLocks/>
            </p:cNvSpPr>
            <p:nvPr/>
          </p:nvSpPr>
          <p:spPr bwMode="auto">
            <a:xfrm>
              <a:off x="6850351" y="48657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4" name="Rectangle 17"/>
            <p:cNvSpPr>
              <a:spLocks/>
            </p:cNvSpPr>
            <p:nvPr/>
          </p:nvSpPr>
          <p:spPr bwMode="auto">
            <a:xfrm>
              <a:off x="6850351" y="51705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75" name="Rectangle 18"/>
            <p:cNvSpPr>
              <a:spLocks/>
            </p:cNvSpPr>
            <p:nvPr/>
          </p:nvSpPr>
          <p:spPr bwMode="auto">
            <a:xfrm>
              <a:off x="7612351" y="1762453"/>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0015</a:t>
              </a:r>
            </a:p>
          </p:txBody>
        </p:sp>
        <p:sp>
          <p:nvSpPr>
            <p:cNvPr id="76" name="Rectangle 19"/>
            <p:cNvSpPr>
              <a:spLocks/>
            </p:cNvSpPr>
            <p:nvPr/>
          </p:nvSpPr>
          <p:spPr bwMode="auto">
            <a:xfrm>
              <a:off x="7612351" y="2138973"/>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0014</a:t>
              </a:r>
            </a:p>
          </p:txBody>
        </p:sp>
        <p:sp>
          <p:nvSpPr>
            <p:cNvPr id="77" name="Rectangle 20"/>
            <p:cNvSpPr>
              <a:spLocks/>
            </p:cNvSpPr>
            <p:nvPr/>
          </p:nvSpPr>
          <p:spPr bwMode="auto">
            <a:xfrm>
              <a:off x="7612351" y="24527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0013</a:t>
              </a:r>
            </a:p>
          </p:txBody>
        </p:sp>
        <p:sp>
          <p:nvSpPr>
            <p:cNvPr id="78" name="Rectangle 21"/>
            <p:cNvSpPr>
              <a:spLocks/>
            </p:cNvSpPr>
            <p:nvPr/>
          </p:nvSpPr>
          <p:spPr bwMode="auto">
            <a:xfrm>
              <a:off x="7612351" y="27575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0012</a:t>
              </a:r>
            </a:p>
          </p:txBody>
        </p:sp>
        <p:sp>
          <p:nvSpPr>
            <p:cNvPr id="79" name="Rectangle 22"/>
            <p:cNvSpPr>
              <a:spLocks/>
            </p:cNvSpPr>
            <p:nvPr/>
          </p:nvSpPr>
          <p:spPr bwMode="auto">
            <a:xfrm>
              <a:off x="7612351" y="30623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0011</a:t>
              </a:r>
            </a:p>
          </p:txBody>
        </p:sp>
        <p:sp>
          <p:nvSpPr>
            <p:cNvPr id="80" name="Rectangle 23"/>
            <p:cNvSpPr>
              <a:spLocks/>
            </p:cNvSpPr>
            <p:nvPr/>
          </p:nvSpPr>
          <p:spPr bwMode="auto">
            <a:xfrm>
              <a:off x="7612351" y="33671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0010</a:t>
              </a:r>
            </a:p>
          </p:txBody>
        </p:sp>
        <p:sp>
          <p:nvSpPr>
            <p:cNvPr id="81" name="Rectangle 24"/>
            <p:cNvSpPr>
              <a:spLocks/>
            </p:cNvSpPr>
            <p:nvPr/>
          </p:nvSpPr>
          <p:spPr bwMode="auto">
            <a:xfrm>
              <a:off x="7612351" y="36719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0009</a:t>
              </a:r>
            </a:p>
          </p:txBody>
        </p:sp>
        <p:sp>
          <p:nvSpPr>
            <p:cNvPr id="82" name="Rectangle 25"/>
            <p:cNvSpPr>
              <a:spLocks/>
            </p:cNvSpPr>
            <p:nvPr/>
          </p:nvSpPr>
          <p:spPr bwMode="auto">
            <a:xfrm>
              <a:off x="7612351" y="39767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0008</a:t>
              </a:r>
            </a:p>
          </p:txBody>
        </p:sp>
        <p:sp>
          <p:nvSpPr>
            <p:cNvPr id="83" name="Rectangle 26"/>
            <p:cNvSpPr>
              <a:spLocks/>
            </p:cNvSpPr>
            <p:nvPr/>
          </p:nvSpPr>
          <p:spPr bwMode="auto">
            <a:xfrm>
              <a:off x="7612351" y="42815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0007</a:t>
              </a:r>
            </a:p>
          </p:txBody>
        </p:sp>
        <p:sp>
          <p:nvSpPr>
            <p:cNvPr id="84" name="Rectangle 27"/>
            <p:cNvSpPr>
              <a:spLocks/>
            </p:cNvSpPr>
            <p:nvPr/>
          </p:nvSpPr>
          <p:spPr bwMode="auto">
            <a:xfrm>
              <a:off x="7612351" y="45863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0006</a:t>
              </a:r>
            </a:p>
          </p:txBody>
        </p:sp>
        <p:sp>
          <p:nvSpPr>
            <p:cNvPr id="85" name="Rectangle 28"/>
            <p:cNvSpPr>
              <a:spLocks/>
            </p:cNvSpPr>
            <p:nvPr/>
          </p:nvSpPr>
          <p:spPr bwMode="auto">
            <a:xfrm>
              <a:off x="7612351" y="48657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0005</a:t>
              </a:r>
            </a:p>
          </p:txBody>
        </p:sp>
        <p:sp>
          <p:nvSpPr>
            <p:cNvPr id="86" name="Rectangle 29"/>
            <p:cNvSpPr>
              <a:spLocks/>
            </p:cNvSpPr>
            <p:nvPr/>
          </p:nvSpPr>
          <p:spPr bwMode="auto">
            <a:xfrm>
              <a:off x="7612351" y="51705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0004</a:t>
              </a:r>
            </a:p>
          </p:txBody>
        </p:sp>
        <p:grpSp>
          <p:nvGrpSpPr>
            <p:cNvPr id="87" name="Group 33"/>
            <p:cNvGrpSpPr>
              <a:grpSpLocks/>
            </p:cNvGrpSpPr>
            <p:nvPr/>
          </p:nvGrpSpPr>
          <p:grpSpPr bwMode="auto">
            <a:xfrm>
              <a:off x="5952643" y="1817738"/>
              <a:ext cx="609600" cy="4876800"/>
              <a:chOff x="0" y="0"/>
              <a:chExt cx="384" cy="3072"/>
            </a:xfrm>
          </p:grpSpPr>
          <p:sp>
            <p:nvSpPr>
              <p:cNvPr id="108" name="Rectangle 34"/>
              <p:cNvSpPr>
                <a:spLocks/>
              </p:cNvSpPr>
              <p:nvPr/>
            </p:nvSpPr>
            <p:spPr bwMode="auto">
              <a:xfrm>
                <a:off x="0" y="0"/>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09" name="Rectangle 35"/>
              <p:cNvSpPr>
                <a:spLocks/>
              </p:cNvSpPr>
              <p:nvPr/>
            </p:nvSpPr>
            <p:spPr bwMode="auto">
              <a:xfrm>
                <a:off x="0" y="768"/>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10" name="Rectangle 36"/>
              <p:cNvSpPr>
                <a:spLocks/>
              </p:cNvSpPr>
              <p:nvPr/>
            </p:nvSpPr>
            <p:spPr bwMode="auto">
              <a:xfrm>
                <a:off x="0" y="1536"/>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11" name="Rectangle 37"/>
              <p:cNvSpPr>
                <a:spLocks/>
              </p:cNvSpPr>
              <p:nvPr/>
            </p:nvSpPr>
            <p:spPr bwMode="auto">
              <a:xfrm>
                <a:off x="0" y="2304"/>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grpSp>
        <p:sp>
          <p:nvSpPr>
            <p:cNvPr id="88" name="Rectangle 38"/>
            <p:cNvSpPr>
              <a:spLocks/>
            </p:cNvSpPr>
            <p:nvPr/>
          </p:nvSpPr>
          <p:spPr bwMode="auto">
            <a:xfrm>
              <a:off x="5824055" y="1154163"/>
              <a:ext cx="862013" cy="660400"/>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32-bit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Words</a:t>
              </a:r>
            </a:p>
          </p:txBody>
        </p:sp>
        <p:sp>
          <p:nvSpPr>
            <p:cNvPr id="89" name="Rectangle 39"/>
            <p:cNvSpPr>
              <a:spLocks/>
            </p:cNvSpPr>
            <p:nvPr/>
          </p:nvSpPr>
          <p:spPr bwMode="auto">
            <a:xfrm>
              <a:off x="6763038" y="1284338"/>
              <a:ext cx="777875" cy="381000"/>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Bytes</a:t>
              </a:r>
            </a:p>
          </p:txBody>
        </p:sp>
        <p:sp>
          <p:nvSpPr>
            <p:cNvPr id="90" name="Rectangle 40"/>
            <p:cNvSpPr>
              <a:spLocks/>
            </p:cNvSpPr>
            <p:nvPr/>
          </p:nvSpPr>
          <p:spPr bwMode="auto">
            <a:xfrm>
              <a:off x="7588538" y="1284338"/>
              <a:ext cx="739775" cy="381000"/>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Helvetica" charset="0"/>
                  <a:ea typeface="Helvetica" charset="0"/>
                  <a:cs typeface="Helvetica" charset="0"/>
                  <a:sym typeface="Helvetica" charset="0"/>
                </a:rPr>
                <a:t>Addr.</a:t>
              </a:r>
            </a:p>
          </p:txBody>
        </p:sp>
        <p:sp>
          <p:nvSpPr>
            <p:cNvPr id="91" name="Rectangle 41"/>
            <p:cNvSpPr>
              <a:spLocks/>
            </p:cNvSpPr>
            <p:nvPr/>
          </p:nvSpPr>
          <p:spPr bwMode="auto">
            <a:xfrm>
              <a:off x="6850351" y="54753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92" name="Rectangle 42"/>
            <p:cNvSpPr>
              <a:spLocks/>
            </p:cNvSpPr>
            <p:nvPr/>
          </p:nvSpPr>
          <p:spPr bwMode="auto">
            <a:xfrm>
              <a:off x="7612351" y="54753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0003</a:t>
              </a:r>
            </a:p>
          </p:txBody>
        </p:sp>
        <p:sp>
          <p:nvSpPr>
            <p:cNvPr id="93" name="Rectangle 43"/>
            <p:cNvSpPr>
              <a:spLocks/>
            </p:cNvSpPr>
            <p:nvPr/>
          </p:nvSpPr>
          <p:spPr bwMode="auto">
            <a:xfrm>
              <a:off x="6850351" y="57801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94" name="Rectangle 44"/>
            <p:cNvSpPr>
              <a:spLocks/>
            </p:cNvSpPr>
            <p:nvPr/>
          </p:nvSpPr>
          <p:spPr bwMode="auto">
            <a:xfrm>
              <a:off x="7612351" y="57801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0002</a:t>
              </a:r>
            </a:p>
          </p:txBody>
        </p:sp>
        <p:sp>
          <p:nvSpPr>
            <p:cNvPr id="95" name="Rectangle 45"/>
            <p:cNvSpPr>
              <a:spLocks/>
            </p:cNvSpPr>
            <p:nvPr/>
          </p:nvSpPr>
          <p:spPr bwMode="auto">
            <a:xfrm>
              <a:off x="6850351" y="60849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96" name="Rectangle 46"/>
            <p:cNvSpPr>
              <a:spLocks/>
            </p:cNvSpPr>
            <p:nvPr/>
          </p:nvSpPr>
          <p:spPr bwMode="auto">
            <a:xfrm>
              <a:off x="7612351" y="60849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0001</a:t>
              </a:r>
            </a:p>
          </p:txBody>
        </p:sp>
        <p:sp>
          <p:nvSpPr>
            <p:cNvPr id="97" name="Rectangle 47"/>
            <p:cNvSpPr>
              <a:spLocks/>
            </p:cNvSpPr>
            <p:nvPr/>
          </p:nvSpPr>
          <p:spPr bwMode="auto">
            <a:xfrm>
              <a:off x="6850351" y="6389738"/>
              <a:ext cx="609600" cy="304800"/>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200" b="0" i="0" u="none" strike="noStrike" kern="1200" cap="none" spc="0" normalizeH="0" baseline="0" noProof="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98" name="Rectangle 48"/>
            <p:cNvSpPr>
              <a:spLocks/>
            </p:cNvSpPr>
            <p:nvPr/>
          </p:nvSpPr>
          <p:spPr bwMode="auto">
            <a:xfrm>
              <a:off x="7612351" y="6389738"/>
              <a:ext cx="650178" cy="379591"/>
            </a:xfrm>
            <a:prstGeom prst="rect">
              <a:avLst/>
            </a:prstGeom>
            <a:noFill/>
            <a:ln w="25400">
              <a:noFill/>
              <a:miter lim="800000"/>
              <a:headEnd/>
              <a:tailEnd/>
            </a:ln>
          </p:spPr>
          <p:txBody>
            <a:bodyPr wrap="none" lIns="50800" tIns="50800" bIns="50800">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rPr>
                <a:t>0000</a:t>
              </a:r>
            </a:p>
          </p:txBody>
        </p:sp>
        <p:sp>
          <p:nvSpPr>
            <p:cNvPr id="99" name="Rectangle 52"/>
            <p:cNvSpPr>
              <a:spLocks/>
            </p:cNvSpPr>
            <p:nvPr/>
          </p:nvSpPr>
          <p:spPr bwMode="auto">
            <a:xfrm>
              <a:off x="5952643" y="2046338"/>
              <a:ext cx="622300" cy="730250"/>
            </a:xfrm>
            <a:prstGeom prst="rect">
              <a:avLst/>
            </a:prstGeom>
            <a:noFill/>
            <a:ln w="25400">
              <a:noFill/>
              <a:miter lim="800000"/>
              <a:headEnd/>
              <a:tailEnd/>
            </a:ln>
          </p:spPr>
          <p:txBody>
            <a:bodyPr lIns="50800" tIns="50800" bIns="5080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Helvetica" charset="0"/>
                  <a:ea typeface="Helvetica" charset="0"/>
                  <a:cs typeface="Helvetica" charset="0"/>
                  <a:sym typeface="Helvetica" charset="0"/>
                </a:rPr>
                <a:t>Addr</a:t>
              </a: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300" b="1" i="0" u="none" strike="noStrike" kern="1200" cap="none" spc="0" normalizeH="0" baseline="0" noProof="0" dirty="0" err="1">
                  <a:ln>
                    <a:noFill/>
                  </a:ln>
                  <a:solidFill>
                    <a:srgbClr val="C00000"/>
                  </a:solidFill>
                  <a:effectLst/>
                  <a:uLnTx/>
                  <a:uFillTx/>
                  <a:latin typeface="Arial Narrow" panose="020B0606020202030204" pitchFamily="34" charset="0"/>
                  <a:ea typeface="Courier New" charset="0"/>
                  <a:cs typeface="Courier New" charset="0"/>
                  <a:sym typeface="Courier New" charset="0"/>
                </a:rPr>
                <a:t>0x0012</a:t>
              </a:r>
              <a:endParaRPr kumimoji="0" lang="en-US" sz="1300" b="1" i="0" u="none" strike="noStrike" kern="1200" cap="none" spc="0" normalizeH="0" baseline="0" noProof="0" dirty="0">
                <a:ln>
                  <a:noFill/>
                </a:ln>
                <a:solidFill>
                  <a:srgbClr val="C00000"/>
                </a:solidFill>
                <a:effectLst/>
                <a:uLnTx/>
                <a:uFillTx/>
                <a:latin typeface="Arial Narrow" panose="020B0606020202030204" pitchFamily="34" charset="0"/>
                <a:ea typeface="Courier New" charset="0"/>
                <a:cs typeface="Courier New" charset="0"/>
                <a:sym typeface="Courier New" charset="0"/>
              </a:endParaRPr>
            </a:p>
          </p:txBody>
        </p:sp>
        <p:sp>
          <p:nvSpPr>
            <p:cNvPr id="100" name="Rectangle 53"/>
            <p:cNvSpPr>
              <a:spLocks/>
            </p:cNvSpPr>
            <p:nvPr/>
          </p:nvSpPr>
          <p:spPr bwMode="auto">
            <a:xfrm>
              <a:off x="5907817" y="3265538"/>
              <a:ext cx="733425" cy="730250"/>
            </a:xfrm>
            <a:prstGeom prst="rect">
              <a:avLst/>
            </a:prstGeom>
            <a:noFill/>
            <a:ln w="25400">
              <a:noFill/>
              <a:miter lim="800000"/>
              <a:headEnd/>
              <a:tailEnd/>
            </a:ln>
          </p:spPr>
          <p:txBody>
            <a:bodyPr lIns="50800" tIns="50800" bIns="5080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Helvetica" charset="0"/>
                  <a:ea typeface="Helvetica" charset="0"/>
                  <a:cs typeface="Helvetica" charset="0"/>
                  <a:sym typeface="Helvetica" charset="0"/>
                </a:rPr>
                <a:t>Addr</a:t>
              </a: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err="1">
                  <a:ln>
                    <a:noFill/>
                  </a:ln>
                  <a:solidFill>
                    <a:srgbClr val="C00000"/>
                  </a:solidFill>
                  <a:effectLst/>
                  <a:uLnTx/>
                  <a:uFillTx/>
                  <a:latin typeface="Arial Narrow" panose="020B0606020202030204" pitchFamily="34" charset="0"/>
                  <a:ea typeface="Courier New" charset="0"/>
                  <a:cs typeface="Courier New" charset="0"/>
                  <a:sym typeface="Courier New" charset="0"/>
                </a:rPr>
                <a:t>0x0008</a:t>
              </a:r>
              <a:endParaRPr kumimoji="0" lang="en-US" sz="1400" b="0" i="0" u="none" strike="noStrike" kern="1200" cap="none" spc="0" normalizeH="0" baseline="0" noProof="0" dirty="0">
                <a:ln>
                  <a:noFill/>
                </a:ln>
                <a:solidFill>
                  <a:prstClr val="black"/>
                </a:solidFill>
                <a:effectLst/>
                <a:uLnTx/>
                <a:uFillTx/>
                <a:latin typeface="Courier New" charset="0"/>
                <a:ea typeface="Courier New" charset="0"/>
                <a:cs typeface="Courier New" charset="0"/>
                <a:sym typeface="Courier New" charset="0"/>
              </a:endParaRPr>
            </a:p>
          </p:txBody>
        </p:sp>
        <p:sp>
          <p:nvSpPr>
            <p:cNvPr id="101" name="Rectangle 54"/>
            <p:cNvSpPr>
              <a:spLocks/>
            </p:cNvSpPr>
            <p:nvPr/>
          </p:nvSpPr>
          <p:spPr bwMode="auto">
            <a:xfrm>
              <a:off x="5925747" y="4484738"/>
              <a:ext cx="688599" cy="730250"/>
            </a:xfrm>
            <a:prstGeom prst="rect">
              <a:avLst/>
            </a:prstGeom>
            <a:noFill/>
            <a:ln w="25400">
              <a:noFill/>
              <a:miter lim="800000"/>
              <a:headEnd/>
              <a:tailEnd/>
            </a:ln>
          </p:spPr>
          <p:txBody>
            <a:bodyPr lIns="50800" tIns="50800" bIns="5080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Helvetica" charset="0"/>
                  <a:ea typeface="Helvetica" charset="0"/>
                  <a:cs typeface="Helvetica" charset="0"/>
                  <a:sym typeface="Helvetica" charset="0"/>
                </a:rPr>
                <a:t>Addr</a:t>
              </a: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err="1">
                  <a:ln>
                    <a:noFill/>
                  </a:ln>
                  <a:solidFill>
                    <a:srgbClr val="C00000"/>
                  </a:solidFill>
                  <a:effectLst/>
                  <a:uLnTx/>
                  <a:uFillTx/>
                  <a:latin typeface="Arial Narrow" panose="020B0606020202030204" pitchFamily="34" charset="0"/>
                  <a:ea typeface="Courier New" charset="0"/>
                  <a:cs typeface="Courier New" charset="0"/>
                  <a:sym typeface="Courier New" charset="0"/>
                </a:rPr>
                <a:t>0x0004</a:t>
              </a:r>
              <a:endParaRPr kumimoji="0" lang="en-US" sz="1400" b="0" i="0" u="none" strike="noStrike" kern="1200" cap="none" spc="0" normalizeH="0" baseline="0" noProof="0" dirty="0">
                <a:ln>
                  <a:noFill/>
                </a:ln>
                <a:solidFill>
                  <a:prstClr val="black"/>
                </a:solidFill>
                <a:effectLst/>
                <a:uLnTx/>
                <a:uFillTx/>
                <a:latin typeface="Courier New" charset="0"/>
                <a:ea typeface="Courier New" charset="0"/>
                <a:cs typeface="Courier New" charset="0"/>
                <a:sym typeface="Courier New" charset="0"/>
              </a:endParaRPr>
            </a:p>
          </p:txBody>
        </p:sp>
        <p:sp>
          <p:nvSpPr>
            <p:cNvPr id="102" name="Rectangle 55"/>
            <p:cNvSpPr>
              <a:spLocks/>
            </p:cNvSpPr>
            <p:nvPr/>
          </p:nvSpPr>
          <p:spPr bwMode="auto">
            <a:xfrm>
              <a:off x="5907818" y="5703938"/>
              <a:ext cx="733424" cy="730250"/>
            </a:xfrm>
            <a:prstGeom prst="rect">
              <a:avLst/>
            </a:prstGeom>
            <a:noFill/>
            <a:ln w="25400">
              <a:noFill/>
              <a:miter lim="800000"/>
              <a:headEnd/>
              <a:tailEnd/>
            </a:ln>
          </p:spPr>
          <p:txBody>
            <a:bodyPr lIns="50800" tIns="50800" bIns="5080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err="1">
                  <a:ln>
                    <a:noFill/>
                  </a:ln>
                  <a:solidFill>
                    <a:prstClr val="black"/>
                  </a:solidFill>
                  <a:effectLst/>
                  <a:uLnTx/>
                  <a:uFillTx/>
                  <a:latin typeface="Helvetica" charset="0"/>
                  <a:ea typeface="Helvetica" charset="0"/>
                  <a:cs typeface="Helvetica" charset="0"/>
                  <a:sym typeface="Helvetica" charset="0"/>
                </a:rPr>
                <a:t>Addr</a:t>
              </a: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Helvetica" charset="0"/>
                  <a:ea typeface="Helvetica" charset="0"/>
                  <a:cs typeface="Helvetica" charset="0"/>
                  <a:sym typeface="Helvetica" charset="0"/>
                </a:rPr>
                <a:t>=</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dirty="0" err="1">
                  <a:ln>
                    <a:noFill/>
                  </a:ln>
                  <a:solidFill>
                    <a:srgbClr val="C00000"/>
                  </a:solidFill>
                  <a:effectLst/>
                  <a:uLnTx/>
                  <a:uFillTx/>
                  <a:latin typeface="Arial Narrow" panose="020B0606020202030204" pitchFamily="34" charset="0"/>
                  <a:ea typeface="Courier New" charset="0"/>
                  <a:cs typeface="Courier New" charset="0"/>
                  <a:sym typeface="Courier New" charset="0"/>
                </a:rPr>
                <a:t>0x0000</a:t>
              </a:r>
              <a:endParaRPr kumimoji="0" lang="en-US" sz="1400" b="0" i="0" u="none" strike="noStrike" kern="1200" cap="none" spc="0" normalizeH="0" baseline="0" noProof="0" dirty="0">
                <a:ln>
                  <a:noFill/>
                </a:ln>
                <a:solidFill>
                  <a:prstClr val="black"/>
                </a:solidFill>
                <a:effectLst/>
                <a:uLnTx/>
                <a:uFillTx/>
                <a:latin typeface="Courier New" charset="0"/>
                <a:ea typeface="Courier New" charset="0"/>
                <a:cs typeface="Courier New" charset="0"/>
                <a:sym typeface="Courier New" charset="0"/>
              </a:endParaRPr>
            </a:p>
          </p:txBody>
        </p:sp>
        <p:grpSp>
          <p:nvGrpSpPr>
            <p:cNvPr id="103" name="Group 56"/>
            <p:cNvGrpSpPr>
              <a:grpSpLocks/>
            </p:cNvGrpSpPr>
            <p:nvPr/>
          </p:nvGrpSpPr>
          <p:grpSpPr bwMode="auto">
            <a:xfrm>
              <a:off x="6208232" y="2470201"/>
              <a:ext cx="96838" cy="3954463"/>
              <a:chOff x="139" y="3"/>
              <a:chExt cx="61" cy="2491"/>
            </a:xfrm>
          </p:grpSpPr>
          <p:sp>
            <p:nvSpPr>
              <p:cNvPr id="104" name="Rectangle 59"/>
              <p:cNvSpPr>
                <a:spLocks/>
              </p:cNvSpPr>
              <p:nvPr/>
            </p:nvSpPr>
            <p:spPr bwMode="auto">
              <a:xfrm>
                <a:off x="139" y="3"/>
                <a:ext cx="61" cy="187"/>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wrap="none" lIns="50800" tIns="50800" rIns="45720" bIns="50800" anchor="ctr">
                <a:prstTxWarp prst="textNoShape">
                  <a:avLst/>
                </a:prstTxWarp>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endParaRPr>
              </a:p>
            </p:txBody>
          </p:sp>
          <p:sp>
            <p:nvSpPr>
              <p:cNvPr id="105" name="Rectangle 62"/>
              <p:cNvSpPr>
                <a:spLocks/>
              </p:cNvSpPr>
              <p:nvPr/>
            </p:nvSpPr>
            <p:spPr bwMode="auto">
              <a:xfrm>
                <a:off x="139" y="771"/>
                <a:ext cx="61" cy="187"/>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wrap="none" lIns="50800" tIns="50800" rIns="45720" bIns="50800" anchor="ctr">
                <a:prstTxWarp prst="textNoShape">
                  <a:avLst/>
                </a:prstTxWarp>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endParaRPr>
              </a:p>
            </p:txBody>
          </p:sp>
          <p:sp>
            <p:nvSpPr>
              <p:cNvPr id="106" name="Rectangle 65"/>
              <p:cNvSpPr>
                <a:spLocks/>
              </p:cNvSpPr>
              <p:nvPr/>
            </p:nvSpPr>
            <p:spPr bwMode="auto">
              <a:xfrm>
                <a:off x="139" y="1539"/>
                <a:ext cx="61" cy="187"/>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wrap="none" lIns="50800" tIns="50800" rIns="45720" bIns="50800" anchor="ctr">
                <a:prstTxWarp prst="textNoShape">
                  <a:avLst/>
                </a:prstTxWarp>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endParaRPr>
              </a:p>
            </p:txBody>
          </p:sp>
          <p:sp>
            <p:nvSpPr>
              <p:cNvPr id="107" name="Rectangle 68"/>
              <p:cNvSpPr>
                <a:spLocks/>
              </p:cNvSpPr>
              <p:nvPr/>
            </p:nvSpPr>
            <p:spPr bwMode="auto">
              <a:xfrm>
                <a:off x="139" y="2307"/>
                <a:ext cx="61" cy="187"/>
              </a:xfrm>
              <a:prstGeom prst="rect">
                <a:avLst/>
              </a:prstGeom>
              <a:noFill/>
              <a:ln>
                <a:noFill/>
                <a:headEnd/>
                <a:tailEnd/>
              </a:ln>
            </p:spPr>
            <p:style>
              <a:lnRef idx="2">
                <a:schemeClr val="accent1"/>
              </a:lnRef>
              <a:fillRef idx="1">
                <a:schemeClr val="lt1"/>
              </a:fillRef>
              <a:effectRef idx="0">
                <a:schemeClr val="accent1"/>
              </a:effectRef>
              <a:fontRef idx="minor">
                <a:schemeClr val="dk1"/>
              </a:fontRef>
            </p:style>
            <p:txBody>
              <a:bodyPr wrap="none" lIns="50800" tIns="50800" rIns="45720" bIns="50800" anchor="ctr">
                <a:prstTxWarp prst="textNoShape">
                  <a:avLst/>
                </a:prstTxWarp>
                <a:spAutoFit/>
              </a:bodyPr>
              <a:lstStyle/>
              <a:p>
                <a:pPr marL="0" marR="0" lvl="0" indent="0" algn="ctr" defTabSz="914400" rtl="0" eaLnBrk="1" fontAlgn="base" latinLnBrk="0" hangingPunct="1">
                  <a:lnSpc>
                    <a:spcPct val="90000"/>
                  </a:lnSpc>
                  <a:spcBef>
                    <a:spcPct val="0"/>
                  </a:spcBef>
                  <a:spcAft>
                    <a:spcPct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Consolas" panose="020B0609020204030204" pitchFamily="49" charset="0"/>
                  <a:ea typeface="Courier New" charset="0"/>
                  <a:cs typeface="Consolas" panose="020B0609020204030204" pitchFamily="49" charset="0"/>
                  <a:sym typeface="Courier New" charset="0"/>
                </a:endParaRPr>
              </a:p>
            </p:txBody>
          </p:sp>
        </p:grpSp>
      </p:grpSp>
      <p:sp>
        <p:nvSpPr>
          <p:cNvPr id="11" name="TextBox 10"/>
          <p:cNvSpPr txBox="1"/>
          <p:nvPr/>
        </p:nvSpPr>
        <p:spPr>
          <a:xfrm>
            <a:off x="4748984" y="2178628"/>
            <a:ext cx="829073" cy="307777"/>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itchFamily="49" charset="0"/>
                <a:ea typeface="+mn-ea"/>
                <a:cs typeface="+mn-cs"/>
              </a:rPr>
              <a:t>Word 3</a:t>
            </a:r>
          </a:p>
        </p:txBody>
      </p:sp>
      <p:sp>
        <p:nvSpPr>
          <p:cNvPr id="115" name="TextBox 114"/>
          <p:cNvSpPr txBox="1"/>
          <p:nvPr/>
        </p:nvSpPr>
        <p:spPr>
          <a:xfrm>
            <a:off x="4765930" y="3407253"/>
            <a:ext cx="829073" cy="307777"/>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itchFamily="49" charset="0"/>
                <a:ea typeface="+mn-ea"/>
                <a:cs typeface="+mn-cs"/>
              </a:rPr>
              <a:t>Word 2</a:t>
            </a:r>
          </a:p>
        </p:txBody>
      </p:sp>
      <p:sp>
        <p:nvSpPr>
          <p:cNvPr id="116" name="TextBox 115"/>
          <p:cNvSpPr txBox="1"/>
          <p:nvPr/>
        </p:nvSpPr>
        <p:spPr>
          <a:xfrm>
            <a:off x="4798129" y="4561842"/>
            <a:ext cx="829073" cy="307777"/>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itchFamily="49" charset="0"/>
                <a:ea typeface="+mn-ea"/>
                <a:cs typeface="+mn-cs"/>
              </a:rPr>
              <a:t>Word 1</a:t>
            </a:r>
          </a:p>
        </p:txBody>
      </p:sp>
      <p:sp>
        <p:nvSpPr>
          <p:cNvPr id="117" name="TextBox 116"/>
          <p:cNvSpPr txBox="1"/>
          <p:nvPr/>
        </p:nvSpPr>
        <p:spPr>
          <a:xfrm>
            <a:off x="4815075" y="5790467"/>
            <a:ext cx="829073" cy="307777"/>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Courier New" pitchFamily="49" charset="0"/>
                <a:ea typeface="+mn-ea"/>
                <a:cs typeface="+mn-cs"/>
              </a:rPr>
              <a:t>Word 0</a:t>
            </a:r>
          </a:p>
        </p:txBody>
      </p:sp>
      <p:sp>
        <p:nvSpPr>
          <p:cNvPr id="2" name="Slide Number Placeholder 1"/>
          <p:cNvSpPr>
            <a:spLocks noGrp="1"/>
          </p:cNvSpPr>
          <p:nvPr>
            <p:ph type="sldNum" sz="quarter" idx="4294967295"/>
          </p:nvPr>
        </p:nvSpPr>
        <p:spPr>
          <a:xfrm>
            <a:off x="612648" y="6356350"/>
            <a:ext cx="1981200" cy="365760"/>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fld id="{AEE14D4A-FE32-40AF-B06D-E9622816B101}" type="slidenum">
              <a:rPr kumimoji="0" lang="en-US" sz="1400" b="1" i="0" u="none" strike="noStrike" kern="1200" cap="none" spc="0" normalizeH="0" baseline="0" noProof="0" smtClean="0">
                <a:ln>
                  <a:noFill/>
                </a:ln>
                <a:solidFill>
                  <a:prstClr val="black"/>
                </a:solidFill>
                <a:effectLst/>
                <a:uLnTx/>
                <a:uFillTx/>
                <a:latin typeface="Courier New" pitchFamily="49"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3</a:t>
            </a:fld>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
        <p:nvSpPr>
          <p:cNvPr id="60" name="TextBox 59"/>
          <p:cNvSpPr txBox="1"/>
          <p:nvPr/>
        </p:nvSpPr>
        <p:spPr>
          <a:xfrm>
            <a:off x="244699" y="2826467"/>
            <a:ext cx="4151290" cy="2246769"/>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C00000"/>
                </a:solidFill>
                <a:effectLst/>
                <a:uLnTx/>
                <a:uFillTx/>
                <a:latin typeface="Gill Sans MT"/>
                <a:ea typeface="+mn-ea"/>
                <a:cs typeface="+mn-cs"/>
              </a:rPr>
              <a:t>What are the memory address of these four words?</a:t>
            </a:r>
          </a:p>
          <a:p>
            <a:pPr eaLnBrk="0" fontAlgn="base" hangingPunct="0">
              <a:spcBef>
                <a:spcPct val="0"/>
              </a:spcBef>
              <a:spcAft>
                <a:spcPct val="0"/>
              </a:spcAft>
            </a:pPr>
            <a:r>
              <a:rPr kumimoji="0" lang="en-US" sz="2000" b="0" i="0" u="none" strike="noStrike" kern="1200" cap="none" spc="0" normalizeH="0" baseline="0" noProof="0" dirty="0">
                <a:ln>
                  <a:noFill/>
                </a:ln>
                <a:solidFill>
                  <a:srgbClr val="C00000"/>
                </a:solidFill>
                <a:effectLst/>
                <a:uLnTx/>
                <a:uFillTx/>
                <a:latin typeface="Gill Sans MT"/>
                <a:ea typeface="+mn-ea"/>
                <a:cs typeface="+mn-cs"/>
              </a:rPr>
              <a:t>Same as the address of the lowest-address Byte </a:t>
            </a:r>
          </a:p>
          <a:p>
            <a:pPr eaLnBrk="0" fontAlgn="base" hangingPunct="0">
              <a:spcBef>
                <a:spcPct val="0"/>
              </a:spcBef>
              <a:spcAft>
                <a:spcPct val="0"/>
              </a:spcAft>
            </a:pPr>
            <a:r>
              <a:rPr kumimoji="0" lang="en-US" sz="2000" b="0" i="0" u="none" strike="noStrike" kern="1200" cap="none" spc="0" normalizeH="0" baseline="0" noProof="0" dirty="0">
                <a:ln>
                  <a:noFill/>
                </a:ln>
                <a:solidFill>
                  <a:srgbClr val="C00000"/>
                </a:solidFill>
                <a:effectLst/>
                <a:uLnTx/>
                <a:uFillTx/>
                <a:latin typeface="Gill Sans MT"/>
                <a:ea typeface="+mn-ea"/>
                <a:cs typeface="+mn-cs"/>
              </a:rPr>
              <a:t>(this is true </a:t>
            </a:r>
            <a:r>
              <a:rPr lang="en-US" sz="2000" dirty="0">
                <a:solidFill>
                  <a:srgbClr val="C00000"/>
                </a:solidFill>
              </a:rPr>
              <a:t>for either Little-Endian or Big-Endian ordering)</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dirty="0">
              <a:ln>
                <a:noFill/>
              </a:ln>
              <a:solidFill>
                <a:srgbClr val="C00000"/>
              </a:solidFill>
              <a:effectLst/>
              <a:uLnTx/>
              <a:uFillTx/>
              <a:latin typeface="Gill Sans MT"/>
              <a:ea typeface="+mn-ea"/>
              <a:cs typeface="+mn-cs"/>
            </a:endParaRPr>
          </a:p>
        </p:txBody>
      </p:sp>
    </p:spTree>
    <p:extLst>
      <p:ext uri="{BB962C8B-B14F-4D97-AF65-F5344CB8AC3E}">
        <p14:creationId xmlns:p14="http://schemas.microsoft.com/office/powerpoint/2010/main" val="12094707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46943-56FC-4F00-B4C2-002F4BD6545D}"/>
              </a:ext>
            </a:extLst>
          </p:cNvPr>
          <p:cNvSpPr>
            <a:spLocks noGrp="1"/>
          </p:cNvSpPr>
          <p:nvPr>
            <p:ph type="title"/>
          </p:nvPr>
        </p:nvSpPr>
        <p:spPr/>
        <p:txBody>
          <a:bodyPr/>
          <a:lstStyle/>
          <a:p>
            <a:r>
              <a:rPr lang="en-US" dirty="0"/>
              <a:t>Program Understanding 1</a:t>
            </a:r>
          </a:p>
        </p:txBody>
      </p:sp>
      <p:sp>
        <p:nvSpPr>
          <p:cNvPr id="3" name="Slide Number Placeholder 2">
            <a:extLst>
              <a:ext uri="{FF2B5EF4-FFF2-40B4-BE49-F238E27FC236}">
                <a16:creationId xmlns:a16="http://schemas.microsoft.com/office/drawing/2014/main" id="{8990BACD-3920-5666-CE72-223F9F2FC606}"/>
              </a:ext>
            </a:extLst>
          </p:cNvPr>
          <p:cNvSpPr>
            <a:spLocks noGrp="1"/>
          </p:cNvSpPr>
          <p:nvPr>
            <p:ph type="sldNum" sz="quarter" idx="12"/>
          </p:nvPr>
        </p:nvSpPr>
        <p:spPr/>
        <p:txBody>
          <a:bodyPr/>
          <a:lstStyle/>
          <a:p>
            <a:fld id="{AEE14D4A-FE32-40AF-B06D-E9622816B101}" type="slidenum">
              <a:rPr lang="en-US" smtClean="0"/>
              <a:pPr/>
              <a:t>30</a:t>
            </a:fld>
            <a:endParaRPr lang="en-US"/>
          </a:p>
        </p:txBody>
      </p:sp>
      <p:graphicFrame>
        <p:nvGraphicFramePr>
          <p:cNvPr id="7" name="Content Placeholder 6">
            <a:extLst>
              <a:ext uri="{FF2B5EF4-FFF2-40B4-BE49-F238E27FC236}">
                <a16:creationId xmlns:a16="http://schemas.microsoft.com/office/drawing/2014/main" id="{921A7FA2-20A5-D70A-4C8A-128BD78BDA7C}"/>
              </a:ext>
            </a:extLst>
          </p:cNvPr>
          <p:cNvGraphicFramePr>
            <a:graphicFrameLocks noGrp="1"/>
          </p:cNvGraphicFramePr>
          <p:nvPr>
            <p:ph sz="quarter" idx="1"/>
            <p:extLst>
              <p:ext uri="{D42A27DB-BD31-4B8C-83A1-F6EECF244321}">
                <p14:modId xmlns:p14="http://schemas.microsoft.com/office/powerpoint/2010/main" val="2023997554"/>
              </p:ext>
            </p:extLst>
          </p:nvPr>
        </p:nvGraphicFramePr>
        <p:xfrm>
          <a:off x="12661" y="5145594"/>
          <a:ext cx="9117892" cy="1112520"/>
        </p:xfrm>
        <a:graphic>
          <a:graphicData uri="http://schemas.openxmlformats.org/drawingml/2006/table">
            <a:tbl>
              <a:tblPr firstRow="1" bandRow="1">
                <a:tableStyleId>{5940675A-B579-460E-94D1-54222C63F5DA}</a:tableStyleId>
              </a:tblPr>
              <a:tblGrid>
                <a:gridCol w="1562417">
                  <a:extLst>
                    <a:ext uri="{9D8B030D-6E8A-4147-A177-3AD203B41FA5}">
                      <a16:colId xmlns:a16="http://schemas.microsoft.com/office/drawing/2014/main" val="4041087470"/>
                    </a:ext>
                  </a:extLst>
                </a:gridCol>
                <a:gridCol w="472033">
                  <a:extLst>
                    <a:ext uri="{9D8B030D-6E8A-4147-A177-3AD203B41FA5}">
                      <a16:colId xmlns:a16="http://schemas.microsoft.com/office/drawing/2014/main" val="475833553"/>
                    </a:ext>
                  </a:extLst>
                </a:gridCol>
                <a:gridCol w="472033">
                  <a:extLst>
                    <a:ext uri="{9D8B030D-6E8A-4147-A177-3AD203B41FA5}">
                      <a16:colId xmlns:a16="http://schemas.microsoft.com/office/drawing/2014/main" val="3440583969"/>
                    </a:ext>
                  </a:extLst>
                </a:gridCol>
                <a:gridCol w="472033">
                  <a:extLst>
                    <a:ext uri="{9D8B030D-6E8A-4147-A177-3AD203B41FA5}">
                      <a16:colId xmlns:a16="http://schemas.microsoft.com/office/drawing/2014/main" val="3973726920"/>
                    </a:ext>
                  </a:extLst>
                </a:gridCol>
                <a:gridCol w="472033">
                  <a:extLst>
                    <a:ext uri="{9D8B030D-6E8A-4147-A177-3AD203B41FA5}">
                      <a16:colId xmlns:a16="http://schemas.microsoft.com/office/drawing/2014/main" val="1099364392"/>
                    </a:ext>
                  </a:extLst>
                </a:gridCol>
                <a:gridCol w="472033">
                  <a:extLst>
                    <a:ext uri="{9D8B030D-6E8A-4147-A177-3AD203B41FA5}">
                      <a16:colId xmlns:a16="http://schemas.microsoft.com/office/drawing/2014/main" val="598594491"/>
                    </a:ext>
                  </a:extLst>
                </a:gridCol>
                <a:gridCol w="472033">
                  <a:extLst>
                    <a:ext uri="{9D8B030D-6E8A-4147-A177-3AD203B41FA5}">
                      <a16:colId xmlns:a16="http://schemas.microsoft.com/office/drawing/2014/main" val="3299168853"/>
                    </a:ext>
                  </a:extLst>
                </a:gridCol>
                <a:gridCol w="472033">
                  <a:extLst>
                    <a:ext uri="{9D8B030D-6E8A-4147-A177-3AD203B41FA5}">
                      <a16:colId xmlns:a16="http://schemas.microsoft.com/office/drawing/2014/main" val="3639377261"/>
                    </a:ext>
                  </a:extLst>
                </a:gridCol>
                <a:gridCol w="472033">
                  <a:extLst>
                    <a:ext uri="{9D8B030D-6E8A-4147-A177-3AD203B41FA5}">
                      <a16:colId xmlns:a16="http://schemas.microsoft.com/office/drawing/2014/main" val="2095656865"/>
                    </a:ext>
                  </a:extLst>
                </a:gridCol>
                <a:gridCol w="474980">
                  <a:extLst>
                    <a:ext uri="{9D8B030D-6E8A-4147-A177-3AD203B41FA5}">
                      <a16:colId xmlns:a16="http://schemas.microsoft.com/office/drawing/2014/main" val="2172498307"/>
                    </a:ext>
                  </a:extLst>
                </a:gridCol>
                <a:gridCol w="472033">
                  <a:extLst>
                    <a:ext uri="{9D8B030D-6E8A-4147-A177-3AD203B41FA5}">
                      <a16:colId xmlns:a16="http://schemas.microsoft.com/office/drawing/2014/main" val="3928751653"/>
                    </a:ext>
                  </a:extLst>
                </a:gridCol>
                <a:gridCol w="472033">
                  <a:extLst>
                    <a:ext uri="{9D8B030D-6E8A-4147-A177-3AD203B41FA5}">
                      <a16:colId xmlns:a16="http://schemas.microsoft.com/office/drawing/2014/main" val="1178522413"/>
                    </a:ext>
                  </a:extLst>
                </a:gridCol>
                <a:gridCol w="472033">
                  <a:extLst>
                    <a:ext uri="{9D8B030D-6E8A-4147-A177-3AD203B41FA5}">
                      <a16:colId xmlns:a16="http://schemas.microsoft.com/office/drawing/2014/main" val="4096721898"/>
                    </a:ext>
                  </a:extLst>
                </a:gridCol>
                <a:gridCol w="472033">
                  <a:extLst>
                    <a:ext uri="{9D8B030D-6E8A-4147-A177-3AD203B41FA5}">
                      <a16:colId xmlns:a16="http://schemas.microsoft.com/office/drawing/2014/main" val="1208970794"/>
                    </a:ext>
                  </a:extLst>
                </a:gridCol>
                <a:gridCol w="472033">
                  <a:extLst>
                    <a:ext uri="{9D8B030D-6E8A-4147-A177-3AD203B41FA5}">
                      <a16:colId xmlns:a16="http://schemas.microsoft.com/office/drawing/2014/main" val="2430138671"/>
                    </a:ext>
                  </a:extLst>
                </a:gridCol>
                <a:gridCol w="472033">
                  <a:extLst>
                    <a:ext uri="{9D8B030D-6E8A-4147-A177-3AD203B41FA5}">
                      <a16:colId xmlns:a16="http://schemas.microsoft.com/office/drawing/2014/main" val="2553032553"/>
                    </a:ext>
                  </a:extLst>
                </a:gridCol>
                <a:gridCol w="472033">
                  <a:extLst>
                    <a:ext uri="{9D8B030D-6E8A-4147-A177-3AD203B41FA5}">
                      <a16:colId xmlns:a16="http://schemas.microsoft.com/office/drawing/2014/main" val="2472361676"/>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onsolas" panose="020B0609020204030204" pitchFamily="49" charset="0"/>
                          <a:cs typeface="Consolas" panose="020B0609020204030204" pitchFamily="49" charset="0"/>
                        </a:rPr>
                        <a:t>0x10000200</a:t>
                      </a:r>
                    </a:p>
                  </a:txBody>
                  <a:tcPr/>
                </a:tc>
                <a:tc>
                  <a:txBody>
                    <a:bodyPr/>
                    <a:lstStyle/>
                    <a:p>
                      <a:pPr algn="ctr"/>
                      <a:r>
                        <a:rPr lang="en-US" dirty="0"/>
                        <a:t>60</a:t>
                      </a:r>
                    </a:p>
                  </a:txBody>
                  <a:tcPr/>
                </a:tc>
                <a:tc>
                  <a:txBody>
                    <a:bodyPr/>
                    <a:lstStyle/>
                    <a:p>
                      <a:pPr marL="0" algn="ctr" rtl="0" eaLnBrk="1" latinLnBrk="0" hangingPunct="1"/>
                      <a:r>
                        <a:rPr kumimoji="0" lang="en-US" kern="1200" dirty="0">
                          <a:solidFill>
                            <a:schemeClr val="tx1"/>
                          </a:solidFill>
                          <a:latin typeface="+mn-lt"/>
                          <a:ea typeface="+mn-ea"/>
                          <a:cs typeface="+mn-cs"/>
                        </a:rPr>
                        <a:t>1B</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12</a:t>
                      </a:r>
                    </a:p>
                  </a:txBody>
                  <a:tcPr/>
                </a:tc>
                <a:tc>
                  <a:txBody>
                    <a:bodyPr/>
                    <a:lstStyle/>
                    <a:p>
                      <a:pPr marL="0" algn="ctr" rtl="0" eaLnBrk="1" latinLnBrk="0" hangingPunct="1"/>
                      <a:r>
                        <a:rPr kumimoji="0" lang="en-US" kern="1200" dirty="0">
                          <a:solidFill>
                            <a:schemeClr val="tx1"/>
                          </a:solidFill>
                          <a:latin typeface="+mn-lt"/>
                          <a:ea typeface="+mn-ea"/>
                          <a:cs typeface="+mn-cs"/>
                        </a:rPr>
                        <a:t>EE</a:t>
                      </a:r>
                    </a:p>
                  </a:txBody>
                  <a:tcPr/>
                </a:tc>
                <a:tc>
                  <a:txBody>
                    <a:bodyPr/>
                    <a:lstStyle/>
                    <a:p>
                      <a:pPr marL="0" algn="ctr" rtl="0" eaLnBrk="1" latinLnBrk="0" hangingPunct="1"/>
                      <a:r>
                        <a:rPr kumimoji="0" lang="en-US" kern="1200" dirty="0">
                          <a:solidFill>
                            <a:schemeClr val="tx1"/>
                          </a:solidFill>
                          <a:latin typeface="+mn-lt"/>
                          <a:ea typeface="+mn-ea"/>
                          <a:cs typeface="+mn-cs"/>
                        </a:rPr>
                        <a:t>FF</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22</a:t>
                      </a:r>
                    </a:p>
                  </a:txBody>
                  <a:tcPr/>
                </a:tc>
                <a:tc>
                  <a:txBody>
                    <a:bodyPr/>
                    <a:lstStyle/>
                    <a:p>
                      <a:pPr marL="0" algn="ctr" rtl="0" eaLnBrk="1" latinLnBrk="0" hangingPunct="1"/>
                      <a:r>
                        <a:rPr kumimoji="0" lang="en-US" kern="1200" dirty="0">
                          <a:solidFill>
                            <a:schemeClr val="tx1"/>
                          </a:solidFill>
                          <a:latin typeface="+mn-lt"/>
                          <a:ea typeface="+mn-ea"/>
                          <a:cs typeface="+mn-cs"/>
                        </a:rPr>
                        <a:t>33</a:t>
                      </a:r>
                    </a:p>
                  </a:txBody>
                  <a:tcPr/>
                </a:tc>
                <a:tc>
                  <a:txBody>
                    <a:bodyPr/>
                    <a:lstStyle/>
                    <a:p>
                      <a:pPr marL="0" algn="ctr" rtl="0" eaLnBrk="1" latinLnBrk="0" hangingPunct="1"/>
                      <a:r>
                        <a:rPr kumimoji="0" lang="en-US" kern="1200" dirty="0">
                          <a:solidFill>
                            <a:schemeClr val="tx1"/>
                          </a:solidFill>
                          <a:latin typeface="+mn-lt"/>
                          <a:ea typeface="+mn-ea"/>
                          <a:cs typeface="+mn-cs"/>
                        </a:rPr>
                        <a:t>44</a:t>
                      </a:r>
                    </a:p>
                  </a:txBody>
                  <a:tcPr/>
                </a:tc>
                <a:tc>
                  <a:txBody>
                    <a:bodyPr/>
                    <a:lstStyle/>
                    <a:p>
                      <a:pPr marL="0" algn="ctr" rtl="0" eaLnBrk="1" latinLnBrk="0" hangingPunct="1"/>
                      <a:r>
                        <a:rPr kumimoji="0" lang="en-US" kern="1200" dirty="0">
                          <a:solidFill>
                            <a:schemeClr val="tx1"/>
                          </a:solidFill>
                          <a:latin typeface="+mn-lt"/>
                          <a:ea typeface="+mn-ea"/>
                          <a:cs typeface="+mn-cs"/>
                        </a:rPr>
                        <a:t>55</a:t>
                      </a:r>
                    </a:p>
                  </a:txBody>
                  <a:tcPr/>
                </a:tc>
                <a:tc>
                  <a:txBody>
                    <a:bodyPr/>
                    <a:lstStyle/>
                    <a:p>
                      <a:pPr marL="0" algn="ctr" rtl="0" eaLnBrk="1" latinLnBrk="0" hangingPunct="1"/>
                      <a:r>
                        <a:rPr kumimoji="0" lang="en-US" kern="1200" dirty="0">
                          <a:solidFill>
                            <a:schemeClr val="tx1"/>
                          </a:solidFill>
                          <a:latin typeface="+mn-lt"/>
                          <a:ea typeface="+mn-ea"/>
                          <a:cs typeface="+mn-cs"/>
                        </a:rPr>
                        <a:t>66</a:t>
                      </a:r>
                    </a:p>
                  </a:txBody>
                  <a:tcPr/>
                </a:tc>
                <a:tc>
                  <a:txBody>
                    <a:bodyPr/>
                    <a:lstStyle/>
                    <a:p>
                      <a:pPr marL="0" algn="ctr" rtl="0" eaLnBrk="1" latinLnBrk="0" hangingPunct="1"/>
                      <a:r>
                        <a:rPr kumimoji="0" lang="en-US" kern="1200" dirty="0">
                          <a:solidFill>
                            <a:schemeClr val="tx1"/>
                          </a:solidFill>
                          <a:latin typeface="+mn-lt"/>
                          <a:ea typeface="+mn-ea"/>
                          <a:cs typeface="+mn-cs"/>
                        </a:rPr>
                        <a:t>77</a:t>
                      </a:r>
                    </a:p>
                  </a:txBody>
                  <a:tcPr/>
                </a:tc>
                <a:tc>
                  <a:txBody>
                    <a:bodyPr/>
                    <a:lstStyle/>
                    <a:p>
                      <a:pPr marL="0" algn="ctr" rtl="0" eaLnBrk="1" latinLnBrk="0" hangingPunct="1"/>
                      <a:r>
                        <a:rPr kumimoji="0" lang="en-US" kern="1200" dirty="0">
                          <a:solidFill>
                            <a:schemeClr val="tx1"/>
                          </a:solidFill>
                          <a:latin typeface="+mn-lt"/>
                          <a:ea typeface="+mn-ea"/>
                          <a:cs typeface="+mn-cs"/>
                        </a:rPr>
                        <a:t>88</a:t>
                      </a:r>
                    </a:p>
                  </a:txBody>
                  <a:tcPr/>
                </a:tc>
                <a:tc>
                  <a:txBody>
                    <a:bodyPr/>
                    <a:lstStyle/>
                    <a:p>
                      <a:pPr marL="0" algn="ctr" rtl="0" eaLnBrk="1" latinLnBrk="0" hangingPunct="1"/>
                      <a:r>
                        <a:rPr kumimoji="0" lang="en-US" kern="1200" dirty="0">
                          <a:solidFill>
                            <a:schemeClr val="tx1"/>
                          </a:solidFill>
                          <a:latin typeface="+mn-lt"/>
                          <a:ea typeface="+mn-ea"/>
                          <a:cs typeface="+mn-cs"/>
                        </a:rPr>
                        <a:t>99</a:t>
                      </a:r>
                    </a:p>
                  </a:txBody>
                  <a:tcPr/>
                </a:tc>
                <a:tc>
                  <a:txBody>
                    <a:bodyPr/>
                    <a:lstStyle/>
                    <a:p>
                      <a:pPr marL="0" algn="ctr" rtl="0" eaLnBrk="1" latinLnBrk="0" hangingPunct="1"/>
                      <a:r>
                        <a:rPr kumimoji="0" lang="en-US" kern="1200" dirty="0">
                          <a:solidFill>
                            <a:schemeClr val="tx1"/>
                          </a:solidFill>
                          <a:latin typeface="+mn-lt"/>
                          <a:ea typeface="+mn-ea"/>
                          <a:cs typeface="+mn-cs"/>
                        </a:rPr>
                        <a:t>92</a:t>
                      </a:r>
                    </a:p>
                  </a:txBody>
                  <a:tcPr/>
                </a:tc>
                <a:extLst>
                  <a:ext uri="{0D108BD9-81ED-4DB2-BD59-A6C34878D82A}">
                    <a16:rowId xmlns:a16="http://schemas.microsoft.com/office/drawing/2014/main" val="972262183"/>
                  </a:ext>
                </a:extLst>
              </a:tr>
              <a:tr h="370840">
                <a:tc>
                  <a:txBody>
                    <a:bodyPr/>
                    <a:lstStyle/>
                    <a:p>
                      <a:pPr algn="ctr"/>
                      <a:r>
                        <a:rPr lang="en-US" sz="1800" b="0" dirty="0">
                          <a:latin typeface="Consolas" panose="020B0609020204030204" pitchFamily="49" charset="0"/>
                          <a:cs typeface="Consolas" panose="020B0609020204030204" pitchFamily="49" charset="0"/>
                        </a:rPr>
                        <a:t>0x100001F0</a:t>
                      </a:r>
                      <a:endParaRPr lang="en-US" dirty="0"/>
                    </a:p>
                  </a:txBody>
                  <a:tcPr/>
                </a:tc>
                <a:tc>
                  <a:txBody>
                    <a:bodyPr/>
                    <a:lstStyle/>
                    <a:p>
                      <a:pPr algn="ctr"/>
                      <a:r>
                        <a:rPr lang="en-US" dirty="0"/>
                        <a:t>10</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12</a:t>
                      </a:r>
                    </a:p>
                  </a:txBody>
                  <a:tcPr/>
                </a:tc>
                <a:tc>
                  <a:txBody>
                    <a:bodyPr/>
                    <a:lstStyle/>
                    <a:p>
                      <a:pPr marL="0" algn="ctr" rtl="0" eaLnBrk="1" latinLnBrk="0" hangingPunct="1"/>
                      <a:r>
                        <a:rPr kumimoji="0" lang="en-US" kern="1200" dirty="0">
                          <a:solidFill>
                            <a:schemeClr val="tx1"/>
                          </a:solidFill>
                          <a:latin typeface="+mn-lt"/>
                          <a:ea typeface="+mn-ea"/>
                          <a:cs typeface="+mn-cs"/>
                        </a:rPr>
                        <a:t>13</a:t>
                      </a:r>
                    </a:p>
                  </a:txBody>
                  <a:tcPr/>
                </a:tc>
                <a:tc>
                  <a:txBody>
                    <a:bodyPr/>
                    <a:lstStyle/>
                    <a:p>
                      <a:pPr marL="0" algn="ctr" rtl="0" eaLnBrk="1" latinLnBrk="0" hangingPunct="1"/>
                      <a:r>
                        <a:rPr kumimoji="0" lang="en-US" kern="1200" dirty="0">
                          <a:solidFill>
                            <a:schemeClr val="tx1"/>
                          </a:solidFill>
                          <a:latin typeface="+mn-lt"/>
                          <a:ea typeface="+mn-ea"/>
                          <a:cs typeface="+mn-cs"/>
                        </a:rPr>
                        <a:t>14</a:t>
                      </a:r>
                    </a:p>
                  </a:txBody>
                  <a:tcPr/>
                </a:tc>
                <a:tc>
                  <a:txBody>
                    <a:bodyPr/>
                    <a:lstStyle/>
                    <a:p>
                      <a:pPr marL="0" algn="ctr" rtl="0" eaLnBrk="1" latinLnBrk="0" hangingPunct="1"/>
                      <a:r>
                        <a:rPr kumimoji="0" lang="en-US" kern="1200" dirty="0">
                          <a:solidFill>
                            <a:schemeClr val="tx1"/>
                          </a:solidFill>
                          <a:latin typeface="+mn-lt"/>
                          <a:ea typeface="+mn-ea"/>
                          <a:cs typeface="+mn-cs"/>
                        </a:rPr>
                        <a:t>15</a:t>
                      </a:r>
                    </a:p>
                  </a:txBody>
                  <a:tcPr/>
                </a:tc>
                <a:tc>
                  <a:txBody>
                    <a:bodyPr/>
                    <a:lstStyle/>
                    <a:p>
                      <a:pPr marL="0" algn="ctr" rtl="0" eaLnBrk="1" latinLnBrk="0" hangingPunct="1"/>
                      <a:r>
                        <a:rPr kumimoji="0" lang="en-US" kern="1200" dirty="0">
                          <a:solidFill>
                            <a:schemeClr val="tx1"/>
                          </a:solidFill>
                          <a:latin typeface="+mn-lt"/>
                          <a:ea typeface="+mn-ea"/>
                          <a:cs typeface="+mn-cs"/>
                        </a:rPr>
                        <a:t>16</a:t>
                      </a:r>
                    </a:p>
                  </a:txBody>
                  <a:tcPr/>
                </a:tc>
                <a:tc>
                  <a:txBody>
                    <a:bodyPr/>
                    <a:lstStyle/>
                    <a:p>
                      <a:pPr marL="0" algn="ctr" rtl="0" eaLnBrk="1" latinLnBrk="0" hangingPunct="1"/>
                      <a:r>
                        <a:rPr kumimoji="0" lang="en-US" kern="1200" dirty="0">
                          <a:solidFill>
                            <a:schemeClr val="tx1"/>
                          </a:solidFill>
                          <a:latin typeface="+mn-lt"/>
                          <a:ea typeface="+mn-ea"/>
                          <a:cs typeface="+mn-cs"/>
                        </a:rPr>
                        <a:t>17</a:t>
                      </a:r>
                    </a:p>
                  </a:txBody>
                  <a:tcPr/>
                </a:tc>
                <a:tc>
                  <a:txBody>
                    <a:bodyPr/>
                    <a:lstStyle/>
                    <a:p>
                      <a:pPr marL="0" algn="ctr" rtl="0" eaLnBrk="1" latinLnBrk="0" hangingPunct="1"/>
                      <a:r>
                        <a:rPr kumimoji="0" lang="en-US" kern="1200" dirty="0">
                          <a:solidFill>
                            <a:schemeClr val="tx1"/>
                          </a:solidFill>
                          <a:latin typeface="+mn-lt"/>
                          <a:ea typeface="+mn-ea"/>
                          <a:cs typeface="+mn-cs"/>
                        </a:rPr>
                        <a:t>18</a:t>
                      </a:r>
                    </a:p>
                  </a:txBody>
                  <a:tcPr/>
                </a:tc>
                <a:tc>
                  <a:txBody>
                    <a:bodyPr/>
                    <a:lstStyle/>
                    <a:p>
                      <a:pPr marL="0" algn="ctr" rtl="0" eaLnBrk="1" latinLnBrk="0" hangingPunct="1"/>
                      <a:r>
                        <a:rPr kumimoji="0" lang="en-US" kern="1200" dirty="0">
                          <a:solidFill>
                            <a:schemeClr val="tx1"/>
                          </a:solidFill>
                          <a:latin typeface="+mn-lt"/>
                          <a:ea typeface="+mn-ea"/>
                          <a:cs typeface="+mn-cs"/>
                        </a:rPr>
                        <a:t>19</a:t>
                      </a:r>
                    </a:p>
                  </a:txBody>
                  <a:tcPr/>
                </a:tc>
                <a:tc>
                  <a:txBody>
                    <a:bodyPr/>
                    <a:lstStyle/>
                    <a:p>
                      <a:pPr marL="0" algn="ctr" rtl="0" eaLnBrk="1" latinLnBrk="0" hangingPunct="1"/>
                      <a:r>
                        <a:rPr kumimoji="0" lang="en-US" kern="1200" dirty="0">
                          <a:solidFill>
                            <a:schemeClr val="tx1"/>
                          </a:solidFill>
                          <a:latin typeface="+mn-lt"/>
                          <a:ea typeface="+mn-ea"/>
                          <a:cs typeface="+mn-cs"/>
                        </a:rPr>
                        <a:t>1</a:t>
                      </a:r>
                      <a:r>
                        <a:rPr kumimoji="0" lang="en-US" altLang="zh-CN" kern="1200" dirty="0">
                          <a:solidFill>
                            <a:schemeClr val="tx1"/>
                          </a:solidFill>
                          <a:latin typeface="+mn-lt"/>
                          <a:ea typeface="+mn-ea"/>
                          <a:cs typeface="+mn-cs"/>
                        </a:rPr>
                        <a:t>A</a:t>
                      </a:r>
                      <a:endParaRPr kumimoji="0" lang="en-US" kern="1200" dirty="0">
                        <a:solidFill>
                          <a:schemeClr val="tx1"/>
                        </a:solidFill>
                        <a:latin typeface="+mn-lt"/>
                        <a:ea typeface="+mn-ea"/>
                        <a:cs typeface="+mn-cs"/>
                      </a:endParaRPr>
                    </a:p>
                  </a:txBody>
                  <a:tcPr/>
                </a:tc>
                <a:tc>
                  <a:txBody>
                    <a:bodyPr/>
                    <a:lstStyle/>
                    <a:p>
                      <a:pPr marL="0" algn="ctr" rtl="0" eaLnBrk="1" latinLnBrk="0" hangingPunct="1"/>
                      <a:r>
                        <a:rPr kumimoji="0" lang="en-US" kern="1200" dirty="0">
                          <a:solidFill>
                            <a:schemeClr val="tx1"/>
                          </a:solidFill>
                          <a:latin typeface="+mn-lt"/>
                          <a:ea typeface="+mn-ea"/>
                          <a:cs typeface="+mn-cs"/>
                        </a:rPr>
                        <a:t>1B</a:t>
                      </a:r>
                    </a:p>
                  </a:txBody>
                  <a:tcPr/>
                </a:tc>
                <a:tc>
                  <a:txBody>
                    <a:bodyPr/>
                    <a:lstStyle/>
                    <a:p>
                      <a:pPr marL="0" algn="ctr" rtl="0" eaLnBrk="1" latinLnBrk="0" hangingPunct="1"/>
                      <a:r>
                        <a:rPr kumimoji="0" lang="en-US" kern="1200" dirty="0">
                          <a:solidFill>
                            <a:schemeClr val="tx1"/>
                          </a:solidFill>
                          <a:latin typeface="+mn-lt"/>
                          <a:ea typeface="+mn-ea"/>
                          <a:cs typeface="+mn-cs"/>
                        </a:rPr>
                        <a:t>1C</a:t>
                      </a:r>
                    </a:p>
                  </a:txBody>
                  <a:tcPr/>
                </a:tc>
                <a:tc>
                  <a:txBody>
                    <a:bodyPr/>
                    <a:lstStyle/>
                    <a:p>
                      <a:pPr marL="0" algn="ctr" rtl="0" eaLnBrk="1" latinLnBrk="0" hangingPunct="1"/>
                      <a:r>
                        <a:rPr kumimoji="0" lang="en-US" kern="1200" dirty="0">
                          <a:solidFill>
                            <a:schemeClr val="tx1"/>
                          </a:solidFill>
                          <a:latin typeface="+mn-lt"/>
                          <a:ea typeface="+mn-ea"/>
                          <a:cs typeface="+mn-cs"/>
                        </a:rPr>
                        <a:t>1D</a:t>
                      </a:r>
                    </a:p>
                  </a:txBody>
                  <a:tcPr/>
                </a:tc>
                <a:tc>
                  <a:txBody>
                    <a:bodyPr/>
                    <a:lstStyle/>
                    <a:p>
                      <a:pPr marL="0" algn="ctr" rtl="0" eaLnBrk="1" latinLnBrk="0" hangingPunct="1"/>
                      <a:r>
                        <a:rPr kumimoji="0" lang="en-US" kern="1200" dirty="0">
                          <a:solidFill>
                            <a:schemeClr val="tx1"/>
                          </a:solidFill>
                          <a:latin typeface="+mn-lt"/>
                          <a:ea typeface="+mn-ea"/>
                          <a:cs typeface="+mn-cs"/>
                        </a:rPr>
                        <a:t>1E</a:t>
                      </a:r>
                    </a:p>
                  </a:txBody>
                  <a:tcPr/>
                </a:tc>
                <a:tc>
                  <a:txBody>
                    <a:bodyPr/>
                    <a:lstStyle/>
                    <a:p>
                      <a:pPr marL="0" algn="ctr" rtl="0" eaLnBrk="1" latinLnBrk="0" hangingPunct="1"/>
                      <a:r>
                        <a:rPr kumimoji="0" lang="en-US" kern="1200" dirty="0">
                          <a:solidFill>
                            <a:schemeClr val="tx1"/>
                          </a:solidFill>
                          <a:latin typeface="+mn-lt"/>
                          <a:ea typeface="+mn-ea"/>
                          <a:cs typeface="+mn-cs"/>
                        </a:rPr>
                        <a:t>1F</a:t>
                      </a:r>
                    </a:p>
                  </a:txBody>
                  <a:tcPr/>
                </a:tc>
                <a:extLst>
                  <a:ext uri="{0D108BD9-81ED-4DB2-BD59-A6C34878D82A}">
                    <a16:rowId xmlns:a16="http://schemas.microsoft.com/office/drawing/2014/main" val="156856609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onsolas" panose="020B0609020204030204" pitchFamily="49" charset="0"/>
                          <a:cs typeface="Consolas" panose="020B0609020204030204" pitchFamily="49" charset="0"/>
                        </a:rPr>
                        <a:t>0x100001E0</a:t>
                      </a:r>
                    </a:p>
                  </a:txBody>
                  <a:tcPr/>
                </a:tc>
                <a:tc>
                  <a:txBody>
                    <a:bodyPr/>
                    <a:lstStyle/>
                    <a:p>
                      <a:pPr algn="ctr"/>
                      <a:r>
                        <a:rPr lang="en-US" dirty="0"/>
                        <a:t>00</a:t>
                      </a:r>
                    </a:p>
                  </a:txBody>
                  <a:tcPr/>
                </a:tc>
                <a:tc>
                  <a:txBody>
                    <a:bodyPr/>
                    <a:lstStyle/>
                    <a:p>
                      <a:pPr marL="0" algn="ctr" rtl="0" eaLnBrk="1" latinLnBrk="0" hangingPunct="1"/>
                      <a:r>
                        <a:rPr kumimoji="0" lang="en-US" kern="1200" dirty="0">
                          <a:solidFill>
                            <a:schemeClr val="tx1"/>
                          </a:solidFill>
                          <a:latin typeface="+mn-lt"/>
                          <a:ea typeface="+mn-ea"/>
                          <a:cs typeface="+mn-cs"/>
                        </a:rPr>
                        <a:t>01</a:t>
                      </a:r>
                    </a:p>
                  </a:txBody>
                  <a:tcPr/>
                </a:tc>
                <a:tc>
                  <a:txBody>
                    <a:bodyPr/>
                    <a:lstStyle/>
                    <a:p>
                      <a:pPr marL="0" algn="ctr" rtl="0" eaLnBrk="1" latinLnBrk="0" hangingPunct="1"/>
                      <a:r>
                        <a:rPr kumimoji="0" lang="en-US" kern="1200" dirty="0">
                          <a:solidFill>
                            <a:schemeClr val="tx1"/>
                          </a:solidFill>
                          <a:latin typeface="+mn-lt"/>
                          <a:ea typeface="+mn-ea"/>
                          <a:cs typeface="+mn-cs"/>
                        </a:rPr>
                        <a:t>02</a:t>
                      </a:r>
                    </a:p>
                  </a:txBody>
                  <a:tcPr/>
                </a:tc>
                <a:tc>
                  <a:txBody>
                    <a:bodyPr/>
                    <a:lstStyle/>
                    <a:p>
                      <a:pPr marL="0" algn="ctr" rtl="0" eaLnBrk="1" latinLnBrk="0" hangingPunct="1"/>
                      <a:r>
                        <a:rPr kumimoji="0" lang="en-US" kern="1200" dirty="0">
                          <a:solidFill>
                            <a:schemeClr val="tx1"/>
                          </a:solidFill>
                          <a:latin typeface="+mn-lt"/>
                          <a:ea typeface="+mn-ea"/>
                          <a:cs typeface="+mn-cs"/>
                        </a:rPr>
                        <a:t>03</a:t>
                      </a:r>
                    </a:p>
                  </a:txBody>
                  <a:tcPr/>
                </a:tc>
                <a:tc>
                  <a:txBody>
                    <a:bodyPr/>
                    <a:lstStyle/>
                    <a:p>
                      <a:pPr marL="0" algn="ctr" rtl="0" eaLnBrk="1" latinLnBrk="0" hangingPunct="1"/>
                      <a:r>
                        <a:rPr kumimoji="0" lang="en-US" kern="1200" dirty="0">
                          <a:solidFill>
                            <a:schemeClr val="tx1"/>
                          </a:solidFill>
                          <a:latin typeface="+mn-lt"/>
                          <a:ea typeface="+mn-ea"/>
                          <a:cs typeface="+mn-cs"/>
                        </a:rPr>
                        <a:t>04</a:t>
                      </a:r>
                    </a:p>
                  </a:txBody>
                  <a:tcPr/>
                </a:tc>
                <a:tc>
                  <a:txBody>
                    <a:bodyPr/>
                    <a:lstStyle/>
                    <a:p>
                      <a:pPr marL="0" algn="ctr" rtl="0" eaLnBrk="1" latinLnBrk="0" hangingPunct="1"/>
                      <a:r>
                        <a:rPr kumimoji="0" lang="en-US" kern="1200" dirty="0">
                          <a:solidFill>
                            <a:schemeClr val="tx1"/>
                          </a:solidFill>
                          <a:latin typeface="+mn-lt"/>
                          <a:ea typeface="+mn-ea"/>
                          <a:cs typeface="+mn-cs"/>
                        </a:rPr>
                        <a:t>05</a:t>
                      </a:r>
                    </a:p>
                  </a:txBody>
                  <a:tcPr/>
                </a:tc>
                <a:tc>
                  <a:txBody>
                    <a:bodyPr/>
                    <a:lstStyle/>
                    <a:p>
                      <a:pPr marL="0" algn="ctr" rtl="0" eaLnBrk="1" latinLnBrk="0" hangingPunct="1"/>
                      <a:r>
                        <a:rPr kumimoji="0" lang="en-US" kern="1200" dirty="0">
                          <a:solidFill>
                            <a:schemeClr val="tx1"/>
                          </a:solidFill>
                          <a:latin typeface="+mn-lt"/>
                          <a:ea typeface="+mn-ea"/>
                          <a:cs typeface="+mn-cs"/>
                        </a:rPr>
                        <a:t>06</a:t>
                      </a:r>
                    </a:p>
                  </a:txBody>
                  <a:tcPr/>
                </a:tc>
                <a:tc>
                  <a:txBody>
                    <a:bodyPr/>
                    <a:lstStyle/>
                    <a:p>
                      <a:pPr marL="0" algn="ctr" rtl="0" eaLnBrk="1" latinLnBrk="0" hangingPunct="1"/>
                      <a:r>
                        <a:rPr kumimoji="0" lang="en-US" kern="1200" dirty="0">
                          <a:solidFill>
                            <a:schemeClr val="tx1"/>
                          </a:solidFill>
                          <a:latin typeface="+mn-lt"/>
                          <a:ea typeface="+mn-ea"/>
                          <a:cs typeface="+mn-cs"/>
                        </a:rPr>
                        <a:t>07</a:t>
                      </a:r>
                    </a:p>
                  </a:txBody>
                  <a:tcPr/>
                </a:tc>
                <a:tc>
                  <a:txBody>
                    <a:bodyPr/>
                    <a:lstStyle/>
                    <a:p>
                      <a:pPr marL="0" algn="ctr" rtl="0" eaLnBrk="1" latinLnBrk="0" hangingPunct="1"/>
                      <a:r>
                        <a:rPr kumimoji="0" lang="en-US" kern="1200" dirty="0">
                          <a:solidFill>
                            <a:schemeClr val="tx1"/>
                          </a:solidFill>
                          <a:latin typeface="+mn-lt"/>
                          <a:ea typeface="+mn-ea"/>
                          <a:cs typeface="+mn-cs"/>
                        </a:rPr>
                        <a:t>08</a:t>
                      </a:r>
                    </a:p>
                  </a:txBody>
                  <a:tcPr/>
                </a:tc>
                <a:tc>
                  <a:txBody>
                    <a:bodyPr/>
                    <a:lstStyle/>
                    <a:p>
                      <a:pPr marL="0" algn="ctr" rtl="0" eaLnBrk="1" latinLnBrk="0" hangingPunct="1"/>
                      <a:r>
                        <a:rPr kumimoji="0" lang="en-US" kern="1200" dirty="0">
                          <a:solidFill>
                            <a:schemeClr val="tx1"/>
                          </a:solidFill>
                          <a:latin typeface="+mn-lt"/>
                          <a:ea typeface="+mn-ea"/>
                          <a:cs typeface="+mn-cs"/>
                        </a:rPr>
                        <a:t>09</a:t>
                      </a:r>
                    </a:p>
                  </a:txBody>
                  <a:tcPr/>
                </a:tc>
                <a:tc>
                  <a:txBody>
                    <a:bodyPr/>
                    <a:lstStyle/>
                    <a:p>
                      <a:pPr marL="0" algn="ctr" rtl="0" eaLnBrk="1" latinLnBrk="0" hangingPunct="1"/>
                      <a:r>
                        <a:rPr kumimoji="0" lang="en-US" kern="1200" dirty="0">
                          <a:solidFill>
                            <a:schemeClr val="tx1"/>
                          </a:solidFill>
                          <a:latin typeface="+mn-lt"/>
                          <a:ea typeface="+mn-ea"/>
                          <a:cs typeface="+mn-cs"/>
                        </a:rPr>
                        <a:t>0A</a:t>
                      </a:r>
                    </a:p>
                  </a:txBody>
                  <a:tcPr/>
                </a:tc>
                <a:tc>
                  <a:txBody>
                    <a:bodyPr/>
                    <a:lstStyle/>
                    <a:p>
                      <a:pPr marL="0" algn="ctr" rtl="0" eaLnBrk="1" latinLnBrk="0" hangingPunct="1"/>
                      <a:r>
                        <a:rPr kumimoji="0" lang="en-US" kern="1200" dirty="0">
                          <a:solidFill>
                            <a:schemeClr val="tx1"/>
                          </a:solidFill>
                          <a:latin typeface="+mn-lt"/>
                          <a:ea typeface="+mn-ea"/>
                          <a:cs typeface="+mn-cs"/>
                        </a:rPr>
                        <a:t>0B</a:t>
                      </a:r>
                    </a:p>
                  </a:txBody>
                  <a:tcPr/>
                </a:tc>
                <a:tc>
                  <a:txBody>
                    <a:bodyPr/>
                    <a:lstStyle/>
                    <a:p>
                      <a:pPr marL="0" algn="ctr" rtl="0" eaLnBrk="1" latinLnBrk="0" hangingPunct="1"/>
                      <a:r>
                        <a:rPr kumimoji="0" lang="en-US" kern="1200" dirty="0">
                          <a:solidFill>
                            <a:schemeClr val="tx1"/>
                          </a:solidFill>
                          <a:latin typeface="+mn-lt"/>
                          <a:ea typeface="+mn-ea"/>
                          <a:cs typeface="+mn-cs"/>
                        </a:rPr>
                        <a:t>0C</a:t>
                      </a:r>
                    </a:p>
                  </a:txBody>
                  <a:tcPr/>
                </a:tc>
                <a:tc>
                  <a:txBody>
                    <a:bodyPr/>
                    <a:lstStyle/>
                    <a:p>
                      <a:pPr marL="0" algn="ctr" rtl="0" eaLnBrk="1" latinLnBrk="0" hangingPunct="1"/>
                      <a:r>
                        <a:rPr kumimoji="0" lang="en-US" kern="1200" dirty="0">
                          <a:solidFill>
                            <a:schemeClr val="tx1"/>
                          </a:solidFill>
                          <a:latin typeface="+mn-lt"/>
                          <a:ea typeface="+mn-ea"/>
                          <a:cs typeface="+mn-cs"/>
                        </a:rPr>
                        <a:t>0D</a:t>
                      </a:r>
                    </a:p>
                  </a:txBody>
                  <a:tcPr/>
                </a:tc>
                <a:tc>
                  <a:txBody>
                    <a:bodyPr/>
                    <a:lstStyle/>
                    <a:p>
                      <a:pPr marL="0" algn="ctr" rtl="0" eaLnBrk="1" latinLnBrk="0" hangingPunct="1"/>
                      <a:r>
                        <a:rPr kumimoji="0" lang="en-US" kern="1200" dirty="0">
                          <a:solidFill>
                            <a:schemeClr val="tx1"/>
                          </a:solidFill>
                          <a:latin typeface="+mn-lt"/>
                          <a:ea typeface="+mn-ea"/>
                          <a:cs typeface="+mn-cs"/>
                        </a:rPr>
                        <a:t>0E</a:t>
                      </a:r>
                    </a:p>
                  </a:txBody>
                  <a:tcPr/>
                </a:tc>
                <a:tc>
                  <a:txBody>
                    <a:bodyPr/>
                    <a:lstStyle/>
                    <a:p>
                      <a:pPr marL="0" algn="ctr" rtl="0" eaLnBrk="1" latinLnBrk="0" hangingPunct="1"/>
                      <a:r>
                        <a:rPr kumimoji="0" lang="en-US" kern="1200" dirty="0">
                          <a:solidFill>
                            <a:schemeClr val="tx1"/>
                          </a:solidFill>
                          <a:latin typeface="+mn-lt"/>
                          <a:ea typeface="+mn-ea"/>
                          <a:cs typeface="+mn-cs"/>
                        </a:rPr>
                        <a:t>0F</a:t>
                      </a:r>
                    </a:p>
                  </a:txBody>
                  <a:tcPr/>
                </a:tc>
                <a:extLst>
                  <a:ext uri="{0D108BD9-81ED-4DB2-BD59-A6C34878D82A}">
                    <a16:rowId xmlns:a16="http://schemas.microsoft.com/office/drawing/2014/main" val="3396541759"/>
                  </a:ext>
                </a:extLst>
              </a:tr>
            </a:tbl>
          </a:graphicData>
        </a:graphic>
      </p:graphicFrame>
      <p:graphicFrame>
        <p:nvGraphicFramePr>
          <p:cNvPr id="8" name="Content Placeholder 4">
            <a:extLst>
              <a:ext uri="{FF2B5EF4-FFF2-40B4-BE49-F238E27FC236}">
                <a16:creationId xmlns:a16="http://schemas.microsoft.com/office/drawing/2014/main" id="{D888B29E-C3F6-5701-3FB8-7AD8E9E5634F}"/>
              </a:ext>
            </a:extLst>
          </p:cNvPr>
          <p:cNvGraphicFramePr>
            <a:graphicFrameLocks/>
          </p:cNvGraphicFramePr>
          <p:nvPr>
            <p:extLst>
              <p:ext uri="{D42A27DB-BD31-4B8C-83A1-F6EECF244321}">
                <p14:modId xmlns:p14="http://schemas.microsoft.com/office/powerpoint/2010/main" val="3486199344"/>
              </p:ext>
            </p:extLst>
          </p:nvPr>
        </p:nvGraphicFramePr>
        <p:xfrm>
          <a:off x="6707997" y="1945640"/>
          <a:ext cx="2219325" cy="2966720"/>
        </p:xfrm>
        <a:graphic>
          <a:graphicData uri="http://schemas.openxmlformats.org/drawingml/2006/table">
            <a:tbl>
              <a:tblPr firstRow="1" bandRow="1">
                <a:tableStyleId>{5940675A-B579-460E-94D1-54222C63F5DA}</a:tableStyleId>
              </a:tblPr>
              <a:tblGrid>
                <a:gridCol w="537012">
                  <a:extLst>
                    <a:ext uri="{9D8B030D-6E8A-4147-A177-3AD203B41FA5}">
                      <a16:colId xmlns:a16="http://schemas.microsoft.com/office/drawing/2014/main" val="3133599075"/>
                    </a:ext>
                  </a:extLst>
                </a:gridCol>
                <a:gridCol w="1682313">
                  <a:extLst>
                    <a:ext uri="{9D8B030D-6E8A-4147-A177-3AD203B41FA5}">
                      <a16:colId xmlns:a16="http://schemas.microsoft.com/office/drawing/2014/main" val="1327154262"/>
                    </a:ext>
                  </a:extLst>
                </a:gridCol>
              </a:tblGrid>
              <a:tr h="370840">
                <a:tc>
                  <a:txBody>
                    <a:bodyPr/>
                    <a:lstStyle/>
                    <a:p>
                      <a:pPr marL="0" algn="ctr" rtl="0" eaLnBrk="1" latinLnBrk="0" hangingPunct="1"/>
                      <a:r>
                        <a:rPr kumimoji="0" lang="en-US" b="0" kern="1200" dirty="0">
                          <a:solidFill>
                            <a:schemeClr val="tx1"/>
                          </a:solidFill>
                          <a:latin typeface="+mn-lt"/>
                          <a:ea typeface="+mn-ea"/>
                          <a:cs typeface="+mn-cs"/>
                        </a:rPr>
                        <a:t>R0</a:t>
                      </a:r>
                    </a:p>
                  </a:txBody>
                  <a:tcPr/>
                </a:tc>
                <a:tc>
                  <a:txBody>
                    <a:bodyPr/>
                    <a:lstStyle/>
                    <a:p>
                      <a:pPr marL="0" algn="ctr" rtl="0" eaLnBrk="1" latinLnBrk="0" hangingPunct="1"/>
                      <a:r>
                        <a:rPr kumimoji="0" lang="pt-BR" b="0" kern="1200" dirty="0">
                          <a:solidFill>
                            <a:schemeClr val="tx1"/>
                          </a:solidFill>
                          <a:latin typeface="+mn-lt"/>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814596732"/>
                  </a:ext>
                </a:extLst>
              </a:tr>
              <a:tr h="370840">
                <a:tc>
                  <a:txBody>
                    <a:bodyPr/>
                    <a:lstStyle/>
                    <a:p>
                      <a:pPr marL="0" algn="ctr" rtl="0" eaLnBrk="1" latinLnBrk="0" hangingPunct="1"/>
                      <a:r>
                        <a:rPr kumimoji="0" lang="en-US" b="0" kern="1200" dirty="0">
                          <a:solidFill>
                            <a:schemeClr val="tx1"/>
                          </a:solidFill>
                          <a:latin typeface="+mn-lt"/>
                          <a:ea typeface="+mn-ea"/>
                          <a:cs typeface="+mn-cs"/>
                        </a:rPr>
                        <a:t>R1</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0x10000200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481549779"/>
                  </a:ext>
                </a:extLst>
              </a:tr>
              <a:tr h="370840">
                <a:tc>
                  <a:txBody>
                    <a:bodyPr/>
                    <a:lstStyle/>
                    <a:p>
                      <a:pPr marL="0" algn="ctr" rtl="0" eaLnBrk="1" latinLnBrk="0" hangingPunct="1"/>
                      <a:r>
                        <a:rPr kumimoji="0" lang="en-US" b="0" kern="1200" dirty="0">
                          <a:solidFill>
                            <a:schemeClr val="tx1"/>
                          </a:solidFill>
                          <a:latin typeface="+mn-lt"/>
                          <a:ea typeface="+mn-ea"/>
                          <a:cs typeface="+mn-cs"/>
                        </a:rPr>
                        <a:t>R2</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0x0000FFFF</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337800547"/>
                  </a:ext>
                </a:extLst>
              </a:tr>
              <a:tr h="370840">
                <a:tc>
                  <a:txBody>
                    <a:bodyPr/>
                    <a:lstStyle/>
                    <a:p>
                      <a:pPr marL="0" algn="ctr" rtl="0" eaLnBrk="1" latinLnBrk="0" hangingPunct="1"/>
                      <a:r>
                        <a:rPr kumimoji="0" lang="en-US" b="0" kern="1200" dirty="0">
                          <a:solidFill>
                            <a:schemeClr val="tx1"/>
                          </a:solidFill>
                          <a:latin typeface="+mn-lt"/>
                          <a:ea typeface="+mn-ea"/>
                          <a:cs typeface="+mn-cs"/>
                        </a:rPr>
                        <a:t>R3</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0x18675309</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365453190"/>
                  </a:ext>
                </a:extLst>
              </a:tr>
              <a:tr h="370840">
                <a:tc>
                  <a:txBody>
                    <a:bodyPr/>
                    <a:lstStyle/>
                    <a:p>
                      <a:pPr marL="0" algn="ctr" rtl="0" eaLnBrk="1" latinLnBrk="0" hangingPunct="1"/>
                      <a:r>
                        <a:rPr kumimoji="0" lang="en-US" b="0" kern="1200" dirty="0">
                          <a:solidFill>
                            <a:schemeClr val="tx1"/>
                          </a:solidFill>
                          <a:latin typeface="+mn-lt"/>
                          <a:ea typeface="+mn-ea"/>
                          <a:cs typeface="+mn-cs"/>
                        </a:rPr>
                        <a:t>R4</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2217285831"/>
                  </a:ext>
                </a:extLst>
              </a:tr>
              <a:tr h="370840">
                <a:tc>
                  <a:txBody>
                    <a:bodyPr/>
                    <a:lstStyle/>
                    <a:p>
                      <a:pPr marL="0" algn="ctr" rtl="0" eaLnBrk="1" latinLnBrk="0" hangingPunct="1"/>
                      <a:r>
                        <a:rPr kumimoji="0" lang="en-US" b="0" kern="1200" dirty="0">
                          <a:solidFill>
                            <a:schemeClr val="tx1"/>
                          </a:solidFill>
                          <a:latin typeface="+mn-lt"/>
                          <a:ea typeface="+mn-ea"/>
                          <a:cs typeface="+mn-cs"/>
                        </a:rPr>
                        <a:t>R5</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4012525772"/>
                  </a:ext>
                </a:extLst>
              </a:tr>
              <a:tr h="370840">
                <a:tc>
                  <a:txBody>
                    <a:bodyPr/>
                    <a:lstStyle/>
                    <a:p>
                      <a:pPr marL="0" algn="ctr" rtl="0" eaLnBrk="1" latinLnBrk="0" hangingPunct="1"/>
                      <a:r>
                        <a:rPr kumimoji="0" lang="en-US" b="0" kern="1200" dirty="0">
                          <a:solidFill>
                            <a:schemeClr val="tx1"/>
                          </a:solidFill>
                          <a:latin typeface="+mn-lt"/>
                          <a:ea typeface="+mn-ea"/>
                          <a:cs typeface="+mn-cs"/>
                        </a:rPr>
                        <a:t>…</a:t>
                      </a:r>
                    </a:p>
                  </a:txBody>
                  <a:tcPr/>
                </a:tc>
                <a:tc>
                  <a:txBody>
                    <a:bodyPr/>
                    <a:lstStyle/>
                    <a:p>
                      <a:pPr marL="0" algn="ctr" rtl="0" eaLnBrk="1" latinLnBrk="0" hangingPunct="1"/>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767889990"/>
                  </a:ext>
                </a:extLst>
              </a:tr>
              <a:tr h="370840">
                <a:tc>
                  <a:txBody>
                    <a:bodyPr/>
                    <a:lstStyle/>
                    <a:p>
                      <a:pPr marL="0" algn="ctr" rtl="0" eaLnBrk="1" latinLnBrk="0" hangingPunct="1"/>
                      <a:r>
                        <a:rPr kumimoji="0" lang="en-US" sz="1600" b="0" kern="1200" dirty="0">
                          <a:solidFill>
                            <a:schemeClr val="tx1"/>
                          </a:solidFill>
                          <a:latin typeface="+mn-lt"/>
                          <a:ea typeface="+mn-ea"/>
                          <a:cs typeface="+mn-cs"/>
                        </a:rPr>
                        <a:t>R13</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0x10000200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2656245920"/>
                  </a:ext>
                </a:extLst>
              </a:tr>
            </a:tbl>
          </a:graphicData>
        </a:graphic>
      </p:graphicFrame>
      <p:sp>
        <p:nvSpPr>
          <p:cNvPr id="10" name="TextBox 9">
            <a:extLst>
              <a:ext uri="{FF2B5EF4-FFF2-40B4-BE49-F238E27FC236}">
                <a16:creationId xmlns:a16="http://schemas.microsoft.com/office/drawing/2014/main" id="{1E914C08-96CB-135B-1433-52624F812AD9}"/>
              </a:ext>
            </a:extLst>
          </p:cNvPr>
          <p:cNvSpPr txBox="1"/>
          <p:nvPr/>
        </p:nvSpPr>
        <p:spPr>
          <a:xfrm>
            <a:off x="457200" y="3114268"/>
            <a:ext cx="3005951" cy="1631216"/>
          </a:xfrm>
          <a:prstGeom prst="rect">
            <a:avLst/>
          </a:prstGeom>
          <a:solidFill>
            <a:sysClr val="window" lastClr="FFFFFF"/>
          </a:solidFill>
          <a:ln w="19050" cap="flat" cmpd="sng" algn="ctr">
            <a:solidFill>
              <a:srgbClr val="4F81BD"/>
            </a:solidFill>
            <a:prstDash val="solid"/>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MOVW R0, #0xAFE1</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MOVT R0, #0xBADC</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MOVT R2, #0xABCD</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STR R3, [R1]</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LDRSH </a:t>
            </a:r>
            <a:r>
              <a:rPr kumimoji="0" lang="pt-BR" sz="2000" b="0" i="0" u="none" strike="noStrike" kern="0" cap="none" spc="0" normalizeH="0" baseline="0" noProof="0">
                <a:ln>
                  <a:noFill/>
                </a:ln>
                <a:solidFill>
                  <a:prstClr val="black"/>
                </a:solidFill>
                <a:effectLst/>
                <a:uLnTx/>
                <a:uFillTx/>
                <a:latin typeface="Consolas" panose="020B0609020204030204" pitchFamily="49" charset="0"/>
                <a:ea typeface="+mn-ea"/>
                <a:cs typeface="Consolas" panose="020B0609020204030204" pitchFamily="49" charset="0"/>
              </a:rPr>
              <a:t>R4, </a:t>
            </a:r>
            <a:r>
              <a:rPr lang="pt-BR" sz="2000" b="0" kern="0">
                <a:solidFill>
                  <a:prstClr val="black"/>
                </a:solidFill>
                <a:latin typeface="Consolas" panose="020B0609020204030204" pitchFamily="49" charset="0"/>
                <a:cs typeface="Consolas" panose="020B0609020204030204" pitchFamily="49" charset="0"/>
              </a:rPr>
              <a:t>[</a:t>
            </a: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R1, #0xC</a:t>
            </a:r>
            <a:r>
              <a:rPr lang="pt-BR" sz="2000" b="0" kern="0" dirty="0">
                <a:solidFill>
                  <a:prstClr val="black"/>
                </a:solidFill>
                <a:latin typeface="Consolas" panose="020B0609020204030204" pitchFamily="49" charset="0"/>
                <a:cs typeface="Consolas" panose="020B0609020204030204" pitchFamily="49" charset="0"/>
              </a:rPr>
              <a:t>]</a:t>
            </a:r>
            <a:endPar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p:txBody>
      </p:sp>
      <p:sp>
        <p:nvSpPr>
          <p:cNvPr id="11" name="Content Placeholder 3">
            <a:extLst>
              <a:ext uri="{FF2B5EF4-FFF2-40B4-BE49-F238E27FC236}">
                <a16:creationId xmlns:a16="http://schemas.microsoft.com/office/drawing/2014/main" id="{E0C303F2-641E-019B-CA34-0B02E8722206}"/>
              </a:ext>
            </a:extLst>
          </p:cNvPr>
          <p:cNvSpPr txBox="1">
            <a:spLocks/>
          </p:cNvSpPr>
          <p:nvPr/>
        </p:nvSpPr>
        <p:spPr>
          <a:xfrm>
            <a:off x="216677" y="1116957"/>
            <a:ext cx="8913875" cy="1112520"/>
          </a:xfrm>
          <a:prstGeom prst="rect">
            <a:avLst/>
          </a:prstGeom>
        </p:spPr>
        <p:txBody>
          <a:bodyPr vert="horz">
            <a:normAutofit fontScale="92500" lnSpcReduction="200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fontAlgn="auto">
              <a:spcAft>
                <a:spcPts val="0"/>
              </a:spcAft>
            </a:pPr>
            <a:r>
              <a:rPr lang="en-US" sz="2000" b="0" dirty="0"/>
              <a:t>Compute register and memory values at each step of this program, given initial register values and memory contents, assuming little-endian ordering. Memory addresses and contents are shown in the table. (Assume memory addresses increase from left to right, and from bottom to top in the table.)</a:t>
            </a:r>
          </a:p>
        </p:txBody>
      </p:sp>
      <p:sp>
        <p:nvSpPr>
          <p:cNvPr id="12" name="TextBox 11">
            <a:extLst>
              <a:ext uri="{FF2B5EF4-FFF2-40B4-BE49-F238E27FC236}">
                <a16:creationId xmlns:a16="http://schemas.microsoft.com/office/drawing/2014/main" id="{4C6A6B80-3FEE-6D76-7A51-6A84F29B3557}"/>
              </a:ext>
            </a:extLst>
          </p:cNvPr>
          <p:cNvSpPr txBox="1"/>
          <p:nvPr/>
        </p:nvSpPr>
        <p:spPr>
          <a:xfrm>
            <a:off x="4357032" y="4507329"/>
            <a:ext cx="2350965" cy="400110"/>
          </a:xfrm>
          <a:prstGeom prst="rect">
            <a:avLst/>
          </a:prstGeom>
          <a:noFill/>
        </p:spPr>
        <p:txBody>
          <a:bodyPr wrap="none" rtlCol="0">
            <a:spAutoFit/>
          </a:bodyPr>
          <a:lstStyle/>
          <a:p>
            <a:r>
              <a:rPr lang="en-US" sz="2000" b="0" dirty="0">
                <a:latin typeface="+mn-lt"/>
              </a:rPr>
              <a:t>Initial Register Values</a:t>
            </a:r>
          </a:p>
        </p:txBody>
      </p:sp>
      <p:sp>
        <p:nvSpPr>
          <p:cNvPr id="13" name="TextBox 12">
            <a:extLst>
              <a:ext uri="{FF2B5EF4-FFF2-40B4-BE49-F238E27FC236}">
                <a16:creationId xmlns:a16="http://schemas.microsoft.com/office/drawing/2014/main" id="{E381BB9B-55E3-DA1B-9EC5-B7BD5B3494A9}"/>
              </a:ext>
            </a:extLst>
          </p:cNvPr>
          <p:cNvSpPr txBox="1"/>
          <p:nvPr/>
        </p:nvSpPr>
        <p:spPr>
          <a:xfrm>
            <a:off x="3832596" y="6258114"/>
            <a:ext cx="2734659" cy="400110"/>
          </a:xfrm>
          <a:prstGeom prst="rect">
            <a:avLst/>
          </a:prstGeom>
          <a:noFill/>
        </p:spPr>
        <p:txBody>
          <a:bodyPr wrap="none" rtlCol="0">
            <a:spAutoFit/>
          </a:bodyPr>
          <a:lstStyle/>
          <a:p>
            <a:r>
              <a:rPr lang="en-US" sz="2000" b="0" dirty="0">
                <a:latin typeface="+mn-lt"/>
              </a:rPr>
              <a:t>Initial Memory Contents</a:t>
            </a:r>
          </a:p>
        </p:txBody>
      </p:sp>
    </p:spTree>
    <p:extLst>
      <p:ext uri="{BB962C8B-B14F-4D97-AF65-F5344CB8AC3E}">
        <p14:creationId xmlns:p14="http://schemas.microsoft.com/office/powerpoint/2010/main" val="811401925"/>
      </p:ext>
    </p:extLst>
  </p:cSld>
  <p:clrMapOvr>
    <a:masterClrMapping/>
  </p:clrMapOvr>
  <p:transition>
    <p:pull dir="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7DA1D-8964-ADF5-7DC4-B22254060F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A13921-2A45-DFEB-5309-D3FF1ADB4632}"/>
              </a:ext>
            </a:extLst>
          </p:cNvPr>
          <p:cNvSpPr>
            <a:spLocks noGrp="1"/>
          </p:cNvSpPr>
          <p:nvPr>
            <p:ph type="title"/>
          </p:nvPr>
        </p:nvSpPr>
        <p:spPr/>
        <p:txBody>
          <a:bodyPr>
            <a:normAutofit/>
          </a:bodyPr>
          <a:lstStyle/>
          <a:p>
            <a:r>
              <a:rPr lang="en-US" sz="2800" dirty="0"/>
              <a:t>Program Understanding 1 ANS</a:t>
            </a:r>
          </a:p>
        </p:txBody>
      </p:sp>
      <p:sp>
        <p:nvSpPr>
          <p:cNvPr id="3" name="Slide Number Placeholder 2">
            <a:extLst>
              <a:ext uri="{FF2B5EF4-FFF2-40B4-BE49-F238E27FC236}">
                <a16:creationId xmlns:a16="http://schemas.microsoft.com/office/drawing/2014/main" id="{87633AE3-5DA6-3B1B-7578-E01A1841C9DC}"/>
              </a:ext>
            </a:extLst>
          </p:cNvPr>
          <p:cNvSpPr>
            <a:spLocks noGrp="1"/>
          </p:cNvSpPr>
          <p:nvPr>
            <p:ph type="sldNum" sz="quarter" idx="12"/>
          </p:nvPr>
        </p:nvSpPr>
        <p:spPr/>
        <p:txBody>
          <a:bodyPr/>
          <a:lstStyle/>
          <a:p>
            <a:fld id="{AEE14D4A-FE32-40AF-B06D-E9622816B101}" type="slidenum">
              <a:rPr lang="en-US" smtClean="0"/>
              <a:pPr/>
              <a:t>31</a:t>
            </a:fld>
            <a:endParaRPr lang="en-US"/>
          </a:p>
        </p:txBody>
      </p:sp>
      <p:graphicFrame>
        <p:nvGraphicFramePr>
          <p:cNvPr id="7" name="Content Placeholder 6">
            <a:extLst>
              <a:ext uri="{FF2B5EF4-FFF2-40B4-BE49-F238E27FC236}">
                <a16:creationId xmlns:a16="http://schemas.microsoft.com/office/drawing/2014/main" id="{34E32F45-A466-4D81-2CAD-4DBC2C6742BC}"/>
              </a:ext>
            </a:extLst>
          </p:cNvPr>
          <p:cNvGraphicFramePr>
            <a:graphicFrameLocks noGrp="1"/>
          </p:cNvGraphicFramePr>
          <p:nvPr>
            <p:ph sz="quarter" idx="1"/>
            <p:extLst>
              <p:ext uri="{D42A27DB-BD31-4B8C-83A1-F6EECF244321}">
                <p14:modId xmlns:p14="http://schemas.microsoft.com/office/powerpoint/2010/main" val="2215591943"/>
              </p:ext>
            </p:extLst>
          </p:nvPr>
        </p:nvGraphicFramePr>
        <p:xfrm>
          <a:off x="12661" y="5198932"/>
          <a:ext cx="9117892" cy="1112520"/>
        </p:xfrm>
        <a:graphic>
          <a:graphicData uri="http://schemas.openxmlformats.org/drawingml/2006/table">
            <a:tbl>
              <a:tblPr firstRow="1" bandRow="1">
                <a:tableStyleId>{5940675A-B579-460E-94D1-54222C63F5DA}</a:tableStyleId>
              </a:tblPr>
              <a:tblGrid>
                <a:gridCol w="1562417">
                  <a:extLst>
                    <a:ext uri="{9D8B030D-6E8A-4147-A177-3AD203B41FA5}">
                      <a16:colId xmlns:a16="http://schemas.microsoft.com/office/drawing/2014/main" val="4041087470"/>
                    </a:ext>
                  </a:extLst>
                </a:gridCol>
                <a:gridCol w="472033">
                  <a:extLst>
                    <a:ext uri="{9D8B030D-6E8A-4147-A177-3AD203B41FA5}">
                      <a16:colId xmlns:a16="http://schemas.microsoft.com/office/drawing/2014/main" val="475833553"/>
                    </a:ext>
                  </a:extLst>
                </a:gridCol>
                <a:gridCol w="472033">
                  <a:extLst>
                    <a:ext uri="{9D8B030D-6E8A-4147-A177-3AD203B41FA5}">
                      <a16:colId xmlns:a16="http://schemas.microsoft.com/office/drawing/2014/main" val="3440583969"/>
                    </a:ext>
                  </a:extLst>
                </a:gridCol>
                <a:gridCol w="472033">
                  <a:extLst>
                    <a:ext uri="{9D8B030D-6E8A-4147-A177-3AD203B41FA5}">
                      <a16:colId xmlns:a16="http://schemas.microsoft.com/office/drawing/2014/main" val="3973726920"/>
                    </a:ext>
                  </a:extLst>
                </a:gridCol>
                <a:gridCol w="472033">
                  <a:extLst>
                    <a:ext uri="{9D8B030D-6E8A-4147-A177-3AD203B41FA5}">
                      <a16:colId xmlns:a16="http://schemas.microsoft.com/office/drawing/2014/main" val="1099364392"/>
                    </a:ext>
                  </a:extLst>
                </a:gridCol>
                <a:gridCol w="472033">
                  <a:extLst>
                    <a:ext uri="{9D8B030D-6E8A-4147-A177-3AD203B41FA5}">
                      <a16:colId xmlns:a16="http://schemas.microsoft.com/office/drawing/2014/main" val="598594491"/>
                    </a:ext>
                  </a:extLst>
                </a:gridCol>
                <a:gridCol w="472033">
                  <a:extLst>
                    <a:ext uri="{9D8B030D-6E8A-4147-A177-3AD203B41FA5}">
                      <a16:colId xmlns:a16="http://schemas.microsoft.com/office/drawing/2014/main" val="3299168853"/>
                    </a:ext>
                  </a:extLst>
                </a:gridCol>
                <a:gridCol w="472033">
                  <a:extLst>
                    <a:ext uri="{9D8B030D-6E8A-4147-A177-3AD203B41FA5}">
                      <a16:colId xmlns:a16="http://schemas.microsoft.com/office/drawing/2014/main" val="3639377261"/>
                    </a:ext>
                  </a:extLst>
                </a:gridCol>
                <a:gridCol w="472033">
                  <a:extLst>
                    <a:ext uri="{9D8B030D-6E8A-4147-A177-3AD203B41FA5}">
                      <a16:colId xmlns:a16="http://schemas.microsoft.com/office/drawing/2014/main" val="2095656865"/>
                    </a:ext>
                  </a:extLst>
                </a:gridCol>
                <a:gridCol w="474980">
                  <a:extLst>
                    <a:ext uri="{9D8B030D-6E8A-4147-A177-3AD203B41FA5}">
                      <a16:colId xmlns:a16="http://schemas.microsoft.com/office/drawing/2014/main" val="2172498307"/>
                    </a:ext>
                  </a:extLst>
                </a:gridCol>
                <a:gridCol w="472033">
                  <a:extLst>
                    <a:ext uri="{9D8B030D-6E8A-4147-A177-3AD203B41FA5}">
                      <a16:colId xmlns:a16="http://schemas.microsoft.com/office/drawing/2014/main" val="3928751653"/>
                    </a:ext>
                  </a:extLst>
                </a:gridCol>
                <a:gridCol w="472033">
                  <a:extLst>
                    <a:ext uri="{9D8B030D-6E8A-4147-A177-3AD203B41FA5}">
                      <a16:colId xmlns:a16="http://schemas.microsoft.com/office/drawing/2014/main" val="1178522413"/>
                    </a:ext>
                  </a:extLst>
                </a:gridCol>
                <a:gridCol w="472033">
                  <a:extLst>
                    <a:ext uri="{9D8B030D-6E8A-4147-A177-3AD203B41FA5}">
                      <a16:colId xmlns:a16="http://schemas.microsoft.com/office/drawing/2014/main" val="4096721898"/>
                    </a:ext>
                  </a:extLst>
                </a:gridCol>
                <a:gridCol w="472033">
                  <a:extLst>
                    <a:ext uri="{9D8B030D-6E8A-4147-A177-3AD203B41FA5}">
                      <a16:colId xmlns:a16="http://schemas.microsoft.com/office/drawing/2014/main" val="1208970794"/>
                    </a:ext>
                  </a:extLst>
                </a:gridCol>
                <a:gridCol w="472033">
                  <a:extLst>
                    <a:ext uri="{9D8B030D-6E8A-4147-A177-3AD203B41FA5}">
                      <a16:colId xmlns:a16="http://schemas.microsoft.com/office/drawing/2014/main" val="2430138671"/>
                    </a:ext>
                  </a:extLst>
                </a:gridCol>
                <a:gridCol w="472033">
                  <a:extLst>
                    <a:ext uri="{9D8B030D-6E8A-4147-A177-3AD203B41FA5}">
                      <a16:colId xmlns:a16="http://schemas.microsoft.com/office/drawing/2014/main" val="2553032553"/>
                    </a:ext>
                  </a:extLst>
                </a:gridCol>
                <a:gridCol w="472033">
                  <a:extLst>
                    <a:ext uri="{9D8B030D-6E8A-4147-A177-3AD203B41FA5}">
                      <a16:colId xmlns:a16="http://schemas.microsoft.com/office/drawing/2014/main" val="2472361676"/>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onsolas" panose="020B0609020204030204" pitchFamily="49" charset="0"/>
                          <a:cs typeface="Consolas" panose="020B0609020204030204" pitchFamily="49" charset="0"/>
                        </a:rPr>
                        <a:t>0x10000200</a:t>
                      </a:r>
                    </a:p>
                  </a:txBody>
                  <a:tcPr/>
                </a:tc>
                <a:tc>
                  <a:txBody>
                    <a:bodyPr/>
                    <a:lstStyle/>
                    <a:p>
                      <a:pPr algn="ctr"/>
                      <a:r>
                        <a:rPr lang="en-US" dirty="0">
                          <a:solidFill>
                            <a:srgbClr val="FF0000"/>
                          </a:solidFill>
                        </a:rPr>
                        <a:t>09</a:t>
                      </a:r>
                    </a:p>
                  </a:txBody>
                  <a:tcPr/>
                </a:tc>
                <a:tc>
                  <a:txBody>
                    <a:bodyPr/>
                    <a:lstStyle/>
                    <a:p>
                      <a:pPr marL="0" algn="ctr" rtl="0" eaLnBrk="1" latinLnBrk="0" hangingPunct="1"/>
                      <a:r>
                        <a:rPr kumimoji="0" lang="en-US" kern="1200" dirty="0">
                          <a:solidFill>
                            <a:srgbClr val="FF0000"/>
                          </a:solidFill>
                          <a:latin typeface="+mn-lt"/>
                          <a:ea typeface="+mn-ea"/>
                          <a:cs typeface="+mn-cs"/>
                        </a:rPr>
                        <a:t>53</a:t>
                      </a:r>
                    </a:p>
                  </a:txBody>
                  <a:tcPr/>
                </a:tc>
                <a:tc>
                  <a:txBody>
                    <a:bodyPr/>
                    <a:lstStyle/>
                    <a:p>
                      <a:pPr marL="0" algn="ctr" rtl="0" eaLnBrk="1" latinLnBrk="0" hangingPunct="1"/>
                      <a:r>
                        <a:rPr kumimoji="0" lang="en-US" kern="1200" dirty="0">
                          <a:solidFill>
                            <a:srgbClr val="FF0000"/>
                          </a:solidFill>
                          <a:latin typeface="+mn-lt"/>
                          <a:ea typeface="+mn-ea"/>
                          <a:cs typeface="+mn-cs"/>
                        </a:rPr>
                        <a:t>67</a:t>
                      </a:r>
                    </a:p>
                  </a:txBody>
                  <a:tcPr/>
                </a:tc>
                <a:tc>
                  <a:txBody>
                    <a:bodyPr/>
                    <a:lstStyle/>
                    <a:p>
                      <a:pPr marL="0" algn="ctr" rtl="0" eaLnBrk="1" latinLnBrk="0" hangingPunct="1"/>
                      <a:r>
                        <a:rPr kumimoji="0" lang="en-US" kern="1200" dirty="0">
                          <a:solidFill>
                            <a:srgbClr val="FF0000"/>
                          </a:solidFill>
                          <a:latin typeface="+mn-lt"/>
                          <a:ea typeface="+mn-ea"/>
                          <a:cs typeface="+mn-cs"/>
                        </a:rPr>
                        <a:t>18</a:t>
                      </a:r>
                    </a:p>
                  </a:txBody>
                  <a:tcPr/>
                </a:tc>
                <a:tc>
                  <a:txBody>
                    <a:bodyPr/>
                    <a:lstStyle/>
                    <a:p>
                      <a:pPr marL="0" algn="ctr" rtl="0" eaLnBrk="1" latinLnBrk="0" hangingPunct="1"/>
                      <a:r>
                        <a:rPr kumimoji="0" lang="en-US" kern="1200" dirty="0">
                          <a:solidFill>
                            <a:schemeClr val="tx1"/>
                          </a:solidFill>
                          <a:latin typeface="+mn-lt"/>
                          <a:ea typeface="+mn-ea"/>
                          <a:cs typeface="+mn-cs"/>
                        </a:rPr>
                        <a:t>EE</a:t>
                      </a:r>
                    </a:p>
                  </a:txBody>
                  <a:tcPr/>
                </a:tc>
                <a:tc>
                  <a:txBody>
                    <a:bodyPr/>
                    <a:lstStyle/>
                    <a:p>
                      <a:pPr marL="0" algn="ctr" rtl="0" eaLnBrk="1" latinLnBrk="0" hangingPunct="1"/>
                      <a:r>
                        <a:rPr kumimoji="0" lang="en-US" kern="1200" dirty="0">
                          <a:solidFill>
                            <a:schemeClr val="tx1"/>
                          </a:solidFill>
                          <a:latin typeface="+mn-lt"/>
                          <a:ea typeface="+mn-ea"/>
                          <a:cs typeface="+mn-cs"/>
                        </a:rPr>
                        <a:t>FF</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22</a:t>
                      </a:r>
                    </a:p>
                  </a:txBody>
                  <a:tcPr/>
                </a:tc>
                <a:tc>
                  <a:txBody>
                    <a:bodyPr/>
                    <a:lstStyle/>
                    <a:p>
                      <a:pPr marL="0" algn="ctr" rtl="0" eaLnBrk="1" latinLnBrk="0" hangingPunct="1"/>
                      <a:r>
                        <a:rPr kumimoji="0" lang="en-US" kern="1200" dirty="0">
                          <a:solidFill>
                            <a:schemeClr val="tx1"/>
                          </a:solidFill>
                          <a:latin typeface="+mn-lt"/>
                          <a:ea typeface="+mn-ea"/>
                          <a:cs typeface="+mn-cs"/>
                        </a:rPr>
                        <a:t>33</a:t>
                      </a:r>
                    </a:p>
                  </a:txBody>
                  <a:tcPr/>
                </a:tc>
                <a:tc>
                  <a:txBody>
                    <a:bodyPr/>
                    <a:lstStyle/>
                    <a:p>
                      <a:pPr marL="0" algn="ctr" rtl="0" eaLnBrk="1" latinLnBrk="0" hangingPunct="1"/>
                      <a:r>
                        <a:rPr kumimoji="0" lang="en-US" kern="1200" dirty="0">
                          <a:solidFill>
                            <a:schemeClr val="tx1"/>
                          </a:solidFill>
                          <a:latin typeface="+mn-lt"/>
                          <a:ea typeface="+mn-ea"/>
                          <a:cs typeface="+mn-cs"/>
                        </a:rPr>
                        <a:t>44</a:t>
                      </a:r>
                    </a:p>
                  </a:txBody>
                  <a:tcPr/>
                </a:tc>
                <a:tc>
                  <a:txBody>
                    <a:bodyPr/>
                    <a:lstStyle/>
                    <a:p>
                      <a:pPr marL="0" algn="ctr" rtl="0" eaLnBrk="1" latinLnBrk="0" hangingPunct="1"/>
                      <a:r>
                        <a:rPr kumimoji="0" lang="en-US" kern="1200" dirty="0">
                          <a:solidFill>
                            <a:schemeClr val="tx1"/>
                          </a:solidFill>
                          <a:latin typeface="+mn-lt"/>
                          <a:ea typeface="+mn-ea"/>
                          <a:cs typeface="+mn-cs"/>
                        </a:rPr>
                        <a:t>55</a:t>
                      </a:r>
                    </a:p>
                  </a:txBody>
                  <a:tcPr/>
                </a:tc>
                <a:tc>
                  <a:txBody>
                    <a:bodyPr/>
                    <a:lstStyle/>
                    <a:p>
                      <a:pPr marL="0" algn="ctr" rtl="0" eaLnBrk="1" latinLnBrk="0" hangingPunct="1"/>
                      <a:r>
                        <a:rPr kumimoji="0" lang="en-US" kern="1200" dirty="0">
                          <a:solidFill>
                            <a:schemeClr val="tx1"/>
                          </a:solidFill>
                          <a:latin typeface="+mn-lt"/>
                          <a:ea typeface="+mn-ea"/>
                          <a:cs typeface="+mn-cs"/>
                        </a:rPr>
                        <a:t>66</a:t>
                      </a:r>
                    </a:p>
                  </a:txBody>
                  <a:tcPr/>
                </a:tc>
                <a:tc>
                  <a:txBody>
                    <a:bodyPr/>
                    <a:lstStyle/>
                    <a:p>
                      <a:pPr marL="0" algn="ctr" rtl="0" eaLnBrk="1" latinLnBrk="0" hangingPunct="1"/>
                      <a:r>
                        <a:rPr kumimoji="0" lang="en-US" kern="1200" dirty="0">
                          <a:solidFill>
                            <a:srgbClr val="FF0000"/>
                          </a:solidFill>
                          <a:latin typeface="+mn-lt"/>
                          <a:ea typeface="+mn-ea"/>
                          <a:cs typeface="+mn-cs"/>
                        </a:rPr>
                        <a:t>77</a:t>
                      </a:r>
                    </a:p>
                  </a:txBody>
                  <a:tcPr/>
                </a:tc>
                <a:tc>
                  <a:txBody>
                    <a:bodyPr/>
                    <a:lstStyle/>
                    <a:p>
                      <a:pPr marL="0" algn="ctr" rtl="0" eaLnBrk="1" latinLnBrk="0" hangingPunct="1"/>
                      <a:r>
                        <a:rPr kumimoji="0" lang="en-US" kern="1200" dirty="0">
                          <a:solidFill>
                            <a:srgbClr val="FF0000"/>
                          </a:solidFill>
                          <a:latin typeface="+mn-lt"/>
                          <a:ea typeface="+mn-ea"/>
                          <a:cs typeface="+mn-cs"/>
                        </a:rPr>
                        <a:t>88</a:t>
                      </a:r>
                    </a:p>
                  </a:txBody>
                  <a:tcPr/>
                </a:tc>
                <a:tc>
                  <a:txBody>
                    <a:bodyPr/>
                    <a:lstStyle/>
                    <a:p>
                      <a:pPr marL="0" algn="ctr" rtl="0" eaLnBrk="1" latinLnBrk="0" hangingPunct="1"/>
                      <a:r>
                        <a:rPr kumimoji="0" lang="en-US" kern="1200" dirty="0">
                          <a:solidFill>
                            <a:schemeClr val="tx1"/>
                          </a:solidFill>
                          <a:latin typeface="+mn-lt"/>
                          <a:ea typeface="+mn-ea"/>
                          <a:cs typeface="+mn-cs"/>
                        </a:rPr>
                        <a:t>99</a:t>
                      </a:r>
                    </a:p>
                  </a:txBody>
                  <a:tcPr/>
                </a:tc>
                <a:tc>
                  <a:txBody>
                    <a:bodyPr/>
                    <a:lstStyle/>
                    <a:p>
                      <a:pPr marL="0" algn="ctr" rtl="0" eaLnBrk="1" latinLnBrk="0" hangingPunct="1"/>
                      <a:r>
                        <a:rPr kumimoji="0" lang="en-US" kern="1200" dirty="0">
                          <a:solidFill>
                            <a:schemeClr val="tx1"/>
                          </a:solidFill>
                          <a:latin typeface="+mn-lt"/>
                          <a:ea typeface="+mn-ea"/>
                          <a:cs typeface="+mn-cs"/>
                        </a:rPr>
                        <a:t>92</a:t>
                      </a:r>
                    </a:p>
                  </a:txBody>
                  <a:tcPr/>
                </a:tc>
                <a:extLst>
                  <a:ext uri="{0D108BD9-81ED-4DB2-BD59-A6C34878D82A}">
                    <a16:rowId xmlns:a16="http://schemas.microsoft.com/office/drawing/2014/main" val="972262183"/>
                  </a:ext>
                </a:extLst>
              </a:tr>
              <a:tr h="370840">
                <a:tc>
                  <a:txBody>
                    <a:bodyPr/>
                    <a:lstStyle/>
                    <a:p>
                      <a:pPr algn="ctr"/>
                      <a:r>
                        <a:rPr lang="en-US" sz="1800" b="0" dirty="0">
                          <a:latin typeface="Consolas" panose="020B0609020204030204" pitchFamily="49" charset="0"/>
                          <a:cs typeface="Consolas" panose="020B0609020204030204" pitchFamily="49" charset="0"/>
                        </a:rPr>
                        <a:t>0x100001F0</a:t>
                      </a:r>
                      <a:endParaRPr lang="en-US" dirty="0"/>
                    </a:p>
                  </a:txBody>
                  <a:tcPr/>
                </a:tc>
                <a:tc>
                  <a:txBody>
                    <a:bodyPr/>
                    <a:lstStyle/>
                    <a:p>
                      <a:pPr algn="ctr"/>
                      <a:r>
                        <a:rPr lang="en-US" dirty="0"/>
                        <a:t>10</a:t>
                      </a:r>
                    </a:p>
                  </a:txBody>
                  <a:tcPr/>
                </a:tc>
                <a:tc>
                  <a:txBody>
                    <a:bodyPr/>
                    <a:lstStyle/>
                    <a:p>
                      <a:pPr marL="0" algn="ctr" rtl="0" eaLnBrk="1" latinLnBrk="0" hangingPunct="1"/>
                      <a:r>
                        <a:rPr kumimoji="0" lang="en-US" kern="1200" dirty="0">
                          <a:solidFill>
                            <a:schemeClr val="tx1"/>
                          </a:solidFill>
                          <a:latin typeface="+mn-lt"/>
                          <a:ea typeface="+mn-ea"/>
                          <a:cs typeface="+mn-cs"/>
                        </a:rPr>
                        <a:t>11</a:t>
                      </a:r>
                    </a:p>
                  </a:txBody>
                  <a:tcPr/>
                </a:tc>
                <a:tc>
                  <a:txBody>
                    <a:bodyPr/>
                    <a:lstStyle/>
                    <a:p>
                      <a:pPr marL="0" algn="ctr" rtl="0" eaLnBrk="1" latinLnBrk="0" hangingPunct="1"/>
                      <a:r>
                        <a:rPr kumimoji="0" lang="en-US" kern="1200" dirty="0">
                          <a:solidFill>
                            <a:schemeClr val="tx1"/>
                          </a:solidFill>
                          <a:latin typeface="+mn-lt"/>
                          <a:ea typeface="+mn-ea"/>
                          <a:cs typeface="+mn-cs"/>
                        </a:rPr>
                        <a:t>12</a:t>
                      </a:r>
                    </a:p>
                  </a:txBody>
                  <a:tcPr/>
                </a:tc>
                <a:tc>
                  <a:txBody>
                    <a:bodyPr/>
                    <a:lstStyle/>
                    <a:p>
                      <a:pPr marL="0" algn="ctr" rtl="0" eaLnBrk="1" latinLnBrk="0" hangingPunct="1"/>
                      <a:r>
                        <a:rPr kumimoji="0" lang="en-US" kern="1200" dirty="0">
                          <a:solidFill>
                            <a:schemeClr val="tx1"/>
                          </a:solidFill>
                          <a:latin typeface="+mn-lt"/>
                          <a:ea typeface="+mn-ea"/>
                          <a:cs typeface="+mn-cs"/>
                        </a:rPr>
                        <a:t>13</a:t>
                      </a:r>
                    </a:p>
                  </a:txBody>
                  <a:tcPr/>
                </a:tc>
                <a:tc>
                  <a:txBody>
                    <a:bodyPr/>
                    <a:lstStyle/>
                    <a:p>
                      <a:pPr marL="0" algn="ctr" rtl="0" eaLnBrk="1" latinLnBrk="0" hangingPunct="1"/>
                      <a:r>
                        <a:rPr kumimoji="0" lang="en-US" kern="1200" dirty="0">
                          <a:solidFill>
                            <a:schemeClr val="tx1"/>
                          </a:solidFill>
                          <a:latin typeface="+mn-lt"/>
                          <a:ea typeface="+mn-ea"/>
                          <a:cs typeface="+mn-cs"/>
                        </a:rPr>
                        <a:t>14</a:t>
                      </a:r>
                    </a:p>
                  </a:txBody>
                  <a:tcPr/>
                </a:tc>
                <a:tc>
                  <a:txBody>
                    <a:bodyPr/>
                    <a:lstStyle/>
                    <a:p>
                      <a:pPr marL="0" algn="ctr" rtl="0" eaLnBrk="1" latinLnBrk="0" hangingPunct="1"/>
                      <a:r>
                        <a:rPr kumimoji="0" lang="en-US" kern="1200" dirty="0">
                          <a:solidFill>
                            <a:schemeClr val="tx1"/>
                          </a:solidFill>
                          <a:latin typeface="+mn-lt"/>
                          <a:ea typeface="+mn-ea"/>
                          <a:cs typeface="+mn-cs"/>
                        </a:rPr>
                        <a:t>15</a:t>
                      </a:r>
                    </a:p>
                  </a:txBody>
                  <a:tcPr/>
                </a:tc>
                <a:tc>
                  <a:txBody>
                    <a:bodyPr/>
                    <a:lstStyle/>
                    <a:p>
                      <a:pPr marL="0" algn="ctr" rtl="0" eaLnBrk="1" latinLnBrk="0" hangingPunct="1"/>
                      <a:r>
                        <a:rPr kumimoji="0" lang="en-US" kern="1200" dirty="0">
                          <a:solidFill>
                            <a:schemeClr val="tx1"/>
                          </a:solidFill>
                          <a:latin typeface="+mn-lt"/>
                          <a:ea typeface="+mn-ea"/>
                          <a:cs typeface="+mn-cs"/>
                        </a:rPr>
                        <a:t>16</a:t>
                      </a:r>
                    </a:p>
                  </a:txBody>
                  <a:tcPr/>
                </a:tc>
                <a:tc>
                  <a:txBody>
                    <a:bodyPr/>
                    <a:lstStyle/>
                    <a:p>
                      <a:pPr marL="0" algn="ctr" rtl="0" eaLnBrk="1" latinLnBrk="0" hangingPunct="1"/>
                      <a:r>
                        <a:rPr kumimoji="0" lang="en-US" kern="1200" dirty="0">
                          <a:solidFill>
                            <a:schemeClr val="tx1"/>
                          </a:solidFill>
                          <a:latin typeface="+mn-lt"/>
                          <a:ea typeface="+mn-ea"/>
                          <a:cs typeface="+mn-cs"/>
                        </a:rPr>
                        <a:t>17</a:t>
                      </a:r>
                    </a:p>
                  </a:txBody>
                  <a:tcPr/>
                </a:tc>
                <a:tc>
                  <a:txBody>
                    <a:bodyPr/>
                    <a:lstStyle/>
                    <a:p>
                      <a:pPr marL="0" algn="ctr" rtl="0" eaLnBrk="1" latinLnBrk="0" hangingPunct="1"/>
                      <a:r>
                        <a:rPr kumimoji="0" lang="en-US" kern="1200" dirty="0">
                          <a:solidFill>
                            <a:schemeClr val="tx1"/>
                          </a:solidFill>
                          <a:latin typeface="+mn-lt"/>
                          <a:ea typeface="+mn-ea"/>
                          <a:cs typeface="+mn-cs"/>
                        </a:rPr>
                        <a:t>18</a:t>
                      </a:r>
                    </a:p>
                  </a:txBody>
                  <a:tcPr/>
                </a:tc>
                <a:tc>
                  <a:txBody>
                    <a:bodyPr/>
                    <a:lstStyle/>
                    <a:p>
                      <a:pPr marL="0" algn="ctr" rtl="0" eaLnBrk="1" latinLnBrk="0" hangingPunct="1"/>
                      <a:r>
                        <a:rPr kumimoji="0" lang="en-US" kern="1200" dirty="0">
                          <a:solidFill>
                            <a:schemeClr val="tx1"/>
                          </a:solidFill>
                          <a:latin typeface="+mn-lt"/>
                          <a:ea typeface="+mn-ea"/>
                          <a:cs typeface="+mn-cs"/>
                        </a:rPr>
                        <a:t>19</a:t>
                      </a:r>
                    </a:p>
                  </a:txBody>
                  <a:tcPr/>
                </a:tc>
                <a:tc>
                  <a:txBody>
                    <a:bodyPr/>
                    <a:lstStyle/>
                    <a:p>
                      <a:pPr marL="0" algn="ctr" rtl="0" eaLnBrk="1" latinLnBrk="0" hangingPunct="1"/>
                      <a:r>
                        <a:rPr kumimoji="0" lang="en-US" kern="1200" dirty="0">
                          <a:solidFill>
                            <a:schemeClr val="tx1"/>
                          </a:solidFill>
                          <a:latin typeface="+mn-lt"/>
                          <a:ea typeface="+mn-ea"/>
                          <a:cs typeface="+mn-cs"/>
                        </a:rPr>
                        <a:t>1</a:t>
                      </a:r>
                      <a:r>
                        <a:rPr kumimoji="0" lang="en-US" altLang="zh-CN" kern="1200" dirty="0">
                          <a:solidFill>
                            <a:schemeClr val="tx1"/>
                          </a:solidFill>
                          <a:latin typeface="+mn-lt"/>
                          <a:ea typeface="+mn-ea"/>
                          <a:cs typeface="+mn-cs"/>
                        </a:rPr>
                        <a:t>A</a:t>
                      </a:r>
                      <a:endParaRPr kumimoji="0" lang="en-US" kern="1200" dirty="0">
                        <a:solidFill>
                          <a:schemeClr val="tx1"/>
                        </a:solidFill>
                        <a:latin typeface="+mn-lt"/>
                        <a:ea typeface="+mn-ea"/>
                        <a:cs typeface="+mn-cs"/>
                      </a:endParaRPr>
                    </a:p>
                  </a:txBody>
                  <a:tcPr/>
                </a:tc>
                <a:tc>
                  <a:txBody>
                    <a:bodyPr/>
                    <a:lstStyle/>
                    <a:p>
                      <a:pPr marL="0" algn="ctr" rtl="0" eaLnBrk="1" latinLnBrk="0" hangingPunct="1"/>
                      <a:r>
                        <a:rPr kumimoji="0" lang="en-US" kern="1200" dirty="0">
                          <a:solidFill>
                            <a:schemeClr val="tx1"/>
                          </a:solidFill>
                          <a:latin typeface="+mn-lt"/>
                          <a:ea typeface="+mn-ea"/>
                          <a:cs typeface="+mn-cs"/>
                        </a:rPr>
                        <a:t>1B</a:t>
                      </a:r>
                    </a:p>
                  </a:txBody>
                  <a:tcPr/>
                </a:tc>
                <a:tc>
                  <a:txBody>
                    <a:bodyPr/>
                    <a:lstStyle/>
                    <a:p>
                      <a:pPr marL="0" algn="ctr" rtl="0" eaLnBrk="1" latinLnBrk="0" hangingPunct="1"/>
                      <a:r>
                        <a:rPr kumimoji="0" lang="en-US" kern="1200" dirty="0">
                          <a:solidFill>
                            <a:schemeClr val="tx1"/>
                          </a:solidFill>
                          <a:latin typeface="+mn-lt"/>
                          <a:ea typeface="+mn-ea"/>
                          <a:cs typeface="+mn-cs"/>
                        </a:rPr>
                        <a:t>1C</a:t>
                      </a:r>
                    </a:p>
                  </a:txBody>
                  <a:tcPr/>
                </a:tc>
                <a:tc>
                  <a:txBody>
                    <a:bodyPr/>
                    <a:lstStyle/>
                    <a:p>
                      <a:pPr marL="0" algn="ctr" rtl="0" eaLnBrk="1" latinLnBrk="0" hangingPunct="1"/>
                      <a:r>
                        <a:rPr kumimoji="0" lang="en-US" kern="1200" dirty="0">
                          <a:solidFill>
                            <a:schemeClr val="tx1"/>
                          </a:solidFill>
                          <a:latin typeface="+mn-lt"/>
                          <a:ea typeface="+mn-ea"/>
                          <a:cs typeface="+mn-cs"/>
                        </a:rPr>
                        <a:t>1D</a:t>
                      </a:r>
                    </a:p>
                  </a:txBody>
                  <a:tcPr/>
                </a:tc>
                <a:tc>
                  <a:txBody>
                    <a:bodyPr/>
                    <a:lstStyle/>
                    <a:p>
                      <a:pPr marL="0" algn="ctr" rtl="0" eaLnBrk="1" latinLnBrk="0" hangingPunct="1"/>
                      <a:r>
                        <a:rPr kumimoji="0" lang="en-US" kern="1200" dirty="0">
                          <a:solidFill>
                            <a:schemeClr val="tx1"/>
                          </a:solidFill>
                          <a:latin typeface="+mn-lt"/>
                          <a:ea typeface="+mn-ea"/>
                          <a:cs typeface="+mn-cs"/>
                        </a:rPr>
                        <a:t>1E</a:t>
                      </a:r>
                    </a:p>
                  </a:txBody>
                  <a:tcPr/>
                </a:tc>
                <a:tc>
                  <a:txBody>
                    <a:bodyPr/>
                    <a:lstStyle/>
                    <a:p>
                      <a:pPr marL="0" algn="ctr" rtl="0" eaLnBrk="1" latinLnBrk="0" hangingPunct="1"/>
                      <a:r>
                        <a:rPr kumimoji="0" lang="en-US" kern="1200" dirty="0">
                          <a:solidFill>
                            <a:schemeClr val="tx1"/>
                          </a:solidFill>
                          <a:latin typeface="+mn-lt"/>
                          <a:ea typeface="+mn-ea"/>
                          <a:cs typeface="+mn-cs"/>
                        </a:rPr>
                        <a:t>1F</a:t>
                      </a:r>
                    </a:p>
                  </a:txBody>
                  <a:tcPr/>
                </a:tc>
                <a:extLst>
                  <a:ext uri="{0D108BD9-81ED-4DB2-BD59-A6C34878D82A}">
                    <a16:rowId xmlns:a16="http://schemas.microsoft.com/office/drawing/2014/main" val="1568566092"/>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0" dirty="0">
                          <a:latin typeface="Consolas" panose="020B0609020204030204" pitchFamily="49" charset="0"/>
                          <a:cs typeface="Consolas" panose="020B0609020204030204" pitchFamily="49" charset="0"/>
                        </a:rPr>
                        <a:t>0x100001E0</a:t>
                      </a:r>
                    </a:p>
                  </a:txBody>
                  <a:tcPr/>
                </a:tc>
                <a:tc>
                  <a:txBody>
                    <a:bodyPr/>
                    <a:lstStyle/>
                    <a:p>
                      <a:pPr algn="ctr"/>
                      <a:r>
                        <a:rPr lang="en-US" dirty="0"/>
                        <a:t>00</a:t>
                      </a:r>
                    </a:p>
                  </a:txBody>
                  <a:tcPr/>
                </a:tc>
                <a:tc>
                  <a:txBody>
                    <a:bodyPr/>
                    <a:lstStyle/>
                    <a:p>
                      <a:pPr marL="0" algn="ctr" rtl="0" eaLnBrk="1" latinLnBrk="0" hangingPunct="1"/>
                      <a:r>
                        <a:rPr kumimoji="0" lang="en-US" kern="1200" dirty="0">
                          <a:solidFill>
                            <a:schemeClr val="tx1"/>
                          </a:solidFill>
                          <a:latin typeface="+mn-lt"/>
                          <a:ea typeface="+mn-ea"/>
                          <a:cs typeface="+mn-cs"/>
                        </a:rPr>
                        <a:t>01</a:t>
                      </a:r>
                    </a:p>
                  </a:txBody>
                  <a:tcPr/>
                </a:tc>
                <a:tc>
                  <a:txBody>
                    <a:bodyPr/>
                    <a:lstStyle/>
                    <a:p>
                      <a:pPr marL="0" algn="ctr" rtl="0" eaLnBrk="1" latinLnBrk="0" hangingPunct="1"/>
                      <a:r>
                        <a:rPr kumimoji="0" lang="en-US" kern="1200" dirty="0">
                          <a:solidFill>
                            <a:schemeClr val="tx1"/>
                          </a:solidFill>
                          <a:latin typeface="+mn-lt"/>
                          <a:ea typeface="+mn-ea"/>
                          <a:cs typeface="+mn-cs"/>
                        </a:rPr>
                        <a:t>02</a:t>
                      </a:r>
                    </a:p>
                  </a:txBody>
                  <a:tcPr/>
                </a:tc>
                <a:tc>
                  <a:txBody>
                    <a:bodyPr/>
                    <a:lstStyle/>
                    <a:p>
                      <a:pPr marL="0" algn="ctr" rtl="0" eaLnBrk="1" latinLnBrk="0" hangingPunct="1"/>
                      <a:r>
                        <a:rPr kumimoji="0" lang="en-US" kern="1200" dirty="0">
                          <a:solidFill>
                            <a:schemeClr val="tx1"/>
                          </a:solidFill>
                          <a:latin typeface="+mn-lt"/>
                          <a:ea typeface="+mn-ea"/>
                          <a:cs typeface="+mn-cs"/>
                        </a:rPr>
                        <a:t>03</a:t>
                      </a:r>
                    </a:p>
                  </a:txBody>
                  <a:tcPr/>
                </a:tc>
                <a:tc>
                  <a:txBody>
                    <a:bodyPr/>
                    <a:lstStyle/>
                    <a:p>
                      <a:pPr marL="0" algn="ctr" rtl="0" eaLnBrk="1" latinLnBrk="0" hangingPunct="1"/>
                      <a:r>
                        <a:rPr kumimoji="0" lang="en-US" kern="1200" dirty="0">
                          <a:solidFill>
                            <a:schemeClr val="tx1"/>
                          </a:solidFill>
                          <a:latin typeface="+mn-lt"/>
                          <a:ea typeface="+mn-ea"/>
                          <a:cs typeface="+mn-cs"/>
                        </a:rPr>
                        <a:t>04</a:t>
                      </a:r>
                    </a:p>
                  </a:txBody>
                  <a:tcPr/>
                </a:tc>
                <a:tc>
                  <a:txBody>
                    <a:bodyPr/>
                    <a:lstStyle/>
                    <a:p>
                      <a:pPr marL="0" algn="ctr" rtl="0" eaLnBrk="1" latinLnBrk="0" hangingPunct="1"/>
                      <a:r>
                        <a:rPr kumimoji="0" lang="en-US" kern="1200" dirty="0">
                          <a:solidFill>
                            <a:schemeClr val="tx1"/>
                          </a:solidFill>
                          <a:latin typeface="+mn-lt"/>
                          <a:ea typeface="+mn-ea"/>
                          <a:cs typeface="+mn-cs"/>
                        </a:rPr>
                        <a:t>05</a:t>
                      </a:r>
                    </a:p>
                  </a:txBody>
                  <a:tcPr/>
                </a:tc>
                <a:tc>
                  <a:txBody>
                    <a:bodyPr/>
                    <a:lstStyle/>
                    <a:p>
                      <a:pPr marL="0" algn="ctr" rtl="0" eaLnBrk="1" latinLnBrk="0" hangingPunct="1"/>
                      <a:r>
                        <a:rPr kumimoji="0" lang="en-US" kern="1200" dirty="0">
                          <a:solidFill>
                            <a:schemeClr val="tx1"/>
                          </a:solidFill>
                          <a:latin typeface="+mn-lt"/>
                          <a:ea typeface="+mn-ea"/>
                          <a:cs typeface="+mn-cs"/>
                        </a:rPr>
                        <a:t>06</a:t>
                      </a:r>
                    </a:p>
                  </a:txBody>
                  <a:tcPr/>
                </a:tc>
                <a:tc>
                  <a:txBody>
                    <a:bodyPr/>
                    <a:lstStyle/>
                    <a:p>
                      <a:pPr marL="0" algn="ctr" rtl="0" eaLnBrk="1" latinLnBrk="0" hangingPunct="1"/>
                      <a:r>
                        <a:rPr kumimoji="0" lang="en-US" kern="1200" dirty="0">
                          <a:solidFill>
                            <a:schemeClr val="tx1"/>
                          </a:solidFill>
                          <a:latin typeface="+mn-lt"/>
                          <a:ea typeface="+mn-ea"/>
                          <a:cs typeface="+mn-cs"/>
                        </a:rPr>
                        <a:t>07</a:t>
                      </a:r>
                    </a:p>
                  </a:txBody>
                  <a:tcPr/>
                </a:tc>
                <a:tc>
                  <a:txBody>
                    <a:bodyPr/>
                    <a:lstStyle/>
                    <a:p>
                      <a:pPr marL="0" algn="ctr" rtl="0" eaLnBrk="1" latinLnBrk="0" hangingPunct="1"/>
                      <a:r>
                        <a:rPr kumimoji="0" lang="en-US" kern="1200" dirty="0">
                          <a:solidFill>
                            <a:schemeClr val="tx1"/>
                          </a:solidFill>
                          <a:latin typeface="+mn-lt"/>
                          <a:ea typeface="+mn-ea"/>
                          <a:cs typeface="+mn-cs"/>
                        </a:rPr>
                        <a:t>08</a:t>
                      </a:r>
                    </a:p>
                  </a:txBody>
                  <a:tcPr/>
                </a:tc>
                <a:tc>
                  <a:txBody>
                    <a:bodyPr/>
                    <a:lstStyle/>
                    <a:p>
                      <a:pPr marL="0" algn="ctr" rtl="0" eaLnBrk="1" latinLnBrk="0" hangingPunct="1"/>
                      <a:r>
                        <a:rPr kumimoji="0" lang="en-US" kern="1200" dirty="0">
                          <a:solidFill>
                            <a:schemeClr val="tx1"/>
                          </a:solidFill>
                          <a:latin typeface="+mn-lt"/>
                          <a:ea typeface="+mn-ea"/>
                          <a:cs typeface="+mn-cs"/>
                        </a:rPr>
                        <a:t>09</a:t>
                      </a:r>
                    </a:p>
                  </a:txBody>
                  <a:tcPr/>
                </a:tc>
                <a:tc>
                  <a:txBody>
                    <a:bodyPr/>
                    <a:lstStyle/>
                    <a:p>
                      <a:pPr marL="0" algn="ctr" rtl="0" eaLnBrk="1" latinLnBrk="0" hangingPunct="1"/>
                      <a:r>
                        <a:rPr kumimoji="0" lang="en-US" kern="1200" dirty="0">
                          <a:solidFill>
                            <a:schemeClr val="tx1"/>
                          </a:solidFill>
                          <a:latin typeface="+mn-lt"/>
                          <a:ea typeface="+mn-ea"/>
                          <a:cs typeface="+mn-cs"/>
                        </a:rPr>
                        <a:t>0A</a:t>
                      </a:r>
                    </a:p>
                  </a:txBody>
                  <a:tcPr/>
                </a:tc>
                <a:tc>
                  <a:txBody>
                    <a:bodyPr/>
                    <a:lstStyle/>
                    <a:p>
                      <a:pPr marL="0" algn="ctr" rtl="0" eaLnBrk="1" latinLnBrk="0" hangingPunct="1"/>
                      <a:r>
                        <a:rPr kumimoji="0" lang="en-US" kern="1200" dirty="0">
                          <a:solidFill>
                            <a:schemeClr val="tx1"/>
                          </a:solidFill>
                          <a:latin typeface="+mn-lt"/>
                          <a:ea typeface="+mn-ea"/>
                          <a:cs typeface="+mn-cs"/>
                        </a:rPr>
                        <a:t>0B</a:t>
                      </a:r>
                    </a:p>
                  </a:txBody>
                  <a:tcPr/>
                </a:tc>
                <a:tc>
                  <a:txBody>
                    <a:bodyPr/>
                    <a:lstStyle/>
                    <a:p>
                      <a:pPr marL="0" algn="ctr" rtl="0" eaLnBrk="1" latinLnBrk="0" hangingPunct="1"/>
                      <a:r>
                        <a:rPr kumimoji="0" lang="en-US" kern="1200" dirty="0">
                          <a:solidFill>
                            <a:schemeClr val="tx1"/>
                          </a:solidFill>
                          <a:latin typeface="+mn-lt"/>
                          <a:ea typeface="+mn-ea"/>
                          <a:cs typeface="+mn-cs"/>
                        </a:rPr>
                        <a:t>0C</a:t>
                      </a:r>
                    </a:p>
                  </a:txBody>
                  <a:tcPr/>
                </a:tc>
                <a:tc>
                  <a:txBody>
                    <a:bodyPr/>
                    <a:lstStyle/>
                    <a:p>
                      <a:pPr marL="0" algn="ctr" rtl="0" eaLnBrk="1" latinLnBrk="0" hangingPunct="1"/>
                      <a:r>
                        <a:rPr kumimoji="0" lang="en-US" kern="1200" dirty="0">
                          <a:solidFill>
                            <a:schemeClr val="tx1"/>
                          </a:solidFill>
                          <a:latin typeface="+mn-lt"/>
                          <a:ea typeface="+mn-ea"/>
                          <a:cs typeface="+mn-cs"/>
                        </a:rPr>
                        <a:t>0D</a:t>
                      </a:r>
                    </a:p>
                  </a:txBody>
                  <a:tcPr/>
                </a:tc>
                <a:tc>
                  <a:txBody>
                    <a:bodyPr/>
                    <a:lstStyle/>
                    <a:p>
                      <a:pPr marL="0" algn="ctr" rtl="0" eaLnBrk="1" latinLnBrk="0" hangingPunct="1"/>
                      <a:r>
                        <a:rPr kumimoji="0" lang="en-US" kern="1200" dirty="0">
                          <a:solidFill>
                            <a:schemeClr val="tx1"/>
                          </a:solidFill>
                          <a:latin typeface="+mn-lt"/>
                          <a:ea typeface="+mn-ea"/>
                          <a:cs typeface="+mn-cs"/>
                        </a:rPr>
                        <a:t>0E</a:t>
                      </a:r>
                    </a:p>
                  </a:txBody>
                  <a:tcPr/>
                </a:tc>
                <a:tc>
                  <a:txBody>
                    <a:bodyPr/>
                    <a:lstStyle/>
                    <a:p>
                      <a:pPr marL="0" algn="ctr" rtl="0" eaLnBrk="1" latinLnBrk="0" hangingPunct="1"/>
                      <a:r>
                        <a:rPr kumimoji="0" lang="en-US" kern="1200" dirty="0">
                          <a:solidFill>
                            <a:schemeClr val="tx1"/>
                          </a:solidFill>
                          <a:latin typeface="+mn-lt"/>
                          <a:ea typeface="+mn-ea"/>
                          <a:cs typeface="+mn-cs"/>
                        </a:rPr>
                        <a:t>0F</a:t>
                      </a:r>
                    </a:p>
                  </a:txBody>
                  <a:tcPr/>
                </a:tc>
                <a:extLst>
                  <a:ext uri="{0D108BD9-81ED-4DB2-BD59-A6C34878D82A}">
                    <a16:rowId xmlns:a16="http://schemas.microsoft.com/office/drawing/2014/main" val="3396541759"/>
                  </a:ext>
                </a:extLst>
              </a:tr>
            </a:tbl>
          </a:graphicData>
        </a:graphic>
      </p:graphicFrame>
      <p:graphicFrame>
        <p:nvGraphicFramePr>
          <p:cNvPr id="8" name="Content Placeholder 4">
            <a:extLst>
              <a:ext uri="{FF2B5EF4-FFF2-40B4-BE49-F238E27FC236}">
                <a16:creationId xmlns:a16="http://schemas.microsoft.com/office/drawing/2014/main" id="{9770AA11-4F5C-66E5-32E6-746A87733451}"/>
              </a:ext>
            </a:extLst>
          </p:cNvPr>
          <p:cNvGraphicFramePr>
            <a:graphicFrameLocks/>
          </p:cNvGraphicFramePr>
          <p:nvPr/>
        </p:nvGraphicFramePr>
        <p:xfrm>
          <a:off x="6707997" y="1945640"/>
          <a:ext cx="2219325" cy="2966720"/>
        </p:xfrm>
        <a:graphic>
          <a:graphicData uri="http://schemas.openxmlformats.org/drawingml/2006/table">
            <a:tbl>
              <a:tblPr firstRow="1" bandRow="1">
                <a:tableStyleId>{5940675A-B579-460E-94D1-54222C63F5DA}</a:tableStyleId>
              </a:tblPr>
              <a:tblGrid>
                <a:gridCol w="537012">
                  <a:extLst>
                    <a:ext uri="{9D8B030D-6E8A-4147-A177-3AD203B41FA5}">
                      <a16:colId xmlns:a16="http://schemas.microsoft.com/office/drawing/2014/main" val="3133599075"/>
                    </a:ext>
                  </a:extLst>
                </a:gridCol>
                <a:gridCol w="1682313">
                  <a:extLst>
                    <a:ext uri="{9D8B030D-6E8A-4147-A177-3AD203B41FA5}">
                      <a16:colId xmlns:a16="http://schemas.microsoft.com/office/drawing/2014/main" val="1327154262"/>
                    </a:ext>
                  </a:extLst>
                </a:gridCol>
              </a:tblGrid>
              <a:tr h="370840">
                <a:tc>
                  <a:txBody>
                    <a:bodyPr/>
                    <a:lstStyle/>
                    <a:p>
                      <a:pPr marL="0" algn="ctr" rtl="0" eaLnBrk="1" latinLnBrk="0" hangingPunct="1"/>
                      <a:r>
                        <a:rPr kumimoji="0" lang="en-US" b="0" kern="1200" dirty="0">
                          <a:solidFill>
                            <a:schemeClr val="tx1"/>
                          </a:solidFill>
                          <a:latin typeface="+mn-lt"/>
                          <a:ea typeface="+mn-ea"/>
                          <a:cs typeface="+mn-cs"/>
                        </a:rPr>
                        <a:t>R0</a:t>
                      </a:r>
                    </a:p>
                  </a:txBody>
                  <a:tcPr/>
                </a:tc>
                <a:tc>
                  <a:txBody>
                    <a:bodyPr/>
                    <a:lstStyle/>
                    <a:p>
                      <a:pPr marL="0" algn="ctr" rtl="0" eaLnBrk="1" latinLnBrk="0" hangingPunct="1"/>
                      <a:r>
                        <a:rPr kumimoji="0" lang="pt-BR" b="0" kern="1200" dirty="0">
                          <a:solidFill>
                            <a:schemeClr val="tx1"/>
                          </a:solidFill>
                          <a:latin typeface="+mn-lt"/>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814596732"/>
                  </a:ext>
                </a:extLst>
              </a:tr>
              <a:tr h="370840">
                <a:tc>
                  <a:txBody>
                    <a:bodyPr/>
                    <a:lstStyle/>
                    <a:p>
                      <a:pPr marL="0" algn="ctr" rtl="0" eaLnBrk="1" latinLnBrk="0" hangingPunct="1"/>
                      <a:r>
                        <a:rPr kumimoji="0" lang="en-US" b="0" kern="1200" dirty="0">
                          <a:solidFill>
                            <a:schemeClr val="tx1"/>
                          </a:solidFill>
                          <a:latin typeface="+mn-lt"/>
                          <a:ea typeface="+mn-ea"/>
                          <a:cs typeface="+mn-cs"/>
                        </a:rPr>
                        <a:t>R1</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0x10000200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481549779"/>
                  </a:ext>
                </a:extLst>
              </a:tr>
              <a:tr h="370840">
                <a:tc>
                  <a:txBody>
                    <a:bodyPr/>
                    <a:lstStyle/>
                    <a:p>
                      <a:pPr marL="0" algn="ctr" rtl="0" eaLnBrk="1" latinLnBrk="0" hangingPunct="1"/>
                      <a:r>
                        <a:rPr kumimoji="0" lang="en-US" b="0" kern="1200" dirty="0">
                          <a:solidFill>
                            <a:schemeClr val="tx1"/>
                          </a:solidFill>
                          <a:latin typeface="+mn-lt"/>
                          <a:ea typeface="+mn-ea"/>
                          <a:cs typeface="+mn-cs"/>
                        </a:rPr>
                        <a:t>R2</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0x0000FFFF</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337800547"/>
                  </a:ext>
                </a:extLst>
              </a:tr>
              <a:tr h="370840">
                <a:tc>
                  <a:txBody>
                    <a:bodyPr/>
                    <a:lstStyle/>
                    <a:p>
                      <a:pPr marL="0" algn="ctr" rtl="0" eaLnBrk="1" latinLnBrk="0" hangingPunct="1"/>
                      <a:r>
                        <a:rPr kumimoji="0" lang="en-US" b="0" kern="1200" dirty="0">
                          <a:solidFill>
                            <a:schemeClr val="tx1"/>
                          </a:solidFill>
                          <a:latin typeface="+mn-lt"/>
                          <a:ea typeface="+mn-ea"/>
                          <a:cs typeface="+mn-cs"/>
                        </a:rPr>
                        <a:t>R3</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0x18675309</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365453190"/>
                  </a:ext>
                </a:extLst>
              </a:tr>
              <a:tr h="370840">
                <a:tc>
                  <a:txBody>
                    <a:bodyPr/>
                    <a:lstStyle/>
                    <a:p>
                      <a:pPr marL="0" algn="ctr" rtl="0" eaLnBrk="1" latinLnBrk="0" hangingPunct="1"/>
                      <a:r>
                        <a:rPr kumimoji="0" lang="en-US" b="0" kern="1200" dirty="0">
                          <a:solidFill>
                            <a:schemeClr val="tx1"/>
                          </a:solidFill>
                          <a:latin typeface="+mn-lt"/>
                          <a:ea typeface="+mn-ea"/>
                          <a:cs typeface="+mn-cs"/>
                        </a:rPr>
                        <a:t>R4</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2217285831"/>
                  </a:ext>
                </a:extLst>
              </a:tr>
              <a:tr h="370840">
                <a:tc>
                  <a:txBody>
                    <a:bodyPr/>
                    <a:lstStyle/>
                    <a:p>
                      <a:pPr marL="0" algn="ctr" rtl="0" eaLnBrk="1" latinLnBrk="0" hangingPunct="1"/>
                      <a:r>
                        <a:rPr kumimoji="0" lang="en-US" b="0" kern="1200" dirty="0">
                          <a:solidFill>
                            <a:schemeClr val="tx1"/>
                          </a:solidFill>
                          <a:latin typeface="+mn-lt"/>
                          <a:ea typeface="+mn-ea"/>
                          <a:cs typeface="+mn-cs"/>
                        </a:rPr>
                        <a:t>R5</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0x00000000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4012525772"/>
                  </a:ext>
                </a:extLst>
              </a:tr>
              <a:tr h="370840">
                <a:tc>
                  <a:txBody>
                    <a:bodyPr/>
                    <a:lstStyle/>
                    <a:p>
                      <a:pPr marL="0" algn="ctr" rtl="0" eaLnBrk="1" latinLnBrk="0" hangingPunct="1"/>
                      <a:r>
                        <a:rPr kumimoji="0" lang="en-US" b="0" kern="1200" dirty="0">
                          <a:solidFill>
                            <a:schemeClr val="tx1"/>
                          </a:solidFill>
                          <a:latin typeface="+mn-lt"/>
                          <a:ea typeface="+mn-ea"/>
                          <a:cs typeface="+mn-cs"/>
                        </a:rPr>
                        <a:t>…</a:t>
                      </a:r>
                    </a:p>
                  </a:txBody>
                  <a:tcPr/>
                </a:tc>
                <a:tc>
                  <a:txBody>
                    <a:bodyPr/>
                    <a:lstStyle/>
                    <a:p>
                      <a:pPr marL="0" algn="ctr" rtl="0" eaLnBrk="1" latinLnBrk="0" hangingPunct="1"/>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1767889990"/>
                  </a:ext>
                </a:extLst>
              </a:tr>
              <a:tr h="370840">
                <a:tc>
                  <a:txBody>
                    <a:bodyPr/>
                    <a:lstStyle/>
                    <a:p>
                      <a:pPr marL="0" algn="ctr" rtl="0" eaLnBrk="1" latinLnBrk="0" hangingPunct="1"/>
                      <a:r>
                        <a:rPr kumimoji="0" lang="en-US" sz="1600" b="0" kern="1200" dirty="0">
                          <a:solidFill>
                            <a:schemeClr val="tx1"/>
                          </a:solidFill>
                          <a:latin typeface="+mn-lt"/>
                          <a:ea typeface="+mn-ea"/>
                          <a:cs typeface="+mn-cs"/>
                        </a:rPr>
                        <a:t>R13</a:t>
                      </a:r>
                    </a:p>
                  </a:txBody>
                  <a:tcPr/>
                </a:tc>
                <a:tc>
                  <a:txBody>
                    <a:bodyPr/>
                    <a:lstStyle/>
                    <a:p>
                      <a:pPr marL="0" algn="ctr" rtl="0" eaLnBrk="1" latinLnBrk="0" hangingPunct="1"/>
                      <a:r>
                        <a:rPr lang="pt-BR" sz="1800" b="0" i="0" kern="1200" dirty="0">
                          <a:solidFill>
                            <a:schemeClr val="tx1"/>
                          </a:solidFill>
                          <a:effectLst/>
                          <a:latin typeface="Times New Roman" pitchFamily="18" charset="0"/>
                          <a:ea typeface="+mn-ea"/>
                          <a:cs typeface="+mn-cs"/>
                        </a:rPr>
                        <a:t>0x10000200</a:t>
                      </a:r>
                      <a:endParaRPr kumimoji="0" lang="en-US" b="0" kern="1200" dirty="0">
                        <a:solidFill>
                          <a:schemeClr val="tx1"/>
                        </a:solidFill>
                        <a:latin typeface="+mn-lt"/>
                        <a:ea typeface="+mn-ea"/>
                        <a:cs typeface="+mn-cs"/>
                      </a:endParaRPr>
                    </a:p>
                  </a:txBody>
                  <a:tcPr/>
                </a:tc>
                <a:extLst>
                  <a:ext uri="{0D108BD9-81ED-4DB2-BD59-A6C34878D82A}">
                    <a16:rowId xmlns:a16="http://schemas.microsoft.com/office/drawing/2014/main" val="2656245920"/>
                  </a:ext>
                </a:extLst>
              </a:tr>
            </a:tbl>
          </a:graphicData>
        </a:graphic>
      </p:graphicFrame>
      <p:sp>
        <p:nvSpPr>
          <p:cNvPr id="11" name="Content Placeholder 3">
            <a:extLst>
              <a:ext uri="{FF2B5EF4-FFF2-40B4-BE49-F238E27FC236}">
                <a16:creationId xmlns:a16="http://schemas.microsoft.com/office/drawing/2014/main" id="{722AEABA-ECF0-EE34-D92D-0B9E8214F92E}"/>
              </a:ext>
            </a:extLst>
          </p:cNvPr>
          <p:cNvSpPr txBox="1">
            <a:spLocks/>
          </p:cNvSpPr>
          <p:nvPr/>
        </p:nvSpPr>
        <p:spPr>
          <a:xfrm>
            <a:off x="457200" y="1219200"/>
            <a:ext cx="5593976" cy="3420035"/>
          </a:xfrm>
          <a:prstGeom prst="rect">
            <a:avLst/>
          </a:prstGeom>
        </p:spPr>
        <p:txBody>
          <a:bodyPr vert="horz">
            <a:normAutofit fontScale="92500"/>
          </a:bodyPr>
          <a:lst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a:lstStyle>
          <a:p>
            <a:pPr fontAlgn="auto">
              <a:spcAft>
                <a:spcPts val="0"/>
              </a:spcAft>
            </a:pPr>
            <a:r>
              <a:rPr lang="en-US" sz="2000" b="0" dirty="0"/>
              <a:t>After </a:t>
            </a:r>
            <a:r>
              <a:rPr lang="pt-BR" sz="2000" b="0" dirty="0"/>
              <a:t>MOVW R0, #0xAFE1, MOVT R0, #0xBADC</a:t>
            </a:r>
          </a:p>
          <a:p>
            <a:pPr fontAlgn="auto">
              <a:spcAft>
                <a:spcPts val="0"/>
              </a:spcAft>
            </a:pPr>
            <a:r>
              <a:rPr lang="en-US" sz="2000" b="0" dirty="0"/>
              <a:t>R0 = 0xBADCAFE1</a:t>
            </a:r>
          </a:p>
          <a:p>
            <a:pPr fontAlgn="auto">
              <a:spcAft>
                <a:spcPts val="0"/>
              </a:spcAft>
            </a:pPr>
            <a:r>
              <a:rPr lang="en-US" sz="2000" b="0" dirty="0"/>
              <a:t>After MOVT R2, #0xABCD</a:t>
            </a:r>
          </a:p>
          <a:p>
            <a:pPr lvl="1" fontAlgn="auto">
              <a:spcAft>
                <a:spcPts val="0"/>
              </a:spcAft>
            </a:pPr>
            <a:r>
              <a:rPr lang="en-US" sz="1700" b="0" dirty="0"/>
              <a:t>R2 = 0xABCDFFFF</a:t>
            </a:r>
          </a:p>
          <a:p>
            <a:pPr fontAlgn="auto">
              <a:spcAft>
                <a:spcPts val="0"/>
              </a:spcAft>
            </a:pPr>
            <a:r>
              <a:rPr lang="en-US" sz="2000" b="0" dirty="0"/>
              <a:t>After STR R3, [R1]</a:t>
            </a:r>
          </a:p>
          <a:p>
            <a:pPr lvl="1" fontAlgn="auto">
              <a:spcAft>
                <a:spcPts val="0"/>
              </a:spcAft>
            </a:pPr>
            <a:r>
              <a:rPr lang="en-US" sz="1700" b="0" dirty="0"/>
              <a:t>R3 = 0x18675309 is stored at mem address R1 = 0x10000200  </a:t>
            </a:r>
          </a:p>
          <a:p>
            <a:pPr fontAlgn="auto">
              <a:spcAft>
                <a:spcPts val="0"/>
              </a:spcAft>
            </a:pPr>
            <a:r>
              <a:rPr lang="en-US" sz="2000" b="0" dirty="0"/>
              <a:t>After LDRSH R4, [R1, #0xC] (load signed half word from R1+0xC=0x1000020C)</a:t>
            </a:r>
          </a:p>
          <a:p>
            <a:pPr lvl="1" fontAlgn="auto">
              <a:spcAft>
                <a:spcPts val="0"/>
              </a:spcAft>
            </a:pPr>
            <a:r>
              <a:rPr lang="en-US" sz="1700" b="0" dirty="0"/>
              <a:t>R4 = 0xFFFF8877</a:t>
            </a:r>
          </a:p>
        </p:txBody>
      </p:sp>
      <p:sp>
        <p:nvSpPr>
          <p:cNvPr id="12" name="TextBox 11">
            <a:extLst>
              <a:ext uri="{FF2B5EF4-FFF2-40B4-BE49-F238E27FC236}">
                <a16:creationId xmlns:a16="http://schemas.microsoft.com/office/drawing/2014/main" id="{A8FE334F-F18A-EB69-90F3-94DB53A49559}"/>
              </a:ext>
            </a:extLst>
          </p:cNvPr>
          <p:cNvSpPr txBox="1"/>
          <p:nvPr/>
        </p:nvSpPr>
        <p:spPr>
          <a:xfrm>
            <a:off x="4357032" y="4507329"/>
            <a:ext cx="2350965" cy="400110"/>
          </a:xfrm>
          <a:prstGeom prst="rect">
            <a:avLst/>
          </a:prstGeom>
          <a:noFill/>
        </p:spPr>
        <p:txBody>
          <a:bodyPr wrap="none" rtlCol="0">
            <a:spAutoFit/>
          </a:bodyPr>
          <a:lstStyle/>
          <a:p>
            <a:r>
              <a:rPr lang="en-US" sz="2000" b="0" dirty="0">
                <a:latin typeface="+mn-lt"/>
              </a:rPr>
              <a:t>Initial Register Values</a:t>
            </a:r>
          </a:p>
        </p:txBody>
      </p:sp>
      <p:sp>
        <p:nvSpPr>
          <p:cNvPr id="13" name="TextBox 12">
            <a:extLst>
              <a:ext uri="{FF2B5EF4-FFF2-40B4-BE49-F238E27FC236}">
                <a16:creationId xmlns:a16="http://schemas.microsoft.com/office/drawing/2014/main" id="{E9CBE065-F441-7322-28B6-C0DE231F3059}"/>
              </a:ext>
            </a:extLst>
          </p:cNvPr>
          <p:cNvSpPr txBox="1"/>
          <p:nvPr/>
        </p:nvSpPr>
        <p:spPr>
          <a:xfrm>
            <a:off x="3832596" y="6258114"/>
            <a:ext cx="2734659" cy="400110"/>
          </a:xfrm>
          <a:prstGeom prst="rect">
            <a:avLst/>
          </a:prstGeom>
          <a:noFill/>
        </p:spPr>
        <p:txBody>
          <a:bodyPr wrap="none" rtlCol="0">
            <a:spAutoFit/>
          </a:bodyPr>
          <a:lstStyle/>
          <a:p>
            <a:r>
              <a:rPr lang="en-US" sz="2000" b="0" dirty="0">
                <a:latin typeface="+mn-lt"/>
              </a:rPr>
              <a:t>Initial Memory Contents</a:t>
            </a:r>
          </a:p>
        </p:txBody>
      </p:sp>
      <p:sp>
        <p:nvSpPr>
          <p:cNvPr id="4" name="TextBox 3">
            <a:extLst>
              <a:ext uri="{FF2B5EF4-FFF2-40B4-BE49-F238E27FC236}">
                <a16:creationId xmlns:a16="http://schemas.microsoft.com/office/drawing/2014/main" id="{85B69292-CBB5-3DF7-B428-218A4A7336AD}"/>
              </a:ext>
            </a:extLst>
          </p:cNvPr>
          <p:cNvSpPr txBox="1"/>
          <p:nvPr/>
        </p:nvSpPr>
        <p:spPr>
          <a:xfrm>
            <a:off x="5921371" y="195347"/>
            <a:ext cx="3005951" cy="1631216"/>
          </a:xfrm>
          <a:prstGeom prst="rect">
            <a:avLst/>
          </a:prstGeom>
          <a:solidFill>
            <a:sysClr val="window" lastClr="FFFFFF"/>
          </a:solidFill>
          <a:ln w="19050" cap="flat" cmpd="sng" algn="ctr">
            <a:solidFill>
              <a:srgbClr val="4F81BD"/>
            </a:solidFill>
            <a:prstDash val="solid"/>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MOVW R0, #0xAFE1</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MOVT R0, #0xBADC</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MOVT R2, #0xABCD</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STR R3, [R1]</a:t>
            </a:r>
          </a:p>
          <a:p>
            <a:pPr marL="0" marR="0" lvl="0" indent="0" defTabSz="914400" eaLnBrk="1" fontAlgn="auto" latinLnBrk="0" hangingPunct="1">
              <a:lnSpc>
                <a:spcPct val="100000"/>
              </a:lnSpc>
              <a:spcBef>
                <a:spcPts val="0"/>
              </a:spcBef>
              <a:spcAft>
                <a:spcPts val="0"/>
              </a:spcAft>
              <a:buClrTx/>
              <a:buSzTx/>
              <a:buFontTx/>
              <a:buNone/>
              <a:tabLst/>
              <a:defRPr/>
            </a:pPr>
            <a:r>
              <a:rPr kumimoji="0" lang="pt-BR" sz="2000"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LDRSH R4, (R1, #0xC)</a:t>
            </a:r>
          </a:p>
        </p:txBody>
      </p:sp>
    </p:spTree>
    <p:extLst>
      <p:ext uri="{BB962C8B-B14F-4D97-AF65-F5344CB8AC3E}">
        <p14:creationId xmlns:p14="http://schemas.microsoft.com/office/powerpoint/2010/main" val="436543705"/>
      </p:ext>
    </p:extLst>
  </p:cSld>
  <p:clrMapOvr>
    <a:masterClrMapping/>
  </p:clrMapOvr>
  <p:transition>
    <p:pull dir="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92FCB-7FF9-9037-3DC9-B18E7B49293F}"/>
              </a:ext>
            </a:extLst>
          </p:cNvPr>
          <p:cNvSpPr>
            <a:spLocks noGrp="1"/>
          </p:cNvSpPr>
          <p:nvPr>
            <p:ph type="title"/>
          </p:nvPr>
        </p:nvSpPr>
        <p:spPr/>
        <p:txBody>
          <a:bodyPr>
            <a:normAutofit/>
          </a:bodyPr>
          <a:lstStyle/>
          <a:p>
            <a:r>
              <a:rPr lang="en-US" sz="2400" dirty="0"/>
              <a:t>Program Understanding 2</a:t>
            </a:r>
          </a:p>
        </p:txBody>
      </p:sp>
      <p:sp>
        <p:nvSpPr>
          <p:cNvPr id="3" name="Slide Number Placeholder 2">
            <a:extLst>
              <a:ext uri="{FF2B5EF4-FFF2-40B4-BE49-F238E27FC236}">
                <a16:creationId xmlns:a16="http://schemas.microsoft.com/office/drawing/2014/main" id="{51BF2EDE-04BA-CDE6-155B-A94557178B71}"/>
              </a:ext>
            </a:extLst>
          </p:cNvPr>
          <p:cNvSpPr>
            <a:spLocks noGrp="1"/>
          </p:cNvSpPr>
          <p:nvPr>
            <p:ph type="sldNum" sz="quarter" idx="12"/>
          </p:nvPr>
        </p:nvSpPr>
        <p:spPr/>
        <p:txBody>
          <a:bodyPr/>
          <a:lstStyle/>
          <a:p>
            <a:fld id="{AEE14D4A-FE32-40AF-B06D-E9622816B101}" type="slidenum">
              <a:rPr lang="en-US" smtClean="0"/>
              <a:pPr/>
              <a:t>32</a:t>
            </a:fld>
            <a:endParaRPr lang="en-US"/>
          </a:p>
        </p:txBody>
      </p:sp>
      <p:sp>
        <p:nvSpPr>
          <p:cNvPr id="4" name="Content Placeholder 3">
            <a:extLst>
              <a:ext uri="{FF2B5EF4-FFF2-40B4-BE49-F238E27FC236}">
                <a16:creationId xmlns:a16="http://schemas.microsoft.com/office/drawing/2014/main" id="{145B3053-CFB1-6838-AAE4-D5E27021784B}"/>
              </a:ext>
            </a:extLst>
          </p:cNvPr>
          <p:cNvSpPr>
            <a:spLocks noGrp="1"/>
          </p:cNvSpPr>
          <p:nvPr>
            <p:ph sz="quarter" idx="1"/>
          </p:nvPr>
        </p:nvSpPr>
        <p:spPr>
          <a:xfrm>
            <a:off x="137322" y="1219200"/>
            <a:ext cx="5305560" cy="3262877"/>
          </a:xfrm>
        </p:spPr>
        <p:txBody>
          <a:bodyPr>
            <a:normAutofit fontScale="77500" lnSpcReduction="20000"/>
          </a:bodyPr>
          <a:lstStyle/>
          <a:p>
            <a:pPr fontAlgn="auto">
              <a:spcAft>
                <a:spcPts val="0"/>
              </a:spcAft>
            </a:pPr>
            <a:r>
              <a:rPr lang="en-US" dirty="0"/>
              <a:t>Show all updates to registers as the assembly code shown below runs, </a:t>
            </a:r>
            <a:r>
              <a:rPr lang="en-US" sz="2800" dirty="0"/>
              <a:t>assuming little-endian ordering. Memory addresses and contents are shown in the table. (Assume memory addresses increase from left to right, and from bottom to top in the table.)</a:t>
            </a:r>
            <a:r>
              <a:rPr lang="en-US" dirty="0"/>
              <a:t> Show the NZCV flags next to the instruction if they change. Each instruction is 32 bits. </a:t>
            </a:r>
            <a:r>
              <a:rPr lang="en-US" altLang="zh-CN" dirty="0"/>
              <a:t>Do not update PC after each instruction. </a:t>
            </a:r>
            <a:r>
              <a:rPr lang="en-US" dirty="0"/>
              <a:t>R13 and R15 have initial values shown. </a:t>
            </a:r>
          </a:p>
        </p:txBody>
      </p:sp>
      <p:sp>
        <p:nvSpPr>
          <p:cNvPr id="5" name="TextBox 4">
            <a:extLst>
              <a:ext uri="{FF2B5EF4-FFF2-40B4-BE49-F238E27FC236}">
                <a16:creationId xmlns:a16="http://schemas.microsoft.com/office/drawing/2014/main" id="{393557C1-FD7E-7283-65D1-80093EB57E23}"/>
              </a:ext>
            </a:extLst>
          </p:cNvPr>
          <p:cNvSpPr txBox="1"/>
          <p:nvPr/>
        </p:nvSpPr>
        <p:spPr>
          <a:xfrm>
            <a:off x="5442882" y="463094"/>
            <a:ext cx="2967479" cy="5693866"/>
          </a:xfrm>
          <a:prstGeom prst="rect">
            <a:avLst/>
          </a:prstGeom>
          <a:solidFill>
            <a:sysClr val="window" lastClr="FFFFFF"/>
          </a:solidFill>
          <a:ln w="19050" cap="flat" cmpd="sng" algn="ctr">
            <a:solidFill>
              <a:srgbClr val="4F81BD"/>
            </a:solidFill>
            <a:prstDash val="solid"/>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b="0" kern="0" dirty="0">
                <a:solidFill>
                  <a:prstClr val="black"/>
                </a:solidFill>
                <a:latin typeface="Consolas" panose="020B0609020204030204" pitchFamily="49" charset="0"/>
                <a:cs typeface="Consolas" panose="020B0609020204030204" pitchFamily="49" charset="0"/>
              </a:rPr>
              <a:t>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LDR R1, =0x10000010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LDR R2, [R1]</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LDR R3, [R1,#4]</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BL max</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SUBS R4, R2, R0  @NZCV =</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MOVW R5, #1</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LSL R6, R5, #4</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BIC R7, R2, R6</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ANDS R8, R7, </a:t>
            </a:r>
            <a:r>
              <a:rPr lang="pt-BR" b="0" kern="0" dirty="0">
                <a:solidFill>
                  <a:prstClr val="black"/>
                </a:solidFill>
                <a:latin typeface="Consolas" panose="020B0609020204030204" pitchFamily="49" charset="0"/>
                <a:cs typeface="Consolas" panose="020B0609020204030204" pitchFamily="49" charset="0"/>
              </a:rPr>
              <a:t>R6  @NZCV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ROR R9, R3, #12</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REV R10, R9</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RBIT R11, R10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ADDS R12, R3, </a:t>
            </a:r>
            <a:r>
              <a:rPr lang="pt-BR" b="0" kern="0" dirty="0">
                <a:solidFill>
                  <a:prstClr val="black"/>
                </a:solidFill>
                <a:latin typeface="Consolas" panose="020B0609020204030204" pitchFamily="49" charset="0"/>
                <a:cs typeface="Consolas" panose="020B0609020204030204" pitchFamily="49" charset="0"/>
              </a:rPr>
              <a:t>R9 @NZCV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STR R12, [R1,#8]</a:t>
            </a:r>
          </a:p>
          <a:p>
            <a:pPr marL="0" marR="0" lvl="0" indent="0" defTabSz="914400" eaLnBrk="1" fontAlgn="auto" latinLnBrk="0" hangingPunct="1">
              <a:lnSpc>
                <a:spcPct val="100000"/>
              </a:lnSpc>
              <a:spcBef>
                <a:spcPts val="0"/>
              </a:spcBef>
              <a:spcAft>
                <a:spcPts val="0"/>
              </a:spcAft>
              <a:buClrTx/>
              <a:buSzTx/>
              <a:buFontTx/>
              <a:buNone/>
              <a:tabLst/>
              <a:defRPr/>
            </a:pPr>
            <a:endPar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loop B loop</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ENDP</a:t>
            </a:r>
          </a:p>
          <a:p>
            <a:pPr marL="0" marR="0" lvl="0" indent="0" defTabSz="914400" eaLnBrk="1" fontAlgn="auto" latinLnBrk="0" hangingPunct="1">
              <a:lnSpc>
                <a:spcPct val="100000"/>
              </a:lnSpc>
              <a:spcBef>
                <a:spcPts val="0"/>
              </a:spcBef>
              <a:spcAft>
                <a:spcPts val="0"/>
              </a:spcAft>
              <a:buClrTx/>
              <a:buSzTx/>
              <a:buFontTx/>
              <a:buNone/>
              <a:tabLst/>
              <a:defRPr/>
            </a:pPr>
            <a:endPar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max PROC</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CMP R2, </a:t>
            </a:r>
            <a:r>
              <a:rPr lang="pt-BR" b="0" kern="0" dirty="0">
                <a:solidFill>
                  <a:prstClr val="black"/>
                </a:solidFill>
                <a:latin typeface="Consolas" panose="020B0609020204030204" pitchFamily="49" charset="0"/>
                <a:cs typeface="Consolas" panose="020B0609020204030204" pitchFamily="49" charset="0"/>
              </a:rPr>
              <a:t>R3      @NZCV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BLT second</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first MOV R0, R2</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 done</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second MOV R0, R3</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done   BX LR</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ENDP</a:t>
            </a:r>
          </a:p>
        </p:txBody>
      </p:sp>
      <p:graphicFrame>
        <p:nvGraphicFramePr>
          <p:cNvPr id="6" name="Table 5">
            <a:extLst>
              <a:ext uri="{FF2B5EF4-FFF2-40B4-BE49-F238E27FC236}">
                <a16:creationId xmlns:a16="http://schemas.microsoft.com/office/drawing/2014/main" id="{43586B0A-AAB6-1D2E-24D6-64E619D83AA5}"/>
              </a:ext>
            </a:extLst>
          </p:cNvPr>
          <p:cNvGraphicFramePr>
            <a:graphicFrameLocks noGrp="1"/>
          </p:cNvGraphicFramePr>
          <p:nvPr>
            <p:extLst>
              <p:ext uri="{D42A27DB-BD31-4B8C-83A1-F6EECF244321}">
                <p14:modId xmlns:p14="http://schemas.microsoft.com/office/powerpoint/2010/main" val="2472080063"/>
              </p:ext>
            </p:extLst>
          </p:nvPr>
        </p:nvGraphicFramePr>
        <p:xfrm>
          <a:off x="212382" y="4426444"/>
          <a:ext cx="5155440" cy="1778000"/>
        </p:xfrm>
        <a:graphic>
          <a:graphicData uri="http://schemas.openxmlformats.org/drawingml/2006/table">
            <a:tbl>
              <a:tblPr firstRow="1" bandRow="1">
                <a:tableStyleId>{5940675A-B579-460E-94D1-54222C63F5DA}</a:tableStyleId>
              </a:tblPr>
              <a:tblGrid>
                <a:gridCol w="644430">
                  <a:extLst>
                    <a:ext uri="{9D8B030D-6E8A-4147-A177-3AD203B41FA5}">
                      <a16:colId xmlns:a16="http://schemas.microsoft.com/office/drawing/2014/main" val="2337985746"/>
                    </a:ext>
                  </a:extLst>
                </a:gridCol>
                <a:gridCol w="644430">
                  <a:extLst>
                    <a:ext uri="{9D8B030D-6E8A-4147-A177-3AD203B41FA5}">
                      <a16:colId xmlns:a16="http://schemas.microsoft.com/office/drawing/2014/main" val="1802740170"/>
                    </a:ext>
                  </a:extLst>
                </a:gridCol>
                <a:gridCol w="644430">
                  <a:extLst>
                    <a:ext uri="{9D8B030D-6E8A-4147-A177-3AD203B41FA5}">
                      <a16:colId xmlns:a16="http://schemas.microsoft.com/office/drawing/2014/main" val="2590131525"/>
                    </a:ext>
                  </a:extLst>
                </a:gridCol>
                <a:gridCol w="644430">
                  <a:extLst>
                    <a:ext uri="{9D8B030D-6E8A-4147-A177-3AD203B41FA5}">
                      <a16:colId xmlns:a16="http://schemas.microsoft.com/office/drawing/2014/main" val="947827850"/>
                    </a:ext>
                  </a:extLst>
                </a:gridCol>
                <a:gridCol w="644430">
                  <a:extLst>
                    <a:ext uri="{9D8B030D-6E8A-4147-A177-3AD203B41FA5}">
                      <a16:colId xmlns:a16="http://schemas.microsoft.com/office/drawing/2014/main" val="2189951492"/>
                    </a:ext>
                  </a:extLst>
                </a:gridCol>
                <a:gridCol w="644430">
                  <a:extLst>
                    <a:ext uri="{9D8B030D-6E8A-4147-A177-3AD203B41FA5}">
                      <a16:colId xmlns:a16="http://schemas.microsoft.com/office/drawing/2014/main" val="2319925471"/>
                    </a:ext>
                  </a:extLst>
                </a:gridCol>
                <a:gridCol w="644430">
                  <a:extLst>
                    <a:ext uri="{9D8B030D-6E8A-4147-A177-3AD203B41FA5}">
                      <a16:colId xmlns:a16="http://schemas.microsoft.com/office/drawing/2014/main" val="3873491110"/>
                    </a:ext>
                  </a:extLst>
                </a:gridCol>
                <a:gridCol w="644430">
                  <a:extLst>
                    <a:ext uri="{9D8B030D-6E8A-4147-A177-3AD203B41FA5}">
                      <a16:colId xmlns:a16="http://schemas.microsoft.com/office/drawing/2014/main" val="2341457647"/>
                    </a:ext>
                  </a:extLst>
                </a:gridCol>
              </a:tblGrid>
              <a:tr h="370840">
                <a:tc>
                  <a:txBody>
                    <a:bodyPr/>
                    <a:lstStyle/>
                    <a:p>
                      <a:r>
                        <a:rPr lang="en-US" dirty="0"/>
                        <a:t>R0</a:t>
                      </a:r>
                    </a:p>
                  </a:txBody>
                  <a:tcPr/>
                </a:tc>
                <a:tc>
                  <a:txBody>
                    <a:bodyPr/>
                    <a:lstStyle/>
                    <a:p>
                      <a:endParaRPr lang="en-US"/>
                    </a:p>
                  </a:txBody>
                  <a:tcPr/>
                </a:tc>
                <a:tc>
                  <a:txBody>
                    <a:bodyPr/>
                    <a:lstStyle/>
                    <a:p>
                      <a:r>
                        <a:rPr lang="en-US" dirty="0"/>
                        <a:t>R4</a:t>
                      </a:r>
                    </a:p>
                  </a:txBody>
                  <a:tcPr/>
                </a:tc>
                <a:tc>
                  <a:txBody>
                    <a:bodyPr/>
                    <a:lstStyle/>
                    <a:p>
                      <a:endParaRPr lang="en-US"/>
                    </a:p>
                  </a:txBody>
                  <a:tcPr/>
                </a:tc>
                <a:tc>
                  <a:txBody>
                    <a:bodyPr/>
                    <a:lstStyle/>
                    <a:p>
                      <a:r>
                        <a:rPr lang="en-US" dirty="0"/>
                        <a:t>R8</a:t>
                      </a:r>
                    </a:p>
                  </a:txBody>
                  <a:tcPr/>
                </a:tc>
                <a:tc>
                  <a:txBody>
                    <a:bodyPr/>
                    <a:lstStyle/>
                    <a:p>
                      <a:endParaRPr lang="en-US"/>
                    </a:p>
                  </a:txBody>
                  <a:tcPr/>
                </a:tc>
                <a:tc>
                  <a:txBody>
                    <a:bodyPr/>
                    <a:lstStyle/>
                    <a:p>
                      <a:r>
                        <a:rPr lang="en-US" dirty="0"/>
                        <a:t>R12</a:t>
                      </a:r>
                    </a:p>
                  </a:txBody>
                  <a:tcPr/>
                </a:tc>
                <a:tc>
                  <a:txBody>
                    <a:bodyPr/>
                    <a:lstStyle/>
                    <a:p>
                      <a:endParaRPr lang="en-US" dirty="0"/>
                    </a:p>
                  </a:txBody>
                  <a:tcPr/>
                </a:tc>
                <a:extLst>
                  <a:ext uri="{0D108BD9-81ED-4DB2-BD59-A6C34878D82A}">
                    <a16:rowId xmlns:a16="http://schemas.microsoft.com/office/drawing/2014/main" val="100651221"/>
                  </a:ext>
                </a:extLst>
              </a:tr>
              <a:tr h="370840">
                <a:tc>
                  <a:txBody>
                    <a:bodyPr/>
                    <a:lstStyle/>
                    <a:p>
                      <a:r>
                        <a:rPr lang="en-US" dirty="0"/>
                        <a:t>R1</a:t>
                      </a:r>
                    </a:p>
                  </a:txBody>
                  <a:tcPr/>
                </a:tc>
                <a:tc>
                  <a:txBody>
                    <a:bodyPr/>
                    <a:lstStyle/>
                    <a:p>
                      <a:endParaRPr lang="en-US"/>
                    </a:p>
                  </a:txBody>
                  <a:tcPr/>
                </a:tc>
                <a:tc>
                  <a:txBody>
                    <a:bodyPr/>
                    <a:lstStyle/>
                    <a:p>
                      <a:r>
                        <a:rPr lang="en-US" dirty="0"/>
                        <a:t>R5</a:t>
                      </a:r>
                    </a:p>
                  </a:txBody>
                  <a:tcPr/>
                </a:tc>
                <a:tc>
                  <a:txBody>
                    <a:bodyPr/>
                    <a:lstStyle/>
                    <a:p>
                      <a:endParaRPr lang="en-US"/>
                    </a:p>
                  </a:txBody>
                  <a:tcPr/>
                </a:tc>
                <a:tc>
                  <a:txBody>
                    <a:bodyPr/>
                    <a:lstStyle/>
                    <a:p>
                      <a:r>
                        <a:rPr lang="en-US" dirty="0"/>
                        <a:t>R9</a:t>
                      </a:r>
                    </a:p>
                  </a:txBody>
                  <a:tcPr/>
                </a:tc>
                <a:tc>
                  <a:txBody>
                    <a:bodyPr/>
                    <a:lstStyle/>
                    <a:p>
                      <a:endParaRPr lang="en-US"/>
                    </a:p>
                  </a:txBody>
                  <a:tcPr/>
                </a:tc>
                <a:tc>
                  <a:txBody>
                    <a:bodyPr/>
                    <a:lstStyle/>
                    <a:p>
                      <a:r>
                        <a:rPr lang="en-US" dirty="0"/>
                        <a:t>R13</a:t>
                      </a:r>
                    </a:p>
                  </a:txBody>
                  <a:tcPr/>
                </a:tc>
                <a:tc>
                  <a:txBody>
                    <a:bodyPr/>
                    <a:lstStyle/>
                    <a:p>
                      <a:r>
                        <a:rPr lang="pt-BR" sz="1400" dirty="0"/>
                        <a:t>0x10000200</a:t>
                      </a:r>
                      <a:endParaRPr lang="en-US" sz="1400" dirty="0"/>
                    </a:p>
                  </a:txBody>
                  <a:tcPr/>
                </a:tc>
                <a:extLst>
                  <a:ext uri="{0D108BD9-81ED-4DB2-BD59-A6C34878D82A}">
                    <a16:rowId xmlns:a16="http://schemas.microsoft.com/office/drawing/2014/main" val="146351233"/>
                  </a:ext>
                </a:extLst>
              </a:tr>
              <a:tr h="370840">
                <a:tc>
                  <a:txBody>
                    <a:bodyPr/>
                    <a:lstStyle/>
                    <a:p>
                      <a:r>
                        <a:rPr lang="en-US" dirty="0"/>
                        <a:t>R2</a:t>
                      </a:r>
                    </a:p>
                  </a:txBody>
                  <a:tcPr/>
                </a:tc>
                <a:tc>
                  <a:txBody>
                    <a:bodyPr/>
                    <a:lstStyle/>
                    <a:p>
                      <a:endParaRPr lang="en-US"/>
                    </a:p>
                  </a:txBody>
                  <a:tcPr/>
                </a:tc>
                <a:tc>
                  <a:txBody>
                    <a:bodyPr/>
                    <a:lstStyle/>
                    <a:p>
                      <a:r>
                        <a:rPr lang="en-US" dirty="0"/>
                        <a:t>R6</a:t>
                      </a:r>
                    </a:p>
                  </a:txBody>
                  <a:tcPr/>
                </a:tc>
                <a:tc>
                  <a:txBody>
                    <a:bodyPr/>
                    <a:lstStyle/>
                    <a:p>
                      <a:endParaRPr lang="en-US"/>
                    </a:p>
                  </a:txBody>
                  <a:tcPr/>
                </a:tc>
                <a:tc>
                  <a:txBody>
                    <a:bodyPr/>
                    <a:lstStyle/>
                    <a:p>
                      <a:r>
                        <a:rPr lang="en-US" dirty="0"/>
                        <a:t>R10</a:t>
                      </a:r>
                    </a:p>
                  </a:txBody>
                  <a:tcPr/>
                </a:tc>
                <a:tc>
                  <a:txBody>
                    <a:bodyPr/>
                    <a:lstStyle/>
                    <a:p>
                      <a:endParaRPr lang="en-US"/>
                    </a:p>
                  </a:txBody>
                  <a:tcPr/>
                </a:tc>
                <a:tc>
                  <a:txBody>
                    <a:bodyPr/>
                    <a:lstStyle/>
                    <a:p>
                      <a:r>
                        <a:rPr lang="en-US" dirty="0"/>
                        <a:t>R14</a:t>
                      </a:r>
                    </a:p>
                  </a:txBody>
                  <a:tcPr/>
                </a:tc>
                <a:tc>
                  <a:txBody>
                    <a:bodyPr/>
                    <a:lstStyle/>
                    <a:p>
                      <a:endParaRPr lang="en-US" dirty="0"/>
                    </a:p>
                  </a:txBody>
                  <a:tcPr/>
                </a:tc>
                <a:extLst>
                  <a:ext uri="{0D108BD9-81ED-4DB2-BD59-A6C34878D82A}">
                    <a16:rowId xmlns:a16="http://schemas.microsoft.com/office/drawing/2014/main" val="1775583618"/>
                  </a:ext>
                </a:extLst>
              </a:tr>
              <a:tr h="370840">
                <a:tc>
                  <a:txBody>
                    <a:bodyPr/>
                    <a:lstStyle/>
                    <a:p>
                      <a:r>
                        <a:rPr lang="en-US" dirty="0"/>
                        <a:t>R3</a:t>
                      </a:r>
                    </a:p>
                  </a:txBody>
                  <a:tcPr/>
                </a:tc>
                <a:tc>
                  <a:txBody>
                    <a:bodyPr/>
                    <a:lstStyle/>
                    <a:p>
                      <a:endParaRPr lang="en-US"/>
                    </a:p>
                  </a:txBody>
                  <a:tcPr/>
                </a:tc>
                <a:tc>
                  <a:txBody>
                    <a:bodyPr/>
                    <a:lstStyle/>
                    <a:p>
                      <a:r>
                        <a:rPr lang="en-US" dirty="0"/>
                        <a:t>R7</a:t>
                      </a:r>
                    </a:p>
                  </a:txBody>
                  <a:tcPr/>
                </a:tc>
                <a:tc>
                  <a:txBody>
                    <a:bodyPr/>
                    <a:lstStyle/>
                    <a:p>
                      <a:endParaRPr lang="en-US"/>
                    </a:p>
                  </a:txBody>
                  <a:tcPr/>
                </a:tc>
                <a:tc>
                  <a:txBody>
                    <a:bodyPr/>
                    <a:lstStyle/>
                    <a:p>
                      <a:r>
                        <a:rPr lang="en-US" dirty="0"/>
                        <a:t>R11</a:t>
                      </a:r>
                    </a:p>
                  </a:txBody>
                  <a:tcPr/>
                </a:tc>
                <a:tc>
                  <a:txBody>
                    <a:bodyPr/>
                    <a:lstStyle/>
                    <a:p>
                      <a:endParaRPr lang="en-US"/>
                    </a:p>
                  </a:txBody>
                  <a:tcPr/>
                </a:tc>
                <a:tc>
                  <a:txBody>
                    <a:bodyPr/>
                    <a:lstStyle/>
                    <a:p>
                      <a:r>
                        <a:rPr lang="en-US" dirty="0"/>
                        <a:t>R15</a:t>
                      </a:r>
                    </a:p>
                  </a:txBody>
                  <a:tcPr/>
                </a:tc>
                <a:tc>
                  <a:txBody>
                    <a:bodyPr/>
                    <a:lstStyle/>
                    <a:p>
                      <a:r>
                        <a:rPr kumimoji="0" lang="pt-BR" sz="1400" kern="1200" dirty="0">
                          <a:solidFill>
                            <a:schemeClr val="tx1"/>
                          </a:solidFill>
                          <a:latin typeface="+mn-lt"/>
                          <a:ea typeface="+mn-ea"/>
                          <a:cs typeface="+mn-cs"/>
                        </a:rPr>
                        <a:t>0x00000250</a:t>
                      </a:r>
                      <a:endParaRPr kumimoji="0" lang="en-US" sz="1400" kern="1200" dirty="0">
                        <a:solidFill>
                          <a:schemeClr val="tx1"/>
                        </a:solidFill>
                        <a:latin typeface="+mn-lt"/>
                        <a:ea typeface="+mn-ea"/>
                        <a:cs typeface="+mn-cs"/>
                      </a:endParaRPr>
                    </a:p>
                  </a:txBody>
                  <a:tcPr/>
                </a:tc>
                <a:extLst>
                  <a:ext uri="{0D108BD9-81ED-4DB2-BD59-A6C34878D82A}">
                    <a16:rowId xmlns:a16="http://schemas.microsoft.com/office/drawing/2014/main" val="3562356508"/>
                  </a:ext>
                </a:extLst>
              </a:tr>
            </a:tbl>
          </a:graphicData>
        </a:graphic>
      </p:graphicFrame>
      <p:graphicFrame>
        <p:nvGraphicFramePr>
          <p:cNvPr id="8" name="Content Placeholder 6">
            <a:extLst>
              <a:ext uri="{FF2B5EF4-FFF2-40B4-BE49-F238E27FC236}">
                <a16:creationId xmlns:a16="http://schemas.microsoft.com/office/drawing/2014/main" id="{C7C14E0C-8BA7-B240-2E5F-B804E09539CB}"/>
              </a:ext>
            </a:extLst>
          </p:cNvPr>
          <p:cNvGraphicFramePr>
            <a:graphicFrameLocks/>
          </p:cNvGraphicFramePr>
          <p:nvPr>
            <p:extLst>
              <p:ext uri="{D42A27DB-BD31-4B8C-83A1-F6EECF244321}">
                <p14:modId xmlns:p14="http://schemas.microsoft.com/office/powerpoint/2010/main" val="1596401708"/>
              </p:ext>
            </p:extLst>
          </p:nvPr>
        </p:nvGraphicFramePr>
        <p:xfrm>
          <a:off x="457200" y="6282234"/>
          <a:ext cx="8423243" cy="370840"/>
        </p:xfrm>
        <a:graphic>
          <a:graphicData uri="http://schemas.openxmlformats.org/drawingml/2006/table">
            <a:tbl>
              <a:tblPr firstRow="1" bandRow="1">
                <a:tableStyleId>{5940675A-B579-460E-94D1-54222C63F5DA}</a:tableStyleId>
              </a:tblPr>
              <a:tblGrid>
                <a:gridCol w="1820338">
                  <a:extLst>
                    <a:ext uri="{9D8B030D-6E8A-4147-A177-3AD203B41FA5}">
                      <a16:colId xmlns:a16="http://schemas.microsoft.com/office/drawing/2014/main" val="4041087470"/>
                    </a:ext>
                  </a:extLst>
                </a:gridCol>
                <a:gridCol w="549956">
                  <a:extLst>
                    <a:ext uri="{9D8B030D-6E8A-4147-A177-3AD203B41FA5}">
                      <a16:colId xmlns:a16="http://schemas.microsoft.com/office/drawing/2014/main" val="475833553"/>
                    </a:ext>
                  </a:extLst>
                </a:gridCol>
                <a:gridCol w="549956">
                  <a:extLst>
                    <a:ext uri="{9D8B030D-6E8A-4147-A177-3AD203B41FA5}">
                      <a16:colId xmlns:a16="http://schemas.microsoft.com/office/drawing/2014/main" val="3440583969"/>
                    </a:ext>
                  </a:extLst>
                </a:gridCol>
                <a:gridCol w="549956">
                  <a:extLst>
                    <a:ext uri="{9D8B030D-6E8A-4147-A177-3AD203B41FA5}">
                      <a16:colId xmlns:a16="http://schemas.microsoft.com/office/drawing/2014/main" val="3973726920"/>
                    </a:ext>
                  </a:extLst>
                </a:gridCol>
                <a:gridCol w="549956">
                  <a:extLst>
                    <a:ext uri="{9D8B030D-6E8A-4147-A177-3AD203B41FA5}">
                      <a16:colId xmlns:a16="http://schemas.microsoft.com/office/drawing/2014/main" val="1099364392"/>
                    </a:ext>
                  </a:extLst>
                </a:gridCol>
                <a:gridCol w="549956">
                  <a:extLst>
                    <a:ext uri="{9D8B030D-6E8A-4147-A177-3AD203B41FA5}">
                      <a16:colId xmlns:a16="http://schemas.microsoft.com/office/drawing/2014/main" val="598594491"/>
                    </a:ext>
                  </a:extLst>
                </a:gridCol>
                <a:gridCol w="549956">
                  <a:extLst>
                    <a:ext uri="{9D8B030D-6E8A-4147-A177-3AD203B41FA5}">
                      <a16:colId xmlns:a16="http://schemas.microsoft.com/office/drawing/2014/main" val="3299168853"/>
                    </a:ext>
                  </a:extLst>
                </a:gridCol>
                <a:gridCol w="549956">
                  <a:extLst>
                    <a:ext uri="{9D8B030D-6E8A-4147-A177-3AD203B41FA5}">
                      <a16:colId xmlns:a16="http://schemas.microsoft.com/office/drawing/2014/main" val="3639377261"/>
                    </a:ext>
                  </a:extLst>
                </a:gridCol>
                <a:gridCol w="549956">
                  <a:extLst>
                    <a:ext uri="{9D8B030D-6E8A-4147-A177-3AD203B41FA5}">
                      <a16:colId xmlns:a16="http://schemas.microsoft.com/office/drawing/2014/main" val="2095656865"/>
                    </a:ext>
                  </a:extLst>
                </a:gridCol>
                <a:gridCol w="553389">
                  <a:extLst>
                    <a:ext uri="{9D8B030D-6E8A-4147-A177-3AD203B41FA5}">
                      <a16:colId xmlns:a16="http://schemas.microsoft.com/office/drawing/2014/main" val="2172498307"/>
                    </a:ext>
                  </a:extLst>
                </a:gridCol>
                <a:gridCol w="549956">
                  <a:extLst>
                    <a:ext uri="{9D8B030D-6E8A-4147-A177-3AD203B41FA5}">
                      <a16:colId xmlns:a16="http://schemas.microsoft.com/office/drawing/2014/main" val="3928751653"/>
                    </a:ext>
                  </a:extLst>
                </a:gridCol>
                <a:gridCol w="549956">
                  <a:extLst>
                    <a:ext uri="{9D8B030D-6E8A-4147-A177-3AD203B41FA5}">
                      <a16:colId xmlns:a16="http://schemas.microsoft.com/office/drawing/2014/main" val="1178522413"/>
                    </a:ext>
                  </a:extLst>
                </a:gridCol>
                <a:gridCol w="549956">
                  <a:extLst>
                    <a:ext uri="{9D8B030D-6E8A-4147-A177-3AD203B41FA5}">
                      <a16:colId xmlns:a16="http://schemas.microsoft.com/office/drawing/2014/main" val="4096721898"/>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800" b="0" i="0" kern="1200" dirty="0">
                          <a:solidFill>
                            <a:schemeClr val="tx1"/>
                          </a:solidFill>
                          <a:effectLst/>
                          <a:latin typeface="Times New Roman" pitchFamily="18" charset="0"/>
                          <a:ea typeface="+mn-ea"/>
                          <a:cs typeface="+mn-cs"/>
                        </a:rPr>
                        <a:t>0x10000010</a:t>
                      </a:r>
                      <a:endParaRPr lang="en-US" sz="1800" b="0" dirty="0">
                        <a:latin typeface="Consolas" panose="020B0609020204030204" pitchFamily="49" charset="0"/>
                        <a:cs typeface="Consolas" panose="020B0609020204030204" pitchFamily="49" charset="0"/>
                      </a:endParaRPr>
                    </a:p>
                  </a:txBody>
                  <a:tcPr>
                    <a:solidFill>
                      <a:schemeClr val="bg1"/>
                    </a:solidFill>
                  </a:tcPr>
                </a:tc>
                <a:tc>
                  <a:txBody>
                    <a:bodyPr/>
                    <a:lstStyle/>
                    <a:p>
                      <a:pPr algn="ctr"/>
                      <a:r>
                        <a:rPr lang="en-US" dirty="0"/>
                        <a:t>FF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EF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extLst>
                  <a:ext uri="{0D108BD9-81ED-4DB2-BD59-A6C34878D82A}">
                    <a16:rowId xmlns:a16="http://schemas.microsoft.com/office/drawing/2014/main" val="3396541759"/>
                  </a:ext>
                </a:extLst>
              </a:tr>
            </a:tbl>
          </a:graphicData>
        </a:graphic>
      </p:graphicFrame>
    </p:spTree>
    <p:extLst>
      <p:ext uri="{BB962C8B-B14F-4D97-AF65-F5344CB8AC3E}">
        <p14:creationId xmlns:p14="http://schemas.microsoft.com/office/powerpoint/2010/main" val="3488595267"/>
      </p:ext>
    </p:extLst>
  </p:cSld>
  <p:clrMapOvr>
    <a:masterClrMapping/>
  </p:clrMapOvr>
  <p:transition>
    <p:pull dir="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752C9-A190-0C90-07D3-8923B6AEDFF5}"/>
            </a:ext>
          </a:extLst>
        </p:cNvPr>
        <p:cNvGrpSpPr/>
        <p:nvPr/>
      </p:nvGrpSpPr>
      <p:grpSpPr>
        <a:xfrm>
          <a:off x="0" y="0"/>
          <a:ext cx="0" cy="0"/>
          <a:chOff x="0" y="0"/>
          <a:chExt cx="0" cy="0"/>
        </a:xfrm>
      </p:grpSpPr>
      <p:sp>
        <p:nvSpPr>
          <p:cNvPr id="13" name="TextBox 12">
            <a:extLst>
              <a:ext uri="{FF2B5EF4-FFF2-40B4-BE49-F238E27FC236}">
                <a16:creationId xmlns:a16="http://schemas.microsoft.com/office/drawing/2014/main" id="{03AB1D5E-EA8C-DC0E-3504-787C31C3FF4B}"/>
              </a:ext>
            </a:extLst>
          </p:cNvPr>
          <p:cNvSpPr txBox="1"/>
          <p:nvPr/>
        </p:nvSpPr>
        <p:spPr>
          <a:xfrm>
            <a:off x="5601810" y="58282"/>
            <a:ext cx="3464410" cy="5909310"/>
          </a:xfrm>
          <a:prstGeom prst="rect">
            <a:avLst/>
          </a:prstGeom>
          <a:solidFill>
            <a:sysClr val="window" lastClr="FFFFFF"/>
          </a:solidFill>
          <a:ln w="19050" cap="flat" cmpd="sng" algn="ctr">
            <a:solidFill>
              <a:srgbClr val="4F81BD"/>
            </a:solidFill>
            <a:prstDash val="solid"/>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b="0" kern="0" dirty="0">
                <a:solidFill>
                  <a:prstClr val="black"/>
                </a:solidFill>
                <a:latin typeface="Consolas" panose="020B0609020204030204" pitchFamily="49" charset="0"/>
                <a:cs typeface="Consolas" panose="020B0609020204030204" pitchFamily="49" charset="0"/>
              </a:rPr>
              <a:t>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LDR R1, =0x10000010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LDR R2, [R1]</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LDR R3, [R1,#4]</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BL max</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SUBS R4, R2, R0  @NZCV = 0110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MOVW R5, #1</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LSL R6, R5, #4</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BIC R7, R2, R6</a:t>
            </a:r>
          </a:p>
          <a:p>
            <a:pPr eaLnBrk="1" fontAlgn="auto" hangingPunct="1">
              <a:spcBef>
                <a:spcPts val="0"/>
              </a:spcBef>
              <a:spcAft>
                <a:spcPts val="0"/>
              </a:spcAf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ANDS R8, R7, </a:t>
            </a:r>
            <a:r>
              <a:rPr lang="pt-BR" b="0" kern="0" dirty="0">
                <a:solidFill>
                  <a:prstClr val="black"/>
                </a:solidFill>
                <a:latin typeface="Consolas" panose="020B0609020204030204" pitchFamily="49" charset="0"/>
                <a:cs typeface="Consolas" panose="020B0609020204030204" pitchFamily="49" charset="0"/>
              </a:rPr>
              <a:t>R6  @NZCV = 0110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ROR R9, R3, #12</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REV R10, R9</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RBIT R11, R10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ADDS R12, R3, </a:t>
            </a:r>
            <a:r>
              <a:rPr lang="pt-BR" b="0" kern="0" dirty="0">
                <a:solidFill>
                  <a:prstClr val="black"/>
                </a:solidFill>
                <a:latin typeface="Consolas" panose="020B0609020204030204" pitchFamily="49" charset="0"/>
                <a:cs typeface="Consolas" panose="020B0609020204030204" pitchFamily="49" charset="0"/>
              </a:rPr>
              <a:t>R9 @NZCV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1000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STR R12, [R1,#8]</a:t>
            </a:r>
          </a:p>
          <a:p>
            <a:pPr marL="0" marR="0" lvl="0" indent="0" defTabSz="914400" eaLnBrk="1" fontAlgn="auto" latinLnBrk="0" hangingPunct="1">
              <a:lnSpc>
                <a:spcPct val="100000"/>
              </a:lnSpc>
              <a:spcBef>
                <a:spcPts val="0"/>
              </a:spcBef>
              <a:spcAft>
                <a:spcPts val="0"/>
              </a:spcAft>
              <a:buClrTx/>
              <a:buSzTx/>
              <a:buFontTx/>
              <a:buNone/>
              <a:tabLst/>
              <a:defRPr/>
            </a:pPr>
            <a:endPar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loop B loop</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ENDP</a:t>
            </a:r>
          </a:p>
          <a:p>
            <a:pPr marL="0" marR="0" lvl="0" indent="0" defTabSz="914400" eaLnBrk="1" fontAlgn="auto" latinLnBrk="0" hangingPunct="1">
              <a:lnSpc>
                <a:spcPct val="100000"/>
              </a:lnSpc>
              <a:spcBef>
                <a:spcPts val="0"/>
              </a:spcBef>
              <a:spcAft>
                <a:spcPts val="0"/>
              </a:spcAft>
              <a:buClrTx/>
              <a:buSzTx/>
              <a:buFontTx/>
              <a:buNone/>
              <a:tabLst/>
              <a:defRPr/>
            </a:pPr>
            <a:endPar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max PROC</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CMP R2, </a:t>
            </a:r>
            <a:r>
              <a:rPr lang="pt-BR" b="0" kern="0" dirty="0">
                <a:solidFill>
                  <a:prstClr val="black"/>
                </a:solidFill>
                <a:latin typeface="Consolas" panose="020B0609020204030204" pitchFamily="49" charset="0"/>
                <a:cs typeface="Consolas" panose="020B0609020204030204" pitchFamily="49" charset="0"/>
              </a:rPr>
              <a:t>R3      @NZCV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0010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BLT second</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first MOV R0, R2</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 done</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second MOV R0, R3</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done   BX LR</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ENDP</a:t>
            </a:r>
          </a:p>
        </p:txBody>
      </p:sp>
      <p:sp>
        <p:nvSpPr>
          <p:cNvPr id="2" name="Title 1">
            <a:extLst>
              <a:ext uri="{FF2B5EF4-FFF2-40B4-BE49-F238E27FC236}">
                <a16:creationId xmlns:a16="http://schemas.microsoft.com/office/drawing/2014/main" id="{8D6A2D63-87B9-C779-5841-28DFFCC174D8}"/>
              </a:ext>
            </a:extLst>
          </p:cNvPr>
          <p:cNvSpPr>
            <a:spLocks noGrp="1"/>
          </p:cNvSpPr>
          <p:nvPr>
            <p:ph type="title"/>
          </p:nvPr>
        </p:nvSpPr>
        <p:spPr/>
        <p:txBody>
          <a:bodyPr>
            <a:normAutofit/>
          </a:bodyPr>
          <a:lstStyle/>
          <a:p>
            <a:r>
              <a:rPr lang="en-US" sz="2400" dirty="0"/>
              <a:t>Program Understanding 2 ANS</a:t>
            </a:r>
          </a:p>
        </p:txBody>
      </p:sp>
      <p:sp>
        <p:nvSpPr>
          <p:cNvPr id="3" name="Slide Number Placeholder 2">
            <a:extLst>
              <a:ext uri="{FF2B5EF4-FFF2-40B4-BE49-F238E27FC236}">
                <a16:creationId xmlns:a16="http://schemas.microsoft.com/office/drawing/2014/main" id="{961F06BA-354F-8F81-75C8-4C60C1F30A09}"/>
              </a:ext>
            </a:extLst>
          </p:cNvPr>
          <p:cNvSpPr>
            <a:spLocks noGrp="1"/>
          </p:cNvSpPr>
          <p:nvPr>
            <p:ph type="sldNum" sz="quarter" idx="12"/>
          </p:nvPr>
        </p:nvSpPr>
        <p:spPr/>
        <p:txBody>
          <a:bodyPr/>
          <a:lstStyle/>
          <a:p>
            <a:fld id="{AEE14D4A-FE32-40AF-B06D-E9622816B101}" type="slidenum">
              <a:rPr lang="en-US" smtClean="0"/>
              <a:pPr/>
              <a:t>33</a:t>
            </a:fld>
            <a:endParaRPr lang="en-US"/>
          </a:p>
        </p:txBody>
      </p:sp>
      <p:sp>
        <p:nvSpPr>
          <p:cNvPr id="4" name="Content Placeholder 3">
            <a:extLst>
              <a:ext uri="{FF2B5EF4-FFF2-40B4-BE49-F238E27FC236}">
                <a16:creationId xmlns:a16="http://schemas.microsoft.com/office/drawing/2014/main" id="{47E16147-F6FF-DA8E-A54B-3AD6FD9BC42D}"/>
              </a:ext>
            </a:extLst>
          </p:cNvPr>
          <p:cNvSpPr>
            <a:spLocks noGrp="1"/>
          </p:cNvSpPr>
          <p:nvPr>
            <p:ph sz="quarter" idx="1"/>
          </p:nvPr>
        </p:nvSpPr>
        <p:spPr>
          <a:xfrm>
            <a:off x="137322" y="1219200"/>
            <a:ext cx="5395377" cy="4937760"/>
          </a:xfrm>
        </p:spPr>
        <p:txBody>
          <a:bodyPr/>
          <a:lstStyle/>
          <a:p>
            <a:pPr fontAlgn="auto">
              <a:spcAft>
                <a:spcPts val="0"/>
              </a:spcAft>
            </a:pPr>
            <a:r>
              <a:rPr lang="en-US" dirty="0"/>
              <a:t>Step-by-step execution shown in next slide.</a:t>
            </a:r>
          </a:p>
        </p:txBody>
      </p:sp>
      <p:graphicFrame>
        <p:nvGraphicFramePr>
          <p:cNvPr id="6" name="Table 5">
            <a:extLst>
              <a:ext uri="{FF2B5EF4-FFF2-40B4-BE49-F238E27FC236}">
                <a16:creationId xmlns:a16="http://schemas.microsoft.com/office/drawing/2014/main" id="{20BD6E28-A5B2-15E2-4657-69B74D865AD1}"/>
              </a:ext>
            </a:extLst>
          </p:cNvPr>
          <p:cNvGraphicFramePr>
            <a:graphicFrameLocks noGrp="1"/>
          </p:cNvGraphicFramePr>
          <p:nvPr>
            <p:extLst>
              <p:ext uri="{D42A27DB-BD31-4B8C-83A1-F6EECF244321}">
                <p14:modId xmlns:p14="http://schemas.microsoft.com/office/powerpoint/2010/main" val="2194543076"/>
              </p:ext>
            </p:extLst>
          </p:nvPr>
        </p:nvGraphicFramePr>
        <p:xfrm>
          <a:off x="33150" y="4882874"/>
          <a:ext cx="9087700" cy="1483360"/>
        </p:xfrm>
        <a:graphic>
          <a:graphicData uri="http://schemas.openxmlformats.org/drawingml/2006/table">
            <a:tbl>
              <a:tblPr firstRow="1" bandRow="1">
                <a:tableStyleId>{5940675A-B579-460E-94D1-54222C63F5DA}</a:tableStyleId>
              </a:tblPr>
              <a:tblGrid>
                <a:gridCol w="561982">
                  <a:extLst>
                    <a:ext uri="{9D8B030D-6E8A-4147-A177-3AD203B41FA5}">
                      <a16:colId xmlns:a16="http://schemas.microsoft.com/office/drawing/2014/main" val="2337985746"/>
                    </a:ext>
                  </a:extLst>
                </a:gridCol>
                <a:gridCol w="1698150">
                  <a:extLst>
                    <a:ext uri="{9D8B030D-6E8A-4147-A177-3AD203B41FA5}">
                      <a16:colId xmlns:a16="http://schemas.microsoft.com/office/drawing/2014/main" val="1802740170"/>
                    </a:ext>
                  </a:extLst>
                </a:gridCol>
                <a:gridCol w="512373">
                  <a:extLst>
                    <a:ext uri="{9D8B030D-6E8A-4147-A177-3AD203B41FA5}">
                      <a16:colId xmlns:a16="http://schemas.microsoft.com/office/drawing/2014/main" val="2590131525"/>
                    </a:ext>
                  </a:extLst>
                </a:gridCol>
                <a:gridCol w="1566396">
                  <a:extLst>
                    <a:ext uri="{9D8B030D-6E8A-4147-A177-3AD203B41FA5}">
                      <a16:colId xmlns:a16="http://schemas.microsoft.com/office/drawing/2014/main" val="947827850"/>
                    </a:ext>
                  </a:extLst>
                </a:gridCol>
                <a:gridCol w="702683">
                  <a:extLst>
                    <a:ext uri="{9D8B030D-6E8A-4147-A177-3AD203B41FA5}">
                      <a16:colId xmlns:a16="http://schemas.microsoft.com/office/drawing/2014/main" val="2189951492"/>
                    </a:ext>
                  </a:extLst>
                </a:gridCol>
                <a:gridCol w="1727428">
                  <a:extLst>
                    <a:ext uri="{9D8B030D-6E8A-4147-A177-3AD203B41FA5}">
                      <a16:colId xmlns:a16="http://schemas.microsoft.com/office/drawing/2014/main" val="2319925471"/>
                    </a:ext>
                  </a:extLst>
                </a:gridCol>
                <a:gridCol w="570913">
                  <a:extLst>
                    <a:ext uri="{9D8B030D-6E8A-4147-A177-3AD203B41FA5}">
                      <a16:colId xmlns:a16="http://schemas.microsoft.com/office/drawing/2014/main" val="3873491110"/>
                    </a:ext>
                  </a:extLst>
                </a:gridCol>
                <a:gridCol w="1747775">
                  <a:extLst>
                    <a:ext uri="{9D8B030D-6E8A-4147-A177-3AD203B41FA5}">
                      <a16:colId xmlns:a16="http://schemas.microsoft.com/office/drawing/2014/main" val="2341457647"/>
                    </a:ext>
                  </a:extLst>
                </a:gridCol>
              </a:tblGrid>
              <a:tr h="370840">
                <a:tc>
                  <a:txBody>
                    <a:bodyPr/>
                    <a:lstStyle/>
                    <a:p>
                      <a:r>
                        <a:rPr lang="en-US" dirty="0"/>
                        <a:t>R0</a:t>
                      </a:r>
                    </a:p>
                  </a:txBody>
                  <a:tcPr>
                    <a:solidFill>
                      <a:schemeClr val="bg1"/>
                    </a:solidFill>
                  </a:tcPr>
                </a:tc>
                <a:tc>
                  <a:txBody>
                    <a:bodyPr/>
                    <a:lstStyle/>
                    <a:p>
                      <a:r>
                        <a:rPr lang="pt-BR" dirty="0"/>
                        <a:t>0xABCDEFFF</a:t>
                      </a:r>
                      <a:r>
                        <a:rPr lang="en-US" dirty="0"/>
                        <a:t> </a:t>
                      </a:r>
                    </a:p>
                  </a:txBody>
                  <a:tcPr>
                    <a:solidFill>
                      <a:schemeClr val="bg1"/>
                    </a:solidFill>
                  </a:tcPr>
                </a:tc>
                <a:tc>
                  <a:txBody>
                    <a:bodyPr/>
                    <a:lstStyle/>
                    <a:p>
                      <a:r>
                        <a:rPr lang="en-US" dirty="0"/>
                        <a:t>R4</a:t>
                      </a:r>
                    </a:p>
                  </a:txBody>
                  <a:tcPr>
                    <a:solidFill>
                      <a:schemeClr val="bg1"/>
                    </a:solidFill>
                  </a:tcPr>
                </a:tc>
                <a:tc>
                  <a:txBody>
                    <a:bodyPr/>
                    <a:lstStyle/>
                    <a:p>
                      <a:r>
                        <a:rPr lang="en-US" dirty="0"/>
                        <a:t>0x00000000 </a:t>
                      </a:r>
                    </a:p>
                  </a:txBody>
                  <a:tcPr>
                    <a:solidFill>
                      <a:schemeClr val="bg1"/>
                    </a:solidFill>
                  </a:tcPr>
                </a:tc>
                <a:tc>
                  <a:txBody>
                    <a:bodyPr/>
                    <a:lstStyle/>
                    <a:p>
                      <a:r>
                        <a:rPr lang="en-US" dirty="0"/>
                        <a:t>R8</a:t>
                      </a:r>
                    </a:p>
                  </a:txBody>
                  <a:tcPr>
                    <a:solidFill>
                      <a:schemeClr val="bg1"/>
                    </a:solidFill>
                  </a:tcPr>
                </a:tc>
                <a:tc>
                  <a:txBody>
                    <a:bodyPr/>
                    <a:lstStyle/>
                    <a:p>
                      <a:r>
                        <a:rPr lang="en-US" dirty="0"/>
                        <a:t>0x00000000 </a:t>
                      </a:r>
                    </a:p>
                  </a:txBody>
                  <a:tcPr>
                    <a:solidFill>
                      <a:schemeClr val="bg1"/>
                    </a:solidFill>
                  </a:tcPr>
                </a:tc>
                <a:tc>
                  <a:txBody>
                    <a:bodyPr/>
                    <a:lstStyle/>
                    <a:p>
                      <a:r>
                        <a:rPr lang="en-US" dirty="0"/>
                        <a:t>R12</a:t>
                      </a:r>
                    </a:p>
                  </a:txBody>
                  <a:tcPr>
                    <a:solidFill>
                      <a:schemeClr val="bg1"/>
                    </a:solidFill>
                  </a:tcPr>
                </a:tc>
                <a:tc>
                  <a:txBody>
                    <a:bodyPr/>
                    <a:lstStyle/>
                    <a:p>
                      <a:r>
                        <a:rPr kumimoji="0" lang="en-US" b="0" i="0" kern="1200" dirty="0">
                          <a:solidFill>
                            <a:schemeClr val="tx1"/>
                          </a:solidFill>
                          <a:effectLst/>
                          <a:latin typeface="+mn-lt"/>
                          <a:ea typeface="+mn-ea"/>
                          <a:cs typeface="+mn-cs"/>
                        </a:rPr>
                        <a:t>0xABD7BCD0</a:t>
                      </a:r>
                      <a:endParaRPr lang="en-US" dirty="0"/>
                    </a:p>
                  </a:txBody>
                  <a:tcPr>
                    <a:solidFill>
                      <a:schemeClr val="bg1"/>
                    </a:solidFill>
                  </a:tcPr>
                </a:tc>
                <a:extLst>
                  <a:ext uri="{0D108BD9-81ED-4DB2-BD59-A6C34878D82A}">
                    <a16:rowId xmlns:a16="http://schemas.microsoft.com/office/drawing/2014/main" val="100651221"/>
                  </a:ext>
                </a:extLst>
              </a:tr>
              <a:tr h="370840">
                <a:tc>
                  <a:txBody>
                    <a:bodyPr/>
                    <a:lstStyle/>
                    <a:p>
                      <a:r>
                        <a:rPr lang="en-US" dirty="0"/>
                        <a:t>R1</a:t>
                      </a:r>
                    </a:p>
                  </a:txBody>
                  <a:tcPr>
                    <a:solidFill>
                      <a:schemeClr val="bg1"/>
                    </a:solidFill>
                  </a:tcPr>
                </a:tc>
                <a:tc>
                  <a:txBody>
                    <a:bodyPr/>
                    <a:lstStyle/>
                    <a:p>
                      <a:r>
                        <a:rPr lang="en-US" dirty="0"/>
                        <a:t>0x10000010</a:t>
                      </a:r>
                    </a:p>
                  </a:txBody>
                  <a:tcPr>
                    <a:solidFill>
                      <a:schemeClr val="bg1"/>
                    </a:solidFill>
                  </a:tcPr>
                </a:tc>
                <a:tc>
                  <a:txBody>
                    <a:bodyPr/>
                    <a:lstStyle/>
                    <a:p>
                      <a:r>
                        <a:rPr lang="en-US" dirty="0"/>
                        <a:t>R5</a:t>
                      </a:r>
                    </a:p>
                  </a:txBody>
                  <a:tcPr>
                    <a:solidFill>
                      <a:schemeClr val="bg1"/>
                    </a:solidFill>
                  </a:tcPr>
                </a:tc>
                <a:tc>
                  <a:txBody>
                    <a:bodyPr/>
                    <a:lstStyle/>
                    <a:p>
                      <a:r>
                        <a:rPr lang="en-US" dirty="0"/>
                        <a:t>0x00000001</a:t>
                      </a:r>
                    </a:p>
                  </a:txBody>
                  <a:tcPr>
                    <a:solidFill>
                      <a:schemeClr val="bg1"/>
                    </a:solidFill>
                  </a:tcPr>
                </a:tc>
                <a:tc>
                  <a:txBody>
                    <a:bodyPr/>
                    <a:lstStyle/>
                    <a:p>
                      <a:r>
                        <a:rPr lang="en-US" dirty="0"/>
                        <a:t>R9</a:t>
                      </a:r>
                    </a:p>
                  </a:txBody>
                  <a:tcPr>
                    <a:solidFill>
                      <a:schemeClr val="bg1"/>
                    </a:solidFill>
                  </a:tcPr>
                </a:tc>
                <a:tc>
                  <a:txBody>
                    <a:bodyPr/>
                    <a:lstStyle/>
                    <a:p>
                      <a:r>
                        <a:rPr kumimoji="0" lang="en-US" b="0" i="0" kern="1200" dirty="0">
                          <a:solidFill>
                            <a:schemeClr val="tx1"/>
                          </a:solidFill>
                          <a:effectLst/>
                          <a:latin typeface="+mn-lt"/>
                          <a:ea typeface="+mn-ea"/>
                          <a:cs typeface="+mn-cs"/>
                        </a:rPr>
                        <a:t>0x000ABCD0</a:t>
                      </a:r>
                      <a:endParaRPr lang="en-US" dirty="0"/>
                    </a:p>
                  </a:txBody>
                  <a:tcPr>
                    <a:solidFill>
                      <a:schemeClr val="bg1"/>
                    </a:solidFill>
                  </a:tcPr>
                </a:tc>
                <a:tc>
                  <a:txBody>
                    <a:bodyPr/>
                    <a:lstStyle/>
                    <a:p>
                      <a:r>
                        <a:rPr lang="en-US" dirty="0"/>
                        <a:t>R13</a:t>
                      </a:r>
                    </a:p>
                  </a:txBody>
                  <a:tcPr>
                    <a:solidFill>
                      <a:schemeClr val="bg1"/>
                    </a:solidFill>
                  </a:tcPr>
                </a:tc>
                <a:tc>
                  <a:txBody>
                    <a:bodyPr/>
                    <a:lstStyle/>
                    <a:p>
                      <a:r>
                        <a:rPr lang="pt-BR" dirty="0"/>
                        <a:t>0x10000200</a:t>
                      </a:r>
                      <a:endParaRPr lang="en-US" dirty="0"/>
                    </a:p>
                  </a:txBody>
                  <a:tcPr>
                    <a:solidFill>
                      <a:schemeClr val="bg1"/>
                    </a:solidFill>
                  </a:tcPr>
                </a:tc>
                <a:extLst>
                  <a:ext uri="{0D108BD9-81ED-4DB2-BD59-A6C34878D82A}">
                    <a16:rowId xmlns:a16="http://schemas.microsoft.com/office/drawing/2014/main" val="146351233"/>
                  </a:ext>
                </a:extLst>
              </a:tr>
              <a:tr h="370840">
                <a:tc>
                  <a:txBody>
                    <a:bodyPr/>
                    <a:lstStyle/>
                    <a:p>
                      <a:r>
                        <a:rPr lang="en-US" dirty="0"/>
                        <a:t>R2</a:t>
                      </a:r>
                    </a:p>
                  </a:txBody>
                  <a:tcPr>
                    <a:solidFill>
                      <a:schemeClr val="bg1"/>
                    </a:solidFill>
                  </a:tcPr>
                </a:tc>
                <a:tc>
                  <a:txBody>
                    <a:bodyPr/>
                    <a:lstStyle/>
                    <a:p>
                      <a:r>
                        <a:rPr lang="pt-BR" dirty="0"/>
                        <a:t>0xABCDEFFF</a:t>
                      </a:r>
                      <a:endParaRPr lang="en-US" dirty="0"/>
                    </a:p>
                  </a:txBody>
                  <a:tcPr>
                    <a:solidFill>
                      <a:schemeClr val="bg1"/>
                    </a:solidFill>
                  </a:tcPr>
                </a:tc>
                <a:tc>
                  <a:txBody>
                    <a:bodyPr/>
                    <a:lstStyle/>
                    <a:p>
                      <a:r>
                        <a:rPr lang="en-US" dirty="0"/>
                        <a:t>R6</a:t>
                      </a:r>
                    </a:p>
                  </a:txBody>
                  <a:tcPr>
                    <a:solidFill>
                      <a:schemeClr val="bg1"/>
                    </a:solidFill>
                  </a:tcPr>
                </a:tc>
                <a:tc>
                  <a:txBody>
                    <a:bodyPr/>
                    <a:lstStyle/>
                    <a:p>
                      <a:r>
                        <a:rPr lang="en-US" dirty="0"/>
                        <a:t>0x00000010</a:t>
                      </a:r>
                    </a:p>
                  </a:txBody>
                  <a:tcPr>
                    <a:solidFill>
                      <a:schemeClr val="bg1"/>
                    </a:solidFill>
                  </a:tcPr>
                </a:tc>
                <a:tc>
                  <a:txBody>
                    <a:bodyPr/>
                    <a:lstStyle/>
                    <a:p>
                      <a:r>
                        <a:rPr lang="en-US" dirty="0"/>
                        <a:t>R10</a:t>
                      </a:r>
                    </a:p>
                  </a:txBody>
                  <a:tcPr>
                    <a:solidFill>
                      <a:schemeClr val="bg1"/>
                    </a:solidFill>
                  </a:tcPr>
                </a:tc>
                <a:tc>
                  <a:txBody>
                    <a:bodyPr/>
                    <a:lstStyle/>
                    <a:p>
                      <a:r>
                        <a:rPr kumimoji="0" lang="en-US" b="0" i="0" kern="1200" dirty="0">
                          <a:solidFill>
                            <a:schemeClr val="tx1"/>
                          </a:solidFill>
                          <a:effectLst/>
                          <a:latin typeface="+mn-lt"/>
                          <a:ea typeface="+mn-ea"/>
                          <a:cs typeface="+mn-cs"/>
                        </a:rPr>
                        <a:t>0xD0BC0A00</a:t>
                      </a:r>
                      <a:endParaRPr lang="en-US" dirty="0"/>
                    </a:p>
                  </a:txBody>
                  <a:tcPr>
                    <a:solidFill>
                      <a:schemeClr val="bg1"/>
                    </a:solidFill>
                  </a:tcPr>
                </a:tc>
                <a:tc>
                  <a:txBody>
                    <a:bodyPr/>
                    <a:lstStyle/>
                    <a:p>
                      <a:r>
                        <a:rPr lang="en-US" dirty="0"/>
                        <a:t>R14</a:t>
                      </a:r>
                    </a:p>
                  </a:txBody>
                  <a:tcPr>
                    <a:solidFill>
                      <a:schemeClr val="bg1"/>
                    </a:solidFill>
                  </a:tcPr>
                </a:tc>
                <a:tc>
                  <a:txBody>
                    <a:bodyPr/>
                    <a:lstStyle/>
                    <a:p>
                      <a:r>
                        <a:rPr lang="pt-BR" dirty="0"/>
                        <a:t>0x00000260</a:t>
                      </a:r>
                      <a:endParaRPr lang="en-US" dirty="0"/>
                    </a:p>
                  </a:txBody>
                  <a:tcPr>
                    <a:solidFill>
                      <a:schemeClr val="bg1"/>
                    </a:solidFill>
                  </a:tcPr>
                </a:tc>
                <a:extLst>
                  <a:ext uri="{0D108BD9-81ED-4DB2-BD59-A6C34878D82A}">
                    <a16:rowId xmlns:a16="http://schemas.microsoft.com/office/drawing/2014/main" val="1775583618"/>
                  </a:ext>
                </a:extLst>
              </a:tr>
              <a:tr h="370840">
                <a:tc>
                  <a:txBody>
                    <a:bodyPr/>
                    <a:lstStyle/>
                    <a:p>
                      <a:r>
                        <a:rPr lang="en-US" dirty="0"/>
                        <a:t>R3</a:t>
                      </a:r>
                    </a:p>
                  </a:txBody>
                  <a:tcPr>
                    <a:solidFill>
                      <a:schemeClr val="bg1"/>
                    </a:solidFill>
                  </a:tcPr>
                </a:tc>
                <a:tc>
                  <a:txBody>
                    <a:bodyPr/>
                    <a:lstStyle/>
                    <a:p>
                      <a:r>
                        <a:rPr lang="pt-BR" dirty="0"/>
                        <a:t>0xABCD0000</a:t>
                      </a:r>
                      <a:endParaRPr lang="en-US" dirty="0"/>
                    </a:p>
                  </a:txBody>
                  <a:tcPr>
                    <a:solidFill>
                      <a:schemeClr val="bg1"/>
                    </a:solidFill>
                  </a:tcPr>
                </a:tc>
                <a:tc>
                  <a:txBody>
                    <a:bodyPr/>
                    <a:lstStyle/>
                    <a:p>
                      <a:r>
                        <a:rPr lang="en-US" dirty="0"/>
                        <a:t>R7</a:t>
                      </a:r>
                    </a:p>
                  </a:txBody>
                  <a:tcPr>
                    <a:solidFill>
                      <a:schemeClr val="bg1"/>
                    </a:solidFill>
                  </a:tcPr>
                </a:tc>
                <a:tc>
                  <a:txBody>
                    <a:bodyPr/>
                    <a:lstStyle/>
                    <a:p>
                      <a:r>
                        <a:rPr kumimoji="0" lang="en-US" b="0" i="0" kern="1200" dirty="0">
                          <a:solidFill>
                            <a:schemeClr val="tx1"/>
                          </a:solidFill>
                          <a:effectLst/>
                          <a:latin typeface="+mn-lt"/>
                          <a:ea typeface="+mn-ea"/>
                          <a:cs typeface="+mn-cs"/>
                        </a:rPr>
                        <a:t>0xABCDEFEF</a:t>
                      </a:r>
                      <a:endParaRPr lang="en-US" dirty="0"/>
                    </a:p>
                  </a:txBody>
                  <a:tcPr>
                    <a:solidFill>
                      <a:schemeClr val="bg1"/>
                    </a:solidFill>
                  </a:tcPr>
                </a:tc>
                <a:tc>
                  <a:txBody>
                    <a:bodyPr/>
                    <a:lstStyle/>
                    <a:p>
                      <a:r>
                        <a:rPr lang="en-US" dirty="0"/>
                        <a:t>R11</a:t>
                      </a:r>
                    </a:p>
                  </a:txBody>
                  <a:tcPr>
                    <a:solidFill>
                      <a:schemeClr val="bg1"/>
                    </a:solidFill>
                  </a:tcPr>
                </a:tc>
                <a:tc>
                  <a:txBody>
                    <a:bodyPr/>
                    <a:lstStyle/>
                    <a:p>
                      <a:r>
                        <a:rPr lang="pt-BR" dirty="0"/>
                        <a:t>0x00503D0B</a:t>
                      </a:r>
                      <a:endParaRPr lang="en-US" dirty="0"/>
                    </a:p>
                  </a:txBody>
                  <a:tcPr>
                    <a:solidFill>
                      <a:schemeClr val="bg1"/>
                    </a:solidFill>
                  </a:tcPr>
                </a:tc>
                <a:tc>
                  <a:txBody>
                    <a:bodyPr/>
                    <a:lstStyle/>
                    <a:p>
                      <a:r>
                        <a:rPr lang="en-US" dirty="0"/>
                        <a:t>R15</a:t>
                      </a:r>
                    </a:p>
                  </a:txBody>
                  <a:tcPr>
                    <a:solidFill>
                      <a:schemeClr val="bg1"/>
                    </a:solidFill>
                  </a:tcPr>
                </a:tc>
                <a:tc>
                  <a:txBody>
                    <a:bodyPr/>
                    <a:lstStyle/>
                    <a:p>
                      <a:r>
                        <a:rPr lang="pt-BR" dirty="0"/>
                        <a:t>omitted</a:t>
                      </a:r>
                      <a:endParaRPr lang="en-US" dirty="0"/>
                    </a:p>
                  </a:txBody>
                  <a:tcPr>
                    <a:solidFill>
                      <a:schemeClr val="bg1"/>
                    </a:solidFill>
                  </a:tcPr>
                </a:tc>
                <a:extLst>
                  <a:ext uri="{0D108BD9-81ED-4DB2-BD59-A6C34878D82A}">
                    <a16:rowId xmlns:a16="http://schemas.microsoft.com/office/drawing/2014/main" val="3562356508"/>
                  </a:ext>
                </a:extLst>
              </a:tr>
            </a:tbl>
          </a:graphicData>
        </a:graphic>
      </p:graphicFrame>
      <p:graphicFrame>
        <p:nvGraphicFramePr>
          <p:cNvPr id="7" name="Content Placeholder 6">
            <a:extLst>
              <a:ext uri="{FF2B5EF4-FFF2-40B4-BE49-F238E27FC236}">
                <a16:creationId xmlns:a16="http://schemas.microsoft.com/office/drawing/2014/main" id="{744E2143-7A13-BD9D-79CC-8CEAA8258A28}"/>
              </a:ext>
            </a:extLst>
          </p:cNvPr>
          <p:cNvGraphicFramePr>
            <a:graphicFrameLocks/>
          </p:cNvGraphicFramePr>
          <p:nvPr>
            <p:extLst>
              <p:ext uri="{D42A27DB-BD31-4B8C-83A1-F6EECF244321}">
                <p14:modId xmlns:p14="http://schemas.microsoft.com/office/powerpoint/2010/main" val="1454189981"/>
              </p:ext>
            </p:extLst>
          </p:nvPr>
        </p:nvGraphicFramePr>
        <p:xfrm>
          <a:off x="457200" y="6413457"/>
          <a:ext cx="8405417" cy="370840"/>
        </p:xfrm>
        <a:graphic>
          <a:graphicData uri="http://schemas.openxmlformats.org/drawingml/2006/table">
            <a:tbl>
              <a:tblPr firstRow="1" bandRow="1">
                <a:tableStyleId>{5940675A-B579-460E-94D1-54222C63F5DA}</a:tableStyleId>
              </a:tblPr>
              <a:tblGrid>
                <a:gridCol w="1820338">
                  <a:extLst>
                    <a:ext uri="{9D8B030D-6E8A-4147-A177-3AD203B41FA5}">
                      <a16:colId xmlns:a16="http://schemas.microsoft.com/office/drawing/2014/main" val="4041087470"/>
                    </a:ext>
                  </a:extLst>
                </a:gridCol>
                <a:gridCol w="549956">
                  <a:extLst>
                    <a:ext uri="{9D8B030D-6E8A-4147-A177-3AD203B41FA5}">
                      <a16:colId xmlns:a16="http://schemas.microsoft.com/office/drawing/2014/main" val="475833553"/>
                    </a:ext>
                  </a:extLst>
                </a:gridCol>
                <a:gridCol w="549956">
                  <a:extLst>
                    <a:ext uri="{9D8B030D-6E8A-4147-A177-3AD203B41FA5}">
                      <a16:colId xmlns:a16="http://schemas.microsoft.com/office/drawing/2014/main" val="3440583969"/>
                    </a:ext>
                  </a:extLst>
                </a:gridCol>
                <a:gridCol w="549956">
                  <a:extLst>
                    <a:ext uri="{9D8B030D-6E8A-4147-A177-3AD203B41FA5}">
                      <a16:colId xmlns:a16="http://schemas.microsoft.com/office/drawing/2014/main" val="3973726920"/>
                    </a:ext>
                  </a:extLst>
                </a:gridCol>
                <a:gridCol w="549956">
                  <a:extLst>
                    <a:ext uri="{9D8B030D-6E8A-4147-A177-3AD203B41FA5}">
                      <a16:colId xmlns:a16="http://schemas.microsoft.com/office/drawing/2014/main" val="1099364392"/>
                    </a:ext>
                  </a:extLst>
                </a:gridCol>
                <a:gridCol w="549956">
                  <a:extLst>
                    <a:ext uri="{9D8B030D-6E8A-4147-A177-3AD203B41FA5}">
                      <a16:colId xmlns:a16="http://schemas.microsoft.com/office/drawing/2014/main" val="598594491"/>
                    </a:ext>
                  </a:extLst>
                </a:gridCol>
                <a:gridCol w="549956">
                  <a:extLst>
                    <a:ext uri="{9D8B030D-6E8A-4147-A177-3AD203B41FA5}">
                      <a16:colId xmlns:a16="http://schemas.microsoft.com/office/drawing/2014/main" val="3299168853"/>
                    </a:ext>
                  </a:extLst>
                </a:gridCol>
                <a:gridCol w="549956">
                  <a:extLst>
                    <a:ext uri="{9D8B030D-6E8A-4147-A177-3AD203B41FA5}">
                      <a16:colId xmlns:a16="http://schemas.microsoft.com/office/drawing/2014/main" val="3639377261"/>
                    </a:ext>
                  </a:extLst>
                </a:gridCol>
                <a:gridCol w="549956">
                  <a:extLst>
                    <a:ext uri="{9D8B030D-6E8A-4147-A177-3AD203B41FA5}">
                      <a16:colId xmlns:a16="http://schemas.microsoft.com/office/drawing/2014/main" val="2095656865"/>
                    </a:ext>
                  </a:extLst>
                </a:gridCol>
                <a:gridCol w="553389">
                  <a:extLst>
                    <a:ext uri="{9D8B030D-6E8A-4147-A177-3AD203B41FA5}">
                      <a16:colId xmlns:a16="http://schemas.microsoft.com/office/drawing/2014/main" val="2172498307"/>
                    </a:ext>
                  </a:extLst>
                </a:gridCol>
                <a:gridCol w="549956">
                  <a:extLst>
                    <a:ext uri="{9D8B030D-6E8A-4147-A177-3AD203B41FA5}">
                      <a16:colId xmlns:a16="http://schemas.microsoft.com/office/drawing/2014/main" val="3928751653"/>
                    </a:ext>
                  </a:extLst>
                </a:gridCol>
                <a:gridCol w="532130">
                  <a:extLst>
                    <a:ext uri="{9D8B030D-6E8A-4147-A177-3AD203B41FA5}">
                      <a16:colId xmlns:a16="http://schemas.microsoft.com/office/drawing/2014/main" val="1178522413"/>
                    </a:ext>
                  </a:extLst>
                </a:gridCol>
                <a:gridCol w="549956">
                  <a:extLst>
                    <a:ext uri="{9D8B030D-6E8A-4147-A177-3AD203B41FA5}">
                      <a16:colId xmlns:a16="http://schemas.microsoft.com/office/drawing/2014/main" val="4096721898"/>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800" b="0" i="0" kern="1200" dirty="0">
                          <a:solidFill>
                            <a:schemeClr val="tx1"/>
                          </a:solidFill>
                          <a:effectLst/>
                          <a:latin typeface="Times New Roman" pitchFamily="18" charset="0"/>
                          <a:ea typeface="+mn-ea"/>
                          <a:cs typeface="+mn-cs"/>
                        </a:rPr>
                        <a:t>0x10000010</a:t>
                      </a:r>
                      <a:endParaRPr lang="en-US" sz="1800" b="0" dirty="0">
                        <a:latin typeface="Consolas" panose="020B0609020204030204" pitchFamily="49" charset="0"/>
                        <a:cs typeface="Consolas" panose="020B0609020204030204" pitchFamily="49" charset="0"/>
                      </a:endParaRPr>
                    </a:p>
                  </a:txBody>
                  <a:tcPr>
                    <a:solidFill>
                      <a:schemeClr val="bg1"/>
                    </a:solidFill>
                  </a:tcPr>
                </a:tc>
                <a:tc>
                  <a:txBody>
                    <a:bodyPr/>
                    <a:lstStyle/>
                    <a:p>
                      <a:pPr algn="ctr"/>
                      <a:r>
                        <a:rPr lang="en-US" dirty="0"/>
                        <a:t>FF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EF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D0</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BC</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D7</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AB</a:t>
                      </a:r>
                    </a:p>
                  </a:txBody>
                  <a:tcPr>
                    <a:solidFill>
                      <a:schemeClr val="bg1"/>
                    </a:solidFill>
                  </a:tcPr>
                </a:tc>
                <a:extLst>
                  <a:ext uri="{0D108BD9-81ED-4DB2-BD59-A6C34878D82A}">
                    <a16:rowId xmlns:a16="http://schemas.microsoft.com/office/drawing/2014/main" val="3396541759"/>
                  </a:ext>
                </a:extLst>
              </a:tr>
            </a:tbl>
          </a:graphicData>
        </a:graphic>
      </p:graphicFrame>
    </p:spTree>
    <p:extLst>
      <p:ext uri="{BB962C8B-B14F-4D97-AF65-F5344CB8AC3E}">
        <p14:creationId xmlns:p14="http://schemas.microsoft.com/office/powerpoint/2010/main" val="3653550031"/>
      </p:ext>
    </p:extLst>
  </p:cSld>
  <p:clrMapOvr>
    <a:masterClrMapping/>
  </p:clrMapOvr>
  <p:transition>
    <p:pull dir="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6D297AFE-3356-FACD-BA7D-CCBAAB591F62}"/>
              </a:ext>
            </a:extLst>
          </p:cNvPr>
          <p:cNvSpPr>
            <a:spLocks noGrp="1"/>
          </p:cNvSpPr>
          <p:nvPr>
            <p:ph type="sldNum" sz="quarter" idx="12"/>
          </p:nvPr>
        </p:nvSpPr>
        <p:spPr/>
        <p:txBody>
          <a:bodyPr/>
          <a:lstStyle/>
          <a:p>
            <a:fld id="{AEE14D4A-FE32-40AF-B06D-E9622816B101}" type="slidenum">
              <a:rPr lang="en-US" smtClean="0"/>
              <a:pPr/>
              <a:t>34</a:t>
            </a:fld>
            <a:endParaRPr lang="en-US"/>
          </a:p>
        </p:txBody>
      </p:sp>
      <p:sp>
        <p:nvSpPr>
          <p:cNvPr id="4" name="Content Placeholder 3">
            <a:extLst>
              <a:ext uri="{FF2B5EF4-FFF2-40B4-BE49-F238E27FC236}">
                <a16:creationId xmlns:a16="http://schemas.microsoft.com/office/drawing/2014/main" id="{53110734-57D2-2BF2-C541-48EEFD793D20}"/>
              </a:ext>
            </a:extLst>
          </p:cNvPr>
          <p:cNvSpPr>
            <a:spLocks noGrp="1"/>
          </p:cNvSpPr>
          <p:nvPr>
            <p:ph sz="quarter" idx="1"/>
          </p:nvPr>
        </p:nvSpPr>
        <p:spPr>
          <a:xfrm>
            <a:off x="122921" y="135890"/>
            <a:ext cx="8739696" cy="4937760"/>
          </a:xfrm>
          <a:solidFill>
            <a:schemeClr val="bg1"/>
          </a:solidFill>
        </p:spPr>
        <p:txBody>
          <a:bodyPr>
            <a:normAutofit fontScale="92500" lnSpcReduction="20000"/>
          </a:bodyPr>
          <a:lstStyle/>
          <a:p>
            <a:r>
              <a:rPr lang="en-US" sz="1600" dirty="0"/>
              <a:t>LDR R1, =0x10000010 → R1 = 0x10000010 (literal load of the base address).</a:t>
            </a:r>
          </a:p>
          <a:p>
            <a:r>
              <a:rPr lang="en-US" sz="1600" dirty="0"/>
              <a:t>LDR R2, [R1] → reads bytes FF EF CD AB at 0x10000010..13 and forms R2 = 0xABCDEFFF (little‑endian).</a:t>
            </a:r>
          </a:p>
          <a:p>
            <a:r>
              <a:rPr lang="en-US" sz="1600" dirty="0"/>
              <a:t>LDR R3, [R1,#4] → reads bytes 00 00 CD AB at 0x10000014..17 and forms R3 = 0xABCD0000 (little‑endian).</a:t>
            </a:r>
          </a:p>
          <a:p>
            <a:r>
              <a:rPr lang="en-US" sz="1600" dirty="0"/>
              <a:t>BL max → in max: CMP R2, R3 sets NZCV = 0010 since R2 &gt; R3 (N=0, Z=0, C=1, V=0), path takes first: MOV R0, R2, then BX LR returns with R0 = 0xABCDEFFF.</a:t>
            </a:r>
          </a:p>
          <a:p>
            <a:r>
              <a:rPr lang="en-US" sz="1600" dirty="0"/>
              <a:t>SUBS R4, R2, R0 → R4 = R2 − R0 = 0, NZCV = 0110 (N=0, Z=1, C=1, V=0) because subtracting equal values yields zero with carry set.</a:t>
            </a:r>
          </a:p>
          <a:p>
            <a:r>
              <a:rPr lang="en-US" sz="1600" dirty="0"/>
              <a:t>MOVW R5, #1 → R5 = 0x00000001 (loads 16‑bit immediate into low halfword).</a:t>
            </a:r>
          </a:p>
          <a:p>
            <a:r>
              <a:rPr lang="en-US" sz="1600" dirty="0"/>
              <a:t>LSL R6, R5, #4 → R6 = 0x00000010 (1 shifted left by 4).</a:t>
            </a:r>
          </a:p>
          <a:p>
            <a:r>
              <a:rPr lang="en-US" sz="1600" dirty="0"/>
              <a:t>BIC R7, R2, R6 → R7 = R2 &amp; ~R6 = 0xABCDEFFF &amp; 0xFFFFFFEF = 0xABCDEFEF (clears bit 4).</a:t>
            </a:r>
          </a:p>
          <a:p>
            <a:r>
              <a:rPr lang="en-US" sz="1600" dirty="0"/>
              <a:t>ANDS R8, R7, R6 → R8 = 0xABCDEFEF &amp; 0x10 = 0x00000000 with NZCV = 0110 (zero result with carry preserved from previous </a:t>
            </a:r>
            <a:r>
              <a:rPr lang="en-US" sz="1600"/>
              <a:t>SUBS instruction).</a:t>
            </a:r>
            <a:endParaRPr lang="en-US" sz="1600" dirty="0"/>
          </a:p>
          <a:p>
            <a:r>
              <a:rPr lang="en-US" sz="1600" dirty="0"/>
              <a:t>ROR R9, R3, #12 → rotates 0xABCD0000 right by 12 bits to R9 = 0x000ABCD0.</a:t>
            </a:r>
          </a:p>
          <a:p>
            <a:r>
              <a:rPr lang="en-US" sz="1600" dirty="0"/>
              <a:t>REV R10, R9 → byte‑reverse 00 0A BC D0 into D0 BC 0A 00, giving R10 = 0xD0BC0A00.</a:t>
            </a:r>
          </a:p>
          <a:p>
            <a:r>
              <a:rPr lang="en-US" sz="1600" dirty="0"/>
              <a:t>RBIT R11, R10 → bit‑reverse all 32 bits of 0xD0BC0A00, yielding R11 = 0x00503D0B (per architectural bit‑reverse).</a:t>
            </a:r>
          </a:p>
          <a:p>
            <a:r>
              <a:rPr lang="en-US" sz="1600" dirty="0"/>
              <a:t>ADDS R12, R3, R9 → R12 = 0xABCD0000 + 0x000ABCD0 = 0xABD7BCD0 with NZCV = 1000 (negative due to high bit, non‑zero, no carry, no overflow).</a:t>
            </a:r>
          </a:p>
          <a:p>
            <a:r>
              <a:rPr lang="en-US" sz="1600" dirty="0"/>
              <a:t>STR R12, [R1,#8] → stores 0xABD7BCD0 at 0x10000018 as bytes D0 BC D7 AB in little‑endian.</a:t>
            </a:r>
          </a:p>
        </p:txBody>
      </p:sp>
      <p:graphicFrame>
        <p:nvGraphicFramePr>
          <p:cNvPr id="5" name="Table 4">
            <a:extLst>
              <a:ext uri="{FF2B5EF4-FFF2-40B4-BE49-F238E27FC236}">
                <a16:creationId xmlns:a16="http://schemas.microsoft.com/office/drawing/2014/main" id="{AC30E1FB-AD9F-F830-145F-E37C379A0532}"/>
              </a:ext>
            </a:extLst>
          </p:cNvPr>
          <p:cNvGraphicFramePr>
            <a:graphicFrameLocks noGrp="1"/>
          </p:cNvGraphicFramePr>
          <p:nvPr>
            <p:extLst>
              <p:ext uri="{D42A27DB-BD31-4B8C-83A1-F6EECF244321}">
                <p14:modId xmlns:p14="http://schemas.microsoft.com/office/powerpoint/2010/main" val="337987943"/>
              </p:ext>
            </p:extLst>
          </p:nvPr>
        </p:nvGraphicFramePr>
        <p:xfrm>
          <a:off x="56300" y="4930097"/>
          <a:ext cx="9087700" cy="1483360"/>
        </p:xfrm>
        <a:graphic>
          <a:graphicData uri="http://schemas.openxmlformats.org/drawingml/2006/table">
            <a:tbl>
              <a:tblPr firstRow="1" bandRow="1">
                <a:tableStyleId>{5940675A-B579-460E-94D1-54222C63F5DA}</a:tableStyleId>
              </a:tblPr>
              <a:tblGrid>
                <a:gridCol w="561982">
                  <a:extLst>
                    <a:ext uri="{9D8B030D-6E8A-4147-A177-3AD203B41FA5}">
                      <a16:colId xmlns:a16="http://schemas.microsoft.com/office/drawing/2014/main" val="2337985746"/>
                    </a:ext>
                  </a:extLst>
                </a:gridCol>
                <a:gridCol w="1698150">
                  <a:extLst>
                    <a:ext uri="{9D8B030D-6E8A-4147-A177-3AD203B41FA5}">
                      <a16:colId xmlns:a16="http://schemas.microsoft.com/office/drawing/2014/main" val="1802740170"/>
                    </a:ext>
                  </a:extLst>
                </a:gridCol>
                <a:gridCol w="512373">
                  <a:extLst>
                    <a:ext uri="{9D8B030D-6E8A-4147-A177-3AD203B41FA5}">
                      <a16:colId xmlns:a16="http://schemas.microsoft.com/office/drawing/2014/main" val="2590131525"/>
                    </a:ext>
                  </a:extLst>
                </a:gridCol>
                <a:gridCol w="1566396">
                  <a:extLst>
                    <a:ext uri="{9D8B030D-6E8A-4147-A177-3AD203B41FA5}">
                      <a16:colId xmlns:a16="http://schemas.microsoft.com/office/drawing/2014/main" val="947827850"/>
                    </a:ext>
                  </a:extLst>
                </a:gridCol>
                <a:gridCol w="702683">
                  <a:extLst>
                    <a:ext uri="{9D8B030D-6E8A-4147-A177-3AD203B41FA5}">
                      <a16:colId xmlns:a16="http://schemas.microsoft.com/office/drawing/2014/main" val="2189951492"/>
                    </a:ext>
                  </a:extLst>
                </a:gridCol>
                <a:gridCol w="1727428">
                  <a:extLst>
                    <a:ext uri="{9D8B030D-6E8A-4147-A177-3AD203B41FA5}">
                      <a16:colId xmlns:a16="http://schemas.microsoft.com/office/drawing/2014/main" val="2319925471"/>
                    </a:ext>
                  </a:extLst>
                </a:gridCol>
                <a:gridCol w="570913">
                  <a:extLst>
                    <a:ext uri="{9D8B030D-6E8A-4147-A177-3AD203B41FA5}">
                      <a16:colId xmlns:a16="http://schemas.microsoft.com/office/drawing/2014/main" val="3873491110"/>
                    </a:ext>
                  </a:extLst>
                </a:gridCol>
                <a:gridCol w="1747775">
                  <a:extLst>
                    <a:ext uri="{9D8B030D-6E8A-4147-A177-3AD203B41FA5}">
                      <a16:colId xmlns:a16="http://schemas.microsoft.com/office/drawing/2014/main" val="2341457647"/>
                    </a:ext>
                  </a:extLst>
                </a:gridCol>
              </a:tblGrid>
              <a:tr h="370840">
                <a:tc>
                  <a:txBody>
                    <a:bodyPr/>
                    <a:lstStyle/>
                    <a:p>
                      <a:r>
                        <a:rPr lang="en-US" dirty="0"/>
                        <a:t>R0</a:t>
                      </a:r>
                    </a:p>
                  </a:txBody>
                  <a:tcPr>
                    <a:solidFill>
                      <a:schemeClr val="bg1"/>
                    </a:solidFill>
                  </a:tcPr>
                </a:tc>
                <a:tc>
                  <a:txBody>
                    <a:bodyPr/>
                    <a:lstStyle/>
                    <a:p>
                      <a:r>
                        <a:rPr lang="pt-BR" dirty="0"/>
                        <a:t>0xABCDEFFF</a:t>
                      </a:r>
                      <a:r>
                        <a:rPr lang="en-US" dirty="0"/>
                        <a:t> </a:t>
                      </a:r>
                    </a:p>
                  </a:txBody>
                  <a:tcPr>
                    <a:solidFill>
                      <a:schemeClr val="bg1"/>
                    </a:solidFill>
                  </a:tcPr>
                </a:tc>
                <a:tc>
                  <a:txBody>
                    <a:bodyPr/>
                    <a:lstStyle/>
                    <a:p>
                      <a:r>
                        <a:rPr lang="en-US" dirty="0"/>
                        <a:t>R4</a:t>
                      </a:r>
                    </a:p>
                  </a:txBody>
                  <a:tcPr>
                    <a:solidFill>
                      <a:schemeClr val="bg1"/>
                    </a:solidFill>
                  </a:tcPr>
                </a:tc>
                <a:tc>
                  <a:txBody>
                    <a:bodyPr/>
                    <a:lstStyle/>
                    <a:p>
                      <a:r>
                        <a:rPr lang="en-US" dirty="0"/>
                        <a:t>0x00000000 </a:t>
                      </a:r>
                    </a:p>
                  </a:txBody>
                  <a:tcPr>
                    <a:solidFill>
                      <a:schemeClr val="bg1"/>
                    </a:solidFill>
                  </a:tcPr>
                </a:tc>
                <a:tc>
                  <a:txBody>
                    <a:bodyPr/>
                    <a:lstStyle/>
                    <a:p>
                      <a:r>
                        <a:rPr lang="en-US" dirty="0"/>
                        <a:t>R8</a:t>
                      </a:r>
                    </a:p>
                  </a:txBody>
                  <a:tcPr>
                    <a:solidFill>
                      <a:schemeClr val="bg1"/>
                    </a:solidFill>
                  </a:tcPr>
                </a:tc>
                <a:tc>
                  <a:txBody>
                    <a:bodyPr/>
                    <a:lstStyle/>
                    <a:p>
                      <a:r>
                        <a:rPr lang="en-US" dirty="0"/>
                        <a:t>0x00000000 </a:t>
                      </a:r>
                    </a:p>
                  </a:txBody>
                  <a:tcPr>
                    <a:solidFill>
                      <a:schemeClr val="bg1"/>
                    </a:solidFill>
                  </a:tcPr>
                </a:tc>
                <a:tc>
                  <a:txBody>
                    <a:bodyPr/>
                    <a:lstStyle/>
                    <a:p>
                      <a:r>
                        <a:rPr lang="en-US" dirty="0"/>
                        <a:t>R12</a:t>
                      </a:r>
                    </a:p>
                  </a:txBody>
                  <a:tcPr>
                    <a:solidFill>
                      <a:schemeClr val="bg1"/>
                    </a:solidFill>
                  </a:tcPr>
                </a:tc>
                <a:tc>
                  <a:txBody>
                    <a:bodyPr/>
                    <a:lstStyle/>
                    <a:p>
                      <a:r>
                        <a:rPr kumimoji="0" lang="en-US" b="0" i="0" kern="1200" dirty="0">
                          <a:solidFill>
                            <a:schemeClr val="tx1"/>
                          </a:solidFill>
                          <a:effectLst/>
                          <a:latin typeface="+mn-lt"/>
                          <a:ea typeface="+mn-ea"/>
                          <a:cs typeface="+mn-cs"/>
                        </a:rPr>
                        <a:t>0xABD7BCD0</a:t>
                      </a:r>
                      <a:endParaRPr lang="en-US" dirty="0"/>
                    </a:p>
                  </a:txBody>
                  <a:tcPr>
                    <a:solidFill>
                      <a:schemeClr val="bg1"/>
                    </a:solidFill>
                  </a:tcPr>
                </a:tc>
                <a:extLst>
                  <a:ext uri="{0D108BD9-81ED-4DB2-BD59-A6C34878D82A}">
                    <a16:rowId xmlns:a16="http://schemas.microsoft.com/office/drawing/2014/main" val="100651221"/>
                  </a:ext>
                </a:extLst>
              </a:tr>
              <a:tr h="370840">
                <a:tc>
                  <a:txBody>
                    <a:bodyPr/>
                    <a:lstStyle/>
                    <a:p>
                      <a:r>
                        <a:rPr lang="en-US" dirty="0"/>
                        <a:t>R1</a:t>
                      </a:r>
                    </a:p>
                  </a:txBody>
                  <a:tcPr>
                    <a:solidFill>
                      <a:schemeClr val="bg1"/>
                    </a:solidFill>
                  </a:tcPr>
                </a:tc>
                <a:tc>
                  <a:txBody>
                    <a:bodyPr/>
                    <a:lstStyle/>
                    <a:p>
                      <a:r>
                        <a:rPr lang="en-US" dirty="0"/>
                        <a:t>0x10000010</a:t>
                      </a:r>
                    </a:p>
                  </a:txBody>
                  <a:tcPr>
                    <a:solidFill>
                      <a:schemeClr val="bg1"/>
                    </a:solidFill>
                  </a:tcPr>
                </a:tc>
                <a:tc>
                  <a:txBody>
                    <a:bodyPr/>
                    <a:lstStyle/>
                    <a:p>
                      <a:r>
                        <a:rPr lang="en-US" dirty="0"/>
                        <a:t>R5</a:t>
                      </a:r>
                    </a:p>
                  </a:txBody>
                  <a:tcPr>
                    <a:solidFill>
                      <a:schemeClr val="bg1"/>
                    </a:solidFill>
                  </a:tcPr>
                </a:tc>
                <a:tc>
                  <a:txBody>
                    <a:bodyPr/>
                    <a:lstStyle/>
                    <a:p>
                      <a:r>
                        <a:rPr lang="en-US" dirty="0"/>
                        <a:t>0x00000001</a:t>
                      </a:r>
                    </a:p>
                  </a:txBody>
                  <a:tcPr>
                    <a:solidFill>
                      <a:schemeClr val="bg1"/>
                    </a:solidFill>
                  </a:tcPr>
                </a:tc>
                <a:tc>
                  <a:txBody>
                    <a:bodyPr/>
                    <a:lstStyle/>
                    <a:p>
                      <a:r>
                        <a:rPr lang="en-US" dirty="0"/>
                        <a:t>R9</a:t>
                      </a:r>
                    </a:p>
                  </a:txBody>
                  <a:tcPr>
                    <a:solidFill>
                      <a:schemeClr val="bg1"/>
                    </a:solidFill>
                  </a:tcPr>
                </a:tc>
                <a:tc>
                  <a:txBody>
                    <a:bodyPr/>
                    <a:lstStyle/>
                    <a:p>
                      <a:r>
                        <a:rPr kumimoji="0" lang="en-US" b="0" i="0" kern="1200" dirty="0">
                          <a:solidFill>
                            <a:schemeClr val="tx1"/>
                          </a:solidFill>
                          <a:effectLst/>
                          <a:latin typeface="+mn-lt"/>
                          <a:ea typeface="+mn-ea"/>
                          <a:cs typeface="+mn-cs"/>
                        </a:rPr>
                        <a:t>0x000ABCD0</a:t>
                      </a:r>
                      <a:endParaRPr lang="en-US" dirty="0"/>
                    </a:p>
                  </a:txBody>
                  <a:tcPr>
                    <a:solidFill>
                      <a:schemeClr val="bg1"/>
                    </a:solidFill>
                  </a:tcPr>
                </a:tc>
                <a:tc>
                  <a:txBody>
                    <a:bodyPr/>
                    <a:lstStyle/>
                    <a:p>
                      <a:r>
                        <a:rPr lang="en-US" dirty="0"/>
                        <a:t>R13</a:t>
                      </a:r>
                    </a:p>
                  </a:txBody>
                  <a:tcPr>
                    <a:solidFill>
                      <a:schemeClr val="bg1"/>
                    </a:solidFill>
                  </a:tcPr>
                </a:tc>
                <a:tc>
                  <a:txBody>
                    <a:bodyPr/>
                    <a:lstStyle/>
                    <a:p>
                      <a:r>
                        <a:rPr lang="pt-BR" dirty="0"/>
                        <a:t>0x10000200</a:t>
                      </a:r>
                      <a:endParaRPr lang="en-US" dirty="0"/>
                    </a:p>
                  </a:txBody>
                  <a:tcPr>
                    <a:solidFill>
                      <a:schemeClr val="bg1"/>
                    </a:solidFill>
                  </a:tcPr>
                </a:tc>
                <a:extLst>
                  <a:ext uri="{0D108BD9-81ED-4DB2-BD59-A6C34878D82A}">
                    <a16:rowId xmlns:a16="http://schemas.microsoft.com/office/drawing/2014/main" val="146351233"/>
                  </a:ext>
                </a:extLst>
              </a:tr>
              <a:tr h="370840">
                <a:tc>
                  <a:txBody>
                    <a:bodyPr/>
                    <a:lstStyle/>
                    <a:p>
                      <a:r>
                        <a:rPr lang="en-US" dirty="0"/>
                        <a:t>R2</a:t>
                      </a:r>
                    </a:p>
                  </a:txBody>
                  <a:tcPr>
                    <a:solidFill>
                      <a:schemeClr val="bg1"/>
                    </a:solidFill>
                  </a:tcPr>
                </a:tc>
                <a:tc>
                  <a:txBody>
                    <a:bodyPr/>
                    <a:lstStyle/>
                    <a:p>
                      <a:r>
                        <a:rPr lang="pt-BR"/>
                        <a:t>0xABCDEFFF</a:t>
                      </a:r>
                      <a:endParaRPr lang="en-US" dirty="0"/>
                    </a:p>
                  </a:txBody>
                  <a:tcPr>
                    <a:solidFill>
                      <a:schemeClr val="bg1"/>
                    </a:solidFill>
                  </a:tcPr>
                </a:tc>
                <a:tc>
                  <a:txBody>
                    <a:bodyPr/>
                    <a:lstStyle/>
                    <a:p>
                      <a:r>
                        <a:rPr lang="en-US" dirty="0"/>
                        <a:t>R6</a:t>
                      </a:r>
                    </a:p>
                  </a:txBody>
                  <a:tcPr>
                    <a:solidFill>
                      <a:schemeClr val="bg1"/>
                    </a:solidFill>
                  </a:tcPr>
                </a:tc>
                <a:tc>
                  <a:txBody>
                    <a:bodyPr/>
                    <a:lstStyle/>
                    <a:p>
                      <a:r>
                        <a:rPr lang="en-US" dirty="0"/>
                        <a:t>0x00000010</a:t>
                      </a:r>
                    </a:p>
                  </a:txBody>
                  <a:tcPr>
                    <a:solidFill>
                      <a:schemeClr val="bg1"/>
                    </a:solidFill>
                  </a:tcPr>
                </a:tc>
                <a:tc>
                  <a:txBody>
                    <a:bodyPr/>
                    <a:lstStyle/>
                    <a:p>
                      <a:r>
                        <a:rPr lang="en-US" dirty="0"/>
                        <a:t>R10</a:t>
                      </a:r>
                    </a:p>
                  </a:txBody>
                  <a:tcPr>
                    <a:solidFill>
                      <a:schemeClr val="bg1"/>
                    </a:solidFill>
                  </a:tcPr>
                </a:tc>
                <a:tc>
                  <a:txBody>
                    <a:bodyPr/>
                    <a:lstStyle/>
                    <a:p>
                      <a:r>
                        <a:rPr kumimoji="0" lang="en-US" b="0" i="0" kern="1200" dirty="0">
                          <a:solidFill>
                            <a:schemeClr val="tx1"/>
                          </a:solidFill>
                          <a:effectLst/>
                          <a:latin typeface="+mn-lt"/>
                          <a:ea typeface="+mn-ea"/>
                          <a:cs typeface="+mn-cs"/>
                        </a:rPr>
                        <a:t>0xD0BC0A00</a:t>
                      </a:r>
                      <a:endParaRPr lang="en-US" dirty="0"/>
                    </a:p>
                  </a:txBody>
                  <a:tcPr>
                    <a:solidFill>
                      <a:schemeClr val="bg1"/>
                    </a:solidFill>
                  </a:tcPr>
                </a:tc>
                <a:tc>
                  <a:txBody>
                    <a:bodyPr/>
                    <a:lstStyle/>
                    <a:p>
                      <a:r>
                        <a:rPr lang="en-US" dirty="0"/>
                        <a:t>R14</a:t>
                      </a:r>
                    </a:p>
                  </a:txBody>
                  <a:tcPr>
                    <a:solidFill>
                      <a:schemeClr val="bg1"/>
                    </a:solidFill>
                  </a:tcPr>
                </a:tc>
                <a:tc>
                  <a:txBody>
                    <a:bodyPr/>
                    <a:lstStyle/>
                    <a:p>
                      <a:r>
                        <a:rPr lang="pt-BR" dirty="0"/>
                        <a:t>0x00000260</a:t>
                      </a:r>
                      <a:endParaRPr lang="en-US" dirty="0"/>
                    </a:p>
                  </a:txBody>
                  <a:tcPr>
                    <a:solidFill>
                      <a:schemeClr val="bg1"/>
                    </a:solidFill>
                  </a:tcPr>
                </a:tc>
                <a:extLst>
                  <a:ext uri="{0D108BD9-81ED-4DB2-BD59-A6C34878D82A}">
                    <a16:rowId xmlns:a16="http://schemas.microsoft.com/office/drawing/2014/main" val="1775583618"/>
                  </a:ext>
                </a:extLst>
              </a:tr>
              <a:tr h="370840">
                <a:tc>
                  <a:txBody>
                    <a:bodyPr/>
                    <a:lstStyle/>
                    <a:p>
                      <a:r>
                        <a:rPr lang="en-US" dirty="0"/>
                        <a:t>R3</a:t>
                      </a:r>
                    </a:p>
                  </a:txBody>
                  <a:tcPr>
                    <a:solidFill>
                      <a:schemeClr val="bg1"/>
                    </a:solidFill>
                  </a:tcPr>
                </a:tc>
                <a:tc>
                  <a:txBody>
                    <a:bodyPr/>
                    <a:lstStyle/>
                    <a:p>
                      <a:r>
                        <a:rPr lang="pt-BR" dirty="0"/>
                        <a:t>0xABCD0000</a:t>
                      </a:r>
                      <a:endParaRPr lang="en-US" dirty="0"/>
                    </a:p>
                  </a:txBody>
                  <a:tcPr>
                    <a:solidFill>
                      <a:schemeClr val="bg1"/>
                    </a:solidFill>
                  </a:tcPr>
                </a:tc>
                <a:tc>
                  <a:txBody>
                    <a:bodyPr/>
                    <a:lstStyle/>
                    <a:p>
                      <a:r>
                        <a:rPr lang="en-US" dirty="0"/>
                        <a:t>R7</a:t>
                      </a:r>
                    </a:p>
                  </a:txBody>
                  <a:tcPr>
                    <a:solidFill>
                      <a:schemeClr val="bg1"/>
                    </a:solidFill>
                  </a:tcPr>
                </a:tc>
                <a:tc>
                  <a:txBody>
                    <a:bodyPr/>
                    <a:lstStyle/>
                    <a:p>
                      <a:r>
                        <a:rPr kumimoji="0" lang="en-US" b="0" i="0" kern="1200" dirty="0">
                          <a:solidFill>
                            <a:schemeClr val="tx1"/>
                          </a:solidFill>
                          <a:effectLst/>
                          <a:latin typeface="+mn-lt"/>
                          <a:ea typeface="+mn-ea"/>
                          <a:cs typeface="+mn-cs"/>
                        </a:rPr>
                        <a:t>0xABCDEFEF</a:t>
                      </a:r>
                      <a:endParaRPr lang="en-US" dirty="0"/>
                    </a:p>
                  </a:txBody>
                  <a:tcPr>
                    <a:solidFill>
                      <a:schemeClr val="bg1"/>
                    </a:solidFill>
                  </a:tcPr>
                </a:tc>
                <a:tc>
                  <a:txBody>
                    <a:bodyPr/>
                    <a:lstStyle/>
                    <a:p>
                      <a:r>
                        <a:rPr lang="en-US" dirty="0"/>
                        <a:t>R11</a:t>
                      </a:r>
                    </a:p>
                  </a:txBody>
                  <a:tcPr>
                    <a:solidFill>
                      <a:schemeClr val="bg1"/>
                    </a:solidFill>
                  </a:tcPr>
                </a:tc>
                <a:tc>
                  <a:txBody>
                    <a:bodyPr/>
                    <a:lstStyle/>
                    <a:p>
                      <a:r>
                        <a:rPr lang="pt-BR" dirty="0"/>
                        <a:t>0x00503D0B</a:t>
                      </a:r>
                      <a:endParaRPr lang="en-US" dirty="0"/>
                    </a:p>
                  </a:txBody>
                  <a:tcPr>
                    <a:solidFill>
                      <a:schemeClr val="bg1"/>
                    </a:solidFill>
                  </a:tcPr>
                </a:tc>
                <a:tc>
                  <a:txBody>
                    <a:bodyPr/>
                    <a:lstStyle/>
                    <a:p>
                      <a:r>
                        <a:rPr lang="en-US" dirty="0"/>
                        <a:t>R15</a:t>
                      </a:r>
                    </a:p>
                  </a:txBody>
                  <a:tcPr>
                    <a:solidFill>
                      <a:schemeClr val="bg1"/>
                    </a:solidFill>
                  </a:tcPr>
                </a:tc>
                <a:tc>
                  <a:txBody>
                    <a:bodyPr/>
                    <a:lstStyle/>
                    <a:p>
                      <a:r>
                        <a:rPr lang="pt-BR" dirty="0"/>
                        <a:t>omitted</a:t>
                      </a:r>
                      <a:endParaRPr lang="en-US" dirty="0"/>
                    </a:p>
                  </a:txBody>
                  <a:tcPr>
                    <a:solidFill>
                      <a:schemeClr val="bg1"/>
                    </a:solidFill>
                  </a:tcPr>
                </a:tc>
                <a:extLst>
                  <a:ext uri="{0D108BD9-81ED-4DB2-BD59-A6C34878D82A}">
                    <a16:rowId xmlns:a16="http://schemas.microsoft.com/office/drawing/2014/main" val="3562356508"/>
                  </a:ext>
                </a:extLst>
              </a:tr>
            </a:tbl>
          </a:graphicData>
        </a:graphic>
      </p:graphicFrame>
      <p:graphicFrame>
        <p:nvGraphicFramePr>
          <p:cNvPr id="6" name="Content Placeholder 6">
            <a:extLst>
              <a:ext uri="{FF2B5EF4-FFF2-40B4-BE49-F238E27FC236}">
                <a16:creationId xmlns:a16="http://schemas.microsoft.com/office/drawing/2014/main" id="{D224D27B-3F94-7C6B-E7AD-4D1E028E1241}"/>
              </a:ext>
            </a:extLst>
          </p:cNvPr>
          <p:cNvGraphicFramePr>
            <a:graphicFrameLocks/>
          </p:cNvGraphicFramePr>
          <p:nvPr>
            <p:extLst>
              <p:ext uri="{D42A27DB-BD31-4B8C-83A1-F6EECF244321}">
                <p14:modId xmlns:p14="http://schemas.microsoft.com/office/powerpoint/2010/main" val="695616032"/>
              </p:ext>
            </p:extLst>
          </p:nvPr>
        </p:nvGraphicFramePr>
        <p:xfrm>
          <a:off x="457200" y="6448182"/>
          <a:ext cx="8405417" cy="370840"/>
        </p:xfrm>
        <a:graphic>
          <a:graphicData uri="http://schemas.openxmlformats.org/drawingml/2006/table">
            <a:tbl>
              <a:tblPr firstRow="1" bandRow="1">
                <a:tableStyleId>{5940675A-B579-460E-94D1-54222C63F5DA}</a:tableStyleId>
              </a:tblPr>
              <a:tblGrid>
                <a:gridCol w="1820338">
                  <a:extLst>
                    <a:ext uri="{9D8B030D-6E8A-4147-A177-3AD203B41FA5}">
                      <a16:colId xmlns:a16="http://schemas.microsoft.com/office/drawing/2014/main" val="4041087470"/>
                    </a:ext>
                  </a:extLst>
                </a:gridCol>
                <a:gridCol w="549956">
                  <a:extLst>
                    <a:ext uri="{9D8B030D-6E8A-4147-A177-3AD203B41FA5}">
                      <a16:colId xmlns:a16="http://schemas.microsoft.com/office/drawing/2014/main" val="475833553"/>
                    </a:ext>
                  </a:extLst>
                </a:gridCol>
                <a:gridCol w="549956">
                  <a:extLst>
                    <a:ext uri="{9D8B030D-6E8A-4147-A177-3AD203B41FA5}">
                      <a16:colId xmlns:a16="http://schemas.microsoft.com/office/drawing/2014/main" val="3440583969"/>
                    </a:ext>
                  </a:extLst>
                </a:gridCol>
                <a:gridCol w="549956">
                  <a:extLst>
                    <a:ext uri="{9D8B030D-6E8A-4147-A177-3AD203B41FA5}">
                      <a16:colId xmlns:a16="http://schemas.microsoft.com/office/drawing/2014/main" val="3973726920"/>
                    </a:ext>
                  </a:extLst>
                </a:gridCol>
                <a:gridCol w="549956">
                  <a:extLst>
                    <a:ext uri="{9D8B030D-6E8A-4147-A177-3AD203B41FA5}">
                      <a16:colId xmlns:a16="http://schemas.microsoft.com/office/drawing/2014/main" val="1099364392"/>
                    </a:ext>
                  </a:extLst>
                </a:gridCol>
                <a:gridCol w="549956">
                  <a:extLst>
                    <a:ext uri="{9D8B030D-6E8A-4147-A177-3AD203B41FA5}">
                      <a16:colId xmlns:a16="http://schemas.microsoft.com/office/drawing/2014/main" val="598594491"/>
                    </a:ext>
                  </a:extLst>
                </a:gridCol>
                <a:gridCol w="549956">
                  <a:extLst>
                    <a:ext uri="{9D8B030D-6E8A-4147-A177-3AD203B41FA5}">
                      <a16:colId xmlns:a16="http://schemas.microsoft.com/office/drawing/2014/main" val="3299168853"/>
                    </a:ext>
                  </a:extLst>
                </a:gridCol>
                <a:gridCol w="549956">
                  <a:extLst>
                    <a:ext uri="{9D8B030D-6E8A-4147-A177-3AD203B41FA5}">
                      <a16:colId xmlns:a16="http://schemas.microsoft.com/office/drawing/2014/main" val="3639377261"/>
                    </a:ext>
                  </a:extLst>
                </a:gridCol>
                <a:gridCol w="549956">
                  <a:extLst>
                    <a:ext uri="{9D8B030D-6E8A-4147-A177-3AD203B41FA5}">
                      <a16:colId xmlns:a16="http://schemas.microsoft.com/office/drawing/2014/main" val="2095656865"/>
                    </a:ext>
                  </a:extLst>
                </a:gridCol>
                <a:gridCol w="553389">
                  <a:extLst>
                    <a:ext uri="{9D8B030D-6E8A-4147-A177-3AD203B41FA5}">
                      <a16:colId xmlns:a16="http://schemas.microsoft.com/office/drawing/2014/main" val="2172498307"/>
                    </a:ext>
                  </a:extLst>
                </a:gridCol>
                <a:gridCol w="549956">
                  <a:extLst>
                    <a:ext uri="{9D8B030D-6E8A-4147-A177-3AD203B41FA5}">
                      <a16:colId xmlns:a16="http://schemas.microsoft.com/office/drawing/2014/main" val="3928751653"/>
                    </a:ext>
                  </a:extLst>
                </a:gridCol>
                <a:gridCol w="532130">
                  <a:extLst>
                    <a:ext uri="{9D8B030D-6E8A-4147-A177-3AD203B41FA5}">
                      <a16:colId xmlns:a16="http://schemas.microsoft.com/office/drawing/2014/main" val="1178522413"/>
                    </a:ext>
                  </a:extLst>
                </a:gridCol>
                <a:gridCol w="549956">
                  <a:extLst>
                    <a:ext uri="{9D8B030D-6E8A-4147-A177-3AD203B41FA5}">
                      <a16:colId xmlns:a16="http://schemas.microsoft.com/office/drawing/2014/main" val="4096721898"/>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800" b="0" i="0" kern="1200" dirty="0">
                          <a:solidFill>
                            <a:schemeClr val="tx1"/>
                          </a:solidFill>
                          <a:effectLst/>
                          <a:latin typeface="Times New Roman" pitchFamily="18" charset="0"/>
                          <a:ea typeface="+mn-ea"/>
                          <a:cs typeface="+mn-cs"/>
                        </a:rPr>
                        <a:t>0x10000010</a:t>
                      </a:r>
                      <a:endParaRPr lang="en-US" sz="1800" b="0" dirty="0">
                        <a:latin typeface="Consolas" panose="020B0609020204030204" pitchFamily="49" charset="0"/>
                        <a:cs typeface="Consolas" panose="020B0609020204030204" pitchFamily="49" charset="0"/>
                      </a:endParaRPr>
                    </a:p>
                  </a:txBody>
                  <a:tcPr>
                    <a:solidFill>
                      <a:schemeClr val="bg1"/>
                    </a:solidFill>
                  </a:tcPr>
                </a:tc>
                <a:tc>
                  <a:txBody>
                    <a:bodyPr/>
                    <a:lstStyle/>
                    <a:p>
                      <a:pPr algn="ctr"/>
                      <a:r>
                        <a:rPr lang="en-US" dirty="0"/>
                        <a:t>FF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EF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D0</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BC</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D7</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AB</a:t>
                      </a:r>
                    </a:p>
                  </a:txBody>
                  <a:tcPr>
                    <a:solidFill>
                      <a:schemeClr val="bg1"/>
                    </a:solidFill>
                  </a:tcPr>
                </a:tc>
                <a:extLst>
                  <a:ext uri="{0D108BD9-81ED-4DB2-BD59-A6C34878D82A}">
                    <a16:rowId xmlns:a16="http://schemas.microsoft.com/office/drawing/2014/main" val="3396541759"/>
                  </a:ext>
                </a:extLst>
              </a:tr>
            </a:tbl>
          </a:graphicData>
        </a:graphic>
      </p:graphicFrame>
    </p:spTree>
    <p:extLst>
      <p:ext uri="{BB962C8B-B14F-4D97-AF65-F5344CB8AC3E}">
        <p14:creationId xmlns:p14="http://schemas.microsoft.com/office/powerpoint/2010/main" val="2270848448"/>
      </p:ext>
    </p:extLst>
  </p:cSld>
  <p:clrMapOvr>
    <a:masterClrMapping/>
  </p:clrMapOvr>
  <p:transition>
    <p:pull dir="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01A4E-B48D-1DBD-A8D9-2E7B56DAED3E}"/>
              </a:ext>
            </a:extLst>
          </p:cNvPr>
          <p:cNvSpPr>
            <a:spLocks noGrp="1"/>
          </p:cNvSpPr>
          <p:nvPr>
            <p:ph type="title"/>
          </p:nvPr>
        </p:nvSpPr>
        <p:spPr/>
        <p:txBody>
          <a:bodyPr/>
          <a:lstStyle/>
          <a:p>
            <a:r>
              <a:rPr lang="en-US" dirty="0"/>
              <a:t>Notes on Flags</a:t>
            </a:r>
          </a:p>
        </p:txBody>
      </p:sp>
      <p:sp>
        <p:nvSpPr>
          <p:cNvPr id="3" name="Slide Number Placeholder 2">
            <a:extLst>
              <a:ext uri="{FF2B5EF4-FFF2-40B4-BE49-F238E27FC236}">
                <a16:creationId xmlns:a16="http://schemas.microsoft.com/office/drawing/2014/main" id="{438B5934-5852-80F9-BC73-C9CB87277DC2}"/>
              </a:ext>
            </a:extLst>
          </p:cNvPr>
          <p:cNvSpPr>
            <a:spLocks noGrp="1"/>
          </p:cNvSpPr>
          <p:nvPr>
            <p:ph type="sldNum" sz="quarter" idx="12"/>
          </p:nvPr>
        </p:nvSpPr>
        <p:spPr/>
        <p:txBody>
          <a:bodyPr/>
          <a:lstStyle/>
          <a:p>
            <a:fld id="{AEE14D4A-FE32-40AF-B06D-E9622816B101}" type="slidenum">
              <a:rPr lang="en-US" smtClean="0"/>
              <a:pPr/>
              <a:t>35</a:t>
            </a:fld>
            <a:endParaRPr lang="en-US"/>
          </a:p>
        </p:txBody>
      </p:sp>
      <p:sp>
        <p:nvSpPr>
          <p:cNvPr id="4" name="Content Placeholder 3">
            <a:extLst>
              <a:ext uri="{FF2B5EF4-FFF2-40B4-BE49-F238E27FC236}">
                <a16:creationId xmlns:a16="http://schemas.microsoft.com/office/drawing/2014/main" id="{92D7924B-1264-801F-B527-B071DE30B0D5}"/>
              </a:ext>
            </a:extLst>
          </p:cNvPr>
          <p:cNvSpPr>
            <a:spLocks noGrp="1"/>
          </p:cNvSpPr>
          <p:nvPr>
            <p:ph sz="quarter" idx="1"/>
          </p:nvPr>
        </p:nvSpPr>
        <p:spPr>
          <a:xfrm>
            <a:off x="457200" y="1219199"/>
            <a:ext cx="8229600" cy="3613985"/>
          </a:xfrm>
        </p:spPr>
        <p:txBody>
          <a:bodyPr>
            <a:normAutofit fontScale="85000" lnSpcReduction="20000"/>
          </a:bodyPr>
          <a:lstStyle/>
          <a:p>
            <a:r>
              <a:rPr lang="en-US" dirty="0"/>
              <a:t>CMP R2,R3 → NZCV = 0010 because R2 &gt; R3 in unsigned comparison semantics used by CMP on 32‑bit registers without carry‑in.​</a:t>
            </a:r>
          </a:p>
          <a:p>
            <a:r>
              <a:rPr lang="en-US" dirty="0"/>
              <a:t>SUBS R4,R2,R0 → NZCV = 0110 because the result is zero and subtraction of equal values sets carry and clears negative and overflow.​</a:t>
            </a:r>
          </a:p>
          <a:p>
            <a:r>
              <a:rPr lang="en-US" dirty="0"/>
              <a:t>ANDS R8,R7,R6 → NZCV = 0110 because the logical AND produced zero, and the carry is preserved from SUBS.​</a:t>
            </a:r>
          </a:p>
          <a:p>
            <a:r>
              <a:rPr lang="en-US" dirty="0"/>
              <a:t>ADDS R12,R3,R9 → NZCV = 1000 because the sum has the top bit set (negative in signed sense), is non‑zero, and does not generate carry or overflow for these operands.</a:t>
            </a:r>
          </a:p>
        </p:txBody>
      </p:sp>
      <p:sp>
        <p:nvSpPr>
          <p:cNvPr id="5" name="Slide Number Placeholder 2">
            <a:extLst>
              <a:ext uri="{FF2B5EF4-FFF2-40B4-BE49-F238E27FC236}">
                <a16:creationId xmlns:a16="http://schemas.microsoft.com/office/drawing/2014/main" id="{7271186D-05AA-4376-BD30-2CA45FBDA190}"/>
              </a:ext>
            </a:extLst>
          </p:cNvPr>
          <p:cNvSpPr txBox="1">
            <a:spLocks/>
          </p:cNvSpPr>
          <p:nvPr/>
        </p:nvSpPr>
        <p:spPr>
          <a:xfrm>
            <a:off x="612648" y="6356350"/>
            <a:ext cx="1981200" cy="365760"/>
          </a:xfrm>
          <a:prstGeom prst="rect">
            <a:avLst/>
          </a:prstGeom>
        </p:spPr>
        <p:txBody>
          <a:bodyPr vert="horz"/>
          <a:lstStyle>
            <a:defPPr>
              <a:defRPr lang="en-US"/>
            </a:defPPr>
            <a:lvl1pPr algn="l" rtl="0" eaLnBrk="1" fontAlgn="base" latinLnBrk="0" hangingPunct="1">
              <a:spcBef>
                <a:spcPct val="0"/>
              </a:spcBef>
              <a:spcAft>
                <a:spcPct val="0"/>
              </a:spcAft>
              <a:defRPr kumimoji="0" sz="1800" b="1" kern="1200">
                <a:solidFill>
                  <a:schemeClr val="tx2"/>
                </a:solidFill>
                <a:latin typeface="Courier New" pitchFamily="49" charset="0"/>
                <a:ea typeface="+mn-ea"/>
                <a:cs typeface="+mn-cs"/>
              </a:defRPr>
            </a:lvl1pPr>
            <a:lvl2pPr marL="457200" algn="l" rtl="0" eaLnBrk="0" fontAlgn="base" hangingPunct="0">
              <a:spcBef>
                <a:spcPct val="0"/>
              </a:spcBef>
              <a:spcAft>
                <a:spcPct val="0"/>
              </a:spcAft>
              <a:defRPr sz="1400" b="1" kern="1200">
                <a:solidFill>
                  <a:schemeClr val="tx1"/>
                </a:solidFill>
                <a:latin typeface="Courier New" pitchFamily="49" charset="0"/>
                <a:ea typeface="+mn-ea"/>
                <a:cs typeface="+mn-cs"/>
              </a:defRPr>
            </a:lvl2pPr>
            <a:lvl3pPr marL="914400" algn="l" rtl="0" eaLnBrk="0" fontAlgn="base" hangingPunct="0">
              <a:spcBef>
                <a:spcPct val="0"/>
              </a:spcBef>
              <a:spcAft>
                <a:spcPct val="0"/>
              </a:spcAft>
              <a:defRPr sz="1400" b="1" kern="1200">
                <a:solidFill>
                  <a:schemeClr val="tx1"/>
                </a:solidFill>
                <a:latin typeface="Courier New" pitchFamily="49" charset="0"/>
                <a:ea typeface="+mn-ea"/>
                <a:cs typeface="+mn-cs"/>
              </a:defRPr>
            </a:lvl3pPr>
            <a:lvl4pPr marL="1371600" algn="l" rtl="0" eaLnBrk="0" fontAlgn="base" hangingPunct="0">
              <a:spcBef>
                <a:spcPct val="0"/>
              </a:spcBef>
              <a:spcAft>
                <a:spcPct val="0"/>
              </a:spcAft>
              <a:defRPr sz="1400" b="1" kern="1200">
                <a:solidFill>
                  <a:schemeClr val="tx1"/>
                </a:solidFill>
                <a:latin typeface="Courier New" pitchFamily="49" charset="0"/>
                <a:ea typeface="+mn-ea"/>
                <a:cs typeface="+mn-cs"/>
              </a:defRPr>
            </a:lvl4pPr>
            <a:lvl5pPr marL="1828800" algn="l" rtl="0" eaLnBrk="0" fontAlgn="base" hangingPunct="0">
              <a:spcBef>
                <a:spcPct val="0"/>
              </a:spcBef>
              <a:spcAft>
                <a:spcPct val="0"/>
              </a:spcAft>
              <a:defRPr sz="1400" b="1" kern="1200">
                <a:solidFill>
                  <a:schemeClr val="tx1"/>
                </a:solidFill>
                <a:latin typeface="Courier New" pitchFamily="49" charset="0"/>
                <a:ea typeface="+mn-ea"/>
                <a:cs typeface="+mn-cs"/>
              </a:defRPr>
            </a:lvl5pPr>
            <a:lvl6pPr marL="2286000" algn="l" defTabSz="914400" rtl="0" eaLnBrk="1" latinLnBrk="0" hangingPunct="1">
              <a:defRPr sz="1400" b="1" kern="1200">
                <a:solidFill>
                  <a:schemeClr val="tx1"/>
                </a:solidFill>
                <a:latin typeface="Courier New" pitchFamily="49" charset="0"/>
                <a:ea typeface="+mn-ea"/>
                <a:cs typeface="+mn-cs"/>
              </a:defRPr>
            </a:lvl6pPr>
            <a:lvl7pPr marL="2743200" algn="l" defTabSz="914400" rtl="0" eaLnBrk="1" latinLnBrk="0" hangingPunct="1">
              <a:defRPr sz="1400" b="1" kern="1200">
                <a:solidFill>
                  <a:schemeClr val="tx1"/>
                </a:solidFill>
                <a:latin typeface="Courier New" pitchFamily="49" charset="0"/>
                <a:ea typeface="+mn-ea"/>
                <a:cs typeface="+mn-cs"/>
              </a:defRPr>
            </a:lvl7pPr>
            <a:lvl8pPr marL="3200400" algn="l" defTabSz="914400" rtl="0" eaLnBrk="1" latinLnBrk="0" hangingPunct="1">
              <a:defRPr sz="1400" b="1" kern="1200">
                <a:solidFill>
                  <a:schemeClr val="tx1"/>
                </a:solidFill>
                <a:latin typeface="Courier New" pitchFamily="49" charset="0"/>
                <a:ea typeface="+mn-ea"/>
                <a:cs typeface="+mn-cs"/>
              </a:defRPr>
            </a:lvl8pPr>
            <a:lvl9pPr marL="3657600" algn="l" defTabSz="914400" rtl="0" eaLnBrk="1" latinLnBrk="0" hangingPunct="1">
              <a:defRPr sz="1400" b="1" kern="1200">
                <a:solidFill>
                  <a:schemeClr val="tx1"/>
                </a:solidFill>
                <a:latin typeface="Courier New" pitchFamily="49" charset="0"/>
                <a:ea typeface="+mn-ea"/>
                <a:cs typeface="+mn-cs"/>
              </a:defRPr>
            </a:lvl9pPr>
          </a:lstStyle>
          <a:p>
            <a:fld id="{AEE14D4A-FE32-40AF-B06D-E9622816B101}" type="slidenum">
              <a:rPr lang="en-US" smtClean="0"/>
              <a:pPr/>
              <a:t>35</a:t>
            </a:fld>
            <a:endParaRPr lang="en-US"/>
          </a:p>
        </p:txBody>
      </p:sp>
      <p:graphicFrame>
        <p:nvGraphicFramePr>
          <p:cNvPr id="6" name="Table 5">
            <a:extLst>
              <a:ext uri="{FF2B5EF4-FFF2-40B4-BE49-F238E27FC236}">
                <a16:creationId xmlns:a16="http://schemas.microsoft.com/office/drawing/2014/main" id="{7E4F03E2-3309-3F5B-7C2A-81D445DA8BA6}"/>
              </a:ext>
            </a:extLst>
          </p:cNvPr>
          <p:cNvGraphicFramePr>
            <a:graphicFrameLocks noGrp="1"/>
          </p:cNvGraphicFramePr>
          <p:nvPr>
            <p:extLst>
              <p:ext uri="{D42A27DB-BD31-4B8C-83A1-F6EECF244321}">
                <p14:modId xmlns:p14="http://schemas.microsoft.com/office/powerpoint/2010/main" val="2191483490"/>
              </p:ext>
            </p:extLst>
          </p:nvPr>
        </p:nvGraphicFramePr>
        <p:xfrm>
          <a:off x="56300" y="4930097"/>
          <a:ext cx="9087700" cy="1483360"/>
        </p:xfrm>
        <a:graphic>
          <a:graphicData uri="http://schemas.openxmlformats.org/drawingml/2006/table">
            <a:tbl>
              <a:tblPr firstRow="1" bandRow="1">
                <a:tableStyleId>{5940675A-B579-460E-94D1-54222C63F5DA}</a:tableStyleId>
              </a:tblPr>
              <a:tblGrid>
                <a:gridCol w="561982">
                  <a:extLst>
                    <a:ext uri="{9D8B030D-6E8A-4147-A177-3AD203B41FA5}">
                      <a16:colId xmlns:a16="http://schemas.microsoft.com/office/drawing/2014/main" val="2337985746"/>
                    </a:ext>
                  </a:extLst>
                </a:gridCol>
                <a:gridCol w="1698150">
                  <a:extLst>
                    <a:ext uri="{9D8B030D-6E8A-4147-A177-3AD203B41FA5}">
                      <a16:colId xmlns:a16="http://schemas.microsoft.com/office/drawing/2014/main" val="1802740170"/>
                    </a:ext>
                  </a:extLst>
                </a:gridCol>
                <a:gridCol w="512373">
                  <a:extLst>
                    <a:ext uri="{9D8B030D-6E8A-4147-A177-3AD203B41FA5}">
                      <a16:colId xmlns:a16="http://schemas.microsoft.com/office/drawing/2014/main" val="2590131525"/>
                    </a:ext>
                  </a:extLst>
                </a:gridCol>
                <a:gridCol w="1566396">
                  <a:extLst>
                    <a:ext uri="{9D8B030D-6E8A-4147-A177-3AD203B41FA5}">
                      <a16:colId xmlns:a16="http://schemas.microsoft.com/office/drawing/2014/main" val="947827850"/>
                    </a:ext>
                  </a:extLst>
                </a:gridCol>
                <a:gridCol w="702683">
                  <a:extLst>
                    <a:ext uri="{9D8B030D-6E8A-4147-A177-3AD203B41FA5}">
                      <a16:colId xmlns:a16="http://schemas.microsoft.com/office/drawing/2014/main" val="2189951492"/>
                    </a:ext>
                  </a:extLst>
                </a:gridCol>
                <a:gridCol w="1727428">
                  <a:extLst>
                    <a:ext uri="{9D8B030D-6E8A-4147-A177-3AD203B41FA5}">
                      <a16:colId xmlns:a16="http://schemas.microsoft.com/office/drawing/2014/main" val="2319925471"/>
                    </a:ext>
                  </a:extLst>
                </a:gridCol>
                <a:gridCol w="570913">
                  <a:extLst>
                    <a:ext uri="{9D8B030D-6E8A-4147-A177-3AD203B41FA5}">
                      <a16:colId xmlns:a16="http://schemas.microsoft.com/office/drawing/2014/main" val="3873491110"/>
                    </a:ext>
                  </a:extLst>
                </a:gridCol>
                <a:gridCol w="1747775">
                  <a:extLst>
                    <a:ext uri="{9D8B030D-6E8A-4147-A177-3AD203B41FA5}">
                      <a16:colId xmlns:a16="http://schemas.microsoft.com/office/drawing/2014/main" val="2341457647"/>
                    </a:ext>
                  </a:extLst>
                </a:gridCol>
              </a:tblGrid>
              <a:tr h="370840">
                <a:tc>
                  <a:txBody>
                    <a:bodyPr/>
                    <a:lstStyle/>
                    <a:p>
                      <a:r>
                        <a:rPr lang="en-US" dirty="0"/>
                        <a:t>R0</a:t>
                      </a:r>
                    </a:p>
                  </a:txBody>
                  <a:tcPr>
                    <a:solidFill>
                      <a:schemeClr val="bg1"/>
                    </a:solidFill>
                  </a:tcPr>
                </a:tc>
                <a:tc>
                  <a:txBody>
                    <a:bodyPr/>
                    <a:lstStyle/>
                    <a:p>
                      <a:r>
                        <a:rPr lang="pt-BR" dirty="0"/>
                        <a:t>0xABCDEFFF</a:t>
                      </a:r>
                      <a:r>
                        <a:rPr lang="en-US" dirty="0"/>
                        <a:t> </a:t>
                      </a:r>
                    </a:p>
                  </a:txBody>
                  <a:tcPr>
                    <a:solidFill>
                      <a:schemeClr val="bg1"/>
                    </a:solidFill>
                  </a:tcPr>
                </a:tc>
                <a:tc>
                  <a:txBody>
                    <a:bodyPr/>
                    <a:lstStyle/>
                    <a:p>
                      <a:r>
                        <a:rPr lang="en-US" dirty="0"/>
                        <a:t>R4</a:t>
                      </a:r>
                    </a:p>
                  </a:txBody>
                  <a:tcPr>
                    <a:solidFill>
                      <a:schemeClr val="bg1"/>
                    </a:solidFill>
                  </a:tcPr>
                </a:tc>
                <a:tc>
                  <a:txBody>
                    <a:bodyPr/>
                    <a:lstStyle/>
                    <a:p>
                      <a:r>
                        <a:rPr lang="en-US" dirty="0"/>
                        <a:t>0x00000000 </a:t>
                      </a:r>
                    </a:p>
                  </a:txBody>
                  <a:tcPr>
                    <a:solidFill>
                      <a:schemeClr val="bg1"/>
                    </a:solidFill>
                  </a:tcPr>
                </a:tc>
                <a:tc>
                  <a:txBody>
                    <a:bodyPr/>
                    <a:lstStyle/>
                    <a:p>
                      <a:r>
                        <a:rPr lang="en-US" dirty="0"/>
                        <a:t>R8</a:t>
                      </a:r>
                    </a:p>
                  </a:txBody>
                  <a:tcPr>
                    <a:solidFill>
                      <a:schemeClr val="bg1"/>
                    </a:solidFill>
                  </a:tcPr>
                </a:tc>
                <a:tc>
                  <a:txBody>
                    <a:bodyPr/>
                    <a:lstStyle/>
                    <a:p>
                      <a:r>
                        <a:rPr lang="en-US" dirty="0"/>
                        <a:t>0x00000000 </a:t>
                      </a:r>
                    </a:p>
                  </a:txBody>
                  <a:tcPr>
                    <a:solidFill>
                      <a:schemeClr val="bg1"/>
                    </a:solidFill>
                  </a:tcPr>
                </a:tc>
                <a:tc>
                  <a:txBody>
                    <a:bodyPr/>
                    <a:lstStyle/>
                    <a:p>
                      <a:r>
                        <a:rPr lang="en-US" dirty="0"/>
                        <a:t>R12</a:t>
                      </a:r>
                    </a:p>
                  </a:txBody>
                  <a:tcPr>
                    <a:solidFill>
                      <a:schemeClr val="bg1"/>
                    </a:solidFill>
                  </a:tcPr>
                </a:tc>
                <a:tc>
                  <a:txBody>
                    <a:bodyPr/>
                    <a:lstStyle/>
                    <a:p>
                      <a:r>
                        <a:rPr kumimoji="0" lang="en-US" b="0" i="0" kern="1200" dirty="0">
                          <a:solidFill>
                            <a:schemeClr val="tx1"/>
                          </a:solidFill>
                          <a:effectLst/>
                          <a:latin typeface="+mn-lt"/>
                          <a:ea typeface="+mn-ea"/>
                          <a:cs typeface="+mn-cs"/>
                        </a:rPr>
                        <a:t>0xABD7BCD0</a:t>
                      </a:r>
                      <a:endParaRPr lang="en-US" dirty="0"/>
                    </a:p>
                  </a:txBody>
                  <a:tcPr>
                    <a:solidFill>
                      <a:schemeClr val="bg1"/>
                    </a:solidFill>
                  </a:tcPr>
                </a:tc>
                <a:extLst>
                  <a:ext uri="{0D108BD9-81ED-4DB2-BD59-A6C34878D82A}">
                    <a16:rowId xmlns:a16="http://schemas.microsoft.com/office/drawing/2014/main" val="100651221"/>
                  </a:ext>
                </a:extLst>
              </a:tr>
              <a:tr h="370840">
                <a:tc>
                  <a:txBody>
                    <a:bodyPr/>
                    <a:lstStyle/>
                    <a:p>
                      <a:r>
                        <a:rPr lang="en-US" dirty="0"/>
                        <a:t>R1</a:t>
                      </a:r>
                    </a:p>
                  </a:txBody>
                  <a:tcPr>
                    <a:solidFill>
                      <a:schemeClr val="bg1"/>
                    </a:solidFill>
                  </a:tcPr>
                </a:tc>
                <a:tc>
                  <a:txBody>
                    <a:bodyPr/>
                    <a:lstStyle/>
                    <a:p>
                      <a:r>
                        <a:rPr lang="en-US" dirty="0"/>
                        <a:t>0x10000010</a:t>
                      </a:r>
                    </a:p>
                  </a:txBody>
                  <a:tcPr>
                    <a:solidFill>
                      <a:schemeClr val="bg1"/>
                    </a:solidFill>
                  </a:tcPr>
                </a:tc>
                <a:tc>
                  <a:txBody>
                    <a:bodyPr/>
                    <a:lstStyle/>
                    <a:p>
                      <a:r>
                        <a:rPr lang="en-US" dirty="0"/>
                        <a:t>R5</a:t>
                      </a:r>
                    </a:p>
                  </a:txBody>
                  <a:tcPr>
                    <a:solidFill>
                      <a:schemeClr val="bg1"/>
                    </a:solidFill>
                  </a:tcPr>
                </a:tc>
                <a:tc>
                  <a:txBody>
                    <a:bodyPr/>
                    <a:lstStyle/>
                    <a:p>
                      <a:r>
                        <a:rPr lang="en-US" dirty="0"/>
                        <a:t>0x00000001</a:t>
                      </a:r>
                    </a:p>
                  </a:txBody>
                  <a:tcPr>
                    <a:solidFill>
                      <a:schemeClr val="bg1"/>
                    </a:solidFill>
                  </a:tcPr>
                </a:tc>
                <a:tc>
                  <a:txBody>
                    <a:bodyPr/>
                    <a:lstStyle/>
                    <a:p>
                      <a:r>
                        <a:rPr lang="en-US" dirty="0"/>
                        <a:t>R9</a:t>
                      </a:r>
                    </a:p>
                  </a:txBody>
                  <a:tcPr>
                    <a:solidFill>
                      <a:schemeClr val="bg1"/>
                    </a:solidFill>
                  </a:tcPr>
                </a:tc>
                <a:tc>
                  <a:txBody>
                    <a:bodyPr/>
                    <a:lstStyle/>
                    <a:p>
                      <a:r>
                        <a:rPr kumimoji="0" lang="en-US" b="0" i="0" kern="1200" dirty="0">
                          <a:solidFill>
                            <a:schemeClr val="tx1"/>
                          </a:solidFill>
                          <a:effectLst/>
                          <a:latin typeface="+mn-lt"/>
                          <a:ea typeface="+mn-ea"/>
                          <a:cs typeface="+mn-cs"/>
                        </a:rPr>
                        <a:t>0x000ABCD0</a:t>
                      </a:r>
                      <a:endParaRPr lang="en-US" dirty="0"/>
                    </a:p>
                  </a:txBody>
                  <a:tcPr>
                    <a:solidFill>
                      <a:schemeClr val="bg1"/>
                    </a:solidFill>
                  </a:tcPr>
                </a:tc>
                <a:tc>
                  <a:txBody>
                    <a:bodyPr/>
                    <a:lstStyle/>
                    <a:p>
                      <a:r>
                        <a:rPr lang="en-US" dirty="0"/>
                        <a:t>R13</a:t>
                      </a:r>
                    </a:p>
                  </a:txBody>
                  <a:tcPr>
                    <a:solidFill>
                      <a:schemeClr val="bg1"/>
                    </a:solidFill>
                  </a:tcPr>
                </a:tc>
                <a:tc>
                  <a:txBody>
                    <a:bodyPr/>
                    <a:lstStyle/>
                    <a:p>
                      <a:r>
                        <a:rPr lang="pt-BR" dirty="0"/>
                        <a:t>0x10000200</a:t>
                      </a:r>
                      <a:endParaRPr lang="en-US" dirty="0"/>
                    </a:p>
                  </a:txBody>
                  <a:tcPr>
                    <a:solidFill>
                      <a:schemeClr val="bg1"/>
                    </a:solidFill>
                  </a:tcPr>
                </a:tc>
                <a:extLst>
                  <a:ext uri="{0D108BD9-81ED-4DB2-BD59-A6C34878D82A}">
                    <a16:rowId xmlns:a16="http://schemas.microsoft.com/office/drawing/2014/main" val="146351233"/>
                  </a:ext>
                </a:extLst>
              </a:tr>
              <a:tr h="370840">
                <a:tc>
                  <a:txBody>
                    <a:bodyPr/>
                    <a:lstStyle/>
                    <a:p>
                      <a:r>
                        <a:rPr lang="en-US" dirty="0"/>
                        <a:t>R2</a:t>
                      </a:r>
                    </a:p>
                  </a:txBody>
                  <a:tcPr>
                    <a:solidFill>
                      <a:schemeClr val="bg1"/>
                    </a:solidFill>
                  </a:tcPr>
                </a:tc>
                <a:tc>
                  <a:txBody>
                    <a:bodyPr/>
                    <a:lstStyle/>
                    <a:p>
                      <a:r>
                        <a:rPr lang="pt-BR" dirty="0"/>
                        <a:t>0xABCDEFFF</a:t>
                      </a:r>
                      <a:endParaRPr lang="en-US" dirty="0"/>
                    </a:p>
                  </a:txBody>
                  <a:tcPr>
                    <a:solidFill>
                      <a:schemeClr val="bg1"/>
                    </a:solidFill>
                  </a:tcPr>
                </a:tc>
                <a:tc>
                  <a:txBody>
                    <a:bodyPr/>
                    <a:lstStyle/>
                    <a:p>
                      <a:r>
                        <a:rPr lang="en-US" dirty="0"/>
                        <a:t>R6</a:t>
                      </a:r>
                    </a:p>
                  </a:txBody>
                  <a:tcPr>
                    <a:solidFill>
                      <a:schemeClr val="bg1"/>
                    </a:solidFill>
                  </a:tcPr>
                </a:tc>
                <a:tc>
                  <a:txBody>
                    <a:bodyPr/>
                    <a:lstStyle/>
                    <a:p>
                      <a:r>
                        <a:rPr lang="en-US" dirty="0"/>
                        <a:t>0x00000010</a:t>
                      </a:r>
                    </a:p>
                  </a:txBody>
                  <a:tcPr>
                    <a:solidFill>
                      <a:schemeClr val="bg1"/>
                    </a:solidFill>
                  </a:tcPr>
                </a:tc>
                <a:tc>
                  <a:txBody>
                    <a:bodyPr/>
                    <a:lstStyle/>
                    <a:p>
                      <a:r>
                        <a:rPr lang="en-US" dirty="0"/>
                        <a:t>R10</a:t>
                      </a:r>
                    </a:p>
                  </a:txBody>
                  <a:tcPr>
                    <a:solidFill>
                      <a:schemeClr val="bg1"/>
                    </a:solidFill>
                  </a:tcPr>
                </a:tc>
                <a:tc>
                  <a:txBody>
                    <a:bodyPr/>
                    <a:lstStyle/>
                    <a:p>
                      <a:r>
                        <a:rPr kumimoji="0" lang="en-US" b="0" i="0" kern="1200" dirty="0">
                          <a:solidFill>
                            <a:schemeClr val="tx1"/>
                          </a:solidFill>
                          <a:effectLst/>
                          <a:latin typeface="+mn-lt"/>
                          <a:ea typeface="+mn-ea"/>
                          <a:cs typeface="+mn-cs"/>
                        </a:rPr>
                        <a:t>0xD0BC0A00</a:t>
                      </a:r>
                      <a:endParaRPr lang="en-US" dirty="0"/>
                    </a:p>
                  </a:txBody>
                  <a:tcPr>
                    <a:solidFill>
                      <a:schemeClr val="bg1"/>
                    </a:solidFill>
                  </a:tcPr>
                </a:tc>
                <a:tc>
                  <a:txBody>
                    <a:bodyPr/>
                    <a:lstStyle/>
                    <a:p>
                      <a:r>
                        <a:rPr lang="en-US" dirty="0"/>
                        <a:t>R14</a:t>
                      </a:r>
                    </a:p>
                  </a:txBody>
                  <a:tcPr>
                    <a:solidFill>
                      <a:schemeClr val="bg1"/>
                    </a:solidFill>
                  </a:tcPr>
                </a:tc>
                <a:tc>
                  <a:txBody>
                    <a:bodyPr/>
                    <a:lstStyle/>
                    <a:p>
                      <a:r>
                        <a:rPr lang="pt-BR" dirty="0"/>
                        <a:t>0x00000260</a:t>
                      </a:r>
                      <a:endParaRPr lang="en-US" dirty="0"/>
                    </a:p>
                  </a:txBody>
                  <a:tcPr>
                    <a:solidFill>
                      <a:schemeClr val="bg1"/>
                    </a:solidFill>
                  </a:tcPr>
                </a:tc>
                <a:extLst>
                  <a:ext uri="{0D108BD9-81ED-4DB2-BD59-A6C34878D82A}">
                    <a16:rowId xmlns:a16="http://schemas.microsoft.com/office/drawing/2014/main" val="1775583618"/>
                  </a:ext>
                </a:extLst>
              </a:tr>
              <a:tr h="370840">
                <a:tc>
                  <a:txBody>
                    <a:bodyPr/>
                    <a:lstStyle/>
                    <a:p>
                      <a:r>
                        <a:rPr lang="en-US" dirty="0"/>
                        <a:t>R3</a:t>
                      </a:r>
                    </a:p>
                  </a:txBody>
                  <a:tcPr>
                    <a:solidFill>
                      <a:schemeClr val="bg1"/>
                    </a:solidFill>
                  </a:tcPr>
                </a:tc>
                <a:tc>
                  <a:txBody>
                    <a:bodyPr/>
                    <a:lstStyle/>
                    <a:p>
                      <a:r>
                        <a:rPr lang="pt-BR" dirty="0"/>
                        <a:t>0xABCD0000</a:t>
                      </a:r>
                      <a:endParaRPr lang="en-US" dirty="0"/>
                    </a:p>
                  </a:txBody>
                  <a:tcPr>
                    <a:solidFill>
                      <a:schemeClr val="bg1"/>
                    </a:solidFill>
                  </a:tcPr>
                </a:tc>
                <a:tc>
                  <a:txBody>
                    <a:bodyPr/>
                    <a:lstStyle/>
                    <a:p>
                      <a:r>
                        <a:rPr lang="en-US" dirty="0"/>
                        <a:t>R7</a:t>
                      </a:r>
                    </a:p>
                  </a:txBody>
                  <a:tcPr>
                    <a:solidFill>
                      <a:schemeClr val="bg1"/>
                    </a:solidFill>
                  </a:tcPr>
                </a:tc>
                <a:tc>
                  <a:txBody>
                    <a:bodyPr/>
                    <a:lstStyle/>
                    <a:p>
                      <a:r>
                        <a:rPr kumimoji="0" lang="en-US" b="0" i="0" kern="1200" dirty="0">
                          <a:solidFill>
                            <a:schemeClr val="tx1"/>
                          </a:solidFill>
                          <a:effectLst/>
                          <a:latin typeface="+mn-lt"/>
                          <a:ea typeface="+mn-ea"/>
                          <a:cs typeface="+mn-cs"/>
                        </a:rPr>
                        <a:t>0xABCDEFEF</a:t>
                      </a:r>
                      <a:endParaRPr lang="en-US" dirty="0"/>
                    </a:p>
                  </a:txBody>
                  <a:tcPr>
                    <a:solidFill>
                      <a:schemeClr val="bg1"/>
                    </a:solidFill>
                  </a:tcPr>
                </a:tc>
                <a:tc>
                  <a:txBody>
                    <a:bodyPr/>
                    <a:lstStyle/>
                    <a:p>
                      <a:r>
                        <a:rPr lang="en-US" dirty="0"/>
                        <a:t>R11</a:t>
                      </a:r>
                    </a:p>
                  </a:txBody>
                  <a:tcPr>
                    <a:solidFill>
                      <a:schemeClr val="bg1"/>
                    </a:solidFill>
                  </a:tcPr>
                </a:tc>
                <a:tc>
                  <a:txBody>
                    <a:bodyPr/>
                    <a:lstStyle/>
                    <a:p>
                      <a:r>
                        <a:rPr lang="pt-BR" dirty="0"/>
                        <a:t>0x00503D0B</a:t>
                      </a:r>
                      <a:endParaRPr lang="en-US" dirty="0"/>
                    </a:p>
                  </a:txBody>
                  <a:tcPr>
                    <a:solidFill>
                      <a:schemeClr val="bg1"/>
                    </a:solidFill>
                  </a:tcPr>
                </a:tc>
                <a:tc>
                  <a:txBody>
                    <a:bodyPr/>
                    <a:lstStyle/>
                    <a:p>
                      <a:r>
                        <a:rPr lang="en-US" dirty="0"/>
                        <a:t>R15</a:t>
                      </a:r>
                    </a:p>
                  </a:txBody>
                  <a:tcPr>
                    <a:solidFill>
                      <a:schemeClr val="bg1"/>
                    </a:solidFill>
                  </a:tcPr>
                </a:tc>
                <a:tc>
                  <a:txBody>
                    <a:bodyPr/>
                    <a:lstStyle/>
                    <a:p>
                      <a:r>
                        <a:rPr lang="pt-BR" dirty="0"/>
                        <a:t>omitted</a:t>
                      </a:r>
                      <a:endParaRPr lang="en-US" dirty="0"/>
                    </a:p>
                  </a:txBody>
                  <a:tcPr>
                    <a:solidFill>
                      <a:schemeClr val="bg1"/>
                    </a:solidFill>
                  </a:tcPr>
                </a:tc>
                <a:extLst>
                  <a:ext uri="{0D108BD9-81ED-4DB2-BD59-A6C34878D82A}">
                    <a16:rowId xmlns:a16="http://schemas.microsoft.com/office/drawing/2014/main" val="3562356508"/>
                  </a:ext>
                </a:extLst>
              </a:tr>
            </a:tbl>
          </a:graphicData>
        </a:graphic>
      </p:graphicFrame>
      <p:graphicFrame>
        <p:nvGraphicFramePr>
          <p:cNvPr id="7" name="Content Placeholder 6">
            <a:extLst>
              <a:ext uri="{FF2B5EF4-FFF2-40B4-BE49-F238E27FC236}">
                <a16:creationId xmlns:a16="http://schemas.microsoft.com/office/drawing/2014/main" id="{F05BFDFB-FCA9-9356-1E8B-8D31B2E6CEF7}"/>
              </a:ext>
            </a:extLst>
          </p:cNvPr>
          <p:cNvGraphicFramePr>
            <a:graphicFrameLocks/>
          </p:cNvGraphicFramePr>
          <p:nvPr>
            <p:extLst>
              <p:ext uri="{D42A27DB-BD31-4B8C-83A1-F6EECF244321}">
                <p14:modId xmlns:p14="http://schemas.microsoft.com/office/powerpoint/2010/main" val="2149899251"/>
              </p:ext>
            </p:extLst>
          </p:nvPr>
        </p:nvGraphicFramePr>
        <p:xfrm>
          <a:off x="457200" y="6448182"/>
          <a:ext cx="8405417" cy="370840"/>
        </p:xfrm>
        <a:graphic>
          <a:graphicData uri="http://schemas.openxmlformats.org/drawingml/2006/table">
            <a:tbl>
              <a:tblPr firstRow="1" bandRow="1">
                <a:tableStyleId>{5940675A-B579-460E-94D1-54222C63F5DA}</a:tableStyleId>
              </a:tblPr>
              <a:tblGrid>
                <a:gridCol w="1820338">
                  <a:extLst>
                    <a:ext uri="{9D8B030D-6E8A-4147-A177-3AD203B41FA5}">
                      <a16:colId xmlns:a16="http://schemas.microsoft.com/office/drawing/2014/main" val="4041087470"/>
                    </a:ext>
                  </a:extLst>
                </a:gridCol>
                <a:gridCol w="549956">
                  <a:extLst>
                    <a:ext uri="{9D8B030D-6E8A-4147-A177-3AD203B41FA5}">
                      <a16:colId xmlns:a16="http://schemas.microsoft.com/office/drawing/2014/main" val="475833553"/>
                    </a:ext>
                  </a:extLst>
                </a:gridCol>
                <a:gridCol w="549956">
                  <a:extLst>
                    <a:ext uri="{9D8B030D-6E8A-4147-A177-3AD203B41FA5}">
                      <a16:colId xmlns:a16="http://schemas.microsoft.com/office/drawing/2014/main" val="3440583969"/>
                    </a:ext>
                  </a:extLst>
                </a:gridCol>
                <a:gridCol w="549956">
                  <a:extLst>
                    <a:ext uri="{9D8B030D-6E8A-4147-A177-3AD203B41FA5}">
                      <a16:colId xmlns:a16="http://schemas.microsoft.com/office/drawing/2014/main" val="3973726920"/>
                    </a:ext>
                  </a:extLst>
                </a:gridCol>
                <a:gridCol w="549956">
                  <a:extLst>
                    <a:ext uri="{9D8B030D-6E8A-4147-A177-3AD203B41FA5}">
                      <a16:colId xmlns:a16="http://schemas.microsoft.com/office/drawing/2014/main" val="1099364392"/>
                    </a:ext>
                  </a:extLst>
                </a:gridCol>
                <a:gridCol w="549956">
                  <a:extLst>
                    <a:ext uri="{9D8B030D-6E8A-4147-A177-3AD203B41FA5}">
                      <a16:colId xmlns:a16="http://schemas.microsoft.com/office/drawing/2014/main" val="598594491"/>
                    </a:ext>
                  </a:extLst>
                </a:gridCol>
                <a:gridCol w="549956">
                  <a:extLst>
                    <a:ext uri="{9D8B030D-6E8A-4147-A177-3AD203B41FA5}">
                      <a16:colId xmlns:a16="http://schemas.microsoft.com/office/drawing/2014/main" val="3299168853"/>
                    </a:ext>
                  </a:extLst>
                </a:gridCol>
                <a:gridCol w="549956">
                  <a:extLst>
                    <a:ext uri="{9D8B030D-6E8A-4147-A177-3AD203B41FA5}">
                      <a16:colId xmlns:a16="http://schemas.microsoft.com/office/drawing/2014/main" val="3639377261"/>
                    </a:ext>
                  </a:extLst>
                </a:gridCol>
                <a:gridCol w="549956">
                  <a:extLst>
                    <a:ext uri="{9D8B030D-6E8A-4147-A177-3AD203B41FA5}">
                      <a16:colId xmlns:a16="http://schemas.microsoft.com/office/drawing/2014/main" val="2095656865"/>
                    </a:ext>
                  </a:extLst>
                </a:gridCol>
                <a:gridCol w="553389">
                  <a:extLst>
                    <a:ext uri="{9D8B030D-6E8A-4147-A177-3AD203B41FA5}">
                      <a16:colId xmlns:a16="http://schemas.microsoft.com/office/drawing/2014/main" val="2172498307"/>
                    </a:ext>
                  </a:extLst>
                </a:gridCol>
                <a:gridCol w="549956">
                  <a:extLst>
                    <a:ext uri="{9D8B030D-6E8A-4147-A177-3AD203B41FA5}">
                      <a16:colId xmlns:a16="http://schemas.microsoft.com/office/drawing/2014/main" val="3928751653"/>
                    </a:ext>
                  </a:extLst>
                </a:gridCol>
                <a:gridCol w="532130">
                  <a:extLst>
                    <a:ext uri="{9D8B030D-6E8A-4147-A177-3AD203B41FA5}">
                      <a16:colId xmlns:a16="http://schemas.microsoft.com/office/drawing/2014/main" val="1178522413"/>
                    </a:ext>
                  </a:extLst>
                </a:gridCol>
                <a:gridCol w="549956">
                  <a:extLst>
                    <a:ext uri="{9D8B030D-6E8A-4147-A177-3AD203B41FA5}">
                      <a16:colId xmlns:a16="http://schemas.microsoft.com/office/drawing/2014/main" val="4096721898"/>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800" b="0" i="0" kern="1200" dirty="0">
                          <a:solidFill>
                            <a:schemeClr val="tx1"/>
                          </a:solidFill>
                          <a:effectLst/>
                          <a:latin typeface="Times New Roman" pitchFamily="18" charset="0"/>
                          <a:ea typeface="+mn-ea"/>
                          <a:cs typeface="+mn-cs"/>
                        </a:rPr>
                        <a:t>0x10000010</a:t>
                      </a:r>
                      <a:endParaRPr lang="en-US" sz="1800" b="0" dirty="0">
                        <a:latin typeface="Consolas" panose="020B0609020204030204" pitchFamily="49" charset="0"/>
                        <a:cs typeface="Consolas" panose="020B0609020204030204" pitchFamily="49" charset="0"/>
                      </a:endParaRPr>
                    </a:p>
                  </a:txBody>
                  <a:tcPr>
                    <a:solidFill>
                      <a:schemeClr val="bg1"/>
                    </a:solidFill>
                  </a:tcPr>
                </a:tc>
                <a:tc>
                  <a:txBody>
                    <a:bodyPr/>
                    <a:lstStyle/>
                    <a:p>
                      <a:pPr algn="ctr"/>
                      <a:r>
                        <a:rPr lang="en-US" dirty="0"/>
                        <a:t>FF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EF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D0</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BC</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D7</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AB</a:t>
                      </a:r>
                    </a:p>
                  </a:txBody>
                  <a:tcPr>
                    <a:solidFill>
                      <a:schemeClr val="bg1"/>
                    </a:solidFill>
                  </a:tcPr>
                </a:tc>
                <a:extLst>
                  <a:ext uri="{0D108BD9-81ED-4DB2-BD59-A6C34878D82A}">
                    <a16:rowId xmlns:a16="http://schemas.microsoft.com/office/drawing/2014/main" val="3396541759"/>
                  </a:ext>
                </a:extLst>
              </a:tr>
            </a:tbl>
          </a:graphicData>
        </a:graphic>
      </p:graphicFrame>
    </p:spTree>
    <p:extLst>
      <p:ext uri="{BB962C8B-B14F-4D97-AF65-F5344CB8AC3E}">
        <p14:creationId xmlns:p14="http://schemas.microsoft.com/office/powerpoint/2010/main" val="357148919"/>
      </p:ext>
    </p:extLst>
  </p:cSld>
  <p:clrMapOvr>
    <a:masterClrMapping/>
  </p:clrMapOvr>
  <p:transition>
    <p:pull dir="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835B942-ADBC-4C62-98E9-1A40633804F6}"/>
              </a:ext>
            </a:extLst>
          </p:cNvPr>
          <p:cNvSpPr txBox="1"/>
          <p:nvPr/>
        </p:nvSpPr>
        <p:spPr>
          <a:xfrm>
            <a:off x="6120221" y="152400"/>
            <a:ext cx="2967479" cy="5693866"/>
          </a:xfrm>
          <a:prstGeom prst="rect">
            <a:avLst/>
          </a:prstGeom>
          <a:solidFill>
            <a:sysClr val="window" lastClr="FFFFFF"/>
          </a:solidFill>
          <a:ln w="19050" cap="flat" cmpd="sng" algn="ctr">
            <a:solidFill>
              <a:srgbClr val="4F81BD"/>
            </a:solidFill>
            <a:prstDash val="solid"/>
          </a:ln>
          <a:effectLst/>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b="0" kern="0" dirty="0">
                <a:solidFill>
                  <a:prstClr val="black"/>
                </a:solidFill>
                <a:latin typeface="Consolas" panose="020B0609020204030204" pitchFamily="49" charset="0"/>
                <a:cs typeface="Consolas" panose="020B0609020204030204" pitchFamily="49" charset="0"/>
              </a:rPr>
              <a:t>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LDR R1, =0x10000010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LDR R2, [R1]</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LDR R3, [R1,#4]</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BL max</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SUBS R4, R2, R0  @NZCV =</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MOVW R5, #1</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LSL R6, R5, #4</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BIC R7, R2, R6</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ANDS R8, R7, </a:t>
            </a:r>
            <a:r>
              <a:rPr lang="pt-BR" b="0" kern="0" dirty="0">
                <a:solidFill>
                  <a:prstClr val="black"/>
                </a:solidFill>
                <a:latin typeface="Consolas" panose="020B0609020204030204" pitchFamily="49" charset="0"/>
                <a:cs typeface="Consolas" panose="020B0609020204030204" pitchFamily="49" charset="0"/>
              </a:rPr>
              <a:t>R6  @NZCV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ROR R9, R3, #12</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REV R10, R9</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RBIT R11, R10</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ADDS R12, R3, </a:t>
            </a:r>
            <a:r>
              <a:rPr lang="pt-BR" b="0" kern="0" dirty="0">
                <a:solidFill>
                  <a:prstClr val="black"/>
                </a:solidFill>
                <a:latin typeface="Consolas" panose="020B0609020204030204" pitchFamily="49" charset="0"/>
                <a:cs typeface="Consolas" panose="020B0609020204030204" pitchFamily="49" charset="0"/>
              </a:rPr>
              <a:t>R9 @NZCV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STR R12, [R1,#8]</a:t>
            </a:r>
          </a:p>
          <a:p>
            <a:pPr marL="0" marR="0" lvl="0" indent="0" defTabSz="914400" eaLnBrk="1" fontAlgn="auto" latinLnBrk="0" hangingPunct="1">
              <a:lnSpc>
                <a:spcPct val="100000"/>
              </a:lnSpc>
              <a:spcBef>
                <a:spcPts val="0"/>
              </a:spcBef>
              <a:spcAft>
                <a:spcPts val="0"/>
              </a:spcAft>
              <a:buClrTx/>
              <a:buSzTx/>
              <a:buFontTx/>
              <a:buNone/>
              <a:tabLst/>
              <a:defRPr/>
            </a:pPr>
            <a:endPar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loop B loop</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ENDP</a:t>
            </a:r>
          </a:p>
          <a:p>
            <a:pPr marL="0" marR="0" lvl="0" indent="0" defTabSz="914400" eaLnBrk="1" fontAlgn="auto" latinLnBrk="0" hangingPunct="1">
              <a:lnSpc>
                <a:spcPct val="100000"/>
              </a:lnSpc>
              <a:spcBef>
                <a:spcPts val="0"/>
              </a:spcBef>
              <a:spcAft>
                <a:spcPts val="0"/>
              </a:spcAft>
              <a:buClrTx/>
              <a:buSzTx/>
              <a:buFontTx/>
              <a:buNone/>
              <a:tabLst/>
              <a:defRPr/>
            </a:pPr>
            <a:endPar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max PROC</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CMP R2, </a:t>
            </a:r>
            <a:r>
              <a:rPr lang="pt-BR" b="0" kern="0" dirty="0">
                <a:solidFill>
                  <a:prstClr val="black"/>
                </a:solidFill>
                <a:latin typeface="Consolas" panose="020B0609020204030204" pitchFamily="49" charset="0"/>
                <a:cs typeface="Consolas" panose="020B0609020204030204" pitchFamily="49" charset="0"/>
              </a:rPr>
              <a:t>R3      @NZCV </a:t>
            </a: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BLT second</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first MOV R0, R2</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B done</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second MOV R0, R3</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done   BX LR</a:t>
            </a:r>
          </a:p>
          <a:p>
            <a:pPr marL="0" marR="0" lvl="0" indent="0" defTabSz="914400" eaLnBrk="1" fontAlgn="auto" latinLnBrk="0" hangingPunct="1">
              <a:lnSpc>
                <a:spcPct val="100000"/>
              </a:lnSpc>
              <a:spcBef>
                <a:spcPts val="0"/>
              </a:spcBef>
              <a:spcAft>
                <a:spcPts val="0"/>
              </a:spcAft>
              <a:buClrTx/>
              <a:buSzTx/>
              <a:buFontTx/>
              <a:buNone/>
              <a:tabLst/>
              <a:defRPr/>
            </a:pPr>
            <a:r>
              <a:rPr kumimoji="0" lang="pt-BR" b="0" i="0" u="none" strike="noStrike" kern="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     ENDP</a:t>
            </a:r>
          </a:p>
        </p:txBody>
      </p:sp>
      <p:sp>
        <p:nvSpPr>
          <p:cNvPr id="2" name="Title 1">
            <a:extLst>
              <a:ext uri="{FF2B5EF4-FFF2-40B4-BE49-F238E27FC236}">
                <a16:creationId xmlns:a16="http://schemas.microsoft.com/office/drawing/2014/main" id="{BDA40FCB-D54C-D82C-3682-2EDAFE1522C2}"/>
              </a:ext>
            </a:extLst>
          </p:cNvPr>
          <p:cNvSpPr>
            <a:spLocks noGrp="1"/>
          </p:cNvSpPr>
          <p:nvPr>
            <p:ph type="title"/>
          </p:nvPr>
        </p:nvSpPr>
        <p:spPr/>
        <p:txBody>
          <a:bodyPr/>
          <a:lstStyle/>
          <a:p>
            <a:r>
              <a:rPr lang="en-US" dirty="0"/>
              <a:t>R13, R14, R15</a:t>
            </a:r>
          </a:p>
        </p:txBody>
      </p:sp>
      <p:sp>
        <p:nvSpPr>
          <p:cNvPr id="3" name="Slide Number Placeholder 2">
            <a:extLst>
              <a:ext uri="{FF2B5EF4-FFF2-40B4-BE49-F238E27FC236}">
                <a16:creationId xmlns:a16="http://schemas.microsoft.com/office/drawing/2014/main" id="{27A1AFFF-574E-8B5A-40A0-486FB05915AC}"/>
              </a:ext>
            </a:extLst>
          </p:cNvPr>
          <p:cNvSpPr>
            <a:spLocks noGrp="1"/>
          </p:cNvSpPr>
          <p:nvPr>
            <p:ph type="sldNum" sz="quarter" idx="12"/>
          </p:nvPr>
        </p:nvSpPr>
        <p:spPr/>
        <p:txBody>
          <a:bodyPr/>
          <a:lstStyle/>
          <a:p>
            <a:fld id="{AEE14D4A-FE32-40AF-B06D-E9622816B101}" type="slidenum">
              <a:rPr lang="en-US" smtClean="0"/>
              <a:pPr/>
              <a:t>36</a:t>
            </a:fld>
            <a:endParaRPr lang="en-US"/>
          </a:p>
        </p:txBody>
      </p:sp>
      <p:sp>
        <p:nvSpPr>
          <p:cNvPr id="4" name="Content Placeholder 3">
            <a:extLst>
              <a:ext uri="{FF2B5EF4-FFF2-40B4-BE49-F238E27FC236}">
                <a16:creationId xmlns:a16="http://schemas.microsoft.com/office/drawing/2014/main" id="{57BCF497-35C8-0714-FEEA-1350E6ED5D96}"/>
              </a:ext>
            </a:extLst>
          </p:cNvPr>
          <p:cNvSpPr>
            <a:spLocks noGrp="1"/>
          </p:cNvSpPr>
          <p:nvPr>
            <p:ph sz="quarter" idx="1"/>
          </p:nvPr>
        </p:nvSpPr>
        <p:spPr>
          <a:xfrm>
            <a:off x="228600" y="1219199"/>
            <a:ext cx="5835321" cy="3710897"/>
          </a:xfrm>
        </p:spPr>
        <p:txBody>
          <a:bodyPr>
            <a:normAutofit fontScale="70000" lnSpcReduction="20000"/>
          </a:bodyPr>
          <a:lstStyle/>
          <a:p>
            <a:r>
              <a:rPr lang="en-US" dirty="0"/>
              <a:t>R13 is the stack pointer (SP), R14 is the link register (LR), and R15 is the program counter (PC). Table shows </a:t>
            </a:r>
          </a:p>
          <a:p>
            <a:r>
              <a:rPr lang="en-US" dirty="0"/>
              <a:t>R13 (SP): points to the current top of the stack used for pushes, pops, and call frames; here it’s </a:t>
            </a:r>
            <a:r>
              <a:rPr lang="en-US" altLang="zh-CN" dirty="0"/>
              <a:t>initialized to</a:t>
            </a:r>
            <a:r>
              <a:rPr lang="en-US" dirty="0"/>
              <a:t> 0x10000200 and remains the same since there is no stack operation (PUSH, POP).​</a:t>
            </a:r>
          </a:p>
          <a:p>
            <a:r>
              <a:rPr lang="en-US" dirty="0"/>
              <a:t>R15 (PC): Initially, PC = 0x00000250 at the first instruction “LDR R1, =0x10000010”. It gets incremented by 4 after execution of each instruction without branch, hence PC =  0x0000025C at instruction “BL max”. When the program finishes, PC is at the last instruction “loop B loop”, and shown as “omitted” in the table.</a:t>
            </a:r>
          </a:p>
          <a:p>
            <a:r>
              <a:rPr lang="en-US" dirty="0"/>
              <a:t>R14 (LR): holds the return address set by BL (address of the instruction after the branch), which is 0x0000025C + 4 = 0x00000260.</a:t>
            </a:r>
          </a:p>
        </p:txBody>
      </p:sp>
      <p:sp>
        <p:nvSpPr>
          <p:cNvPr id="5" name="Slide Number Placeholder 2">
            <a:extLst>
              <a:ext uri="{FF2B5EF4-FFF2-40B4-BE49-F238E27FC236}">
                <a16:creationId xmlns:a16="http://schemas.microsoft.com/office/drawing/2014/main" id="{58C3480D-C74D-EA1C-E341-5549A62A9CE4}"/>
              </a:ext>
            </a:extLst>
          </p:cNvPr>
          <p:cNvSpPr txBox="1">
            <a:spLocks/>
          </p:cNvSpPr>
          <p:nvPr/>
        </p:nvSpPr>
        <p:spPr>
          <a:xfrm>
            <a:off x="612648" y="6356350"/>
            <a:ext cx="1981200" cy="365760"/>
          </a:xfrm>
          <a:prstGeom prst="rect">
            <a:avLst/>
          </a:prstGeom>
        </p:spPr>
        <p:txBody>
          <a:bodyPr vert="horz"/>
          <a:lstStyle>
            <a:defPPr>
              <a:defRPr lang="en-US"/>
            </a:defPPr>
            <a:lvl1pPr algn="l" rtl="0" eaLnBrk="1" fontAlgn="base" latinLnBrk="0" hangingPunct="1">
              <a:spcBef>
                <a:spcPct val="0"/>
              </a:spcBef>
              <a:spcAft>
                <a:spcPct val="0"/>
              </a:spcAft>
              <a:defRPr kumimoji="0" sz="1800" b="1" kern="1200">
                <a:solidFill>
                  <a:schemeClr val="tx2"/>
                </a:solidFill>
                <a:latin typeface="Courier New" pitchFamily="49" charset="0"/>
                <a:ea typeface="+mn-ea"/>
                <a:cs typeface="+mn-cs"/>
              </a:defRPr>
            </a:lvl1pPr>
            <a:lvl2pPr marL="457200" algn="l" rtl="0" eaLnBrk="0" fontAlgn="base" hangingPunct="0">
              <a:spcBef>
                <a:spcPct val="0"/>
              </a:spcBef>
              <a:spcAft>
                <a:spcPct val="0"/>
              </a:spcAft>
              <a:defRPr sz="1400" b="1" kern="1200">
                <a:solidFill>
                  <a:schemeClr val="tx1"/>
                </a:solidFill>
                <a:latin typeface="Courier New" pitchFamily="49" charset="0"/>
                <a:ea typeface="+mn-ea"/>
                <a:cs typeface="+mn-cs"/>
              </a:defRPr>
            </a:lvl2pPr>
            <a:lvl3pPr marL="914400" algn="l" rtl="0" eaLnBrk="0" fontAlgn="base" hangingPunct="0">
              <a:spcBef>
                <a:spcPct val="0"/>
              </a:spcBef>
              <a:spcAft>
                <a:spcPct val="0"/>
              </a:spcAft>
              <a:defRPr sz="1400" b="1" kern="1200">
                <a:solidFill>
                  <a:schemeClr val="tx1"/>
                </a:solidFill>
                <a:latin typeface="Courier New" pitchFamily="49" charset="0"/>
                <a:ea typeface="+mn-ea"/>
                <a:cs typeface="+mn-cs"/>
              </a:defRPr>
            </a:lvl3pPr>
            <a:lvl4pPr marL="1371600" algn="l" rtl="0" eaLnBrk="0" fontAlgn="base" hangingPunct="0">
              <a:spcBef>
                <a:spcPct val="0"/>
              </a:spcBef>
              <a:spcAft>
                <a:spcPct val="0"/>
              </a:spcAft>
              <a:defRPr sz="1400" b="1" kern="1200">
                <a:solidFill>
                  <a:schemeClr val="tx1"/>
                </a:solidFill>
                <a:latin typeface="Courier New" pitchFamily="49" charset="0"/>
                <a:ea typeface="+mn-ea"/>
                <a:cs typeface="+mn-cs"/>
              </a:defRPr>
            </a:lvl4pPr>
            <a:lvl5pPr marL="1828800" algn="l" rtl="0" eaLnBrk="0" fontAlgn="base" hangingPunct="0">
              <a:spcBef>
                <a:spcPct val="0"/>
              </a:spcBef>
              <a:spcAft>
                <a:spcPct val="0"/>
              </a:spcAft>
              <a:defRPr sz="1400" b="1" kern="1200">
                <a:solidFill>
                  <a:schemeClr val="tx1"/>
                </a:solidFill>
                <a:latin typeface="Courier New" pitchFamily="49" charset="0"/>
                <a:ea typeface="+mn-ea"/>
                <a:cs typeface="+mn-cs"/>
              </a:defRPr>
            </a:lvl5pPr>
            <a:lvl6pPr marL="2286000" algn="l" defTabSz="914400" rtl="0" eaLnBrk="1" latinLnBrk="0" hangingPunct="1">
              <a:defRPr sz="1400" b="1" kern="1200">
                <a:solidFill>
                  <a:schemeClr val="tx1"/>
                </a:solidFill>
                <a:latin typeface="Courier New" pitchFamily="49" charset="0"/>
                <a:ea typeface="+mn-ea"/>
                <a:cs typeface="+mn-cs"/>
              </a:defRPr>
            </a:lvl6pPr>
            <a:lvl7pPr marL="2743200" algn="l" defTabSz="914400" rtl="0" eaLnBrk="1" latinLnBrk="0" hangingPunct="1">
              <a:defRPr sz="1400" b="1" kern="1200">
                <a:solidFill>
                  <a:schemeClr val="tx1"/>
                </a:solidFill>
                <a:latin typeface="Courier New" pitchFamily="49" charset="0"/>
                <a:ea typeface="+mn-ea"/>
                <a:cs typeface="+mn-cs"/>
              </a:defRPr>
            </a:lvl7pPr>
            <a:lvl8pPr marL="3200400" algn="l" defTabSz="914400" rtl="0" eaLnBrk="1" latinLnBrk="0" hangingPunct="1">
              <a:defRPr sz="1400" b="1" kern="1200">
                <a:solidFill>
                  <a:schemeClr val="tx1"/>
                </a:solidFill>
                <a:latin typeface="Courier New" pitchFamily="49" charset="0"/>
                <a:ea typeface="+mn-ea"/>
                <a:cs typeface="+mn-cs"/>
              </a:defRPr>
            </a:lvl8pPr>
            <a:lvl9pPr marL="3657600" algn="l" defTabSz="914400" rtl="0" eaLnBrk="1" latinLnBrk="0" hangingPunct="1">
              <a:defRPr sz="1400" b="1" kern="1200">
                <a:solidFill>
                  <a:schemeClr val="tx1"/>
                </a:solidFill>
                <a:latin typeface="Courier New" pitchFamily="49" charset="0"/>
                <a:ea typeface="+mn-ea"/>
                <a:cs typeface="+mn-cs"/>
              </a:defRPr>
            </a:lvl9pPr>
          </a:lstStyle>
          <a:p>
            <a:fld id="{AEE14D4A-FE32-40AF-B06D-E9622816B101}" type="slidenum">
              <a:rPr lang="en-US" smtClean="0"/>
              <a:pPr/>
              <a:t>36</a:t>
            </a:fld>
            <a:endParaRPr lang="en-US"/>
          </a:p>
        </p:txBody>
      </p:sp>
      <p:sp>
        <p:nvSpPr>
          <p:cNvPr id="6" name="Slide Number Placeholder 2">
            <a:extLst>
              <a:ext uri="{FF2B5EF4-FFF2-40B4-BE49-F238E27FC236}">
                <a16:creationId xmlns:a16="http://schemas.microsoft.com/office/drawing/2014/main" id="{23B67C02-1D81-0D7F-AB7B-00142E1D4042}"/>
              </a:ext>
            </a:extLst>
          </p:cNvPr>
          <p:cNvSpPr txBox="1">
            <a:spLocks/>
          </p:cNvSpPr>
          <p:nvPr/>
        </p:nvSpPr>
        <p:spPr>
          <a:xfrm>
            <a:off x="612648" y="6356350"/>
            <a:ext cx="1981200" cy="365760"/>
          </a:xfrm>
          <a:prstGeom prst="rect">
            <a:avLst/>
          </a:prstGeom>
        </p:spPr>
        <p:txBody>
          <a:bodyPr vert="horz"/>
          <a:lstStyle>
            <a:defPPr>
              <a:defRPr lang="en-US"/>
            </a:defPPr>
            <a:lvl1pPr algn="l" rtl="0" eaLnBrk="1" fontAlgn="base" latinLnBrk="0" hangingPunct="1">
              <a:spcBef>
                <a:spcPct val="0"/>
              </a:spcBef>
              <a:spcAft>
                <a:spcPct val="0"/>
              </a:spcAft>
              <a:defRPr kumimoji="0" sz="1800" b="1" kern="1200">
                <a:solidFill>
                  <a:schemeClr val="tx2"/>
                </a:solidFill>
                <a:latin typeface="Courier New" pitchFamily="49" charset="0"/>
                <a:ea typeface="+mn-ea"/>
                <a:cs typeface="+mn-cs"/>
              </a:defRPr>
            </a:lvl1pPr>
            <a:lvl2pPr marL="457200" algn="l" rtl="0" eaLnBrk="0" fontAlgn="base" hangingPunct="0">
              <a:spcBef>
                <a:spcPct val="0"/>
              </a:spcBef>
              <a:spcAft>
                <a:spcPct val="0"/>
              </a:spcAft>
              <a:defRPr sz="1400" b="1" kern="1200">
                <a:solidFill>
                  <a:schemeClr val="tx1"/>
                </a:solidFill>
                <a:latin typeface="Courier New" pitchFamily="49" charset="0"/>
                <a:ea typeface="+mn-ea"/>
                <a:cs typeface="+mn-cs"/>
              </a:defRPr>
            </a:lvl2pPr>
            <a:lvl3pPr marL="914400" algn="l" rtl="0" eaLnBrk="0" fontAlgn="base" hangingPunct="0">
              <a:spcBef>
                <a:spcPct val="0"/>
              </a:spcBef>
              <a:spcAft>
                <a:spcPct val="0"/>
              </a:spcAft>
              <a:defRPr sz="1400" b="1" kern="1200">
                <a:solidFill>
                  <a:schemeClr val="tx1"/>
                </a:solidFill>
                <a:latin typeface="Courier New" pitchFamily="49" charset="0"/>
                <a:ea typeface="+mn-ea"/>
                <a:cs typeface="+mn-cs"/>
              </a:defRPr>
            </a:lvl3pPr>
            <a:lvl4pPr marL="1371600" algn="l" rtl="0" eaLnBrk="0" fontAlgn="base" hangingPunct="0">
              <a:spcBef>
                <a:spcPct val="0"/>
              </a:spcBef>
              <a:spcAft>
                <a:spcPct val="0"/>
              </a:spcAft>
              <a:defRPr sz="1400" b="1" kern="1200">
                <a:solidFill>
                  <a:schemeClr val="tx1"/>
                </a:solidFill>
                <a:latin typeface="Courier New" pitchFamily="49" charset="0"/>
                <a:ea typeface="+mn-ea"/>
                <a:cs typeface="+mn-cs"/>
              </a:defRPr>
            </a:lvl4pPr>
            <a:lvl5pPr marL="1828800" algn="l" rtl="0" eaLnBrk="0" fontAlgn="base" hangingPunct="0">
              <a:spcBef>
                <a:spcPct val="0"/>
              </a:spcBef>
              <a:spcAft>
                <a:spcPct val="0"/>
              </a:spcAft>
              <a:defRPr sz="1400" b="1" kern="1200">
                <a:solidFill>
                  <a:schemeClr val="tx1"/>
                </a:solidFill>
                <a:latin typeface="Courier New" pitchFamily="49" charset="0"/>
                <a:ea typeface="+mn-ea"/>
                <a:cs typeface="+mn-cs"/>
              </a:defRPr>
            </a:lvl5pPr>
            <a:lvl6pPr marL="2286000" algn="l" defTabSz="914400" rtl="0" eaLnBrk="1" latinLnBrk="0" hangingPunct="1">
              <a:defRPr sz="1400" b="1" kern="1200">
                <a:solidFill>
                  <a:schemeClr val="tx1"/>
                </a:solidFill>
                <a:latin typeface="Courier New" pitchFamily="49" charset="0"/>
                <a:ea typeface="+mn-ea"/>
                <a:cs typeface="+mn-cs"/>
              </a:defRPr>
            </a:lvl6pPr>
            <a:lvl7pPr marL="2743200" algn="l" defTabSz="914400" rtl="0" eaLnBrk="1" latinLnBrk="0" hangingPunct="1">
              <a:defRPr sz="1400" b="1" kern="1200">
                <a:solidFill>
                  <a:schemeClr val="tx1"/>
                </a:solidFill>
                <a:latin typeface="Courier New" pitchFamily="49" charset="0"/>
                <a:ea typeface="+mn-ea"/>
                <a:cs typeface="+mn-cs"/>
              </a:defRPr>
            </a:lvl7pPr>
            <a:lvl8pPr marL="3200400" algn="l" defTabSz="914400" rtl="0" eaLnBrk="1" latinLnBrk="0" hangingPunct="1">
              <a:defRPr sz="1400" b="1" kern="1200">
                <a:solidFill>
                  <a:schemeClr val="tx1"/>
                </a:solidFill>
                <a:latin typeface="Courier New" pitchFamily="49" charset="0"/>
                <a:ea typeface="+mn-ea"/>
                <a:cs typeface="+mn-cs"/>
              </a:defRPr>
            </a:lvl8pPr>
            <a:lvl9pPr marL="3657600" algn="l" defTabSz="914400" rtl="0" eaLnBrk="1" latinLnBrk="0" hangingPunct="1">
              <a:defRPr sz="1400" b="1" kern="1200">
                <a:solidFill>
                  <a:schemeClr val="tx1"/>
                </a:solidFill>
                <a:latin typeface="Courier New" pitchFamily="49" charset="0"/>
                <a:ea typeface="+mn-ea"/>
                <a:cs typeface="+mn-cs"/>
              </a:defRPr>
            </a:lvl9pPr>
          </a:lstStyle>
          <a:p>
            <a:fld id="{AEE14D4A-FE32-40AF-B06D-E9622816B101}" type="slidenum">
              <a:rPr lang="en-US" smtClean="0"/>
              <a:pPr/>
              <a:t>36</a:t>
            </a:fld>
            <a:endParaRPr lang="en-US"/>
          </a:p>
        </p:txBody>
      </p:sp>
      <p:graphicFrame>
        <p:nvGraphicFramePr>
          <p:cNvPr id="7" name="Table 6">
            <a:extLst>
              <a:ext uri="{FF2B5EF4-FFF2-40B4-BE49-F238E27FC236}">
                <a16:creationId xmlns:a16="http://schemas.microsoft.com/office/drawing/2014/main" id="{6FFFED02-5A98-7BA0-6E1F-FFE53EB36F8B}"/>
              </a:ext>
            </a:extLst>
          </p:cNvPr>
          <p:cNvGraphicFramePr>
            <a:graphicFrameLocks noGrp="1"/>
          </p:cNvGraphicFramePr>
          <p:nvPr>
            <p:extLst>
              <p:ext uri="{D42A27DB-BD31-4B8C-83A1-F6EECF244321}">
                <p14:modId xmlns:p14="http://schemas.microsoft.com/office/powerpoint/2010/main" val="2620328051"/>
              </p:ext>
            </p:extLst>
          </p:nvPr>
        </p:nvGraphicFramePr>
        <p:xfrm>
          <a:off x="56300" y="4930097"/>
          <a:ext cx="9087700" cy="1483360"/>
        </p:xfrm>
        <a:graphic>
          <a:graphicData uri="http://schemas.openxmlformats.org/drawingml/2006/table">
            <a:tbl>
              <a:tblPr firstRow="1" bandRow="1">
                <a:tableStyleId>{5940675A-B579-460E-94D1-54222C63F5DA}</a:tableStyleId>
              </a:tblPr>
              <a:tblGrid>
                <a:gridCol w="561982">
                  <a:extLst>
                    <a:ext uri="{9D8B030D-6E8A-4147-A177-3AD203B41FA5}">
                      <a16:colId xmlns:a16="http://schemas.microsoft.com/office/drawing/2014/main" val="2337985746"/>
                    </a:ext>
                  </a:extLst>
                </a:gridCol>
                <a:gridCol w="1698150">
                  <a:extLst>
                    <a:ext uri="{9D8B030D-6E8A-4147-A177-3AD203B41FA5}">
                      <a16:colId xmlns:a16="http://schemas.microsoft.com/office/drawing/2014/main" val="1802740170"/>
                    </a:ext>
                  </a:extLst>
                </a:gridCol>
                <a:gridCol w="512373">
                  <a:extLst>
                    <a:ext uri="{9D8B030D-6E8A-4147-A177-3AD203B41FA5}">
                      <a16:colId xmlns:a16="http://schemas.microsoft.com/office/drawing/2014/main" val="2590131525"/>
                    </a:ext>
                  </a:extLst>
                </a:gridCol>
                <a:gridCol w="1566396">
                  <a:extLst>
                    <a:ext uri="{9D8B030D-6E8A-4147-A177-3AD203B41FA5}">
                      <a16:colId xmlns:a16="http://schemas.microsoft.com/office/drawing/2014/main" val="947827850"/>
                    </a:ext>
                  </a:extLst>
                </a:gridCol>
                <a:gridCol w="702683">
                  <a:extLst>
                    <a:ext uri="{9D8B030D-6E8A-4147-A177-3AD203B41FA5}">
                      <a16:colId xmlns:a16="http://schemas.microsoft.com/office/drawing/2014/main" val="2189951492"/>
                    </a:ext>
                  </a:extLst>
                </a:gridCol>
                <a:gridCol w="1727428">
                  <a:extLst>
                    <a:ext uri="{9D8B030D-6E8A-4147-A177-3AD203B41FA5}">
                      <a16:colId xmlns:a16="http://schemas.microsoft.com/office/drawing/2014/main" val="2319925471"/>
                    </a:ext>
                  </a:extLst>
                </a:gridCol>
                <a:gridCol w="570913">
                  <a:extLst>
                    <a:ext uri="{9D8B030D-6E8A-4147-A177-3AD203B41FA5}">
                      <a16:colId xmlns:a16="http://schemas.microsoft.com/office/drawing/2014/main" val="3873491110"/>
                    </a:ext>
                  </a:extLst>
                </a:gridCol>
                <a:gridCol w="1747775">
                  <a:extLst>
                    <a:ext uri="{9D8B030D-6E8A-4147-A177-3AD203B41FA5}">
                      <a16:colId xmlns:a16="http://schemas.microsoft.com/office/drawing/2014/main" val="2341457647"/>
                    </a:ext>
                  </a:extLst>
                </a:gridCol>
              </a:tblGrid>
              <a:tr h="370840">
                <a:tc>
                  <a:txBody>
                    <a:bodyPr/>
                    <a:lstStyle/>
                    <a:p>
                      <a:r>
                        <a:rPr lang="en-US" dirty="0"/>
                        <a:t>R0</a:t>
                      </a:r>
                    </a:p>
                  </a:txBody>
                  <a:tcPr>
                    <a:solidFill>
                      <a:schemeClr val="bg1"/>
                    </a:solidFill>
                  </a:tcPr>
                </a:tc>
                <a:tc>
                  <a:txBody>
                    <a:bodyPr/>
                    <a:lstStyle/>
                    <a:p>
                      <a:r>
                        <a:rPr lang="pt-BR" dirty="0"/>
                        <a:t>0xABCDEFFF</a:t>
                      </a:r>
                      <a:r>
                        <a:rPr lang="en-US" dirty="0"/>
                        <a:t> </a:t>
                      </a:r>
                    </a:p>
                  </a:txBody>
                  <a:tcPr>
                    <a:solidFill>
                      <a:schemeClr val="bg1"/>
                    </a:solidFill>
                  </a:tcPr>
                </a:tc>
                <a:tc>
                  <a:txBody>
                    <a:bodyPr/>
                    <a:lstStyle/>
                    <a:p>
                      <a:r>
                        <a:rPr lang="en-US" dirty="0"/>
                        <a:t>R4</a:t>
                      </a:r>
                    </a:p>
                  </a:txBody>
                  <a:tcPr>
                    <a:solidFill>
                      <a:schemeClr val="bg1"/>
                    </a:solidFill>
                  </a:tcPr>
                </a:tc>
                <a:tc>
                  <a:txBody>
                    <a:bodyPr/>
                    <a:lstStyle/>
                    <a:p>
                      <a:r>
                        <a:rPr lang="en-US" dirty="0"/>
                        <a:t>0x00000000 </a:t>
                      </a:r>
                    </a:p>
                  </a:txBody>
                  <a:tcPr>
                    <a:solidFill>
                      <a:schemeClr val="bg1"/>
                    </a:solidFill>
                  </a:tcPr>
                </a:tc>
                <a:tc>
                  <a:txBody>
                    <a:bodyPr/>
                    <a:lstStyle/>
                    <a:p>
                      <a:r>
                        <a:rPr lang="en-US" dirty="0"/>
                        <a:t>R8</a:t>
                      </a:r>
                    </a:p>
                  </a:txBody>
                  <a:tcPr>
                    <a:solidFill>
                      <a:schemeClr val="bg1"/>
                    </a:solidFill>
                  </a:tcPr>
                </a:tc>
                <a:tc>
                  <a:txBody>
                    <a:bodyPr/>
                    <a:lstStyle/>
                    <a:p>
                      <a:r>
                        <a:rPr lang="en-US" dirty="0"/>
                        <a:t>0x00000000 </a:t>
                      </a:r>
                    </a:p>
                  </a:txBody>
                  <a:tcPr>
                    <a:solidFill>
                      <a:schemeClr val="bg1"/>
                    </a:solidFill>
                  </a:tcPr>
                </a:tc>
                <a:tc>
                  <a:txBody>
                    <a:bodyPr/>
                    <a:lstStyle/>
                    <a:p>
                      <a:r>
                        <a:rPr lang="en-US" dirty="0"/>
                        <a:t>R12</a:t>
                      </a:r>
                    </a:p>
                  </a:txBody>
                  <a:tcPr>
                    <a:solidFill>
                      <a:schemeClr val="bg1"/>
                    </a:solidFill>
                  </a:tcPr>
                </a:tc>
                <a:tc>
                  <a:txBody>
                    <a:bodyPr/>
                    <a:lstStyle/>
                    <a:p>
                      <a:r>
                        <a:rPr kumimoji="0" lang="en-US" b="0" i="0" kern="1200" dirty="0">
                          <a:solidFill>
                            <a:schemeClr val="tx1"/>
                          </a:solidFill>
                          <a:effectLst/>
                          <a:latin typeface="+mn-lt"/>
                          <a:ea typeface="+mn-ea"/>
                          <a:cs typeface="+mn-cs"/>
                        </a:rPr>
                        <a:t>0xABD7BCD0</a:t>
                      </a:r>
                      <a:endParaRPr lang="en-US" dirty="0"/>
                    </a:p>
                  </a:txBody>
                  <a:tcPr>
                    <a:solidFill>
                      <a:schemeClr val="bg1"/>
                    </a:solidFill>
                  </a:tcPr>
                </a:tc>
                <a:extLst>
                  <a:ext uri="{0D108BD9-81ED-4DB2-BD59-A6C34878D82A}">
                    <a16:rowId xmlns:a16="http://schemas.microsoft.com/office/drawing/2014/main" val="100651221"/>
                  </a:ext>
                </a:extLst>
              </a:tr>
              <a:tr h="370840">
                <a:tc>
                  <a:txBody>
                    <a:bodyPr/>
                    <a:lstStyle/>
                    <a:p>
                      <a:r>
                        <a:rPr lang="en-US" dirty="0"/>
                        <a:t>R1</a:t>
                      </a:r>
                    </a:p>
                  </a:txBody>
                  <a:tcPr>
                    <a:solidFill>
                      <a:schemeClr val="bg1"/>
                    </a:solidFill>
                  </a:tcPr>
                </a:tc>
                <a:tc>
                  <a:txBody>
                    <a:bodyPr/>
                    <a:lstStyle/>
                    <a:p>
                      <a:r>
                        <a:rPr lang="en-US" dirty="0"/>
                        <a:t>0x10000010</a:t>
                      </a:r>
                    </a:p>
                  </a:txBody>
                  <a:tcPr>
                    <a:solidFill>
                      <a:schemeClr val="bg1"/>
                    </a:solidFill>
                  </a:tcPr>
                </a:tc>
                <a:tc>
                  <a:txBody>
                    <a:bodyPr/>
                    <a:lstStyle/>
                    <a:p>
                      <a:r>
                        <a:rPr lang="en-US" dirty="0"/>
                        <a:t>R5</a:t>
                      </a:r>
                    </a:p>
                  </a:txBody>
                  <a:tcPr>
                    <a:solidFill>
                      <a:schemeClr val="bg1"/>
                    </a:solidFill>
                  </a:tcPr>
                </a:tc>
                <a:tc>
                  <a:txBody>
                    <a:bodyPr/>
                    <a:lstStyle/>
                    <a:p>
                      <a:r>
                        <a:rPr lang="en-US" dirty="0"/>
                        <a:t>0x00000001</a:t>
                      </a:r>
                    </a:p>
                  </a:txBody>
                  <a:tcPr>
                    <a:solidFill>
                      <a:schemeClr val="bg1"/>
                    </a:solidFill>
                  </a:tcPr>
                </a:tc>
                <a:tc>
                  <a:txBody>
                    <a:bodyPr/>
                    <a:lstStyle/>
                    <a:p>
                      <a:r>
                        <a:rPr lang="en-US" dirty="0"/>
                        <a:t>R9</a:t>
                      </a:r>
                    </a:p>
                  </a:txBody>
                  <a:tcPr>
                    <a:solidFill>
                      <a:schemeClr val="bg1"/>
                    </a:solidFill>
                  </a:tcPr>
                </a:tc>
                <a:tc>
                  <a:txBody>
                    <a:bodyPr/>
                    <a:lstStyle/>
                    <a:p>
                      <a:r>
                        <a:rPr kumimoji="0" lang="en-US" b="0" i="0" kern="1200" dirty="0">
                          <a:solidFill>
                            <a:schemeClr val="tx1"/>
                          </a:solidFill>
                          <a:effectLst/>
                          <a:latin typeface="+mn-lt"/>
                          <a:ea typeface="+mn-ea"/>
                          <a:cs typeface="+mn-cs"/>
                        </a:rPr>
                        <a:t>0x000ABCD0</a:t>
                      </a:r>
                      <a:endParaRPr lang="en-US" dirty="0"/>
                    </a:p>
                  </a:txBody>
                  <a:tcPr>
                    <a:solidFill>
                      <a:schemeClr val="bg1"/>
                    </a:solidFill>
                  </a:tcPr>
                </a:tc>
                <a:tc>
                  <a:txBody>
                    <a:bodyPr/>
                    <a:lstStyle/>
                    <a:p>
                      <a:r>
                        <a:rPr lang="en-US" dirty="0"/>
                        <a:t>R13</a:t>
                      </a:r>
                    </a:p>
                  </a:txBody>
                  <a:tcPr>
                    <a:solidFill>
                      <a:schemeClr val="bg1"/>
                    </a:solidFill>
                  </a:tcPr>
                </a:tc>
                <a:tc>
                  <a:txBody>
                    <a:bodyPr/>
                    <a:lstStyle/>
                    <a:p>
                      <a:r>
                        <a:rPr lang="pt-BR" dirty="0"/>
                        <a:t>0x10000200</a:t>
                      </a:r>
                      <a:endParaRPr lang="en-US" dirty="0"/>
                    </a:p>
                  </a:txBody>
                  <a:tcPr>
                    <a:solidFill>
                      <a:schemeClr val="bg1"/>
                    </a:solidFill>
                  </a:tcPr>
                </a:tc>
                <a:extLst>
                  <a:ext uri="{0D108BD9-81ED-4DB2-BD59-A6C34878D82A}">
                    <a16:rowId xmlns:a16="http://schemas.microsoft.com/office/drawing/2014/main" val="146351233"/>
                  </a:ext>
                </a:extLst>
              </a:tr>
              <a:tr h="370840">
                <a:tc>
                  <a:txBody>
                    <a:bodyPr/>
                    <a:lstStyle/>
                    <a:p>
                      <a:r>
                        <a:rPr lang="en-US" dirty="0"/>
                        <a:t>R2</a:t>
                      </a:r>
                    </a:p>
                  </a:txBody>
                  <a:tcPr>
                    <a:solidFill>
                      <a:schemeClr val="bg1"/>
                    </a:solidFill>
                  </a:tcPr>
                </a:tc>
                <a:tc>
                  <a:txBody>
                    <a:bodyPr/>
                    <a:lstStyle/>
                    <a:p>
                      <a:r>
                        <a:rPr lang="pt-BR" dirty="0"/>
                        <a:t>0xABCDEFFF</a:t>
                      </a:r>
                      <a:endParaRPr lang="en-US" dirty="0"/>
                    </a:p>
                  </a:txBody>
                  <a:tcPr>
                    <a:solidFill>
                      <a:schemeClr val="bg1"/>
                    </a:solidFill>
                  </a:tcPr>
                </a:tc>
                <a:tc>
                  <a:txBody>
                    <a:bodyPr/>
                    <a:lstStyle/>
                    <a:p>
                      <a:r>
                        <a:rPr lang="en-US" dirty="0"/>
                        <a:t>R6</a:t>
                      </a:r>
                    </a:p>
                  </a:txBody>
                  <a:tcPr>
                    <a:solidFill>
                      <a:schemeClr val="bg1"/>
                    </a:solidFill>
                  </a:tcPr>
                </a:tc>
                <a:tc>
                  <a:txBody>
                    <a:bodyPr/>
                    <a:lstStyle/>
                    <a:p>
                      <a:r>
                        <a:rPr lang="en-US" dirty="0"/>
                        <a:t>0x00000010</a:t>
                      </a:r>
                    </a:p>
                  </a:txBody>
                  <a:tcPr>
                    <a:solidFill>
                      <a:schemeClr val="bg1"/>
                    </a:solidFill>
                  </a:tcPr>
                </a:tc>
                <a:tc>
                  <a:txBody>
                    <a:bodyPr/>
                    <a:lstStyle/>
                    <a:p>
                      <a:r>
                        <a:rPr lang="en-US" dirty="0"/>
                        <a:t>R10</a:t>
                      </a:r>
                    </a:p>
                  </a:txBody>
                  <a:tcPr>
                    <a:solidFill>
                      <a:schemeClr val="bg1"/>
                    </a:solidFill>
                  </a:tcPr>
                </a:tc>
                <a:tc>
                  <a:txBody>
                    <a:bodyPr/>
                    <a:lstStyle/>
                    <a:p>
                      <a:r>
                        <a:rPr kumimoji="0" lang="en-US" b="0" i="0" kern="1200" dirty="0">
                          <a:solidFill>
                            <a:schemeClr val="tx1"/>
                          </a:solidFill>
                          <a:effectLst/>
                          <a:latin typeface="+mn-lt"/>
                          <a:ea typeface="+mn-ea"/>
                          <a:cs typeface="+mn-cs"/>
                        </a:rPr>
                        <a:t>0xD0BC0A00</a:t>
                      </a:r>
                      <a:endParaRPr lang="en-US" dirty="0"/>
                    </a:p>
                  </a:txBody>
                  <a:tcPr>
                    <a:solidFill>
                      <a:schemeClr val="bg1"/>
                    </a:solidFill>
                  </a:tcPr>
                </a:tc>
                <a:tc>
                  <a:txBody>
                    <a:bodyPr/>
                    <a:lstStyle/>
                    <a:p>
                      <a:r>
                        <a:rPr lang="en-US" dirty="0"/>
                        <a:t>R14</a:t>
                      </a:r>
                    </a:p>
                  </a:txBody>
                  <a:tcPr>
                    <a:solidFill>
                      <a:schemeClr val="bg1"/>
                    </a:solidFill>
                  </a:tcPr>
                </a:tc>
                <a:tc>
                  <a:txBody>
                    <a:bodyPr/>
                    <a:lstStyle/>
                    <a:p>
                      <a:r>
                        <a:rPr lang="pt-BR" dirty="0"/>
                        <a:t>0x00000260</a:t>
                      </a:r>
                      <a:endParaRPr lang="en-US" dirty="0"/>
                    </a:p>
                  </a:txBody>
                  <a:tcPr>
                    <a:solidFill>
                      <a:schemeClr val="bg1"/>
                    </a:solidFill>
                  </a:tcPr>
                </a:tc>
                <a:extLst>
                  <a:ext uri="{0D108BD9-81ED-4DB2-BD59-A6C34878D82A}">
                    <a16:rowId xmlns:a16="http://schemas.microsoft.com/office/drawing/2014/main" val="1775583618"/>
                  </a:ext>
                </a:extLst>
              </a:tr>
              <a:tr h="370840">
                <a:tc>
                  <a:txBody>
                    <a:bodyPr/>
                    <a:lstStyle/>
                    <a:p>
                      <a:r>
                        <a:rPr lang="en-US" dirty="0"/>
                        <a:t>R3</a:t>
                      </a:r>
                    </a:p>
                  </a:txBody>
                  <a:tcPr>
                    <a:solidFill>
                      <a:schemeClr val="bg1"/>
                    </a:solidFill>
                  </a:tcPr>
                </a:tc>
                <a:tc>
                  <a:txBody>
                    <a:bodyPr/>
                    <a:lstStyle/>
                    <a:p>
                      <a:r>
                        <a:rPr lang="pt-BR" dirty="0"/>
                        <a:t>0xABCD0000</a:t>
                      </a:r>
                      <a:endParaRPr lang="en-US" dirty="0"/>
                    </a:p>
                  </a:txBody>
                  <a:tcPr>
                    <a:solidFill>
                      <a:schemeClr val="bg1"/>
                    </a:solidFill>
                  </a:tcPr>
                </a:tc>
                <a:tc>
                  <a:txBody>
                    <a:bodyPr/>
                    <a:lstStyle/>
                    <a:p>
                      <a:r>
                        <a:rPr lang="en-US" dirty="0"/>
                        <a:t>R7</a:t>
                      </a:r>
                    </a:p>
                  </a:txBody>
                  <a:tcPr>
                    <a:solidFill>
                      <a:schemeClr val="bg1"/>
                    </a:solidFill>
                  </a:tcPr>
                </a:tc>
                <a:tc>
                  <a:txBody>
                    <a:bodyPr/>
                    <a:lstStyle/>
                    <a:p>
                      <a:r>
                        <a:rPr kumimoji="0" lang="en-US" b="0" i="0" kern="1200" dirty="0">
                          <a:solidFill>
                            <a:schemeClr val="tx1"/>
                          </a:solidFill>
                          <a:effectLst/>
                          <a:latin typeface="+mn-lt"/>
                          <a:ea typeface="+mn-ea"/>
                          <a:cs typeface="+mn-cs"/>
                        </a:rPr>
                        <a:t>0xABCDEFEF</a:t>
                      </a:r>
                      <a:endParaRPr lang="en-US" dirty="0"/>
                    </a:p>
                  </a:txBody>
                  <a:tcPr>
                    <a:solidFill>
                      <a:schemeClr val="bg1"/>
                    </a:solidFill>
                  </a:tcPr>
                </a:tc>
                <a:tc>
                  <a:txBody>
                    <a:bodyPr/>
                    <a:lstStyle/>
                    <a:p>
                      <a:r>
                        <a:rPr lang="en-US" dirty="0"/>
                        <a:t>R11</a:t>
                      </a:r>
                    </a:p>
                  </a:txBody>
                  <a:tcPr>
                    <a:solidFill>
                      <a:schemeClr val="bg1"/>
                    </a:solidFill>
                  </a:tcPr>
                </a:tc>
                <a:tc>
                  <a:txBody>
                    <a:bodyPr/>
                    <a:lstStyle/>
                    <a:p>
                      <a:r>
                        <a:rPr lang="pt-BR" dirty="0"/>
                        <a:t>0x00503D0B</a:t>
                      </a:r>
                      <a:endParaRPr lang="en-US" dirty="0"/>
                    </a:p>
                  </a:txBody>
                  <a:tcPr>
                    <a:solidFill>
                      <a:schemeClr val="bg1"/>
                    </a:solidFill>
                  </a:tcPr>
                </a:tc>
                <a:tc>
                  <a:txBody>
                    <a:bodyPr/>
                    <a:lstStyle/>
                    <a:p>
                      <a:r>
                        <a:rPr lang="en-US" dirty="0"/>
                        <a:t>R15</a:t>
                      </a:r>
                    </a:p>
                  </a:txBody>
                  <a:tcPr>
                    <a:solidFill>
                      <a:schemeClr val="bg1"/>
                    </a:solidFill>
                  </a:tcPr>
                </a:tc>
                <a:tc>
                  <a:txBody>
                    <a:bodyPr/>
                    <a:lstStyle/>
                    <a:p>
                      <a:r>
                        <a:rPr lang="pt-BR" dirty="0"/>
                        <a:t>omitted</a:t>
                      </a:r>
                      <a:endParaRPr lang="en-US" dirty="0"/>
                    </a:p>
                  </a:txBody>
                  <a:tcPr>
                    <a:solidFill>
                      <a:schemeClr val="bg1"/>
                    </a:solidFill>
                  </a:tcPr>
                </a:tc>
                <a:extLst>
                  <a:ext uri="{0D108BD9-81ED-4DB2-BD59-A6C34878D82A}">
                    <a16:rowId xmlns:a16="http://schemas.microsoft.com/office/drawing/2014/main" val="3562356508"/>
                  </a:ext>
                </a:extLst>
              </a:tr>
            </a:tbl>
          </a:graphicData>
        </a:graphic>
      </p:graphicFrame>
      <p:graphicFrame>
        <p:nvGraphicFramePr>
          <p:cNvPr id="8" name="Content Placeholder 6">
            <a:extLst>
              <a:ext uri="{FF2B5EF4-FFF2-40B4-BE49-F238E27FC236}">
                <a16:creationId xmlns:a16="http://schemas.microsoft.com/office/drawing/2014/main" id="{2B85D733-7206-4E27-9FF6-DD90689D85DA}"/>
              </a:ext>
            </a:extLst>
          </p:cNvPr>
          <p:cNvGraphicFramePr>
            <a:graphicFrameLocks/>
          </p:cNvGraphicFramePr>
          <p:nvPr>
            <p:extLst>
              <p:ext uri="{D42A27DB-BD31-4B8C-83A1-F6EECF244321}">
                <p14:modId xmlns:p14="http://schemas.microsoft.com/office/powerpoint/2010/main" val="2267930343"/>
              </p:ext>
            </p:extLst>
          </p:nvPr>
        </p:nvGraphicFramePr>
        <p:xfrm>
          <a:off x="457200" y="6448182"/>
          <a:ext cx="8405417" cy="370840"/>
        </p:xfrm>
        <a:graphic>
          <a:graphicData uri="http://schemas.openxmlformats.org/drawingml/2006/table">
            <a:tbl>
              <a:tblPr firstRow="1" bandRow="1">
                <a:tableStyleId>{5940675A-B579-460E-94D1-54222C63F5DA}</a:tableStyleId>
              </a:tblPr>
              <a:tblGrid>
                <a:gridCol w="1820338">
                  <a:extLst>
                    <a:ext uri="{9D8B030D-6E8A-4147-A177-3AD203B41FA5}">
                      <a16:colId xmlns:a16="http://schemas.microsoft.com/office/drawing/2014/main" val="4041087470"/>
                    </a:ext>
                  </a:extLst>
                </a:gridCol>
                <a:gridCol w="549956">
                  <a:extLst>
                    <a:ext uri="{9D8B030D-6E8A-4147-A177-3AD203B41FA5}">
                      <a16:colId xmlns:a16="http://schemas.microsoft.com/office/drawing/2014/main" val="475833553"/>
                    </a:ext>
                  </a:extLst>
                </a:gridCol>
                <a:gridCol w="549956">
                  <a:extLst>
                    <a:ext uri="{9D8B030D-6E8A-4147-A177-3AD203B41FA5}">
                      <a16:colId xmlns:a16="http://schemas.microsoft.com/office/drawing/2014/main" val="3440583969"/>
                    </a:ext>
                  </a:extLst>
                </a:gridCol>
                <a:gridCol w="549956">
                  <a:extLst>
                    <a:ext uri="{9D8B030D-6E8A-4147-A177-3AD203B41FA5}">
                      <a16:colId xmlns:a16="http://schemas.microsoft.com/office/drawing/2014/main" val="3973726920"/>
                    </a:ext>
                  </a:extLst>
                </a:gridCol>
                <a:gridCol w="549956">
                  <a:extLst>
                    <a:ext uri="{9D8B030D-6E8A-4147-A177-3AD203B41FA5}">
                      <a16:colId xmlns:a16="http://schemas.microsoft.com/office/drawing/2014/main" val="1099364392"/>
                    </a:ext>
                  </a:extLst>
                </a:gridCol>
                <a:gridCol w="549956">
                  <a:extLst>
                    <a:ext uri="{9D8B030D-6E8A-4147-A177-3AD203B41FA5}">
                      <a16:colId xmlns:a16="http://schemas.microsoft.com/office/drawing/2014/main" val="598594491"/>
                    </a:ext>
                  </a:extLst>
                </a:gridCol>
                <a:gridCol w="549956">
                  <a:extLst>
                    <a:ext uri="{9D8B030D-6E8A-4147-A177-3AD203B41FA5}">
                      <a16:colId xmlns:a16="http://schemas.microsoft.com/office/drawing/2014/main" val="3299168853"/>
                    </a:ext>
                  </a:extLst>
                </a:gridCol>
                <a:gridCol w="549956">
                  <a:extLst>
                    <a:ext uri="{9D8B030D-6E8A-4147-A177-3AD203B41FA5}">
                      <a16:colId xmlns:a16="http://schemas.microsoft.com/office/drawing/2014/main" val="3639377261"/>
                    </a:ext>
                  </a:extLst>
                </a:gridCol>
                <a:gridCol w="549956">
                  <a:extLst>
                    <a:ext uri="{9D8B030D-6E8A-4147-A177-3AD203B41FA5}">
                      <a16:colId xmlns:a16="http://schemas.microsoft.com/office/drawing/2014/main" val="2095656865"/>
                    </a:ext>
                  </a:extLst>
                </a:gridCol>
                <a:gridCol w="553389">
                  <a:extLst>
                    <a:ext uri="{9D8B030D-6E8A-4147-A177-3AD203B41FA5}">
                      <a16:colId xmlns:a16="http://schemas.microsoft.com/office/drawing/2014/main" val="2172498307"/>
                    </a:ext>
                  </a:extLst>
                </a:gridCol>
                <a:gridCol w="549956">
                  <a:extLst>
                    <a:ext uri="{9D8B030D-6E8A-4147-A177-3AD203B41FA5}">
                      <a16:colId xmlns:a16="http://schemas.microsoft.com/office/drawing/2014/main" val="3928751653"/>
                    </a:ext>
                  </a:extLst>
                </a:gridCol>
                <a:gridCol w="532130">
                  <a:extLst>
                    <a:ext uri="{9D8B030D-6E8A-4147-A177-3AD203B41FA5}">
                      <a16:colId xmlns:a16="http://schemas.microsoft.com/office/drawing/2014/main" val="1178522413"/>
                    </a:ext>
                  </a:extLst>
                </a:gridCol>
                <a:gridCol w="549956">
                  <a:extLst>
                    <a:ext uri="{9D8B030D-6E8A-4147-A177-3AD203B41FA5}">
                      <a16:colId xmlns:a16="http://schemas.microsoft.com/office/drawing/2014/main" val="4096721898"/>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800" b="0" i="0" kern="1200" dirty="0">
                          <a:solidFill>
                            <a:schemeClr val="tx1"/>
                          </a:solidFill>
                          <a:effectLst/>
                          <a:latin typeface="Times New Roman" pitchFamily="18" charset="0"/>
                          <a:ea typeface="+mn-ea"/>
                          <a:cs typeface="+mn-cs"/>
                        </a:rPr>
                        <a:t>0x10000010</a:t>
                      </a:r>
                      <a:endParaRPr lang="en-US" sz="1800" b="0" dirty="0">
                        <a:latin typeface="Consolas" panose="020B0609020204030204" pitchFamily="49" charset="0"/>
                        <a:cs typeface="Consolas" panose="020B0609020204030204" pitchFamily="49" charset="0"/>
                      </a:endParaRPr>
                    </a:p>
                  </a:txBody>
                  <a:tcPr>
                    <a:solidFill>
                      <a:schemeClr val="bg1"/>
                    </a:solidFill>
                  </a:tcPr>
                </a:tc>
                <a:tc>
                  <a:txBody>
                    <a:bodyPr/>
                    <a:lstStyle/>
                    <a:p>
                      <a:pPr algn="ctr"/>
                      <a:r>
                        <a:rPr lang="en-US" dirty="0"/>
                        <a:t>FF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EF</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00</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CD</a:t>
                      </a:r>
                    </a:p>
                  </a:txBody>
                  <a:tcPr>
                    <a:solidFill>
                      <a:schemeClr val="bg1"/>
                    </a:solidFill>
                  </a:tcPr>
                </a:tc>
                <a:tc>
                  <a:txBody>
                    <a:bodyPr/>
                    <a:lstStyle/>
                    <a:p>
                      <a:pPr marL="0" algn="ctr" rtl="0" eaLnBrk="1" latinLnBrk="0" hangingPunct="1"/>
                      <a:r>
                        <a:rPr kumimoji="0" lang="en-US" kern="1200" dirty="0">
                          <a:solidFill>
                            <a:schemeClr val="tx1"/>
                          </a:solidFill>
                          <a:latin typeface="+mn-lt"/>
                          <a:ea typeface="+mn-ea"/>
                          <a:cs typeface="+mn-cs"/>
                        </a:rPr>
                        <a:t>AB</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D0</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BC</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D7</a:t>
                      </a:r>
                    </a:p>
                  </a:txBody>
                  <a:tcPr>
                    <a:solidFill>
                      <a:schemeClr val="bg1"/>
                    </a:solidFill>
                  </a:tcPr>
                </a:tc>
                <a:tc>
                  <a:txBody>
                    <a:bodyPr/>
                    <a:lstStyle/>
                    <a:p>
                      <a:pPr marL="0" algn="ctr" rtl="0" eaLnBrk="1" latinLnBrk="0" hangingPunct="1"/>
                      <a:r>
                        <a:rPr kumimoji="0" lang="en-US" kern="1200" dirty="0">
                          <a:solidFill>
                            <a:srgbClr val="FF0000"/>
                          </a:solidFill>
                          <a:latin typeface="+mn-lt"/>
                          <a:ea typeface="+mn-ea"/>
                          <a:cs typeface="+mn-cs"/>
                        </a:rPr>
                        <a:t>AB</a:t>
                      </a:r>
                    </a:p>
                  </a:txBody>
                  <a:tcPr>
                    <a:solidFill>
                      <a:schemeClr val="bg1"/>
                    </a:solidFill>
                  </a:tcPr>
                </a:tc>
                <a:extLst>
                  <a:ext uri="{0D108BD9-81ED-4DB2-BD59-A6C34878D82A}">
                    <a16:rowId xmlns:a16="http://schemas.microsoft.com/office/drawing/2014/main" val="3396541759"/>
                  </a:ext>
                </a:extLst>
              </a:tr>
            </a:tbl>
          </a:graphicData>
        </a:graphic>
      </p:graphicFrame>
      <p:sp>
        <p:nvSpPr>
          <p:cNvPr id="12" name="TextBox 11">
            <a:extLst>
              <a:ext uri="{FF2B5EF4-FFF2-40B4-BE49-F238E27FC236}">
                <a16:creationId xmlns:a16="http://schemas.microsoft.com/office/drawing/2014/main" id="{9392F158-CDA9-52E5-97A3-8A9E24704B5D}"/>
              </a:ext>
            </a:extLst>
          </p:cNvPr>
          <p:cNvSpPr txBox="1"/>
          <p:nvPr/>
        </p:nvSpPr>
        <p:spPr>
          <a:xfrm>
            <a:off x="5341924" y="152399"/>
            <a:ext cx="1082348" cy="307777"/>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none" rtlCol="0">
            <a:spAutoFit/>
          </a:bodyPr>
          <a:lstStyle/>
          <a:p>
            <a:r>
              <a:rPr lang="en-US" b="0" dirty="0">
                <a:latin typeface="+mn-lt"/>
              </a:rPr>
              <a:t>0x00000250</a:t>
            </a:r>
            <a:endParaRPr lang="en-US" sz="1200" b="0" dirty="0">
              <a:latin typeface="+mn-lt"/>
            </a:endParaRPr>
          </a:p>
        </p:txBody>
      </p:sp>
      <p:sp>
        <p:nvSpPr>
          <p:cNvPr id="13" name="TextBox 12">
            <a:extLst>
              <a:ext uri="{FF2B5EF4-FFF2-40B4-BE49-F238E27FC236}">
                <a16:creationId xmlns:a16="http://schemas.microsoft.com/office/drawing/2014/main" id="{4821AA2C-AE9A-E5E1-13BF-BD21613C1256}"/>
              </a:ext>
            </a:extLst>
          </p:cNvPr>
          <p:cNvSpPr txBox="1"/>
          <p:nvPr/>
        </p:nvSpPr>
        <p:spPr>
          <a:xfrm>
            <a:off x="5305055" y="740171"/>
            <a:ext cx="1119217" cy="307777"/>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none" rtlCol="0">
            <a:spAutoFit/>
          </a:bodyPr>
          <a:lstStyle/>
          <a:p>
            <a:r>
              <a:rPr lang="en-US" b="0" dirty="0">
                <a:latin typeface="+mn-lt"/>
              </a:rPr>
              <a:t>0x0000025C</a:t>
            </a:r>
            <a:endParaRPr lang="en-US" sz="1200" b="0" dirty="0">
              <a:latin typeface="+mn-lt"/>
            </a:endParaRPr>
          </a:p>
        </p:txBody>
      </p:sp>
      <p:sp>
        <p:nvSpPr>
          <p:cNvPr id="14" name="TextBox 13">
            <a:extLst>
              <a:ext uri="{FF2B5EF4-FFF2-40B4-BE49-F238E27FC236}">
                <a16:creationId xmlns:a16="http://schemas.microsoft.com/office/drawing/2014/main" id="{EA159E56-53CA-B7CC-AD90-7DD4547F2129}"/>
              </a:ext>
            </a:extLst>
          </p:cNvPr>
          <p:cNvSpPr txBox="1"/>
          <p:nvPr/>
        </p:nvSpPr>
        <p:spPr>
          <a:xfrm>
            <a:off x="5305055" y="1047947"/>
            <a:ext cx="1119217" cy="307777"/>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r>
              <a:rPr lang="en-US" b="0" dirty="0">
                <a:latin typeface="+mn-lt"/>
              </a:rPr>
              <a:t>0x00000260</a:t>
            </a:r>
            <a:endParaRPr lang="en-US" sz="1200" b="0" dirty="0">
              <a:latin typeface="+mn-lt"/>
            </a:endParaRPr>
          </a:p>
        </p:txBody>
      </p:sp>
    </p:spTree>
    <p:extLst>
      <p:ext uri="{BB962C8B-B14F-4D97-AF65-F5344CB8AC3E}">
        <p14:creationId xmlns:p14="http://schemas.microsoft.com/office/powerpoint/2010/main" val="1902584283"/>
      </p:ext>
    </p:extLst>
  </p:cSld>
  <p:clrMapOvr>
    <a:masterClrMapping/>
  </p:clrMapOvr>
  <p:transition>
    <p:pull dir="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5CC5A91-7318-5266-2B36-68F3E5DFBE3F}"/>
              </a:ext>
            </a:extLst>
          </p:cNvPr>
          <p:cNvPicPr>
            <a:picLocks noChangeAspect="1"/>
          </p:cNvPicPr>
          <p:nvPr/>
        </p:nvPicPr>
        <p:blipFill>
          <a:blip r:embed="rId3"/>
          <a:stretch>
            <a:fillRect/>
          </a:stretch>
        </p:blipFill>
        <p:spPr>
          <a:xfrm>
            <a:off x="1367644" y="0"/>
            <a:ext cx="6408712" cy="6858000"/>
          </a:xfrm>
          <a:prstGeom prst="rect">
            <a:avLst/>
          </a:prstGeom>
        </p:spPr>
      </p:pic>
      <p:sp>
        <p:nvSpPr>
          <p:cNvPr id="3" name="Slide Number Placeholder 2">
            <a:extLst>
              <a:ext uri="{FF2B5EF4-FFF2-40B4-BE49-F238E27FC236}">
                <a16:creationId xmlns:a16="http://schemas.microsoft.com/office/drawing/2014/main" id="{69212CA9-B083-7D95-603D-B6C26B0D67F4}"/>
              </a:ext>
            </a:extLst>
          </p:cNvPr>
          <p:cNvSpPr>
            <a:spLocks noGrp="1"/>
          </p:cNvSpPr>
          <p:nvPr>
            <p:ph type="sldNum" sz="quarter" idx="12"/>
          </p:nvPr>
        </p:nvSpPr>
        <p:spPr/>
        <p:txBody>
          <a:bodyPr/>
          <a:lstStyle/>
          <a:p>
            <a:fld id="{AEE14D4A-FE32-40AF-B06D-E9622816B101}" type="slidenum">
              <a:rPr lang="en-US" smtClean="0"/>
              <a:pPr/>
              <a:t>37</a:t>
            </a:fld>
            <a:endParaRPr lang="en-US"/>
          </a:p>
        </p:txBody>
      </p:sp>
      <p:sp>
        <p:nvSpPr>
          <p:cNvPr id="5" name="TextBox 4">
            <a:extLst>
              <a:ext uri="{FF2B5EF4-FFF2-40B4-BE49-F238E27FC236}">
                <a16:creationId xmlns:a16="http://schemas.microsoft.com/office/drawing/2014/main" id="{32A79334-25D3-6F34-8E60-D781DF9B18E9}"/>
              </a:ext>
            </a:extLst>
          </p:cNvPr>
          <p:cNvSpPr txBox="1"/>
          <p:nvPr/>
        </p:nvSpPr>
        <p:spPr>
          <a:xfrm>
            <a:off x="5132070" y="1010077"/>
            <a:ext cx="3885042" cy="523220"/>
          </a:xfrm>
          <a:prstGeom prst="rect">
            <a:avLst/>
          </a:prstGeom>
          <a:solidFill>
            <a:schemeClr val="bg1">
              <a:lumMod val="85000"/>
            </a:schemeClr>
          </a:solidFill>
        </p:spPr>
        <p:style>
          <a:lnRef idx="1">
            <a:schemeClr val="dk1"/>
          </a:lnRef>
          <a:fillRef idx="2">
            <a:schemeClr val="dk1"/>
          </a:fillRef>
          <a:effectRef idx="1">
            <a:schemeClr val="dk1"/>
          </a:effectRef>
          <a:fontRef idx="minor">
            <a:schemeClr val="dk1"/>
          </a:fontRef>
        </p:style>
        <p:txBody>
          <a:bodyPr wrap="square" rtlCol="0">
            <a:spAutoFit/>
          </a:bodyPr>
          <a:lstStyle/>
          <a:p>
            <a:r>
              <a:rPr lang="en-US" b="0" dirty="0">
                <a:latin typeface="+mn-lt"/>
              </a:rPr>
              <a:t>EC361 2020 Exam 2 Q1</a:t>
            </a:r>
          </a:p>
          <a:p>
            <a:r>
              <a:rPr lang="en-US" b="0" dirty="0">
                <a:hlinkClick r:id="rId4"/>
              </a:rPr>
              <a:t>https://www.youtube.com/watch?v=XkjC1avu6Ow</a:t>
            </a:r>
            <a:endParaRPr lang="en-US" b="0" dirty="0"/>
          </a:p>
        </p:txBody>
      </p:sp>
    </p:spTree>
    <p:extLst>
      <p:ext uri="{BB962C8B-B14F-4D97-AF65-F5344CB8AC3E}">
        <p14:creationId xmlns:p14="http://schemas.microsoft.com/office/powerpoint/2010/main" val="606520013"/>
      </p:ext>
    </p:extLst>
  </p:cSld>
  <p:clrMapOvr>
    <a:masterClrMapping/>
  </p:clrMapOvr>
  <p:transition>
    <p:pull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Endianness</a:t>
            </a:r>
            <a:endParaRPr lang="en-US" dirty="0"/>
          </a:p>
        </p:txBody>
      </p:sp>
      <p:sp>
        <p:nvSpPr>
          <p:cNvPr id="3" name="Slide Number Placeholder 2"/>
          <p:cNvSpPr>
            <a:spLocks noGrp="1"/>
          </p:cNvSpPr>
          <p:nvPr>
            <p:ph type="sldNum" sz="quarter" idx="4294967295"/>
          </p:nvPr>
        </p:nvSpPr>
        <p:spPr/>
        <p:txBody>
          <a:bodyPr/>
          <a:lstStyle/>
          <a:p>
            <a:fld id="{3CC63E4C-4642-794D-A2FD-70F6B81535F5}" type="slidenum">
              <a:rPr lang="en-US" smtClean="0"/>
              <a:pPr/>
              <a:t>4</a:t>
            </a:fld>
            <a:endParaRPr lang="en-US" dirty="0"/>
          </a:p>
        </p:txBody>
      </p:sp>
      <p:sp>
        <p:nvSpPr>
          <p:cNvPr id="5" name="Rectangle 3">
            <a:extLst>
              <a:ext uri="{FF2B5EF4-FFF2-40B4-BE49-F238E27FC236}">
                <a16:creationId xmlns:a16="http://schemas.microsoft.com/office/drawing/2014/main" id="{49EAAEAC-5A83-FC31-3AD1-D95A0084E014}"/>
              </a:ext>
            </a:extLst>
          </p:cNvPr>
          <p:cNvSpPr txBox="1">
            <a:spLocks noChangeArrowheads="1"/>
          </p:cNvSpPr>
          <p:nvPr/>
        </p:nvSpPr>
        <p:spPr>
          <a:xfrm>
            <a:off x="267393" y="1295400"/>
            <a:ext cx="5904807" cy="4571999"/>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2400" b="0" dirty="0">
                <a:solidFill>
                  <a:prstClr val="black"/>
                </a:solidFill>
              </a:rPr>
              <a:t>Q: Assume Big-Endian ordering. If a 32-bit word resides at memory address N, what is the address of:</a:t>
            </a:r>
          </a:p>
          <a:p>
            <a:pPr marL="657225" lvl="1" indent="-257175" defTabSz="342900"/>
            <a:r>
              <a:rPr lang="en-US" sz="1800" b="0" dirty="0">
                <a:solidFill>
                  <a:prstClr val="black"/>
                </a:solidFill>
              </a:rPr>
              <a:t>(a) The MSB (Most Significant Byte)</a:t>
            </a:r>
          </a:p>
          <a:p>
            <a:pPr marL="657225" lvl="1" indent="-257175" defTabSz="342900"/>
            <a:r>
              <a:rPr lang="en-US" sz="1800" b="0" dirty="0">
                <a:solidFill>
                  <a:prstClr val="black"/>
                </a:solidFill>
              </a:rPr>
              <a:t>(b) The 16-bit half-word corresponding to the most significant half of the word</a:t>
            </a:r>
          </a:p>
          <a:p>
            <a:pPr marL="257175" indent="-257175" defTabSz="342900"/>
            <a:r>
              <a:rPr lang="en-US" sz="2400" b="0" dirty="0">
                <a:solidFill>
                  <a:prstClr val="black"/>
                </a:solidFill>
                <a:latin typeface="Calibri"/>
              </a:rPr>
              <a:t>Q: </a:t>
            </a:r>
            <a:r>
              <a:rPr lang="en-US" sz="2400" b="0" dirty="0">
                <a:solidFill>
                  <a:prstClr val="black"/>
                </a:solidFill>
              </a:rPr>
              <a:t>Redo the question assuming Little-Endian ordering.</a:t>
            </a:r>
            <a:endParaRPr lang="en-US" sz="2400" b="0" dirty="0">
              <a:solidFill>
                <a:prstClr val="black"/>
              </a:solidFill>
              <a:latin typeface="Calibri"/>
            </a:endParaRPr>
          </a:p>
        </p:txBody>
      </p:sp>
      <p:sp>
        <p:nvSpPr>
          <p:cNvPr id="6" name="TextBox 5">
            <a:extLst>
              <a:ext uri="{FF2B5EF4-FFF2-40B4-BE49-F238E27FC236}">
                <a16:creationId xmlns:a16="http://schemas.microsoft.com/office/drawing/2014/main" id="{5AC6BB36-F7F6-7578-6D42-2AA85F7E8DBE}"/>
              </a:ext>
            </a:extLst>
          </p:cNvPr>
          <p:cNvSpPr txBox="1"/>
          <p:nvPr/>
        </p:nvSpPr>
        <p:spPr>
          <a:xfrm>
            <a:off x="8325714" y="3094658"/>
            <a:ext cx="722172" cy="400110"/>
          </a:xfrm>
          <a:prstGeom prst="rect">
            <a:avLst/>
          </a:prstGeom>
          <a:noFill/>
        </p:spPr>
        <p:txBody>
          <a:bodyPr wrap="square" rtlCol="0">
            <a:spAutoFit/>
          </a:bodyPr>
          <a:lstStyle/>
          <a:p>
            <a:r>
              <a:rPr lang="en-US" sz="2000" dirty="0">
                <a:solidFill>
                  <a:srgbClr val="000000"/>
                </a:solidFill>
                <a:latin typeface="Calibri" pitchFamily="34" charset="0"/>
                <a:cs typeface="Calibri" pitchFamily="34" charset="0"/>
              </a:rPr>
              <a:t>MSB</a:t>
            </a:r>
          </a:p>
        </p:txBody>
      </p:sp>
      <p:sp>
        <p:nvSpPr>
          <p:cNvPr id="7" name="TextBox 6">
            <a:extLst>
              <a:ext uri="{FF2B5EF4-FFF2-40B4-BE49-F238E27FC236}">
                <a16:creationId xmlns:a16="http://schemas.microsoft.com/office/drawing/2014/main" id="{5445796D-3335-5534-5D96-A9140AE9A628}"/>
              </a:ext>
            </a:extLst>
          </p:cNvPr>
          <p:cNvSpPr txBox="1"/>
          <p:nvPr/>
        </p:nvSpPr>
        <p:spPr>
          <a:xfrm>
            <a:off x="8306888" y="1668764"/>
            <a:ext cx="722172" cy="400110"/>
          </a:xfrm>
          <a:prstGeom prst="rect">
            <a:avLst/>
          </a:prstGeom>
          <a:noFill/>
        </p:spPr>
        <p:txBody>
          <a:bodyPr wrap="square" rtlCol="0">
            <a:spAutoFit/>
          </a:bodyPr>
          <a:lstStyle/>
          <a:p>
            <a:r>
              <a:rPr lang="en-US" sz="2000" dirty="0">
                <a:solidFill>
                  <a:srgbClr val="000000"/>
                </a:solidFill>
                <a:latin typeface="Calibri" pitchFamily="34" charset="0"/>
                <a:cs typeface="Calibri" pitchFamily="34" charset="0"/>
              </a:rPr>
              <a:t>LSB</a:t>
            </a:r>
          </a:p>
        </p:txBody>
      </p:sp>
      <p:grpSp>
        <p:nvGrpSpPr>
          <p:cNvPr id="8" name="Group 33">
            <a:extLst>
              <a:ext uri="{FF2B5EF4-FFF2-40B4-BE49-F238E27FC236}">
                <a16:creationId xmlns:a16="http://schemas.microsoft.com/office/drawing/2014/main" id="{35C46318-1511-5927-1843-060ED31D9F4C}"/>
              </a:ext>
            </a:extLst>
          </p:cNvPr>
          <p:cNvGrpSpPr>
            <a:grpSpLocks/>
          </p:cNvGrpSpPr>
          <p:nvPr/>
        </p:nvGrpSpPr>
        <p:grpSpPr bwMode="auto">
          <a:xfrm>
            <a:off x="7743008" y="1615328"/>
            <a:ext cx="609600" cy="1944698"/>
            <a:chOff x="0" y="0"/>
            <a:chExt cx="384" cy="3072"/>
          </a:xfrm>
        </p:grpSpPr>
        <p:sp>
          <p:nvSpPr>
            <p:cNvPr id="9" name="Rectangle 34">
              <a:extLst>
                <a:ext uri="{FF2B5EF4-FFF2-40B4-BE49-F238E27FC236}">
                  <a16:creationId xmlns:a16="http://schemas.microsoft.com/office/drawing/2014/main" id="{D3CE61B3-7BC8-DF50-1362-0AE8D584EA89}"/>
                </a:ext>
              </a:extLst>
            </p:cNvPr>
            <p:cNvSpPr>
              <a:spLocks/>
            </p:cNvSpPr>
            <p:nvPr/>
          </p:nvSpPr>
          <p:spPr bwMode="auto">
            <a:xfrm>
              <a:off x="0" y="0"/>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0" name="Rectangle 35">
              <a:extLst>
                <a:ext uri="{FF2B5EF4-FFF2-40B4-BE49-F238E27FC236}">
                  <a16:creationId xmlns:a16="http://schemas.microsoft.com/office/drawing/2014/main" id="{F1F75AFF-16CC-3BED-47F1-ACAC71AA8325}"/>
                </a:ext>
              </a:extLst>
            </p:cNvPr>
            <p:cNvSpPr>
              <a:spLocks/>
            </p:cNvSpPr>
            <p:nvPr/>
          </p:nvSpPr>
          <p:spPr bwMode="auto">
            <a:xfrm>
              <a:off x="0" y="768"/>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1" name="Rectangle 36">
              <a:extLst>
                <a:ext uri="{FF2B5EF4-FFF2-40B4-BE49-F238E27FC236}">
                  <a16:creationId xmlns:a16="http://schemas.microsoft.com/office/drawing/2014/main" id="{557CE143-5421-0957-D1D0-0F02EBBD1C68}"/>
                </a:ext>
              </a:extLst>
            </p:cNvPr>
            <p:cNvSpPr>
              <a:spLocks/>
            </p:cNvSpPr>
            <p:nvPr/>
          </p:nvSpPr>
          <p:spPr bwMode="auto">
            <a:xfrm>
              <a:off x="0" y="1536"/>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2" name="Rectangle 37">
              <a:extLst>
                <a:ext uri="{FF2B5EF4-FFF2-40B4-BE49-F238E27FC236}">
                  <a16:creationId xmlns:a16="http://schemas.microsoft.com/office/drawing/2014/main" id="{1EE626ED-7010-17DE-AB5D-6AFB4D6382C9}"/>
                </a:ext>
              </a:extLst>
            </p:cNvPr>
            <p:cNvSpPr>
              <a:spLocks/>
            </p:cNvSpPr>
            <p:nvPr/>
          </p:nvSpPr>
          <p:spPr bwMode="auto">
            <a:xfrm>
              <a:off x="0" y="2304"/>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grpSp>
      <p:sp>
        <p:nvSpPr>
          <p:cNvPr id="13" name="TextBox 12">
            <a:extLst>
              <a:ext uri="{FF2B5EF4-FFF2-40B4-BE49-F238E27FC236}">
                <a16:creationId xmlns:a16="http://schemas.microsoft.com/office/drawing/2014/main" id="{32139613-6F00-189E-A3E7-E5782922CBC4}"/>
              </a:ext>
            </a:extLst>
          </p:cNvPr>
          <p:cNvSpPr txBox="1"/>
          <p:nvPr/>
        </p:nvSpPr>
        <p:spPr>
          <a:xfrm>
            <a:off x="5961324" y="2394670"/>
            <a:ext cx="1151277" cy="369332"/>
          </a:xfrm>
          <a:prstGeom prst="rect">
            <a:avLst/>
          </a:prstGeom>
          <a:noFill/>
        </p:spPr>
        <p:txBody>
          <a:bodyPr wrap="none" rtlCol="0">
            <a:spAutoFit/>
          </a:bodyPr>
          <a:lstStyle/>
          <a:p>
            <a:r>
              <a:rPr lang="en-US" dirty="0"/>
              <a:t>Big-Endian</a:t>
            </a:r>
          </a:p>
        </p:txBody>
      </p:sp>
      <p:sp>
        <p:nvSpPr>
          <p:cNvPr id="14" name="TextBox 13">
            <a:extLst>
              <a:ext uri="{FF2B5EF4-FFF2-40B4-BE49-F238E27FC236}">
                <a16:creationId xmlns:a16="http://schemas.microsoft.com/office/drawing/2014/main" id="{78CA3B04-30BA-AB52-96CE-C4D0D46EBB0E}"/>
              </a:ext>
            </a:extLst>
          </p:cNvPr>
          <p:cNvSpPr txBox="1"/>
          <p:nvPr/>
        </p:nvSpPr>
        <p:spPr>
          <a:xfrm>
            <a:off x="7397632" y="3173823"/>
            <a:ext cx="364202" cy="369332"/>
          </a:xfrm>
          <a:prstGeom prst="rect">
            <a:avLst/>
          </a:prstGeom>
          <a:noFill/>
        </p:spPr>
        <p:txBody>
          <a:bodyPr wrap="none" rtlCol="0">
            <a:spAutoFit/>
          </a:bodyPr>
          <a:lstStyle/>
          <a:p>
            <a:r>
              <a:rPr lang="en-US" dirty="0"/>
              <a:t>N</a:t>
            </a:r>
          </a:p>
        </p:txBody>
      </p:sp>
      <p:sp>
        <p:nvSpPr>
          <p:cNvPr id="15" name="TextBox 14">
            <a:extLst>
              <a:ext uri="{FF2B5EF4-FFF2-40B4-BE49-F238E27FC236}">
                <a16:creationId xmlns:a16="http://schemas.microsoft.com/office/drawing/2014/main" id="{23CD2F51-C323-A016-AE65-89BBE14397AE}"/>
              </a:ext>
            </a:extLst>
          </p:cNvPr>
          <p:cNvSpPr txBox="1"/>
          <p:nvPr/>
        </p:nvSpPr>
        <p:spPr>
          <a:xfrm>
            <a:off x="7289534" y="2671395"/>
            <a:ext cx="614271" cy="369332"/>
          </a:xfrm>
          <a:prstGeom prst="rect">
            <a:avLst/>
          </a:prstGeom>
          <a:noFill/>
        </p:spPr>
        <p:txBody>
          <a:bodyPr wrap="none" rtlCol="0">
            <a:spAutoFit/>
          </a:bodyPr>
          <a:lstStyle/>
          <a:p>
            <a:r>
              <a:rPr lang="en-US" dirty="0"/>
              <a:t>N+1</a:t>
            </a:r>
          </a:p>
        </p:txBody>
      </p:sp>
      <p:sp>
        <p:nvSpPr>
          <p:cNvPr id="16" name="TextBox 15">
            <a:extLst>
              <a:ext uri="{FF2B5EF4-FFF2-40B4-BE49-F238E27FC236}">
                <a16:creationId xmlns:a16="http://schemas.microsoft.com/office/drawing/2014/main" id="{3604BC0F-A245-42B3-C099-6BBF3E77DA07}"/>
              </a:ext>
            </a:extLst>
          </p:cNvPr>
          <p:cNvSpPr txBox="1"/>
          <p:nvPr/>
        </p:nvSpPr>
        <p:spPr>
          <a:xfrm>
            <a:off x="7271901" y="2221355"/>
            <a:ext cx="614271" cy="369332"/>
          </a:xfrm>
          <a:prstGeom prst="rect">
            <a:avLst/>
          </a:prstGeom>
          <a:noFill/>
        </p:spPr>
        <p:txBody>
          <a:bodyPr wrap="none" rtlCol="0">
            <a:spAutoFit/>
          </a:bodyPr>
          <a:lstStyle/>
          <a:p>
            <a:r>
              <a:rPr lang="en-US" dirty="0"/>
              <a:t>N+2</a:t>
            </a:r>
          </a:p>
        </p:txBody>
      </p:sp>
      <p:sp>
        <p:nvSpPr>
          <p:cNvPr id="17" name="TextBox 16">
            <a:extLst>
              <a:ext uri="{FF2B5EF4-FFF2-40B4-BE49-F238E27FC236}">
                <a16:creationId xmlns:a16="http://schemas.microsoft.com/office/drawing/2014/main" id="{92DF79D3-BC63-01D9-8A39-ECF46F38BC95}"/>
              </a:ext>
            </a:extLst>
          </p:cNvPr>
          <p:cNvSpPr txBox="1"/>
          <p:nvPr/>
        </p:nvSpPr>
        <p:spPr>
          <a:xfrm>
            <a:off x="7271901" y="1737988"/>
            <a:ext cx="506870" cy="307777"/>
          </a:xfrm>
          <a:prstGeom prst="rect">
            <a:avLst/>
          </a:prstGeom>
          <a:noFill/>
        </p:spPr>
        <p:txBody>
          <a:bodyPr wrap="none" rtlCol="0">
            <a:spAutoFit/>
          </a:bodyPr>
          <a:lstStyle/>
          <a:p>
            <a:r>
              <a:rPr lang="en-US" dirty="0"/>
              <a:t>N+3</a:t>
            </a:r>
          </a:p>
        </p:txBody>
      </p:sp>
      <p:sp>
        <p:nvSpPr>
          <p:cNvPr id="18" name="TextBox 17">
            <a:extLst>
              <a:ext uri="{FF2B5EF4-FFF2-40B4-BE49-F238E27FC236}">
                <a16:creationId xmlns:a16="http://schemas.microsoft.com/office/drawing/2014/main" id="{0169F1EE-91D8-E398-DD9D-52F4AB1EE7FB}"/>
              </a:ext>
            </a:extLst>
          </p:cNvPr>
          <p:cNvSpPr txBox="1"/>
          <p:nvPr/>
        </p:nvSpPr>
        <p:spPr>
          <a:xfrm>
            <a:off x="8344540" y="5672166"/>
            <a:ext cx="610660" cy="400110"/>
          </a:xfrm>
          <a:prstGeom prst="rect">
            <a:avLst/>
          </a:prstGeom>
          <a:noFill/>
        </p:spPr>
        <p:txBody>
          <a:bodyPr wrap="square" rtlCol="0">
            <a:spAutoFit/>
          </a:bodyPr>
          <a:lstStyle/>
          <a:p>
            <a:r>
              <a:rPr lang="en-US" sz="2000" dirty="0">
                <a:solidFill>
                  <a:srgbClr val="000000"/>
                </a:solidFill>
                <a:latin typeface="Calibri" pitchFamily="34" charset="0"/>
                <a:cs typeface="Calibri" pitchFamily="34" charset="0"/>
              </a:rPr>
              <a:t>LSB</a:t>
            </a:r>
          </a:p>
        </p:txBody>
      </p:sp>
      <p:sp>
        <p:nvSpPr>
          <p:cNvPr id="19" name="TextBox 18">
            <a:extLst>
              <a:ext uri="{FF2B5EF4-FFF2-40B4-BE49-F238E27FC236}">
                <a16:creationId xmlns:a16="http://schemas.microsoft.com/office/drawing/2014/main" id="{01F0D440-E8BC-AE46-3AE9-338FF6B33378}"/>
              </a:ext>
            </a:extLst>
          </p:cNvPr>
          <p:cNvSpPr txBox="1"/>
          <p:nvPr/>
        </p:nvSpPr>
        <p:spPr>
          <a:xfrm>
            <a:off x="8325714" y="4246272"/>
            <a:ext cx="722172" cy="400110"/>
          </a:xfrm>
          <a:prstGeom prst="rect">
            <a:avLst/>
          </a:prstGeom>
          <a:noFill/>
        </p:spPr>
        <p:txBody>
          <a:bodyPr wrap="square" rtlCol="0">
            <a:spAutoFit/>
          </a:bodyPr>
          <a:lstStyle/>
          <a:p>
            <a:r>
              <a:rPr lang="en-US" sz="2000" dirty="0">
                <a:solidFill>
                  <a:srgbClr val="000000"/>
                </a:solidFill>
                <a:latin typeface="Calibri" pitchFamily="34" charset="0"/>
                <a:cs typeface="Calibri" pitchFamily="34" charset="0"/>
              </a:rPr>
              <a:t>MSB</a:t>
            </a:r>
          </a:p>
        </p:txBody>
      </p:sp>
      <p:grpSp>
        <p:nvGrpSpPr>
          <p:cNvPr id="20" name="Group 33">
            <a:extLst>
              <a:ext uri="{FF2B5EF4-FFF2-40B4-BE49-F238E27FC236}">
                <a16:creationId xmlns:a16="http://schemas.microsoft.com/office/drawing/2014/main" id="{183D2BEA-EE34-406C-6810-8CC6014B68DE}"/>
              </a:ext>
            </a:extLst>
          </p:cNvPr>
          <p:cNvGrpSpPr>
            <a:grpSpLocks/>
          </p:cNvGrpSpPr>
          <p:nvPr/>
        </p:nvGrpSpPr>
        <p:grpSpPr bwMode="auto">
          <a:xfrm>
            <a:off x="7761834" y="4192836"/>
            <a:ext cx="609600" cy="1944699"/>
            <a:chOff x="0" y="0"/>
            <a:chExt cx="384" cy="3072"/>
          </a:xfrm>
        </p:grpSpPr>
        <p:sp>
          <p:nvSpPr>
            <p:cNvPr id="21" name="Rectangle 34">
              <a:extLst>
                <a:ext uri="{FF2B5EF4-FFF2-40B4-BE49-F238E27FC236}">
                  <a16:creationId xmlns:a16="http://schemas.microsoft.com/office/drawing/2014/main" id="{C7582571-BA7F-69D0-827B-EBD82C5EE4DF}"/>
                </a:ext>
              </a:extLst>
            </p:cNvPr>
            <p:cNvSpPr>
              <a:spLocks/>
            </p:cNvSpPr>
            <p:nvPr/>
          </p:nvSpPr>
          <p:spPr bwMode="auto">
            <a:xfrm>
              <a:off x="0" y="0"/>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22" name="Rectangle 35">
              <a:extLst>
                <a:ext uri="{FF2B5EF4-FFF2-40B4-BE49-F238E27FC236}">
                  <a16:creationId xmlns:a16="http://schemas.microsoft.com/office/drawing/2014/main" id="{2C9B86DC-C9E1-CB88-7CD3-681B277B4DE8}"/>
                </a:ext>
              </a:extLst>
            </p:cNvPr>
            <p:cNvSpPr>
              <a:spLocks/>
            </p:cNvSpPr>
            <p:nvPr/>
          </p:nvSpPr>
          <p:spPr bwMode="auto">
            <a:xfrm>
              <a:off x="0" y="768"/>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23" name="Rectangle 36">
              <a:extLst>
                <a:ext uri="{FF2B5EF4-FFF2-40B4-BE49-F238E27FC236}">
                  <a16:creationId xmlns:a16="http://schemas.microsoft.com/office/drawing/2014/main" id="{2A76A58B-264C-EFD2-2DD5-02427C49A50A}"/>
                </a:ext>
              </a:extLst>
            </p:cNvPr>
            <p:cNvSpPr>
              <a:spLocks/>
            </p:cNvSpPr>
            <p:nvPr/>
          </p:nvSpPr>
          <p:spPr bwMode="auto">
            <a:xfrm>
              <a:off x="0" y="1536"/>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24" name="Rectangle 37">
              <a:extLst>
                <a:ext uri="{FF2B5EF4-FFF2-40B4-BE49-F238E27FC236}">
                  <a16:creationId xmlns:a16="http://schemas.microsoft.com/office/drawing/2014/main" id="{E9D9C064-223F-22B8-97AD-F27CD454AEDB}"/>
                </a:ext>
              </a:extLst>
            </p:cNvPr>
            <p:cNvSpPr>
              <a:spLocks/>
            </p:cNvSpPr>
            <p:nvPr/>
          </p:nvSpPr>
          <p:spPr bwMode="auto">
            <a:xfrm>
              <a:off x="0" y="2304"/>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grpSp>
      <p:sp>
        <p:nvSpPr>
          <p:cNvPr id="25" name="TextBox 24">
            <a:extLst>
              <a:ext uri="{FF2B5EF4-FFF2-40B4-BE49-F238E27FC236}">
                <a16:creationId xmlns:a16="http://schemas.microsoft.com/office/drawing/2014/main" id="{3BADE73D-7CA6-218E-0220-1DF06272FAF8}"/>
              </a:ext>
            </a:extLst>
          </p:cNvPr>
          <p:cNvSpPr txBox="1"/>
          <p:nvPr/>
        </p:nvSpPr>
        <p:spPr>
          <a:xfrm>
            <a:off x="5740110" y="4960591"/>
            <a:ext cx="1353256" cy="369332"/>
          </a:xfrm>
          <a:prstGeom prst="rect">
            <a:avLst/>
          </a:prstGeom>
          <a:noFill/>
        </p:spPr>
        <p:txBody>
          <a:bodyPr wrap="none" rtlCol="0">
            <a:spAutoFit/>
          </a:bodyPr>
          <a:lstStyle/>
          <a:p>
            <a:r>
              <a:rPr lang="en-US" dirty="0"/>
              <a:t>Little-Endian</a:t>
            </a:r>
          </a:p>
        </p:txBody>
      </p:sp>
      <p:sp>
        <p:nvSpPr>
          <p:cNvPr id="4" name="TextBox 3">
            <a:extLst>
              <a:ext uri="{FF2B5EF4-FFF2-40B4-BE49-F238E27FC236}">
                <a16:creationId xmlns:a16="http://schemas.microsoft.com/office/drawing/2014/main" id="{4D035A48-A6FE-397D-11E7-79A26D57EE6C}"/>
              </a:ext>
            </a:extLst>
          </p:cNvPr>
          <p:cNvSpPr txBox="1"/>
          <p:nvPr/>
        </p:nvSpPr>
        <p:spPr>
          <a:xfrm>
            <a:off x="7397632" y="5775523"/>
            <a:ext cx="364202" cy="369332"/>
          </a:xfrm>
          <a:prstGeom prst="rect">
            <a:avLst/>
          </a:prstGeom>
          <a:noFill/>
        </p:spPr>
        <p:txBody>
          <a:bodyPr wrap="none" rtlCol="0">
            <a:spAutoFit/>
          </a:bodyPr>
          <a:lstStyle/>
          <a:p>
            <a:r>
              <a:rPr lang="en-US" dirty="0"/>
              <a:t>N</a:t>
            </a:r>
          </a:p>
        </p:txBody>
      </p:sp>
      <p:sp>
        <p:nvSpPr>
          <p:cNvPr id="30" name="TextBox 29">
            <a:extLst>
              <a:ext uri="{FF2B5EF4-FFF2-40B4-BE49-F238E27FC236}">
                <a16:creationId xmlns:a16="http://schemas.microsoft.com/office/drawing/2014/main" id="{D39685E5-F44B-9935-D033-23E4B449AF2C}"/>
              </a:ext>
            </a:extLst>
          </p:cNvPr>
          <p:cNvSpPr txBox="1"/>
          <p:nvPr/>
        </p:nvSpPr>
        <p:spPr>
          <a:xfrm>
            <a:off x="7289534" y="5273095"/>
            <a:ext cx="614271" cy="369332"/>
          </a:xfrm>
          <a:prstGeom prst="rect">
            <a:avLst/>
          </a:prstGeom>
          <a:noFill/>
        </p:spPr>
        <p:txBody>
          <a:bodyPr wrap="none" rtlCol="0">
            <a:spAutoFit/>
          </a:bodyPr>
          <a:lstStyle/>
          <a:p>
            <a:r>
              <a:rPr lang="en-US" dirty="0"/>
              <a:t>N+1</a:t>
            </a:r>
          </a:p>
        </p:txBody>
      </p:sp>
      <p:sp>
        <p:nvSpPr>
          <p:cNvPr id="31" name="TextBox 30">
            <a:extLst>
              <a:ext uri="{FF2B5EF4-FFF2-40B4-BE49-F238E27FC236}">
                <a16:creationId xmlns:a16="http://schemas.microsoft.com/office/drawing/2014/main" id="{A1DE57DA-AF45-14AC-B21C-DE925BE7BF0E}"/>
              </a:ext>
            </a:extLst>
          </p:cNvPr>
          <p:cNvSpPr txBox="1"/>
          <p:nvPr/>
        </p:nvSpPr>
        <p:spPr>
          <a:xfrm>
            <a:off x="7271901" y="4823055"/>
            <a:ext cx="614271" cy="369332"/>
          </a:xfrm>
          <a:prstGeom prst="rect">
            <a:avLst/>
          </a:prstGeom>
          <a:noFill/>
        </p:spPr>
        <p:txBody>
          <a:bodyPr wrap="none" rtlCol="0">
            <a:spAutoFit/>
          </a:bodyPr>
          <a:lstStyle/>
          <a:p>
            <a:r>
              <a:rPr lang="en-US" dirty="0"/>
              <a:t>N+2</a:t>
            </a:r>
          </a:p>
        </p:txBody>
      </p:sp>
      <p:sp>
        <p:nvSpPr>
          <p:cNvPr id="32" name="TextBox 31">
            <a:extLst>
              <a:ext uri="{FF2B5EF4-FFF2-40B4-BE49-F238E27FC236}">
                <a16:creationId xmlns:a16="http://schemas.microsoft.com/office/drawing/2014/main" id="{50CEED7B-77A7-495A-418F-A75FFEAB6E65}"/>
              </a:ext>
            </a:extLst>
          </p:cNvPr>
          <p:cNvSpPr txBox="1"/>
          <p:nvPr/>
        </p:nvSpPr>
        <p:spPr>
          <a:xfrm>
            <a:off x="7271901" y="4339688"/>
            <a:ext cx="506870" cy="307777"/>
          </a:xfrm>
          <a:prstGeom prst="rect">
            <a:avLst/>
          </a:prstGeom>
          <a:noFill/>
        </p:spPr>
        <p:txBody>
          <a:bodyPr wrap="none" rtlCol="0">
            <a:spAutoFit/>
          </a:bodyPr>
          <a:lstStyle/>
          <a:p>
            <a:r>
              <a:rPr lang="en-US" dirty="0"/>
              <a:t>N+3</a:t>
            </a:r>
          </a:p>
        </p:txBody>
      </p:sp>
    </p:spTree>
    <p:extLst>
      <p:ext uri="{BB962C8B-B14F-4D97-AF65-F5344CB8AC3E}">
        <p14:creationId xmlns:p14="http://schemas.microsoft.com/office/powerpoint/2010/main" val="3486040908"/>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Endianness ANS</a:t>
            </a:r>
            <a:endParaRPr lang="en-US" dirty="0"/>
          </a:p>
        </p:txBody>
      </p:sp>
      <p:sp>
        <p:nvSpPr>
          <p:cNvPr id="3" name="Slide Number Placeholder 2"/>
          <p:cNvSpPr>
            <a:spLocks noGrp="1"/>
          </p:cNvSpPr>
          <p:nvPr>
            <p:ph type="sldNum" sz="quarter" idx="4294967295"/>
          </p:nvPr>
        </p:nvSpPr>
        <p:spPr/>
        <p:txBody>
          <a:bodyPr/>
          <a:lstStyle/>
          <a:p>
            <a:fld id="{3CC63E4C-4642-794D-A2FD-70F6B81535F5}" type="slidenum">
              <a:rPr lang="en-US" smtClean="0"/>
              <a:pPr/>
              <a:t>5</a:t>
            </a:fld>
            <a:endParaRPr lang="en-US" dirty="0"/>
          </a:p>
        </p:txBody>
      </p:sp>
      <p:sp>
        <p:nvSpPr>
          <p:cNvPr id="4" name="Rectangle 3"/>
          <p:cNvSpPr txBox="1">
            <a:spLocks noChangeArrowheads="1"/>
          </p:cNvSpPr>
          <p:nvPr/>
        </p:nvSpPr>
        <p:spPr>
          <a:xfrm>
            <a:off x="268373" y="1141510"/>
            <a:ext cx="5621817" cy="541169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57175" indent="-257175" defTabSz="342900"/>
            <a:r>
              <a:rPr lang="en-US" sz="2400" b="0" dirty="0">
                <a:solidFill>
                  <a:prstClr val="black"/>
                </a:solidFill>
              </a:rPr>
              <a:t>A: With Big-Endian ordering:</a:t>
            </a:r>
          </a:p>
          <a:p>
            <a:pPr marL="657225" lvl="1" indent="-257175" defTabSz="342900"/>
            <a:r>
              <a:rPr lang="en-US" sz="1800" b="0" dirty="0">
                <a:solidFill>
                  <a:prstClr val="black"/>
                </a:solidFill>
              </a:rPr>
              <a:t>(a) Address of MSB: N</a:t>
            </a:r>
          </a:p>
          <a:p>
            <a:pPr marL="657225" lvl="1" indent="-257175" defTabSz="342900"/>
            <a:r>
              <a:rPr lang="en-US" sz="1800" b="0" dirty="0">
                <a:solidFill>
                  <a:prstClr val="black"/>
                </a:solidFill>
              </a:rPr>
              <a:t>(b) Address of 16-bit half-word corresponding to the most significant half of the word: N (the half-word has address range of [N, N+1], so its address is N)</a:t>
            </a:r>
          </a:p>
          <a:p>
            <a:pPr marL="257175" indent="-257175" defTabSz="342900"/>
            <a:r>
              <a:rPr lang="en-US" sz="2400" b="0" dirty="0">
                <a:solidFill>
                  <a:prstClr val="black"/>
                </a:solidFill>
              </a:rPr>
              <a:t>With Little-Endian ordering:</a:t>
            </a:r>
          </a:p>
          <a:p>
            <a:pPr marL="657225" lvl="1" indent="-257175" defTabSz="342900"/>
            <a:r>
              <a:rPr lang="en-US" sz="1800" b="0" dirty="0">
                <a:solidFill>
                  <a:prstClr val="black"/>
                </a:solidFill>
              </a:rPr>
              <a:t>(a) Address of MSB: N+3</a:t>
            </a:r>
          </a:p>
          <a:p>
            <a:pPr marL="657225" lvl="1" indent="-257175" defTabSz="342900"/>
            <a:r>
              <a:rPr lang="en-US" sz="1800" b="0" dirty="0">
                <a:solidFill>
                  <a:prstClr val="black"/>
                </a:solidFill>
              </a:rPr>
              <a:t>(b) Address of 16-bit half-word corresponding to the most significant half of the word: N+2 (the half-word has address range of [N+2, N+3], so its address is N+2)</a:t>
            </a:r>
            <a:endParaRPr lang="en-US" sz="1800" b="0" dirty="0">
              <a:solidFill>
                <a:prstClr val="black"/>
              </a:solidFill>
              <a:latin typeface="Calibri"/>
            </a:endParaRPr>
          </a:p>
        </p:txBody>
      </p:sp>
      <p:sp>
        <p:nvSpPr>
          <p:cNvPr id="7" name="TextBox 6">
            <a:extLst>
              <a:ext uri="{FF2B5EF4-FFF2-40B4-BE49-F238E27FC236}">
                <a16:creationId xmlns:a16="http://schemas.microsoft.com/office/drawing/2014/main" id="{FB5D03F1-A762-F492-543B-9AD6EC9F9CD7}"/>
              </a:ext>
            </a:extLst>
          </p:cNvPr>
          <p:cNvSpPr txBox="1"/>
          <p:nvPr/>
        </p:nvSpPr>
        <p:spPr>
          <a:xfrm>
            <a:off x="8325714" y="3094658"/>
            <a:ext cx="722172" cy="400110"/>
          </a:xfrm>
          <a:prstGeom prst="rect">
            <a:avLst/>
          </a:prstGeom>
          <a:noFill/>
        </p:spPr>
        <p:txBody>
          <a:bodyPr wrap="square" rtlCol="0">
            <a:spAutoFit/>
          </a:bodyPr>
          <a:lstStyle/>
          <a:p>
            <a:r>
              <a:rPr lang="en-US" sz="2000" dirty="0">
                <a:solidFill>
                  <a:srgbClr val="000000"/>
                </a:solidFill>
                <a:latin typeface="Calibri" pitchFamily="34" charset="0"/>
                <a:cs typeface="Calibri" pitchFamily="34" charset="0"/>
              </a:rPr>
              <a:t>MSB</a:t>
            </a:r>
          </a:p>
        </p:txBody>
      </p:sp>
      <p:sp>
        <p:nvSpPr>
          <p:cNvPr id="8" name="TextBox 7">
            <a:extLst>
              <a:ext uri="{FF2B5EF4-FFF2-40B4-BE49-F238E27FC236}">
                <a16:creationId xmlns:a16="http://schemas.microsoft.com/office/drawing/2014/main" id="{EE9EBAB1-3E91-1738-6671-40808660D47E}"/>
              </a:ext>
            </a:extLst>
          </p:cNvPr>
          <p:cNvSpPr txBox="1"/>
          <p:nvPr/>
        </p:nvSpPr>
        <p:spPr>
          <a:xfrm>
            <a:off x="8306888" y="1668764"/>
            <a:ext cx="722172" cy="400110"/>
          </a:xfrm>
          <a:prstGeom prst="rect">
            <a:avLst/>
          </a:prstGeom>
          <a:noFill/>
        </p:spPr>
        <p:txBody>
          <a:bodyPr wrap="square" rtlCol="0">
            <a:spAutoFit/>
          </a:bodyPr>
          <a:lstStyle/>
          <a:p>
            <a:r>
              <a:rPr lang="en-US" sz="2000" dirty="0">
                <a:solidFill>
                  <a:srgbClr val="000000"/>
                </a:solidFill>
                <a:latin typeface="Calibri" pitchFamily="34" charset="0"/>
                <a:cs typeface="Calibri" pitchFamily="34" charset="0"/>
              </a:rPr>
              <a:t>LSB</a:t>
            </a:r>
          </a:p>
        </p:txBody>
      </p:sp>
      <p:grpSp>
        <p:nvGrpSpPr>
          <p:cNvPr id="9" name="Group 33">
            <a:extLst>
              <a:ext uri="{FF2B5EF4-FFF2-40B4-BE49-F238E27FC236}">
                <a16:creationId xmlns:a16="http://schemas.microsoft.com/office/drawing/2014/main" id="{0FF2FFB8-C1EC-4B19-F866-D1FB55EAD587}"/>
              </a:ext>
            </a:extLst>
          </p:cNvPr>
          <p:cNvGrpSpPr>
            <a:grpSpLocks/>
          </p:cNvGrpSpPr>
          <p:nvPr/>
        </p:nvGrpSpPr>
        <p:grpSpPr bwMode="auto">
          <a:xfrm>
            <a:off x="7743008" y="1615328"/>
            <a:ext cx="609600" cy="1944698"/>
            <a:chOff x="0" y="0"/>
            <a:chExt cx="384" cy="3072"/>
          </a:xfrm>
        </p:grpSpPr>
        <p:sp>
          <p:nvSpPr>
            <p:cNvPr id="10" name="Rectangle 34">
              <a:extLst>
                <a:ext uri="{FF2B5EF4-FFF2-40B4-BE49-F238E27FC236}">
                  <a16:creationId xmlns:a16="http://schemas.microsoft.com/office/drawing/2014/main" id="{F31FEC1C-ACD5-A713-4BFA-212468CF1CDB}"/>
                </a:ext>
              </a:extLst>
            </p:cNvPr>
            <p:cNvSpPr>
              <a:spLocks/>
            </p:cNvSpPr>
            <p:nvPr/>
          </p:nvSpPr>
          <p:spPr bwMode="auto">
            <a:xfrm>
              <a:off x="0" y="0"/>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1" name="Rectangle 35">
              <a:extLst>
                <a:ext uri="{FF2B5EF4-FFF2-40B4-BE49-F238E27FC236}">
                  <a16:creationId xmlns:a16="http://schemas.microsoft.com/office/drawing/2014/main" id="{8901F92C-FFDE-99A5-2A39-F3A959892A58}"/>
                </a:ext>
              </a:extLst>
            </p:cNvPr>
            <p:cNvSpPr>
              <a:spLocks/>
            </p:cNvSpPr>
            <p:nvPr/>
          </p:nvSpPr>
          <p:spPr bwMode="auto">
            <a:xfrm>
              <a:off x="0" y="768"/>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2" name="Rectangle 36">
              <a:extLst>
                <a:ext uri="{FF2B5EF4-FFF2-40B4-BE49-F238E27FC236}">
                  <a16:creationId xmlns:a16="http://schemas.microsoft.com/office/drawing/2014/main" id="{FBF8E902-648C-92E9-3599-30414D1EC9B3}"/>
                </a:ext>
              </a:extLst>
            </p:cNvPr>
            <p:cNvSpPr>
              <a:spLocks/>
            </p:cNvSpPr>
            <p:nvPr/>
          </p:nvSpPr>
          <p:spPr bwMode="auto">
            <a:xfrm>
              <a:off x="0" y="1536"/>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13" name="Rectangle 37">
              <a:extLst>
                <a:ext uri="{FF2B5EF4-FFF2-40B4-BE49-F238E27FC236}">
                  <a16:creationId xmlns:a16="http://schemas.microsoft.com/office/drawing/2014/main" id="{936169EB-F16E-DE3D-C69C-5E732BA948EB}"/>
                </a:ext>
              </a:extLst>
            </p:cNvPr>
            <p:cNvSpPr>
              <a:spLocks/>
            </p:cNvSpPr>
            <p:nvPr/>
          </p:nvSpPr>
          <p:spPr bwMode="auto">
            <a:xfrm>
              <a:off x="0" y="2304"/>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grpSp>
      <p:sp>
        <p:nvSpPr>
          <p:cNvPr id="14" name="TextBox 13">
            <a:extLst>
              <a:ext uri="{FF2B5EF4-FFF2-40B4-BE49-F238E27FC236}">
                <a16:creationId xmlns:a16="http://schemas.microsoft.com/office/drawing/2014/main" id="{30136153-F36F-FA15-4D76-068229B88F7A}"/>
              </a:ext>
            </a:extLst>
          </p:cNvPr>
          <p:cNvSpPr txBox="1"/>
          <p:nvPr/>
        </p:nvSpPr>
        <p:spPr>
          <a:xfrm>
            <a:off x="5961324" y="2394670"/>
            <a:ext cx="1151277" cy="369332"/>
          </a:xfrm>
          <a:prstGeom prst="rect">
            <a:avLst/>
          </a:prstGeom>
          <a:noFill/>
        </p:spPr>
        <p:txBody>
          <a:bodyPr wrap="none" rtlCol="0">
            <a:spAutoFit/>
          </a:bodyPr>
          <a:lstStyle/>
          <a:p>
            <a:r>
              <a:rPr lang="en-US" dirty="0"/>
              <a:t>Big-Endian</a:t>
            </a:r>
          </a:p>
        </p:txBody>
      </p:sp>
      <p:sp>
        <p:nvSpPr>
          <p:cNvPr id="19" name="TextBox 18">
            <a:extLst>
              <a:ext uri="{FF2B5EF4-FFF2-40B4-BE49-F238E27FC236}">
                <a16:creationId xmlns:a16="http://schemas.microsoft.com/office/drawing/2014/main" id="{896F1534-5A97-76BA-4D10-552F77E560B8}"/>
              </a:ext>
            </a:extLst>
          </p:cNvPr>
          <p:cNvSpPr txBox="1"/>
          <p:nvPr/>
        </p:nvSpPr>
        <p:spPr>
          <a:xfrm>
            <a:off x="8344540" y="5672166"/>
            <a:ext cx="610660" cy="400110"/>
          </a:xfrm>
          <a:prstGeom prst="rect">
            <a:avLst/>
          </a:prstGeom>
          <a:noFill/>
        </p:spPr>
        <p:txBody>
          <a:bodyPr wrap="square" rtlCol="0">
            <a:spAutoFit/>
          </a:bodyPr>
          <a:lstStyle/>
          <a:p>
            <a:r>
              <a:rPr lang="en-US" sz="2000" dirty="0">
                <a:solidFill>
                  <a:srgbClr val="000000"/>
                </a:solidFill>
                <a:latin typeface="Calibri" pitchFamily="34" charset="0"/>
                <a:cs typeface="Calibri" pitchFamily="34" charset="0"/>
              </a:rPr>
              <a:t>LSB</a:t>
            </a:r>
          </a:p>
        </p:txBody>
      </p:sp>
      <p:sp>
        <p:nvSpPr>
          <p:cNvPr id="20" name="TextBox 19">
            <a:extLst>
              <a:ext uri="{FF2B5EF4-FFF2-40B4-BE49-F238E27FC236}">
                <a16:creationId xmlns:a16="http://schemas.microsoft.com/office/drawing/2014/main" id="{3CD6B71C-8785-BDEE-BEA1-D103CF6951D1}"/>
              </a:ext>
            </a:extLst>
          </p:cNvPr>
          <p:cNvSpPr txBox="1"/>
          <p:nvPr/>
        </p:nvSpPr>
        <p:spPr>
          <a:xfrm>
            <a:off x="8325714" y="4246272"/>
            <a:ext cx="722172" cy="400110"/>
          </a:xfrm>
          <a:prstGeom prst="rect">
            <a:avLst/>
          </a:prstGeom>
          <a:noFill/>
        </p:spPr>
        <p:txBody>
          <a:bodyPr wrap="square" rtlCol="0">
            <a:spAutoFit/>
          </a:bodyPr>
          <a:lstStyle/>
          <a:p>
            <a:r>
              <a:rPr lang="en-US" sz="2000" dirty="0">
                <a:solidFill>
                  <a:srgbClr val="000000"/>
                </a:solidFill>
                <a:latin typeface="Calibri" pitchFamily="34" charset="0"/>
                <a:cs typeface="Calibri" pitchFamily="34" charset="0"/>
              </a:rPr>
              <a:t>MSB</a:t>
            </a:r>
          </a:p>
        </p:txBody>
      </p:sp>
      <p:grpSp>
        <p:nvGrpSpPr>
          <p:cNvPr id="21" name="Group 33">
            <a:extLst>
              <a:ext uri="{FF2B5EF4-FFF2-40B4-BE49-F238E27FC236}">
                <a16:creationId xmlns:a16="http://schemas.microsoft.com/office/drawing/2014/main" id="{77DD1410-0E9B-3B5D-C548-891FB3449B78}"/>
              </a:ext>
            </a:extLst>
          </p:cNvPr>
          <p:cNvGrpSpPr>
            <a:grpSpLocks/>
          </p:cNvGrpSpPr>
          <p:nvPr/>
        </p:nvGrpSpPr>
        <p:grpSpPr bwMode="auto">
          <a:xfrm>
            <a:off x="7761834" y="4192836"/>
            <a:ext cx="609600" cy="1944699"/>
            <a:chOff x="0" y="0"/>
            <a:chExt cx="384" cy="3072"/>
          </a:xfrm>
        </p:grpSpPr>
        <p:sp>
          <p:nvSpPr>
            <p:cNvPr id="22" name="Rectangle 34">
              <a:extLst>
                <a:ext uri="{FF2B5EF4-FFF2-40B4-BE49-F238E27FC236}">
                  <a16:creationId xmlns:a16="http://schemas.microsoft.com/office/drawing/2014/main" id="{ED0F7942-A8BC-20A0-E327-00CCBDCEDAE7}"/>
                </a:ext>
              </a:extLst>
            </p:cNvPr>
            <p:cNvSpPr>
              <a:spLocks/>
            </p:cNvSpPr>
            <p:nvPr/>
          </p:nvSpPr>
          <p:spPr bwMode="auto">
            <a:xfrm>
              <a:off x="0" y="0"/>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23" name="Rectangle 35">
              <a:extLst>
                <a:ext uri="{FF2B5EF4-FFF2-40B4-BE49-F238E27FC236}">
                  <a16:creationId xmlns:a16="http://schemas.microsoft.com/office/drawing/2014/main" id="{3B811DFC-B92F-7CA1-6FD4-485CC4601B73}"/>
                </a:ext>
              </a:extLst>
            </p:cNvPr>
            <p:cNvSpPr>
              <a:spLocks/>
            </p:cNvSpPr>
            <p:nvPr/>
          </p:nvSpPr>
          <p:spPr bwMode="auto">
            <a:xfrm>
              <a:off x="0" y="768"/>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24" name="Rectangle 36">
              <a:extLst>
                <a:ext uri="{FF2B5EF4-FFF2-40B4-BE49-F238E27FC236}">
                  <a16:creationId xmlns:a16="http://schemas.microsoft.com/office/drawing/2014/main" id="{19400406-FD11-6DEA-2CD1-191108C0D0F0}"/>
                </a:ext>
              </a:extLst>
            </p:cNvPr>
            <p:cNvSpPr>
              <a:spLocks/>
            </p:cNvSpPr>
            <p:nvPr/>
          </p:nvSpPr>
          <p:spPr bwMode="auto">
            <a:xfrm>
              <a:off x="0" y="1536"/>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sp>
          <p:nvSpPr>
            <p:cNvPr id="25" name="Rectangle 37">
              <a:extLst>
                <a:ext uri="{FF2B5EF4-FFF2-40B4-BE49-F238E27FC236}">
                  <a16:creationId xmlns:a16="http://schemas.microsoft.com/office/drawing/2014/main" id="{CB0D7C8C-041A-DC9B-629E-F0CCD357FE28}"/>
                </a:ext>
              </a:extLst>
            </p:cNvPr>
            <p:cNvSpPr>
              <a:spLocks/>
            </p:cNvSpPr>
            <p:nvPr/>
          </p:nvSpPr>
          <p:spPr bwMode="auto">
            <a:xfrm>
              <a:off x="0" y="2304"/>
              <a:ext cx="384" cy="768"/>
            </a:xfrm>
            <a:prstGeom prst="rect">
              <a:avLst/>
            </a:prstGeom>
            <a:solidFill>
              <a:srgbClr val="FFFFFF"/>
            </a:solidFill>
            <a:ln w="25400">
              <a:solidFill>
                <a:schemeClr val="tx1"/>
              </a:solidFill>
              <a:miter lim="800000"/>
              <a:headEnd/>
              <a:tailEnd/>
            </a:ln>
          </p:spPr>
          <p:txBody>
            <a:bodyPr lIns="0" tIns="0" rIns="0" bIns="0">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Gill Sans" charset="0"/>
                <a:ea typeface="ヒラギノ角ゴ ProN W3" charset="-128"/>
                <a:cs typeface="ヒラギノ角ゴ ProN W3" charset="-128"/>
                <a:sym typeface="Gill Sans" charset="0"/>
              </a:endParaRPr>
            </a:p>
          </p:txBody>
        </p:sp>
      </p:grpSp>
      <p:sp>
        <p:nvSpPr>
          <p:cNvPr id="26" name="TextBox 25">
            <a:extLst>
              <a:ext uri="{FF2B5EF4-FFF2-40B4-BE49-F238E27FC236}">
                <a16:creationId xmlns:a16="http://schemas.microsoft.com/office/drawing/2014/main" id="{6BB9DD8F-2242-59A2-BE32-39681AA7529C}"/>
              </a:ext>
            </a:extLst>
          </p:cNvPr>
          <p:cNvSpPr txBox="1"/>
          <p:nvPr/>
        </p:nvSpPr>
        <p:spPr>
          <a:xfrm>
            <a:off x="5740110" y="4960591"/>
            <a:ext cx="1353256" cy="369332"/>
          </a:xfrm>
          <a:prstGeom prst="rect">
            <a:avLst/>
          </a:prstGeom>
          <a:noFill/>
        </p:spPr>
        <p:txBody>
          <a:bodyPr wrap="none" rtlCol="0">
            <a:spAutoFit/>
          </a:bodyPr>
          <a:lstStyle/>
          <a:p>
            <a:r>
              <a:rPr lang="en-US" dirty="0"/>
              <a:t>Little-Endian</a:t>
            </a:r>
          </a:p>
        </p:txBody>
      </p:sp>
      <p:sp>
        <p:nvSpPr>
          <p:cNvPr id="31" name="Rectangle 30">
            <a:extLst>
              <a:ext uri="{FF2B5EF4-FFF2-40B4-BE49-F238E27FC236}">
                <a16:creationId xmlns:a16="http://schemas.microsoft.com/office/drawing/2014/main" id="{53638461-6269-C6E9-6786-C46710975E86}"/>
              </a:ext>
            </a:extLst>
          </p:cNvPr>
          <p:cNvSpPr/>
          <p:nvPr/>
        </p:nvSpPr>
        <p:spPr>
          <a:xfrm>
            <a:off x="7752965" y="2587678"/>
            <a:ext cx="599643" cy="972349"/>
          </a:xfrm>
          <a:prstGeom prst="rect">
            <a:avLst/>
          </a:prstGeom>
          <a:solidFill>
            <a:schemeClr val="bg1">
              <a:lumMod val="85000"/>
              <a:alpha val="50000"/>
            </a:schemeClr>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6526192F-D559-ADA3-4CCF-645E6A7E1269}"/>
              </a:ext>
            </a:extLst>
          </p:cNvPr>
          <p:cNvSpPr/>
          <p:nvPr/>
        </p:nvSpPr>
        <p:spPr>
          <a:xfrm>
            <a:off x="7772825" y="4202353"/>
            <a:ext cx="599643" cy="972349"/>
          </a:xfrm>
          <a:prstGeom prst="rect">
            <a:avLst/>
          </a:prstGeom>
          <a:solidFill>
            <a:schemeClr val="bg1">
              <a:lumMod val="85000"/>
              <a:alpha val="50000"/>
            </a:schemeClr>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774CEE6-6F21-C8FD-F5E2-B3014B77F72A}"/>
              </a:ext>
            </a:extLst>
          </p:cNvPr>
          <p:cNvSpPr txBox="1"/>
          <p:nvPr/>
        </p:nvSpPr>
        <p:spPr>
          <a:xfrm>
            <a:off x="7397632" y="3173823"/>
            <a:ext cx="364202" cy="369332"/>
          </a:xfrm>
          <a:prstGeom prst="rect">
            <a:avLst/>
          </a:prstGeom>
          <a:noFill/>
        </p:spPr>
        <p:txBody>
          <a:bodyPr wrap="none" rtlCol="0">
            <a:spAutoFit/>
          </a:bodyPr>
          <a:lstStyle/>
          <a:p>
            <a:r>
              <a:rPr lang="en-US" dirty="0"/>
              <a:t>N</a:t>
            </a:r>
          </a:p>
        </p:txBody>
      </p:sp>
      <p:sp>
        <p:nvSpPr>
          <p:cNvPr id="6" name="TextBox 5">
            <a:extLst>
              <a:ext uri="{FF2B5EF4-FFF2-40B4-BE49-F238E27FC236}">
                <a16:creationId xmlns:a16="http://schemas.microsoft.com/office/drawing/2014/main" id="{225F0D47-4435-6F04-B674-6CBF74FC04C8}"/>
              </a:ext>
            </a:extLst>
          </p:cNvPr>
          <p:cNvSpPr txBox="1"/>
          <p:nvPr/>
        </p:nvSpPr>
        <p:spPr>
          <a:xfrm>
            <a:off x="7289534" y="2671395"/>
            <a:ext cx="614271" cy="369332"/>
          </a:xfrm>
          <a:prstGeom prst="rect">
            <a:avLst/>
          </a:prstGeom>
          <a:noFill/>
        </p:spPr>
        <p:txBody>
          <a:bodyPr wrap="none" rtlCol="0">
            <a:spAutoFit/>
          </a:bodyPr>
          <a:lstStyle/>
          <a:p>
            <a:r>
              <a:rPr lang="en-US" dirty="0"/>
              <a:t>N+1</a:t>
            </a:r>
          </a:p>
        </p:txBody>
      </p:sp>
      <p:sp>
        <p:nvSpPr>
          <p:cNvPr id="33" name="TextBox 32">
            <a:extLst>
              <a:ext uri="{FF2B5EF4-FFF2-40B4-BE49-F238E27FC236}">
                <a16:creationId xmlns:a16="http://schemas.microsoft.com/office/drawing/2014/main" id="{CC257C2C-171C-36C6-9B35-5D84C30FB5F6}"/>
              </a:ext>
            </a:extLst>
          </p:cNvPr>
          <p:cNvSpPr txBox="1"/>
          <p:nvPr/>
        </p:nvSpPr>
        <p:spPr>
          <a:xfrm>
            <a:off x="7271901" y="2221355"/>
            <a:ext cx="614271" cy="369332"/>
          </a:xfrm>
          <a:prstGeom prst="rect">
            <a:avLst/>
          </a:prstGeom>
          <a:noFill/>
        </p:spPr>
        <p:txBody>
          <a:bodyPr wrap="none" rtlCol="0">
            <a:spAutoFit/>
          </a:bodyPr>
          <a:lstStyle/>
          <a:p>
            <a:r>
              <a:rPr lang="en-US" dirty="0"/>
              <a:t>N+2</a:t>
            </a:r>
          </a:p>
        </p:txBody>
      </p:sp>
      <p:sp>
        <p:nvSpPr>
          <p:cNvPr id="34" name="TextBox 33">
            <a:extLst>
              <a:ext uri="{FF2B5EF4-FFF2-40B4-BE49-F238E27FC236}">
                <a16:creationId xmlns:a16="http://schemas.microsoft.com/office/drawing/2014/main" id="{E633E003-A348-C97C-7F11-F5817BB4A282}"/>
              </a:ext>
            </a:extLst>
          </p:cNvPr>
          <p:cNvSpPr txBox="1"/>
          <p:nvPr/>
        </p:nvSpPr>
        <p:spPr>
          <a:xfrm>
            <a:off x="7271901" y="1737988"/>
            <a:ext cx="506870" cy="307777"/>
          </a:xfrm>
          <a:prstGeom prst="rect">
            <a:avLst/>
          </a:prstGeom>
          <a:noFill/>
        </p:spPr>
        <p:txBody>
          <a:bodyPr wrap="none" rtlCol="0">
            <a:spAutoFit/>
          </a:bodyPr>
          <a:lstStyle/>
          <a:p>
            <a:r>
              <a:rPr lang="en-US" dirty="0"/>
              <a:t>N+3</a:t>
            </a:r>
          </a:p>
        </p:txBody>
      </p:sp>
      <p:sp>
        <p:nvSpPr>
          <p:cNvPr id="35" name="TextBox 34">
            <a:extLst>
              <a:ext uri="{FF2B5EF4-FFF2-40B4-BE49-F238E27FC236}">
                <a16:creationId xmlns:a16="http://schemas.microsoft.com/office/drawing/2014/main" id="{C88BD9B5-EA27-1E41-ABB8-18A51242E5CD}"/>
              </a:ext>
            </a:extLst>
          </p:cNvPr>
          <p:cNvSpPr txBox="1"/>
          <p:nvPr/>
        </p:nvSpPr>
        <p:spPr>
          <a:xfrm>
            <a:off x="7397632" y="5775523"/>
            <a:ext cx="364202" cy="369332"/>
          </a:xfrm>
          <a:prstGeom prst="rect">
            <a:avLst/>
          </a:prstGeom>
          <a:noFill/>
        </p:spPr>
        <p:txBody>
          <a:bodyPr wrap="none" rtlCol="0">
            <a:spAutoFit/>
          </a:bodyPr>
          <a:lstStyle/>
          <a:p>
            <a:r>
              <a:rPr lang="en-US" dirty="0"/>
              <a:t>N</a:t>
            </a:r>
          </a:p>
        </p:txBody>
      </p:sp>
      <p:sp>
        <p:nvSpPr>
          <p:cNvPr id="36" name="TextBox 35">
            <a:extLst>
              <a:ext uri="{FF2B5EF4-FFF2-40B4-BE49-F238E27FC236}">
                <a16:creationId xmlns:a16="http://schemas.microsoft.com/office/drawing/2014/main" id="{DB595757-9D42-648F-005B-4F7AC7B938EB}"/>
              </a:ext>
            </a:extLst>
          </p:cNvPr>
          <p:cNvSpPr txBox="1"/>
          <p:nvPr/>
        </p:nvSpPr>
        <p:spPr>
          <a:xfrm>
            <a:off x="7289534" y="5273095"/>
            <a:ext cx="614271" cy="369332"/>
          </a:xfrm>
          <a:prstGeom prst="rect">
            <a:avLst/>
          </a:prstGeom>
          <a:noFill/>
        </p:spPr>
        <p:txBody>
          <a:bodyPr wrap="none" rtlCol="0">
            <a:spAutoFit/>
          </a:bodyPr>
          <a:lstStyle/>
          <a:p>
            <a:r>
              <a:rPr lang="en-US" dirty="0"/>
              <a:t>N+1</a:t>
            </a:r>
          </a:p>
        </p:txBody>
      </p:sp>
      <p:sp>
        <p:nvSpPr>
          <p:cNvPr id="37" name="TextBox 36">
            <a:extLst>
              <a:ext uri="{FF2B5EF4-FFF2-40B4-BE49-F238E27FC236}">
                <a16:creationId xmlns:a16="http://schemas.microsoft.com/office/drawing/2014/main" id="{AD4EDC72-47D7-E0BB-30E4-E429A57E2390}"/>
              </a:ext>
            </a:extLst>
          </p:cNvPr>
          <p:cNvSpPr txBox="1"/>
          <p:nvPr/>
        </p:nvSpPr>
        <p:spPr>
          <a:xfrm>
            <a:off x="7271901" y="4823055"/>
            <a:ext cx="614271" cy="369332"/>
          </a:xfrm>
          <a:prstGeom prst="rect">
            <a:avLst/>
          </a:prstGeom>
          <a:noFill/>
        </p:spPr>
        <p:txBody>
          <a:bodyPr wrap="none" rtlCol="0">
            <a:spAutoFit/>
          </a:bodyPr>
          <a:lstStyle/>
          <a:p>
            <a:r>
              <a:rPr lang="en-US" dirty="0"/>
              <a:t>N+2</a:t>
            </a:r>
          </a:p>
        </p:txBody>
      </p:sp>
      <p:sp>
        <p:nvSpPr>
          <p:cNvPr id="38" name="TextBox 37">
            <a:extLst>
              <a:ext uri="{FF2B5EF4-FFF2-40B4-BE49-F238E27FC236}">
                <a16:creationId xmlns:a16="http://schemas.microsoft.com/office/drawing/2014/main" id="{4452D4CB-3821-115B-B028-2A330468B902}"/>
              </a:ext>
            </a:extLst>
          </p:cNvPr>
          <p:cNvSpPr txBox="1"/>
          <p:nvPr/>
        </p:nvSpPr>
        <p:spPr>
          <a:xfrm>
            <a:off x="7271901" y="4339688"/>
            <a:ext cx="506870" cy="307777"/>
          </a:xfrm>
          <a:prstGeom prst="rect">
            <a:avLst/>
          </a:prstGeom>
          <a:noFill/>
        </p:spPr>
        <p:txBody>
          <a:bodyPr wrap="none" rtlCol="0">
            <a:spAutoFit/>
          </a:bodyPr>
          <a:lstStyle/>
          <a:p>
            <a:r>
              <a:rPr lang="en-US" dirty="0"/>
              <a:t>N+3</a:t>
            </a:r>
          </a:p>
        </p:txBody>
      </p:sp>
    </p:spTree>
    <p:extLst>
      <p:ext uri="{BB962C8B-B14F-4D97-AF65-F5344CB8AC3E}">
        <p14:creationId xmlns:p14="http://schemas.microsoft.com/office/powerpoint/2010/main" val="3561992185"/>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26"/>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
        <p:nvSpPr>
          <p:cNvPr id="25603" name="Rectangle 1027"/>
          <p:cNvSpPr>
            <a:spLocks noChangeArrowheads="1"/>
          </p:cNvSpPr>
          <p:nvPr/>
        </p:nvSpPr>
        <p:spPr bwMode="auto">
          <a:xfrm>
            <a:off x="3125788" y="6243638"/>
            <a:ext cx="2892425" cy="455612"/>
          </a:xfrm>
          <a:prstGeom prst="rect">
            <a:avLst/>
          </a:prstGeom>
          <a:noFill/>
          <a:ln w="9525">
            <a:noFill/>
            <a:miter lim="800000"/>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
        <p:nvSpPr>
          <p:cNvPr id="25604" name="Rectangle 1028"/>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
        <p:nvSpPr>
          <p:cNvPr id="25605" name="Rectangle 1029"/>
          <p:cNvSpPr>
            <a:spLocks noChangeArrowheads="1"/>
          </p:cNvSpPr>
          <p:nvPr/>
        </p:nvSpPr>
        <p:spPr bwMode="auto">
          <a:xfrm>
            <a:off x="3125788" y="6243638"/>
            <a:ext cx="2892425" cy="455612"/>
          </a:xfrm>
          <a:prstGeom prst="rect">
            <a:avLst/>
          </a:prstGeom>
          <a:noFill/>
          <a:ln w="9525">
            <a:noFill/>
            <a:miter lim="800000"/>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
        <p:nvSpPr>
          <p:cNvPr id="25606" name="Rectangle 1030"/>
          <p:cNvSpPr>
            <a:spLocks noGrp="1" noChangeArrowheads="1"/>
          </p:cNvSpPr>
          <p:nvPr>
            <p:ph type="title"/>
          </p:nvPr>
        </p:nvSpPr>
        <p:spPr>
          <a:noFill/>
        </p:spPr>
        <p:txBody>
          <a:bodyPr lIns="92075" tIns="46038" rIns="92075" bIns="46038"/>
          <a:lstStyle/>
          <a:p>
            <a:pPr defTabSz="938213"/>
            <a:r>
              <a:rPr lang="en-US" altLang="zh-CN" dirty="0"/>
              <a:t>Endianness</a:t>
            </a:r>
            <a:endParaRPr lang="en-US" dirty="0"/>
          </a:p>
        </p:txBody>
      </p:sp>
      <p:sp>
        <p:nvSpPr>
          <p:cNvPr id="8" name="Slide Number Placeholder 7"/>
          <p:cNvSpPr>
            <a:spLocks noGrp="1"/>
          </p:cNvSpPr>
          <p:nvPr>
            <p:ph type="sldNum" sz="quarter" idx="4294967295"/>
          </p:nvPr>
        </p:nvSpPr>
        <p:spPr>
          <a:xfrm>
            <a:off x="612648" y="6356350"/>
            <a:ext cx="1981200" cy="365760"/>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fld id="{AEE14D4A-FE32-40AF-B06D-E9622816B101}" type="slidenum">
              <a:rPr kumimoji="0" lang="en-US" sz="1400" b="1" i="0" u="none" strike="noStrike" kern="1200" cap="none" spc="0" normalizeH="0" baseline="0" noProof="0" smtClean="0">
                <a:ln>
                  <a:noFill/>
                </a:ln>
                <a:solidFill>
                  <a:prstClr val="black"/>
                </a:solidFill>
                <a:effectLst/>
                <a:uLnTx/>
                <a:uFillTx/>
                <a:latin typeface="Courier New" pitchFamily="49"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6</a:t>
            </a:fld>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graphicFrame>
        <p:nvGraphicFramePr>
          <p:cNvPr id="9" name="Table 8"/>
          <p:cNvGraphicFramePr>
            <a:graphicFrameLocks noGrp="1"/>
          </p:cNvGraphicFramePr>
          <p:nvPr/>
        </p:nvGraphicFramePr>
        <p:xfrm>
          <a:off x="4167266" y="2722693"/>
          <a:ext cx="4773635" cy="3017520"/>
        </p:xfrm>
        <a:graphic>
          <a:graphicData uri="http://schemas.openxmlformats.org/drawingml/2006/table">
            <a:tbl>
              <a:tblPr firstRow="1" bandRow="1">
                <a:tableStyleId>{5C22544A-7EE6-4342-B048-85BDC9FD1C3A}</a:tableStyleId>
              </a:tblPr>
              <a:tblGrid>
                <a:gridCol w="2261195">
                  <a:extLst>
                    <a:ext uri="{9D8B030D-6E8A-4147-A177-3AD203B41FA5}">
                      <a16:colId xmlns:a16="http://schemas.microsoft.com/office/drawing/2014/main" val="20000"/>
                    </a:ext>
                  </a:extLst>
                </a:gridCol>
                <a:gridCol w="2512440">
                  <a:extLst>
                    <a:ext uri="{9D8B030D-6E8A-4147-A177-3AD203B41FA5}">
                      <a16:colId xmlns:a16="http://schemas.microsoft.com/office/drawing/2014/main" val="20001"/>
                    </a:ext>
                  </a:extLst>
                </a:gridCol>
              </a:tblGrid>
              <a:tr h="370840">
                <a:tc>
                  <a:txBody>
                    <a:bodyPr/>
                    <a:lstStyle/>
                    <a:p>
                      <a:pPr algn="ctr"/>
                      <a:r>
                        <a:rPr lang="en-US" sz="2800" dirty="0">
                          <a:latin typeface="Consolas" panose="020B0609020204030204" pitchFamily="49" charset="0"/>
                          <a:cs typeface="Consolas" panose="020B0609020204030204" pitchFamily="49" charset="0"/>
                        </a:rPr>
                        <a:t>Memory Address</a:t>
                      </a:r>
                    </a:p>
                  </a:txBody>
                  <a:tcPr/>
                </a:tc>
                <a:tc>
                  <a:txBody>
                    <a:bodyPr/>
                    <a:lstStyle/>
                    <a:p>
                      <a:pPr algn="ctr"/>
                      <a:r>
                        <a:rPr lang="en-US" sz="2800" dirty="0">
                          <a:latin typeface="Consolas" panose="020B0609020204030204" pitchFamily="49" charset="0"/>
                          <a:cs typeface="Consolas" panose="020B0609020204030204" pitchFamily="49" charset="0"/>
                        </a:rPr>
                        <a:t>Memory</a:t>
                      </a:r>
                      <a:r>
                        <a:rPr lang="en-US" sz="2800" baseline="0" dirty="0">
                          <a:latin typeface="Consolas" panose="020B0609020204030204" pitchFamily="49" charset="0"/>
                          <a:cs typeface="Consolas" panose="020B0609020204030204" pitchFamily="49" charset="0"/>
                        </a:rPr>
                        <a:t> Data</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800" dirty="0" err="1">
                          <a:latin typeface="Consolas" panose="020B0609020204030204" pitchFamily="49" charset="0"/>
                          <a:cs typeface="Consolas" panose="020B0609020204030204" pitchFamily="49" charset="0"/>
                        </a:rPr>
                        <a:t>0x20008003</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0xA7</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1"/>
                  </a:ext>
                </a:extLst>
              </a:tr>
              <a:tr h="370840">
                <a:tc>
                  <a:txBody>
                    <a:bodyPr/>
                    <a:lstStyle/>
                    <a:p>
                      <a:pPr algn="ctr"/>
                      <a:r>
                        <a:rPr lang="en-US" sz="2800" dirty="0" err="1">
                          <a:latin typeface="Consolas" panose="020B0609020204030204" pitchFamily="49" charset="0"/>
                          <a:cs typeface="Consolas" panose="020B0609020204030204" pitchFamily="49" charset="0"/>
                        </a:rPr>
                        <a:t>0x20008002</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0x90</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2"/>
                  </a:ext>
                </a:extLst>
              </a:tr>
              <a:tr h="370840">
                <a:tc>
                  <a:txBody>
                    <a:bodyPr/>
                    <a:lstStyle/>
                    <a:p>
                      <a:pPr algn="ctr"/>
                      <a:r>
                        <a:rPr lang="en-US" sz="2800" dirty="0" err="1">
                          <a:latin typeface="Consolas" panose="020B0609020204030204" pitchFamily="49" charset="0"/>
                          <a:cs typeface="Consolas" panose="020B0609020204030204" pitchFamily="49" charset="0"/>
                        </a:rPr>
                        <a:t>0x20008001</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0x8C</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3"/>
                  </a:ext>
                </a:extLst>
              </a:tr>
              <a:tr h="370840">
                <a:tc>
                  <a:txBody>
                    <a:bodyPr/>
                    <a:lstStyle/>
                    <a:p>
                      <a:pPr algn="ctr"/>
                      <a:r>
                        <a:rPr lang="en-US" sz="2800" dirty="0" err="1">
                          <a:latin typeface="Consolas" panose="020B0609020204030204" pitchFamily="49" charset="0"/>
                          <a:cs typeface="Consolas" panose="020B0609020204030204" pitchFamily="49" charset="0"/>
                        </a:rPr>
                        <a:t>0x20008000</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0xEE</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4"/>
                  </a:ext>
                </a:extLst>
              </a:tr>
            </a:tbl>
          </a:graphicData>
        </a:graphic>
      </p:graphicFrame>
      <p:sp>
        <p:nvSpPr>
          <p:cNvPr id="14" name="Rectangle 13"/>
          <p:cNvSpPr/>
          <p:nvPr/>
        </p:nvSpPr>
        <p:spPr>
          <a:xfrm>
            <a:off x="963700" y="3058477"/>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p:txBody>
      </p:sp>
      <p:sp>
        <p:nvSpPr>
          <p:cNvPr id="15" name="Rectangle 14"/>
          <p:cNvSpPr/>
          <p:nvPr/>
        </p:nvSpPr>
        <p:spPr>
          <a:xfrm>
            <a:off x="976439" y="3018265"/>
            <a:ext cx="354584" cy="461665"/>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Consolas" panose="020B0609020204030204" pitchFamily="49" charset="0"/>
                <a:ea typeface="+mn-ea"/>
                <a:cs typeface="Consolas" panose="020B0609020204030204" pitchFamily="49" charset="0"/>
              </a:rPr>
              <a:t>?</a:t>
            </a:r>
          </a:p>
        </p:txBody>
      </p:sp>
      <p:sp>
        <p:nvSpPr>
          <p:cNvPr id="18" name="TextBox 17"/>
          <p:cNvSpPr txBox="1"/>
          <p:nvPr/>
        </p:nvSpPr>
        <p:spPr>
          <a:xfrm>
            <a:off x="329784" y="1471977"/>
            <a:ext cx="3810000" cy="156966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The word stored at address </a:t>
            </a:r>
            <a:r>
              <a:rPr kumimoji="0" lang="en-US" sz="24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0x20008000</a:t>
            </a: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with Big-Endian ordering is</a:t>
            </a:r>
          </a:p>
        </p:txBody>
      </p:sp>
      <p:sp>
        <p:nvSpPr>
          <p:cNvPr id="13" name="Rectangle 12"/>
          <p:cNvSpPr/>
          <p:nvPr/>
        </p:nvSpPr>
        <p:spPr>
          <a:xfrm>
            <a:off x="963700" y="5482647"/>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p:txBody>
      </p:sp>
      <p:sp>
        <p:nvSpPr>
          <p:cNvPr id="17" name="Rectangle 16"/>
          <p:cNvSpPr/>
          <p:nvPr/>
        </p:nvSpPr>
        <p:spPr>
          <a:xfrm>
            <a:off x="976439" y="5442435"/>
            <a:ext cx="354584" cy="461665"/>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Consolas" panose="020B0609020204030204" pitchFamily="49" charset="0"/>
                <a:ea typeface="+mn-ea"/>
                <a:cs typeface="Consolas" panose="020B0609020204030204" pitchFamily="49" charset="0"/>
              </a:rPr>
              <a:t>?</a:t>
            </a:r>
          </a:p>
        </p:txBody>
      </p:sp>
      <p:sp>
        <p:nvSpPr>
          <p:cNvPr id="19" name="TextBox 18"/>
          <p:cNvSpPr txBox="1"/>
          <p:nvPr/>
        </p:nvSpPr>
        <p:spPr>
          <a:xfrm>
            <a:off x="329784" y="3896147"/>
            <a:ext cx="3810000" cy="156966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The word stored at address </a:t>
            </a:r>
            <a:r>
              <a:rPr kumimoji="0" lang="en-US" sz="24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0x20008000</a:t>
            </a: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with Little-Endian ordering is</a:t>
            </a:r>
          </a:p>
        </p:txBody>
      </p:sp>
    </p:spTree>
    <p:extLst>
      <p:ext uri="{BB962C8B-B14F-4D97-AF65-F5344CB8AC3E}">
        <p14:creationId xmlns:p14="http://schemas.microsoft.com/office/powerpoint/2010/main" val="150281016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26"/>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
        <p:nvSpPr>
          <p:cNvPr id="25603" name="Rectangle 1027"/>
          <p:cNvSpPr>
            <a:spLocks noChangeArrowheads="1"/>
          </p:cNvSpPr>
          <p:nvPr/>
        </p:nvSpPr>
        <p:spPr bwMode="auto">
          <a:xfrm>
            <a:off x="3125788" y="6243638"/>
            <a:ext cx="2892425" cy="455612"/>
          </a:xfrm>
          <a:prstGeom prst="rect">
            <a:avLst/>
          </a:prstGeom>
          <a:noFill/>
          <a:ln w="9525">
            <a:noFill/>
            <a:miter lim="800000"/>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
        <p:nvSpPr>
          <p:cNvPr id="25604" name="Rectangle 1028"/>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
        <p:nvSpPr>
          <p:cNvPr id="25605" name="Rectangle 1029"/>
          <p:cNvSpPr>
            <a:spLocks noChangeArrowheads="1"/>
          </p:cNvSpPr>
          <p:nvPr/>
        </p:nvSpPr>
        <p:spPr bwMode="auto">
          <a:xfrm>
            <a:off x="3125788" y="6243638"/>
            <a:ext cx="2892425" cy="455612"/>
          </a:xfrm>
          <a:prstGeom prst="rect">
            <a:avLst/>
          </a:prstGeom>
          <a:noFill/>
          <a:ln w="9525">
            <a:noFill/>
            <a:miter lim="800000"/>
            <a:headEnd/>
            <a:tailEnd/>
          </a:ln>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sp>
        <p:nvSpPr>
          <p:cNvPr id="25606" name="Rectangle 1030"/>
          <p:cNvSpPr>
            <a:spLocks noGrp="1" noChangeArrowheads="1"/>
          </p:cNvSpPr>
          <p:nvPr>
            <p:ph type="title"/>
          </p:nvPr>
        </p:nvSpPr>
        <p:spPr>
          <a:noFill/>
        </p:spPr>
        <p:txBody>
          <a:bodyPr lIns="92075" tIns="46038" rIns="92075" bIns="46038"/>
          <a:lstStyle/>
          <a:p>
            <a:pPr defTabSz="938213"/>
            <a:r>
              <a:rPr lang="en-US" altLang="zh-CN" dirty="0"/>
              <a:t>Endianness ANS</a:t>
            </a:r>
            <a:endParaRPr lang="en-US" dirty="0"/>
          </a:p>
        </p:txBody>
      </p:sp>
      <p:sp>
        <p:nvSpPr>
          <p:cNvPr id="8" name="Slide Number Placeholder 7"/>
          <p:cNvSpPr>
            <a:spLocks noGrp="1"/>
          </p:cNvSpPr>
          <p:nvPr>
            <p:ph type="sldNum" sz="quarter" idx="4294967295"/>
          </p:nvPr>
        </p:nvSpPr>
        <p:spPr>
          <a:xfrm>
            <a:off x="612648" y="6356350"/>
            <a:ext cx="1981200" cy="365760"/>
          </a:xfrm>
          <a:prstGeom prst="rect">
            <a:avLst/>
          </a:prstGeom>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fld id="{AEE14D4A-FE32-40AF-B06D-E9622816B101}" type="slidenum">
              <a:rPr kumimoji="0" lang="en-US" sz="1400" b="1" i="0" u="none" strike="noStrike" kern="1200" cap="none" spc="0" normalizeH="0" baseline="0" noProof="0" smtClean="0">
                <a:ln>
                  <a:noFill/>
                </a:ln>
                <a:solidFill>
                  <a:prstClr val="black"/>
                </a:solidFill>
                <a:effectLst/>
                <a:uLnTx/>
                <a:uFillTx/>
                <a:latin typeface="Courier New" pitchFamily="49" charset="0"/>
                <a:ea typeface="+mn-ea"/>
                <a:cs typeface="+mn-cs"/>
              </a:rPr>
              <a:pPr marL="0" marR="0" lvl="0" indent="0" algn="l" defTabSz="914400" rtl="0" eaLnBrk="0" fontAlgn="base" latinLnBrk="0" hangingPunct="0">
                <a:lnSpc>
                  <a:spcPct val="100000"/>
                </a:lnSpc>
                <a:spcBef>
                  <a:spcPct val="0"/>
                </a:spcBef>
                <a:spcAft>
                  <a:spcPct val="0"/>
                </a:spcAft>
                <a:buClrTx/>
                <a:buSzTx/>
                <a:buFontTx/>
                <a:buNone/>
                <a:tabLst/>
                <a:defRPr/>
              </a:pPr>
              <a:t>7</a:t>
            </a:fld>
            <a:endParaRPr kumimoji="0" lang="en-US" sz="1400" b="1" i="0" u="none" strike="noStrike" kern="1200" cap="none" spc="0" normalizeH="0" baseline="0" noProof="0">
              <a:ln>
                <a:noFill/>
              </a:ln>
              <a:solidFill>
                <a:prstClr val="black"/>
              </a:solidFill>
              <a:effectLst/>
              <a:uLnTx/>
              <a:uFillTx/>
              <a:latin typeface="Courier New" pitchFamily="49" charset="0"/>
              <a:ea typeface="+mn-ea"/>
              <a:cs typeface="+mn-cs"/>
            </a:endParaRPr>
          </a:p>
        </p:txBody>
      </p:sp>
      <p:graphicFrame>
        <p:nvGraphicFramePr>
          <p:cNvPr id="9" name="Table 8"/>
          <p:cNvGraphicFramePr>
            <a:graphicFrameLocks noGrp="1"/>
          </p:cNvGraphicFramePr>
          <p:nvPr/>
        </p:nvGraphicFramePr>
        <p:xfrm>
          <a:off x="4167266" y="2722693"/>
          <a:ext cx="4773635" cy="3017520"/>
        </p:xfrm>
        <a:graphic>
          <a:graphicData uri="http://schemas.openxmlformats.org/drawingml/2006/table">
            <a:tbl>
              <a:tblPr firstRow="1" bandRow="1">
                <a:tableStyleId>{5C22544A-7EE6-4342-B048-85BDC9FD1C3A}</a:tableStyleId>
              </a:tblPr>
              <a:tblGrid>
                <a:gridCol w="2261195">
                  <a:extLst>
                    <a:ext uri="{9D8B030D-6E8A-4147-A177-3AD203B41FA5}">
                      <a16:colId xmlns:a16="http://schemas.microsoft.com/office/drawing/2014/main" val="20000"/>
                    </a:ext>
                  </a:extLst>
                </a:gridCol>
                <a:gridCol w="2512440">
                  <a:extLst>
                    <a:ext uri="{9D8B030D-6E8A-4147-A177-3AD203B41FA5}">
                      <a16:colId xmlns:a16="http://schemas.microsoft.com/office/drawing/2014/main" val="20001"/>
                    </a:ext>
                  </a:extLst>
                </a:gridCol>
              </a:tblGrid>
              <a:tr h="370840">
                <a:tc>
                  <a:txBody>
                    <a:bodyPr/>
                    <a:lstStyle/>
                    <a:p>
                      <a:pPr algn="ctr"/>
                      <a:r>
                        <a:rPr lang="en-US" sz="2800" dirty="0">
                          <a:latin typeface="Consolas" panose="020B0609020204030204" pitchFamily="49" charset="0"/>
                          <a:cs typeface="Consolas" panose="020B0609020204030204" pitchFamily="49" charset="0"/>
                        </a:rPr>
                        <a:t>Memory Address</a:t>
                      </a:r>
                    </a:p>
                  </a:txBody>
                  <a:tcPr/>
                </a:tc>
                <a:tc>
                  <a:txBody>
                    <a:bodyPr/>
                    <a:lstStyle/>
                    <a:p>
                      <a:pPr algn="ctr"/>
                      <a:r>
                        <a:rPr lang="en-US" sz="2800" dirty="0">
                          <a:latin typeface="Consolas" panose="020B0609020204030204" pitchFamily="49" charset="0"/>
                          <a:cs typeface="Consolas" panose="020B0609020204030204" pitchFamily="49" charset="0"/>
                        </a:rPr>
                        <a:t>Memory</a:t>
                      </a:r>
                      <a:r>
                        <a:rPr lang="en-US" sz="2800" baseline="0" dirty="0">
                          <a:latin typeface="Consolas" panose="020B0609020204030204" pitchFamily="49" charset="0"/>
                          <a:cs typeface="Consolas" panose="020B0609020204030204" pitchFamily="49" charset="0"/>
                        </a:rPr>
                        <a:t> Data</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800" dirty="0" err="1">
                          <a:latin typeface="Consolas" panose="020B0609020204030204" pitchFamily="49" charset="0"/>
                          <a:cs typeface="Consolas" panose="020B0609020204030204" pitchFamily="49" charset="0"/>
                        </a:rPr>
                        <a:t>0x20008003</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0xA7</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1"/>
                  </a:ext>
                </a:extLst>
              </a:tr>
              <a:tr h="370840">
                <a:tc>
                  <a:txBody>
                    <a:bodyPr/>
                    <a:lstStyle/>
                    <a:p>
                      <a:pPr algn="ctr"/>
                      <a:r>
                        <a:rPr lang="en-US" sz="2800" dirty="0" err="1">
                          <a:latin typeface="Consolas" panose="020B0609020204030204" pitchFamily="49" charset="0"/>
                          <a:cs typeface="Consolas" panose="020B0609020204030204" pitchFamily="49" charset="0"/>
                        </a:rPr>
                        <a:t>0x20008002</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0x90</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2"/>
                  </a:ext>
                </a:extLst>
              </a:tr>
              <a:tr h="370840">
                <a:tc>
                  <a:txBody>
                    <a:bodyPr/>
                    <a:lstStyle/>
                    <a:p>
                      <a:pPr algn="ctr"/>
                      <a:r>
                        <a:rPr lang="en-US" sz="2800" dirty="0" err="1">
                          <a:latin typeface="Consolas" panose="020B0609020204030204" pitchFamily="49" charset="0"/>
                          <a:cs typeface="Consolas" panose="020B0609020204030204" pitchFamily="49" charset="0"/>
                        </a:rPr>
                        <a:t>0x20008001</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0x8C</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3"/>
                  </a:ext>
                </a:extLst>
              </a:tr>
              <a:tr h="370840">
                <a:tc>
                  <a:txBody>
                    <a:bodyPr/>
                    <a:lstStyle/>
                    <a:p>
                      <a:pPr algn="ctr"/>
                      <a:r>
                        <a:rPr lang="en-US" sz="2800" dirty="0" err="1">
                          <a:latin typeface="Consolas" panose="020B0609020204030204" pitchFamily="49" charset="0"/>
                          <a:cs typeface="Consolas" panose="020B0609020204030204" pitchFamily="49" charset="0"/>
                        </a:rPr>
                        <a:t>0x20008000</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0xEE</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4"/>
                  </a:ext>
                </a:extLst>
              </a:tr>
            </a:tbl>
          </a:graphicData>
        </a:graphic>
      </p:graphicFrame>
      <p:sp>
        <p:nvSpPr>
          <p:cNvPr id="14" name="Rectangle 13"/>
          <p:cNvSpPr/>
          <p:nvPr/>
        </p:nvSpPr>
        <p:spPr>
          <a:xfrm>
            <a:off x="963700" y="3058477"/>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p:txBody>
      </p:sp>
      <p:sp>
        <p:nvSpPr>
          <p:cNvPr id="15" name="Rectangle 14"/>
          <p:cNvSpPr/>
          <p:nvPr/>
        </p:nvSpPr>
        <p:spPr>
          <a:xfrm>
            <a:off x="976439" y="3018265"/>
            <a:ext cx="1883849" cy="461665"/>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Consolas" panose="020B0609020204030204" pitchFamily="49" charset="0"/>
                <a:ea typeface="+mn-ea"/>
                <a:cs typeface="Consolas" panose="020B0609020204030204" pitchFamily="49" charset="0"/>
              </a:rPr>
              <a:t>0xEE8C90A7</a:t>
            </a:r>
          </a:p>
        </p:txBody>
      </p:sp>
      <p:sp>
        <p:nvSpPr>
          <p:cNvPr id="18" name="TextBox 17"/>
          <p:cNvSpPr txBox="1"/>
          <p:nvPr/>
        </p:nvSpPr>
        <p:spPr>
          <a:xfrm>
            <a:off x="329784" y="1471977"/>
            <a:ext cx="3810000" cy="156966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The word stored at address </a:t>
            </a:r>
            <a:r>
              <a:rPr kumimoji="0" lang="en-US" sz="24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0x20008000</a:t>
            </a: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with Big-Endian ordering is</a:t>
            </a:r>
          </a:p>
        </p:txBody>
      </p:sp>
      <p:sp>
        <p:nvSpPr>
          <p:cNvPr id="13" name="Rectangle 12"/>
          <p:cNvSpPr/>
          <p:nvPr/>
        </p:nvSpPr>
        <p:spPr>
          <a:xfrm>
            <a:off x="963700" y="5482647"/>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endParaRPr>
          </a:p>
        </p:txBody>
      </p:sp>
      <p:sp>
        <p:nvSpPr>
          <p:cNvPr id="17" name="Rectangle 16"/>
          <p:cNvSpPr/>
          <p:nvPr/>
        </p:nvSpPr>
        <p:spPr>
          <a:xfrm>
            <a:off x="976439" y="5442435"/>
            <a:ext cx="1883849" cy="461665"/>
          </a:xfrm>
          <a:prstGeom prst="rect">
            <a:avLst/>
          </a:prstGeom>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Consolas" panose="020B0609020204030204" pitchFamily="49" charset="0"/>
                <a:ea typeface="+mn-ea"/>
                <a:cs typeface="Consolas" panose="020B0609020204030204" pitchFamily="49" charset="0"/>
              </a:rPr>
              <a:t>0xA7908CEE</a:t>
            </a:r>
          </a:p>
        </p:txBody>
      </p:sp>
      <p:sp>
        <p:nvSpPr>
          <p:cNvPr id="19" name="TextBox 18"/>
          <p:cNvSpPr txBox="1"/>
          <p:nvPr/>
        </p:nvSpPr>
        <p:spPr>
          <a:xfrm>
            <a:off x="329784" y="3896147"/>
            <a:ext cx="3810000" cy="156966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The word stored at address </a:t>
            </a:r>
            <a:r>
              <a:rPr kumimoji="0" lang="en-US" sz="2400" b="1" i="0" u="none" strike="noStrike" kern="1200" cap="none" spc="0" normalizeH="0" baseline="0" noProof="0" dirty="0">
                <a:ln>
                  <a:noFill/>
                </a:ln>
                <a:solidFill>
                  <a:prstClr val="black"/>
                </a:solidFill>
                <a:effectLst/>
                <a:uLnTx/>
                <a:uFillTx/>
                <a:latin typeface="Consolas" panose="020B0609020204030204" pitchFamily="49" charset="0"/>
                <a:ea typeface="+mn-ea"/>
                <a:cs typeface="Consolas" panose="020B0609020204030204" pitchFamily="49" charset="0"/>
              </a:rPr>
              <a:t>0x20008000</a:t>
            </a: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ourier New" pitchFamily="49" charset="0"/>
                <a:ea typeface="+mn-ea"/>
                <a:cs typeface="+mn-cs"/>
              </a:rPr>
              <a:t>with Little-Endian ordering is</a:t>
            </a:r>
          </a:p>
        </p:txBody>
      </p:sp>
      <p:sp>
        <p:nvSpPr>
          <p:cNvPr id="16" name="TextBox 15"/>
          <p:cNvSpPr txBox="1"/>
          <p:nvPr/>
        </p:nvSpPr>
        <p:spPr>
          <a:xfrm>
            <a:off x="329784" y="5982293"/>
            <a:ext cx="8829284" cy="369332"/>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0041FF"/>
                </a:solidFill>
                <a:effectLst/>
                <a:uLnTx/>
                <a:uFillTx/>
                <a:latin typeface="Courier New" pitchFamily="49" charset="0"/>
                <a:ea typeface="+mn-ea"/>
                <a:cs typeface="+mn-cs"/>
              </a:rPr>
              <a:t>Endianness only specifies byte order, not bit order in a byte!</a:t>
            </a:r>
          </a:p>
        </p:txBody>
      </p:sp>
    </p:spTree>
    <p:extLst>
      <p:ext uri="{BB962C8B-B14F-4D97-AF65-F5344CB8AC3E}">
        <p14:creationId xmlns:p14="http://schemas.microsoft.com/office/powerpoint/2010/main" val="6709031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7"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026"/>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endParaRPr lang="en-US"/>
          </a:p>
        </p:txBody>
      </p:sp>
      <p:sp>
        <p:nvSpPr>
          <p:cNvPr id="25603" name="Rectangle 1027"/>
          <p:cNvSpPr>
            <a:spLocks noChangeArrowheads="1"/>
          </p:cNvSpPr>
          <p:nvPr/>
        </p:nvSpPr>
        <p:spPr bwMode="auto">
          <a:xfrm>
            <a:off x="3125788" y="6243638"/>
            <a:ext cx="2892425" cy="455612"/>
          </a:xfrm>
          <a:prstGeom prst="rect">
            <a:avLst/>
          </a:prstGeom>
          <a:noFill/>
          <a:ln w="9525">
            <a:noFill/>
            <a:miter lim="800000"/>
            <a:headEnd/>
            <a:tailEnd/>
          </a:ln>
        </p:spPr>
        <p:txBody>
          <a:bodyPr wrap="none" anchor="ctr"/>
          <a:lstStyle/>
          <a:p>
            <a:endParaRPr lang="en-US"/>
          </a:p>
        </p:txBody>
      </p:sp>
      <p:sp>
        <p:nvSpPr>
          <p:cNvPr id="25604" name="Rectangle 1028"/>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endParaRPr lang="en-US"/>
          </a:p>
        </p:txBody>
      </p:sp>
      <p:sp>
        <p:nvSpPr>
          <p:cNvPr id="25606" name="Rectangle 1030"/>
          <p:cNvSpPr>
            <a:spLocks noGrp="1" noChangeArrowheads="1"/>
          </p:cNvSpPr>
          <p:nvPr>
            <p:ph type="title"/>
          </p:nvPr>
        </p:nvSpPr>
        <p:spPr>
          <a:noFill/>
        </p:spPr>
        <p:txBody>
          <a:bodyPr lIns="92075" tIns="46038" rIns="92075" bIns="46038"/>
          <a:lstStyle/>
          <a:p>
            <a:pPr defTabSz="938213"/>
            <a:r>
              <a:rPr lang="en-US" dirty="0"/>
              <a:t>Endianness</a:t>
            </a:r>
          </a:p>
        </p:txBody>
      </p:sp>
      <p:sp>
        <p:nvSpPr>
          <p:cNvPr id="25607" name="Rectangle 1031"/>
          <p:cNvSpPr>
            <a:spLocks noGrp="1" noChangeArrowheads="1"/>
          </p:cNvSpPr>
          <p:nvPr>
            <p:ph sz="quarter" idx="1"/>
          </p:nvPr>
        </p:nvSpPr>
        <p:spPr>
          <a:xfrm>
            <a:off x="3477717" y="1430312"/>
            <a:ext cx="4804348" cy="1028075"/>
          </a:xfrm>
          <a:noFill/>
        </p:spPr>
        <p:txBody>
          <a:bodyPr lIns="92075" tIns="46038" rIns="92075" bIns="46038" anchorCtr="1">
            <a:normAutofit/>
          </a:bodyPr>
          <a:lstStyle/>
          <a:p>
            <a:pPr defTabSz="938213">
              <a:lnSpc>
                <a:spcPct val="90000"/>
              </a:lnSpc>
              <a:buNone/>
            </a:pPr>
            <a:r>
              <a:rPr lang="en-US" dirty="0">
                <a:latin typeface="Consolas" panose="020B0609020204030204" pitchFamily="49" charset="0"/>
                <a:cs typeface="Consolas" panose="020B0609020204030204" pitchFamily="49" charset="0"/>
              </a:rPr>
              <a:t>LDR r11, [r0]</a:t>
            </a:r>
          </a:p>
          <a:p>
            <a:pPr defTabSz="938213">
              <a:lnSpc>
                <a:spcPct val="90000"/>
              </a:lnSpc>
              <a:buNone/>
            </a:pPr>
            <a:r>
              <a:rPr lang="en-US" dirty="0">
                <a:latin typeface="Consolas" panose="020B0609020204030204" pitchFamily="49" charset="0"/>
                <a:cs typeface="Consolas" panose="020B0609020204030204" pitchFamily="49" charset="0"/>
              </a:rPr>
              <a:t>; r0 = </a:t>
            </a:r>
            <a:r>
              <a:rPr lang="en-US" dirty="0" err="1">
                <a:latin typeface="Consolas" panose="020B0609020204030204" pitchFamily="49" charset="0"/>
                <a:cs typeface="Consolas" panose="020B0609020204030204" pitchFamily="49" charset="0"/>
              </a:rPr>
              <a:t>0x20008000</a:t>
            </a:r>
            <a:r>
              <a:rPr lang="en-US" dirty="0">
                <a:latin typeface="Consolas" panose="020B0609020204030204" pitchFamily="49" charset="0"/>
                <a:cs typeface="Consolas" panose="020B0609020204030204" pitchFamily="49" charset="0"/>
              </a:rPr>
              <a:t> </a:t>
            </a:r>
          </a:p>
        </p:txBody>
      </p:sp>
      <p:sp>
        <p:nvSpPr>
          <p:cNvPr id="8" name="Slide Number Placeholder 7"/>
          <p:cNvSpPr>
            <a:spLocks noGrp="1"/>
          </p:cNvSpPr>
          <p:nvPr>
            <p:ph type="sldNum" sz="quarter" idx="12"/>
          </p:nvPr>
        </p:nvSpPr>
        <p:spPr/>
        <p:txBody>
          <a:bodyPr/>
          <a:lstStyle/>
          <a:p>
            <a:fld id="{AEE14D4A-FE32-40AF-B06D-E9622816B101}" type="slidenum">
              <a:rPr lang="en-US" smtClean="0"/>
              <a:pPr/>
              <a:t>8</a:t>
            </a:fld>
            <a:endParaRPr lang="en-US"/>
          </a:p>
        </p:txBody>
      </p:sp>
      <p:graphicFrame>
        <p:nvGraphicFramePr>
          <p:cNvPr id="9" name="Table 8"/>
          <p:cNvGraphicFramePr>
            <a:graphicFrameLocks noGrp="1"/>
          </p:cNvGraphicFramePr>
          <p:nvPr>
            <p:extLst>
              <p:ext uri="{D42A27DB-BD31-4B8C-83A1-F6EECF244321}">
                <p14:modId xmlns:p14="http://schemas.microsoft.com/office/powerpoint/2010/main" val="2177192664"/>
              </p:ext>
            </p:extLst>
          </p:nvPr>
        </p:nvGraphicFramePr>
        <p:xfrm>
          <a:off x="4167267" y="2716135"/>
          <a:ext cx="4497050" cy="3017520"/>
        </p:xfrm>
        <a:graphic>
          <a:graphicData uri="http://schemas.openxmlformats.org/drawingml/2006/table">
            <a:tbl>
              <a:tblPr firstRow="1" bandRow="1">
                <a:tableStyleId>{5C22544A-7EE6-4342-B048-85BDC9FD1C3A}</a:tableStyleId>
              </a:tblPr>
              <a:tblGrid>
                <a:gridCol w="2457651">
                  <a:extLst>
                    <a:ext uri="{9D8B030D-6E8A-4147-A177-3AD203B41FA5}">
                      <a16:colId xmlns:a16="http://schemas.microsoft.com/office/drawing/2014/main" val="20000"/>
                    </a:ext>
                  </a:extLst>
                </a:gridCol>
                <a:gridCol w="2039399">
                  <a:extLst>
                    <a:ext uri="{9D8B030D-6E8A-4147-A177-3AD203B41FA5}">
                      <a16:colId xmlns:a16="http://schemas.microsoft.com/office/drawing/2014/main" val="20001"/>
                    </a:ext>
                  </a:extLst>
                </a:gridCol>
              </a:tblGrid>
              <a:tr h="370840">
                <a:tc>
                  <a:txBody>
                    <a:bodyPr/>
                    <a:lstStyle/>
                    <a:p>
                      <a:pPr algn="ctr"/>
                      <a:r>
                        <a:rPr lang="en-US" sz="2800" dirty="0">
                          <a:latin typeface="Consolas" panose="020B0609020204030204" pitchFamily="49" charset="0"/>
                          <a:cs typeface="Consolas" panose="020B0609020204030204" pitchFamily="49" charset="0"/>
                        </a:rPr>
                        <a:t>Memory Address</a:t>
                      </a:r>
                    </a:p>
                  </a:txBody>
                  <a:tcPr/>
                </a:tc>
                <a:tc>
                  <a:txBody>
                    <a:bodyPr/>
                    <a:lstStyle/>
                    <a:p>
                      <a:pPr algn="ctr"/>
                      <a:r>
                        <a:rPr lang="en-US" sz="2800" dirty="0">
                          <a:latin typeface="Consolas" panose="020B0609020204030204" pitchFamily="49" charset="0"/>
                          <a:cs typeface="Consolas" panose="020B0609020204030204" pitchFamily="49" charset="0"/>
                        </a:rPr>
                        <a:t>Memory</a:t>
                      </a:r>
                      <a:r>
                        <a:rPr lang="en-US" sz="2800" baseline="0" dirty="0">
                          <a:latin typeface="Consolas" panose="020B0609020204030204" pitchFamily="49" charset="0"/>
                          <a:cs typeface="Consolas" panose="020B0609020204030204" pitchFamily="49" charset="0"/>
                        </a:rPr>
                        <a:t> Data</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800" dirty="0" err="1">
                          <a:latin typeface="Consolas" panose="020B0609020204030204" pitchFamily="49" charset="0"/>
                          <a:cs typeface="Consolas" panose="020B0609020204030204" pitchFamily="49" charset="0"/>
                        </a:rPr>
                        <a:t>0x20008003</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0xA7</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1"/>
                  </a:ext>
                </a:extLst>
              </a:tr>
              <a:tr h="370840">
                <a:tc>
                  <a:txBody>
                    <a:bodyPr/>
                    <a:lstStyle/>
                    <a:p>
                      <a:pPr algn="ctr"/>
                      <a:r>
                        <a:rPr lang="en-US" sz="2800" dirty="0" err="1">
                          <a:latin typeface="Consolas" panose="020B0609020204030204" pitchFamily="49" charset="0"/>
                          <a:cs typeface="Consolas" panose="020B0609020204030204" pitchFamily="49" charset="0"/>
                        </a:rPr>
                        <a:t>0x20008002</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0x90</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2"/>
                  </a:ext>
                </a:extLst>
              </a:tr>
              <a:tr h="370840">
                <a:tc>
                  <a:txBody>
                    <a:bodyPr/>
                    <a:lstStyle/>
                    <a:p>
                      <a:pPr algn="ctr"/>
                      <a:r>
                        <a:rPr lang="en-US" sz="2800" dirty="0" err="1">
                          <a:latin typeface="Consolas" panose="020B0609020204030204" pitchFamily="49" charset="0"/>
                          <a:cs typeface="Consolas" panose="020B0609020204030204" pitchFamily="49" charset="0"/>
                        </a:rPr>
                        <a:t>0x20008001</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0x8C</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3"/>
                  </a:ext>
                </a:extLst>
              </a:tr>
              <a:tr h="370840">
                <a:tc>
                  <a:txBody>
                    <a:bodyPr/>
                    <a:lstStyle/>
                    <a:p>
                      <a:pPr algn="ctr"/>
                      <a:r>
                        <a:rPr lang="en-US" sz="2800" dirty="0" err="1">
                          <a:latin typeface="Consolas" panose="020B0609020204030204" pitchFamily="49" charset="0"/>
                          <a:cs typeface="Consolas" panose="020B0609020204030204" pitchFamily="49" charset="0"/>
                        </a:rPr>
                        <a:t>0x20008000</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0xEE</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4"/>
                  </a:ext>
                </a:extLst>
              </a:tr>
            </a:tbl>
          </a:graphicData>
        </a:graphic>
      </p:graphicFrame>
      <p:sp>
        <p:nvSpPr>
          <p:cNvPr id="11" name="TextBox 10"/>
          <p:cNvSpPr txBox="1"/>
          <p:nvPr/>
        </p:nvSpPr>
        <p:spPr>
          <a:xfrm>
            <a:off x="366684" y="2231610"/>
            <a:ext cx="2949846" cy="461665"/>
          </a:xfrm>
          <a:prstGeom prst="rect">
            <a:avLst/>
          </a:prstGeom>
          <a:noFill/>
        </p:spPr>
        <p:txBody>
          <a:bodyPr wrap="none" rtlCol="0">
            <a:spAutoFit/>
          </a:bodyPr>
          <a:lstStyle/>
          <a:p>
            <a:r>
              <a:rPr lang="en-US" sz="2400" dirty="0"/>
              <a:t>r11 before load</a:t>
            </a:r>
          </a:p>
        </p:txBody>
      </p:sp>
      <p:sp>
        <p:nvSpPr>
          <p:cNvPr id="12" name="Rectangle 11"/>
          <p:cNvSpPr/>
          <p:nvPr/>
        </p:nvSpPr>
        <p:spPr>
          <a:xfrm>
            <a:off x="1026252" y="2741275"/>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cs typeface="Consolas" panose="020B0609020204030204" pitchFamily="49" charset="0"/>
              </a:rPr>
              <a:t>0x12345678</a:t>
            </a:r>
          </a:p>
        </p:txBody>
      </p:sp>
      <p:sp>
        <p:nvSpPr>
          <p:cNvPr id="13" name="TextBox 12"/>
          <p:cNvSpPr txBox="1"/>
          <p:nvPr/>
        </p:nvSpPr>
        <p:spPr>
          <a:xfrm>
            <a:off x="285829" y="3192496"/>
            <a:ext cx="3881437" cy="830997"/>
          </a:xfrm>
          <a:prstGeom prst="rect">
            <a:avLst/>
          </a:prstGeom>
          <a:noFill/>
        </p:spPr>
        <p:txBody>
          <a:bodyPr wrap="square" rtlCol="0">
            <a:spAutoFit/>
          </a:bodyPr>
          <a:lstStyle/>
          <a:p>
            <a:r>
              <a:rPr lang="en-US" sz="2400" dirty="0"/>
              <a:t>r11 after load w/ Big-Endian ordering  </a:t>
            </a:r>
          </a:p>
        </p:txBody>
      </p:sp>
      <p:sp>
        <p:nvSpPr>
          <p:cNvPr id="14" name="Rectangle 13"/>
          <p:cNvSpPr/>
          <p:nvPr/>
        </p:nvSpPr>
        <p:spPr>
          <a:xfrm>
            <a:off x="1026251" y="4018420"/>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2" name="TextBox 1">
            <a:extLst>
              <a:ext uri="{FF2B5EF4-FFF2-40B4-BE49-F238E27FC236}">
                <a16:creationId xmlns:a16="http://schemas.microsoft.com/office/drawing/2014/main" id="{03BF8BEC-CBCA-3D53-1D6F-7FE4217EF5F8}"/>
              </a:ext>
            </a:extLst>
          </p:cNvPr>
          <p:cNvSpPr txBox="1"/>
          <p:nvPr/>
        </p:nvSpPr>
        <p:spPr>
          <a:xfrm>
            <a:off x="0" y="4388465"/>
            <a:ext cx="4286171" cy="830997"/>
          </a:xfrm>
          <a:prstGeom prst="rect">
            <a:avLst/>
          </a:prstGeom>
          <a:noFill/>
        </p:spPr>
        <p:txBody>
          <a:bodyPr wrap="square" rtlCol="0">
            <a:spAutoFit/>
          </a:bodyPr>
          <a:lstStyle/>
          <a:p>
            <a:r>
              <a:rPr lang="en-US" sz="2400" dirty="0"/>
              <a:t>r11 after load w/ Little-Endian ordering  </a:t>
            </a:r>
          </a:p>
        </p:txBody>
      </p:sp>
      <p:sp>
        <p:nvSpPr>
          <p:cNvPr id="3" name="Rectangle 2">
            <a:extLst>
              <a:ext uri="{FF2B5EF4-FFF2-40B4-BE49-F238E27FC236}">
                <a16:creationId xmlns:a16="http://schemas.microsoft.com/office/drawing/2014/main" id="{D80FA951-DE02-3C91-9A1E-27C70066528C}"/>
              </a:ext>
            </a:extLst>
          </p:cNvPr>
          <p:cNvSpPr/>
          <p:nvPr/>
        </p:nvSpPr>
        <p:spPr>
          <a:xfrm>
            <a:off x="1026250" y="5214389"/>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024EDB-B367-8D5E-7A1D-8024D944D378}"/>
            </a:ext>
          </a:extLst>
        </p:cNvPr>
        <p:cNvGrpSpPr/>
        <p:nvPr/>
      </p:nvGrpSpPr>
      <p:grpSpPr>
        <a:xfrm>
          <a:off x="0" y="0"/>
          <a:ext cx="0" cy="0"/>
          <a:chOff x="0" y="0"/>
          <a:chExt cx="0" cy="0"/>
        </a:xfrm>
      </p:grpSpPr>
      <p:sp>
        <p:nvSpPr>
          <p:cNvPr id="25602" name="Rectangle 1026">
            <a:extLst>
              <a:ext uri="{FF2B5EF4-FFF2-40B4-BE49-F238E27FC236}">
                <a16:creationId xmlns:a16="http://schemas.microsoft.com/office/drawing/2014/main" id="{C05B9626-B3E8-BC07-B4F5-BC0FE3A8CEF0}"/>
              </a:ext>
            </a:extLst>
          </p:cNvPr>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endParaRPr lang="en-US"/>
          </a:p>
        </p:txBody>
      </p:sp>
      <p:sp>
        <p:nvSpPr>
          <p:cNvPr id="25603" name="Rectangle 1027">
            <a:extLst>
              <a:ext uri="{FF2B5EF4-FFF2-40B4-BE49-F238E27FC236}">
                <a16:creationId xmlns:a16="http://schemas.microsoft.com/office/drawing/2014/main" id="{99D37334-8950-8969-9AE6-58AA8FF1E2BA}"/>
              </a:ext>
            </a:extLst>
          </p:cNvPr>
          <p:cNvSpPr>
            <a:spLocks noChangeArrowheads="1"/>
          </p:cNvSpPr>
          <p:nvPr/>
        </p:nvSpPr>
        <p:spPr bwMode="auto">
          <a:xfrm>
            <a:off x="3125788" y="6243638"/>
            <a:ext cx="2892425" cy="455612"/>
          </a:xfrm>
          <a:prstGeom prst="rect">
            <a:avLst/>
          </a:prstGeom>
          <a:noFill/>
          <a:ln w="9525">
            <a:noFill/>
            <a:miter lim="800000"/>
            <a:headEnd/>
            <a:tailEnd/>
          </a:ln>
        </p:spPr>
        <p:txBody>
          <a:bodyPr wrap="none" anchor="ctr"/>
          <a:lstStyle/>
          <a:p>
            <a:endParaRPr lang="en-US"/>
          </a:p>
        </p:txBody>
      </p:sp>
      <p:sp>
        <p:nvSpPr>
          <p:cNvPr id="25604" name="Rectangle 1028">
            <a:extLst>
              <a:ext uri="{FF2B5EF4-FFF2-40B4-BE49-F238E27FC236}">
                <a16:creationId xmlns:a16="http://schemas.microsoft.com/office/drawing/2014/main" id="{0750E36E-39FB-8537-5322-BE27861AFF25}"/>
              </a:ext>
            </a:extLst>
          </p:cNvPr>
          <p:cNvSpPr>
            <a:spLocks noChangeArrowheads="1"/>
          </p:cNvSpPr>
          <p:nvPr/>
        </p:nvSpPr>
        <p:spPr bwMode="auto">
          <a:xfrm>
            <a:off x="690563" y="6243638"/>
            <a:ext cx="1903412" cy="455612"/>
          </a:xfrm>
          <a:prstGeom prst="rect">
            <a:avLst/>
          </a:prstGeom>
          <a:noFill/>
          <a:ln w="9525">
            <a:noFill/>
            <a:miter lim="800000"/>
            <a:headEnd/>
            <a:tailEnd/>
          </a:ln>
        </p:spPr>
        <p:txBody>
          <a:bodyPr wrap="none" anchor="ctr"/>
          <a:lstStyle/>
          <a:p>
            <a:endParaRPr lang="en-US"/>
          </a:p>
        </p:txBody>
      </p:sp>
      <p:sp>
        <p:nvSpPr>
          <p:cNvPr id="25606" name="Rectangle 1030">
            <a:extLst>
              <a:ext uri="{FF2B5EF4-FFF2-40B4-BE49-F238E27FC236}">
                <a16:creationId xmlns:a16="http://schemas.microsoft.com/office/drawing/2014/main" id="{2B3E1AB2-B3CB-2CA3-69A9-9B3B2CA1C3F7}"/>
              </a:ext>
            </a:extLst>
          </p:cNvPr>
          <p:cNvSpPr>
            <a:spLocks noGrp="1" noChangeArrowheads="1"/>
          </p:cNvSpPr>
          <p:nvPr>
            <p:ph type="title"/>
          </p:nvPr>
        </p:nvSpPr>
        <p:spPr>
          <a:noFill/>
        </p:spPr>
        <p:txBody>
          <a:bodyPr lIns="92075" tIns="46038" rIns="92075" bIns="46038"/>
          <a:lstStyle/>
          <a:p>
            <a:pPr defTabSz="938213"/>
            <a:r>
              <a:rPr lang="en-US" dirty="0"/>
              <a:t>Endianness ANS</a:t>
            </a:r>
          </a:p>
        </p:txBody>
      </p:sp>
      <p:sp>
        <p:nvSpPr>
          <p:cNvPr id="25607" name="Rectangle 1031">
            <a:extLst>
              <a:ext uri="{FF2B5EF4-FFF2-40B4-BE49-F238E27FC236}">
                <a16:creationId xmlns:a16="http://schemas.microsoft.com/office/drawing/2014/main" id="{99AB09FF-CB1D-F4EB-3332-E2B56DF843A9}"/>
              </a:ext>
            </a:extLst>
          </p:cNvPr>
          <p:cNvSpPr>
            <a:spLocks noGrp="1" noChangeArrowheads="1"/>
          </p:cNvSpPr>
          <p:nvPr>
            <p:ph sz="quarter" idx="1"/>
          </p:nvPr>
        </p:nvSpPr>
        <p:spPr>
          <a:xfrm>
            <a:off x="3477717" y="1430312"/>
            <a:ext cx="4804348" cy="1028075"/>
          </a:xfrm>
          <a:noFill/>
        </p:spPr>
        <p:txBody>
          <a:bodyPr lIns="92075" tIns="46038" rIns="92075" bIns="46038" anchorCtr="1">
            <a:normAutofit/>
          </a:bodyPr>
          <a:lstStyle/>
          <a:p>
            <a:pPr defTabSz="938213">
              <a:lnSpc>
                <a:spcPct val="90000"/>
              </a:lnSpc>
              <a:buNone/>
            </a:pPr>
            <a:r>
              <a:rPr lang="en-US" dirty="0">
                <a:latin typeface="Consolas" panose="020B0609020204030204" pitchFamily="49" charset="0"/>
                <a:cs typeface="Consolas" panose="020B0609020204030204" pitchFamily="49" charset="0"/>
              </a:rPr>
              <a:t>LDR r11, [r0]</a:t>
            </a:r>
          </a:p>
          <a:p>
            <a:pPr defTabSz="938213">
              <a:lnSpc>
                <a:spcPct val="90000"/>
              </a:lnSpc>
              <a:buNone/>
            </a:pPr>
            <a:r>
              <a:rPr lang="en-US" dirty="0">
                <a:latin typeface="Consolas" panose="020B0609020204030204" pitchFamily="49" charset="0"/>
                <a:cs typeface="Consolas" panose="020B0609020204030204" pitchFamily="49" charset="0"/>
              </a:rPr>
              <a:t>; r0 = </a:t>
            </a:r>
            <a:r>
              <a:rPr lang="en-US" dirty="0" err="1">
                <a:latin typeface="Consolas" panose="020B0609020204030204" pitchFamily="49" charset="0"/>
                <a:cs typeface="Consolas" panose="020B0609020204030204" pitchFamily="49" charset="0"/>
              </a:rPr>
              <a:t>0x20008000</a:t>
            </a:r>
            <a:r>
              <a:rPr lang="en-US" dirty="0">
                <a:latin typeface="Consolas" panose="020B0609020204030204" pitchFamily="49" charset="0"/>
                <a:cs typeface="Consolas" panose="020B0609020204030204" pitchFamily="49" charset="0"/>
              </a:rPr>
              <a:t> </a:t>
            </a:r>
          </a:p>
        </p:txBody>
      </p:sp>
      <p:sp>
        <p:nvSpPr>
          <p:cNvPr id="8" name="Slide Number Placeholder 7">
            <a:extLst>
              <a:ext uri="{FF2B5EF4-FFF2-40B4-BE49-F238E27FC236}">
                <a16:creationId xmlns:a16="http://schemas.microsoft.com/office/drawing/2014/main" id="{BDE04384-8593-539C-67C3-6EE82121FC77}"/>
              </a:ext>
            </a:extLst>
          </p:cNvPr>
          <p:cNvSpPr>
            <a:spLocks noGrp="1"/>
          </p:cNvSpPr>
          <p:nvPr>
            <p:ph type="sldNum" sz="quarter" idx="12"/>
          </p:nvPr>
        </p:nvSpPr>
        <p:spPr/>
        <p:txBody>
          <a:bodyPr/>
          <a:lstStyle/>
          <a:p>
            <a:fld id="{AEE14D4A-FE32-40AF-B06D-E9622816B101}" type="slidenum">
              <a:rPr lang="en-US" smtClean="0"/>
              <a:pPr/>
              <a:t>9</a:t>
            </a:fld>
            <a:endParaRPr lang="en-US"/>
          </a:p>
        </p:txBody>
      </p:sp>
      <p:graphicFrame>
        <p:nvGraphicFramePr>
          <p:cNvPr id="9" name="Table 8">
            <a:extLst>
              <a:ext uri="{FF2B5EF4-FFF2-40B4-BE49-F238E27FC236}">
                <a16:creationId xmlns:a16="http://schemas.microsoft.com/office/drawing/2014/main" id="{0E30A4EB-ACBA-8E2B-82A1-96E1DB36D61D}"/>
              </a:ext>
            </a:extLst>
          </p:cNvPr>
          <p:cNvGraphicFramePr>
            <a:graphicFrameLocks noGrp="1"/>
          </p:cNvGraphicFramePr>
          <p:nvPr>
            <p:extLst>
              <p:ext uri="{D42A27DB-BD31-4B8C-83A1-F6EECF244321}">
                <p14:modId xmlns:p14="http://schemas.microsoft.com/office/powerpoint/2010/main" val="1686698578"/>
              </p:ext>
            </p:extLst>
          </p:nvPr>
        </p:nvGraphicFramePr>
        <p:xfrm>
          <a:off x="4167267" y="2716135"/>
          <a:ext cx="4497050" cy="3017520"/>
        </p:xfrm>
        <a:graphic>
          <a:graphicData uri="http://schemas.openxmlformats.org/drawingml/2006/table">
            <a:tbl>
              <a:tblPr firstRow="1" bandRow="1">
                <a:tableStyleId>{5C22544A-7EE6-4342-B048-85BDC9FD1C3A}</a:tableStyleId>
              </a:tblPr>
              <a:tblGrid>
                <a:gridCol w="2457651">
                  <a:extLst>
                    <a:ext uri="{9D8B030D-6E8A-4147-A177-3AD203B41FA5}">
                      <a16:colId xmlns:a16="http://schemas.microsoft.com/office/drawing/2014/main" val="20000"/>
                    </a:ext>
                  </a:extLst>
                </a:gridCol>
                <a:gridCol w="2039399">
                  <a:extLst>
                    <a:ext uri="{9D8B030D-6E8A-4147-A177-3AD203B41FA5}">
                      <a16:colId xmlns:a16="http://schemas.microsoft.com/office/drawing/2014/main" val="20001"/>
                    </a:ext>
                  </a:extLst>
                </a:gridCol>
              </a:tblGrid>
              <a:tr h="370840">
                <a:tc>
                  <a:txBody>
                    <a:bodyPr/>
                    <a:lstStyle/>
                    <a:p>
                      <a:pPr algn="ctr"/>
                      <a:r>
                        <a:rPr lang="en-US" sz="2800" dirty="0">
                          <a:latin typeface="Consolas" panose="020B0609020204030204" pitchFamily="49" charset="0"/>
                          <a:cs typeface="Consolas" panose="020B0609020204030204" pitchFamily="49" charset="0"/>
                        </a:rPr>
                        <a:t>Memory Address</a:t>
                      </a:r>
                    </a:p>
                  </a:txBody>
                  <a:tcPr/>
                </a:tc>
                <a:tc>
                  <a:txBody>
                    <a:bodyPr/>
                    <a:lstStyle/>
                    <a:p>
                      <a:pPr algn="ctr"/>
                      <a:r>
                        <a:rPr lang="en-US" sz="2800" dirty="0">
                          <a:latin typeface="Consolas" panose="020B0609020204030204" pitchFamily="49" charset="0"/>
                          <a:cs typeface="Consolas" panose="020B0609020204030204" pitchFamily="49" charset="0"/>
                        </a:rPr>
                        <a:t>Memory</a:t>
                      </a:r>
                      <a:r>
                        <a:rPr lang="en-US" sz="2800" baseline="0" dirty="0">
                          <a:latin typeface="Consolas" panose="020B0609020204030204" pitchFamily="49" charset="0"/>
                          <a:cs typeface="Consolas" panose="020B0609020204030204" pitchFamily="49" charset="0"/>
                        </a:rPr>
                        <a:t> Data</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0"/>
                  </a:ext>
                </a:extLst>
              </a:tr>
              <a:tr h="370840">
                <a:tc>
                  <a:txBody>
                    <a:bodyPr/>
                    <a:lstStyle/>
                    <a:p>
                      <a:pPr algn="ctr"/>
                      <a:r>
                        <a:rPr lang="en-US" sz="2800" dirty="0" err="1">
                          <a:latin typeface="Consolas" panose="020B0609020204030204" pitchFamily="49" charset="0"/>
                          <a:cs typeface="Consolas" panose="020B0609020204030204" pitchFamily="49" charset="0"/>
                        </a:rPr>
                        <a:t>0x20008003</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0xA7</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1"/>
                  </a:ext>
                </a:extLst>
              </a:tr>
              <a:tr h="370840">
                <a:tc>
                  <a:txBody>
                    <a:bodyPr/>
                    <a:lstStyle/>
                    <a:p>
                      <a:pPr algn="ctr"/>
                      <a:r>
                        <a:rPr lang="en-US" sz="2800" dirty="0" err="1">
                          <a:latin typeface="Consolas" panose="020B0609020204030204" pitchFamily="49" charset="0"/>
                          <a:cs typeface="Consolas" panose="020B0609020204030204" pitchFamily="49" charset="0"/>
                        </a:rPr>
                        <a:t>0x20008002</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0x90</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2"/>
                  </a:ext>
                </a:extLst>
              </a:tr>
              <a:tr h="370840">
                <a:tc>
                  <a:txBody>
                    <a:bodyPr/>
                    <a:lstStyle/>
                    <a:p>
                      <a:pPr algn="ctr"/>
                      <a:r>
                        <a:rPr lang="en-US" sz="2800" dirty="0" err="1">
                          <a:latin typeface="Consolas" panose="020B0609020204030204" pitchFamily="49" charset="0"/>
                          <a:cs typeface="Consolas" panose="020B0609020204030204" pitchFamily="49" charset="0"/>
                        </a:rPr>
                        <a:t>0x20008001</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0x8C</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3"/>
                  </a:ext>
                </a:extLst>
              </a:tr>
              <a:tr h="370840">
                <a:tc>
                  <a:txBody>
                    <a:bodyPr/>
                    <a:lstStyle/>
                    <a:p>
                      <a:pPr algn="ctr"/>
                      <a:r>
                        <a:rPr lang="en-US" sz="2800" dirty="0" err="1">
                          <a:latin typeface="Consolas" panose="020B0609020204030204" pitchFamily="49" charset="0"/>
                          <a:cs typeface="Consolas" panose="020B0609020204030204" pitchFamily="49" charset="0"/>
                        </a:rPr>
                        <a:t>0x20008000</a:t>
                      </a:r>
                      <a:endParaRPr lang="en-US" sz="2800" dirty="0">
                        <a:latin typeface="Consolas" panose="020B0609020204030204" pitchFamily="49" charset="0"/>
                        <a:cs typeface="Consolas" panose="020B0609020204030204" pitchFamily="49"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800" dirty="0" err="1">
                          <a:latin typeface="Consolas" panose="020B0609020204030204" pitchFamily="49" charset="0"/>
                          <a:cs typeface="Consolas" panose="020B0609020204030204" pitchFamily="49" charset="0"/>
                        </a:rPr>
                        <a:t>0xEE</a:t>
                      </a:r>
                      <a:endParaRPr lang="en-US" sz="2800" dirty="0">
                        <a:latin typeface="Consolas" panose="020B0609020204030204" pitchFamily="49" charset="0"/>
                        <a:cs typeface="Consolas" panose="020B0609020204030204" pitchFamily="49" charset="0"/>
                      </a:endParaRPr>
                    </a:p>
                  </a:txBody>
                  <a:tcPr/>
                </a:tc>
                <a:extLst>
                  <a:ext uri="{0D108BD9-81ED-4DB2-BD59-A6C34878D82A}">
                    <a16:rowId xmlns:a16="http://schemas.microsoft.com/office/drawing/2014/main" val="10004"/>
                  </a:ext>
                </a:extLst>
              </a:tr>
            </a:tbl>
          </a:graphicData>
        </a:graphic>
      </p:graphicFrame>
      <p:sp>
        <p:nvSpPr>
          <p:cNvPr id="11" name="TextBox 10">
            <a:extLst>
              <a:ext uri="{FF2B5EF4-FFF2-40B4-BE49-F238E27FC236}">
                <a16:creationId xmlns:a16="http://schemas.microsoft.com/office/drawing/2014/main" id="{0C123BA9-A51A-334A-3CCC-23E32C0FB2EF}"/>
              </a:ext>
            </a:extLst>
          </p:cNvPr>
          <p:cNvSpPr txBox="1"/>
          <p:nvPr/>
        </p:nvSpPr>
        <p:spPr>
          <a:xfrm>
            <a:off x="366684" y="2231610"/>
            <a:ext cx="2949846" cy="461665"/>
          </a:xfrm>
          <a:prstGeom prst="rect">
            <a:avLst/>
          </a:prstGeom>
          <a:noFill/>
        </p:spPr>
        <p:txBody>
          <a:bodyPr wrap="none" rtlCol="0">
            <a:spAutoFit/>
          </a:bodyPr>
          <a:lstStyle/>
          <a:p>
            <a:r>
              <a:rPr lang="en-US" sz="2400" dirty="0"/>
              <a:t>r11 before load</a:t>
            </a:r>
          </a:p>
        </p:txBody>
      </p:sp>
      <p:sp>
        <p:nvSpPr>
          <p:cNvPr id="12" name="Rectangle 11">
            <a:extLst>
              <a:ext uri="{FF2B5EF4-FFF2-40B4-BE49-F238E27FC236}">
                <a16:creationId xmlns:a16="http://schemas.microsoft.com/office/drawing/2014/main" id="{E1A81C05-5B13-07CB-4223-36EA7F5CA04E}"/>
              </a:ext>
            </a:extLst>
          </p:cNvPr>
          <p:cNvSpPr/>
          <p:nvPr/>
        </p:nvSpPr>
        <p:spPr>
          <a:xfrm>
            <a:off x="1026252" y="2741275"/>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cs typeface="Consolas" panose="020B0609020204030204" pitchFamily="49" charset="0"/>
              </a:rPr>
              <a:t>0x12345678</a:t>
            </a:r>
          </a:p>
        </p:txBody>
      </p:sp>
      <p:sp>
        <p:nvSpPr>
          <p:cNvPr id="13" name="TextBox 12">
            <a:extLst>
              <a:ext uri="{FF2B5EF4-FFF2-40B4-BE49-F238E27FC236}">
                <a16:creationId xmlns:a16="http://schemas.microsoft.com/office/drawing/2014/main" id="{1365D5A2-4D1B-E7B6-85AF-94A4001FB1BE}"/>
              </a:ext>
            </a:extLst>
          </p:cNvPr>
          <p:cNvSpPr txBox="1"/>
          <p:nvPr/>
        </p:nvSpPr>
        <p:spPr>
          <a:xfrm>
            <a:off x="285829" y="3192496"/>
            <a:ext cx="3881437" cy="830997"/>
          </a:xfrm>
          <a:prstGeom prst="rect">
            <a:avLst/>
          </a:prstGeom>
          <a:noFill/>
        </p:spPr>
        <p:txBody>
          <a:bodyPr wrap="square" rtlCol="0">
            <a:spAutoFit/>
          </a:bodyPr>
          <a:lstStyle/>
          <a:p>
            <a:r>
              <a:rPr lang="en-US" sz="2400" dirty="0"/>
              <a:t>r11 after load w/ Big-Endian ordering  </a:t>
            </a:r>
          </a:p>
        </p:txBody>
      </p:sp>
      <p:sp>
        <p:nvSpPr>
          <p:cNvPr id="2" name="TextBox 1">
            <a:extLst>
              <a:ext uri="{FF2B5EF4-FFF2-40B4-BE49-F238E27FC236}">
                <a16:creationId xmlns:a16="http://schemas.microsoft.com/office/drawing/2014/main" id="{0EF70820-D687-EE75-47D5-DA7B817D3044}"/>
              </a:ext>
            </a:extLst>
          </p:cNvPr>
          <p:cNvSpPr txBox="1"/>
          <p:nvPr/>
        </p:nvSpPr>
        <p:spPr>
          <a:xfrm>
            <a:off x="0" y="4388465"/>
            <a:ext cx="4286171" cy="830997"/>
          </a:xfrm>
          <a:prstGeom prst="rect">
            <a:avLst/>
          </a:prstGeom>
          <a:noFill/>
        </p:spPr>
        <p:txBody>
          <a:bodyPr wrap="square" rtlCol="0">
            <a:spAutoFit/>
          </a:bodyPr>
          <a:lstStyle/>
          <a:p>
            <a:r>
              <a:rPr lang="en-US" sz="2400" dirty="0"/>
              <a:t>r11 after load w/ Little-Endian ordering  </a:t>
            </a:r>
          </a:p>
        </p:txBody>
      </p:sp>
      <p:sp>
        <p:nvSpPr>
          <p:cNvPr id="4" name="Rectangle 3">
            <a:extLst>
              <a:ext uri="{FF2B5EF4-FFF2-40B4-BE49-F238E27FC236}">
                <a16:creationId xmlns:a16="http://schemas.microsoft.com/office/drawing/2014/main" id="{6F534A2F-9846-7A97-D479-D46DB56AB958}"/>
              </a:ext>
            </a:extLst>
          </p:cNvPr>
          <p:cNvSpPr/>
          <p:nvPr/>
        </p:nvSpPr>
        <p:spPr>
          <a:xfrm>
            <a:off x="1041817" y="5253741"/>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5" name="Rectangle 4">
            <a:extLst>
              <a:ext uri="{FF2B5EF4-FFF2-40B4-BE49-F238E27FC236}">
                <a16:creationId xmlns:a16="http://schemas.microsoft.com/office/drawing/2014/main" id="{BC3F3BEC-A50C-878A-987B-AAF83CD43E44}"/>
              </a:ext>
            </a:extLst>
          </p:cNvPr>
          <p:cNvSpPr/>
          <p:nvPr/>
        </p:nvSpPr>
        <p:spPr>
          <a:xfrm>
            <a:off x="1054556" y="5213529"/>
            <a:ext cx="1883849" cy="461665"/>
          </a:xfrm>
          <a:prstGeom prst="rect">
            <a:avLst/>
          </a:prstGeom>
        </p:spPr>
        <p:txBody>
          <a:bodyPr wrap="none">
            <a:spAutoFit/>
          </a:bodyPr>
          <a:lstStyle/>
          <a:p>
            <a:r>
              <a:rPr lang="en-US" sz="2400" dirty="0" err="1">
                <a:solidFill>
                  <a:srgbClr val="FF0000"/>
                </a:solidFill>
                <a:latin typeface="Consolas" panose="020B0609020204030204" pitchFamily="49" charset="0"/>
                <a:cs typeface="Consolas" panose="020B0609020204030204" pitchFamily="49" charset="0"/>
              </a:rPr>
              <a:t>0xA7908CEE</a:t>
            </a:r>
            <a:endParaRPr lang="en-US" sz="2400" dirty="0">
              <a:solidFill>
                <a:srgbClr val="FF0000"/>
              </a:solidFill>
              <a:latin typeface="Consolas" panose="020B0609020204030204" pitchFamily="49" charset="0"/>
              <a:cs typeface="Consolas" panose="020B0609020204030204" pitchFamily="49" charset="0"/>
            </a:endParaRPr>
          </a:p>
        </p:txBody>
      </p:sp>
      <p:sp>
        <p:nvSpPr>
          <p:cNvPr id="6" name="Rectangle 5">
            <a:extLst>
              <a:ext uri="{FF2B5EF4-FFF2-40B4-BE49-F238E27FC236}">
                <a16:creationId xmlns:a16="http://schemas.microsoft.com/office/drawing/2014/main" id="{FF49A434-8C62-C958-9270-232816F13AE4}"/>
              </a:ext>
            </a:extLst>
          </p:cNvPr>
          <p:cNvSpPr/>
          <p:nvPr/>
        </p:nvSpPr>
        <p:spPr>
          <a:xfrm>
            <a:off x="1041817" y="4032316"/>
            <a:ext cx="2083633" cy="34477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tx1"/>
              </a:solidFill>
            </a:endParaRPr>
          </a:p>
        </p:txBody>
      </p:sp>
      <p:sp>
        <p:nvSpPr>
          <p:cNvPr id="7" name="Rectangle 6">
            <a:extLst>
              <a:ext uri="{FF2B5EF4-FFF2-40B4-BE49-F238E27FC236}">
                <a16:creationId xmlns:a16="http://schemas.microsoft.com/office/drawing/2014/main" id="{F6F628D0-DD4D-72F2-BDF1-C601826C46E8}"/>
              </a:ext>
            </a:extLst>
          </p:cNvPr>
          <p:cNvSpPr/>
          <p:nvPr/>
        </p:nvSpPr>
        <p:spPr>
          <a:xfrm>
            <a:off x="1054556" y="3992104"/>
            <a:ext cx="1883849" cy="461665"/>
          </a:xfrm>
          <a:prstGeom prst="rect">
            <a:avLst/>
          </a:prstGeom>
        </p:spPr>
        <p:txBody>
          <a:bodyPr wrap="none">
            <a:spAutoFit/>
          </a:bodyPr>
          <a:lstStyle/>
          <a:p>
            <a:r>
              <a:rPr lang="en-US" sz="2400" dirty="0">
                <a:solidFill>
                  <a:srgbClr val="FF0000"/>
                </a:solidFill>
                <a:latin typeface="Consolas" panose="020B0609020204030204" pitchFamily="49" charset="0"/>
                <a:cs typeface="Consolas" panose="020B0609020204030204" pitchFamily="49" charset="0"/>
              </a:rPr>
              <a:t>0xEE8C90A7</a:t>
            </a:r>
          </a:p>
        </p:txBody>
      </p:sp>
    </p:spTree>
    <p:extLst>
      <p:ext uri="{BB962C8B-B14F-4D97-AF65-F5344CB8AC3E}">
        <p14:creationId xmlns:p14="http://schemas.microsoft.com/office/powerpoint/2010/main" val="1422403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Custom 2">
      <a:dk1>
        <a:sysClr val="windowText" lastClr="000000"/>
      </a:dk1>
      <a:lt1>
        <a:sysClr val="window" lastClr="FFFFFF"/>
      </a:lt1>
      <a:dk2>
        <a:srgbClr val="1F497D"/>
      </a:dk2>
      <a:lt2>
        <a:srgbClr val="C00000"/>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15131</TotalTime>
  <Pages>1</Pages>
  <Words>7027</Words>
  <Application>Microsoft Office PowerPoint</Application>
  <PresentationFormat>On-screen Show (4:3)</PresentationFormat>
  <Paragraphs>1168</Paragraphs>
  <Slides>37</Slides>
  <Notes>21</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37</vt:i4>
      </vt:variant>
    </vt:vector>
  </HeadingPairs>
  <TitlesOfParts>
    <vt:vector size="52" baseType="lpstr">
      <vt:lpstr>Bookman Old Style (Headings)</vt:lpstr>
      <vt:lpstr>Gill Sans</vt:lpstr>
      <vt:lpstr>Gill Sans Light</vt:lpstr>
      <vt:lpstr>Arial</vt:lpstr>
      <vt:lpstr>Arial Narrow</vt:lpstr>
      <vt:lpstr>Bookman Old Style</vt:lpstr>
      <vt:lpstr>Calibri</vt:lpstr>
      <vt:lpstr>Consolas</vt:lpstr>
      <vt:lpstr>Courier New</vt:lpstr>
      <vt:lpstr>Gill Sans MT</vt:lpstr>
      <vt:lpstr>Helvetica</vt:lpstr>
      <vt:lpstr>Times New Roman</vt:lpstr>
      <vt:lpstr>Wingdings</vt:lpstr>
      <vt:lpstr>Wingdings 3</vt:lpstr>
      <vt:lpstr>Origin</vt:lpstr>
      <vt:lpstr>Zonghua Gu</vt:lpstr>
      <vt:lpstr>Endianness</vt:lpstr>
      <vt:lpstr>Endianness ANS</vt:lpstr>
      <vt:lpstr>Endianness</vt:lpstr>
      <vt:lpstr>Endianness ANS</vt:lpstr>
      <vt:lpstr>Endianness</vt:lpstr>
      <vt:lpstr>Endianness ANS</vt:lpstr>
      <vt:lpstr>Endianness</vt:lpstr>
      <vt:lpstr>Endianness ANS</vt:lpstr>
      <vt:lpstr>Endianness</vt:lpstr>
      <vt:lpstr>Endianness ANS</vt:lpstr>
      <vt:lpstr>Endianness ANS</vt:lpstr>
      <vt:lpstr>Endianness ANS</vt:lpstr>
      <vt:lpstr>Data Alignment</vt:lpstr>
      <vt:lpstr>Data Alignment</vt:lpstr>
      <vt:lpstr>Data Alignment ANS</vt:lpstr>
      <vt:lpstr>Data Alignment</vt:lpstr>
      <vt:lpstr>Data Alignment ANS</vt:lpstr>
      <vt:lpstr>Memory Cycles</vt:lpstr>
      <vt:lpstr>Memory Cycles ANS</vt:lpstr>
      <vt:lpstr>Arrays</vt:lpstr>
      <vt:lpstr>Arrays ANS</vt:lpstr>
      <vt:lpstr>Load Multiple Registers</vt:lpstr>
      <vt:lpstr>LDM</vt:lpstr>
      <vt:lpstr>LDM ANS</vt:lpstr>
      <vt:lpstr>LDR</vt:lpstr>
      <vt:lpstr>LDRB R7, [R2, #1] ANS</vt:lpstr>
      <vt:lpstr>LDRSH R7, [R2, #1] ANS</vt:lpstr>
      <vt:lpstr>LDRSH R7, [R2, #2] ANS</vt:lpstr>
      <vt:lpstr>Program Understanding 1</vt:lpstr>
      <vt:lpstr>Program Understanding 1 ANS</vt:lpstr>
      <vt:lpstr>Program Understanding 2</vt:lpstr>
      <vt:lpstr>Program Understanding 2 ANS</vt:lpstr>
      <vt:lpstr>PowerPoint Presentation</vt:lpstr>
      <vt:lpstr>Notes on Flags</vt:lpstr>
      <vt:lpstr>R13, R14, R15</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ARM Architecture</dc:title>
  <dc:creator>ARM Training</dc:creator>
  <cp:lastModifiedBy>Zonghua Gu</cp:lastModifiedBy>
  <cp:revision>577</cp:revision>
  <cp:lastPrinted>2025-09-18T21:37:08Z</cp:lastPrinted>
  <dcterms:created xsi:type="dcterms:W3CDTF">2014-02-12T15:59:14Z</dcterms:created>
  <dcterms:modified xsi:type="dcterms:W3CDTF">2026-03-12T14:49:38Z</dcterms:modified>
</cp:coreProperties>
</file>