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86" r:id="rId1"/>
  </p:sldMasterIdLst>
  <p:notesMasterIdLst>
    <p:notesMasterId r:id="rId16"/>
  </p:notesMasterIdLst>
  <p:handoutMasterIdLst>
    <p:handoutMasterId r:id="rId17"/>
  </p:handoutMasterIdLst>
  <p:sldIdLst>
    <p:sldId id="385" r:id="rId2"/>
    <p:sldId id="821" r:id="rId3"/>
    <p:sldId id="822" r:id="rId4"/>
    <p:sldId id="823" r:id="rId5"/>
    <p:sldId id="824" r:id="rId6"/>
    <p:sldId id="813" r:id="rId7"/>
    <p:sldId id="825" r:id="rId8"/>
    <p:sldId id="826" r:id="rId9"/>
    <p:sldId id="827" r:id="rId10"/>
    <p:sldId id="828" r:id="rId11"/>
    <p:sldId id="829" r:id="rId12"/>
    <p:sldId id="830" r:id="rId13"/>
    <p:sldId id="816" r:id="rId14"/>
    <p:sldId id="818" r:id="rId15"/>
  </p:sldIdLst>
  <p:sldSz cx="9144000" cy="6858000" type="screen4x3"/>
  <p:notesSz cx="9601200" cy="73152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1400" b="1" kern="1200">
        <a:solidFill>
          <a:schemeClr val="tx1"/>
        </a:solidFill>
        <a:latin typeface="Courier New" pitchFamily="49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1400" b="1" kern="1200">
        <a:solidFill>
          <a:schemeClr val="tx1"/>
        </a:solidFill>
        <a:latin typeface="Courier New" pitchFamily="49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1400" b="1" kern="1200">
        <a:solidFill>
          <a:schemeClr val="tx1"/>
        </a:solidFill>
        <a:latin typeface="Courier New" pitchFamily="49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1400" b="1" kern="1200">
        <a:solidFill>
          <a:schemeClr val="tx1"/>
        </a:solidFill>
        <a:latin typeface="Courier New" pitchFamily="49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1400" b="1" kern="1200">
        <a:solidFill>
          <a:schemeClr val="tx1"/>
        </a:solidFill>
        <a:latin typeface="Courier New" pitchFamily="49" charset="0"/>
        <a:ea typeface="+mn-ea"/>
        <a:cs typeface="+mn-cs"/>
      </a:defRPr>
    </a:lvl5pPr>
    <a:lvl6pPr marL="2286000" algn="l" defTabSz="914400" rtl="0" eaLnBrk="1" latinLnBrk="0" hangingPunct="1">
      <a:defRPr sz="1400" b="1" kern="1200">
        <a:solidFill>
          <a:schemeClr val="tx1"/>
        </a:solidFill>
        <a:latin typeface="Courier New" pitchFamily="49" charset="0"/>
        <a:ea typeface="+mn-ea"/>
        <a:cs typeface="+mn-cs"/>
      </a:defRPr>
    </a:lvl6pPr>
    <a:lvl7pPr marL="2743200" algn="l" defTabSz="914400" rtl="0" eaLnBrk="1" latinLnBrk="0" hangingPunct="1">
      <a:defRPr sz="1400" b="1" kern="1200">
        <a:solidFill>
          <a:schemeClr val="tx1"/>
        </a:solidFill>
        <a:latin typeface="Courier New" pitchFamily="49" charset="0"/>
        <a:ea typeface="+mn-ea"/>
        <a:cs typeface="+mn-cs"/>
      </a:defRPr>
    </a:lvl7pPr>
    <a:lvl8pPr marL="3200400" algn="l" defTabSz="914400" rtl="0" eaLnBrk="1" latinLnBrk="0" hangingPunct="1">
      <a:defRPr sz="1400" b="1" kern="1200">
        <a:solidFill>
          <a:schemeClr val="tx1"/>
        </a:solidFill>
        <a:latin typeface="Courier New" pitchFamily="49" charset="0"/>
        <a:ea typeface="+mn-ea"/>
        <a:cs typeface="+mn-cs"/>
      </a:defRPr>
    </a:lvl8pPr>
    <a:lvl9pPr marL="3657600" algn="l" defTabSz="914400" rtl="0" eaLnBrk="1" latinLnBrk="0" hangingPunct="1">
      <a:defRPr sz="1400" b="1" kern="1200">
        <a:solidFill>
          <a:schemeClr val="tx1"/>
        </a:solidFill>
        <a:latin typeface="Courier New" pitchFamily="49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083">
          <p15:clr>
            <a:srgbClr val="A4A3A4"/>
          </p15:clr>
        </p15:guide>
        <p15:guide id="2" orient="horz" pos="1826">
          <p15:clr>
            <a:srgbClr val="A4A3A4"/>
          </p15:clr>
        </p15:guide>
        <p15:guide id="3" orient="horz" pos="1381">
          <p15:clr>
            <a:srgbClr val="A4A3A4"/>
          </p15:clr>
        </p15:guide>
        <p15:guide id="4" pos="395">
          <p15:clr>
            <a:srgbClr val="A4A3A4"/>
          </p15:clr>
        </p15:guide>
        <p15:guide id="5" pos="3259">
          <p15:clr>
            <a:srgbClr val="A4A3A4"/>
          </p15:clr>
        </p15:guide>
        <p15:guide id="6" pos="155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1615">
          <p15:clr>
            <a:srgbClr val="A4A3A4"/>
          </p15:clr>
        </p15:guide>
        <p15:guide id="2" pos="4025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0041FF"/>
    <a:srgbClr val="00618C"/>
    <a:srgbClr val="006D82"/>
    <a:srgbClr val="A5D0E3"/>
    <a:srgbClr val="49C7FF"/>
    <a:srgbClr val="DDDDDD"/>
    <a:srgbClr val="60E4F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3E05C3B-B728-42D2-90B4-B4A194916ABF}" v="9" dt="2025-10-22T01:08:14.50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27353" autoAdjust="0"/>
    <p:restoredTop sz="84052" autoAdjust="0"/>
  </p:normalViewPr>
  <p:slideViewPr>
    <p:cSldViewPr snapToGrid="0">
      <p:cViewPr varScale="1">
        <p:scale>
          <a:sx n="69" d="100"/>
          <a:sy n="69" d="100"/>
        </p:scale>
        <p:origin x="1320" y="67"/>
      </p:cViewPr>
      <p:guideLst>
        <p:guide orient="horz" pos="1083"/>
        <p:guide orient="horz" pos="1826"/>
        <p:guide orient="horz" pos="1381"/>
        <p:guide pos="395"/>
        <p:guide pos="3259"/>
        <p:guide pos="155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>
        <p:scale>
          <a:sx n="100" d="100"/>
          <a:sy n="100" d="100"/>
        </p:scale>
        <p:origin x="-648" y="-821"/>
      </p:cViewPr>
      <p:guideLst>
        <p:guide orient="horz" pos="1615"/>
        <p:guide pos="4025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microsoft.com/office/2015/10/relationships/revisionInfo" Target="revisionInfo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Zonghua Gu" userId="9a7e1853e1951ef5" providerId="LiveId" clId="{CF1FAA12-072C-4ED5-BA76-0FFFAEFDB88A}"/>
    <pc:docChg chg="undo custSel addSld delSld modSld sldOrd">
      <pc:chgData name="Zonghua Gu" userId="9a7e1853e1951ef5" providerId="LiveId" clId="{CF1FAA12-072C-4ED5-BA76-0FFFAEFDB88A}" dt="2025-10-22T01:08:25.509" v="698" actId="47"/>
      <pc:docMkLst>
        <pc:docMk/>
      </pc:docMkLst>
      <pc:sldChg chg="add del">
        <pc:chgData name="Zonghua Gu" userId="9a7e1853e1951ef5" providerId="LiveId" clId="{CF1FAA12-072C-4ED5-BA76-0FFFAEFDB88A}" dt="2025-10-22T01:08:25.509" v="698" actId="47"/>
        <pc:sldMkLst>
          <pc:docMk/>
          <pc:sldMk cId="936686548" sldId="345"/>
        </pc:sldMkLst>
      </pc:sldChg>
      <pc:sldChg chg="add del">
        <pc:chgData name="Zonghua Gu" userId="9a7e1853e1951ef5" providerId="LiveId" clId="{CF1FAA12-072C-4ED5-BA76-0FFFAEFDB88A}" dt="2025-10-22T01:08:25.509" v="698" actId="47"/>
        <pc:sldMkLst>
          <pc:docMk/>
          <pc:sldMk cId="3359075723" sldId="356"/>
        </pc:sldMkLst>
      </pc:sldChg>
      <pc:sldChg chg="add del">
        <pc:chgData name="Zonghua Gu" userId="9a7e1853e1951ef5" providerId="LiveId" clId="{CF1FAA12-072C-4ED5-BA76-0FFFAEFDB88A}" dt="2025-10-22T01:08:25.509" v="698" actId="47"/>
        <pc:sldMkLst>
          <pc:docMk/>
          <pc:sldMk cId="1502810167" sldId="358"/>
        </pc:sldMkLst>
      </pc:sldChg>
      <pc:sldChg chg="add del">
        <pc:chgData name="Zonghua Gu" userId="9a7e1853e1951ef5" providerId="LiveId" clId="{CF1FAA12-072C-4ED5-BA76-0FFFAEFDB88A}" dt="2025-10-22T01:08:25.509" v="698" actId="47"/>
        <pc:sldMkLst>
          <pc:docMk/>
          <pc:sldMk cId="3486040908" sldId="363"/>
        </pc:sldMkLst>
      </pc:sldChg>
      <pc:sldChg chg="add del">
        <pc:chgData name="Zonghua Gu" userId="9a7e1853e1951ef5" providerId="LiveId" clId="{CF1FAA12-072C-4ED5-BA76-0FFFAEFDB88A}" dt="2025-10-22T01:08:25.509" v="698" actId="47"/>
        <pc:sldMkLst>
          <pc:docMk/>
          <pc:sldMk cId="802972020" sldId="365"/>
        </pc:sldMkLst>
      </pc:sldChg>
      <pc:sldChg chg="add del">
        <pc:chgData name="Zonghua Gu" userId="9a7e1853e1951ef5" providerId="LiveId" clId="{CF1FAA12-072C-4ED5-BA76-0FFFAEFDB88A}" dt="2025-10-22T01:08:25.509" v="698" actId="47"/>
        <pc:sldMkLst>
          <pc:docMk/>
          <pc:sldMk cId="1910717593" sldId="367"/>
        </pc:sldMkLst>
      </pc:sldChg>
      <pc:sldChg chg="add del">
        <pc:chgData name="Zonghua Gu" userId="9a7e1853e1951ef5" providerId="LiveId" clId="{CF1FAA12-072C-4ED5-BA76-0FFFAEFDB88A}" dt="2025-10-22T01:08:25.509" v="698" actId="47"/>
        <pc:sldMkLst>
          <pc:docMk/>
          <pc:sldMk cId="1545068738" sldId="369"/>
        </pc:sldMkLst>
      </pc:sldChg>
      <pc:sldChg chg="add del">
        <pc:chgData name="Zonghua Gu" userId="9a7e1853e1951ef5" providerId="LiveId" clId="{CF1FAA12-072C-4ED5-BA76-0FFFAEFDB88A}" dt="2025-10-22T01:08:25.509" v="698" actId="47"/>
        <pc:sldMkLst>
          <pc:docMk/>
          <pc:sldMk cId="0" sldId="417"/>
        </pc:sldMkLst>
      </pc:sldChg>
      <pc:sldChg chg="add del">
        <pc:chgData name="Zonghua Gu" userId="9a7e1853e1951ef5" providerId="LiveId" clId="{CF1FAA12-072C-4ED5-BA76-0FFFAEFDB88A}" dt="2025-10-22T01:08:25.509" v="698" actId="47"/>
        <pc:sldMkLst>
          <pc:docMk/>
          <pc:sldMk cId="1864663475" sldId="774"/>
        </pc:sldMkLst>
      </pc:sldChg>
      <pc:sldChg chg="add del">
        <pc:chgData name="Zonghua Gu" userId="9a7e1853e1951ef5" providerId="LiveId" clId="{CF1FAA12-072C-4ED5-BA76-0FFFAEFDB88A}" dt="2025-10-22T01:08:25.509" v="698" actId="47"/>
        <pc:sldMkLst>
          <pc:docMk/>
          <pc:sldMk cId="3968162788" sldId="801"/>
        </pc:sldMkLst>
      </pc:sldChg>
      <pc:sldChg chg="add del">
        <pc:chgData name="Zonghua Gu" userId="9a7e1853e1951ef5" providerId="LiveId" clId="{CF1FAA12-072C-4ED5-BA76-0FFFAEFDB88A}" dt="2025-10-22T01:08:25.509" v="698" actId="47"/>
        <pc:sldMkLst>
          <pc:docMk/>
          <pc:sldMk cId="2882502133" sldId="804"/>
        </pc:sldMkLst>
      </pc:sldChg>
      <pc:sldChg chg="modSp add del mod">
        <pc:chgData name="Zonghua Gu" userId="9a7e1853e1951ef5" providerId="LiveId" clId="{CF1FAA12-072C-4ED5-BA76-0FFFAEFDB88A}" dt="2025-10-22T01:08:25.509" v="698" actId="47"/>
        <pc:sldMkLst>
          <pc:docMk/>
          <pc:sldMk cId="2952063245" sldId="810"/>
        </pc:sldMkLst>
        <pc:spChg chg="mod">
          <ac:chgData name="Zonghua Gu" userId="9a7e1853e1951ef5" providerId="LiveId" clId="{CF1FAA12-072C-4ED5-BA76-0FFFAEFDB88A}" dt="2025-10-08T02:00:59.295" v="631" actId="14100"/>
          <ac:spMkLst>
            <pc:docMk/>
            <pc:sldMk cId="2952063245" sldId="810"/>
            <ac:spMk id="4" creationId="{2E30BEB6-14A6-7DA1-64FA-D0E05B682530}"/>
          </ac:spMkLst>
        </pc:spChg>
      </pc:sldChg>
      <pc:sldChg chg="add del">
        <pc:chgData name="Zonghua Gu" userId="9a7e1853e1951ef5" providerId="LiveId" clId="{CF1FAA12-072C-4ED5-BA76-0FFFAEFDB88A}" dt="2025-10-22T01:08:14.485" v="697"/>
        <pc:sldMkLst>
          <pc:docMk/>
          <pc:sldMk cId="1716263769" sldId="813"/>
        </pc:sldMkLst>
      </pc:sldChg>
      <pc:sldChg chg="addSp delSp modSp add del mod">
        <pc:chgData name="Zonghua Gu" userId="9a7e1853e1951ef5" providerId="LiveId" clId="{CF1FAA12-072C-4ED5-BA76-0FFFAEFDB88A}" dt="2025-10-21T23:17:31.496" v="689" actId="47"/>
        <pc:sldMkLst>
          <pc:docMk/>
          <pc:sldMk cId="754608230" sldId="815"/>
        </pc:sldMkLst>
      </pc:sldChg>
      <pc:sldChg chg="add del">
        <pc:chgData name="Zonghua Gu" userId="9a7e1853e1951ef5" providerId="LiveId" clId="{CF1FAA12-072C-4ED5-BA76-0FFFAEFDB88A}" dt="2025-10-22T01:08:14.485" v="697"/>
        <pc:sldMkLst>
          <pc:docMk/>
          <pc:sldMk cId="811401925" sldId="816"/>
        </pc:sldMkLst>
      </pc:sldChg>
      <pc:sldChg chg="add del">
        <pc:chgData name="Zonghua Gu" userId="9a7e1853e1951ef5" providerId="LiveId" clId="{CF1FAA12-072C-4ED5-BA76-0FFFAEFDB88A}" dt="2025-10-22T01:08:14.485" v="697"/>
        <pc:sldMkLst>
          <pc:docMk/>
          <pc:sldMk cId="3488595267" sldId="818"/>
        </pc:sldMkLst>
      </pc:sldChg>
      <pc:sldChg chg="add del">
        <pc:chgData name="Zonghua Gu" userId="9a7e1853e1951ef5" providerId="LiveId" clId="{CF1FAA12-072C-4ED5-BA76-0FFFAEFDB88A}" dt="2025-10-22T01:08:25.509" v="698" actId="47"/>
        <pc:sldMkLst>
          <pc:docMk/>
          <pc:sldMk cId="2547497624" sldId="819"/>
        </pc:sldMkLst>
      </pc:sldChg>
      <pc:sldChg chg="add del">
        <pc:chgData name="Zonghua Gu" userId="9a7e1853e1951ef5" providerId="LiveId" clId="{CF1FAA12-072C-4ED5-BA76-0FFFAEFDB88A}" dt="2025-10-22T01:08:25.509" v="698" actId="47"/>
        <pc:sldMkLst>
          <pc:docMk/>
          <pc:sldMk cId="3176157734" sldId="820"/>
        </pc:sldMkLst>
      </pc:sldChg>
      <pc:sldChg chg="add">
        <pc:chgData name="Zonghua Gu" userId="9a7e1853e1951ef5" providerId="LiveId" clId="{CF1FAA12-072C-4ED5-BA76-0FFFAEFDB88A}" dt="2025-10-22T01:08:14.485" v="697"/>
        <pc:sldMkLst>
          <pc:docMk/>
          <pc:sldMk cId="3582727275" sldId="821"/>
        </pc:sldMkLst>
      </pc:sldChg>
      <pc:sldChg chg="add">
        <pc:chgData name="Zonghua Gu" userId="9a7e1853e1951ef5" providerId="LiveId" clId="{CF1FAA12-072C-4ED5-BA76-0FFFAEFDB88A}" dt="2025-10-22T01:08:14.485" v="697"/>
        <pc:sldMkLst>
          <pc:docMk/>
          <pc:sldMk cId="4063912812" sldId="822"/>
        </pc:sldMkLst>
      </pc:sldChg>
      <pc:sldChg chg="add">
        <pc:chgData name="Zonghua Gu" userId="9a7e1853e1951ef5" providerId="LiveId" clId="{CF1FAA12-072C-4ED5-BA76-0FFFAEFDB88A}" dt="2025-10-22T01:08:14.485" v="697"/>
        <pc:sldMkLst>
          <pc:docMk/>
          <pc:sldMk cId="3885410331" sldId="823"/>
        </pc:sldMkLst>
      </pc:sldChg>
      <pc:sldChg chg="add">
        <pc:chgData name="Zonghua Gu" userId="9a7e1853e1951ef5" providerId="LiveId" clId="{CF1FAA12-072C-4ED5-BA76-0FFFAEFDB88A}" dt="2025-10-22T01:08:14.485" v="697"/>
        <pc:sldMkLst>
          <pc:docMk/>
          <pc:sldMk cId="0" sldId="824"/>
        </pc:sldMkLst>
      </pc:sldChg>
      <pc:sldChg chg="add">
        <pc:chgData name="Zonghua Gu" userId="9a7e1853e1951ef5" providerId="LiveId" clId="{CF1FAA12-072C-4ED5-BA76-0FFFAEFDB88A}" dt="2025-10-22T01:08:14.485" v="697"/>
        <pc:sldMkLst>
          <pc:docMk/>
          <pc:sldMk cId="1966266804" sldId="825"/>
        </pc:sldMkLst>
      </pc:sldChg>
      <pc:sldChg chg="add">
        <pc:chgData name="Zonghua Gu" userId="9a7e1853e1951ef5" providerId="LiveId" clId="{CF1FAA12-072C-4ED5-BA76-0FFFAEFDB88A}" dt="2025-10-22T01:08:14.485" v="697"/>
        <pc:sldMkLst>
          <pc:docMk/>
          <pc:sldMk cId="3196280469" sldId="826"/>
        </pc:sldMkLst>
      </pc:sldChg>
      <pc:sldChg chg="add">
        <pc:chgData name="Zonghua Gu" userId="9a7e1853e1951ef5" providerId="LiveId" clId="{CF1FAA12-072C-4ED5-BA76-0FFFAEFDB88A}" dt="2025-10-22T01:08:14.485" v="697"/>
        <pc:sldMkLst>
          <pc:docMk/>
          <pc:sldMk cId="200176859" sldId="827"/>
        </pc:sldMkLst>
      </pc:sldChg>
      <pc:sldChg chg="add">
        <pc:chgData name="Zonghua Gu" userId="9a7e1853e1951ef5" providerId="LiveId" clId="{CF1FAA12-072C-4ED5-BA76-0FFFAEFDB88A}" dt="2025-10-22T01:08:14.485" v="697"/>
        <pc:sldMkLst>
          <pc:docMk/>
          <pc:sldMk cId="3122295692" sldId="828"/>
        </pc:sldMkLst>
      </pc:sldChg>
      <pc:sldChg chg="add">
        <pc:chgData name="Zonghua Gu" userId="9a7e1853e1951ef5" providerId="LiveId" clId="{CF1FAA12-072C-4ED5-BA76-0FFFAEFDB88A}" dt="2025-10-22T01:08:14.485" v="697"/>
        <pc:sldMkLst>
          <pc:docMk/>
          <pc:sldMk cId="1544697831" sldId="829"/>
        </pc:sldMkLst>
      </pc:sldChg>
      <pc:sldChg chg="add">
        <pc:chgData name="Zonghua Gu" userId="9a7e1853e1951ef5" providerId="LiveId" clId="{CF1FAA12-072C-4ED5-BA76-0FFFAEFDB88A}" dt="2025-10-22T01:08:14.485" v="697"/>
        <pc:sldMkLst>
          <pc:docMk/>
          <pc:sldMk cId="264205630" sldId="830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7" name="Rectangle 5"/>
          <p:cNvSpPr>
            <a:spLocks noChangeArrowheads="1"/>
          </p:cNvSpPr>
          <p:nvPr/>
        </p:nvSpPr>
        <p:spPr bwMode="auto">
          <a:xfrm>
            <a:off x="2269102" y="229451"/>
            <a:ext cx="5179142" cy="2510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862619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1277580" y="3487216"/>
            <a:ext cx="7043891" cy="33066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8798" tIns="49399" rIns="98798" bIns="4939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2052" name="Rectangle 4"/>
          <p:cNvSpPr>
            <a:spLocks noChangeArrowheads="1"/>
          </p:cNvSpPr>
          <p:nvPr/>
        </p:nvSpPr>
        <p:spPr bwMode="gray">
          <a:xfrm>
            <a:off x="7351457" y="144260"/>
            <a:ext cx="1740003" cy="346450"/>
          </a:xfrm>
          <a:prstGeom prst="rect">
            <a:avLst/>
          </a:prstGeom>
          <a:solidFill>
            <a:schemeClr val="tx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100444" tIns="49399" rIns="100444" bIns="49399" anchor="ctr"/>
          <a:lstStyle/>
          <a:p>
            <a:pPr algn="ctr" defTabSz="1036638">
              <a:defRPr/>
            </a:pPr>
            <a:r>
              <a:rPr lang="en-US" sz="1900">
                <a:solidFill>
                  <a:schemeClr val="bg1"/>
                </a:solidFill>
                <a:latin typeface="Arial" pitchFamily="34" charset="0"/>
              </a:rPr>
              <a:t>Notes</a:t>
            </a:r>
          </a:p>
        </p:txBody>
      </p:sp>
      <p:sp>
        <p:nvSpPr>
          <p:cNvPr id="2053" name="Line 5"/>
          <p:cNvSpPr>
            <a:spLocks noChangeShapeType="1"/>
          </p:cNvSpPr>
          <p:nvPr/>
        </p:nvSpPr>
        <p:spPr bwMode="auto">
          <a:xfrm>
            <a:off x="628036" y="571358"/>
            <a:ext cx="8472027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619432" y="371440"/>
            <a:ext cx="5802876" cy="2264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69158" tIns="26346" rIns="69158" bIns="26346">
            <a:spAutoFit/>
          </a:bodyPr>
          <a:lstStyle/>
          <a:p>
            <a:pPr defTabSz="1036638">
              <a:lnSpc>
                <a:spcPct val="90000"/>
              </a:lnSpc>
              <a:tabLst>
                <a:tab pos="989013" algn="l"/>
              </a:tabLst>
              <a:defRPr/>
            </a:pPr>
            <a:r>
              <a:rPr lang="en-US" sz="1200">
                <a:latin typeface="Arial" pitchFamily="34" charset="0"/>
              </a:rPr>
              <a:t>The ARM Architecture</a:t>
            </a:r>
          </a:p>
        </p:txBody>
      </p:sp>
      <p:sp>
        <p:nvSpPr>
          <p:cNvPr id="2055" name="Rectangle 7"/>
          <p:cNvSpPr>
            <a:spLocks noChangeArrowheads="1"/>
          </p:cNvSpPr>
          <p:nvPr/>
        </p:nvSpPr>
        <p:spPr bwMode="auto">
          <a:xfrm>
            <a:off x="4553259" y="6947168"/>
            <a:ext cx="319203" cy="2194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69158" tIns="26346" rIns="69158" bIns="26346">
            <a:spAutoFit/>
          </a:bodyPr>
          <a:lstStyle/>
          <a:p>
            <a:pPr defTabSz="1036638">
              <a:lnSpc>
                <a:spcPct val="90000"/>
              </a:lnSpc>
              <a:defRPr/>
            </a:pPr>
            <a:fld id="{01D96813-752F-4230-8F78-89BE1AD35FEA}" type="slidenum">
              <a:rPr lang="en-US" sz="1200">
                <a:solidFill>
                  <a:srgbClr val="006D82"/>
                </a:solidFill>
                <a:latin typeface="Times New Roman" pitchFamily="18" charset="0"/>
              </a:rPr>
              <a:pPr defTabSz="1036638">
                <a:lnSpc>
                  <a:spcPct val="90000"/>
                </a:lnSpc>
                <a:defRPr/>
              </a:pPr>
              <a:t>‹#›</a:t>
            </a:fld>
            <a:endParaRPr lang="en-US" sz="1200">
              <a:solidFill>
                <a:srgbClr val="006D82"/>
              </a:solidFill>
              <a:latin typeface="Times New Roman" pitchFamily="18" charset="0"/>
            </a:endParaRPr>
          </a:p>
        </p:txBody>
      </p:sp>
      <p:sp>
        <p:nvSpPr>
          <p:cNvPr id="32775" name="Rectangle 8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074988" y="673100"/>
            <a:ext cx="3427412" cy="25717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120124871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981075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73075" algn="l" defTabSz="981075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47738" algn="l" defTabSz="981075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420813" algn="l" defTabSz="981075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93888" algn="l" defTabSz="981075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3" Type="http://schemas.openxmlformats.org/officeDocument/2006/relationships/hyperlink" Target="file:///C:\Users\zongh\Desktop\CSC111\exercises\Scribd%20OCR%20II.docx#fn1" TargetMode="External"/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977314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996865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984500" y="655638"/>
            <a:ext cx="3341688" cy="2506662"/>
          </a:xfrm>
          <a:ln/>
        </p:spPr>
        <p:txBody>
          <a:bodyPr/>
          <a:lstStyle/>
          <a:p>
            <a:endParaRPr lang="en-US"/>
          </a:p>
        </p:txBody>
      </p:sp>
      <p:sp>
        <p:nvSpPr>
          <p:cNvPr id="56323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1237022" y="3343004"/>
            <a:ext cx="6822358" cy="3165566"/>
          </a:xfrm>
          <a:solidFill>
            <a:srgbClr val="FFFFFF"/>
          </a:solidFill>
          <a:ln>
            <a:solidFill>
              <a:srgbClr val="000000"/>
            </a:solidFill>
          </a:ln>
        </p:spPr>
        <p:txBody>
          <a:bodyPr lIns="88007" tIns="44003" rIns="88007" bIns="44003"/>
          <a:lstStyle/>
          <a:p>
            <a:r>
              <a:rPr lang="en-US"/>
              <a:t>Halfword access and signed halfword/byte accesses were added to the architecture in v4T, this is the reason the offset field is not as flexible as the normal word/byte load/store - not a problem because these accesses are less common.</a:t>
            </a:r>
          </a:p>
          <a:p>
            <a:endParaRPr lang="en-US"/>
          </a:p>
          <a:p>
            <a:r>
              <a:rPr lang="en-US"/>
              <a:t>Link: diagram on next slide</a:t>
            </a:r>
          </a:p>
        </p:txBody>
      </p:sp>
    </p:spTree>
    <p:extLst>
      <p:ext uri="{BB962C8B-B14F-4D97-AF65-F5344CB8AC3E}">
        <p14:creationId xmlns:p14="http://schemas.microsoft.com/office/powerpoint/2010/main" val="203223997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905125" y="628650"/>
            <a:ext cx="3203575" cy="2401888"/>
          </a:xfrm>
          <a:ln/>
        </p:spPr>
        <p:txBody>
          <a:bodyPr/>
          <a:lstStyle/>
          <a:p>
            <a:endParaRPr lang="en-US"/>
          </a:p>
        </p:txBody>
      </p:sp>
      <p:sp>
        <p:nvSpPr>
          <p:cNvPr id="56323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1197751" y="3203711"/>
            <a:ext cx="6605775" cy="3033667"/>
          </a:xfrm>
          <a:solidFill>
            <a:srgbClr val="FFFFFF"/>
          </a:solidFill>
          <a:ln>
            <a:solidFill>
              <a:srgbClr val="000000"/>
            </a:solidFill>
          </a:ln>
        </p:spPr>
        <p:txBody>
          <a:bodyPr lIns="84830" tIns="42414" rIns="84830" bIns="42414"/>
          <a:lstStyle/>
          <a:p>
            <a:r>
              <a:rPr lang="en-US" dirty="0"/>
              <a:t>Halfword access and signed halfword/byte accesses were added to the architecture in v4T, this is the reason the offset field is not as flexible as the normal word/byte load/store - not a problem because these accesses are less common.</a:t>
            </a:r>
          </a:p>
          <a:p>
            <a:endParaRPr lang="en-US" dirty="0"/>
          </a:p>
          <a:p>
            <a:r>
              <a:rPr lang="en-US" dirty="0"/>
              <a:t>Link: diagram on next slide</a:t>
            </a:r>
          </a:p>
        </p:txBody>
      </p:sp>
    </p:spTree>
    <p:extLst>
      <p:ext uri="{BB962C8B-B14F-4D97-AF65-F5344CB8AC3E}">
        <p14:creationId xmlns:p14="http://schemas.microsoft.com/office/powerpoint/2010/main" val="201382200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22668D8-F05C-2E94-D1C3-2181608EAC2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174A841-09CB-783C-8C0B-28BD29BAA0E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6321DBF-12AB-9744-9A46-4D632253757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81075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+mn-cs"/>
              </a:rPr>
              <a:t>Address Register</a:t>
            </a:r>
            <a:r>
              <a:rPr lang="en-US" sz="1200" u="sng" kern="1200" baseline="300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+mn-cs"/>
                <a:hlinkClick r:id="rId3"/>
              </a:rPr>
              <a:t>[1]</a:t>
            </a:r>
            <a:br>
              <a:rPr lang="en-US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+mn-cs"/>
              </a:rPr>
            </a:br>
            <a:r>
              <a:rPr lang="en-US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+mn-cs"/>
              </a:rPr>
              <a:t>0x8010 0x00000001 0x13 r0</a:t>
            </a:r>
            <a:r>
              <a:rPr lang="en-US" sz="1200" u="sng" kern="1200" baseline="300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+mn-cs"/>
                <a:hlinkClick r:id="rId3"/>
              </a:rPr>
              <a:t>[1]</a:t>
            </a:r>
            <a:br>
              <a:rPr lang="en-US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+mn-cs"/>
              </a:rPr>
            </a:br>
            <a:r>
              <a:rPr lang="en-US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+mn-cs"/>
              </a:rPr>
              <a:t>0x800c 0xFEEDDEAF 0xFFFFFFFF r1</a:t>
            </a:r>
            <a:r>
              <a:rPr lang="en-US" sz="1200" u="sng" kern="1200" baseline="300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+mn-cs"/>
                <a:hlinkClick r:id="rId3"/>
              </a:rPr>
              <a:t>[1]</a:t>
            </a:r>
            <a:br>
              <a:rPr lang="en-US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+mn-cs"/>
              </a:rPr>
            </a:br>
            <a:r>
              <a:rPr lang="en-US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+mn-cs"/>
              </a:rPr>
              <a:t>0x8008 0x00008888 0xEEEEEEEE r2</a:t>
            </a:r>
            <a:r>
              <a:rPr lang="en-US" sz="1200" u="sng" kern="1200" baseline="300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+mn-cs"/>
                <a:hlinkClick r:id="rId3"/>
              </a:rPr>
              <a:t>[1]</a:t>
            </a:r>
            <a:br>
              <a:rPr lang="en-US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+mn-cs"/>
              </a:rPr>
            </a:br>
            <a:r>
              <a:rPr lang="en-US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+mn-cs"/>
              </a:rPr>
              <a:t>0x8004 0x12340000 0x8000 r3</a:t>
            </a:r>
            <a:r>
              <a:rPr lang="en-US" sz="1200" u="sng" kern="1200" baseline="300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+mn-cs"/>
                <a:hlinkClick r:id="rId3"/>
              </a:rPr>
              <a:t>[1]</a:t>
            </a:r>
            <a:br>
              <a:rPr lang="en-US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+mn-cs"/>
              </a:rPr>
            </a:br>
            <a:r>
              <a:rPr lang="en-US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+mn-cs"/>
              </a:rPr>
              <a:t>0x8000 0xBABE0000</a:t>
            </a:r>
            <a:r>
              <a:rPr lang="en-US" sz="1200" u="sng" kern="1200" baseline="300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+mn-cs"/>
                <a:hlinkClick r:id="rId3"/>
              </a:rPr>
              <a:t>[1]</a:t>
            </a:r>
            <a:endParaRPr lang="en-US" sz="1200" kern="1200" dirty="0">
              <a:solidFill>
                <a:schemeClr val="tx1"/>
              </a:solidFill>
              <a:effectLst/>
              <a:latin typeface="Times New Roman" pitchFamily="18" charset="0"/>
              <a:ea typeface="+mn-ea"/>
              <a:cs typeface="+mn-cs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073135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CDA3867-4610-0FCB-FE13-CBAA94B0C70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4519C7F-982C-EA9B-A15F-97625353E83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203BB58-98A9-1D41-2B55-40AF13E8496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You are absolutely correct! For LDRSH R7, [R2, #2] in little-endian, the result is 0x00002345.image.jpg</a:t>
            </a:r>
          </a:p>
          <a:p>
            <a:r>
              <a:rPr lang="en-US" dirty="0"/>
              <a:t>After STR stores 0x23456789 at address 8:</a:t>
            </a:r>
          </a:p>
          <a:p>
            <a:r>
              <a:rPr lang="en-US" b="1" dirty="0"/>
              <a:t>Big-endian layout:</a:t>
            </a:r>
          </a:p>
          <a:p>
            <a:r>
              <a:rPr lang="en-US" dirty="0"/>
              <a:t>Address 8: 0x23, Address 9: 0x45, Address 10: 0x67, Address 11: 0x89</a:t>
            </a:r>
          </a:p>
          <a:p>
            <a:r>
              <a:rPr lang="en-US" b="1" dirty="0"/>
              <a:t>Little-endian layout:</a:t>
            </a:r>
          </a:p>
          <a:p>
            <a:r>
              <a:rPr lang="en-US" dirty="0"/>
              <a:t>Address 8: 0x89, Address 9: 0x67, Address 10: 0x45, Address 11: 0x23</a:t>
            </a:r>
          </a:p>
          <a:p>
            <a:r>
              <a:rPr lang="en-US" b="1" dirty="0"/>
              <a:t>Results for each instruction:</a:t>
            </a:r>
          </a:p>
          <a:p>
            <a:r>
              <a:rPr lang="en-US" b="1" dirty="0"/>
              <a:t>LDRB R7, [R2, #1]</a:t>
            </a:r>
            <a:r>
              <a:rPr lang="en-US" dirty="0"/>
              <a:t> (byte at address 9):</a:t>
            </a:r>
          </a:p>
          <a:p>
            <a:r>
              <a:rPr lang="en-US" dirty="0"/>
              <a:t>Big-endian: R7 = 0x00000045</a:t>
            </a:r>
          </a:p>
          <a:p>
            <a:r>
              <a:rPr lang="en-US" dirty="0"/>
              <a:t>Little-endian: R7 = 0x00000067</a:t>
            </a:r>
          </a:p>
          <a:p>
            <a:r>
              <a:rPr lang="en-US" b="1" dirty="0"/>
              <a:t>LDRSH R7, [R2, #1]</a:t>
            </a:r>
            <a:r>
              <a:rPr lang="en-US" dirty="0"/>
              <a:t> (halfword at addresses 9-10):</a:t>
            </a:r>
          </a:p>
          <a:p>
            <a:r>
              <a:rPr lang="en-US" dirty="0"/>
              <a:t>Big-endian: bytes 0x45, 0x67 → 0x4567 → R7 = 0x00004567</a:t>
            </a:r>
          </a:p>
          <a:p>
            <a:r>
              <a:rPr lang="en-US" dirty="0"/>
              <a:t>Little-endian: bytes 0x67, 0x45 → 0x4567 → R7 = 0x00004567</a:t>
            </a:r>
          </a:p>
          <a:p>
            <a:r>
              <a:rPr lang="en-US" b="1" dirty="0"/>
              <a:t>LDRSH R7, [R2, #2]</a:t>
            </a:r>
            <a:r>
              <a:rPr lang="en-US" dirty="0"/>
              <a:t> (halfword at addresses 10-11):</a:t>
            </a:r>
          </a:p>
          <a:p>
            <a:r>
              <a:rPr lang="en-US" dirty="0"/>
              <a:t>Big-endian: bytes 0x67, 0x89 → 0x6789 → R7 = 0x00006789</a:t>
            </a:r>
          </a:p>
          <a:p>
            <a:r>
              <a:rPr lang="en-US" dirty="0"/>
              <a:t>Little-endian: bytes 0x45, 0x23 → 0x2345 → R7 = 0x00002345</a:t>
            </a:r>
          </a:p>
          <a:p>
            <a:r>
              <a:rPr lang="en-US" dirty="0"/>
              <a:t>I was wrong earlier - in little-endian, the halfword at offset +2 consists of bytes 0x45 (at address 10) and 0x23 (at address 11), which reconstructs to 0x2345, not </a:t>
            </a:r>
            <a:r>
              <a:rPr lang="en-US"/>
              <a:t>0x4523.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144169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sz="1200" b="0" i="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+mn-cs"/>
              </a:rPr>
              <a:t>0x10000010 FF EF CD AB 00 00 CD AB D0 BC D7 A8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32458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BA00D299-558C-468E-A8B3-0F5C3BFA45F9}" type="datetime1">
              <a:rPr lang="en-US" smtClean="0"/>
              <a:pPr/>
              <a:t>10/21/2025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>
            <a:lvl1pPr>
              <a:defRPr sz="1800"/>
            </a:lvl1pPr>
          </a:lstStyle>
          <a:p>
            <a:fld id="{AEE14D4A-FE32-40AF-B06D-E9622816B101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Rectangle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Rectangle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22D175-8905-42BE-8088-EB39001CF9E2}" type="datetime1">
              <a:rPr lang="en-US" smtClean="0"/>
              <a:pPr/>
              <a:t>10/21/2025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E14D4A-FE32-40AF-B06D-E9622816B10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pull dir="r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2AA8DD-1B66-47DA-8A31-5DCDA0DEF224}" type="datetime1">
              <a:rPr lang="en-US" smtClean="0"/>
              <a:pPr/>
              <a:t>10/21/2025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E14D4A-FE32-40AF-B06D-E9622816B10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Isosceles Triangle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  <p:transition>
    <p:pull dir="r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A8BFB9-75E0-4A72-9D54-3C687B559A4D}" type="datetime1">
              <a:rPr lang="en-US" smtClean="0"/>
              <a:pPr/>
              <a:t>10/21/2025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E14D4A-FE32-40AF-B06D-E9622816B10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  <p:transition>
    <p:pull dir="r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E470CD76-7AB7-4744-8178-DC5367B833CD}" type="datetime1">
              <a:rPr lang="en-US" smtClean="0"/>
              <a:pPr/>
              <a:t>10/21/2025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AEE14D4A-FE32-40AF-B06D-E9622816B10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pull dir="r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3FC63-82A8-4ACC-B2CB-6D46E8B59216}" type="datetime1">
              <a:rPr lang="en-US" smtClean="0"/>
              <a:pPr/>
              <a:t>10/21/2025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E14D4A-FE32-40AF-B06D-E9622816B10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  <p:transition>
    <p:pull dir="r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A9B8A6-94F4-4AF6-98DE-0FFC617E1C31}" type="datetime1">
              <a:rPr lang="en-US" smtClean="0"/>
              <a:pPr/>
              <a:t>10/21/2025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E14D4A-FE32-40AF-B06D-E9622816B10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  <p:transition>
    <p:pull dir="r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CF4FC-8D0E-4C14-A02E-A429C4519FEF}" type="datetime1">
              <a:rPr lang="en-US" smtClean="0"/>
              <a:pPr/>
              <a:t>10/21/2025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E14D4A-FE32-40AF-B06D-E9622816B10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p:transition>
    <p:pull dir="r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BDC487-A287-485A-B215-4EC98DD3E443}" type="datetime1">
              <a:rPr lang="en-US" smtClean="0"/>
              <a:pPr/>
              <a:t>10/21/2025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E14D4A-FE32-40AF-B06D-E9622816B10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p:transition>
    <p:pull dir="r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49AC6-4AC4-4D5F-9A1B-0E1C0FF133F9}" type="datetime1">
              <a:rPr lang="en-US" smtClean="0"/>
              <a:pPr/>
              <a:t>10/21/2025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E14D4A-FE32-40AF-B06D-E9622816B10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  <p:transition>
    <p:pull dir="r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AF4EF9-9AC8-4842-AFC3-C27337CCABE8}" type="datetime1">
              <a:rPr lang="en-US" smtClean="0"/>
              <a:pPr/>
              <a:t>10/21/2025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E14D4A-FE32-40AF-B06D-E9622816B10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pull dir="r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8DF0DD18-6EB7-49F7-A70C-A012EDB48BDB}" type="datetime1">
              <a:rPr lang="en-US" smtClean="0"/>
              <a:pPr/>
              <a:t>10/21/2025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800">
                <a:solidFill>
                  <a:schemeClr val="tx2"/>
                </a:solidFill>
              </a:defRPr>
            </a:lvl1pPr>
          </a:lstStyle>
          <a:p>
            <a:fld id="{AEE14D4A-FE32-40AF-B06D-E9622816B10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8" name="Straight Connector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Straight Connector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Isosceles Triangle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</p:sldLayoutIdLst>
  <p:transition>
    <p:pull dir="ru"/>
  </p:transition>
  <p:hf hdr="0" ftr="0" dt="0"/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eb.eece.maine.edu/~zhu/book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1CC8E-A1B6-4F03-86F4-7DF2A440C9C6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1828800" y="337547"/>
            <a:ext cx="6477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>
                <a:latin typeface="Bookman Old Style (Headings)"/>
              </a:rPr>
              <a:t>Embedded Systems with ARM Cortex-M Microcontrollers in Assembly Language and C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688176" y="1828800"/>
            <a:ext cx="2581219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2400" b="1" dirty="0">
                <a:solidFill>
                  <a:srgbClr val="C00000"/>
                </a:solidFill>
              </a:rPr>
              <a:t>Chapter 5</a:t>
            </a:r>
          </a:p>
          <a:p>
            <a:pPr algn="r"/>
            <a:r>
              <a:rPr lang="en-US" sz="2400" b="1" dirty="0">
                <a:solidFill>
                  <a:srgbClr val="C00000"/>
                </a:solidFill>
              </a:rPr>
              <a:t>Memory Access</a:t>
            </a:r>
          </a:p>
          <a:p>
            <a:pPr algn="r"/>
            <a:r>
              <a:rPr lang="en-US" altLang="zh-CN" sz="2400">
                <a:solidFill>
                  <a:srgbClr val="C00000"/>
                </a:solidFill>
              </a:rPr>
              <a:t>Exercises</a:t>
            </a:r>
            <a:endParaRPr lang="en-US" sz="2400" b="1" dirty="0">
              <a:solidFill>
                <a:srgbClr val="C00000"/>
              </a:solidFill>
            </a:endParaRPr>
          </a:p>
        </p:txBody>
      </p:sp>
      <p:sp>
        <p:nvSpPr>
          <p:cNvPr id="12" name="Subtitle 2"/>
          <p:cNvSpPr txBox="1">
            <a:spLocks/>
          </p:cNvSpPr>
          <p:nvPr/>
        </p:nvSpPr>
        <p:spPr>
          <a:xfrm>
            <a:off x="1219200" y="5124450"/>
            <a:ext cx="6858000" cy="533400"/>
          </a:xfrm>
          <a:prstGeom prst="rect">
            <a:avLst/>
          </a:prstGeom>
        </p:spPr>
        <p:txBody>
          <a:bodyPr vert="horz">
            <a:normAutofit/>
          </a:bodyPr>
          <a:lstStyle>
            <a:lvl1pPr marL="0" indent="0" algn="r" rtl="0" eaLnBrk="1" latinLnBrk="0" hangingPunct="1">
              <a:spcBef>
                <a:spcPts val="600"/>
              </a:spcBef>
              <a:buClr>
                <a:schemeClr val="accent1"/>
              </a:buClr>
              <a:buSzPct val="76000"/>
              <a:buFont typeface="Wingdings 3"/>
              <a:buNone/>
              <a:defRPr kumimoji="0" sz="20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 rtl="0" eaLnBrk="1" latinLnBrk="0" hangingPunct="1">
              <a:spcBef>
                <a:spcPts val="500"/>
              </a:spcBef>
              <a:buClr>
                <a:schemeClr val="accent2"/>
              </a:buClr>
              <a:buSzPct val="76000"/>
              <a:buFont typeface="Wingdings 3"/>
              <a:buNone/>
              <a:defRPr kumimoji="0" sz="23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1" latinLnBrk="0" hangingPunct="1">
              <a:spcBef>
                <a:spcPts val="500"/>
              </a:spcBef>
              <a:buClr>
                <a:schemeClr val="bg1">
                  <a:shade val="50000"/>
                </a:schemeClr>
              </a:buClr>
              <a:buSzPct val="76000"/>
              <a:buFont typeface="Wingdings 3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1" latinLnBrk="0" hangingPunct="1">
              <a:spcBef>
                <a:spcPts val="400"/>
              </a:spcBef>
              <a:buClr>
                <a:schemeClr val="accent2">
                  <a:shade val="75000"/>
                </a:schemeClr>
              </a:buClr>
              <a:buSzPct val="70000"/>
              <a:buFont typeface="Wingdings"/>
              <a:buNone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1" latinLnBrk="0" hangingPunct="1">
              <a:spcBef>
                <a:spcPts val="300"/>
              </a:spcBef>
              <a:buClr>
                <a:schemeClr val="accent2"/>
              </a:buClr>
              <a:buSzPct val="70000"/>
              <a:buFont typeface="Wingdings"/>
              <a:buNone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rtl="0" eaLnBrk="1" latinLnBrk="0" hangingPunct="1">
              <a:spcBef>
                <a:spcPts val="300"/>
              </a:spcBef>
              <a:buClr>
                <a:srgbClr val="9FB8CD">
                  <a:shade val="75000"/>
                </a:srgbClr>
              </a:buClr>
              <a:buSzPct val="75000"/>
              <a:buFont typeface="Wingdings 3"/>
              <a:buNone/>
              <a:defRPr kumimoji="0" lang="en-US" sz="16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rtl="0" eaLnBrk="1" latinLnBrk="0" hangingPunct="1">
              <a:spcBef>
                <a:spcPts val="300"/>
              </a:spcBef>
              <a:buClr>
                <a:srgbClr val="727CA3">
                  <a:shade val="75000"/>
                </a:srgbClr>
              </a:buClr>
              <a:buSzPct val="75000"/>
              <a:buFont typeface="Wingdings 3"/>
              <a:buNone/>
              <a:defRPr kumimoji="0" lang="en-US" sz="14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rtl="0" eaLnBrk="1" latinLnBrk="0" hangingPunct="1">
              <a:spcBef>
                <a:spcPts val="300"/>
              </a:spcBef>
              <a:buClr>
                <a:prstClr val="white">
                  <a:shade val="50000"/>
                </a:prstClr>
              </a:buClr>
              <a:buSzPct val="75000"/>
              <a:buFont typeface="Wingdings 3"/>
              <a:buNone/>
              <a:defRPr kumimoji="0" lang="en-US" sz="14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rtl="0" eaLnBrk="1" latinLnBrk="0" hangingPunct="1">
              <a:spcBef>
                <a:spcPts val="300"/>
              </a:spcBef>
              <a:buClr>
                <a:srgbClr val="9FB8CD"/>
              </a:buClr>
              <a:buSzPct val="75000"/>
              <a:buFont typeface="Wingdings 3"/>
              <a:buNone/>
              <a:defRPr kumimoji="0" lang="en-US" sz="12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0" dirty="0"/>
              <a:t>Fall 2025</a:t>
            </a:r>
          </a:p>
        </p:txBody>
      </p:sp>
      <p:sp>
        <p:nvSpPr>
          <p:cNvPr id="14" name="Title 1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>
            <a:noAutofit/>
          </a:bodyPr>
          <a:lstStyle/>
          <a:p>
            <a:r>
              <a:rPr lang="en-US" sz="2000" dirty="0"/>
              <a:t>Zonghua Gu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14636B5-1A15-392F-777F-ACB6D0BF1A0E}"/>
              </a:ext>
            </a:extLst>
          </p:cNvPr>
          <p:cNvSpPr txBox="1"/>
          <p:nvPr/>
        </p:nvSpPr>
        <p:spPr>
          <a:xfrm>
            <a:off x="709138" y="6259175"/>
            <a:ext cx="7725724" cy="461665"/>
          </a:xfrm>
          <a:prstGeom prst="rect">
            <a:avLst/>
          </a:prstGeom>
          <a:solidFill>
            <a:sysClr val="window" lastClr="FFFFFF"/>
          </a:solidFill>
          <a:ln w="9525" cap="flat" cmpd="sng" algn="ctr">
            <a:solidFill>
              <a:srgbClr val="4BACC6"/>
            </a:solidFill>
            <a:prstDash val="solid"/>
          </a:ln>
          <a:effectLst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2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Light"/>
                <a:ea typeface="华文新魏" panose="02010800040101010101" pitchFamily="2" charset="-122"/>
                <a:cs typeface="+mn-cs"/>
              </a:rPr>
              <a:t>Acknowledgement: Lecture slides based on Embedded Systems with ARM Cortex-M Microcontrollers in Assembly Language and C, University of Maine </a:t>
            </a:r>
            <a:r>
              <a:rPr kumimoji="0" lang="en-US" altLang="zh-CN" sz="12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Light"/>
                <a:ea typeface="华文新魏" panose="02010800040101010101" pitchFamily="2" charset="-122"/>
                <a:cs typeface="+mn-cs"/>
                <a:hlinkClick r:id="rId3"/>
              </a:rPr>
              <a:t>https://web.eece.maine.edu/~zhu/book/</a:t>
            </a:r>
            <a:r>
              <a:rPr kumimoji="0" lang="en-US" altLang="zh-CN" sz="12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Light"/>
                <a:ea typeface="华文新魏" panose="02010800040101010101" pitchFamily="2" charset="-122"/>
                <a:cs typeface="+mn-cs"/>
              </a:rPr>
              <a:t> </a:t>
            </a:r>
            <a:endParaRPr kumimoji="0" lang="en-SE" sz="12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Ligh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Arrays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C63E4C-4642-794D-A2FD-70F6B81535F5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271346" y="1299117"/>
            <a:ext cx="8182841" cy="3339290"/>
          </a:xfrm>
          <a:prstGeom prst="rect">
            <a:avLst/>
          </a:prstGeom>
        </p:spPr>
        <p:txBody>
          <a:bodyPr/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57175" indent="-257175" defTabSz="342900"/>
            <a:r>
              <a:rPr lang="en-US" sz="2400" b="0" dirty="0">
                <a:solidFill>
                  <a:prstClr val="black"/>
                </a:solidFill>
              </a:rPr>
              <a:t>Q:  If the first element of a one-dimensional array x[] is stored at memory address 0</a:t>
            </a:r>
            <a:r>
              <a:rPr lang="en-US" altLang="zh-CN" sz="2400" b="0" dirty="0">
                <a:solidFill>
                  <a:prstClr val="black"/>
                </a:solidFill>
              </a:rPr>
              <a:t>x</a:t>
            </a:r>
            <a:r>
              <a:rPr lang="en-US" sz="2400" b="0" dirty="0">
                <a:solidFill>
                  <a:prstClr val="black"/>
                </a:solidFill>
              </a:rPr>
              <a:t>12345678, what is address of the second element if the array x[] contains</a:t>
            </a:r>
          </a:p>
          <a:p>
            <a:pPr marL="657225" lvl="1" indent="-257175" defTabSz="342900"/>
            <a:r>
              <a:rPr lang="en-US" sz="1800" b="0" dirty="0">
                <a:solidFill>
                  <a:prstClr val="black"/>
                </a:solidFill>
              </a:rPr>
              <a:t>(a) chars </a:t>
            </a:r>
          </a:p>
          <a:p>
            <a:pPr marL="657225" lvl="1" indent="-257175" defTabSz="342900"/>
            <a:r>
              <a:rPr lang="en-US" sz="1800" b="0" dirty="0">
                <a:solidFill>
                  <a:prstClr val="black"/>
                </a:solidFill>
              </a:rPr>
              <a:t>(b) shorts</a:t>
            </a:r>
          </a:p>
          <a:p>
            <a:pPr marL="657225" lvl="1" indent="-257175" defTabSz="342900"/>
            <a:r>
              <a:rPr lang="en-US" altLang="zh-CN" sz="1800" b="0" dirty="0">
                <a:solidFill>
                  <a:prstClr val="black"/>
                </a:solidFill>
              </a:rPr>
              <a:t>(c) </a:t>
            </a:r>
            <a:r>
              <a:rPr lang="en-US" altLang="zh-CN" sz="1800" b="0" dirty="0" err="1">
                <a:solidFill>
                  <a:prstClr val="black"/>
                </a:solidFill>
              </a:rPr>
              <a:t>ints</a:t>
            </a:r>
            <a:endParaRPr lang="en-US" sz="1800" b="0" dirty="0">
              <a:solidFill>
                <a:prstClr val="black"/>
              </a:solidFill>
            </a:endParaRPr>
          </a:p>
          <a:p>
            <a:pPr marL="657225" lvl="1" indent="-257175" defTabSz="342900"/>
            <a:r>
              <a:rPr lang="en-US" sz="1800" b="0" dirty="0">
                <a:solidFill>
                  <a:prstClr val="black"/>
                </a:solidFill>
              </a:rPr>
              <a:t>(d) longs</a:t>
            </a:r>
            <a:endParaRPr lang="en-US" sz="1800" b="0" dirty="0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122295692"/>
      </p:ext>
    </p:extLst>
  </p:cSld>
  <p:clrMapOvr>
    <a:masterClrMapping/>
  </p:clrMapOvr>
  <p:transition>
    <p:pull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9B861E1-0E8B-78F8-D2D2-3F55D16EDD7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225031-3EBD-28FC-E1A0-0049330C01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LDM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37A30E0F-B359-645E-5E6D-5DC92C1B99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E14D4A-FE32-40AF-B06D-E9622816B101}" type="slidenum">
              <a:rPr lang="en-US" smtClean="0"/>
              <a:pPr/>
              <a:t>11</a:t>
            </a:fld>
            <a:endParaRPr lang="en-US"/>
          </a:p>
        </p:txBody>
      </p:sp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D3C2D736-73D7-3A26-A782-9CEC03C12D04}"/>
              </a:ext>
            </a:extLst>
          </p:cNvPr>
          <p:cNvGraphicFramePr>
            <a:graphicFrameLocks noGrp="1"/>
          </p:cNvGraphicFramePr>
          <p:nvPr/>
        </p:nvGraphicFramePr>
        <p:xfrm>
          <a:off x="5410243" y="2477135"/>
          <a:ext cx="3627621" cy="2494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1834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092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solidFill>
                            <a:schemeClr val="tx1"/>
                          </a:solidFill>
                        </a:rPr>
                        <a:t>Memory Address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Memory</a:t>
                      </a:r>
                      <a:r>
                        <a:rPr lang="en-US" sz="1800" baseline="0" dirty="0"/>
                        <a:t> </a:t>
                      </a:r>
                    </a:p>
                    <a:p>
                      <a:pPr algn="ctr"/>
                      <a:r>
                        <a:rPr lang="en-US" sz="1800" baseline="0" dirty="0"/>
                        <a:t>Data</a:t>
                      </a:r>
                      <a:endParaRPr lang="en-US" sz="1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0" lang="en-US" sz="1800" kern="1200" dirty="0">
                          <a:solidFill>
                            <a:schemeClr val="dk1"/>
                          </a:solidFill>
                          <a:latin typeface="Consolas" panose="020B0609020204030204" pitchFamily="49" charset="0"/>
                          <a:ea typeface="+mn-ea"/>
                          <a:cs typeface="Consolas" panose="020B0609020204030204" pitchFamily="49" charset="0"/>
                        </a:rPr>
                        <a:t>0x8010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sz="1800" kern="1200" dirty="0">
                          <a:solidFill>
                            <a:schemeClr val="dk1"/>
                          </a:solidFill>
                          <a:latin typeface="Consolas" panose="020B0609020204030204" pitchFamily="49" charset="0"/>
                          <a:ea typeface="+mn-ea"/>
                          <a:cs typeface="Consolas" panose="020B0609020204030204" pitchFamily="49" charset="0"/>
                        </a:rPr>
                        <a:t>0x00000001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>
                          <a:solidFill>
                            <a:schemeClr val="tx1"/>
                          </a:solidFill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0x800c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0xFEEDDEAF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>
                          <a:solidFill>
                            <a:schemeClr val="tx1"/>
                          </a:solidFill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0x8008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0x00008888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>
                          <a:solidFill>
                            <a:schemeClr val="tx1"/>
                          </a:solidFill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0x8004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0x12340000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>
                          <a:solidFill>
                            <a:schemeClr val="tx1"/>
                          </a:solidFill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0x8000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0xBABE0000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id="{DC077EDE-860F-119C-95B4-998969925842}"/>
              </a:ext>
            </a:extLst>
          </p:cNvPr>
          <p:cNvSpPr txBox="1"/>
          <p:nvPr/>
        </p:nvSpPr>
        <p:spPr>
          <a:xfrm>
            <a:off x="5016500" y="4560550"/>
            <a:ext cx="54160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0" dirty="0">
                <a:latin typeface="Consolas" panose="020B0609020204030204" pitchFamily="49" charset="0"/>
                <a:cs typeface="Consolas" panose="020B0609020204030204" pitchFamily="49" charset="0"/>
              </a:rPr>
              <a:t>r3 </a:t>
            </a:r>
          </a:p>
        </p:txBody>
      </p:sp>
      <p:sp>
        <p:nvSpPr>
          <p:cNvPr id="10" name="Arrow: Right 9">
            <a:extLst>
              <a:ext uri="{FF2B5EF4-FFF2-40B4-BE49-F238E27FC236}">
                <a16:creationId xmlns:a16="http://schemas.microsoft.com/office/drawing/2014/main" id="{0401EA57-66F9-3EE2-E561-2AB9C3395B7B}"/>
              </a:ext>
            </a:extLst>
          </p:cNvPr>
          <p:cNvSpPr/>
          <p:nvPr/>
        </p:nvSpPr>
        <p:spPr>
          <a:xfrm>
            <a:off x="5509075" y="4684711"/>
            <a:ext cx="298611" cy="240892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Content Placeholder 3">
            <a:extLst>
              <a:ext uri="{FF2B5EF4-FFF2-40B4-BE49-F238E27FC236}">
                <a16:creationId xmlns:a16="http://schemas.microsoft.com/office/drawing/2014/main" id="{45B25AD4-8787-2AE5-61C8-58C8E91AB6F9}"/>
              </a:ext>
            </a:extLst>
          </p:cNvPr>
          <p:cNvSpPr txBox="1">
            <a:spLocks/>
          </p:cNvSpPr>
          <p:nvPr/>
        </p:nvSpPr>
        <p:spPr>
          <a:xfrm>
            <a:off x="457200" y="1219200"/>
            <a:ext cx="8229600" cy="4937760"/>
          </a:xfrm>
          <a:prstGeom prst="rect">
            <a:avLst/>
          </a:prstGeom>
        </p:spPr>
        <p:txBody>
          <a:bodyPr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6000"/>
              <a:buFont typeface="Wingdings 3"/>
              <a:buChar char="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74320" algn="l" rtl="0" eaLnBrk="1" latinLnBrk="0" hangingPunct="1">
              <a:spcBef>
                <a:spcPts val="500"/>
              </a:spcBef>
              <a:buClr>
                <a:schemeClr val="accent2"/>
              </a:buClr>
              <a:buSzPct val="76000"/>
              <a:buFont typeface="Wingdings 3"/>
              <a:buChar char=""/>
              <a:defRPr kumimoji="0" sz="23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ts val="500"/>
              </a:spcBef>
              <a:buClr>
                <a:schemeClr val="bg1">
                  <a:shade val="50000"/>
                </a:schemeClr>
              </a:buClr>
              <a:buSzPct val="76000"/>
              <a:buFont typeface="Wingdings 3"/>
              <a:buChar char="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ts val="400"/>
              </a:spcBef>
              <a:buClr>
                <a:schemeClr val="accent2">
                  <a:shade val="75000"/>
                </a:schemeClr>
              </a:buClr>
              <a:buSzPct val="70000"/>
              <a:buFont typeface="Wingdings"/>
              <a:buChar char="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00"/>
              </a:spcBef>
              <a:buClr>
                <a:schemeClr val="accent2"/>
              </a:buClr>
              <a:buSzPct val="70000"/>
              <a:buFont typeface="Wingdings"/>
              <a:buChar char="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182880" algn="l" rtl="0" eaLnBrk="1" latinLnBrk="0" hangingPunct="1">
              <a:spcBef>
                <a:spcPts val="300"/>
              </a:spcBef>
              <a:buClr>
                <a:srgbClr val="9FB8CD">
                  <a:shade val="75000"/>
                </a:srgbClr>
              </a:buClr>
              <a:buSzPct val="75000"/>
              <a:buFont typeface="Wingdings 3"/>
              <a:buChar char=""/>
              <a:defRPr kumimoji="0" lang="en-US" sz="16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800" indent="-182880" algn="l" rtl="0" eaLnBrk="1" latinLnBrk="0" hangingPunct="1">
              <a:spcBef>
                <a:spcPts val="300"/>
              </a:spcBef>
              <a:buClr>
                <a:srgbClr val="727CA3">
                  <a:shade val="75000"/>
                </a:srgbClr>
              </a:buClr>
              <a:buSzPct val="75000"/>
              <a:buFont typeface="Wingdings 3"/>
              <a:buChar char=""/>
              <a:defRPr kumimoji="0" lang="en-US" sz="14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11680" indent="-182880" algn="l" rtl="0" eaLnBrk="1" latinLnBrk="0" hangingPunct="1">
              <a:spcBef>
                <a:spcPts val="300"/>
              </a:spcBef>
              <a:buClr>
                <a:prstClr val="white">
                  <a:shade val="50000"/>
                </a:prstClr>
              </a:buClr>
              <a:buSzPct val="75000"/>
              <a:buFont typeface="Wingdings 3"/>
              <a:buChar char=""/>
              <a:defRPr kumimoji="0" lang="en-US" sz="14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94560" indent="-182880" algn="l" rtl="0" eaLnBrk="1" latinLnBrk="0" hangingPunct="1">
              <a:spcBef>
                <a:spcPts val="300"/>
              </a:spcBef>
              <a:buClr>
                <a:srgbClr val="9FB8CD"/>
              </a:buClr>
              <a:buSzPct val="75000"/>
              <a:buFont typeface="Wingdings 3"/>
              <a:buChar char=""/>
              <a:defRPr kumimoji="0" lang="en-US" sz="12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Aft>
                <a:spcPts val="0"/>
              </a:spcAft>
            </a:pPr>
            <a:r>
              <a:rPr lang="en-US" b="0" dirty="0"/>
              <a:t>Assume that memory and registers r0 through r3 appear as follows. Suppose r3 = 0x8000. Describe the memory and register contents after executing each instruction (individually, not sequentially):</a:t>
            </a:r>
          </a:p>
          <a:p>
            <a:pPr lvl="1" fontAlgn="auto">
              <a:spcAft>
                <a:spcPts val="0"/>
              </a:spcAft>
            </a:pPr>
            <a:r>
              <a:rPr lang="en-US" b="0" dirty="0"/>
              <a:t>LDMIA r3!, {r0, r1, r2}</a:t>
            </a:r>
          </a:p>
          <a:p>
            <a:pPr lvl="1" fontAlgn="auto">
              <a:spcAft>
                <a:spcPts val="0"/>
              </a:spcAft>
            </a:pPr>
            <a:r>
              <a:rPr lang="en-US" b="0" dirty="0"/>
              <a:t>Or LDMIB r3!, {r2, r1, r0}</a:t>
            </a:r>
          </a:p>
          <a:p>
            <a:pPr lvl="1" fontAlgn="auto">
              <a:spcAft>
                <a:spcPts val="0"/>
              </a:spcAft>
            </a:pPr>
            <a:r>
              <a:rPr lang="en-US" b="0" dirty="0"/>
              <a:t>Or LDMIB r3!, {r1, r2, r0}</a:t>
            </a:r>
          </a:p>
        </p:txBody>
      </p:sp>
    </p:spTree>
    <p:extLst>
      <p:ext uri="{BB962C8B-B14F-4D97-AF65-F5344CB8AC3E}">
        <p14:creationId xmlns:p14="http://schemas.microsoft.com/office/powerpoint/2010/main" val="1544697831"/>
      </p:ext>
    </p:extLst>
  </p:cSld>
  <p:clrMapOvr>
    <a:masterClrMapping/>
  </p:clrMapOvr>
  <p:transition>
    <p:pull dir="ru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D99E08C-929E-B06D-9D5C-D3C07F29646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61F6C3-9012-39E9-02E8-5A15294CC4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LDR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9AF0EF40-C94A-5BF4-DE58-F56B8F03E0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E14D4A-FE32-40AF-B06D-E9622816B101}" type="slidenum">
              <a:rPr lang="en-US" smtClean="0"/>
              <a:pPr/>
              <a:t>12</a:t>
            </a:fld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A072226-E71C-C418-9D4C-D783EC4359F1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5137150"/>
          </a:xfrm>
        </p:spPr>
        <p:txBody>
          <a:bodyPr>
            <a:normAutofit/>
          </a:bodyPr>
          <a:lstStyle/>
          <a:p>
            <a:r>
              <a:rPr lang="en-US" dirty="0"/>
              <a:t>Suppose R2 and R5 hold the values 8 and 0x23456789 After following code runs with big-endian ordering, what value is in R7? How about with little-endian ordering?</a:t>
            </a:r>
          </a:p>
          <a:p>
            <a:pPr lvl="1"/>
            <a:r>
              <a:rPr lang="en-US" dirty="0"/>
              <a:t>STR R5, [R2, #0]</a:t>
            </a:r>
          </a:p>
          <a:p>
            <a:pPr lvl="1"/>
            <a:r>
              <a:rPr lang="en-US" dirty="0"/>
              <a:t>LDRB R7, [R2, #1]</a:t>
            </a:r>
          </a:p>
          <a:p>
            <a:pPr lvl="1"/>
            <a:r>
              <a:rPr lang="en-US" dirty="0"/>
              <a:t>LDRSH R7, [R2, #1]</a:t>
            </a:r>
          </a:p>
          <a:p>
            <a:pPr lvl="1"/>
            <a:r>
              <a:rPr lang="en-US" dirty="0"/>
              <a:t>LDRSH R7, [R2, #2]</a:t>
            </a:r>
          </a:p>
        </p:txBody>
      </p:sp>
    </p:spTree>
    <p:extLst>
      <p:ext uri="{BB962C8B-B14F-4D97-AF65-F5344CB8AC3E}">
        <p14:creationId xmlns:p14="http://schemas.microsoft.com/office/powerpoint/2010/main" val="264205630"/>
      </p:ext>
    </p:extLst>
  </p:cSld>
  <p:clrMapOvr>
    <a:masterClrMapping/>
  </p:clrMapOvr>
  <p:transition>
    <p:pull dir="ru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346943-56FC-4F00-B4C2-002F4BD654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Program Understanding 1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8990BACD-3920-5666-CE72-223F9F2FC6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E14D4A-FE32-40AF-B06D-E9622816B101}" type="slidenum">
              <a:rPr lang="en-US" smtClean="0"/>
              <a:pPr/>
              <a:t>13</a:t>
            </a:fld>
            <a:endParaRPr lang="en-US"/>
          </a:p>
        </p:txBody>
      </p:sp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921A7FA2-20A5-D70A-4C8A-128BD78BDA7C}"/>
              </a:ext>
            </a:extLst>
          </p:cNvPr>
          <p:cNvGraphicFramePr>
            <a:graphicFrameLocks noGrp="1"/>
          </p:cNvGraphicFramePr>
          <p:nvPr>
            <p:ph sz="quarter" idx="1"/>
          </p:nvPr>
        </p:nvGraphicFramePr>
        <p:xfrm>
          <a:off x="12661" y="5145594"/>
          <a:ext cx="9117892" cy="11125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562417">
                  <a:extLst>
                    <a:ext uri="{9D8B030D-6E8A-4147-A177-3AD203B41FA5}">
                      <a16:colId xmlns:a16="http://schemas.microsoft.com/office/drawing/2014/main" val="4041087470"/>
                    </a:ext>
                  </a:extLst>
                </a:gridCol>
                <a:gridCol w="472033">
                  <a:extLst>
                    <a:ext uri="{9D8B030D-6E8A-4147-A177-3AD203B41FA5}">
                      <a16:colId xmlns:a16="http://schemas.microsoft.com/office/drawing/2014/main" val="475833553"/>
                    </a:ext>
                  </a:extLst>
                </a:gridCol>
                <a:gridCol w="472033">
                  <a:extLst>
                    <a:ext uri="{9D8B030D-6E8A-4147-A177-3AD203B41FA5}">
                      <a16:colId xmlns:a16="http://schemas.microsoft.com/office/drawing/2014/main" val="3440583969"/>
                    </a:ext>
                  </a:extLst>
                </a:gridCol>
                <a:gridCol w="472033">
                  <a:extLst>
                    <a:ext uri="{9D8B030D-6E8A-4147-A177-3AD203B41FA5}">
                      <a16:colId xmlns:a16="http://schemas.microsoft.com/office/drawing/2014/main" val="3973726920"/>
                    </a:ext>
                  </a:extLst>
                </a:gridCol>
                <a:gridCol w="472033">
                  <a:extLst>
                    <a:ext uri="{9D8B030D-6E8A-4147-A177-3AD203B41FA5}">
                      <a16:colId xmlns:a16="http://schemas.microsoft.com/office/drawing/2014/main" val="1099364392"/>
                    </a:ext>
                  </a:extLst>
                </a:gridCol>
                <a:gridCol w="472033">
                  <a:extLst>
                    <a:ext uri="{9D8B030D-6E8A-4147-A177-3AD203B41FA5}">
                      <a16:colId xmlns:a16="http://schemas.microsoft.com/office/drawing/2014/main" val="598594491"/>
                    </a:ext>
                  </a:extLst>
                </a:gridCol>
                <a:gridCol w="472033">
                  <a:extLst>
                    <a:ext uri="{9D8B030D-6E8A-4147-A177-3AD203B41FA5}">
                      <a16:colId xmlns:a16="http://schemas.microsoft.com/office/drawing/2014/main" val="3299168853"/>
                    </a:ext>
                  </a:extLst>
                </a:gridCol>
                <a:gridCol w="472033">
                  <a:extLst>
                    <a:ext uri="{9D8B030D-6E8A-4147-A177-3AD203B41FA5}">
                      <a16:colId xmlns:a16="http://schemas.microsoft.com/office/drawing/2014/main" val="3639377261"/>
                    </a:ext>
                  </a:extLst>
                </a:gridCol>
                <a:gridCol w="472033">
                  <a:extLst>
                    <a:ext uri="{9D8B030D-6E8A-4147-A177-3AD203B41FA5}">
                      <a16:colId xmlns:a16="http://schemas.microsoft.com/office/drawing/2014/main" val="2095656865"/>
                    </a:ext>
                  </a:extLst>
                </a:gridCol>
                <a:gridCol w="474980">
                  <a:extLst>
                    <a:ext uri="{9D8B030D-6E8A-4147-A177-3AD203B41FA5}">
                      <a16:colId xmlns:a16="http://schemas.microsoft.com/office/drawing/2014/main" val="2172498307"/>
                    </a:ext>
                  </a:extLst>
                </a:gridCol>
                <a:gridCol w="472033">
                  <a:extLst>
                    <a:ext uri="{9D8B030D-6E8A-4147-A177-3AD203B41FA5}">
                      <a16:colId xmlns:a16="http://schemas.microsoft.com/office/drawing/2014/main" val="3928751653"/>
                    </a:ext>
                  </a:extLst>
                </a:gridCol>
                <a:gridCol w="472033">
                  <a:extLst>
                    <a:ext uri="{9D8B030D-6E8A-4147-A177-3AD203B41FA5}">
                      <a16:colId xmlns:a16="http://schemas.microsoft.com/office/drawing/2014/main" val="1178522413"/>
                    </a:ext>
                  </a:extLst>
                </a:gridCol>
                <a:gridCol w="472033">
                  <a:extLst>
                    <a:ext uri="{9D8B030D-6E8A-4147-A177-3AD203B41FA5}">
                      <a16:colId xmlns:a16="http://schemas.microsoft.com/office/drawing/2014/main" val="4096721898"/>
                    </a:ext>
                  </a:extLst>
                </a:gridCol>
                <a:gridCol w="472033">
                  <a:extLst>
                    <a:ext uri="{9D8B030D-6E8A-4147-A177-3AD203B41FA5}">
                      <a16:colId xmlns:a16="http://schemas.microsoft.com/office/drawing/2014/main" val="1208970794"/>
                    </a:ext>
                  </a:extLst>
                </a:gridCol>
                <a:gridCol w="472033">
                  <a:extLst>
                    <a:ext uri="{9D8B030D-6E8A-4147-A177-3AD203B41FA5}">
                      <a16:colId xmlns:a16="http://schemas.microsoft.com/office/drawing/2014/main" val="2430138671"/>
                    </a:ext>
                  </a:extLst>
                </a:gridCol>
                <a:gridCol w="472033">
                  <a:extLst>
                    <a:ext uri="{9D8B030D-6E8A-4147-A177-3AD203B41FA5}">
                      <a16:colId xmlns:a16="http://schemas.microsoft.com/office/drawing/2014/main" val="2553032553"/>
                    </a:ext>
                  </a:extLst>
                </a:gridCol>
                <a:gridCol w="472033">
                  <a:extLst>
                    <a:ext uri="{9D8B030D-6E8A-4147-A177-3AD203B41FA5}">
                      <a16:colId xmlns:a16="http://schemas.microsoft.com/office/drawing/2014/main" val="247236167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0x10000200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60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en-US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en-US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en-US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en-US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en-US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en-US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en-US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en-US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33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en-US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44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en-US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55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en-US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66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en-US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77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en-US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88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en-US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99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en-US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92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7226218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0x100001F0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en-US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en-US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en-US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en-US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en-US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en-US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en-US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en-US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en-US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en-US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r>
                        <a:rPr kumimoji="0" lang="en-US" altLang="zh-CN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</a:t>
                      </a:r>
                      <a:endParaRPr kumimoji="0" lang="en-US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en-US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en-US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en-US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en-US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en-US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1F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6856609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0x100001E0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en-US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en-US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02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en-US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03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en-US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04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en-US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05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en-US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06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en-US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07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en-US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08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en-US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09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en-US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0A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en-US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0B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en-US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0C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en-US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0D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en-US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0E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en-US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0F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96541759"/>
                  </a:ext>
                </a:extLst>
              </a:tr>
            </a:tbl>
          </a:graphicData>
        </a:graphic>
      </p:graphicFrame>
      <p:graphicFrame>
        <p:nvGraphicFramePr>
          <p:cNvPr id="8" name="Content Placeholder 4">
            <a:extLst>
              <a:ext uri="{FF2B5EF4-FFF2-40B4-BE49-F238E27FC236}">
                <a16:creationId xmlns:a16="http://schemas.microsoft.com/office/drawing/2014/main" id="{D888B29E-C3F6-5701-3FB8-7AD8E9E5634F}"/>
              </a:ext>
            </a:extLst>
          </p:cNvPr>
          <p:cNvGraphicFramePr>
            <a:graphicFrameLocks/>
          </p:cNvGraphicFramePr>
          <p:nvPr/>
        </p:nvGraphicFramePr>
        <p:xfrm>
          <a:off x="6707997" y="1945640"/>
          <a:ext cx="2219325" cy="29667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37012">
                  <a:extLst>
                    <a:ext uri="{9D8B030D-6E8A-4147-A177-3AD203B41FA5}">
                      <a16:colId xmlns:a16="http://schemas.microsoft.com/office/drawing/2014/main" val="3133599075"/>
                    </a:ext>
                  </a:extLst>
                </a:gridCol>
                <a:gridCol w="1682313">
                  <a:extLst>
                    <a:ext uri="{9D8B030D-6E8A-4147-A177-3AD203B41FA5}">
                      <a16:colId xmlns:a16="http://schemas.microsoft.com/office/drawing/2014/main" val="132715426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en-US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pt-BR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0x00000000</a:t>
                      </a:r>
                      <a:endParaRPr kumimoji="0" lang="en-US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1459673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en-US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lang="pt-BR" sz="1800" b="0" i="0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+mn-cs"/>
                        </a:rPr>
                        <a:t>0x10000200</a:t>
                      </a:r>
                      <a:endParaRPr kumimoji="0" lang="en-US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8154977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en-US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lang="pt-BR" sz="1800" b="0" i="0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+mn-cs"/>
                        </a:rPr>
                        <a:t>0x0000FFFF</a:t>
                      </a:r>
                      <a:endParaRPr kumimoji="0" lang="en-US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3780054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en-US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lang="pt-BR" sz="1800" b="0" i="0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+mn-cs"/>
                        </a:rPr>
                        <a:t>0x18675309</a:t>
                      </a:r>
                      <a:endParaRPr kumimoji="0" lang="en-US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545319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en-US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lang="pt-BR" sz="1800" b="0" i="0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+mn-cs"/>
                        </a:rPr>
                        <a:t>0x00000000</a:t>
                      </a:r>
                      <a:endParaRPr kumimoji="0" lang="en-US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1728583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en-US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lang="pt-BR" sz="1800" b="0" i="0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+mn-cs"/>
                        </a:rPr>
                        <a:t>0x00000000</a:t>
                      </a:r>
                      <a:endParaRPr kumimoji="0" lang="en-US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1252577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en-US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…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en-US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6788999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en-US" sz="16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R13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lang="pt-BR" sz="1800" b="0" i="0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+mn-cs"/>
                        </a:rPr>
                        <a:t>0x10000200</a:t>
                      </a:r>
                      <a:endParaRPr kumimoji="0" lang="en-US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56245920"/>
                  </a:ext>
                </a:extLst>
              </a:tr>
            </a:tbl>
          </a:graphicData>
        </a:graphic>
      </p:graphicFrame>
      <p:sp>
        <p:nvSpPr>
          <p:cNvPr id="10" name="TextBox 9">
            <a:extLst>
              <a:ext uri="{FF2B5EF4-FFF2-40B4-BE49-F238E27FC236}">
                <a16:creationId xmlns:a16="http://schemas.microsoft.com/office/drawing/2014/main" id="{1E914C08-96CB-135B-1433-52624F812AD9}"/>
              </a:ext>
            </a:extLst>
          </p:cNvPr>
          <p:cNvSpPr txBox="1"/>
          <p:nvPr/>
        </p:nvSpPr>
        <p:spPr>
          <a:xfrm>
            <a:off x="457200" y="3114268"/>
            <a:ext cx="3005951" cy="1631216"/>
          </a:xfrm>
          <a:prstGeom prst="rect">
            <a:avLst/>
          </a:prstGeom>
          <a:solidFill>
            <a:sysClr val="window" lastClr="FFFFFF"/>
          </a:solidFill>
          <a:ln w="19050" cap="flat" cmpd="sng" algn="ctr">
            <a:solidFill>
              <a:srgbClr val="4F81BD"/>
            </a:solidFill>
            <a:prstDash val="solid"/>
          </a:ln>
          <a:effectLst/>
        </p:spPr>
        <p:txBody>
          <a:bodyPr wrap="non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20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nsolas" panose="020B0609020204030204" pitchFamily="49" charset="0"/>
                <a:ea typeface="+mn-ea"/>
                <a:cs typeface="Consolas" panose="020B0609020204030204" pitchFamily="49" charset="0"/>
              </a:rPr>
              <a:t>MOVW R0, #0xAFE1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20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nsolas" panose="020B0609020204030204" pitchFamily="49" charset="0"/>
                <a:ea typeface="+mn-ea"/>
                <a:cs typeface="Consolas" panose="020B0609020204030204" pitchFamily="49" charset="0"/>
              </a:rPr>
              <a:t>MOVT R0, #0xBADC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20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nsolas" panose="020B0609020204030204" pitchFamily="49" charset="0"/>
                <a:ea typeface="+mn-ea"/>
                <a:cs typeface="Consolas" panose="020B0609020204030204" pitchFamily="49" charset="0"/>
              </a:rPr>
              <a:t>MOVT R2, #0xABCD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20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nsolas" panose="020B0609020204030204" pitchFamily="49" charset="0"/>
                <a:ea typeface="+mn-ea"/>
                <a:cs typeface="Consolas" panose="020B0609020204030204" pitchFamily="49" charset="0"/>
              </a:rPr>
              <a:t>STR R3, [R1]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20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nsolas" panose="020B0609020204030204" pitchFamily="49" charset="0"/>
                <a:ea typeface="+mn-ea"/>
                <a:cs typeface="Consolas" panose="020B0609020204030204" pitchFamily="49" charset="0"/>
              </a:rPr>
              <a:t>LDRSH R4, </a:t>
            </a:r>
            <a:r>
              <a:rPr lang="pt-BR" sz="2000" b="0" kern="0" dirty="0">
                <a:solidFill>
                  <a:prstClr val="black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[</a:t>
            </a:r>
            <a:r>
              <a:rPr kumimoji="0" lang="pt-BR" sz="20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nsolas" panose="020B0609020204030204" pitchFamily="49" charset="0"/>
                <a:ea typeface="+mn-ea"/>
                <a:cs typeface="Consolas" panose="020B0609020204030204" pitchFamily="49" charset="0"/>
              </a:rPr>
              <a:t>R1, #0xC</a:t>
            </a:r>
            <a:r>
              <a:rPr lang="pt-BR" sz="2000" b="0" kern="0" dirty="0">
                <a:solidFill>
                  <a:prstClr val="black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]</a:t>
            </a:r>
            <a:endParaRPr kumimoji="0" lang="pt-BR" sz="20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nsolas" panose="020B0609020204030204" pitchFamily="49" charset="0"/>
              <a:ea typeface="+mn-ea"/>
              <a:cs typeface="Consolas" panose="020B0609020204030204" pitchFamily="49" charset="0"/>
            </a:endParaRPr>
          </a:p>
        </p:txBody>
      </p:sp>
      <p:sp>
        <p:nvSpPr>
          <p:cNvPr id="11" name="Content Placeholder 3">
            <a:extLst>
              <a:ext uri="{FF2B5EF4-FFF2-40B4-BE49-F238E27FC236}">
                <a16:creationId xmlns:a16="http://schemas.microsoft.com/office/drawing/2014/main" id="{E0C303F2-641E-019B-CA34-0B02E8722206}"/>
              </a:ext>
            </a:extLst>
          </p:cNvPr>
          <p:cNvSpPr txBox="1">
            <a:spLocks/>
          </p:cNvSpPr>
          <p:nvPr/>
        </p:nvSpPr>
        <p:spPr>
          <a:xfrm>
            <a:off x="216677" y="1116957"/>
            <a:ext cx="8913875" cy="828683"/>
          </a:xfrm>
          <a:prstGeom prst="rect">
            <a:avLst/>
          </a:prstGeom>
        </p:spPr>
        <p:txBody>
          <a:bodyPr vert="horz">
            <a:normAutofit fontScale="92500" lnSpcReduction="20000"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6000"/>
              <a:buFont typeface="Wingdings 3"/>
              <a:buChar char="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74320" algn="l" rtl="0" eaLnBrk="1" latinLnBrk="0" hangingPunct="1">
              <a:spcBef>
                <a:spcPts val="500"/>
              </a:spcBef>
              <a:buClr>
                <a:schemeClr val="accent2"/>
              </a:buClr>
              <a:buSzPct val="76000"/>
              <a:buFont typeface="Wingdings 3"/>
              <a:buChar char=""/>
              <a:defRPr kumimoji="0" sz="23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ts val="500"/>
              </a:spcBef>
              <a:buClr>
                <a:schemeClr val="bg1">
                  <a:shade val="50000"/>
                </a:schemeClr>
              </a:buClr>
              <a:buSzPct val="76000"/>
              <a:buFont typeface="Wingdings 3"/>
              <a:buChar char="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ts val="400"/>
              </a:spcBef>
              <a:buClr>
                <a:schemeClr val="accent2">
                  <a:shade val="75000"/>
                </a:schemeClr>
              </a:buClr>
              <a:buSzPct val="70000"/>
              <a:buFont typeface="Wingdings"/>
              <a:buChar char="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00"/>
              </a:spcBef>
              <a:buClr>
                <a:schemeClr val="accent2"/>
              </a:buClr>
              <a:buSzPct val="70000"/>
              <a:buFont typeface="Wingdings"/>
              <a:buChar char="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182880" algn="l" rtl="0" eaLnBrk="1" latinLnBrk="0" hangingPunct="1">
              <a:spcBef>
                <a:spcPts val="300"/>
              </a:spcBef>
              <a:buClr>
                <a:srgbClr val="9FB8CD">
                  <a:shade val="75000"/>
                </a:srgbClr>
              </a:buClr>
              <a:buSzPct val="75000"/>
              <a:buFont typeface="Wingdings 3"/>
              <a:buChar char=""/>
              <a:defRPr kumimoji="0" lang="en-US" sz="16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800" indent="-182880" algn="l" rtl="0" eaLnBrk="1" latinLnBrk="0" hangingPunct="1">
              <a:spcBef>
                <a:spcPts val="300"/>
              </a:spcBef>
              <a:buClr>
                <a:srgbClr val="727CA3">
                  <a:shade val="75000"/>
                </a:srgbClr>
              </a:buClr>
              <a:buSzPct val="75000"/>
              <a:buFont typeface="Wingdings 3"/>
              <a:buChar char=""/>
              <a:defRPr kumimoji="0" lang="en-US" sz="14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11680" indent="-182880" algn="l" rtl="0" eaLnBrk="1" latinLnBrk="0" hangingPunct="1">
              <a:spcBef>
                <a:spcPts val="300"/>
              </a:spcBef>
              <a:buClr>
                <a:prstClr val="white">
                  <a:shade val="50000"/>
                </a:prstClr>
              </a:buClr>
              <a:buSzPct val="75000"/>
              <a:buFont typeface="Wingdings 3"/>
              <a:buChar char=""/>
              <a:defRPr kumimoji="0" lang="en-US" sz="14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94560" indent="-182880" algn="l" rtl="0" eaLnBrk="1" latinLnBrk="0" hangingPunct="1">
              <a:spcBef>
                <a:spcPts val="300"/>
              </a:spcBef>
              <a:buClr>
                <a:srgbClr val="9FB8CD"/>
              </a:buClr>
              <a:buSzPct val="75000"/>
              <a:buFont typeface="Wingdings 3"/>
              <a:buChar char=""/>
              <a:defRPr kumimoji="0" lang="en-US" sz="12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Aft>
                <a:spcPts val="0"/>
              </a:spcAft>
            </a:pPr>
            <a:r>
              <a:rPr lang="en-US" sz="2000" b="0" dirty="0"/>
              <a:t>Compute register and memory values at each step of this program, given initial register values and memory contents, assuming little-endian ordering. (Memory addresses increase from top to bottom, and from left to right in the table.)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4C6A6B80-3FEE-6D76-7A51-6A84F29B3557}"/>
              </a:ext>
            </a:extLst>
          </p:cNvPr>
          <p:cNvSpPr txBox="1"/>
          <p:nvPr/>
        </p:nvSpPr>
        <p:spPr>
          <a:xfrm>
            <a:off x="4357032" y="4507329"/>
            <a:ext cx="235096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0" dirty="0">
                <a:latin typeface="+mn-lt"/>
              </a:rPr>
              <a:t>Initial Register Values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E381BB9B-55E3-DA1B-9EC5-B7BD5B3494A9}"/>
              </a:ext>
            </a:extLst>
          </p:cNvPr>
          <p:cNvSpPr txBox="1"/>
          <p:nvPr/>
        </p:nvSpPr>
        <p:spPr>
          <a:xfrm>
            <a:off x="3832596" y="6258114"/>
            <a:ext cx="273465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0" dirty="0">
                <a:latin typeface="+mn-lt"/>
              </a:rPr>
              <a:t>Initial Memory Contents</a:t>
            </a:r>
          </a:p>
        </p:txBody>
      </p:sp>
    </p:spTree>
    <p:extLst>
      <p:ext uri="{BB962C8B-B14F-4D97-AF65-F5344CB8AC3E}">
        <p14:creationId xmlns:p14="http://schemas.microsoft.com/office/powerpoint/2010/main" val="811401925"/>
      </p:ext>
    </p:extLst>
  </p:cSld>
  <p:clrMapOvr>
    <a:masterClrMapping/>
  </p:clrMapOvr>
  <p:transition>
    <p:pull dir="ru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192FCB-7FF9-9037-3DC9-B18E7B4929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Program Understanding 2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1BF2EDE-04BA-CDE6-155B-A94557178B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E14D4A-FE32-40AF-B06D-E9622816B101}" type="slidenum">
              <a:rPr lang="en-US" smtClean="0"/>
              <a:pPr/>
              <a:t>14</a:t>
            </a:fld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45B3053-CFB1-6838-AAE4-D5E27021784B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37322" y="1219200"/>
            <a:ext cx="5305560" cy="3262877"/>
          </a:xfrm>
        </p:spPr>
        <p:txBody>
          <a:bodyPr>
            <a:normAutofit fontScale="92500"/>
          </a:bodyPr>
          <a:lstStyle/>
          <a:p>
            <a:pPr fontAlgn="auto">
              <a:spcAft>
                <a:spcPts val="0"/>
              </a:spcAft>
            </a:pPr>
            <a:r>
              <a:rPr lang="en-US" dirty="0"/>
              <a:t>Show all updates to registers as the assembly code shown below runs, </a:t>
            </a:r>
            <a:r>
              <a:rPr lang="en-US" sz="2800" dirty="0"/>
              <a:t>assuming little-endian ordering.</a:t>
            </a:r>
            <a:r>
              <a:rPr lang="en-US" dirty="0"/>
              <a:t> </a:t>
            </a:r>
            <a:r>
              <a:rPr lang="en-US" sz="2800" dirty="0"/>
              <a:t>(Memory addresses increase from top to bottom, and from left to right in the table.) </a:t>
            </a:r>
            <a:r>
              <a:rPr lang="en-US" dirty="0"/>
              <a:t>Show the NZCV flags next to the instruction if they change. Each instruction is 32 bits.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93557C1-FD7E-7283-65D1-80093EB57E23}"/>
              </a:ext>
            </a:extLst>
          </p:cNvPr>
          <p:cNvSpPr txBox="1"/>
          <p:nvPr/>
        </p:nvSpPr>
        <p:spPr>
          <a:xfrm>
            <a:off x="5442882" y="463094"/>
            <a:ext cx="2967479" cy="5693866"/>
          </a:xfrm>
          <a:prstGeom prst="rect">
            <a:avLst/>
          </a:prstGeom>
          <a:solidFill>
            <a:sysClr val="window" lastClr="FFFFFF"/>
          </a:solidFill>
          <a:ln w="19050" cap="flat" cmpd="sng" algn="ctr">
            <a:solidFill>
              <a:srgbClr val="4F81BD"/>
            </a:solidFill>
            <a:prstDash val="solid"/>
          </a:ln>
          <a:effectLst/>
        </p:spPr>
        <p:txBody>
          <a:bodyPr wrap="non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b="0" kern="0" dirty="0">
                <a:solidFill>
                  <a:prstClr val="black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</a:t>
            </a:r>
            <a:r>
              <a:rPr kumimoji="0" lang="pt-BR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nsolas" panose="020B0609020204030204" pitchFamily="49" charset="0"/>
                <a:ea typeface="+mn-ea"/>
                <a:cs typeface="Consolas" panose="020B0609020204030204" pitchFamily="49" charset="0"/>
              </a:rPr>
              <a:t> LDR R1, =0x10000010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nsolas" panose="020B0609020204030204" pitchFamily="49" charset="0"/>
                <a:ea typeface="+mn-ea"/>
                <a:cs typeface="Consolas" panose="020B0609020204030204" pitchFamily="49" charset="0"/>
              </a:rPr>
              <a:t>    LDR R2, [R1]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nsolas" panose="020B0609020204030204" pitchFamily="49" charset="0"/>
                <a:ea typeface="+mn-ea"/>
                <a:cs typeface="Consolas" panose="020B0609020204030204" pitchFamily="49" charset="0"/>
              </a:rPr>
              <a:t>    LDR R3, [R1,#4]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nsolas" panose="020B0609020204030204" pitchFamily="49" charset="0"/>
                <a:ea typeface="+mn-ea"/>
                <a:cs typeface="Consolas" panose="020B0609020204030204" pitchFamily="49" charset="0"/>
              </a:rPr>
              <a:t>    BL max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nsolas" panose="020B0609020204030204" pitchFamily="49" charset="0"/>
                <a:ea typeface="+mn-ea"/>
                <a:cs typeface="Consolas" panose="020B0609020204030204" pitchFamily="49" charset="0"/>
              </a:rPr>
              <a:t>    SUBS R4, R2, R0  @NZCV =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nsolas" panose="020B0609020204030204" pitchFamily="49" charset="0"/>
                <a:ea typeface="+mn-ea"/>
                <a:cs typeface="Consolas" panose="020B0609020204030204" pitchFamily="49" charset="0"/>
              </a:rPr>
              <a:t>    MOVW R5, #1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nsolas" panose="020B0609020204030204" pitchFamily="49" charset="0"/>
                <a:ea typeface="+mn-ea"/>
                <a:cs typeface="Consolas" panose="020B0609020204030204" pitchFamily="49" charset="0"/>
              </a:rPr>
              <a:t>    LSL R6, R5, #4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nsolas" panose="020B0609020204030204" pitchFamily="49" charset="0"/>
                <a:ea typeface="+mn-ea"/>
                <a:cs typeface="Consolas" panose="020B0609020204030204" pitchFamily="49" charset="0"/>
              </a:rPr>
              <a:t>    BIC R7, R2, R6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nsolas" panose="020B0609020204030204" pitchFamily="49" charset="0"/>
                <a:ea typeface="+mn-ea"/>
                <a:cs typeface="Consolas" panose="020B0609020204030204" pitchFamily="49" charset="0"/>
              </a:rPr>
              <a:t>    ANDS R8, R7, </a:t>
            </a:r>
            <a:r>
              <a:rPr lang="pt-BR" b="0" kern="0" dirty="0">
                <a:solidFill>
                  <a:prstClr val="black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R6  @NZCV </a:t>
            </a:r>
            <a:r>
              <a:rPr kumimoji="0" lang="pt-BR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nsolas" panose="020B0609020204030204" pitchFamily="49" charset="0"/>
                <a:ea typeface="+mn-ea"/>
                <a:cs typeface="Consolas" panose="020B0609020204030204" pitchFamily="49" charset="0"/>
              </a:rPr>
              <a:t>=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nsolas" panose="020B0609020204030204" pitchFamily="49" charset="0"/>
                <a:ea typeface="+mn-ea"/>
                <a:cs typeface="Consolas" panose="020B0609020204030204" pitchFamily="49" charset="0"/>
              </a:rPr>
              <a:t>    ROR R9, R3, #12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nsolas" panose="020B0609020204030204" pitchFamily="49" charset="0"/>
                <a:ea typeface="+mn-ea"/>
                <a:cs typeface="Consolas" panose="020B0609020204030204" pitchFamily="49" charset="0"/>
              </a:rPr>
              <a:t>    REV R10, R9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nsolas" panose="020B0609020204030204" pitchFamily="49" charset="0"/>
                <a:ea typeface="+mn-ea"/>
                <a:cs typeface="Consolas" panose="020B0609020204030204" pitchFamily="49" charset="0"/>
              </a:rPr>
              <a:t>    RBIT R11, R10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nsolas" panose="020B0609020204030204" pitchFamily="49" charset="0"/>
                <a:ea typeface="+mn-ea"/>
                <a:cs typeface="Consolas" panose="020B0609020204030204" pitchFamily="49" charset="0"/>
              </a:rPr>
              <a:t>    ADDS R12, R3, </a:t>
            </a:r>
            <a:r>
              <a:rPr lang="pt-BR" b="0" kern="0" dirty="0">
                <a:solidFill>
                  <a:prstClr val="black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R9 @NZCV </a:t>
            </a:r>
            <a:r>
              <a:rPr kumimoji="0" lang="pt-BR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nsolas" panose="020B0609020204030204" pitchFamily="49" charset="0"/>
                <a:ea typeface="+mn-ea"/>
                <a:cs typeface="Consolas" panose="020B0609020204030204" pitchFamily="49" charset="0"/>
              </a:rPr>
              <a:t>=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nsolas" panose="020B0609020204030204" pitchFamily="49" charset="0"/>
                <a:ea typeface="+mn-ea"/>
                <a:cs typeface="Consolas" panose="020B0609020204030204" pitchFamily="49" charset="0"/>
              </a:rPr>
              <a:t>    STR R12, [R1,#8]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nsolas" panose="020B0609020204030204" pitchFamily="49" charset="0"/>
              <a:ea typeface="+mn-ea"/>
              <a:cs typeface="Consolas" panose="020B0609020204030204" pitchFamily="49" charset="0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nsolas" panose="020B0609020204030204" pitchFamily="49" charset="0"/>
                <a:ea typeface="+mn-ea"/>
                <a:cs typeface="Consolas" panose="020B0609020204030204" pitchFamily="49" charset="0"/>
              </a:rPr>
              <a:t>loop B loop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nsolas" panose="020B0609020204030204" pitchFamily="49" charset="0"/>
                <a:ea typeface="+mn-ea"/>
                <a:cs typeface="Consolas" panose="020B0609020204030204" pitchFamily="49" charset="0"/>
              </a:rPr>
              <a:t>     ENDP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nsolas" panose="020B0609020204030204" pitchFamily="49" charset="0"/>
              <a:ea typeface="+mn-ea"/>
              <a:cs typeface="Consolas" panose="020B0609020204030204" pitchFamily="49" charset="0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nsolas" panose="020B0609020204030204" pitchFamily="49" charset="0"/>
                <a:ea typeface="+mn-ea"/>
                <a:cs typeface="Consolas" panose="020B0609020204030204" pitchFamily="49" charset="0"/>
              </a:rPr>
              <a:t>max PROC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nsolas" panose="020B0609020204030204" pitchFamily="49" charset="0"/>
                <a:ea typeface="+mn-ea"/>
                <a:cs typeface="Consolas" panose="020B0609020204030204" pitchFamily="49" charset="0"/>
              </a:rPr>
              <a:t>     CMP R2, </a:t>
            </a:r>
            <a:r>
              <a:rPr lang="pt-BR" b="0" kern="0" dirty="0">
                <a:solidFill>
                  <a:prstClr val="black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R3      @NZCV </a:t>
            </a:r>
            <a:r>
              <a:rPr kumimoji="0" lang="pt-BR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nsolas" panose="020B0609020204030204" pitchFamily="49" charset="0"/>
                <a:ea typeface="+mn-ea"/>
                <a:cs typeface="Consolas" panose="020B0609020204030204" pitchFamily="49" charset="0"/>
              </a:rPr>
              <a:t>=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nsolas" panose="020B0609020204030204" pitchFamily="49" charset="0"/>
                <a:ea typeface="+mn-ea"/>
                <a:cs typeface="Consolas" panose="020B0609020204030204" pitchFamily="49" charset="0"/>
              </a:rPr>
              <a:t>     BLT second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nsolas" panose="020B0609020204030204" pitchFamily="49" charset="0"/>
                <a:ea typeface="+mn-ea"/>
                <a:cs typeface="Consolas" panose="020B0609020204030204" pitchFamily="49" charset="0"/>
              </a:rPr>
              <a:t>first MOV R0, R2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nsolas" panose="020B0609020204030204" pitchFamily="49" charset="0"/>
                <a:ea typeface="+mn-ea"/>
                <a:cs typeface="Consolas" panose="020B0609020204030204" pitchFamily="49" charset="0"/>
              </a:rPr>
              <a:t>      B done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nsolas" panose="020B0609020204030204" pitchFamily="49" charset="0"/>
                <a:ea typeface="+mn-ea"/>
                <a:cs typeface="Consolas" panose="020B0609020204030204" pitchFamily="49" charset="0"/>
              </a:rPr>
              <a:t>second MOV R0, R3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nsolas" panose="020B0609020204030204" pitchFamily="49" charset="0"/>
                <a:ea typeface="+mn-ea"/>
                <a:cs typeface="Consolas" panose="020B0609020204030204" pitchFamily="49" charset="0"/>
              </a:rPr>
              <a:t>done   BX LR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nsolas" panose="020B0609020204030204" pitchFamily="49" charset="0"/>
                <a:ea typeface="+mn-ea"/>
                <a:cs typeface="Consolas" panose="020B0609020204030204" pitchFamily="49" charset="0"/>
              </a:rPr>
              <a:t>     ENDP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43586B0A-AAB6-1D2E-24D6-64E619D83AA5}"/>
              </a:ext>
            </a:extLst>
          </p:cNvPr>
          <p:cNvGraphicFramePr>
            <a:graphicFrameLocks noGrp="1"/>
          </p:cNvGraphicFramePr>
          <p:nvPr/>
        </p:nvGraphicFramePr>
        <p:xfrm>
          <a:off x="137322" y="4551113"/>
          <a:ext cx="5155440" cy="14833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44430">
                  <a:extLst>
                    <a:ext uri="{9D8B030D-6E8A-4147-A177-3AD203B41FA5}">
                      <a16:colId xmlns:a16="http://schemas.microsoft.com/office/drawing/2014/main" val="2337985746"/>
                    </a:ext>
                  </a:extLst>
                </a:gridCol>
                <a:gridCol w="644430">
                  <a:extLst>
                    <a:ext uri="{9D8B030D-6E8A-4147-A177-3AD203B41FA5}">
                      <a16:colId xmlns:a16="http://schemas.microsoft.com/office/drawing/2014/main" val="1802740170"/>
                    </a:ext>
                  </a:extLst>
                </a:gridCol>
                <a:gridCol w="644430">
                  <a:extLst>
                    <a:ext uri="{9D8B030D-6E8A-4147-A177-3AD203B41FA5}">
                      <a16:colId xmlns:a16="http://schemas.microsoft.com/office/drawing/2014/main" val="2590131525"/>
                    </a:ext>
                  </a:extLst>
                </a:gridCol>
                <a:gridCol w="644430">
                  <a:extLst>
                    <a:ext uri="{9D8B030D-6E8A-4147-A177-3AD203B41FA5}">
                      <a16:colId xmlns:a16="http://schemas.microsoft.com/office/drawing/2014/main" val="947827850"/>
                    </a:ext>
                  </a:extLst>
                </a:gridCol>
                <a:gridCol w="644430">
                  <a:extLst>
                    <a:ext uri="{9D8B030D-6E8A-4147-A177-3AD203B41FA5}">
                      <a16:colId xmlns:a16="http://schemas.microsoft.com/office/drawing/2014/main" val="2189951492"/>
                    </a:ext>
                  </a:extLst>
                </a:gridCol>
                <a:gridCol w="644430">
                  <a:extLst>
                    <a:ext uri="{9D8B030D-6E8A-4147-A177-3AD203B41FA5}">
                      <a16:colId xmlns:a16="http://schemas.microsoft.com/office/drawing/2014/main" val="2319925471"/>
                    </a:ext>
                  </a:extLst>
                </a:gridCol>
                <a:gridCol w="644430">
                  <a:extLst>
                    <a:ext uri="{9D8B030D-6E8A-4147-A177-3AD203B41FA5}">
                      <a16:colId xmlns:a16="http://schemas.microsoft.com/office/drawing/2014/main" val="3873491110"/>
                    </a:ext>
                  </a:extLst>
                </a:gridCol>
                <a:gridCol w="644430">
                  <a:extLst>
                    <a:ext uri="{9D8B030D-6E8A-4147-A177-3AD203B41FA5}">
                      <a16:colId xmlns:a16="http://schemas.microsoft.com/office/drawing/2014/main" val="234145764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R0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R4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R8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R12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6512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R1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R5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R9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R13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635123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R2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R6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R10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R14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7558361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R3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R7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R11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R15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62356508"/>
                  </a:ext>
                </a:extLst>
              </a:tr>
            </a:tbl>
          </a:graphicData>
        </a:graphic>
      </p:graphicFrame>
      <p:graphicFrame>
        <p:nvGraphicFramePr>
          <p:cNvPr id="8" name="Content Placeholder 6">
            <a:extLst>
              <a:ext uri="{FF2B5EF4-FFF2-40B4-BE49-F238E27FC236}">
                <a16:creationId xmlns:a16="http://schemas.microsoft.com/office/drawing/2014/main" id="{C7C14E0C-8BA7-B240-2E5F-B804E09539CB}"/>
              </a:ext>
            </a:extLst>
          </p:cNvPr>
          <p:cNvGraphicFramePr>
            <a:graphicFrameLocks/>
          </p:cNvGraphicFramePr>
          <p:nvPr/>
        </p:nvGraphicFramePr>
        <p:xfrm>
          <a:off x="457200" y="6282234"/>
          <a:ext cx="8423243" cy="3708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820338">
                  <a:extLst>
                    <a:ext uri="{9D8B030D-6E8A-4147-A177-3AD203B41FA5}">
                      <a16:colId xmlns:a16="http://schemas.microsoft.com/office/drawing/2014/main" val="4041087470"/>
                    </a:ext>
                  </a:extLst>
                </a:gridCol>
                <a:gridCol w="549956">
                  <a:extLst>
                    <a:ext uri="{9D8B030D-6E8A-4147-A177-3AD203B41FA5}">
                      <a16:colId xmlns:a16="http://schemas.microsoft.com/office/drawing/2014/main" val="475833553"/>
                    </a:ext>
                  </a:extLst>
                </a:gridCol>
                <a:gridCol w="549956">
                  <a:extLst>
                    <a:ext uri="{9D8B030D-6E8A-4147-A177-3AD203B41FA5}">
                      <a16:colId xmlns:a16="http://schemas.microsoft.com/office/drawing/2014/main" val="3440583969"/>
                    </a:ext>
                  </a:extLst>
                </a:gridCol>
                <a:gridCol w="549956">
                  <a:extLst>
                    <a:ext uri="{9D8B030D-6E8A-4147-A177-3AD203B41FA5}">
                      <a16:colId xmlns:a16="http://schemas.microsoft.com/office/drawing/2014/main" val="3973726920"/>
                    </a:ext>
                  </a:extLst>
                </a:gridCol>
                <a:gridCol w="549956">
                  <a:extLst>
                    <a:ext uri="{9D8B030D-6E8A-4147-A177-3AD203B41FA5}">
                      <a16:colId xmlns:a16="http://schemas.microsoft.com/office/drawing/2014/main" val="1099364392"/>
                    </a:ext>
                  </a:extLst>
                </a:gridCol>
                <a:gridCol w="549956">
                  <a:extLst>
                    <a:ext uri="{9D8B030D-6E8A-4147-A177-3AD203B41FA5}">
                      <a16:colId xmlns:a16="http://schemas.microsoft.com/office/drawing/2014/main" val="598594491"/>
                    </a:ext>
                  </a:extLst>
                </a:gridCol>
                <a:gridCol w="549956">
                  <a:extLst>
                    <a:ext uri="{9D8B030D-6E8A-4147-A177-3AD203B41FA5}">
                      <a16:colId xmlns:a16="http://schemas.microsoft.com/office/drawing/2014/main" val="3299168853"/>
                    </a:ext>
                  </a:extLst>
                </a:gridCol>
                <a:gridCol w="549956">
                  <a:extLst>
                    <a:ext uri="{9D8B030D-6E8A-4147-A177-3AD203B41FA5}">
                      <a16:colId xmlns:a16="http://schemas.microsoft.com/office/drawing/2014/main" val="3639377261"/>
                    </a:ext>
                  </a:extLst>
                </a:gridCol>
                <a:gridCol w="549956">
                  <a:extLst>
                    <a:ext uri="{9D8B030D-6E8A-4147-A177-3AD203B41FA5}">
                      <a16:colId xmlns:a16="http://schemas.microsoft.com/office/drawing/2014/main" val="2095656865"/>
                    </a:ext>
                  </a:extLst>
                </a:gridCol>
                <a:gridCol w="553389">
                  <a:extLst>
                    <a:ext uri="{9D8B030D-6E8A-4147-A177-3AD203B41FA5}">
                      <a16:colId xmlns:a16="http://schemas.microsoft.com/office/drawing/2014/main" val="2172498307"/>
                    </a:ext>
                  </a:extLst>
                </a:gridCol>
                <a:gridCol w="549956">
                  <a:extLst>
                    <a:ext uri="{9D8B030D-6E8A-4147-A177-3AD203B41FA5}">
                      <a16:colId xmlns:a16="http://schemas.microsoft.com/office/drawing/2014/main" val="3928751653"/>
                    </a:ext>
                  </a:extLst>
                </a:gridCol>
                <a:gridCol w="549956">
                  <a:extLst>
                    <a:ext uri="{9D8B030D-6E8A-4147-A177-3AD203B41FA5}">
                      <a16:colId xmlns:a16="http://schemas.microsoft.com/office/drawing/2014/main" val="1178522413"/>
                    </a:ext>
                  </a:extLst>
                </a:gridCol>
                <a:gridCol w="549956">
                  <a:extLst>
                    <a:ext uri="{9D8B030D-6E8A-4147-A177-3AD203B41FA5}">
                      <a16:colId xmlns:a16="http://schemas.microsoft.com/office/drawing/2014/main" val="409672189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800" b="0" i="0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+mn-cs"/>
                        </a:rPr>
                        <a:t>0x10000010</a:t>
                      </a:r>
                      <a:endParaRPr lang="en-US" sz="1800" b="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FF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en-US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EF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en-US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CD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en-US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AB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en-US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00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en-US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00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en-US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CD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en-US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AB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en-US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00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en-US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00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en-US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00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en-US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00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9654175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88595267"/>
      </p:ext>
    </p:extLst>
  </p:cSld>
  <p:clrMapOvr>
    <a:masterClrMapping/>
  </p:clrMapOvr>
  <p:transition>
    <p:pull dir="ru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4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119063" indent="-119063"/>
            <a:r>
              <a:rPr lang="en-US" altLang="zh-CN" dirty="0"/>
              <a:t>Endianness</a:t>
            </a:r>
            <a:endParaRPr lang="en-US" dirty="0"/>
          </a:p>
        </p:txBody>
      </p:sp>
      <p:grpSp>
        <p:nvGrpSpPr>
          <p:cNvPr id="62" name="Group 61"/>
          <p:cNvGrpSpPr/>
          <p:nvPr/>
        </p:nvGrpSpPr>
        <p:grpSpPr>
          <a:xfrm>
            <a:off x="5630863" y="1057853"/>
            <a:ext cx="2504258" cy="5615166"/>
            <a:chOff x="5824055" y="1154163"/>
            <a:chExt cx="2504258" cy="5615166"/>
          </a:xfrm>
        </p:grpSpPr>
        <p:sp>
          <p:nvSpPr>
            <p:cNvPr id="63" name="Rectangle 6"/>
            <p:cNvSpPr>
              <a:spLocks/>
            </p:cNvSpPr>
            <p:nvPr/>
          </p:nvSpPr>
          <p:spPr bwMode="auto">
            <a:xfrm>
              <a:off x="6850351" y="1817738"/>
              <a:ext cx="609600" cy="304800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4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64" name="Rectangle 7"/>
            <p:cNvSpPr>
              <a:spLocks/>
            </p:cNvSpPr>
            <p:nvPr/>
          </p:nvSpPr>
          <p:spPr bwMode="auto">
            <a:xfrm>
              <a:off x="6850351" y="2122538"/>
              <a:ext cx="609600" cy="304800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4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65" name="Rectangle 8"/>
            <p:cNvSpPr>
              <a:spLocks/>
            </p:cNvSpPr>
            <p:nvPr/>
          </p:nvSpPr>
          <p:spPr bwMode="auto">
            <a:xfrm>
              <a:off x="6850351" y="2427338"/>
              <a:ext cx="609600" cy="304800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4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66" name="Rectangle 9"/>
            <p:cNvSpPr>
              <a:spLocks/>
            </p:cNvSpPr>
            <p:nvPr/>
          </p:nvSpPr>
          <p:spPr bwMode="auto">
            <a:xfrm>
              <a:off x="6850351" y="2732138"/>
              <a:ext cx="609600" cy="304800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4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67" name="Rectangle 10"/>
            <p:cNvSpPr>
              <a:spLocks/>
            </p:cNvSpPr>
            <p:nvPr/>
          </p:nvSpPr>
          <p:spPr bwMode="auto">
            <a:xfrm>
              <a:off x="6850351" y="3036938"/>
              <a:ext cx="609600" cy="304800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4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68" name="Rectangle 11"/>
            <p:cNvSpPr>
              <a:spLocks/>
            </p:cNvSpPr>
            <p:nvPr/>
          </p:nvSpPr>
          <p:spPr bwMode="auto">
            <a:xfrm>
              <a:off x="6850351" y="3341738"/>
              <a:ext cx="609600" cy="304800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4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69" name="Rectangle 12"/>
            <p:cNvSpPr>
              <a:spLocks/>
            </p:cNvSpPr>
            <p:nvPr/>
          </p:nvSpPr>
          <p:spPr bwMode="auto">
            <a:xfrm>
              <a:off x="6850351" y="3646538"/>
              <a:ext cx="609600" cy="304800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4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70" name="Rectangle 13"/>
            <p:cNvSpPr>
              <a:spLocks/>
            </p:cNvSpPr>
            <p:nvPr/>
          </p:nvSpPr>
          <p:spPr bwMode="auto">
            <a:xfrm>
              <a:off x="6850351" y="3951338"/>
              <a:ext cx="609600" cy="304800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4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71" name="Rectangle 14"/>
            <p:cNvSpPr>
              <a:spLocks/>
            </p:cNvSpPr>
            <p:nvPr/>
          </p:nvSpPr>
          <p:spPr bwMode="auto">
            <a:xfrm>
              <a:off x="6850351" y="4256138"/>
              <a:ext cx="609600" cy="304800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4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72" name="Rectangle 15"/>
            <p:cNvSpPr>
              <a:spLocks/>
            </p:cNvSpPr>
            <p:nvPr/>
          </p:nvSpPr>
          <p:spPr bwMode="auto">
            <a:xfrm>
              <a:off x="6850351" y="4560938"/>
              <a:ext cx="609600" cy="304800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4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73" name="Rectangle 16"/>
            <p:cNvSpPr>
              <a:spLocks/>
            </p:cNvSpPr>
            <p:nvPr/>
          </p:nvSpPr>
          <p:spPr bwMode="auto">
            <a:xfrm>
              <a:off x="6850351" y="4865738"/>
              <a:ext cx="609600" cy="304800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4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74" name="Rectangle 17"/>
            <p:cNvSpPr>
              <a:spLocks/>
            </p:cNvSpPr>
            <p:nvPr/>
          </p:nvSpPr>
          <p:spPr bwMode="auto">
            <a:xfrm>
              <a:off x="6850351" y="5170538"/>
              <a:ext cx="609600" cy="304800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4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75" name="Rectangle 18"/>
            <p:cNvSpPr>
              <a:spLocks/>
            </p:cNvSpPr>
            <p:nvPr/>
          </p:nvSpPr>
          <p:spPr bwMode="auto">
            <a:xfrm>
              <a:off x="7612351" y="1762453"/>
              <a:ext cx="650178" cy="379591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50800" tIns="50800" bIns="50800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onsolas" panose="020B0609020204030204" pitchFamily="49" charset="0"/>
                  <a:ea typeface="Courier New" charset="0"/>
                  <a:cs typeface="Consolas" panose="020B0609020204030204" pitchFamily="49" charset="0"/>
                  <a:sym typeface="Courier New" charset="0"/>
                </a:rPr>
                <a:t>0015</a:t>
              </a:r>
            </a:p>
          </p:txBody>
        </p:sp>
        <p:sp>
          <p:nvSpPr>
            <p:cNvPr id="76" name="Rectangle 19"/>
            <p:cNvSpPr>
              <a:spLocks/>
            </p:cNvSpPr>
            <p:nvPr/>
          </p:nvSpPr>
          <p:spPr bwMode="auto">
            <a:xfrm>
              <a:off x="7612351" y="2138973"/>
              <a:ext cx="650178" cy="379591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50800" tIns="50800" bIns="50800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onsolas" panose="020B0609020204030204" pitchFamily="49" charset="0"/>
                  <a:ea typeface="Courier New" charset="0"/>
                  <a:cs typeface="Consolas" panose="020B0609020204030204" pitchFamily="49" charset="0"/>
                  <a:sym typeface="Courier New" charset="0"/>
                </a:rPr>
                <a:t>0014</a:t>
              </a:r>
            </a:p>
          </p:txBody>
        </p:sp>
        <p:sp>
          <p:nvSpPr>
            <p:cNvPr id="77" name="Rectangle 20"/>
            <p:cNvSpPr>
              <a:spLocks/>
            </p:cNvSpPr>
            <p:nvPr/>
          </p:nvSpPr>
          <p:spPr bwMode="auto">
            <a:xfrm>
              <a:off x="7612351" y="2452738"/>
              <a:ext cx="650178" cy="379591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50800" tIns="50800" bIns="50800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onsolas" panose="020B0609020204030204" pitchFamily="49" charset="0"/>
                  <a:ea typeface="Courier New" charset="0"/>
                  <a:cs typeface="Consolas" panose="020B0609020204030204" pitchFamily="49" charset="0"/>
                  <a:sym typeface="Courier New" charset="0"/>
                </a:rPr>
                <a:t>0013</a:t>
              </a:r>
            </a:p>
          </p:txBody>
        </p:sp>
        <p:sp>
          <p:nvSpPr>
            <p:cNvPr id="78" name="Rectangle 21"/>
            <p:cNvSpPr>
              <a:spLocks/>
            </p:cNvSpPr>
            <p:nvPr/>
          </p:nvSpPr>
          <p:spPr bwMode="auto">
            <a:xfrm>
              <a:off x="7612351" y="2757538"/>
              <a:ext cx="650178" cy="379591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50800" tIns="50800" bIns="50800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onsolas" panose="020B0609020204030204" pitchFamily="49" charset="0"/>
                  <a:ea typeface="Courier New" charset="0"/>
                  <a:cs typeface="Consolas" panose="020B0609020204030204" pitchFamily="49" charset="0"/>
                  <a:sym typeface="Courier New" charset="0"/>
                </a:rPr>
                <a:t>0012</a:t>
              </a:r>
            </a:p>
          </p:txBody>
        </p:sp>
        <p:sp>
          <p:nvSpPr>
            <p:cNvPr id="79" name="Rectangle 22"/>
            <p:cNvSpPr>
              <a:spLocks/>
            </p:cNvSpPr>
            <p:nvPr/>
          </p:nvSpPr>
          <p:spPr bwMode="auto">
            <a:xfrm>
              <a:off x="7612351" y="3062338"/>
              <a:ext cx="650178" cy="379591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50800" tIns="50800" bIns="50800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onsolas" panose="020B0609020204030204" pitchFamily="49" charset="0"/>
                  <a:ea typeface="Courier New" charset="0"/>
                  <a:cs typeface="Consolas" panose="020B0609020204030204" pitchFamily="49" charset="0"/>
                  <a:sym typeface="Courier New" charset="0"/>
                </a:rPr>
                <a:t>0011</a:t>
              </a:r>
            </a:p>
          </p:txBody>
        </p:sp>
        <p:sp>
          <p:nvSpPr>
            <p:cNvPr id="80" name="Rectangle 23"/>
            <p:cNvSpPr>
              <a:spLocks/>
            </p:cNvSpPr>
            <p:nvPr/>
          </p:nvSpPr>
          <p:spPr bwMode="auto">
            <a:xfrm>
              <a:off x="7612351" y="3367138"/>
              <a:ext cx="650178" cy="379591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50800" tIns="50800" bIns="50800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onsolas" panose="020B0609020204030204" pitchFamily="49" charset="0"/>
                  <a:ea typeface="Courier New" charset="0"/>
                  <a:cs typeface="Consolas" panose="020B0609020204030204" pitchFamily="49" charset="0"/>
                  <a:sym typeface="Courier New" charset="0"/>
                </a:rPr>
                <a:t>0010</a:t>
              </a:r>
            </a:p>
          </p:txBody>
        </p:sp>
        <p:sp>
          <p:nvSpPr>
            <p:cNvPr id="81" name="Rectangle 24"/>
            <p:cNvSpPr>
              <a:spLocks/>
            </p:cNvSpPr>
            <p:nvPr/>
          </p:nvSpPr>
          <p:spPr bwMode="auto">
            <a:xfrm>
              <a:off x="7612351" y="3671938"/>
              <a:ext cx="650178" cy="379591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50800" tIns="50800" bIns="50800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onsolas" panose="020B0609020204030204" pitchFamily="49" charset="0"/>
                  <a:ea typeface="Courier New" charset="0"/>
                  <a:cs typeface="Consolas" panose="020B0609020204030204" pitchFamily="49" charset="0"/>
                  <a:sym typeface="Courier New" charset="0"/>
                </a:rPr>
                <a:t>0009</a:t>
              </a:r>
            </a:p>
          </p:txBody>
        </p:sp>
        <p:sp>
          <p:nvSpPr>
            <p:cNvPr id="82" name="Rectangle 25"/>
            <p:cNvSpPr>
              <a:spLocks/>
            </p:cNvSpPr>
            <p:nvPr/>
          </p:nvSpPr>
          <p:spPr bwMode="auto">
            <a:xfrm>
              <a:off x="7612351" y="3976738"/>
              <a:ext cx="650178" cy="379591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50800" tIns="50800" bIns="50800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onsolas" panose="020B0609020204030204" pitchFamily="49" charset="0"/>
                  <a:ea typeface="Courier New" charset="0"/>
                  <a:cs typeface="Consolas" panose="020B0609020204030204" pitchFamily="49" charset="0"/>
                  <a:sym typeface="Courier New" charset="0"/>
                </a:rPr>
                <a:t>0008</a:t>
              </a:r>
            </a:p>
          </p:txBody>
        </p:sp>
        <p:sp>
          <p:nvSpPr>
            <p:cNvPr id="83" name="Rectangle 26"/>
            <p:cNvSpPr>
              <a:spLocks/>
            </p:cNvSpPr>
            <p:nvPr/>
          </p:nvSpPr>
          <p:spPr bwMode="auto">
            <a:xfrm>
              <a:off x="7612351" y="4281538"/>
              <a:ext cx="650178" cy="379591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50800" tIns="50800" bIns="50800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onsolas" panose="020B0609020204030204" pitchFamily="49" charset="0"/>
                  <a:ea typeface="Courier New" charset="0"/>
                  <a:cs typeface="Consolas" panose="020B0609020204030204" pitchFamily="49" charset="0"/>
                  <a:sym typeface="Courier New" charset="0"/>
                </a:rPr>
                <a:t>0007</a:t>
              </a:r>
            </a:p>
          </p:txBody>
        </p:sp>
        <p:sp>
          <p:nvSpPr>
            <p:cNvPr id="84" name="Rectangle 27"/>
            <p:cNvSpPr>
              <a:spLocks/>
            </p:cNvSpPr>
            <p:nvPr/>
          </p:nvSpPr>
          <p:spPr bwMode="auto">
            <a:xfrm>
              <a:off x="7612351" y="4586338"/>
              <a:ext cx="650178" cy="379591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50800" tIns="50800" bIns="50800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onsolas" panose="020B0609020204030204" pitchFamily="49" charset="0"/>
                  <a:ea typeface="Courier New" charset="0"/>
                  <a:cs typeface="Consolas" panose="020B0609020204030204" pitchFamily="49" charset="0"/>
                  <a:sym typeface="Courier New" charset="0"/>
                </a:rPr>
                <a:t>0006</a:t>
              </a:r>
            </a:p>
          </p:txBody>
        </p:sp>
        <p:sp>
          <p:nvSpPr>
            <p:cNvPr id="85" name="Rectangle 28"/>
            <p:cNvSpPr>
              <a:spLocks/>
            </p:cNvSpPr>
            <p:nvPr/>
          </p:nvSpPr>
          <p:spPr bwMode="auto">
            <a:xfrm>
              <a:off x="7612351" y="4865738"/>
              <a:ext cx="650178" cy="379591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50800" tIns="50800" bIns="50800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onsolas" panose="020B0609020204030204" pitchFamily="49" charset="0"/>
                  <a:ea typeface="Courier New" charset="0"/>
                  <a:cs typeface="Consolas" panose="020B0609020204030204" pitchFamily="49" charset="0"/>
                  <a:sym typeface="Courier New" charset="0"/>
                </a:rPr>
                <a:t>0005</a:t>
              </a:r>
            </a:p>
          </p:txBody>
        </p:sp>
        <p:sp>
          <p:nvSpPr>
            <p:cNvPr id="86" name="Rectangle 29"/>
            <p:cNvSpPr>
              <a:spLocks/>
            </p:cNvSpPr>
            <p:nvPr/>
          </p:nvSpPr>
          <p:spPr bwMode="auto">
            <a:xfrm>
              <a:off x="7612351" y="5170538"/>
              <a:ext cx="650178" cy="379591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50800" tIns="50800" bIns="50800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onsolas" panose="020B0609020204030204" pitchFamily="49" charset="0"/>
                  <a:ea typeface="Courier New" charset="0"/>
                  <a:cs typeface="Consolas" panose="020B0609020204030204" pitchFamily="49" charset="0"/>
                  <a:sym typeface="Courier New" charset="0"/>
                </a:rPr>
                <a:t>0004</a:t>
              </a:r>
            </a:p>
          </p:txBody>
        </p:sp>
        <p:grpSp>
          <p:nvGrpSpPr>
            <p:cNvPr id="87" name="Group 33"/>
            <p:cNvGrpSpPr>
              <a:grpSpLocks/>
            </p:cNvGrpSpPr>
            <p:nvPr/>
          </p:nvGrpSpPr>
          <p:grpSpPr bwMode="auto">
            <a:xfrm>
              <a:off x="5952643" y="1817738"/>
              <a:ext cx="609600" cy="4876800"/>
              <a:chOff x="0" y="0"/>
              <a:chExt cx="384" cy="3072"/>
            </a:xfrm>
          </p:grpSpPr>
          <p:sp>
            <p:nvSpPr>
              <p:cNvPr id="108" name="Rectangle 34"/>
              <p:cNvSpPr>
                <a:spLocks/>
              </p:cNvSpPr>
              <p:nvPr/>
            </p:nvSpPr>
            <p:spPr bwMode="auto">
              <a:xfrm>
                <a:off x="0" y="0"/>
                <a:ext cx="384" cy="768"/>
              </a:xfrm>
              <a:prstGeom prst="rect">
                <a:avLst/>
              </a:prstGeom>
              <a:solidFill>
                <a:srgbClr val="FFFFFF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42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Gill Sans" charset="0"/>
                  <a:ea typeface="ヒラギノ角ゴ ProN W3" charset="-128"/>
                  <a:cs typeface="ヒラギノ角ゴ ProN W3" charset="-128"/>
                  <a:sym typeface="Gill Sans" charset="0"/>
                </a:endParaRPr>
              </a:p>
            </p:txBody>
          </p:sp>
          <p:sp>
            <p:nvSpPr>
              <p:cNvPr id="109" name="Rectangle 35"/>
              <p:cNvSpPr>
                <a:spLocks/>
              </p:cNvSpPr>
              <p:nvPr/>
            </p:nvSpPr>
            <p:spPr bwMode="auto">
              <a:xfrm>
                <a:off x="0" y="768"/>
                <a:ext cx="384" cy="768"/>
              </a:xfrm>
              <a:prstGeom prst="rect">
                <a:avLst/>
              </a:prstGeom>
              <a:solidFill>
                <a:srgbClr val="FFFFFF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42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Gill Sans" charset="0"/>
                  <a:ea typeface="ヒラギノ角ゴ ProN W3" charset="-128"/>
                  <a:cs typeface="ヒラギノ角ゴ ProN W3" charset="-128"/>
                  <a:sym typeface="Gill Sans" charset="0"/>
                </a:endParaRPr>
              </a:p>
            </p:txBody>
          </p:sp>
          <p:sp>
            <p:nvSpPr>
              <p:cNvPr id="110" name="Rectangle 36"/>
              <p:cNvSpPr>
                <a:spLocks/>
              </p:cNvSpPr>
              <p:nvPr/>
            </p:nvSpPr>
            <p:spPr bwMode="auto">
              <a:xfrm>
                <a:off x="0" y="1536"/>
                <a:ext cx="384" cy="768"/>
              </a:xfrm>
              <a:prstGeom prst="rect">
                <a:avLst/>
              </a:prstGeom>
              <a:solidFill>
                <a:srgbClr val="FFFFFF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42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Gill Sans" charset="0"/>
                  <a:ea typeface="ヒラギノ角ゴ ProN W3" charset="-128"/>
                  <a:cs typeface="ヒラギノ角ゴ ProN W3" charset="-128"/>
                  <a:sym typeface="Gill Sans" charset="0"/>
                </a:endParaRPr>
              </a:p>
            </p:txBody>
          </p:sp>
          <p:sp>
            <p:nvSpPr>
              <p:cNvPr id="111" name="Rectangle 37"/>
              <p:cNvSpPr>
                <a:spLocks/>
              </p:cNvSpPr>
              <p:nvPr/>
            </p:nvSpPr>
            <p:spPr bwMode="auto">
              <a:xfrm>
                <a:off x="0" y="2304"/>
                <a:ext cx="384" cy="768"/>
              </a:xfrm>
              <a:prstGeom prst="rect">
                <a:avLst/>
              </a:prstGeom>
              <a:solidFill>
                <a:srgbClr val="FFFFFF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42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Gill Sans" charset="0"/>
                  <a:ea typeface="ヒラギノ角ゴ ProN W3" charset="-128"/>
                  <a:cs typeface="ヒラギノ角ゴ ProN W3" charset="-128"/>
                  <a:sym typeface="Gill Sans" charset="0"/>
                </a:endParaRPr>
              </a:p>
            </p:txBody>
          </p:sp>
        </p:grpSp>
        <p:sp>
          <p:nvSpPr>
            <p:cNvPr id="88" name="Rectangle 38"/>
            <p:cNvSpPr>
              <a:spLocks/>
            </p:cNvSpPr>
            <p:nvPr/>
          </p:nvSpPr>
          <p:spPr bwMode="auto">
            <a:xfrm>
              <a:off x="5824055" y="1154163"/>
              <a:ext cx="862013" cy="66040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50800" tIns="50800" bIns="50800">
              <a:prstTxWarp prst="textNoShape">
                <a:avLst/>
              </a:prstTxWarp>
              <a:spAutoFit/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32-bit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Words</a:t>
              </a:r>
            </a:p>
          </p:txBody>
        </p:sp>
        <p:sp>
          <p:nvSpPr>
            <p:cNvPr id="89" name="Rectangle 39"/>
            <p:cNvSpPr>
              <a:spLocks/>
            </p:cNvSpPr>
            <p:nvPr/>
          </p:nvSpPr>
          <p:spPr bwMode="auto">
            <a:xfrm>
              <a:off x="6763038" y="1284338"/>
              <a:ext cx="777875" cy="38100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50800" tIns="50800" bIns="50800">
              <a:prstTxWarp prst="textNoShape">
                <a:avLst/>
              </a:prstTxWarp>
              <a:spAutoFit/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Bytes</a:t>
              </a:r>
            </a:p>
          </p:txBody>
        </p:sp>
        <p:sp>
          <p:nvSpPr>
            <p:cNvPr id="90" name="Rectangle 40"/>
            <p:cNvSpPr>
              <a:spLocks/>
            </p:cNvSpPr>
            <p:nvPr/>
          </p:nvSpPr>
          <p:spPr bwMode="auto">
            <a:xfrm>
              <a:off x="7588538" y="1284338"/>
              <a:ext cx="739775" cy="38100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50800" tIns="50800" bIns="50800">
              <a:prstTxWarp prst="textNoShape">
                <a:avLst/>
              </a:prstTxWarp>
              <a:spAutoFit/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Addr.</a:t>
              </a:r>
            </a:p>
          </p:txBody>
        </p:sp>
        <p:sp>
          <p:nvSpPr>
            <p:cNvPr id="91" name="Rectangle 41"/>
            <p:cNvSpPr>
              <a:spLocks/>
            </p:cNvSpPr>
            <p:nvPr/>
          </p:nvSpPr>
          <p:spPr bwMode="auto">
            <a:xfrm>
              <a:off x="6850351" y="5475338"/>
              <a:ext cx="609600" cy="304800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4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92" name="Rectangle 42"/>
            <p:cNvSpPr>
              <a:spLocks/>
            </p:cNvSpPr>
            <p:nvPr/>
          </p:nvSpPr>
          <p:spPr bwMode="auto">
            <a:xfrm>
              <a:off x="7612351" y="5475338"/>
              <a:ext cx="650178" cy="379591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50800" tIns="50800" bIns="50800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onsolas" panose="020B0609020204030204" pitchFamily="49" charset="0"/>
                  <a:ea typeface="Courier New" charset="0"/>
                  <a:cs typeface="Consolas" panose="020B0609020204030204" pitchFamily="49" charset="0"/>
                  <a:sym typeface="Courier New" charset="0"/>
                </a:rPr>
                <a:t>0003</a:t>
              </a:r>
            </a:p>
          </p:txBody>
        </p:sp>
        <p:sp>
          <p:nvSpPr>
            <p:cNvPr id="93" name="Rectangle 43"/>
            <p:cNvSpPr>
              <a:spLocks/>
            </p:cNvSpPr>
            <p:nvPr/>
          </p:nvSpPr>
          <p:spPr bwMode="auto">
            <a:xfrm>
              <a:off x="6850351" y="5780138"/>
              <a:ext cx="609600" cy="304800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4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94" name="Rectangle 44"/>
            <p:cNvSpPr>
              <a:spLocks/>
            </p:cNvSpPr>
            <p:nvPr/>
          </p:nvSpPr>
          <p:spPr bwMode="auto">
            <a:xfrm>
              <a:off x="7612351" y="5780138"/>
              <a:ext cx="650178" cy="379591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50800" tIns="50800" bIns="50800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onsolas" panose="020B0609020204030204" pitchFamily="49" charset="0"/>
                  <a:ea typeface="Courier New" charset="0"/>
                  <a:cs typeface="Consolas" panose="020B0609020204030204" pitchFamily="49" charset="0"/>
                  <a:sym typeface="Courier New" charset="0"/>
                </a:rPr>
                <a:t>0002</a:t>
              </a:r>
            </a:p>
          </p:txBody>
        </p:sp>
        <p:sp>
          <p:nvSpPr>
            <p:cNvPr id="95" name="Rectangle 45"/>
            <p:cNvSpPr>
              <a:spLocks/>
            </p:cNvSpPr>
            <p:nvPr/>
          </p:nvSpPr>
          <p:spPr bwMode="auto">
            <a:xfrm>
              <a:off x="6850351" y="6084938"/>
              <a:ext cx="609600" cy="304800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4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96" name="Rectangle 46"/>
            <p:cNvSpPr>
              <a:spLocks/>
            </p:cNvSpPr>
            <p:nvPr/>
          </p:nvSpPr>
          <p:spPr bwMode="auto">
            <a:xfrm>
              <a:off x="7612351" y="6084938"/>
              <a:ext cx="650178" cy="379591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50800" tIns="50800" bIns="50800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onsolas" panose="020B0609020204030204" pitchFamily="49" charset="0"/>
                  <a:ea typeface="Courier New" charset="0"/>
                  <a:cs typeface="Consolas" panose="020B0609020204030204" pitchFamily="49" charset="0"/>
                  <a:sym typeface="Courier New" charset="0"/>
                </a:rPr>
                <a:t>0001</a:t>
              </a:r>
            </a:p>
          </p:txBody>
        </p:sp>
        <p:sp>
          <p:nvSpPr>
            <p:cNvPr id="97" name="Rectangle 47"/>
            <p:cNvSpPr>
              <a:spLocks/>
            </p:cNvSpPr>
            <p:nvPr/>
          </p:nvSpPr>
          <p:spPr bwMode="auto">
            <a:xfrm>
              <a:off x="6850351" y="6389738"/>
              <a:ext cx="609600" cy="304800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4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98" name="Rectangle 48"/>
            <p:cNvSpPr>
              <a:spLocks/>
            </p:cNvSpPr>
            <p:nvPr/>
          </p:nvSpPr>
          <p:spPr bwMode="auto">
            <a:xfrm>
              <a:off x="7612351" y="6389738"/>
              <a:ext cx="650178" cy="379591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50800" tIns="50800" bIns="50800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onsolas" panose="020B0609020204030204" pitchFamily="49" charset="0"/>
                  <a:ea typeface="Courier New" charset="0"/>
                  <a:cs typeface="Consolas" panose="020B0609020204030204" pitchFamily="49" charset="0"/>
                  <a:sym typeface="Courier New" charset="0"/>
                </a:rPr>
                <a:t>0000</a:t>
              </a:r>
            </a:p>
          </p:txBody>
        </p:sp>
        <p:sp>
          <p:nvSpPr>
            <p:cNvPr id="99" name="Rectangle 52"/>
            <p:cNvSpPr>
              <a:spLocks/>
            </p:cNvSpPr>
            <p:nvPr/>
          </p:nvSpPr>
          <p:spPr bwMode="auto">
            <a:xfrm>
              <a:off x="5952643" y="2046338"/>
              <a:ext cx="622300" cy="73025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lIns="50800" tIns="50800" bIns="50800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1" i="0" u="none" strike="noStrike" kern="1200" cap="none" spc="0" normalizeH="0" baseline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Addr</a:t>
              </a:r>
              <a:r>
                <a:rPr kumimoji="0" lang="en-US" sz="14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 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=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ourier New" charset="0"/>
                  <a:ea typeface="Courier New" charset="0"/>
                  <a:cs typeface="Courier New" charset="0"/>
                  <a:sym typeface="Courier New" charset="0"/>
                </a:rPr>
                <a:t>??</a:t>
              </a:r>
            </a:p>
          </p:txBody>
        </p:sp>
        <p:sp>
          <p:nvSpPr>
            <p:cNvPr id="100" name="Rectangle 53"/>
            <p:cNvSpPr>
              <a:spLocks/>
            </p:cNvSpPr>
            <p:nvPr/>
          </p:nvSpPr>
          <p:spPr bwMode="auto">
            <a:xfrm>
              <a:off x="5952643" y="3265538"/>
              <a:ext cx="622300" cy="73025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lIns="50800" tIns="50800" bIns="50800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1" i="0" u="none" strike="noStrike" kern="1200" cap="none" spc="0" normalizeH="0" baseline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Addr</a:t>
              </a:r>
              <a:r>
                <a:rPr kumimoji="0" lang="en-US" sz="14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 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=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ourier New" charset="0"/>
                  <a:ea typeface="Courier New" charset="0"/>
                  <a:cs typeface="Courier New" charset="0"/>
                  <a:sym typeface="Courier New" charset="0"/>
                </a:rPr>
                <a:t>??</a:t>
              </a:r>
            </a:p>
          </p:txBody>
        </p:sp>
        <p:sp>
          <p:nvSpPr>
            <p:cNvPr id="101" name="Rectangle 54"/>
            <p:cNvSpPr>
              <a:spLocks/>
            </p:cNvSpPr>
            <p:nvPr/>
          </p:nvSpPr>
          <p:spPr bwMode="auto">
            <a:xfrm>
              <a:off x="5952643" y="4484738"/>
              <a:ext cx="622300" cy="73025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lIns="50800" tIns="50800" bIns="50800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Addr 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=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ourier New" charset="0"/>
                  <a:ea typeface="Courier New" charset="0"/>
                  <a:cs typeface="Courier New" charset="0"/>
                  <a:sym typeface="Courier New" charset="0"/>
                </a:rPr>
                <a:t>??</a:t>
              </a:r>
            </a:p>
          </p:txBody>
        </p:sp>
        <p:sp>
          <p:nvSpPr>
            <p:cNvPr id="102" name="Rectangle 55"/>
            <p:cNvSpPr>
              <a:spLocks/>
            </p:cNvSpPr>
            <p:nvPr/>
          </p:nvSpPr>
          <p:spPr bwMode="auto">
            <a:xfrm>
              <a:off x="5952643" y="5703938"/>
              <a:ext cx="622300" cy="73025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lIns="50800" tIns="50800" bIns="50800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Addr 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=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ourier New" charset="0"/>
                  <a:ea typeface="Courier New" charset="0"/>
                  <a:cs typeface="Courier New" charset="0"/>
                  <a:sym typeface="Courier New" charset="0"/>
                </a:rPr>
                <a:t>??</a:t>
              </a:r>
            </a:p>
          </p:txBody>
        </p:sp>
        <p:grpSp>
          <p:nvGrpSpPr>
            <p:cNvPr id="103" name="Group 56"/>
            <p:cNvGrpSpPr>
              <a:grpSpLocks/>
            </p:cNvGrpSpPr>
            <p:nvPr/>
          </p:nvGrpSpPr>
          <p:grpSpPr bwMode="auto">
            <a:xfrm>
              <a:off x="6208232" y="2470201"/>
              <a:ext cx="96838" cy="3954463"/>
              <a:chOff x="139" y="3"/>
              <a:chExt cx="61" cy="2491"/>
            </a:xfrm>
          </p:grpSpPr>
          <p:sp>
            <p:nvSpPr>
              <p:cNvPr id="104" name="Rectangle 59"/>
              <p:cNvSpPr>
                <a:spLocks/>
              </p:cNvSpPr>
              <p:nvPr/>
            </p:nvSpPr>
            <p:spPr bwMode="auto">
              <a:xfrm>
                <a:off x="139" y="3"/>
                <a:ext cx="61" cy="187"/>
              </a:xfrm>
              <a:prstGeom prst="rect">
                <a:avLst/>
              </a:prstGeom>
              <a:noFill/>
              <a:ln>
                <a:noFill/>
                <a:headEnd/>
                <a:tailEnd/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wrap="none" lIns="50800" tIns="50800" rIns="45720" bIns="50800" anchor="ctr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4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onsolas" panose="020B0609020204030204" pitchFamily="49" charset="0"/>
                  <a:ea typeface="Courier New" charset="0"/>
                  <a:cs typeface="Consolas" panose="020B0609020204030204" pitchFamily="49" charset="0"/>
                  <a:sym typeface="Courier New" charset="0"/>
                </a:endParaRPr>
              </a:p>
            </p:txBody>
          </p:sp>
          <p:sp>
            <p:nvSpPr>
              <p:cNvPr id="105" name="Rectangle 62"/>
              <p:cNvSpPr>
                <a:spLocks/>
              </p:cNvSpPr>
              <p:nvPr/>
            </p:nvSpPr>
            <p:spPr bwMode="auto">
              <a:xfrm>
                <a:off x="139" y="771"/>
                <a:ext cx="61" cy="187"/>
              </a:xfrm>
              <a:prstGeom prst="rect">
                <a:avLst/>
              </a:prstGeom>
              <a:noFill/>
              <a:ln>
                <a:noFill/>
                <a:headEnd/>
                <a:tailEnd/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wrap="none" lIns="50800" tIns="50800" rIns="45720" bIns="50800" anchor="ctr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4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onsolas" panose="020B0609020204030204" pitchFamily="49" charset="0"/>
                  <a:ea typeface="Courier New" charset="0"/>
                  <a:cs typeface="Consolas" panose="020B0609020204030204" pitchFamily="49" charset="0"/>
                  <a:sym typeface="Courier New" charset="0"/>
                </a:endParaRPr>
              </a:p>
            </p:txBody>
          </p:sp>
          <p:sp>
            <p:nvSpPr>
              <p:cNvPr id="106" name="Rectangle 65"/>
              <p:cNvSpPr>
                <a:spLocks/>
              </p:cNvSpPr>
              <p:nvPr/>
            </p:nvSpPr>
            <p:spPr bwMode="auto">
              <a:xfrm>
                <a:off x="139" y="1539"/>
                <a:ext cx="61" cy="187"/>
              </a:xfrm>
              <a:prstGeom prst="rect">
                <a:avLst/>
              </a:prstGeom>
              <a:noFill/>
              <a:ln>
                <a:noFill/>
                <a:headEnd/>
                <a:tailEnd/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wrap="none" lIns="50800" tIns="50800" rIns="45720" bIns="50800" anchor="ctr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4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onsolas" panose="020B0609020204030204" pitchFamily="49" charset="0"/>
                  <a:ea typeface="Courier New" charset="0"/>
                  <a:cs typeface="Consolas" panose="020B0609020204030204" pitchFamily="49" charset="0"/>
                  <a:sym typeface="Courier New" charset="0"/>
                </a:endParaRPr>
              </a:p>
            </p:txBody>
          </p:sp>
          <p:sp>
            <p:nvSpPr>
              <p:cNvPr id="107" name="Rectangle 68"/>
              <p:cNvSpPr>
                <a:spLocks/>
              </p:cNvSpPr>
              <p:nvPr/>
            </p:nvSpPr>
            <p:spPr bwMode="auto">
              <a:xfrm>
                <a:off x="139" y="2307"/>
                <a:ext cx="61" cy="187"/>
              </a:xfrm>
              <a:prstGeom prst="rect">
                <a:avLst/>
              </a:prstGeom>
              <a:noFill/>
              <a:ln>
                <a:noFill/>
                <a:headEnd/>
                <a:tailEnd/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wrap="none" lIns="50800" tIns="50800" rIns="45720" bIns="50800" anchor="ctr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4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onsolas" panose="020B0609020204030204" pitchFamily="49" charset="0"/>
                  <a:ea typeface="Courier New" charset="0"/>
                  <a:cs typeface="Consolas" panose="020B0609020204030204" pitchFamily="49" charset="0"/>
                  <a:sym typeface="Courier New" charset="0"/>
                </a:endParaRPr>
              </a:p>
            </p:txBody>
          </p:sp>
        </p:grpSp>
      </p:grpSp>
      <p:sp>
        <p:nvSpPr>
          <p:cNvPr id="10" name="TextBox 9"/>
          <p:cNvSpPr txBox="1"/>
          <p:nvPr/>
        </p:nvSpPr>
        <p:spPr>
          <a:xfrm>
            <a:off x="244699" y="2826467"/>
            <a:ext cx="415129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What are the memory address of these four words?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748984" y="2178628"/>
            <a:ext cx="82907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Word 3</a:t>
            </a:r>
          </a:p>
        </p:txBody>
      </p:sp>
      <p:sp>
        <p:nvSpPr>
          <p:cNvPr id="115" name="TextBox 114"/>
          <p:cNvSpPr txBox="1"/>
          <p:nvPr/>
        </p:nvSpPr>
        <p:spPr>
          <a:xfrm>
            <a:off x="4765930" y="3407253"/>
            <a:ext cx="82907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Word 2</a:t>
            </a:r>
          </a:p>
        </p:txBody>
      </p:sp>
      <p:sp>
        <p:nvSpPr>
          <p:cNvPr id="116" name="TextBox 115"/>
          <p:cNvSpPr txBox="1"/>
          <p:nvPr/>
        </p:nvSpPr>
        <p:spPr>
          <a:xfrm>
            <a:off x="4798129" y="4561842"/>
            <a:ext cx="82907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Word 1</a:t>
            </a:r>
          </a:p>
        </p:txBody>
      </p:sp>
      <p:sp>
        <p:nvSpPr>
          <p:cNvPr id="117" name="TextBox 116"/>
          <p:cNvSpPr txBox="1"/>
          <p:nvPr/>
        </p:nvSpPr>
        <p:spPr>
          <a:xfrm>
            <a:off x="4815075" y="5790467"/>
            <a:ext cx="82907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Word 0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294967295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AEE14D4A-FE32-40AF-B06D-E9622816B101}" type="slidenum">
              <a:rPr kumimoji="0" lang="en-US" sz="1400" b="1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400" b="1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itchFamily="49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827272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Endianness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294967295"/>
          </p:nvPr>
        </p:nvSpPr>
        <p:spPr/>
        <p:txBody>
          <a:bodyPr/>
          <a:lstStyle/>
          <a:p>
            <a:fld id="{3CC63E4C-4642-794D-A2FD-70F6B81535F5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49EAAEAC-5A83-FC31-3AD1-D95A0084E014}"/>
              </a:ext>
            </a:extLst>
          </p:cNvPr>
          <p:cNvSpPr txBox="1">
            <a:spLocks noChangeArrowheads="1"/>
          </p:cNvSpPr>
          <p:nvPr/>
        </p:nvSpPr>
        <p:spPr>
          <a:xfrm>
            <a:off x="267393" y="1295400"/>
            <a:ext cx="5904807" cy="4571999"/>
          </a:xfrm>
          <a:prstGeom prst="rect">
            <a:avLst/>
          </a:prstGeom>
        </p:spPr>
        <p:txBody>
          <a:bodyPr/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57175" indent="-257175" defTabSz="342900"/>
            <a:r>
              <a:rPr lang="en-US" sz="2400" b="0" dirty="0">
                <a:solidFill>
                  <a:prstClr val="black"/>
                </a:solidFill>
              </a:rPr>
              <a:t>Q: Assume Big-Endian ordering. If a 32-bit word resides at memory address N, what is the address of:</a:t>
            </a:r>
          </a:p>
          <a:p>
            <a:pPr marL="657225" lvl="1" indent="-257175" defTabSz="342900"/>
            <a:r>
              <a:rPr lang="en-US" sz="1800" b="0" dirty="0">
                <a:solidFill>
                  <a:prstClr val="black"/>
                </a:solidFill>
              </a:rPr>
              <a:t>(a) The MSB (Most Significant Byte)</a:t>
            </a:r>
          </a:p>
          <a:p>
            <a:pPr marL="657225" lvl="1" indent="-257175" defTabSz="342900"/>
            <a:r>
              <a:rPr lang="en-US" sz="1800" b="0" dirty="0">
                <a:solidFill>
                  <a:prstClr val="black"/>
                </a:solidFill>
              </a:rPr>
              <a:t>(b) The 16-bit half-word corresponding to the most significant half of the word</a:t>
            </a:r>
          </a:p>
          <a:p>
            <a:pPr marL="257175" indent="-257175" defTabSz="342900"/>
            <a:r>
              <a:rPr lang="en-US" sz="2400" b="0" dirty="0">
                <a:solidFill>
                  <a:prstClr val="black"/>
                </a:solidFill>
                <a:latin typeface="Calibri"/>
              </a:rPr>
              <a:t>Q: </a:t>
            </a:r>
            <a:r>
              <a:rPr lang="en-US" sz="2400" b="0" dirty="0">
                <a:solidFill>
                  <a:prstClr val="black"/>
                </a:solidFill>
              </a:rPr>
              <a:t>Redo the question assuming Little-Endian ordering.</a:t>
            </a:r>
            <a:endParaRPr lang="en-US" sz="2400" b="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AC6BB36-F7F6-7578-6D42-2AA85F7E8DBE}"/>
              </a:ext>
            </a:extLst>
          </p:cNvPr>
          <p:cNvSpPr txBox="1"/>
          <p:nvPr/>
        </p:nvSpPr>
        <p:spPr>
          <a:xfrm>
            <a:off x="8325714" y="3094658"/>
            <a:ext cx="72217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MSB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445796D-3335-5534-5D96-A9140AE9A628}"/>
              </a:ext>
            </a:extLst>
          </p:cNvPr>
          <p:cNvSpPr txBox="1"/>
          <p:nvPr/>
        </p:nvSpPr>
        <p:spPr>
          <a:xfrm>
            <a:off x="8306888" y="1668764"/>
            <a:ext cx="72217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LSB</a:t>
            </a:r>
          </a:p>
        </p:txBody>
      </p:sp>
      <p:grpSp>
        <p:nvGrpSpPr>
          <p:cNvPr id="8" name="Group 33">
            <a:extLst>
              <a:ext uri="{FF2B5EF4-FFF2-40B4-BE49-F238E27FC236}">
                <a16:creationId xmlns:a16="http://schemas.microsoft.com/office/drawing/2014/main" id="{35C46318-1511-5927-1843-060ED31D9F4C}"/>
              </a:ext>
            </a:extLst>
          </p:cNvPr>
          <p:cNvGrpSpPr>
            <a:grpSpLocks/>
          </p:cNvGrpSpPr>
          <p:nvPr/>
        </p:nvGrpSpPr>
        <p:grpSpPr bwMode="auto">
          <a:xfrm>
            <a:off x="7743008" y="1615328"/>
            <a:ext cx="609600" cy="1944698"/>
            <a:chOff x="0" y="0"/>
            <a:chExt cx="384" cy="3072"/>
          </a:xfrm>
        </p:grpSpPr>
        <p:sp>
          <p:nvSpPr>
            <p:cNvPr id="9" name="Rectangle 34">
              <a:extLst>
                <a:ext uri="{FF2B5EF4-FFF2-40B4-BE49-F238E27FC236}">
                  <a16:creationId xmlns:a16="http://schemas.microsoft.com/office/drawing/2014/main" id="{D3CE61B3-7BC8-DF50-1362-0AE8D584EA89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0"/>
              <a:ext cx="384" cy="768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10" name="Rectangle 35">
              <a:extLst>
                <a:ext uri="{FF2B5EF4-FFF2-40B4-BE49-F238E27FC236}">
                  <a16:creationId xmlns:a16="http://schemas.microsoft.com/office/drawing/2014/main" id="{F1F75AFF-16CC-3BED-47F1-ACAC71AA8325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768"/>
              <a:ext cx="384" cy="768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11" name="Rectangle 36">
              <a:extLst>
                <a:ext uri="{FF2B5EF4-FFF2-40B4-BE49-F238E27FC236}">
                  <a16:creationId xmlns:a16="http://schemas.microsoft.com/office/drawing/2014/main" id="{557CE143-5421-0957-D1D0-0F02EBBD1C68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536"/>
              <a:ext cx="384" cy="768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12" name="Rectangle 37">
              <a:extLst>
                <a:ext uri="{FF2B5EF4-FFF2-40B4-BE49-F238E27FC236}">
                  <a16:creationId xmlns:a16="http://schemas.microsoft.com/office/drawing/2014/main" id="{1EE626ED-7010-17DE-AB5D-6AFB4D6382C9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2304"/>
              <a:ext cx="384" cy="768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</p:grpSp>
      <p:sp>
        <p:nvSpPr>
          <p:cNvPr id="13" name="TextBox 12">
            <a:extLst>
              <a:ext uri="{FF2B5EF4-FFF2-40B4-BE49-F238E27FC236}">
                <a16:creationId xmlns:a16="http://schemas.microsoft.com/office/drawing/2014/main" id="{32139613-6F00-189E-A3E7-E5782922CBC4}"/>
              </a:ext>
            </a:extLst>
          </p:cNvPr>
          <p:cNvSpPr txBox="1"/>
          <p:nvPr/>
        </p:nvSpPr>
        <p:spPr>
          <a:xfrm>
            <a:off x="5961324" y="2394670"/>
            <a:ext cx="11512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Big-Endian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78CA3B04-30BA-AB52-96CE-C4D0D46EBB0E}"/>
              </a:ext>
            </a:extLst>
          </p:cNvPr>
          <p:cNvSpPr txBox="1"/>
          <p:nvPr/>
        </p:nvSpPr>
        <p:spPr>
          <a:xfrm>
            <a:off x="7397632" y="3173823"/>
            <a:ext cx="3642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N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23CD2F51-C323-A016-AE65-89BBE14397AE}"/>
              </a:ext>
            </a:extLst>
          </p:cNvPr>
          <p:cNvSpPr txBox="1"/>
          <p:nvPr/>
        </p:nvSpPr>
        <p:spPr>
          <a:xfrm>
            <a:off x="7289534" y="2671395"/>
            <a:ext cx="6142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N+1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3604BC0F-A245-42B3-C099-6BBF3E77DA07}"/>
              </a:ext>
            </a:extLst>
          </p:cNvPr>
          <p:cNvSpPr txBox="1"/>
          <p:nvPr/>
        </p:nvSpPr>
        <p:spPr>
          <a:xfrm>
            <a:off x="7271901" y="2221355"/>
            <a:ext cx="6142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N+2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92DF79D3-BC63-01D9-8A39-ECF46F38BC95}"/>
              </a:ext>
            </a:extLst>
          </p:cNvPr>
          <p:cNvSpPr txBox="1"/>
          <p:nvPr/>
        </p:nvSpPr>
        <p:spPr>
          <a:xfrm>
            <a:off x="7271901" y="1737988"/>
            <a:ext cx="50687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N+3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0169F1EE-91D8-E398-DD9D-52F4AB1EE7FB}"/>
              </a:ext>
            </a:extLst>
          </p:cNvPr>
          <p:cNvSpPr txBox="1"/>
          <p:nvPr/>
        </p:nvSpPr>
        <p:spPr>
          <a:xfrm>
            <a:off x="8344540" y="5672166"/>
            <a:ext cx="61066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LSB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01F0D440-E8BC-AE46-3AE9-338FF6B33378}"/>
              </a:ext>
            </a:extLst>
          </p:cNvPr>
          <p:cNvSpPr txBox="1"/>
          <p:nvPr/>
        </p:nvSpPr>
        <p:spPr>
          <a:xfrm>
            <a:off x="8325714" y="4246272"/>
            <a:ext cx="72217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MSB</a:t>
            </a:r>
          </a:p>
        </p:txBody>
      </p:sp>
      <p:grpSp>
        <p:nvGrpSpPr>
          <p:cNvPr id="20" name="Group 33">
            <a:extLst>
              <a:ext uri="{FF2B5EF4-FFF2-40B4-BE49-F238E27FC236}">
                <a16:creationId xmlns:a16="http://schemas.microsoft.com/office/drawing/2014/main" id="{183D2BEA-EE34-406C-6810-8CC6014B68DE}"/>
              </a:ext>
            </a:extLst>
          </p:cNvPr>
          <p:cNvGrpSpPr>
            <a:grpSpLocks/>
          </p:cNvGrpSpPr>
          <p:nvPr/>
        </p:nvGrpSpPr>
        <p:grpSpPr bwMode="auto">
          <a:xfrm>
            <a:off x="7761834" y="4192836"/>
            <a:ext cx="609600" cy="1944699"/>
            <a:chOff x="0" y="0"/>
            <a:chExt cx="384" cy="3072"/>
          </a:xfrm>
        </p:grpSpPr>
        <p:sp>
          <p:nvSpPr>
            <p:cNvPr id="21" name="Rectangle 34">
              <a:extLst>
                <a:ext uri="{FF2B5EF4-FFF2-40B4-BE49-F238E27FC236}">
                  <a16:creationId xmlns:a16="http://schemas.microsoft.com/office/drawing/2014/main" id="{C7582571-BA7F-69D0-827B-EBD82C5EE4DF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0"/>
              <a:ext cx="384" cy="768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22" name="Rectangle 35">
              <a:extLst>
                <a:ext uri="{FF2B5EF4-FFF2-40B4-BE49-F238E27FC236}">
                  <a16:creationId xmlns:a16="http://schemas.microsoft.com/office/drawing/2014/main" id="{2C9B86DC-C9E1-CB88-7CD3-681B277B4DE8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768"/>
              <a:ext cx="384" cy="768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23" name="Rectangle 36">
              <a:extLst>
                <a:ext uri="{FF2B5EF4-FFF2-40B4-BE49-F238E27FC236}">
                  <a16:creationId xmlns:a16="http://schemas.microsoft.com/office/drawing/2014/main" id="{2A76A58B-264C-EFD2-2DD5-02427C49A50A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536"/>
              <a:ext cx="384" cy="768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24" name="Rectangle 37">
              <a:extLst>
                <a:ext uri="{FF2B5EF4-FFF2-40B4-BE49-F238E27FC236}">
                  <a16:creationId xmlns:a16="http://schemas.microsoft.com/office/drawing/2014/main" id="{E9D9C064-223F-22B8-97AD-F27CD454AEDB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2304"/>
              <a:ext cx="384" cy="768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</p:grpSp>
      <p:sp>
        <p:nvSpPr>
          <p:cNvPr id="25" name="TextBox 24">
            <a:extLst>
              <a:ext uri="{FF2B5EF4-FFF2-40B4-BE49-F238E27FC236}">
                <a16:creationId xmlns:a16="http://schemas.microsoft.com/office/drawing/2014/main" id="{3BADE73D-7CA6-218E-0220-1DF06272FAF8}"/>
              </a:ext>
            </a:extLst>
          </p:cNvPr>
          <p:cNvSpPr txBox="1"/>
          <p:nvPr/>
        </p:nvSpPr>
        <p:spPr>
          <a:xfrm>
            <a:off x="5740110" y="4960591"/>
            <a:ext cx="13532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Little-Endian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D035A48-A6FE-397D-11E7-79A26D57EE6C}"/>
              </a:ext>
            </a:extLst>
          </p:cNvPr>
          <p:cNvSpPr txBox="1"/>
          <p:nvPr/>
        </p:nvSpPr>
        <p:spPr>
          <a:xfrm>
            <a:off x="7397632" y="5775523"/>
            <a:ext cx="3642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N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D39685E5-F44B-9935-D033-23E4B449AF2C}"/>
              </a:ext>
            </a:extLst>
          </p:cNvPr>
          <p:cNvSpPr txBox="1"/>
          <p:nvPr/>
        </p:nvSpPr>
        <p:spPr>
          <a:xfrm>
            <a:off x="7289534" y="5273095"/>
            <a:ext cx="6142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N+1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A1DE57DA-AF45-14AC-B21C-DE925BE7BF0E}"/>
              </a:ext>
            </a:extLst>
          </p:cNvPr>
          <p:cNvSpPr txBox="1"/>
          <p:nvPr/>
        </p:nvSpPr>
        <p:spPr>
          <a:xfrm>
            <a:off x="7271901" y="4823055"/>
            <a:ext cx="6142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N+2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50CEED7B-77A7-495A-418F-A75FFEAB6E65}"/>
              </a:ext>
            </a:extLst>
          </p:cNvPr>
          <p:cNvSpPr txBox="1"/>
          <p:nvPr/>
        </p:nvSpPr>
        <p:spPr>
          <a:xfrm>
            <a:off x="7271901" y="4339688"/>
            <a:ext cx="50687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N+3</a:t>
            </a:r>
          </a:p>
        </p:txBody>
      </p:sp>
    </p:spTree>
    <p:extLst>
      <p:ext uri="{BB962C8B-B14F-4D97-AF65-F5344CB8AC3E}">
        <p14:creationId xmlns:p14="http://schemas.microsoft.com/office/powerpoint/2010/main" val="4063912812"/>
      </p:ext>
    </p:extLst>
  </p:cSld>
  <p:clrMapOvr>
    <a:masterClrMapping/>
  </p:clrMapOvr>
  <p:transition>
    <p:pull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1026"/>
          <p:cNvSpPr>
            <a:spLocks noChangeArrowheads="1"/>
          </p:cNvSpPr>
          <p:nvPr/>
        </p:nvSpPr>
        <p:spPr bwMode="auto">
          <a:xfrm>
            <a:off x="690563" y="6243638"/>
            <a:ext cx="1903412" cy="455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1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itchFamily="49" charset="0"/>
              <a:ea typeface="+mn-ea"/>
              <a:cs typeface="+mn-cs"/>
            </a:endParaRPr>
          </a:p>
        </p:txBody>
      </p:sp>
      <p:sp>
        <p:nvSpPr>
          <p:cNvPr id="25603" name="Rectangle 1027"/>
          <p:cNvSpPr>
            <a:spLocks noChangeArrowheads="1"/>
          </p:cNvSpPr>
          <p:nvPr/>
        </p:nvSpPr>
        <p:spPr bwMode="auto">
          <a:xfrm>
            <a:off x="3125788" y="6243638"/>
            <a:ext cx="2892425" cy="455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1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itchFamily="49" charset="0"/>
              <a:ea typeface="+mn-ea"/>
              <a:cs typeface="+mn-cs"/>
            </a:endParaRPr>
          </a:p>
        </p:txBody>
      </p:sp>
      <p:sp>
        <p:nvSpPr>
          <p:cNvPr id="25604" name="Rectangle 1028"/>
          <p:cNvSpPr>
            <a:spLocks noChangeArrowheads="1"/>
          </p:cNvSpPr>
          <p:nvPr/>
        </p:nvSpPr>
        <p:spPr bwMode="auto">
          <a:xfrm>
            <a:off x="690563" y="6243638"/>
            <a:ext cx="1903412" cy="455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1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itchFamily="49" charset="0"/>
              <a:ea typeface="+mn-ea"/>
              <a:cs typeface="+mn-cs"/>
            </a:endParaRPr>
          </a:p>
        </p:txBody>
      </p:sp>
      <p:sp>
        <p:nvSpPr>
          <p:cNvPr id="25605" name="Rectangle 1029"/>
          <p:cNvSpPr>
            <a:spLocks noChangeArrowheads="1"/>
          </p:cNvSpPr>
          <p:nvPr/>
        </p:nvSpPr>
        <p:spPr bwMode="auto">
          <a:xfrm>
            <a:off x="3125788" y="6243638"/>
            <a:ext cx="2892425" cy="455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1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itchFamily="49" charset="0"/>
              <a:ea typeface="+mn-ea"/>
              <a:cs typeface="+mn-cs"/>
            </a:endParaRPr>
          </a:p>
        </p:txBody>
      </p:sp>
      <p:sp>
        <p:nvSpPr>
          <p:cNvPr id="25606" name="Rectangle 1030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 lIns="92075" tIns="46038" rIns="92075" bIns="46038"/>
          <a:lstStyle/>
          <a:p>
            <a:pPr defTabSz="938213"/>
            <a:r>
              <a:rPr lang="en-US" altLang="zh-CN" dirty="0"/>
              <a:t>Endianness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4294967295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AEE14D4A-FE32-40AF-B06D-E9622816B101}" type="slidenum">
              <a:rPr kumimoji="0" lang="en-US" sz="1400" b="1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400" b="1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itchFamily="49" charset="0"/>
              <a:ea typeface="+mn-ea"/>
              <a:cs typeface="+mn-cs"/>
            </a:endParaRPr>
          </a:p>
        </p:txBody>
      </p:sp>
      <p:graphicFrame>
        <p:nvGraphicFramePr>
          <p:cNvPr id="9" name="Table 8"/>
          <p:cNvGraphicFramePr>
            <a:graphicFrameLocks noGrp="1"/>
          </p:cNvGraphicFramePr>
          <p:nvPr/>
        </p:nvGraphicFramePr>
        <p:xfrm>
          <a:off x="4167266" y="2722693"/>
          <a:ext cx="4773635" cy="3017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6119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124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Memory Address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Memory</a:t>
                      </a:r>
                      <a:r>
                        <a:rPr lang="en-US" sz="2800" baseline="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 Data</a:t>
                      </a:r>
                      <a:endParaRPr lang="en-US" sz="28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err="1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0x20008003</a:t>
                      </a:r>
                      <a:endParaRPr lang="en-US" sz="28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 err="1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0xA7</a:t>
                      </a:r>
                      <a:endParaRPr lang="en-US" sz="28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err="1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0x20008002</a:t>
                      </a:r>
                      <a:endParaRPr lang="en-US" sz="28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 err="1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0x90</a:t>
                      </a:r>
                      <a:endParaRPr lang="en-US" sz="28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err="1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0x20008001</a:t>
                      </a:r>
                      <a:endParaRPr lang="en-US" sz="28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 err="1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0x8C</a:t>
                      </a:r>
                      <a:endParaRPr lang="en-US" sz="28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err="1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0x20008000</a:t>
                      </a:r>
                      <a:endParaRPr lang="en-US" sz="28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 err="1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0xEE</a:t>
                      </a:r>
                      <a:endParaRPr lang="en-US" sz="28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14" name="Rectangle 13"/>
          <p:cNvSpPr/>
          <p:nvPr/>
        </p:nvSpPr>
        <p:spPr>
          <a:xfrm>
            <a:off x="963700" y="3058477"/>
            <a:ext cx="2083633" cy="34477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nsolas" panose="020B0609020204030204" pitchFamily="49" charset="0"/>
              <a:ea typeface="+mn-ea"/>
              <a:cs typeface="Consolas" panose="020B0609020204030204" pitchFamily="49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976439" y="3018265"/>
            <a:ext cx="35458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nsolas" panose="020B0609020204030204" pitchFamily="49" charset="0"/>
                <a:ea typeface="+mn-ea"/>
                <a:cs typeface="Consolas" panose="020B0609020204030204" pitchFamily="49" charset="0"/>
              </a:rPr>
              <a:t>?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329784" y="1471977"/>
            <a:ext cx="38100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The word stored at address 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nsolas" panose="020B0609020204030204" pitchFamily="49" charset="0"/>
                <a:ea typeface="+mn-ea"/>
                <a:cs typeface="Consolas" panose="020B0609020204030204" pitchFamily="49" charset="0"/>
              </a:rPr>
              <a:t>0x20008000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with Big-Endian ordering is</a:t>
            </a:r>
          </a:p>
        </p:txBody>
      </p:sp>
      <p:sp>
        <p:nvSpPr>
          <p:cNvPr id="13" name="Rectangle 12"/>
          <p:cNvSpPr/>
          <p:nvPr/>
        </p:nvSpPr>
        <p:spPr>
          <a:xfrm>
            <a:off x="963700" y="5482647"/>
            <a:ext cx="2083633" cy="34477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nsolas" panose="020B0609020204030204" pitchFamily="49" charset="0"/>
              <a:ea typeface="+mn-ea"/>
              <a:cs typeface="Consolas" panose="020B0609020204030204" pitchFamily="49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976439" y="5442435"/>
            <a:ext cx="35458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nsolas" panose="020B0609020204030204" pitchFamily="49" charset="0"/>
                <a:ea typeface="+mn-ea"/>
                <a:cs typeface="Consolas" panose="020B0609020204030204" pitchFamily="49" charset="0"/>
              </a:rPr>
              <a:t>?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329784" y="3896147"/>
            <a:ext cx="38100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The word stored at address 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nsolas" panose="020B0609020204030204" pitchFamily="49" charset="0"/>
                <a:ea typeface="+mn-ea"/>
                <a:cs typeface="Consolas" panose="020B0609020204030204" pitchFamily="49" charset="0"/>
              </a:rPr>
              <a:t>0x20008000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with Little-Endian ordering is</a:t>
            </a:r>
          </a:p>
        </p:txBody>
      </p:sp>
    </p:spTree>
    <p:extLst>
      <p:ext uri="{BB962C8B-B14F-4D97-AF65-F5344CB8AC3E}">
        <p14:creationId xmlns:p14="http://schemas.microsoft.com/office/powerpoint/2010/main" val="38854103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1026"/>
          <p:cNvSpPr>
            <a:spLocks noChangeArrowheads="1"/>
          </p:cNvSpPr>
          <p:nvPr/>
        </p:nvSpPr>
        <p:spPr bwMode="auto">
          <a:xfrm>
            <a:off x="690563" y="6243638"/>
            <a:ext cx="1903412" cy="455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5603" name="Rectangle 1027"/>
          <p:cNvSpPr>
            <a:spLocks noChangeArrowheads="1"/>
          </p:cNvSpPr>
          <p:nvPr/>
        </p:nvSpPr>
        <p:spPr bwMode="auto">
          <a:xfrm>
            <a:off x="3125788" y="6243638"/>
            <a:ext cx="2892425" cy="455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5604" name="Rectangle 1028"/>
          <p:cNvSpPr>
            <a:spLocks noChangeArrowheads="1"/>
          </p:cNvSpPr>
          <p:nvPr/>
        </p:nvSpPr>
        <p:spPr bwMode="auto">
          <a:xfrm>
            <a:off x="690563" y="6243638"/>
            <a:ext cx="1903412" cy="455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5606" name="Rectangle 1030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 lIns="92075" tIns="46038" rIns="92075" bIns="46038"/>
          <a:lstStyle/>
          <a:p>
            <a:pPr defTabSz="938213"/>
            <a:r>
              <a:rPr lang="en-US" dirty="0"/>
              <a:t>Endianness</a:t>
            </a:r>
          </a:p>
        </p:txBody>
      </p:sp>
      <p:sp>
        <p:nvSpPr>
          <p:cNvPr id="25607" name="Rectangle 1031"/>
          <p:cNvSpPr>
            <a:spLocks noGrp="1" noChangeArrowheads="1"/>
          </p:cNvSpPr>
          <p:nvPr>
            <p:ph sz="quarter" idx="1"/>
          </p:nvPr>
        </p:nvSpPr>
        <p:spPr>
          <a:xfrm>
            <a:off x="3477717" y="1430312"/>
            <a:ext cx="4804348" cy="1028075"/>
          </a:xfrm>
          <a:noFill/>
        </p:spPr>
        <p:txBody>
          <a:bodyPr lIns="92075" tIns="46038" rIns="92075" bIns="46038" anchorCtr="1">
            <a:normAutofit/>
          </a:bodyPr>
          <a:lstStyle/>
          <a:p>
            <a:pPr defTabSz="938213">
              <a:lnSpc>
                <a:spcPct val="90000"/>
              </a:lnSpc>
              <a:buNone/>
            </a:pP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LDR r11, [r0]</a:t>
            </a:r>
          </a:p>
          <a:p>
            <a:pPr defTabSz="938213">
              <a:lnSpc>
                <a:spcPct val="90000"/>
              </a:lnSpc>
              <a:buNone/>
            </a:pP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; r0 = 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0x20008000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E14D4A-FE32-40AF-B06D-E9622816B101}" type="slidenum">
              <a:rPr lang="en-US" smtClean="0"/>
              <a:pPr/>
              <a:t>5</a:t>
            </a:fld>
            <a:endParaRPr lang="en-US"/>
          </a:p>
        </p:txBody>
      </p:sp>
      <p:graphicFrame>
        <p:nvGraphicFramePr>
          <p:cNvPr id="9" name="Table 8"/>
          <p:cNvGraphicFramePr>
            <a:graphicFrameLocks noGrp="1"/>
          </p:cNvGraphicFramePr>
          <p:nvPr/>
        </p:nvGraphicFramePr>
        <p:xfrm>
          <a:off x="4167267" y="2716135"/>
          <a:ext cx="4497050" cy="3017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5765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3939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Memory Address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Memory</a:t>
                      </a:r>
                      <a:r>
                        <a:rPr lang="en-US" sz="2800" baseline="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 Data</a:t>
                      </a:r>
                      <a:endParaRPr lang="en-US" sz="28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err="1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0x20008003</a:t>
                      </a:r>
                      <a:endParaRPr lang="en-US" sz="28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 err="1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0xA7</a:t>
                      </a:r>
                      <a:endParaRPr lang="en-US" sz="28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err="1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0x20008002</a:t>
                      </a:r>
                      <a:endParaRPr lang="en-US" sz="28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 err="1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0x90</a:t>
                      </a:r>
                      <a:endParaRPr lang="en-US" sz="28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err="1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0x20008001</a:t>
                      </a:r>
                      <a:endParaRPr lang="en-US" sz="28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 err="1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0x8C</a:t>
                      </a:r>
                      <a:endParaRPr lang="en-US" sz="28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err="1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0x20008000</a:t>
                      </a:r>
                      <a:endParaRPr lang="en-US" sz="28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 err="1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0xEE</a:t>
                      </a:r>
                      <a:endParaRPr lang="en-US" sz="28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366684" y="2231610"/>
            <a:ext cx="294984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r11 before load</a:t>
            </a:r>
          </a:p>
        </p:txBody>
      </p:sp>
      <p:sp>
        <p:nvSpPr>
          <p:cNvPr id="12" name="Rectangle 11"/>
          <p:cNvSpPr/>
          <p:nvPr/>
        </p:nvSpPr>
        <p:spPr>
          <a:xfrm>
            <a:off x="1026252" y="2741275"/>
            <a:ext cx="2083633" cy="34477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0x12345678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285829" y="3192496"/>
            <a:ext cx="388143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r11 after load w/ Big-Endian ordering  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026251" y="4018420"/>
            <a:ext cx="2083633" cy="34477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3BF8BEC-CBCA-3D53-1D6F-7FE4217EF5F8}"/>
              </a:ext>
            </a:extLst>
          </p:cNvPr>
          <p:cNvSpPr txBox="1"/>
          <p:nvPr/>
        </p:nvSpPr>
        <p:spPr>
          <a:xfrm>
            <a:off x="0" y="4388465"/>
            <a:ext cx="428617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r11 after load w/ Little-Endian ordering  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D80FA951-DE02-3C91-9A1E-27C70066528C}"/>
              </a:ext>
            </a:extLst>
          </p:cNvPr>
          <p:cNvSpPr/>
          <p:nvPr/>
        </p:nvSpPr>
        <p:spPr>
          <a:xfrm>
            <a:off x="1026250" y="5214389"/>
            <a:ext cx="2083633" cy="34477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FDD13A2-283C-C569-EF1A-CBC7504FEDD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D84595-D472-6F68-DE47-3C22C5AAF5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Endianness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13A5959D-8205-525D-CB04-4F53DED6B8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E14D4A-FE32-40AF-B06D-E9622816B101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E30BEB6-14A6-7DA1-64FA-D0E05B682530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57200" y="1250950"/>
            <a:ext cx="4495800" cy="4997450"/>
          </a:xfrm>
        </p:spPr>
        <p:txBody>
          <a:bodyPr>
            <a:normAutofit fontScale="70000" lnSpcReduction="20000"/>
          </a:bodyPr>
          <a:lstStyle/>
          <a:p>
            <a:r>
              <a:rPr lang="en-US" dirty="0"/>
              <a:t>Assume little endian for the following questions:   r0 = 0x20008000</a:t>
            </a:r>
          </a:p>
          <a:p>
            <a:pPr lvl="0"/>
            <a:r>
              <a:rPr lang="en-US" b="1" dirty="0"/>
              <a:t>LDRH r1, [r0]</a:t>
            </a:r>
            <a:r>
              <a:rPr lang="en-US" dirty="0"/>
              <a:t>  </a:t>
            </a:r>
          </a:p>
          <a:p>
            <a:pPr lvl="1"/>
            <a:r>
              <a:rPr lang="en-US" dirty="0"/>
              <a:t>r1 after load:</a:t>
            </a:r>
          </a:p>
          <a:p>
            <a:pPr lvl="0"/>
            <a:r>
              <a:rPr lang="en-US" b="1" dirty="0"/>
              <a:t>LDSB r1, [r0]</a:t>
            </a:r>
            <a:r>
              <a:rPr lang="en-US" dirty="0"/>
              <a:t> </a:t>
            </a:r>
          </a:p>
          <a:p>
            <a:pPr lvl="1"/>
            <a:r>
              <a:rPr lang="en-US" dirty="0"/>
              <a:t>r1 after load:</a:t>
            </a:r>
          </a:p>
          <a:p>
            <a:r>
              <a:rPr lang="en-US" b="1" dirty="0"/>
              <a:t>STR r1, [r0], #4  </a:t>
            </a:r>
            <a:endParaRPr lang="en-US" dirty="0"/>
          </a:p>
          <a:p>
            <a:pPr lvl="1"/>
            <a:r>
              <a:rPr lang="en-US" dirty="0"/>
              <a:t>Assume r1 = 0x76543210</a:t>
            </a:r>
          </a:p>
          <a:p>
            <a:pPr lvl="1"/>
            <a:r>
              <a:rPr lang="en-US" dirty="0"/>
              <a:t>r0 after store:</a:t>
            </a:r>
          </a:p>
          <a:p>
            <a:pPr lvl="1"/>
            <a:r>
              <a:rPr lang="en-US" dirty="0"/>
              <a:t>Memory content after store:</a:t>
            </a:r>
          </a:p>
          <a:p>
            <a:pPr lvl="0"/>
            <a:r>
              <a:rPr lang="en-US" b="1" dirty="0"/>
              <a:t>STR r1, [r0, #4]</a:t>
            </a:r>
            <a:endParaRPr lang="en-US" dirty="0"/>
          </a:p>
          <a:p>
            <a:pPr lvl="1"/>
            <a:r>
              <a:rPr lang="en-US" dirty="0"/>
              <a:t>Assume r1 = 0x76543210</a:t>
            </a:r>
          </a:p>
          <a:p>
            <a:pPr lvl="1"/>
            <a:r>
              <a:rPr lang="en-US" dirty="0"/>
              <a:t>r0 after store:</a:t>
            </a:r>
          </a:p>
          <a:p>
            <a:pPr lvl="1"/>
            <a:r>
              <a:rPr lang="en-US" dirty="0"/>
              <a:t>Memory content after store:</a:t>
            </a:r>
          </a:p>
          <a:p>
            <a:pPr lvl="0"/>
            <a:r>
              <a:rPr lang="en-US" b="1" dirty="0"/>
              <a:t>STR r1, [r0, #4]!</a:t>
            </a:r>
            <a:endParaRPr lang="en-US" dirty="0"/>
          </a:p>
          <a:p>
            <a:pPr lvl="1"/>
            <a:r>
              <a:rPr lang="en-US" dirty="0"/>
              <a:t>Assume r1 = 0x76543210</a:t>
            </a:r>
          </a:p>
          <a:p>
            <a:pPr lvl="1"/>
            <a:r>
              <a:rPr lang="en-US" dirty="0"/>
              <a:t>r0 after store:</a:t>
            </a:r>
          </a:p>
          <a:p>
            <a:pPr lvl="1"/>
            <a:r>
              <a:rPr lang="en-US" dirty="0"/>
              <a:t>Memory content after store:</a:t>
            </a:r>
          </a:p>
          <a:p>
            <a:endParaRPr lang="en-US" dirty="0"/>
          </a:p>
          <a:p>
            <a:endParaRPr lang="en-US" dirty="0"/>
          </a:p>
        </p:txBody>
      </p:sp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CDC85F25-15D6-DAB9-23EA-EF1BBDC222C1}"/>
              </a:ext>
            </a:extLst>
          </p:cNvPr>
          <p:cNvGraphicFramePr>
            <a:graphicFrameLocks noGrp="1"/>
          </p:cNvGraphicFramePr>
          <p:nvPr/>
        </p:nvGraphicFramePr>
        <p:xfrm>
          <a:off x="4953000" y="44450"/>
          <a:ext cx="4102100" cy="1981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4181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6029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+mn-lt"/>
                          <a:cs typeface="Consolas" panose="020B0609020204030204" pitchFamily="49" charset="0"/>
                        </a:rPr>
                        <a:t>Memory Address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en-US" sz="20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Consolas" panose="020B0609020204030204" pitchFamily="49" charset="0"/>
                        </a:rPr>
                        <a:t>Memory Data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err="1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0x20008003</a:t>
                      </a:r>
                      <a:endParaRPr lang="en-US" sz="20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err="1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0xA7</a:t>
                      </a:r>
                      <a:endParaRPr lang="en-US" sz="20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err="1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0x20008002</a:t>
                      </a:r>
                      <a:endParaRPr lang="en-US" sz="20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err="1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0x90</a:t>
                      </a:r>
                      <a:endParaRPr lang="en-US" sz="20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err="1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0x20008001</a:t>
                      </a:r>
                      <a:endParaRPr lang="en-US" sz="20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err="1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0x8C</a:t>
                      </a:r>
                      <a:endParaRPr lang="en-US" sz="20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err="1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0x20008000</a:t>
                      </a:r>
                      <a:endParaRPr lang="en-US" sz="20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err="1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0xEE</a:t>
                      </a:r>
                      <a:endParaRPr lang="en-US" sz="20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16263769"/>
      </p:ext>
    </p:extLst>
  </p:cSld>
  <p:clrMapOvr>
    <a:masterClrMapping/>
  </p:clrMapOvr>
  <p:transition>
    <p:pull dir="ru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Data Alignment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C63E4C-4642-794D-A2FD-70F6B81535F5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311998" y="1307051"/>
            <a:ext cx="8182841" cy="3476822"/>
          </a:xfrm>
          <a:prstGeom prst="rect">
            <a:avLst/>
          </a:prstGeom>
        </p:spPr>
        <p:txBody>
          <a:bodyPr/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57175" indent="-257175" defTabSz="342900"/>
            <a:r>
              <a:rPr lang="en-US" sz="2000" b="0" dirty="0">
                <a:solidFill>
                  <a:prstClr val="black"/>
                </a:solidFill>
              </a:rPr>
              <a:t>Q:  Assume a byte-addressable memory with a data bus that is 32 bits (4 bytes) wide. Consider 16 bytes of memory (addresses 0 to 15) arranged as four 32-bit words (4 bytes each). </a:t>
            </a:r>
            <a:r>
              <a:rPr lang="en-US" altLang="zh-CN" sz="2000" b="0" dirty="0">
                <a:solidFill>
                  <a:prstClr val="black"/>
                </a:solidFill>
              </a:rPr>
              <a:t>H</a:t>
            </a:r>
            <a:r>
              <a:rPr lang="en-US" sz="2000" b="0" dirty="0">
                <a:solidFill>
                  <a:prstClr val="black"/>
                </a:solidFill>
              </a:rPr>
              <a:t>ow many memory cycles are required to read each of the following from memory?</a:t>
            </a:r>
          </a:p>
          <a:p>
            <a:pPr marL="657225" lvl="1" indent="-257175" defTabSz="342900"/>
            <a:r>
              <a:rPr lang="en-US" sz="1600" b="0" dirty="0">
                <a:solidFill>
                  <a:prstClr val="black"/>
                </a:solidFill>
              </a:rPr>
              <a:t>(a) A 2-Byte operand read from decimal address 5</a:t>
            </a:r>
          </a:p>
          <a:p>
            <a:pPr marL="657225" lvl="1" indent="-257175" defTabSz="342900"/>
            <a:r>
              <a:rPr lang="en-US" sz="1600" b="0" dirty="0">
                <a:solidFill>
                  <a:prstClr val="black"/>
                </a:solidFill>
              </a:rPr>
              <a:t>(b) A 2-Byte operand read from decimal address 15</a:t>
            </a:r>
          </a:p>
          <a:p>
            <a:pPr marL="657225" lvl="1" indent="-257175" defTabSz="342900"/>
            <a:r>
              <a:rPr lang="en-US" sz="1600" b="0" dirty="0">
                <a:solidFill>
                  <a:prstClr val="black"/>
                </a:solidFill>
              </a:rPr>
              <a:t>(c) A 4-Byte operand read from decimal address 10</a:t>
            </a:r>
          </a:p>
          <a:p>
            <a:pPr marL="657225" lvl="1" indent="-257175" defTabSz="342900"/>
            <a:r>
              <a:rPr lang="en-US" sz="1600" b="0" dirty="0">
                <a:solidFill>
                  <a:prstClr val="black"/>
                </a:solidFill>
              </a:rPr>
              <a:t>(d) A 4-Byte operand read from decimal address 20</a:t>
            </a:r>
            <a:endParaRPr lang="en-US" sz="1600" b="0" dirty="0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966266804"/>
      </p:ext>
    </p:extLst>
  </p:cSld>
  <p:clrMapOvr>
    <a:masterClrMapping/>
  </p:clrMapOvr>
  <p:transition>
    <p:pull dir="ru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229600" cy="1143000"/>
          </a:xfrm>
        </p:spPr>
        <p:txBody>
          <a:bodyPr/>
          <a:lstStyle/>
          <a:p>
            <a:r>
              <a:rPr lang="en-US" dirty="0"/>
              <a:t>Data Alignment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C63E4C-4642-794D-A2FD-70F6B81535F5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267393" y="1842309"/>
            <a:ext cx="8182841" cy="3510275"/>
          </a:xfrm>
          <a:prstGeom prst="rect">
            <a:avLst/>
          </a:prstGeom>
        </p:spPr>
        <p:txBody>
          <a:bodyPr/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57175" indent="-257175" defTabSz="342900"/>
            <a:r>
              <a:rPr lang="en-US" sz="2000" b="0" dirty="0">
                <a:solidFill>
                  <a:prstClr val="black"/>
                </a:solidFill>
              </a:rPr>
              <a:t>Q:  Assume a byte-addressable memory with a data bus that is 32 bits (4 bytes) wide. Consider 16 bytes of memory (addresses 0 to 15) arranged as four 32-bit words (4 bytes each). </a:t>
            </a:r>
          </a:p>
          <a:p>
            <a:pPr marL="657225" lvl="1" indent="-257175" defTabSz="342900"/>
            <a:r>
              <a:rPr lang="en-US" sz="1600" b="0" dirty="0">
                <a:solidFill>
                  <a:prstClr val="black"/>
                </a:solidFill>
              </a:rPr>
              <a:t>(a) What is the address of MSB of the word at address 102, assuming Little-Endian ordering?</a:t>
            </a:r>
          </a:p>
          <a:p>
            <a:pPr marL="657225" lvl="1" indent="-257175" defTabSz="342900"/>
            <a:r>
              <a:rPr lang="en-US" sz="1600" b="0" dirty="0">
                <a:solidFill>
                  <a:prstClr val="black"/>
                </a:solidFill>
              </a:rPr>
              <a:t>(b) What is the address of LSB of the word at address 102, assuming Little-Endian ordering?</a:t>
            </a:r>
          </a:p>
          <a:p>
            <a:pPr marL="657225" lvl="1" indent="-257175" defTabSz="342900"/>
            <a:r>
              <a:rPr lang="en-US" sz="1600" b="0" dirty="0">
                <a:solidFill>
                  <a:prstClr val="black"/>
                </a:solidFill>
              </a:rPr>
              <a:t>(b) How many memory cycles are required to read the word at address 102?</a:t>
            </a:r>
          </a:p>
          <a:p>
            <a:pPr marL="657225" lvl="1" indent="-257175" defTabSz="342900"/>
            <a:r>
              <a:rPr lang="en-US" sz="1600" b="0" dirty="0">
                <a:solidFill>
                  <a:prstClr val="black"/>
                </a:solidFill>
              </a:rPr>
              <a:t>(c) How many memory cycles are required to read the half word at address 102?</a:t>
            </a:r>
            <a:endParaRPr lang="en-US" sz="1000" b="0" dirty="0">
              <a:solidFill>
                <a:prstClr val="black"/>
              </a:solidFill>
              <a:latin typeface="Calibri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45363" y="76200"/>
            <a:ext cx="4779587" cy="1729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6280469"/>
      </p:ext>
    </p:extLst>
  </p:cSld>
  <p:clrMapOvr>
    <a:masterClrMapping/>
  </p:clrMapOvr>
  <p:transition>
    <p:pull dir="ru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C63E4C-4642-794D-A2FD-70F6B81535F5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267393" y="1447800"/>
            <a:ext cx="8182841" cy="3581400"/>
          </a:xfrm>
          <a:prstGeom prst="rect">
            <a:avLst/>
          </a:prstGeom>
        </p:spPr>
        <p:txBody>
          <a:bodyPr/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57175" indent="-257175" defTabSz="342900"/>
            <a:r>
              <a:rPr lang="en-US" sz="2400" b="0" dirty="0">
                <a:solidFill>
                  <a:prstClr val="black"/>
                </a:solidFill>
              </a:rPr>
              <a:t>Q:  Assume a byte-addressable memory with a data bus that is 32 bits (4 bytes) wide. </a:t>
            </a:r>
          </a:p>
          <a:p>
            <a:pPr marL="657225" lvl="1" indent="-257175" defTabSz="342900"/>
            <a:r>
              <a:rPr lang="en-US" altLang="zh-CN" sz="2000" b="0" dirty="0">
                <a:solidFill>
                  <a:prstClr val="black"/>
                </a:solidFill>
              </a:rPr>
              <a:t>It takes ____ memory cycle(s) to read a Byte from memory</a:t>
            </a:r>
          </a:p>
          <a:p>
            <a:pPr marL="657225" lvl="1" indent="-257175" defTabSz="342900"/>
            <a:r>
              <a:rPr lang="en-US" altLang="zh-CN" sz="2000" b="0" dirty="0">
                <a:solidFill>
                  <a:prstClr val="black"/>
                </a:solidFill>
              </a:rPr>
              <a:t>It takes ____ memory cycle(s) to read a half-word from memory</a:t>
            </a:r>
          </a:p>
          <a:p>
            <a:pPr marL="657225" lvl="1" indent="-257175" defTabSz="342900"/>
            <a:r>
              <a:rPr lang="en-US" altLang="zh-CN" sz="2000" b="0" dirty="0">
                <a:solidFill>
                  <a:prstClr val="black"/>
                </a:solidFill>
              </a:rPr>
              <a:t>It takes ____ memory cycle(s) to read a word from memory</a:t>
            </a:r>
          </a:p>
          <a:p>
            <a:pPr marL="657225" lvl="1" indent="-257175" defTabSz="342900"/>
            <a:r>
              <a:rPr lang="en-US" altLang="zh-CN" sz="2000" b="0" dirty="0">
                <a:solidFill>
                  <a:prstClr val="black"/>
                </a:solidFill>
              </a:rPr>
              <a:t>It takes ____ memory cycle(s) to read a double word from memory</a:t>
            </a:r>
            <a:endParaRPr lang="en-US" sz="2400" b="0" dirty="0">
              <a:solidFill>
                <a:prstClr val="black"/>
              </a:solidFill>
              <a:latin typeface="Calibri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29200" y="-6804"/>
            <a:ext cx="4067187" cy="1560642"/>
          </a:xfrm>
          <a:prstGeom prst="rect">
            <a:avLst/>
          </a:prstGeom>
        </p:spPr>
      </p:pic>
      <p:sp>
        <p:nvSpPr>
          <p:cNvPr id="9" name="Title 1">
            <a:extLst>
              <a:ext uri="{FF2B5EF4-FFF2-40B4-BE49-F238E27FC236}">
                <a16:creationId xmlns:a16="http://schemas.microsoft.com/office/drawing/2014/main" id="{78DA596E-85CA-C0C6-85A8-74A98C3DFF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22225"/>
            <a:ext cx="8229600" cy="1143000"/>
          </a:xfrm>
        </p:spPr>
        <p:txBody>
          <a:bodyPr/>
          <a:lstStyle/>
          <a:p>
            <a:r>
              <a:rPr lang="en-US" dirty="0"/>
              <a:t>Memory Cycles</a:t>
            </a:r>
          </a:p>
        </p:txBody>
      </p:sp>
    </p:spTree>
    <p:extLst>
      <p:ext uri="{BB962C8B-B14F-4D97-AF65-F5344CB8AC3E}">
        <p14:creationId xmlns:p14="http://schemas.microsoft.com/office/powerpoint/2010/main" val="200176859"/>
      </p:ext>
    </p:extLst>
  </p:cSld>
  <p:clrMapOvr>
    <a:masterClrMapping/>
  </p:clrMapOvr>
  <p:transition>
    <p:pull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gin">
  <a:themeElements>
    <a:clrScheme name="Custom 2">
      <a:dk1>
        <a:sysClr val="windowText" lastClr="000000"/>
      </a:dk1>
      <a:lt1>
        <a:sysClr val="window" lastClr="FFFFFF"/>
      </a:lt1>
      <a:dk2>
        <a:srgbClr val="1F497D"/>
      </a:dk2>
      <a:lt2>
        <a:srgbClr val="C00000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rigin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rigin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14640</TotalTime>
  <Pages>1</Pages>
  <Words>1632</Words>
  <Application>Microsoft Office PowerPoint</Application>
  <PresentationFormat>On-screen Show (4:3)</PresentationFormat>
  <Paragraphs>346</Paragraphs>
  <Slides>14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13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8" baseType="lpstr">
      <vt:lpstr>Bookman Old Style (Headings)</vt:lpstr>
      <vt:lpstr>Gill Sans</vt:lpstr>
      <vt:lpstr>Gill Sans Light</vt:lpstr>
      <vt:lpstr>Arial</vt:lpstr>
      <vt:lpstr>Bookman Old Style</vt:lpstr>
      <vt:lpstr>Calibri</vt:lpstr>
      <vt:lpstr>Consolas</vt:lpstr>
      <vt:lpstr>Courier New</vt:lpstr>
      <vt:lpstr>Gill Sans MT</vt:lpstr>
      <vt:lpstr>Helvetica</vt:lpstr>
      <vt:lpstr>Times New Roman</vt:lpstr>
      <vt:lpstr>Wingdings</vt:lpstr>
      <vt:lpstr>Wingdings 3</vt:lpstr>
      <vt:lpstr>Origin</vt:lpstr>
      <vt:lpstr>Zonghua Gu</vt:lpstr>
      <vt:lpstr>Endianness</vt:lpstr>
      <vt:lpstr>Endianness</vt:lpstr>
      <vt:lpstr>Endianness</vt:lpstr>
      <vt:lpstr>Endianness</vt:lpstr>
      <vt:lpstr>Endianness</vt:lpstr>
      <vt:lpstr>Data Alignment</vt:lpstr>
      <vt:lpstr>Data Alignment</vt:lpstr>
      <vt:lpstr>Memory Cycles</vt:lpstr>
      <vt:lpstr>Arrays</vt:lpstr>
      <vt:lpstr>LDM</vt:lpstr>
      <vt:lpstr>LDR</vt:lpstr>
      <vt:lpstr>Program Understanding 1</vt:lpstr>
      <vt:lpstr>Program Understanding 2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ARM Architecture</dc:title>
  <dc:creator>ARM Training</dc:creator>
  <cp:lastModifiedBy>Zonghua Gu</cp:lastModifiedBy>
  <cp:revision>577</cp:revision>
  <cp:lastPrinted>2002-11-19T17:09:26Z</cp:lastPrinted>
  <dcterms:created xsi:type="dcterms:W3CDTF">2014-02-12T15:59:14Z</dcterms:created>
  <dcterms:modified xsi:type="dcterms:W3CDTF">2025-10-22T01:08:26Z</dcterms:modified>
</cp:coreProperties>
</file>