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</p:sldMasterIdLst>
  <p:notesMasterIdLst>
    <p:notesMasterId r:id="rId60"/>
  </p:notesMasterIdLst>
  <p:handoutMasterIdLst>
    <p:handoutMasterId r:id="rId61"/>
  </p:handoutMasterIdLst>
  <p:sldIdLst>
    <p:sldId id="385" r:id="rId2"/>
    <p:sldId id="484" r:id="rId3"/>
    <p:sldId id="471" r:id="rId4"/>
    <p:sldId id="474" r:id="rId5"/>
    <p:sldId id="472" r:id="rId6"/>
    <p:sldId id="506" r:id="rId7"/>
    <p:sldId id="505" r:id="rId8"/>
    <p:sldId id="521" r:id="rId9"/>
    <p:sldId id="476" r:id="rId10"/>
    <p:sldId id="501" r:id="rId11"/>
    <p:sldId id="790" r:id="rId12"/>
    <p:sldId id="478" r:id="rId13"/>
    <p:sldId id="800" r:id="rId14"/>
    <p:sldId id="797" r:id="rId15"/>
    <p:sldId id="463" r:id="rId16"/>
    <p:sldId id="526" r:id="rId17"/>
    <p:sldId id="454" r:id="rId18"/>
    <p:sldId id="453" r:id="rId19"/>
    <p:sldId id="360" r:id="rId20"/>
    <p:sldId id="455" r:id="rId21"/>
    <p:sldId id="456" r:id="rId22"/>
    <p:sldId id="528" r:id="rId23"/>
    <p:sldId id="529" r:id="rId24"/>
    <p:sldId id="511" r:id="rId25"/>
    <p:sldId id="509" r:id="rId26"/>
    <p:sldId id="508" r:id="rId27"/>
    <p:sldId id="507" r:id="rId28"/>
    <p:sldId id="510" r:id="rId29"/>
    <p:sldId id="522" r:id="rId30"/>
    <p:sldId id="512" r:id="rId31"/>
    <p:sldId id="514" r:id="rId32"/>
    <p:sldId id="513" r:id="rId33"/>
    <p:sldId id="515" r:id="rId34"/>
    <p:sldId id="516" r:id="rId35"/>
    <p:sldId id="519" r:id="rId36"/>
    <p:sldId id="520" r:id="rId37"/>
    <p:sldId id="406" r:id="rId38"/>
    <p:sldId id="408" r:id="rId39"/>
    <p:sldId id="794" r:id="rId40"/>
    <p:sldId id="409" r:id="rId41"/>
    <p:sldId id="795" r:id="rId42"/>
    <p:sldId id="412" r:id="rId43"/>
    <p:sldId id="413" r:id="rId44"/>
    <p:sldId id="411" r:id="rId45"/>
    <p:sldId id="410" r:id="rId46"/>
    <p:sldId id="414" r:id="rId47"/>
    <p:sldId id="415" r:id="rId48"/>
    <p:sldId id="492" r:id="rId49"/>
    <p:sldId id="493" r:id="rId50"/>
    <p:sldId id="494" r:id="rId51"/>
    <p:sldId id="495" r:id="rId52"/>
    <p:sldId id="489" r:id="rId53"/>
    <p:sldId id="490" r:id="rId54"/>
    <p:sldId id="496" r:id="rId55"/>
    <p:sldId id="523" r:id="rId56"/>
    <p:sldId id="524" r:id="rId57"/>
    <p:sldId id="469" r:id="rId58"/>
    <p:sldId id="793" r:id="rId59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3">
          <p15:clr>
            <a:srgbClr val="A4A3A4"/>
          </p15:clr>
        </p15:guide>
        <p15:guide id="2" orient="horz" pos="1826">
          <p15:clr>
            <a:srgbClr val="A4A3A4"/>
          </p15:clr>
        </p15:guide>
        <p15:guide id="3" orient="horz" pos="1381">
          <p15:clr>
            <a:srgbClr val="A4A3A4"/>
          </p15:clr>
        </p15:guide>
        <p15:guide id="4" pos="395">
          <p15:clr>
            <a:srgbClr val="A4A3A4"/>
          </p15:clr>
        </p15:guide>
        <p15:guide id="5" pos="3259">
          <p15:clr>
            <a:srgbClr val="A4A3A4"/>
          </p15:clr>
        </p15:guide>
        <p15:guide id="6" pos="1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548" userDrawn="1">
          <p15:clr>
            <a:srgbClr val="A4A3A4"/>
          </p15:clr>
        </p15:guide>
        <p15:guide id="2" pos="389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41FF"/>
    <a:srgbClr val="00618C"/>
    <a:srgbClr val="006D82"/>
    <a:srgbClr val="A5D0E3"/>
    <a:srgbClr val="49C7FF"/>
    <a:srgbClr val="DDDDDD"/>
    <a:srgbClr val="60E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53" autoAdjust="0"/>
    <p:restoredTop sz="84052" autoAdjust="0"/>
  </p:normalViewPr>
  <p:slideViewPr>
    <p:cSldViewPr snapToGrid="0">
      <p:cViewPr varScale="1">
        <p:scale>
          <a:sx n="69" d="100"/>
          <a:sy n="69" d="100"/>
        </p:scale>
        <p:origin x="1320" y="67"/>
      </p:cViewPr>
      <p:guideLst>
        <p:guide orient="horz" pos="1083"/>
        <p:guide orient="horz" pos="1826"/>
        <p:guide orient="horz" pos="1381"/>
        <p:guide pos="395"/>
        <p:guide pos="3259"/>
        <p:guide pos="1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29"/>
    </p:cViewPr>
  </p:sorterViewPr>
  <p:notesViewPr>
    <p:cSldViewPr snapToGrid="0">
      <p:cViewPr>
        <p:scale>
          <a:sx n="100" d="100"/>
          <a:sy n="100" d="100"/>
        </p:scale>
        <p:origin x="-648" y="-821"/>
      </p:cViewPr>
      <p:guideLst>
        <p:guide orient="horz" pos="1548"/>
        <p:guide pos="389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nghua Gu" userId="9a7e1853e1951ef5" providerId="LiveId" clId="{CF1FAA12-072C-4ED5-BA76-0FFFAEFDB88A}"/>
    <pc:docChg chg="undo redo custSel addSld delSld modSld sldOrd modNotesMaster modHandout">
      <pc:chgData name="Zonghua Gu" userId="9a7e1853e1951ef5" providerId="LiveId" clId="{CF1FAA12-072C-4ED5-BA76-0FFFAEFDB88A}" dt="2025-12-06T14:43:28.905" v="1367" actId="47"/>
      <pc:docMkLst>
        <pc:docMk/>
      </pc:docMkLst>
      <pc:sldChg chg="modSp del">
        <pc:chgData name="Zonghua Gu" userId="9a7e1853e1951ef5" providerId="LiveId" clId="{CF1FAA12-072C-4ED5-BA76-0FFFAEFDB88A}" dt="2025-12-06T14:43:28.905" v="1367" actId="47"/>
        <pc:sldMkLst>
          <pc:docMk/>
          <pc:sldMk cId="692813522" sldId="4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197067" y="219891"/>
            <a:ext cx="5014725" cy="2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39" tIns="44070" rIns="88139" bIns="44070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26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7023" y="3341916"/>
            <a:ext cx="6820275" cy="316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1" tIns="47616" rIns="95231" bIns="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gray">
          <a:xfrm>
            <a:off x="7118078" y="138249"/>
            <a:ext cx="1684765" cy="33201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6818" tIns="47616" rIns="96818" bIns="47616" anchor="ctr"/>
          <a:lstStyle/>
          <a:p>
            <a:pPr algn="ctr" defTabSz="999215">
              <a:defRPr/>
            </a:pPr>
            <a:r>
              <a:rPr lang="en-US" sz="1800">
                <a:solidFill>
                  <a:schemeClr val="bg1"/>
                </a:solidFill>
                <a:latin typeface="Arial" pitchFamily="34" charset="0"/>
              </a:rPr>
              <a:t>Notes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608099" y="547551"/>
            <a:ext cx="82030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88139" tIns="44070" rIns="88139" bIns="44070" anchor="ctr"/>
          <a:lstStyle/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99767" y="355963"/>
            <a:ext cx="5618658" cy="21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661" tIns="25395" rIns="66661" bIns="25395">
            <a:spAutoFit/>
          </a:bodyPr>
          <a:lstStyle/>
          <a:p>
            <a:pPr defTabSz="999215">
              <a:lnSpc>
                <a:spcPct val="90000"/>
              </a:lnSpc>
              <a:tabLst>
                <a:tab pos="953310" algn="l"/>
              </a:tabLst>
              <a:defRPr/>
            </a:pPr>
            <a:r>
              <a:rPr lang="en-US" sz="1200">
                <a:latin typeface="Arial" pitchFamily="34" charset="0"/>
              </a:rPr>
              <a:t>The ARM Architecture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408711" y="6657703"/>
            <a:ext cx="31416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661" tIns="25395" rIns="66661" bIns="25395">
            <a:spAutoFit/>
          </a:bodyPr>
          <a:lstStyle/>
          <a:p>
            <a:pPr defTabSz="999215">
              <a:lnSpc>
                <a:spcPct val="90000"/>
              </a:lnSpc>
              <a:defRPr/>
            </a:pPr>
            <a:fld id="{01D96813-752F-4230-8F78-89BE1AD35FEA}" type="slidenum">
              <a:rPr lang="en-US" sz="1200">
                <a:solidFill>
                  <a:srgbClr val="006D82"/>
                </a:solidFill>
                <a:latin typeface="Times New Roman" pitchFamily="18" charset="0"/>
              </a:rPr>
              <a:pPr defTabSz="999215">
                <a:lnSpc>
                  <a:spcPct val="90000"/>
                </a:lnSpc>
                <a:defRPr/>
              </a:pPr>
              <a:t>‹#›</a:t>
            </a:fld>
            <a:endParaRPr lang="en-US" sz="1200">
              <a:solidFill>
                <a:srgbClr val="006D82"/>
              </a:solidFill>
              <a:latin typeface="Times New Roman" pitchFamily="18" charset="0"/>
            </a:endParaRPr>
          </a:p>
        </p:txBody>
      </p:sp>
      <p:sp>
        <p:nvSpPr>
          <p:cNvPr id="32775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94025" y="644525"/>
            <a:ext cx="3286125" cy="2465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0124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810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3075" algn="l" defTabSz="9810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47738" algn="l" defTabSz="9810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20813" algn="l" defTabSz="9810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93888" algn="l" defTabSz="9810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73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8139" tIns="44070" rIns="88139" bIns="44070"/>
          <a:lstStyle/>
          <a:p>
            <a:pPr algn="r" defTabSz="8813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F97FDFF-7B9F-7D4D-BFC0-AAD1F3D3D3CB}" type="slidenum">
              <a:rPr lang="en-US" sz="1200" b="0">
                <a:solidFill>
                  <a:prstClr val="black"/>
                </a:solidFill>
                <a:latin typeface="Calibri"/>
              </a:rPr>
              <a:pPr algn="r" defTabSz="88139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551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x is a</a:t>
            </a:r>
            <a:r>
              <a:rPr lang="en-US" baseline="0" dirty="0"/>
              <a:t> 32-bit integer stored in the 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10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08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16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41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from LDRH, which loads a halfword as unsigned and fills the upper bits with zeros, regardless of sign</a:t>
            </a:r>
          </a:p>
        </p:txBody>
      </p:sp>
    </p:spTree>
    <p:extLst>
      <p:ext uri="{BB962C8B-B14F-4D97-AF65-F5344CB8AC3E}">
        <p14:creationId xmlns:p14="http://schemas.microsoft.com/office/powerpoint/2010/main" val="2907721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43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65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pPr rtl="0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22891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pPr rtl="0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1881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dirty="0"/>
              <a:t>By grouping bits together we can store more values</a:t>
            </a:r>
          </a:p>
          <a:p>
            <a:pPr lvl="1"/>
            <a:r>
              <a:rPr lang="en-US" sz="1400" dirty="0"/>
              <a:t>8 bits = 1 </a:t>
            </a:r>
            <a:r>
              <a:rPr lang="en-US" sz="1400" b="1" dirty="0"/>
              <a:t>byte</a:t>
            </a:r>
          </a:p>
          <a:p>
            <a:pPr lvl="1"/>
            <a:r>
              <a:rPr lang="en-US" sz="1400" dirty="0"/>
              <a:t>16 bits = 2 bytes = 1 </a:t>
            </a:r>
            <a:r>
              <a:rPr lang="en-US" sz="1400" b="1" dirty="0">
                <a:solidFill>
                  <a:srgbClr val="1F497D"/>
                </a:solidFill>
              </a:rPr>
              <a:t>halfword</a:t>
            </a:r>
          </a:p>
          <a:p>
            <a:pPr lvl="1"/>
            <a:r>
              <a:rPr lang="en-US" sz="1400" dirty="0"/>
              <a:t>32 bits = 4 bytes = 1 </a:t>
            </a:r>
            <a:r>
              <a:rPr lang="en-US" sz="1400" b="1" dirty="0">
                <a:solidFill>
                  <a:srgbClr val="1F497D"/>
                </a:solidFill>
              </a:rPr>
              <a:t>word</a:t>
            </a:r>
            <a:endParaRPr lang="en-US" sz="1400" dirty="0">
              <a:solidFill>
                <a:srgbClr val="1F497D"/>
              </a:solidFill>
            </a:endParaRPr>
          </a:p>
          <a:p>
            <a:r>
              <a:rPr lang="en-US" sz="1700" dirty="0"/>
              <a:t>From software perspective, </a:t>
            </a:r>
            <a:r>
              <a:rPr lang="en-US" sz="1700" dirty="0">
                <a:solidFill>
                  <a:srgbClr val="800000"/>
                </a:solidFill>
              </a:rPr>
              <a:t>memory is an addressable array of </a:t>
            </a:r>
            <a:r>
              <a:rPr lang="en-US" sz="1700" b="1" u="sng" dirty="0">
                <a:solidFill>
                  <a:srgbClr val="800000"/>
                </a:solidFill>
              </a:rPr>
              <a:t>bytes</a:t>
            </a:r>
            <a:r>
              <a:rPr lang="en-US" sz="1700" dirty="0"/>
              <a:t>.</a:t>
            </a:r>
            <a:endParaRPr lang="en-US" dirty="0"/>
          </a:p>
          <a:p>
            <a:pPr lvl="1"/>
            <a:r>
              <a:rPr lang="en-US" sz="1400" dirty="0"/>
              <a:t>The byte stored at the memory address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0x20000004</a:t>
            </a:r>
            <a:r>
              <a:rPr lang="en-US" sz="1400" dirty="0"/>
              <a:t> is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0b10000100</a:t>
            </a:r>
          </a:p>
          <a:p>
            <a:pPr lvl="1"/>
            <a:r>
              <a:rPr lang="en-US" sz="1400" dirty="0"/>
              <a:t>A word can only be stored at an address that‘s divisible by 4 </a:t>
            </a:r>
            <a:r>
              <a:rPr lang="zh-CN" altLang="en-US" sz="1400" dirty="0"/>
              <a:t>（</a:t>
            </a:r>
            <a:r>
              <a:rPr lang="en-US" sz="1400" dirty="0"/>
              <a:t>Word-address mod 4 = 0, binary address ends with 00</a:t>
            </a:r>
            <a:r>
              <a:rPr lang="zh-CN" altLang="en-US" sz="1400" dirty="0"/>
              <a:t>）</a:t>
            </a:r>
            <a:endParaRPr lang="en-US" sz="1400" dirty="0"/>
          </a:p>
          <a:p>
            <a:pPr lvl="1"/>
            <a:r>
              <a:rPr lang="en-US" sz="1400" dirty="0"/>
              <a:t>Memory address of a word is the lowest address of all 4 bytes in that word.</a:t>
            </a:r>
          </a:p>
          <a:p>
            <a:pPr lvl="1"/>
            <a:r>
              <a:rPr lang="en-US" sz="1400" dirty="0"/>
              <a:t>A halfword can only be stored at an address that‘s divisible by 2 </a:t>
            </a:r>
            <a:r>
              <a:rPr lang="zh-CN" altLang="en-US" sz="1400" dirty="0"/>
              <a:t>（</a:t>
            </a:r>
            <a:r>
              <a:rPr lang="en-US" sz="1400" dirty="0"/>
              <a:t>Halfword-address mod 2 = 0, binary address ends with 0</a:t>
            </a:r>
            <a:r>
              <a:rPr lang="zh-CN" altLang="en-US" sz="1400" dirty="0"/>
              <a:t>）</a:t>
            </a:r>
            <a:endParaRPr lang="en-US" sz="1400" dirty="0"/>
          </a:p>
          <a:p>
            <a:pPr lvl="1"/>
            <a:r>
              <a:rPr lang="en-US" sz="1400" dirty="0"/>
              <a:t>Memory address of a halfword is the lowest address of all 2 bytes in that word.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8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pPr rtl="0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50634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pPr rtl="0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46634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pPr rtl="0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03052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pPr rtl="0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17748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pPr rtl="0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021912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pPr rtl="0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80613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First, adds the offset (#4) to the base register (r0), then loads from this updated address.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Updates the base register: r0 is set to r0 + 4 after execution.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Example: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If r0 = 0x100, instruction accesses memory at 0x104 and also sets r0 to 0x104 afterward.</a:t>
            </a:r>
          </a:p>
          <a:p>
            <a:pPr rtl="0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79092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pPr rtl="0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83177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pPr rtl="0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87029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r>
              <a:rPr lang="en-US"/>
              <a:t>Halfword access and signed halfword/byte accesses were added to the architecture in v4T, this is the reason the offset field is not as flexible as the normal word/byte load/store - not a problem because these accesses are less common.</a:t>
            </a:r>
          </a:p>
          <a:p>
            <a:endParaRPr lang="en-US"/>
          </a:p>
          <a:p>
            <a:r>
              <a:rPr lang="en-US"/>
              <a:t>Link: diagram on next slide</a:t>
            </a:r>
          </a:p>
        </p:txBody>
      </p:sp>
    </p:spTree>
    <p:extLst>
      <p:ext uri="{BB962C8B-B14F-4D97-AF65-F5344CB8AC3E}">
        <p14:creationId xmlns:p14="http://schemas.microsoft.com/office/powerpoint/2010/main" val="400889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1700" dirty="0"/>
              <a:t>By grouping bits together we can store more values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/>
              <a:t>8 bits = 1 </a:t>
            </a:r>
            <a:r>
              <a:rPr lang="en-US" sz="1400" b="1" dirty="0"/>
              <a:t>byte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/>
              <a:t>16 bits = 2 bytes = 1 </a:t>
            </a:r>
            <a:r>
              <a:rPr lang="en-US" sz="1400" b="1" dirty="0">
                <a:solidFill>
                  <a:srgbClr val="1F497D"/>
                </a:solidFill>
              </a:rPr>
              <a:t>halfword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/>
              <a:t>32 bits = 4 bytes = 1 </a:t>
            </a:r>
            <a:r>
              <a:rPr lang="en-US" sz="1400" b="1" dirty="0">
                <a:solidFill>
                  <a:srgbClr val="1F497D"/>
                </a:solidFill>
              </a:rPr>
              <a:t>word</a:t>
            </a:r>
            <a:endParaRPr lang="en-US" sz="1400" dirty="0">
              <a:solidFill>
                <a:srgbClr val="1F497D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700" dirty="0"/>
              <a:t>From software perspective, </a:t>
            </a:r>
            <a:r>
              <a:rPr lang="en-US" sz="1700" dirty="0">
                <a:solidFill>
                  <a:srgbClr val="800000"/>
                </a:solidFill>
              </a:rPr>
              <a:t>memory is an addressable array of </a:t>
            </a:r>
            <a:r>
              <a:rPr lang="en-US" sz="1700" b="1" u="sng" dirty="0">
                <a:solidFill>
                  <a:srgbClr val="800000"/>
                </a:solidFill>
              </a:rPr>
              <a:t>bytes</a:t>
            </a:r>
            <a:r>
              <a:rPr lang="en-US" sz="1700" dirty="0"/>
              <a:t>.</a:t>
            </a:r>
            <a:endParaRPr lang="en-US" dirty="0"/>
          </a:p>
          <a:p>
            <a:pPr lvl="1" fontAlgn="auto">
              <a:spcAft>
                <a:spcPts val="0"/>
              </a:spcAft>
            </a:pPr>
            <a:r>
              <a:rPr lang="en-US" sz="1400" dirty="0"/>
              <a:t>The byte stored at the memory address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0x20000004</a:t>
            </a:r>
            <a:r>
              <a:rPr lang="en-US" sz="1400" dirty="0"/>
              <a:t> is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0b10000100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/>
              <a:t>A word can only be stored at an address that‘s divisible by 4 </a:t>
            </a:r>
            <a:r>
              <a:rPr lang="zh-CN" altLang="en-US" sz="1400" dirty="0"/>
              <a:t>（</a:t>
            </a:r>
            <a:r>
              <a:rPr lang="en-US" sz="1400" dirty="0"/>
              <a:t>Word-address mod 4 = 0, binary address ends with 00</a:t>
            </a:r>
            <a:r>
              <a:rPr lang="zh-CN" altLang="en-US" sz="1400" dirty="0"/>
              <a:t>）</a:t>
            </a:r>
            <a:endParaRPr lang="en-US" sz="1400" dirty="0"/>
          </a:p>
          <a:p>
            <a:pPr lvl="1" fontAlgn="auto">
              <a:spcAft>
                <a:spcPts val="0"/>
              </a:spcAft>
            </a:pPr>
            <a:r>
              <a:rPr lang="en-US" sz="1400" dirty="0"/>
              <a:t>Memory address of a word is the lowest address of all 4 bytes in that word.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/>
              <a:t>A halfword can only be stored at an address that‘s divisible by 2 </a:t>
            </a:r>
            <a:r>
              <a:rPr lang="zh-CN" altLang="en-US" sz="1400" dirty="0"/>
              <a:t>（</a:t>
            </a:r>
            <a:r>
              <a:rPr lang="en-US" sz="1400" dirty="0"/>
              <a:t>Halfword-address mod 2 = 0, binary address ends with 0</a:t>
            </a:r>
            <a:r>
              <a:rPr lang="zh-CN" altLang="en-US" sz="1400" dirty="0"/>
              <a:t>）</a:t>
            </a:r>
            <a:endParaRPr lang="en-US" sz="1400" dirty="0"/>
          </a:p>
          <a:p>
            <a:pPr lvl="1" fontAlgn="auto">
              <a:spcAft>
                <a:spcPts val="0"/>
              </a:spcAft>
            </a:pPr>
            <a:r>
              <a:rPr lang="en-US" sz="1400" dirty="0"/>
              <a:t>Memory address of a halfword is the lowest address of all 2 bytes in that word.</a:t>
            </a:r>
          </a:p>
          <a:p>
            <a:pPr lvl="1" fontAlgn="auto">
              <a:spcAft>
                <a:spcPts val="0"/>
              </a:spcAft>
            </a:pP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971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r>
              <a:rPr lang="en-US"/>
              <a:t>Halfword access and signed halfword/byte accesses were added to the architecture in v4T, this is the reason the offset field is not as flexible as the normal word/byte load/store - not a problem because these accesses are less common.</a:t>
            </a:r>
          </a:p>
          <a:p>
            <a:endParaRPr lang="en-US"/>
          </a:p>
          <a:p>
            <a:r>
              <a:rPr lang="en-US"/>
              <a:t>Link: diagram on next slide</a:t>
            </a:r>
          </a:p>
        </p:txBody>
      </p:sp>
    </p:spTree>
    <p:extLst>
      <p:ext uri="{BB962C8B-B14F-4D97-AF65-F5344CB8AC3E}">
        <p14:creationId xmlns:p14="http://schemas.microsoft.com/office/powerpoint/2010/main" val="41878104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593F7-C173-46C7-A815-DDB03EE63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>
            <a:extLst>
              <a:ext uri="{FF2B5EF4-FFF2-40B4-BE49-F238E27FC236}">
                <a16:creationId xmlns:a16="http://schemas.microsoft.com/office/drawing/2014/main" id="{6FFA5BEF-3A4C-73D2-CFCB-D574BFC6D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6323" name="Rectangle 1027">
            <a:extLst>
              <a:ext uri="{FF2B5EF4-FFF2-40B4-BE49-F238E27FC236}">
                <a16:creationId xmlns:a16="http://schemas.microsoft.com/office/drawing/2014/main" id="{F1A67BAA-589A-FFFE-1488-BBB54EA3D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r>
              <a:rPr lang="en-US"/>
              <a:t>Halfword access and signed halfword/byte accesses were added to the architecture in v4T, this is the reason the offset field is not as flexible as the normal word/byte load/store - not a problem because these accesses are less common.</a:t>
            </a:r>
          </a:p>
          <a:p>
            <a:endParaRPr lang="en-US"/>
          </a:p>
          <a:p>
            <a:r>
              <a:rPr lang="en-US"/>
              <a:t>Link: diagram on next slide</a:t>
            </a:r>
          </a:p>
        </p:txBody>
      </p:sp>
    </p:spTree>
    <p:extLst>
      <p:ext uri="{BB962C8B-B14F-4D97-AF65-F5344CB8AC3E}">
        <p14:creationId xmlns:p14="http://schemas.microsoft.com/office/powerpoint/2010/main" val="27397906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r>
              <a:rPr lang="en-US"/>
              <a:t>Halfword access and signed halfword/byte accesses were added to the architecture in v4T, this is the reason the offset field is not as flexible as the normal word/byte load/store - not a problem because these accesses are less common.</a:t>
            </a:r>
          </a:p>
          <a:p>
            <a:endParaRPr lang="en-US"/>
          </a:p>
          <a:p>
            <a:r>
              <a:rPr lang="en-US"/>
              <a:t>Link: diagram on next slide</a:t>
            </a:r>
          </a:p>
        </p:txBody>
      </p:sp>
    </p:spTree>
    <p:extLst>
      <p:ext uri="{BB962C8B-B14F-4D97-AF65-F5344CB8AC3E}">
        <p14:creationId xmlns:p14="http://schemas.microsoft.com/office/powerpoint/2010/main" val="34818366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983A4-0E2B-F429-EA6A-A242CEAF9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>
            <a:extLst>
              <a:ext uri="{FF2B5EF4-FFF2-40B4-BE49-F238E27FC236}">
                <a16:creationId xmlns:a16="http://schemas.microsoft.com/office/drawing/2014/main" id="{3875EEEB-58F2-E76F-478B-24395664E0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6323" name="Rectangle 1027">
            <a:extLst>
              <a:ext uri="{FF2B5EF4-FFF2-40B4-BE49-F238E27FC236}">
                <a16:creationId xmlns:a16="http://schemas.microsoft.com/office/drawing/2014/main" id="{72B913FC-4082-36FE-8301-84ECFAB6E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r>
              <a:rPr lang="en-US"/>
              <a:t>Halfword access and signed halfword/byte accesses were added to the architecture in v4T, this is the reason the offset field is not as flexible as the normal word/byte load/store - not a problem because these accesses are less common.</a:t>
            </a:r>
          </a:p>
          <a:p>
            <a:endParaRPr lang="en-US"/>
          </a:p>
          <a:p>
            <a:r>
              <a:rPr lang="en-US"/>
              <a:t>Link: diagram on next slide</a:t>
            </a:r>
          </a:p>
        </p:txBody>
      </p:sp>
    </p:spTree>
    <p:extLst>
      <p:ext uri="{BB962C8B-B14F-4D97-AF65-F5344CB8AC3E}">
        <p14:creationId xmlns:p14="http://schemas.microsoft.com/office/powerpoint/2010/main" val="37192844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r>
              <a:rPr lang="en-US" dirty="0"/>
              <a:t>Halfword access and signed halfword/byte accesses were added to the architecture in v4T, this is the reason the offset field is not as flexible as the normal word/byte load/store - not a problem because these accesses are less common.</a:t>
            </a:r>
          </a:p>
          <a:p>
            <a:endParaRPr lang="en-US" dirty="0"/>
          </a:p>
          <a:p>
            <a:r>
              <a:rPr lang="en-US" dirty="0"/>
              <a:t>Link: diagram on next slide</a:t>
            </a:r>
          </a:p>
        </p:txBody>
      </p:sp>
    </p:spTree>
    <p:extLst>
      <p:ext uri="{BB962C8B-B14F-4D97-AF65-F5344CB8AC3E}">
        <p14:creationId xmlns:p14="http://schemas.microsoft.com/office/powerpoint/2010/main" val="36553936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r>
              <a:rPr lang="en-US" dirty="0"/>
              <a:t>Halfword access and signed halfword/byte accesses were added to the architecture in v4T, this is the reason the offset field is not as flexible as the normal word/byte load/store - not a problem because these accesses are less common.</a:t>
            </a:r>
          </a:p>
          <a:p>
            <a:endParaRPr lang="en-US" dirty="0"/>
          </a:p>
          <a:p>
            <a:r>
              <a:rPr lang="en-US" dirty="0"/>
              <a:t>Link: diagram on next slide</a:t>
            </a:r>
          </a:p>
        </p:txBody>
      </p:sp>
    </p:spTree>
    <p:extLst>
      <p:ext uri="{BB962C8B-B14F-4D97-AF65-F5344CB8AC3E}">
        <p14:creationId xmlns:p14="http://schemas.microsoft.com/office/powerpoint/2010/main" val="21274030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605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r>
              <a:rPr lang="en-US"/>
              <a:t>Halfword access and signed halfword/byte accesses were added to the architecture in v4T, this is the reason the offset field is not as flexible as the normal word/byte load/store - not a problem because these accesses are less common.</a:t>
            </a:r>
          </a:p>
          <a:p>
            <a:endParaRPr lang="en-US"/>
          </a:p>
          <a:p>
            <a:r>
              <a:rPr lang="en-US"/>
              <a:t>Link: diagram on next slide</a:t>
            </a:r>
          </a:p>
        </p:txBody>
      </p:sp>
    </p:spTree>
    <p:extLst>
      <p:ext uri="{BB962C8B-B14F-4D97-AF65-F5344CB8AC3E}">
        <p14:creationId xmlns:p14="http://schemas.microsoft.com/office/powerpoint/2010/main" val="22634545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r>
              <a:rPr lang="en-US"/>
              <a:t>Halfword access and signed halfword/byte accesses were added to the architecture in v4T, this is the reason the offset field is not as flexible as the normal word/byte load/store - not a problem because these accesses are less common.</a:t>
            </a:r>
          </a:p>
          <a:p>
            <a:endParaRPr lang="en-US"/>
          </a:p>
          <a:p>
            <a:r>
              <a:rPr lang="en-US"/>
              <a:t>Link: diagram on next slide</a:t>
            </a:r>
          </a:p>
        </p:txBody>
      </p:sp>
    </p:spTree>
    <p:extLst>
      <p:ext uri="{BB962C8B-B14F-4D97-AF65-F5344CB8AC3E}">
        <p14:creationId xmlns:p14="http://schemas.microsoft.com/office/powerpoint/2010/main" val="27184722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1" y="3343003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r>
              <a:rPr lang="en-US"/>
              <a:t>Halfword access and signed halfword/byte accesses were added to the architecture in v4T, this is the reason the offset field is not as flexible as the normal word/byte load/store - not a problem because these accesses are less common.</a:t>
            </a:r>
          </a:p>
          <a:p>
            <a:endParaRPr lang="en-US"/>
          </a:p>
          <a:p>
            <a:r>
              <a:rPr lang="en-US"/>
              <a:t>Link: diagram on next slide</a:t>
            </a:r>
          </a:p>
        </p:txBody>
      </p:sp>
    </p:spTree>
    <p:extLst>
      <p:ext uri="{BB962C8B-B14F-4D97-AF65-F5344CB8AC3E}">
        <p14:creationId xmlns:p14="http://schemas.microsoft.com/office/powerpoint/2010/main" val="2252502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692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FD = Full Descending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STMFD/LDMFD = STMDB/LDMIA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ED = Empty Descending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STMED/LDMED = STMDA/LDMIB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FA = Full Ascending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STMFA/LDMFA = STMIB/LDMDA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EA = Empty Ascending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STMEA/LDMEA = STMIA/LDMDB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576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MOV supports all 8-bit immediate numbers</a:t>
            </a:r>
          </a:p>
          <a:p>
            <a:r>
              <a:rPr lang="en-US" sz="1800" dirty="0"/>
              <a:t>Range of 8-bit immediate number: 0 – 255</a:t>
            </a:r>
          </a:p>
          <a:p>
            <a:pPr marL="0" marR="0" lvl="0" indent="0" algn="l" defTabSz="98107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Numbers out of this range but with some patterns can be encoded. Refer to the Slide </a:t>
            </a:r>
            <a:r>
              <a:rPr lang="en-US" sz="1800" dirty="0">
                <a:hlinkClick r:id="rId3" action="ppaction://hlinksldjump"/>
              </a:rPr>
              <a:t>Summary of Pre-index and Post-index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47376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9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dirty="0"/>
              <a:t>Two possible byte orderings: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Little-endian</a:t>
            </a:r>
            <a:r>
              <a:rPr lang="en-US" sz="1400" dirty="0"/>
              <a:t>: the LSB (Least Significant Byte) is stored at the lowest address.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Big-endian</a:t>
            </a:r>
            <a:r>
              <a:rPr lang="en-US" sz="1400" dirty="0"/>
              <a:t>: the LSB (Least Significant Byte) is stored at the highest address.</a:t>
            </a:r>
          </a:p>
          <a:p>
            <a:pPr lvl="1"/>
            <a:r>
              <a:rPr lang="en-US" sz="1400" dirty="0"/>
              <a:t>Intel processors use Little-Endian; ARM processors can be configured as either Little- or Big-endian; </a:t>
            </a:r>
            <a:r>
              <a:rPr lang="en-GB" sz="1400" dirty="0"/>
              <a:t>STM32 microcontrollers based on ARM Cortex-M3 use little-endian</a:t>
            </a:r>
          </a:p>
          <a:p>
            <a:endParaRPr lang="en-GB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27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300" dirty="0"/>
          </a:p>
          <a:p>
            <a:pPr lvl="1"/>
            <a:endParaRPr lang="en-US" sz="1900" dirty="0"/>
          </a:p>
          <a:p>
            <a:pPr lvl="1"/>
            <a:r>
              <a:rPr lang="en-US" sz="1900" dirty="0"/>
              <a:t>the LSB (Least Significant Byte) is stored at the lowest address.</a:t>
            </a:r>
          </a:p>
          <a:p>
            <a:pPr lvl="1"/>
            <a:r>
              <a:rPr lang="en-US" sz="1900" dirty="0">
                <a:solidFill>
                  <a:srgbClr val="FF0000"/>
                </a:solidFill>
              </a:rPr>
              <a:t>Big-endian</a:t>
            </a:r>
            <a:r>
              <a:rPr lang="en-US" sz="1900" dirty="0"/>
              <a:t>: the LSB (Least Significant Byte) is stored at the highest address.</a:t>
            </a:r>
          </a:p>
          <a:p>
            <a:pPr lvl="1"/>
            <a:r>
              <a:rPr lang="en-US" sz="1900" dirty="0"/>
              <a:t>Intel processors use Little-Endian; ARM processors can be configured as either Little- or Big-endian; </a:t>
            </a:r>
            <a:r>
              <a:rPr lang="en-GB" sz="1900" dirty="0"/>
              <a:t>STM32 microcontrollers based on ARM Cortex-M3 use little-endian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88139" tIns="44070" rIns="88139" bIns="44070"/>
          <a:lstStyle/>
          <a:p>
            <a:fld id="{D624DF53-3DD3-9F45-9E7E-472B96F1AB8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46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022" y="3343004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r>
              <a:rPr lang="en-US" dirty="0"/>
              <a:t>Halfword access and signed halfword/byte accesses were added to the architecture in v4T, this is the reason the offset field is not as flexible as the normal word/byte load/store - not a problem because these accesses are less common.</a:t>
            </a:r>
          </a:p>
          <a:p>
            <a:endParaRPr lang="en-US" dirty="0"/>
          </a:p>
          <a:p>
            <a:r>
              <a:rPr lang="en-US" dirty="0"/>
              <a:t>Link: diagram on next slide</a:t>
            </a:r>
          </a:p>
        </p:txBody>
      </p:sp>
    </p:spTree>
    <p:extLst>
      <p:ext uri="{BB962C8B-B14F-4D97-AF65-F5344CB8AC3E}">
        <p14:creationId xmlns:p14="http://schemas.microsoft.com/office/powerpoint/2010/main" val="683511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2CB46-2C90-CB99-BDE0-9C85EB180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>
            <a:extLst>
              <a:ext uri="{FF2B5EF4-FFF2-40B4-BE49-F238E27FC236}">
                <a16:creationId xmlns:a16="http://schemas.microsoft.com/office/drawing/2014/main" id="{BA2BE5C1-7538-2ECC-C654-0BE4355114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655638"/>
            <a:ext cx="3341688" cy="2506662"/>
          </a:xfrm>
          <a:ln/>
        </p:spPr>
      </p:sp>
      <p:sp>
        <p:nvSpPr>
          <p:cNvPr id="56323" name="Rectangle 1027">
            <a:extLst>
              <a:ext uri="{FF2B5EF4-FFF2-40B4-BE49-F238E27FC236}">
                <a16:creationId xmlns:a16="http://schemas.microsoft.com/office/drawing/2014/main" id="{D85890D1-8FF7-1888-F136-FB5A48249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7022" y="3343004"/>
            <a:ext cx="6822358" cy="3165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007" tIns="44003" rIns="88007" bIns="44003"/>
          <a:lstStyle/>
          <a:p>
            <a:r>
              <a:rPr lang="en-US"/>
              <a:t>Halfword access and signed halfword/byte accesses were added to the architecture in v4T, this is the reason the offset field is not as flexible as the normal word/byte load/store - not a problem because these accesses are less common.</a:t>
            </a:r>
          </a:p>
          <a:p>
            <a:endParaRPr lang="en-US"/>
          </a:p>
          <a:p>
            <a:r>
              <a:rPr lang="en-US"/>
              <a:t>Link: diagram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86383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A00D299-558C-468E-A8B3-0F5C3BFA45F9}" type="datetime1">
              <a:rPr lang="en-US" smtClean="0"/>
              <a:pPr/>
              <a:t>12/6/2025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 sz="1800"/>
            </a:lvl1pPr>
          </a:lstStyle>
          <a:p>
            <a:fld id="{AEE14D4A-FE32-40AF-B06D-E9622816B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D175-8905-42BE-8088-EB39001CF9E2}" type="datetime1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8DD-1B66-47DA-8A31-5DCDA0DEF224}" type="datetime1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BFB9-75E0-4A72-9D54-3C687B559A4D}" type="datetime1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470CD76-7AB7-4744-8178-DC5367B833CD}" type="datetime1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EE14D4A-FE32-40AF-B06D-E9622816B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FC63-82A8-4ACC-B2CB-6D46E8B59216}" type="datetime1">
              <a:rPr lang="en-US" smtClean="0"/>
              <a:pPr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B8A6-94F4-4AF6-98DE-0FFC617E1C31}" type="datetime1">
              <a:rPr lang="en-US" smtClean="0"/>
              <a:pPr/>
              <a:t>12/6/2025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F4FC-8D0E-4C14-A02E-A429C4519FEF}" type="datetime1">
              <a:rPr lang="en-US" smtClean="0"/>
              <a:pPr/>
              <a:t>12/6/2025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C487-A287-485A-B215-4EC98DD3E443}" type="datetime1">
              <a:rPr lang="en-US" smtClean="0"/>
              <a:pPr/>
              <a:t>12/6/2025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9AC6-4AC4-4D5F-9A1B-0E1C0FF133F9}" type="datetime1">
              <a:rPr lang="en-US" smtClean="0"/>
              <a:pPr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4EF9-9AC8-4842-AFC3-C27337CCABE8}" type="datetime1">
              <a:rPr lang="en-US" smtClean="0"/>
              <a:pPr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F0DD18-6EB7-49F7-A70C-A012EDB48BDB}" type="datetime1">
              <a:rPr lang="en-US" smtClean="0"/>
              <a:pPr/>
              <a:t>12/6/2025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fld id="{AEE14D4A-FE32-40AF-B06D-E9622816B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pull dir="ru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e.maine.edu/~zhu/boo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tfV3HsHwk4&amp;list=PLRJhV4hUhIymmp5CCeIFPyxbknsdcXCc8&amp;index=23" TargetMode="External"/><Relationship Id="rId2" Type="http://schemas.openxmlformats.org/officeDocument/2006/relationships/hyperlink" Target="https://www.youtube.com/watch?v=T1C9Kj_78ek&amp;list=PLRJhV4hUhIymmp5CCeIFPyxbknsdcXCc8&amp;index=2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4xoaOlNSJo" TargetMode="External"/><Relationship Id="rId4" Type="http://schemas.openxmlformats.org/officeDocument/2006/relationships/hyperlink" Target="https://www.youtube.com/watch?v=zgkxPdPkxa8&amp;list=PLRJhV4hUhIymmp5CCeIFPyxbknsdcXCc8&amp;index=2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CC8E-A1B6-4F03-86F4-7DF2A440C9C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28800" y="337547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Bookman Old Style (Headings)"/>
              </a:rPr>
              <a:t>Embedded Systems with ARM Cortex-M Microcontrollers in Assembly Language and 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3343" y="1828800"/>
            <a:ext cx="2606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C00000"/>
                </a:solidFill>
              </a:rPr>
              <a:t>Chapter 5</a:t>
            </a:r>
          </a:p>
          <a:p>
            <a:pPr algn="r"/>
            <a:r>
              <a:rPr lang="en-US" sz="2400" b="1" dirty="0">
                <a:solidFill>
                  <a:srgbClr val="C00000"/>
                </a:solidFill>
              </a:rPr>
              <a:t>Memory Access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Fall 2025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>
            <a:noAutofit/>
          </a:bodyPr>
          <a:lstStyle/>
          <a:p>
            <a:r>
              <a:rPr lang="en-US" sz="2000" dirty="0"/>
              <a:t>Z. Gu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4636B5-1A15-392F-777F-ACB6D0BF1A0E}"/>
              </a:ext>
            </a:extLst>
          </p:cNvPr>
          <p:cNvSpPr txBox="1"/>
          <p:nvPr/>
        </p:nvSpPr>
        <p:spPr>
          <a:xfrm>
            <a:off x="709138" y="6259175"/>
            <a:ext cx="7725724" cy="46166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4BACC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Light"/>
                <a:ea typeface="华文新魏" panose="02010800040101010101" pitchFamily="2" charset="-122"/>
                <a:cs typeface="+mn-cs"/>
              </a:rPr>
              <a:t>Acknowledgement: Lecture slides based on Embedded Systems with ARM Cortex-M Microcontrollers in Assembly Language and C, University of Maine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Light"/>
                <a:ea typeface="华文新魏" panose="02010800040101010101" pitchFamily="2" charset="-122"/>
                <a:cs typeface="+mn-cs"/>
                <a:hlinkClick r:id="rId3"/>
              </a:rPr>
              <a:t>https://web.eece.maine.edu/~zhu/book/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Light"/>
                <a:ea typeface="华文新魏" panose="02010800040101010101" pitchFamily="2" charset="-122"/>
                <a:cs typeface="+mn-cs"/>
              </a:rPr>
              <a:t> </a:t>
            </a:r>
            <a:endParaRPr kumimoji="0" lang="en-S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Ligh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1A08E28-A3F8-4D29-AE8D-4F5B8A5E8B73}" type="slidenum">
              <a:rPr lang="en-US" altLang="zh-TW" smtClean="0">
                <a:solidFill>
                  <a:srgbClr val="C00000"/>
                </a:solidFill>
              </a:rPr>
              <a:pPr/>
              <a:t>10</a:t>
            </a:fld>
            <a:endParaRPr lang="en-US" altLang="zh-TW" dirty="0">
              <a:solidFill>
                <a:srgbClr val="C00000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PMingLiU" pitchFamily="18" charset="-120"/>
              </a:rPr>
              <a:t>Endianess</a:t>
            </a:r>
            <a:endParaRPr lang="zh-TW" altLang="en-US">
              <a:ea typeface="PMingLiU" pitchFamily="18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64781B3-1E19-401F-93EB-A108C496249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0"/>
            <a:ext cx="8464858" cy="49674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zh-TW" sz="2000" b="0" dirty="0">
                <a:solidFill>
                  <a:srgbClr val="C00000"/>
                </a:solidFill>
              </a:rPr>
              <a:t>Little-Endian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altLang="zh-TW" sz="2000" b="0" dirty="0"/>
              <a:t>Least significant byte (LSB) is stored at lowest (least) address of a word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zh-TW" sz="2000" b="0" dirty="0">
                <a:solidFill>
                  <a:srgbClr val="0041FF"/>
                </a:solidFill>
              </a:rPr>
              <a:t>Big-Endian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altLang="zh-TW" sz="2000" b="0" dirty="0"/>
              <a:t>Most significant byte (MSB) is stored at lowest (least) address of a word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zh-TW" sz="2000" b="0" dirty="0"/>
              <a:t>Regardless of endianness, the address of a word is defined as the lowest address of all bytes it occupies.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zh-TW" sz="2000" b="0" dirty="0"/>
              <a:t>ARM is </a:t>
            </a:r>
            <a:r>
              <a:rPr lang="en-US" altLang="zh-TW" sz="2000" b="0" i="1" dirty="0">
                <a:solidFill>
                  <a:srgbClr val="C00000"/>
                </a:solidFill>
              </a:rPr>
              <a:t>Little-Endian by default</a:t>
            </a:r>
            <a:r>
              <a:rPr lang="en-US" altLang="zh-TW" sz="2000" b="0" dirty="0"/>
              <a:t>.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altLang="zh-TW" sz="1700" b="0" dirty="0"/>
              <a:t>It can be made Big-Endian by configuration.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altLang="zh-TW" sz="2400" b="0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zh-TW" altLang="en-US" sz="2000" b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66" y="3893764"/>
            <a:ext cx="6415159" cy="232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13590" y="4397828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Reading from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the 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6655" y="5863065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Reading from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the bottom</a:t>
            </a:r>
          </a:p>
        </p:txBody>
      </p:sp>
    </p:spTree>
    <p:extLst>
      <p:ext uri="{BB962C8B-B14F-4D97-AF65-F5344CB8AC3E}">
        <p14:creationId xmlns:p14="http://schemas.microsoft.com/office/powerpoint/2010/main" val="79499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D9DD-57FD-25FA-A5FC-A91B1512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Endianness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5F284A-63C8-E718-3662-CA2713F5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1D3D12-2DFF-695D-CF13-F6D90052B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14501"/>
            <a:ext cx="3301604" cy="199191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270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3336A80-AD5F-233D-C88B-06FEB143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96741"/>
            <a:ext cx="330160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49400" algn="l"/>
              </a:tabLs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1549400" algn="l"/>
              </a:tabLs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1549400" algn="l"/>
              </a:tabLs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1549400" algn="l"/>
              </a:tabLs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1549400" algn="l"/>
              </a:tabLs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l"/>
              </a:tabLs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l"/>
              </a:tabLs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l"/>
              </a:tabLs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l"/>
              </a:tabLs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latin typeface="Consolas" panose="020B0609020204030204" pitchFamily="49" charset="0"/>
              </a:rPr>
              <a:t>                              Memory     Value</a:t>
            </a:r>
          </a:p>
          <a:p>
            <a:r>
              <a:rPr lang="en-US" altLang="en-US" sz="900" dirty="0">
                <a:latin typeface="Consolas" panose="020B0609020204030204" pitchFamily="49" charset="0"/>
              </a:rPr>
              <a:t>                              Offset  (LSB) (MSB)</a:t>
            </a:r>
          </a:p>
          <a:p>
            <a:r>
              <a:rPr lang="en-US" altLang="en-US" sz="900" dirty="0">
                <a:latin typeface="Consolas" panose="020B0609020204030204" pitchFamily="49" charset="0"/>
              </a:rPr>
              <a:t>                              ======  ===========</a:t>
            </a:r>
          </a:p>
          <a:p>
            <a:r>
              <a:rPr lang="en-US" alt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uint8_t a  = 1;</a:t>
            </a:r>
            <a:r>
              <a:rPr lang="en-US" altLang="en-US" sz="900" dirty="0">
                <a:latin typeface="Consolas" panose="020B0609020204030204" pitchFamily="49" charset="0"/>
              </a:rPr>
              <a:t>               0x0000  </a:t>
            </a:r>
            <a:r>
              <a:rPr lang="en-US" altLang="en-US" sz="900" dirty="0">
                <a:solidFill>
                  <a:srgbClr val="C00000"/>
                </a:solidFill>
                <a:latin typeface="Consolas" panose="020B0609020204030204" pitchFamily="49" charset="0"/>
              </a:rPr>
              <a:t>01</a:t>
            </a:r>
            <a:r>
              <a:rPr lang="en-US" altLang="en-US" sz="900" dirty="0">
                <a:latin typeface="Consolas" panose="020B0609020204030204" pitchFamily="49" charset="0"/>
              </a:rPr>
              <a:t> </a:t>
            </a:r>
            <a:r>
              <a:rPr lang="en-US" altLang="en-US" sz="900" dirty="0">
                <a:solidFill>
                  <a:srgbClr val="00CC00"/>
                </a:solidFill>
                <a:latin typeface="Consolas" panose="020B0609020204030204" pitchFamily="49" charset="0"/>
              </a:rPr>
              <a:t>02</a:t>
            </a:r>
            <a:r>
              <a:rPr lang="en-US" altLang="en-US" sz="900" dirty="0">
                <a:latin typeface="Consolas" panose="020B0609020204030204" pitchFamily="49" charset="0"/>
              </a:rPr>
              <a:t> </a:t>
            </a:r>
            <a:r>
              <a:rPr lang="en-US" alt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FF 00</a:t>
            </a:r>
          </a:p>
          <a:p>
            <a:r>
              <a:rPr lang="en-US" altLang="en-US" sz="900" dirty="0">
                <a:solidFill>
                  <a:srgbClr val="00CC00"/>
                </a:solidFill>
                <a:latin typeface="Consolas" panose="020B0609020204030204" pitchFamily="49" charset="0"/>
              </a:rPr>
              <a:t>uint8_t b  = 2;</a:t>
            </a:r>
          </a:p>
          <a:p>
            <a:r>
              <a:rPr lang="en-US" alt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uint16_t c = 255; // 0x00FF</a:t>
            </a:r>
          </a:p>
          <a:p>
            <a:r>
              <a:rPr lang="en-US" altLang="en-US" sz="900" dirty="0">
                <a:solidFill>
                  <a:srgbClr val="7030A0"/>
                </a:solidFill>
                <a:latin typeface="Consolas" panose="020B0609020204030204" pitchFamily="49" charset="0"/>
              </a:rPr>
              <a:t>uint32_t d = 0x12345678;</a:t>
            </a:r>
            <a:r>
              <a:rPr lang="en-US" altLang="en-US" sz="900" dirty="0">
                <a:latin typeface="Consolas" panose="020B0609020204030204" pitchFamily="49" charset="0"/>
              </a:rPr>
              <a:t>      0x0004  </a:t>
            </a:r>
            <a:r>
              <a:rPr lang="en-US" altLang="en-US" sz="900" dirty="0">
                <a:solidFill>
                  <a:srgbClr val="7030A0"/>
                </a:solidFill>
                <a:latin typeface="Consolas" panose="020B0609020204030204" pitchFamily="49" charset="0"/>
              </a:rPr>
              <a:t>78 56 34 12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D97DCAA-7B22-7D1D-DC62-7B3DD7450387}"/>
              </a:ext>
            </a:extLst>
          </p:cNvPr>
          <p:cNvSpPr txBox="1">
            <a:spLocks/>
          </p:cNvSpPr>
          <p:nvPr/>
        </p:nvSpPr>
        <p:spPr>
          <a:xfrm>
            <a:off x="457200" y="1820465"/>
            <a:ext cx="3200400" cy="74295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950"/>
              <a:t>Little-Endian</a:t>
            </a:r>
          </a:p>
          <a:p>
            <a:pPr lvl="1"/>
            <a:r>
              <a:rPr lang="en-US" altLang="en-US" sz="1725"/>
              <a:t>LSB is at lower address</a:t>
            </a:r>
            <a:endParaRPr lang="en-US" altLang="en-US" sz="1725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6DC6AB8-4346-7881-19B3-F249E4C4AD0B}"/>
              </a:ext>
            </a:extLst>
          </p:cNvPr>
          <p:cNvSpPr txBox="1">
            <a:spLocks/>
          </p:cNvSpPr>
          <p:nvPr/>
        </p:nvSpPr>
        <p:spPr bwMode="auto">
          <a:xfrm>
            <a:off x="457200" y="3820715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21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Big-</a:t>
            </a:r>
            <a:r>
              <a:rPr lang="en-US" sz="2100" kern="0" dirty="0" err="1">
                <a:latin typeface="+mn-lt"/>
                <a:ea typeface="ＭＳ Ｐゴシック" pitchFamily="-107" charset="-128"/>
                <a:cs typeface="ＭＳ Ｐゴシック" pitchFamily="-107" charset="-128"/>
              </a:rPr>
              <a:t>Endian</a:t>
            </a:r>
            <a:endParaRPr lang="en-US" sz="2100" kern="0" dirty="0">
              <a:latin typeface="+mn-lt"/>
              <a:ea typeface="ＭＳ Ｐゴシック" pitchFamily="-107" charset="-128"/>
              <a:cs typeface="ＭＳ Ｐゴシック" pitchFamily="-107" charset="-128"/>
            </a:endParaRPr>
          </a:p>
          <a:p>
            <a:pPr marL="557213" lvl="1" indent="-214313">
              <a:spcBef>
                <a:spcPct val="20000"/>
              </a:spcBef>
              <a:buFontTx/>
              <a:buChar char="–"/>
              <a:defRPr/>
            </a:pPr>
            <a:r>
              <a:rPr lang="en-US" sz="18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MSB is at lower address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7826439B-04E7-B2F9-3FFF-7C7DCEBF6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96991"/>
            <a:ext cx="330160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549400" algn="l"/>
              </a:tabLs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1549400" algn="l"/>
              </a:tabLs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1549400" algn="l"/>
              </a:tabLs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1549400" algn="l"/>
              </a:tabLs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1549400" algn="l"/>
              </a:tabLs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l"/>
              </a:tabLs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l"/>
              </a:tabLs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l"/>
              </a:tabLs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49400" algn="l"/>
              </a:tabLs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>
                <a:latin typeface="Consolas" panose="020B0609020204030204" pitchFamily="49" charset="0"/>
              </a:rPr>
              <a:t>                              Memory     Value</a:t>
            </a:r>
          </a:p>
          <a:p>
            <a:r>
              <a:rPr lang="en-US" altLang="en-US" sz="900">
                <a:latin typeface="Consolas" panose="020B0609020204030204" pitchFamily="49" charset="0"/>
              </a:rPr>
              <a:t>                              Offset  (LSB) (MSB)</a:t>
            </a:r>
          </a:p>
          <a:p>
            <a:r>
              <a:rPr lang="en-US" altLang="en-US" sz="900">
                <a:latin typeface="Consolas" panose="020B0609020204030204" pitchFamily="49" charset="0"/>
              </a:rPr>
              <a:t>                              ======  ===========</a:t>
            </a:r>
          </a:p>
          <a:p>
            <a:r>
              <a:rPr lang="en-US" altLang="en-US" sz="900">
                <a:solidFill>
                  <a:srgbClr val="C00000"/>
                </a:solidFill>
                <a:latin typeface="Consolas" panose="020B0609020204030204" pitchFamily="49" charset="0"/>
              </a:rPr>
              <a:t>uint8_t a  = 1;</a:t>
            </a:r>
            <a:r>
              <a:rPr lang="en-US" altLang="en-US" sz="900">
                <a:latin typeface="Consolas" panose="020B0609020204030204" pitchFamily="49" charset="0"/>
              </a:rPr>
              <a:t>               0x0000  </a:t>
            </a:r>
            <a:r>
              <a:rPr lang="en-US" altLang="en-US" sz="900">
                <a:solidFill>
                  <a:srgbClr val="C00000"/>
                </a:solidFill>
                <a:latin typeface="Consolas" panose="020B0609020204030204" pitchFamily="49" charset="0"/>
              </a:rPr>
              <a:t>01</a:t>
            </a:r>
            <a:r>
              <a:rPr lang="en-US" altLang="en-US" sz="900">
                <a:latin typeface="Consolas" panose="020B0609020204030204" pitchFamily="49" charset="0"/>
              </a:rPr>
              <a:t> </a:t>
            </a:r>
            <a:r>
              <a:rPr lang="en-US" altLang="en-US" sz="900">
                <a:solidFill>
                  <a:srgbClr val="00CC00"/>
                </a:solidFill>
                <a:latin typeface="Consolas" panose="020B0609020204030204" pitchFamily="49" charset="0"/>
              </a:rPr>
              <a:t>02</a:t>
            </a:r>
            <a:r>
              <a:rPr lang="en-US" altLang="en-US" sz="900">
                <a:latin typeface="Consolas" panose="020B0609020204030204" pitchFamily="49" charset="0"/>
              </a:rPr>
              <a:t> </a:t>
            </a:r>
            <a:r>
              <a:rPr lang="en-US" altLang="en-US" sz="900">
                <a:solidFill>
                  <a:srgbClr val="0000FF"/>
                </a:solidFill>
                <a:latin typeface="Consolas" panose="020B0609020204030204" pitchFamily="49" charset="0"/>
              </a:rPr>
              <a:t>00 FF</a:t>
            </a:r>
          </a:p>
          <a:p>
            <a:r>
              <a:rPr lang="en-US" altLang="en-US" sz="900">
                <a:solidFill>
                  <a:srgbClr val="00CC00"/>
                </a:solidFill>
                <a:latin typeface="Consolas" panose="020B0609020204030204" pitchFamily="49" charset="0"/>
              </a:rPr>
              <a:t>uint8_t b  = 2;</a:t>
            </a:r>
          </a:p>
          <a:p>
            <a:r>
              <a:rPr lang="en-US" altLang="en-US" sz="900">
                <a:solidFill>
                  <a:srgbClr val="0000FF"/>
                </a:solidFill>
                <a:latin typeface="Consolas" panose="020B0609020204030204" pitchFamily="49" charset="0"/>
              </a:rPr>
              <a:t>uint16_t c = 255; // 0x00FF</a:t>
            </a:r>
          </a:p>
          <a:p>
            <a:r>
              <a:rPr lang="en-US" altLang="en-US" sz="900">
                <a:solidFill>
                  <a:srgbClr val="7030A0"/>
                </a:solidFill>
                <a:latin typeface="Consolas" panose="020B0609020204030204" pitchFamily="49" charset="0"/>
              </a:rPr>
              <a:t>uint32_t d = 0x12345678;</a:t>
            </a:r>
            <a:r>
              <a:rPr lang="en-US" altLang="en-US" sz="900">
                <a:latin typeface="Consolas" panose="020B0609020204030204" pitchFamily="49" charset="0"/>
              </a:rPr>
              <a:t>      0x0004  </a:t>
            </a:r>
            <a:r>
              <a:rPr lang="en-US" altLang="en-US" sz="900">
                <a:solidFill>
                  <a:srgbClr val="7030A0"/>
                </a:solidFill>
                <a:latin typeface="Consolas" panose="020B0609020204030204" pitchFamily="49" charset="0"/>
              </a:rPr>
              <a:t>12 34 56 78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B8BD3D6-531D-3875-8CD3-DD211D1E0EAA}"/>
              </a:ext>
            </a:extLst>
          </p:cNvPr>
          <p:cNvSpPr txBox="1">
            <a:spLocks noChangeArrowheads="1"/>
          </p:cNvSpPr>
          <p:nvPr/>
        </p:nvSpPr>
        <p:spPr>
          <a:xfrm>
            <a:off x="4057650" y="1805225"/>
            <a:ext cx="4761808" cy="35097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For uint8_t a and b, each with size of 1 Byte: No difference</a:t>
            </a:r>
          </a:p>
          <a:p>
            <a:r>
              <a:rPr lang="en-US" sz="1800" dirty="0">
                <a:solidFill>
                  <a:srgbClr val="FF0000"/>
                </a:solidFill>
              </a:rPr>
              <a:t>Little-endian</a:t>
            </a:r>
            <a:r>
              <a:rPr lang="en-US" sz="1800" dirty="0"/>
              <a:t>: </a:t>
            </a:r>
          </a:p>
          <a:p>
            <a:pPr lvl="1"/>
            <a:r>
              <a:rPr lang="en-US" sz="1500" dirty="0"/>
              <a:t>For uint16_t c with size of 2 Bytes: LSB FF is at lower address and MSB 00 is at higher address</a:t>
            </a:r>
          </a:p>
          <a:p>
            <a:pPr lvl="1"/>
            <a:r>
              <a:rPr lang="en-US" sz="1500" dirty="0"/>
              <a:t>For uint32_t d with size of 4 Bytes: LSB 78 is at lower address and MSB 12 is at higher address.</a:t>
            </a:r>
          </a:p>
          <a:p>
            <a:r>
              <a:rPr lang="en-US" sz="1800" dirty="0">
                <a:solidFill>
                  <a:srgbClr val="FF0000"/>
                </a:solidFill>
              </a:rPr>
              <a:t>Big-endian</a:t>
            </a:r>
            <a:r>
              <a:rPr lang="en-US" sz="1800" dirty="0"/>
              <a:t>: </a:t>
            </a:r>
          </a:p>
          <a:p>
            <a:pPr lvl="1"/>
            <a:r>
              <a:rPr lang="en-US" sz="1500" dirty="0"/>
              <a:t>For uint16_t c with size of 2 Bytes: LSB FF is at </a:t>
            </a:r>
            <a:r>
              <a:rPr lang="en-US" sz="1500" dirty="0">
                <a:solidFill>
                  <a:srgbClr val="FF0000"/>
                </a:solidFill>
              </a:rPr>
              <a:t>higher</a:t>
            </a:r>
            <a:r>
              <a:rPr lang="en-US" sz="1500" dirty="0"/>
              <a:t> address and MSB 00 is at </a:t>
            </a:r>
            <a:r>
              <a:rPr lang="en-US" sz="1500" dirty="0">
                <a:solidFill>
                  <a:srgbClr val="FF0000"/>
                </a:solidFill>
              </a:rPr>
              <a:t>lower</a:t>
            </a:r>
            <a:r>
              <a:rPr lang="en-US" sz="1500" dirty="0"/>
              <a:t> address</a:t>
            </a:r>
          </a:p>
          <a:p>
            <a:pPr lvl="1"/>
            <a:r>
              <a:rPr lang="en-US" sz="1500" dirty="0"/>
              <a:t>For uint32_t d with size of 4 Bytes: LSB 78 is at </a:t>
            </a:r>
            <a:r>
              <a:rPr lang="en-US" sz="1500" dirty="0">
                <a:solidFill>
                  <a:srgbClr val="FF0000"/>
                </a:solidFill>
              </a:rPr>
              <a:t>higher</a:t>
            </a:r>
            <a:r>
              <a:rPr lang="en-US" sz="1500" dirty="0"/>
              <a:t> address and MSB 12 is at </a:t>
            </a:r>
            <a:r>
              <a:rPr lang="en-US" sz="1500" dirty="0">
                <a:solidFill>
                  <a:srgbClr val="FF0000"/>
                </a:solidFill>
              </a:rPr>
              <a:t>lower</a:t>
            </a:r>
            <a:r>
              <a:rPr lang="en-US" sz="1500" dirty="0"/>
              <a:t> address.</a:t>
            </a:r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149374474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1027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1028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1029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103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defTabSz="938213"/>
            <a:r>
              <a:rPr lang="en-US" dirty="0"/>
              <a:t>Example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801708"/>
              </p:ext>
            </p:extLst>
          </p:nvPr>
        </p:nvGraphicFramePr>
        <p:xfrm>
          <a:off x="4888627" y="2689090"/>
          <a:ext cx="3798173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Memory</a:t>
                      </a:r>
                      <a:r>
                        <a:rPr lang="en-US" sz="2800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Data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0xA7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0x90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0x8C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0xEE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974851" y="3260098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237" y="1529451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Big-Endian is used, the word stored at address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r>
              <a:rPr lang="en-US" sz="2400" dirty="0"/>
              <a:t> 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A5FB4D-594C-9853-7F5E-FBB8A9CC2E2B}"/>
              </a:ext>
            </a:extLst>
          </p:cNvPr>
          <p:cNvSpPr/>
          <p:nvPr/>
        </p:nvSpPr>
        <p:spPr>
          <a:xfrm>
            <a:off x="1068814" y="5673547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13351-C241-9619-5193-8ECBEDBF9229}"/>
              </a:ext>
            </a:extLst>
          </p:cNvPr>
          <p:cNvSpPr txBox="1"/>
          <p:nvPr/>
        </p:nvSpPr>
        <p:spPr>
          <a:xfrm>
            <a:off x="457200" y="39429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Little-Endian is used, the word stored at address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r>
              <a:rPr lang="en-US" sz="2400" dirty="0"/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40407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8F714-92BD-D473-172C-232BC04FA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4C185ED2-CDD6-5E00-0478-C6BF034AD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4FA9C671-801E-5C0E-599B-B247A65A1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1028">
            <a:extLst>
              <a:ext uri="{FF2B5EF4-FFF2-40B4-BE49-F238E27FC236}">
                <a16:creationId xmlns:a16="http://schemas.microsoft.com/office/drawing/2014/main" id="{0C5BD073-26C5-49F8-EFDD-71F4A79F7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1029">
            <a:extLst>
              <a:ext uri="{FF2B5EF4-FFF2-40B4-BE49-F238E27FC236}">
                <a16:creationId xmlns:a16="http://schemas.microsoft.com/office/drawing/2014/main" id="{1D8647D0-ED51-2D99-83EC-C390CF944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1030">
            <a:extLst>
              <a:ext uri="{FF2B5EF4-FFF2-40B4-BE49-F238E27FC236}">
                <a16:creationId xmlns:a16="http://schemas.microsoft.com/office/drawing/2014/main" id="{E5C72267-C1E6-4EC8-966D-70FBDE6E9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defTabSz="938213"/>
            <a:r>
              <a:rPr lang="en-US" dirty="0"/>
              <a:t>Example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E5E4A0-F329-83D8-A981-399B8134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652F5CC-1BC8-5FF7-98B9-188201F0E11C}"/>
              </a:ext>
            </a:extLst>
          </p:cNvPr>
          <p:cNvGraphicFramePr>
            <a:graphicFrameLocks noGrp="1"/>
          </p:cNvGraphicFramePr>
          <p:nvPr/>
        </p:nvGraphicFramePr>
        <p:xfrm>
          <a:off x="4888627" y="2689090"/>
          <a:ext cx="3798173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Memory</a:t>
                      </a:r>
                      <a:r>
                        <a:rPr lang="en-US" sz="2800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Data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0xA7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0x90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0x8C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0xEE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F654926-5D04-A184-8669-A6969F11A753}"/>
              </a:ext>
            </a:extLst>
          </p:cNvPr>
          <p:cNvSpPr/>
          <p:nvPr/>
        </p:nvSpPr>
        <p:spPr>
          <a:xfrm>
            <a:off x="974851" y="3260098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0xEE8C90A7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27230-3283-6E82-256A-205D9C087AF6}"/>
              </a:ext>
            </a:extLst>
          </p:cNvPr>
          <p:cNvSpPr txBox="1"/>
          <p:nvPr/>
        </p:nvSpPr>
        <p:spPr>
          <a:xfrm>
            <a:off x="363237" y="1529451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Big-Endian is used, the word stored at address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r>
              <a:rPr lang="en-US" sz="2400" dirty="0"/>
              <a:t>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03B08-CC25-F5C4-0B03-A53906A8788B}"/>
              </a:ext>
            </a:extLst>
          </p:cNvPr>
          <p:cNvSpPr txBox="1"/>
          <p:nvPr/>
        </p:nvSpPr>
        <p:spPr>
          <a:xfrm>
            <a:off x="457200" y="39429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Little-Endian is used, the word stored at address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r>
              <a:rPr lang="en-US" sz="2400" dirty="0"/>
              <a:t> 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592895-3A6A-875E-C632-7FDD8F00AA8A}"/>
              </a:ext>
            </a:extLst>
          </p:cNvPr>
          <p:cNvSpPr/>
          <p:nvPr/>
        </p:nvSpPr>
        <p:spPr>
          <a:xfrm>
            <a:off x="974851" y="5687478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C4C8F7-5953-B836-E4D1-CE13400EB1A9}"/>
              </a:ext>
            </a:extLst>
          </p:cNvPr>
          <p:cNvSpPr/>
          <p:nvPr/>
        </p:nvSpPr>
        <p:spPr>
          <a:xfrm>
            <a:off x="987590" y="5647266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0xA7908CEE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58725-8F20-0166-E842-3E887C8FCDED}"/>
              </a:ext>
            </a:extLst>
          </p:cNvPr>
          <p:cNvSpPr txBox="1"/>
          <p:nvPr/>
        </p:nvSpPr>
        <p:spPr>
          <a:xfrm>
            <a:off x="4823292" y="1390951"/>
            <a:ext cx="4320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41FF"/>
                </a:solidFill>
              </a:rPr>
              <a:t>Endianness specifies byte order, not bit order in a byte!</a:t>
            </a:r>
          </a:p>
        </p:txBody>
      </p:sp>
    </p:spTree>
    <p:extLst>
      <p:ext uri="{BB962C8B-B14F-4D97-AF65-F5344CB8AC3E}">
        <p14:creationId xmlns:p14="http://schemas.microsoft.com/office/powerpoint/2010/main" val="19588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Alignment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63E4C-4642-794D-A2FD-70F6B81535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2544" y="1171208"/>
            <a:ext cx="8308689" cy="17552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Assume a byte-addressable memory with a data bus that is 32 bits (4 bytes) wide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 16 bytes of memory (addresses 0 to 15) arranged as four 32-bit words (4 bytes each)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078" y="3412912"/>
            <a:ext cx="3581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Well-aligned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each word begins on a mod-4 address, which can be read in a single memory cycle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965" y="2283024"/>
            <a:ext cx="3785316" cy="1121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78" y="2283024"/>
            <a:ext cx="3802444" cy="11298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43965" y="3412912"/>
            <a:ext cx="3581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Ill-aligned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 word begins on address 6, not a mod-4 address, which can be read in 2 memory cycles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9436" y="4128493"/>
            <a:ext cx="8686053" cy="2246769"/>
            <a:chOff x="-314426" y="4497972"/>
            <a:chExt cx="11581404" cy="299569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8815" y="4625282"/>
              <a:ext cx="5412488" cy="40716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3140" y="5363074"/>
              <a:ext cx="5503838" cy="4362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8815" y="6083107"/>
              <a:ext cx="4887225" cy="44788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-314426" y="4497972"/>
              <a:ext cx="5822605" cy="29956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first read cycle would retrieve 4 bytes from addresses 4 through 7; of these, the bytes from addresses 4 and 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are discarded, and those from addresses 6 and 7 are moved to the far right;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second read cycle retrieves 4 bytes from addresses 8 through 11; the bytes from addresses 10 and 11 are  discarded, and those from addresses 8 and 9 are moved to the far left;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Finally, the two halves are combined to form the desired 32-bit operand.</a:t>
              </a:r>
            </a:p>
          </p:txBody>
        </p:sp>
      </p:grpSp>
      <p:sp>
        <p:nvSpPr>
          <p:cNvPr id="5" name="Arrow: Right 4">
            <a:extLst>
              <a:ext uri="{FF2B5EF4-FFF2-40B4-BE49-F238E27FC236}">
                <a16:creationId xmlns:a16="http://schemas.microsoft.com/office/drawing/2014/main" id="{403B0BD2-2931-BDC5-E683-51FBAB7B8593}"/>
              </a:ext>
            </a:extLst>
          </p:cNvPr>
          <p:cNvSpPr/>
          <p:nvPr/>
        </p:nvSpPr>
        <p:spPr>
          <a:xfrm>
            <a:off x="4413347" y="4630642"/>
            <a:ext cx="285830" cy="363474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448752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Load-Modify-Store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27847" y="3935505"/>
            <a:ext cx="7306235" cy="20439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Assume the memory address of x is stored in r1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4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r0, [r1]  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load value of x from memory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4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r0, r0, #1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x = x + 1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4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[r1]  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store x into memory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4752" y="1860209"/>
            <a:ext cx="2873837" cy="646331"/>
          </a:xfrm>
          <a:prstGeom prst="rect">
            <a:avLst/>
          </a:prstGeom>
          <a:ln>
            <a:solidFill>
              <a:srgbClr val="00618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 = x + 1; 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22377" y="2743199"/>
            <a:ext cx="358588" cy="851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65929" y="1323797"/>
            <a:ext cx="2753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 statement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92CBE-0919-674D-B868-A0FA0261DE88}"/>
              </a:ext>
            </a:extLst>
          </p:cNvPr>
          <p:cNvSpPr txBox="1"/>
          <p:nvPr/>
        </p:nvSpPr>
        <p:spPr>
          <a:xfrm>
            <a:off x="4580964" y="2847199"/>
            <a:ext cx="3953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Assume variable X resides in memory and is a 32-bit integer</a:t>
            </a:r>
          </a:p>
        </p:txBody>
      </p:sp>
    </p:spTree>
    <p:extLst>
      <p:ext uri="{BB962C8B-B14F-4D97-AF65-F5344CB8AC3E}">
        <p14:creationId xmlns:p14="http://schemas.microsoft.com/office/powerpoint/2010/main" val="22404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53689-4077-DD41-84D7-94D2A56F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Steps: Load, Modify, Store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8D52A9-ACBD-AA45-8416-2E844AF1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4C0AE0-3F6D-9446-98BC-2177D8F5ED78}"/>
              </a:ext>
            </a:extLst>
          </p:cNvPr>
          <p:cNvSpPr/>
          <p:nvPr/>
        </p:nvSpPr>
        <p:spPr>
          <a:xfrm>
            <a:off x="4978400" y="1554162"/>
            <a:ext cx="1843774" cy="2082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A129DF62-7B61-414C-9B84-F7D2EE4EAC47}"/>
              </a:ext>
            </a:extLst>
          </p:cNvPr>
          <p:cNvSpPr/>
          <p:nvPr/>
        </p:nvSpPr>
        <p:spPr>
          <a:xfrm rot="16200000">
            <a:off x="1552448" y="2032000"/>
            <a:ext cx="2082800" cy="1127125"/>
          </a:xfrm>
          <a:prstGeom prst="trapezoid">
            <a:avLst>
              <a:gd name="adj" fmla="val 57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959C8-27E8-E645-AB23-AAE9B2C143F5}"/>
              </a:ext>
            </a:extLst>
          </p:cNvPr>
          <p:cNvSpPr txBox="1"/>
          <p:nvPr/>
        </p:nvSpPr>
        <p:spPr>
          <a:xfrm>
            <a:off x="2224997" y="2287736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212917-8596-C84F-824B-BF1F2D9B7F91}"/>
              </a:ext>
            </a:extLst>
          </p:cNvPr>
          <p:cNvSpPr txBox="1"/>
          <p:nvPr/>
        </p:nvSpPr>
        <p:spPr>
          <a:xfrm>
            <a:off x="4978400" y="1554162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Registers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3C77F8-AB0D-2640-8841-1E6361EF0C53}"/>
              </a:ext>
            </a:extLst>
          </p:cNvPr>
          <p:cNvCxnSpPr/>
          <p:nvPr/>
        </p:nvCxnSpPr>
        <p:spPr>
          <a:xfrm flipH="1">
            <a:off x="3157411" y="2015827"/>
            <a:ext cx="182098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C9D51C-6D90-2F4D-898A-60EBB51B59E8}"/>
              </a:ext>
            </a:extLst>
          </p:cNvPr>
          <p:cNvCxnSpPr/>
          <p:nvPr/>
        </p:nvCxnSpPr>
        <p:spPr>
          <a:xfrm flipH="1">
            <a:off x="3157410" y="3031827"/>
            <a:ext cx="182098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8FA2F9-ED65-A740-B4B1-EF045FEDC4B2}"/>
              </a:ext>
            </a:extLst>
          </p:cNvPr>
          <p:cNvCxnSpPr>
            <a:cxnSpLocks/>
          </p:cNvCxnSpPr>
          <p:nvPr/>
        </p:nvCxnSpPr>
        <p:spPr>
          <a:xfrm flipH="1">
            <a:off x="1282700" y="2595562"/>
            <a:ext cx="747586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00476C-8AC9-8B45-B377-5E906BDE27CC}"/>
              </a:ext>
            </a:extLst>
          </p:cNvPr>
          <p:cNvCxnSpPr>
            <a:cxnSpLocks/>
          </p:cNvCxnSpPr>
          <p:nvPr/>
        </p:nvCxnSpPr>
        <p:spPr>
          <a:xfrm>
            <a:off x="1282700" y="1274762"/>
            <a:ext cx="7095544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782C21-F9BF-1546-8183-E6B9775BE1B5}"/>
              </a:ext>
            </a:extLst>
          </p:cNvPr>
          <p:cNvCxnSpPr>
            <a:cxnSpLocks/>
          </p:cNvCxnSpPr>
          <p:nvPr/>
        </p:nvCxnSpPr>
        <p:spPr>
          <a:xfrm flipV="1">
            <a:off x="1313636" y="1274762"/>
            <a:ext cx="1" cy="1345902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02EBE0-54A4-AB45-BC19-776F881E4274}"/>
              </a:ext>
            </a:extLst>
          </p:cNvPr>
          <p:cNvCxnSpPr>
            <a:cxnSpLocks/>
          </p:cNvCxnSpPr>
          <p:nvPr/>
        </p:nvCxnSpPr>
        <p:spPr>
          <a:xfrm flipV="1">
            <a:off x="8378244" y="1276299"/>
            <a:ext cx="1" cy="1345902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E5C9FE-5D5A-1149-A6AB-F1FD44773D8C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6822174" y="2595563"/>
            <a:ext cx="1556070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6EE6215-EE03-7443-9D43-B3FD6D1C29AC}"/>
              </a:ext>
            </a:extLst>
          </p:cNvPr>
          <p:cNvSpPr/>
          <p:nvPr/>
        </p:nvSpPr>
        <p:spPr>
          <a:xfrm>
            <a:off x="3099937" y="4517596"/>
            <a:ext cx="5600700" cy="1713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A15E63-ECA0-6C4A-9918-61EC01B176B7}"/>
              </a:ext>
            </a:extLst>
          </p:cNvPr>
          <p:cNvSpPr txBox="1"/>
          <p:nvPr/>
        </p:nvSpPr>
        <p:spPr>
          <a:xfrm>
            <a:off x="5293487" y="5328162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A5EF4B-6DD3-034E-B46F-A9409DA64FA8}"/>
              </a:ext>
            </a:extLst>
          </p:cNvPr>
          <p:cNvSpPr txBox="1"/>
          <p:nvPr/>
        </p:nvSpPr>
        <p:spPr>
          <a:xfrm>
            <a:off x="7134480" y="266976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Modify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67FFD1D-89E6-F444-8211-CA84EE6BA5CF}"/>
              </a:ext>
            </a:extLst>
          </p:cNvPr>
          <p:cNvGrpSpPr/>
          <p:nvPr/>
        </p:nvGrpSpPr>
        <p:grpSpPr>
          <a:xfrm>
            <a:off x="4701202" y="3636963"/>
            <a:ext cx="1198283" cy="872529"/>
            <a:chOff x="4701202" y="3636963"/>
            <a:chExt cx="1198283" cy="872529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C9B2AD7-52EB-6B41-BE9F-64D268C4607F}"/>
                </a:ext>
              </a:extLst>
            </p:cNvPr>
            <p:cNvCxnSpPr>
              <a:cxnSpLocks/>
            </p:cNvCxnSpPr>
            <p:nvPr/>
          </p:nvCxnSpPr>
          <p:spPr>
            <a:xfrm>
              <a:off x="5164635" y="3636963"/>
              <a:ext cx="1" cy="872529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D9C4A1-C00A-7448-9459-5DA9589CAD57}"/>
                </a:ext>
              </a:extLst>
            </p:cNvPr>
            <p:cNvSpPr txBox="1"/>
            <p:nvPr/>
          </p:nvSpPr>
          <p:spPr>
            <a:xfrm>
              <a:off x="5163386" y="3895834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</a:rPr>
                <a:t>Load</a:t>
              </a:r>
            </a:p>
          </p:txBody>
        </p:sp>
        <p:sp>
          <p:nvSpPr>
            <p:cNvPr id="35" name="Heptagon 34">
              <a:extLst>
                <a:ext uri="{FF2B5EF4-FFF2-40B4-BE49-F238E27FC236}">
                  <a16:creationId xmlns:a16="http://schemas.microsoft.com/office/drawing/2014/main" id="{4EA1C85B-A0D0-1442-A9F6-FE7131180567}"/>
                </a:ext>
              </a:extLst>
            </p:cNvPr>
            <p:cNvSpPr/>
            <p:nvPr/>
          </p:nvSpPr>
          <p:spPr>
            <a:xfrm>
              <a:off x="4701202" y="3918545"/>
              <a:ext cx="342857" cy="325570"/>
            </a:xfrm>
            <a:prstGeom prst="heptag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</p:grpSp>
      <p:sp>
        <p:nvSpPr>
          <p:cNvPr id="36" name="Heptagon 35">
            <a:extLst>
              <a:ext uri="{FF2B5EF4-FFF2-40B4-BE49-F238E27FC236}">
                <a16:creationId xmlns:a16="http://schemas.microsoft.com/office/drawing/2014/main" id="{61F8CEE9-2F52-7A4F-8B35-0CC205F43AF7}"/>
              </a:ext>
            </a:extLst>
          </p:cNvPr>
          <p:cNvSpPr/>
          <p:nvPr/>
        </p:nvSpPr>
        <p:spPr>
          <a:xfrm>
            <a:off x="7468960" y="2156817"/>
            <a:ext cx="342857" cy="325570"/>
          </a:xfrm>
          <a:prstGeom prst="heptag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2A12AD8-D265-3A4E-89EA-9B382597EBD1}"/>
              </a:ext>
            </a:extLst>
          </p:cNvPr>
          <p:cNvGrpSpPr/>
          <p:nvPr/>
        </p:nvGrpSpPr>
        <p:grpSpPr>
          <a:xfrm>
            <a:off x="6081499" y="3645066"/>
            <a:ext cx="1376683" cy="872529"/>
            <a:chOff x="6081499" y="3645066"/>
            <a:chExt cx="1376683" cy="87252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CD1F14E-1A4A-2445-976C-E8F40923C44B}"/>
                </a:ext>
              </a:extLst>
            </p:cNvPr>
            <p:cNvCxnSpPr>
              <a:cxnSpLocks/>
            </p:cNvCxnSpPr>
            <p:nvPr/>
          </p:nvCxnSpPr>
          <p:spPr>
            <a:xfrm>
              <a:off x="6521790" y="3645066"/>
              <a:ext cx="1" cy="872529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FF86D59-47C2-7545-A61F-2191C2AC9D65}"/>
                </a:ext>
              </a:extLst>
            </p:cNvPr>
            <p:cNvSpPr txBox="1"/>
            <p:nvPr/>
          </p:nvSpPr>
          <p:spPr>
            <a:xfrm>
              <a:off x="6584225" y="3889393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</a:rPr>
                <a:t>Store</a:t>
              </a:r>
            </a:p>
          </p:txBody>
        </p:sp>
        <p:sp>
          <p:nvSpPr>
            <p:cNvPr id="37" name="Heptagon 36">
              <a:extLst>
                <a:ext uri="{FF2B5EF4-FFF2-40B4-BE49-F238E27FC236}">
                  <a16:creationId xmlns:a16="http://schemas.microsoft.com/office/drawing/2014/main" id="{C1E0AF44-20B7-E841-AEE8-AF2EA828EB92}"/>
                </a:ext>
              </a:extLst>
            </p:cNvPr>
            <p:cNvSpPr/>
            <p:nvPr/>
          </p:nvSpPr>
          <p:spPr>
            <a:xfrm>
              <a:off x="6081499" y="3910442"/>
              <a:ext cx="342857" cy="325570"/>
            </a:xfrm>
            <a:prstGeom prst="heptag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DD5B263-8011-8D43-9B8B-257940F38D61}"/>
              </a:ext>
            </a:extLst>
          </p:cNvPr>
          <p:cNvSpPr txBox="1"/>
          <p:nvPr/>
        </p:nvSpPr>
        <p:spPr>
          <a:xfrm>
            <a:off x="389136" y="3765400"/>
            <a:ext cx="2893260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 = x + 1;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62E033-66B6-3746-AF04-A42D4CE97AE8}"/>
              </a:ext>
            </a:extLst>
          </p:cNvPr>
          <p:cNvSpPr/>
          <p:nvPr/>
        </p:nvSpPr>
        <p:spPr>
          <a:xfrm>
            <a:off x="3099937" y="4661064"/>
            <a:ext cx="5586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Variable x resides in memory!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C1A63-FB20-2845-8C98-6362E8CCEAE0}"/>
              </a:ext>
            </a:extLst>
          </p:cNvPr>
          <p:cNvSpPr txBox="1"/>
          <p:nvPr/>
        </p:nvSpPr>
        <p:spPr>
          <a:xfrm>
            <a:off x="101600" y="5079413"/>
            <a:ext cx="298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ALU cannot directly operate memory data!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32C09A9-F1AF-9D4D-8EDD-1825C4428C6A}"/>
              </a:ext>
            </a:extLst>
          </p:cNvPr>
          <p:cNvCxnSpPr>
            <a:cxnSpLocks/>
          </p:cNvCxnSpPr>
          <p:nvPr/>
        </p:nvCxnSpPr>
        <p:spPr>
          <a:xfrm flipH="1" flipV="1">
            <a:off x="3157410" y="3039101"/>
            <a:ext cx="1211390" cy="1478494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9F02824-736B-2B42-9739-768D8A8E7351}"/>
              </a:ext>
            </a:extLst>
          </p:cNvPr>
          <p:cNvCxnSpPr>
            <a:cxnSpLocks/>
          </p:cNvCxnSpPr>
          <p:nvPr/>
        </p:nvCxnSpPr>
        <p:spPr>
          <a:xfrm flipH="1" flipV="1">
            <a:off x="3536099" y="3778348"/>
            <a:ext cx="549996" cy="84416"/>
          </a:xfrm>
          <a:prstGeom prst="straightConnector1">
            <a:avLst/>
          </a:prstGeom>
          <a:ln w="571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FC5BC18-FE05-2E40-82C1-1402E009EA71}"/>
              </a:ext>
            </a:extLst>
          </p:cNvPr>
          <p:cNvCxnSpPr>
            <a:cxnSpLocks/>
          </p:cNvCxnSpPr>
          <p:nvPr/>
        </p:nvCxnSpPr>
        <p:spPr>
          <a:xfrm flipH="1">
            <a:off x="3690844" y="3636963"/>
            <a:ext cx="194561" cy="436264"/>
          </a:xfrm>
          <a:prstGeom prst="straightConnector1">
            <a:avLst/>
          </a:prstGeom>
          <a:ln w="571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442587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1028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1029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Instructions</a:t>
            </a:r>
          </a:p>
        </p:txBody>
      </p:sp>
      <p:sp>
        <p:nvSpPr>
          <p:cNvPr id="24583" name="Rectangle 1031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Courier New" pitchFamily="49" charset="0"/>
              </a:rPr>
              <a:t>LDR </a:t>
            </a:r>
            <a:r>
              <a:rPr lang="en-US" sz="2000" b="1" dirty="0" err="1">
                <a:solidFill>
                  <a:schemeClr val="bg2"/>
                </a:solidFill>
                <a:latin typeface="Courier New" pitchFamily="49" charset="0"/>
              </a:rPr>
              <a:t>rt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</a:rPr>
              <a:t>, [</a:t>
            </a:r>
            <a:r>
              <a:rPr lang="en-US" sz="2000" b="1" dirty="0" err="1">
                <a:solidFill>
                  <a:schemeClr val="bg2"/>
                </a:solidFill>
                <a:latin typeface="Courier New" pitchFamily="49" charset="0"/>
              </a:rPr>
              <a:t>rs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</a:rPr>
              <a:t>]</a:t>
            </a:r>
            <a:endParaRPr lang="en-US" sz="20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Read from memory</a:t>
            </a:r>
          </a:p>
          <a:p>
            <a:pPr lvl="1"/>
            <a:r>
              <a:rPr lang="en-US" sz="1800" dirty="0">
                <a:latin typeface="Courier New" pitchFamily="49" charset="0"/>
              </a:rPr>
              <a:t>Mnemonic: </a:t>
            </a:r>
            <a:r>
              <a:rPr lang="en-US" sz="1800" b="1" u="sng" dirty="0" err="1">
                <a:solidFill>
                  <a:srgbClr val="C00000"/>
                </a:solidFill>
                <a:latin typeface="Courier New" pitchFamily="49" charset="0"/>
              </a:rPr>
              <a:t>L</a:t>
            </a:r>
            <a:r>
              <a:rPr lang="en-US" sz="1800" dirty="0" err="1">
                <a:latin typeface="Courier New" pitchFamily="49" charset="0"/>
              </a:rPr>
              <a:t>oa</a:t>
            </a:r>
            <a:r>
              <a:rPr lang="en-US" sz="1800" b="1" u="sng" dirty="0" err="1">
                <a:solidFill>
                  <a:srgbClr val="C00000"/>
                </a:solidFill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to </a:t>
            </a:r>
            <a:r>
              <a:rPr lang="en-US" sz="1800" b="1" u="sng" dirty="0">
                <a:solidFill>
                  <a:srgbClr val="C00000"/>
                </a:solidFill>
                <a:latin typeface="Courier New" pitchFamily="49" charset="0"/>
              </a:rPr>
              <a:t>R</a:t>
            </a:r>
            <a:r>
              <a:rPr lang="en-US" sz="1800" dirty="0">
                <a:latin typeface="Courier New" pitchFamily="49" charset="0"/>
              </a:rPr>
              <a:t>egister (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LDR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 lvl="1"/>
            <a:r>
              <a:rPr lang="en-US" sz="1800" dirty="0" err="1">
                <a:latin typeface="Courier New" pitchFamily="49" charset="0"/>
              </a:rPr>
              <a:t>rs</a:t>
            </a:r>
            <a:r>
              <a:rPr lang="en-US" sz="1800" dirty="0">
                <a:latin typeface="Courier New" pitchFamily="49" charset="0"/>
              </a:rPr>
              <a:t> specifies the memory address</a:t>
            </a:r>
          </a:p>
          <a:p>
            <a:pPr lvl="1"/>
            <a:r>
              <a:rPr lang="en-US" sz="1800" dirty="0" err="1">
                <a:latin typeface="Courier New" pitchFamily="49" charset="0"/>
              </a:rPr>
              <a:t>rt</a:t>
            </a:r>
            <a:r>
              <a:rPr lang="en-US" sz="1800" dirty="0">
                <a:latin typeface="Courier New" pitchFamily="49" charset="0"/>
              </a:rPr>
              <a:t> holds the 32-bit value fetched from memory</a:t>
            </a:r>
          </a:p>
          <a:p>
            <a:pPr lvl="1"/>
            <a:endParaRPr lang="en-US" sz="1800" dirty="0">
              <a:latin typeface="Courier New" pitchFamily="49" charset="0"/>
            </a:endParaRPr>
          </a:p>
          <a:p>
            <a:pPr lvl="1"/>
            <a:r>
              <a:rPr lang="en-US" sz="1800" dirty="0">
                <a:latin typeface="Courier New" pitchFamily="49" charset="0"/>
              </a:rPr>
              <a:t>For Example:</a:t>
            </a:r>
          </a:p>
          <a:p>
            <a:pPr lvl="1"/>
            <a:endParaRPr lang="en-US" sz="2000" b="1" dirty="0">
              <a:latin typeface="Courier New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itchFamily="49" charset="0"/>
            </a:endParaRPr>
          </a:p>
          <a:p>
            <a:pPr marL="274320" lvl="1" indent="0">
              <a:buNone/>
            </a:pPr>
            <a:endParaRPr lang="en-US" sz="1800" b="1" dirty="0">
              <a:latin typeface="Courier New" pitchFamily="49" charset="0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73628" y="3993710"/>
            <a:ext cx="7119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; Assume r0 = 0x08200004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; Load a word: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LDR r1, [r0]		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; r1 =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Memory.word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[0x08200004]</a:t>
            </a:r>
          </a:p>
        </p:txBody>
      </p:sp>
    </p:spTree>
    <p:extLst>
      <p:ext uri="{BB962C8B-B14F-4D97-AF65-F5344CB8AC3E}">
        <p14:creationId xmlns:p14="http://schemas.microsoft.com/office/powerpoint/2010/main" val="263063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1027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1028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Instructions</a:t>
            </a:r>
          </a:p>
        </p:txBody>
      </p:sp>
      <p:sp>
        <p:nvSpPr>
          <p:cNvPr id="24583" name="Rectangle 1031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Courier New" pitchFamily="49" charset="0"/>
              </a:rPr>
              <a:t>STR </a:t>
            </a:r>
            <a:r>
              <a:rPr lang="en-US" sz="2000" b="1" dirty="0" err="1">
                <a:solidFill>
                  <a:schemeClr val="bg2"/>
                </a:solidFill>
                <a:latin typeface="Courier New" pitchFamily="49" charset="0"/>
              </a:rPr>
              <a:t>rt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</a:rPr>
              <a:t>, [</a:t>
            </a:r>
            <a:r>
              <a:rPr lang="en-US" sz="2000" b="1" dirty="0" err="1">
                <a:solidFill>
                  <a:schemeClr val="bg2"/>
                </a:solidFill>
                <a:latin typeface="Courier New" pitchFamily="49" charset="0"/>
              </a:rPr>
              <a:t>rs</a:t>
            </a:r>
            <a:r>
              <a:rPr lang="en-US" sz="2000" b="1" dirty="0">
                <a:solidFill>
                  <a:schemeClr val="bg2"/>
                </a:solidFill>
                <a:latin typeface="Courier New" pitchFamily="49" charset="0"/>
              </a:rPr>
              <a:t>]</a:t>
            </a:r>
            <a:r>
              <a:rPr lang="en-US" sz="2000" b="1" dirty="0">
                <a:latin typeface="Courier New" pitchFamily="49" charset="0"/>
              </a:rPr>
              <a:t> 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Write into memory</a:t>
            </a:r>
          </a:p>
          <a:p>
            <a:pPr lvl="1"/>
            <a:r>
              <a:rPr lang="en-US" sz="1800" dirty="0">
                <a:latin typeface="Courier New" pitchFamily="49" charset="0"/>
              </a:rPr>
              <a:t>Mnemonic: </a:t>
            </a:r>
            <a:r>
              <a:rPr lang="en-US" sz="1800" b="1" u="sng" dirty="0" err="1">
                <a:solidFill>
                  <a:srgbClr val="C00000"/>
                </a:solidFill>
                <a:latin typeface="Courier New" pitchFamily="49" charset="0"/>
              </a:rPr>
              <a:t>ST</a:t>
            </a:r>
            <a:r>
              <a:rPr lang="en-US" sz="1800" dirty="0" err="1">
                <a:latin typeface="Courier New" pitchFamily="49" charset="0"/>
              </a:rPr>
              <a:t>ore</a:t>
            </a:r>
            <a:r>
              <a:rPr lang="en-US" sz="1800" dirty="0">
                <a:latin typeface="Courier New" pitchFamily="49" charset="0"/>
              </a:rPr>
              <a:t> from </a:t>
            </a:r>
            <a:r>
              <a:rPr lang="en-US" sz="1800" b="1" u="sng" dirty="0">
                <a:solidFill>
                  <a:srgbClr val="C00000"/>
                </a:solidFill>
                <a:latin typeface="Courier New" pitchFamily="49" charset="0"/>
              </a:rPr>
              <a:t>R</a:t>
            </a:r>
            <a:r>
              <a:rPr lang="en-US" sz="1800" dirty="0">
                <a:latin typeface="Courier New" pitchFamily="49" charset="0"/>
              </a:rPr>
              <a:t>egister (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STR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 lvl="1"/>
            <a:r>
              <a:rPr lang="en-US" sz="1800" dirty="0" err="1">
                <a:latin typeface="Courier New" pitchFamily="49" charset="0"/>
              </a:rPr>
              <a:t>rs</a:t>
            </a:r>
            <a:r>
              <a:rPr lang="en-US" sz="1800" dirty="0">
                <a:latin typeface="Courier New" pitchFamily="49" charset="0"/>
              </a:rPr>
              <a:t> specifies memory address</a:t>
            </a:r>
          </a:p>
          <a:p>
            <a:pPr lvl="1"/>
            <a:r>
              <a:rPr lang="en-US" sz="1800" dirty="0">
                <a:latin typeface="Courier New" pitchFamily="49" charset="0"/>
              </a:rPr>
              <a:t>Save the content of </a:t>
            </a:r>
            <a:r>
              <a:rPr lang="en-US" sz="1800" dirty="0" err="1">
                <a:latin typeface="Courier New" pitchFamily="49" charset="0"/>
              </a:rPr>
              <a:t>rt</a:t>
            </a:r>
            <a:r>
              <a:rPr lang="en-US" sz="1800" dirty="0">
                <a:latin typeface="Courier New" pitchFamily="49" charset="0"/>
              </a:rPr>
              <a:t> into memory</a:t>
            </a:r>
          </a:p>
          <a:p>
            <a:pPr marL="274320" lvl="1" indent="0">
              <a:buNone/>
            </a:pPr>
            <a:endParaRPr lang="en-US" sz="1800" dirty="0">
              <a:latin typeface="Courier New" pitchFamily="49" charset="0"/>
            </a:endParaRPr>
          </a:p>
          <a:p>
            <a:pPr lvl="1"/>
            <a:r>
              <a:rPr lang="en-US" sz="1800" dirty="0">
                <a:latin typeface="Courier New" pitchFamily="49" charset="0"/>
              </a:rPr>
              <a:t>For Example:</a:t>
            </a:r>
          </a:p>
          <a:p>
            <a:pPr lvl="1"/>
            <a:endParaRPr lang="en-US" sz="1800" b="1" dirty="0">
              <a:latin typeface="Courier New" pitchFamily="49" charset="0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73627" y="4018416"/>
            <a:ext cx="7519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; Assume r0 = 0x08200004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; Store a word	</a:t>
            </a:r>
            <a:r>
              <a:rPr lang="en-US" sz="1800" dirty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STR r1, [r0]	 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;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Memory.word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[0x08200004] = r1</a:t>
            </a:r>
          </a:p>
        </p:txBody>
      </p:sp>
    </p:spTree>
    <p:extLst>
      <p:ext uri="{BB962C8B-B14F-4D97-AF65-F5344CB8AC3E}">
        <p14:creationId xmlns:p14="http://schemas.microsoft.com/office/powerpoint/2010/main" val="3923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1028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Load/Store a Byte, Halfword, Word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028074"/>
              </p:ext>
            </p:extLst>
          </p:nvPr>
        </p:nvGraphicFramePr>
        <p:xfrm>
          <a:off x="192796" y="2064830"/>
          <a:ext cx="8758408" cy="148795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13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4984">
                  <a:extLst>
                    <a:ext uri="{9D8B030D-6E8A-4147-A177-3AD203B41FA5}">
                      <a16:colId xmlns:a16="http://schemas.microsoft.com/office/drawing/2014/main" val="3112911379"/>
                    </a:ext>
                  </a:extLst>
                </a:gridCol>
                <a:gridCol w="3139806">
                  <a:extLst>
                    <a:ext uri="{9D8B030D-6E8A-4147-A177-3AD203B41FA5}">
                      <a16:colId xmlns:a16="http://schemas.microsoft.com/office/drawing/2014/main" val="3591246109"/>
                    </a:ext>
                  </a:extLst>
                </a:gridCol>
              </a:tblGrid>
              <a:tr h="1115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LDR</a:t>
                      </a:r>
                      <a:endParaRPr lang="en-US" sz="1800" dirty="0"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Load Word</a:t>
                      </a:r>
                      <a:endParaRPr lang="en-US" sz="1800" dirty="0"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uint32_t/int32_t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unsigned or signed </a:t>
                      </a:r>
                      <a:r>
                        <a:rPr lang="en-US" sz="1800" dirty="0" err="1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int</a:t>
                      </a:r>
                      <a:endParaRPr lang="en-US" sz="180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LDR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Load 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B</a:t>
                      </a:r>
                      <a:r>
                        <a:rPr lang="en-US" sz="1800" dirty="0">
                          <a:effectLst/>
                        </a:rPr>
                        <a:t>yte</a:t>
                      </a:r>
                      <a:endParaRPr lang="en-US" sz="1800" dirty="0"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uint8_t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unsigned char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LDR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Load 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H</a:t>
                      </a:r>
                      <a:r>
                        <a:rPr lang="en-US" sz="1800" dirty="0">
                          <a:effectLst/>
                        </a:rPr>
                        <a:t>alfword</a:t>
                      </a:r>
                      <a:endParaRPr lang="en-US" sz="1800" dirty="0"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uint16_t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unsigned short </a:t>
                      </a:r>
                      <a:r>
                        <a:rPr lang="en-US" sz="1800" dirty="0" err="1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int</a:t>
                      </a:r>
                      <a:endParaRPr lang="en-US" sz="180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8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LDR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SB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Load 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S</a:t>
                      </a:r>
                      <a:r>
                        <a:rPr lang="en-US" sz="1800" dirty="0">
                          <a:effectLst/>
                        </a:rPr>
                        <a:t>igned 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B</a:t>
                      </a:r>
                      <a:r>
                        <a:rPr lang="en-US" sz="1800" dirty="0">
                          <a:effectLst/>
                        </a:rPr>
                        <a:t>yte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int8_t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signed char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8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LDR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SH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Load 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S</a:t>
                      </a:r>
                      <a:r>
                        <a:rPr lang="en-US" sz="1800" dirty="0">
                          <a:effectLst/>
                        </a:rPr>
                        <a:t>igned 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H</a:t>
                      </a:r>
                      <a:r>
                        <a:rPr lang="en-US" sz="1800" dirty="0">
                          <a:effectLst/>
                        </a:rPr>
                        <a:t>alfword</a:t>
                      </a:r>
                      <a:endParaRPr lang="en-US" sz="1800" dirty="0"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int16_t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signed short </a:t>
                      </a:r>
                      <a:r>
                        <a:rPr lang="en-US" sz="1800" dirty="0" err="1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int</a:t>
                      </a:r>
                      <a:endParaRPr lang="en-US" sz="180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48415"/>
              </p:ext>
            </p:extLst>
          </p:nvPr>
        </p:nvGraphicFramePr>
        <p:xfrm>
          <a:off x="156742" y="4723537"/>
          <a:ext cx="8794461" cy="8229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8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1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2357">
                  <a:extLst>
                    <a:ext uri="{9D8B030D-6E8A-4147-A177-3AD203B41FA5}">
                      <a16:colId xmlns:a16="http://schemas.microsoft.com/office/drawing/2014/main" val="2807805557"/>
                    </a:ext>
                  </a:extLst>
                </a:gridCol>
                <a:gridCol w="3222432">
                  <a:extLst>
                    <a:ext uri="{9D8B030D-6E8A-4147-A177-3AD203B41FA5}">
                      <a16:colId xmlns:a16="http://schemas.microsoft.com/office/drawing/2014/main" val="20872929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</a:t>
                      </a:r>
                      <a:endParaRPr lang="en-US" sz="1800" dirty="0"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Store Word</a:t>
                      </a:r>
                      <a:endParaRPr lang="en-US" sz="1800" dirty="0"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uint32_t/int32_t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unsigned or signed </a:t>
                      </a:r>
                      <a:r>
                        <a:rPr lang="en-US" sz="1800" dirty="0" err="1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int</a:t>
                      </a:r>
                      <a:endParaRPr lang="en-US" sz="180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Store Lower 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B</a:t>
                      </a:r>
                      <a:r>
                        <a:rPr lang="en-US" sz="1800" dirty="0">
                          <a:effectLst/>
                        </a:rPr>
                        <a:t>yte</a:t>
                      </a:r>
                      <a:endParaRPr lang="en-US" sz="1800" dirty="0"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uint8_t/int8_t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unsigned or signed char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H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Store Lower 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</a:rPr>
                        <a:t>H</a:t>
                      </a:r>
                      <a:r>
                        <a:rPr lang="en-US" sz="1800" dirty="0">
                          <a:effectLst/>
                        </a:rPr>
                        <a:t>alfword</a:t>
                      </a:r>
                      <a:endParaRPr lang="en-US" sz="1800" dirty="0"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uint16_t</a:t>
                      </a:r>
                      <a:r>
                        <a:rPr lang="en-US" sz="1800" dirty="0">
                          <a:effectLst/>
                          <a:latin typeface="Palatino Linotype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int16_t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unsigned or signed short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47D04B-9259-4E4E-B6C0-4E3D5E1C4E80}"/>
              </a:ext>
            </a:extLst>
          </p:cNvPr>
          <p:cNvSpPr txBox="1"/>
          <p:nvPr/>
        </p:nvSpPr>
        <p:spPr>
          <a:xfrm>
            <a:off x="192796" y="1268055"/>
            <a:ext cx="703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LDRxxx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[R1]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Load data from memory into a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32-bit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register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90C54C-D608-044B-AB47-2987A51F328C}"/>
              </a:ext>
            </a:extLst>
          </p:cNvPr>
          <p:cNvSpPr txBox="1"/>
          <p:nvPr/>
        </p:nvSpPr>
        <p:spPr>
          <a:xfrm>
            <a:off x="156742" y="3926762"/>
            <a:ext cx="751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STRxxx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[R1]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Store data extracted from a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32-bit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register into memory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data is organized in memory?</a:t>
            </a:r>
          </a:p>
          <a:p>
            <a:pPr lvl="1"/>
            <a:r>
              <a:rPr lang="en-US" dirty="0"/>
              <a:t>Big-Endian vs Little-Endian</a:t>
            </a:r>
          </a:p>
          <a:p>
            <a:pPr lvl="1"/>
            <a:endParaRPr lang="en-US" dirty="0"/>
          </a:p>
          <a:p>
            <a:r>
              <a:rPr lang="en-US" dirty="0"/>
              <a:t>How data is addressed?</a:t>
            </a:r>
          </a:p>
          <a:p>
            <a:pPr lvl="1"/>
            <a:r>
              <a:rPr lang="en-US" dirty="0"/>
              <a:t>Register offset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r1, [r0, r3]      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offset = r3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r1, [r0, r3, LSL #2]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offset = r3 * 4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Immediate offset</a:t>
            </a:r>
          </a:p>
          <a:p>
            <a:pPr lvl="2"/>
            <a:r>
              <a:rPr lang="en-US" dirty="0"/>
              <a:t>Pre-index:   </a:t>
            </a:r>
            <a:r>
              <a:rPr lang="en-US" sz="21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r1, [r0, #4]</a:t>
            </a:r>
            <a:endParaRPr lang="en-US" dirty="0"/>
          </a:p>
          <a:p>
            <a:pPr lvl="2"/>
            <a:r>
              <a:rPr lang="en-US" dirty="0"/>
              <a:t>Post-index:  </a:t>
            </a:r>
            <a:r>
              <a:rPr lang="en-US" sz="21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r1, [r0], #4</a:t>
            </a:r>
            <a:endParaRPr lang="en-US" dirty="0"/>
          </a:p>
          <a:p>
            <a:pPr lvl="2"/>
            <a:r>
              <a:rPr lang="en-US" dirty="0"/>
              <a:t>Pre-index with update: </a:t>
            </a:r>
            <a:r>
              <a:rPr lang="en-US" sz="21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r1, [r0, #4]!</a:t>
            </a:r>
            <a:endParaRPr lang="en-US" sz="2900" b="1" dirty="0">
              <a:solidFill>
                <a:srgbClr val="FF0000"/>
              </a:solidFill>
              <a:latin typeface="Consolas" panose="020B0609020204030204" pitchFamily="49" charset="0"/>
              <a:ea typeface="宋体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Load a Byte, Half-word, Word (Little-Endian)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gray">
          <a:xfrm>
            <a:off x="7409815" y="1802473"/>
            <a:ext cx="884238" cy="31273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0x87</a:t>
            </a:r>
          </a:p>
        </p:txBody>
      </p:sp>
      <p:sp>
        <p:nvSpPr>
          <p:cNvPr id="6" name="Rectangle 1034"/>
          <p:cNvSpPr>
            <a:spLocks noChangeArrowheads="1"/>
          </p:cNvSpPr>
          <p:nvPr/>
        </p:nvSpPr>
        <p:spPr bwMode="gray">
          <a:xfrm>
            <a:off x="7406640" y="2083461"/>
            <a:ext cx="881063" cy="271462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1035"/>
          <p:cNvSpPr>
            <a:spLocks noChangeArrowheads="1"/>
          </p:cNvSpPr>
          <p:nvPr/>
        </p:nvSpPr>
        <p:spPr bwMode="gray">
          <a:xfrm>
            <a:off x="7406640" y="1808823"/>
            <a:ext cx="881063" cy="276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1036"/>
          <p:cNvSpPr>
            <a:spLocks noChangeArrowheads="1"/>
          </p:cNvSpPr>
          <p:nvPr/>
        </p:nvSpPr>
        <p:spPr bwMode="gray">
          <a:xfrm>
            <a:off x="7406640" y="2626386"/>
            <a:ext cx="881063" cy="2730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gray">
          <a:xfrm>
            <a:off x="7406640" y="2353336"/>
            <a:ext cx="881063" cy="2762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ectangle 1048"/>
          <p:cNvSpPr>
            <a:spLocks noChangeArrowheads="1"/>
          </p:cNvSpPr>
          <p:nvPr/>
        </p:nvSpPr>
        <p:spPr bwMode="gray">
          <a:xfrm>
            <a:off x="6211879" y="1823111"/>
            <a:ext cx="1205523" cy="29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b="0" dirty="0">
                <a:latin typeface="Consolas" pitchFamily="49" charset="0"/>
                <a:cs typeface="Consolas" pitchFamily="49" charset="0"/>
              </a:rPr>
              <a:t>0x02000003</a:t>
            </a:r>
          </a:p>
        </p:txBody>
      </p:sp>
      <p:sp>
        <p:nvSpPr>
          <p:cNvPr id="12" name="Rectangle 1048"/>
          <p:cNvSpPr>
            <a:spLocks noChangeArrowheads="1"/>
          </p:cNvSpPr>
          <p:nvPr/>
        </p:nvSpPr>
        <p:spPr bwMode="gray">
          <a:xfrm>
            <a:off x="6195951" y="2085048"/>
            <a:ext cx="1205523" cy="29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b="0" dirty="0">
                <a:latin typeface="Consolas" pitchFamily="49" charset="0"/>
                <a:cs typeface="Consolas" pitchFamily="49" charset="0"/>
              </a:rPr>
              <a:t>0x02000002</a:t>
            </a:r>
          </a:p>
        </p:txBody>
      </p:sp>
      <p:sp>
        <p:nvSpPr>
          <p:cNvPr id="13" name="Rectangle 1048"/>
          <p:cNvSpPr>
            <a:spLocks noChangeArrowheads="1"/>
          </p:cNvSpPr>
          <p:nvPr/>
        </p:nvSpPr>
        <p:spPr bwMode="gray">
          <a:xfrm>
            <a:off x="6204292" y="2353318"/>
            <a:ext cx="1205523" cy="29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b="0" dirty="0">
                <a:latin typeface="Consolas" pitchFamily="49" charset="0"/>
                <a:cs typeface="Consolas" pitchFamily="49" charset="0"/>
              </a:rPr>
              <a:t>0x02000001</a:t>
            </a:r>
          </a:p>
        </p:txBody>
      </p:sp>
      <p:sp>
        <p:nvSpPr>
          <p:cNvPr id="14" name="Rectangle 1048"/>
          <p:cNvSpPr>
            <a:spLocks noChangeArrowheads="1"/>
          </p:cNvSpPr>
          <p:nvPr/>
        </p:nvSpPr>
        <p:spPr bwMode="gray">
          <a:xfrm>
            <a:off x="6196380" y="2640192"/>
            <a:ext cx="1205523" cy="28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b="0" dirty="0">
                <a:latin typeface="Consolas" pitchFamily="49" charset="0"/>
                <a:cs typeface="Consolas" pitchFamily="49" charset="0"/>
              </a:rPr>
              <a:t>0x02000000</a:t>
            </a:r>
          </a:p>
        </p:txBody>
      </p:sp>
      <p:sp>
        <p:nvSpPr>
          <p:cNvPr id="15" name="Rectangle 1026"/>
          <p:cNvSpPr>
            <a:spLocks noChangeArrowheads="1"/>
          </p:cNvSpPr>
          <p:nvPr/>
        </p:nvSpPr>
        <p:spPr bwMode="gray">
          <a:xfrm>
            <a:off x="7481190" y="2605624"/>
            <a:ext cx="731961" cy="3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0xE1</a:t>
            </a:r>
          </a:p>
        </p:txBody>
      </p:sp>
      <p:sp>
        <p:nvSpPr>
          <p:cNvPr id="16" name="Rectangle 1026"/>
          <p:cNvSpPr>
            <a:spLocks noChangeArrowheads="1"/>
          </p:cNvSpPr>
          <p:nvPr/>
        </p:nvSpPr>
        <p:spPr bwMode="gray">
          <a:xfrm>
            <a:off x="7485953" y="2339468"/>
            <a:ext cx="731961" cy="3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0xE3</a:t>
            </a:r>
          </a:p>
        </p:txBody>
      </p:sp>
      <p:sp>
        <p:nvSpPr>
          <p:cNvPr id="17" name="Rectangle 1026"/>
          <p:cNvSpPr>
            <a:spLocks noChangeArrowheads="1"/>
          </p:cNvSpPr>
          <p:nvPr/>
        </p:nvSpPr>
        <p:spPr bwMode="gray">
          <a:xfrm>
            <a:off x="7495738" y="2061905"/>
            <a:ext cx="731961" cy="3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0x65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19960" y="1152041"/>
            <a:ext cx="3156064" cy="1315496"/>
            <a:chOff x="519960" y="1152041"/>
            <a:chExt cx="3156064" cy="1315496"/>
          </a:xfrm>
        </p:grpSpPr>
        <p:sp>
          <p:nvSpPr>
            <p:cNvPr id="18" name="Rectangle 17"/>
            <p:cNvSpPr/>
            <p:nvPr/>
          </p:nvSpPr>
          <p:spPr>
            <a:xfrm>
              <a:off x="519960" y="1488118"/>
              <a:ext cx="1476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latin typeface="Consolas" pitchFamily="49" charset="0"/>
                  <a:cs typeface="Consolas" pitchFamily="49" charset="0"/>
                </a:rPr>
                <a:t>LDRB r1, [r0]</a:t>
              </a:r>
              <a:endParaRPr lang="en-US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9960" y="1152041"/>
              <a:ext cx="1366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Load a Byte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09234" y="1937290"/>
              <a:ext cx="661925" cy="268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0x00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66657" y="1937290"/>
              <a:ext cx="661925" cy="268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0x00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28582" y="1934707"/>
              <a:ext cx="661925" cy="268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0x00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90507" y="1934707"/>
              <a:ext cx="661925" cy="26863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0xE1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06398" y="2205927"/>
              <a:ext cx="2696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nsolas" pitchFamily="49" charset="0"/>
                  <a:cs typeface="Consolas" pitchFamily="49" charset="0"/>
                </a:rPr>
                <a:t>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1942" y="2205927"/>
              <a:ext cx="3385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nsolas" pitchFamily="49" charset="0"/>
                  <a:cs typeface="Consolas" pitchFamily="49" charset="0"/>
                </a:rPr>
                <a:t>31</a:t>
              </a: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179294" y="2603328"/>
            <a:ext cx="50381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48768" y="2821258"/>
            <a:ext cx="3156064" cy="1315496"/>
            <a:chOff x="519960" y="1152041"/>
            <a:chExt cx="3156064" cy="1315496"/>
          </a:xfrm>
        </p:grpSpPr>
        <p:sp>
          <p:nvSpPr>
            <p:cNvPr id="30" name="Rectangle 29"/>
            <p:cNvSpPr/>
            <p:nvPr/>
          </p:nvSpPr>
          <p:spPr>
            <a:xfrm>
              <a:off x="519960" y="1494630"/>
              <a:ext cx="1476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latin typeface="Consolas" pitchFamily="49" charset="0"/>
                  <a:cs typeface="Consolas" pitchFamily="49" charset="0"/>
                </a:rPr>
                <a:t>LDRH r1, [r0]</a:t>
              </a:r>
              <a:endParaRPr lang="en-US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9960" y="1152041"/>
              <a:ext cx="17956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Load a </a:t>
              </a:r>
              <a:r>
                <a:rPr lang="en-US" dirty="0" err="1">
                  <a:solidFill>
                    <a:srgbClr val="C00000"/>
                  </a:solidFill>
                </a:rPr>
                <a:t>Halfword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09234" y="1937290"/>
              <a:ext cx="661925" cy="268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0x00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66657" y="1937290"/>
              <a:ext cx="661925" cy="268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0x00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28582" y="1934707"/>
              <a:ext cx="661925" cy="26863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0xE3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90507" y="1934707"/>
              <a:ext cx="661925" cy="26863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0xE1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06398" y="2205927"/>
              <a:ext cx="2696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nsolas" pitchFamily="49" charset="0"/>
                  <a:cs typeface="Consolas" pitchFamily="49" charset="0"/>
                </a:rPr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1942" y="2205927"/>
              <a:ext cx="3385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nsolas" pitchFamily="49" charset="0"/>
                  <a:cs typeface="Consolas" pitchFamily="49" charset="0"/>
                </a:rPr>
                <a:t>31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188258" y="4405234"/>
            <a:ext cx="50381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563466" y="4614199"/>
            <a:ext cx="3156064" cy="1315496"/>
            <a:chOff x="519960" y="1152041"/>
            <a:chExt cx="3156064" cy="1315496"/>
          </a:xfrm>
        </p:grpSpPr>
        <p:sp>
          <p:nvSpPr>
            <p:cNvPr id="41" name="Rectangle 40"/>
            <p:cNvSpPr/>
            <p:nvPr/>
          </p:nvSpPr>
          <p:spPr>
            <a:xfrm>
              <a:off x="534658" y="1499844"/>
              <a:ext cx="13773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latin typeface="Consolas" pitchFamily="49" charset="0"/>
                  <a:cs typeface="Consolas" pitchFamily="49" charset="0"/>
                </a:rPr>
                <a:t>LDR r1, [r0]</a:t>
              </a:r>
              <a:endParaRPr lang="en-US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9960" y="1152041"/>
              <a:ext cx="1366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Load a Word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09234" y="1937290"/>
              <a:ext cx="661925" cy="26863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0x87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566657" y="1937290"/>
              <a:ext cx="661925" cy="26863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0x65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28582" y="1934707"/>
              <a:ext cx="661925" cy="26863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0xE3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890507" y="1934707"/>
              <a:ext cx="661925" cy="26863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0xE1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06398" y="2205927"/>
              <a:ext cx="2696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nsolas" pitchFamily="49" charset="0"/>
                  <a:cs typeface="Consolas" pitchFamily="49" charset="0"/>
                </a:rPr>
                <a:t>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1942" y="2205927"/>
              <a:ext cx="3385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nsolas" pitchFamily="49" charset="0"/>
                  <a:cs typeface="Consolas" pitchFamily="49" charset="0"/>
                </a:rPr>
                <a:t>31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690749" y="3043204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Little-Endian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23105" y="3416130"/>
            <a:ext cx="179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Assume 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r0 = 0x02000000</a:t>
            </a:r>
          </a:p>
        </p:txBody>
      </p:sp>
      <p:cxnSp>
        <p:nvCxnSpPr>
          <p:cNvPr id="39" name="Elbow Connector 38"/>
          <p:cNvCxnSpPr>
            <a:cxnSpLocks/>
            <a:endCxn id="8" idx="3"/>
          </p:cNvCxnSpPr>
          <p:nvPr/>
        </p:nvCxnSpPr>
        <p:spPr>
          <a:xfrm rot="16200000" flipV="1">
            <a:off x="8154208" y="2896407"/>
            <a:ext cx="666089" cy="399097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BFA8893-B43E-2611-7D80-CD3CAC0D1E27}"/>
              </a:ext>
            </a:extLst>
          </p:cNvPr>
          <p:cNvSpPr txBox="1"/>
          <p:nvPr/>
        </p:nvSpPr>
        <p:spPr>
          <a:xfrm>
            <a:off x="3950567" y="4063657"/>
            <a:ext cx="5038165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0" dirty="0"/>
              <a:t>LDRH "Load Register Halfword“: it loads a 16-bit halfword value from the memory address pointed to by register r0 into register r1. The loaded 16-bit value is </a:t>
            </a:r>
            <a:r>
              <a:rPr lang="en-US" sz="1800" b="0" dirty="0">
                <a:solidFill>
                  <a:srgbClr val="FF0000"/>
                </a:solidFill>
              </a:rPr>
              <a:t>zero-extended</a:t>
            </a:r>
            <a:r>
              <a:rPr lang="en-US" sz="1800" b="0" dirty="0"/>
              <a:t> to fill the 32-bit register r1. This means the upper 16 bits of r1 will be set to zero regardless of the halfword data.  </a:t>
            </a:r>
          </a:p>
          <a:p>
            <a:r>
              <a:rPr lang="en-US" sz="1800" b="0" dirty="0"/>
              <a:t>LDRB "Load Register Byte“:  it loads 8-bit byte value from the memory address pointed to by register r0 into register r1, and zero-extends it. </a:t>
            </a:r>
          </a:p>
        </p:txBody>
      </p:sp>
    </p:spTree>
    <p:extLst>
      <p:ext uri="{BB962C8B-B14F-4D97-AF65-F5344CB8AC3E}">
        <p14:creationId xmlns:p14="http://schemas.microsoft.com/office/powerpoint/2010/main" val="188157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Extension (Little-Endian)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gray">
          <a:xfrm>
            <a:off x="7409815" y="1802473"/>
            <a:ext cx="884238" cy="31273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0x87</a:t>
            </a:r>
          </a:p>
        </p:txBody>
      </p:sp>
      <p:sp>
        <p:nvSpPr>
          <p:cNvPr id="6" name="Rectangle 1034"/>
          <p:cNvSpPr>
            <a:spLocks noChangeArrowheads="1"/>
          </p:cNvSpPr>
          <p:nvPr/>
        </p:nvSpPr>
        <p:spPr bwMode="gray">
          <a:xfrm>
            <a:off x="7406640" y="2083461"/>
            <a:ext cx="881063" cy="271462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1035"/>
          <p:cNvSpPr>
            <a:spLocks noChangeArrowheads="1"/>
          </p:cNvSpPr>
          <p:nvPr/>
        </p:nvSpPr>
        <p:spPr bwMode="gray">
          <a:xfrm>
            <a:off x="7406640" y="1808823"/>
            <a:ext cx="881063" cy="276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1036"/>
          <p:cNvSpPr>
            <a:spLocks noChangeArrowheads="1"/>
          </p:cNvSpPr>
          <p:nvPr/>
        </p:nvSpPr>
        <p:spPr bwMode="gray">
          <a:xfrm>
            <a:off x="7406640" y="2626386"/>
            <a:ext cx="881063" cy="2730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gray">
          <a:xfrm>
            <a:off x="7406640" y="2353336"/>
            <a:ext cx="881063" cy="2762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ectangle 1048"/>
          <p:cNvSpPr>
            <a:spLocks noChangeArrowheads="1"/>
          </p:cNvSpPr>
          <p:nvPr/>
        </p:nvSpPr>
        <p:spPr bwMode="gray">
          <a:xfrm>
            <a:off x="6211879" y="1823111"/>
            <a:ext cx="1205523" cy="29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b="0" dirty="0">
                <a:latin typeface="Consolas" pitchFamily="49" charset="0"/>
                <a:cs typeface="Consolas" pitchFamily="49" charset="0"/>
              </a:rPr>
              <a:t>0x20000003</a:t>
            </a:r>
          </a:p>
        </p:txBody>
      </p:sp>
      <p:sp>
        <p:nvSpPr>
          <p:cNvPr id="12" name="Rectangle 1048"/>
          <p:cNvSpPr>
            <a:spLocks noChangeArrowheads="1"/>
          </p:cNvSpPr>
          <p:nvPr/>
        </p:nvSpPr>
        <p:spPr bwMode="gray">
          <a:xfrm>
            <a:off x="6195951" y="2085048"/>
            <a:ext cx="1205523" cy="29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b="0" dirty="0">
                <a:latin typeface="Consolas" pitchFamily="49" charset="0"/>
                <a:cs typeface="Consolas" pitchFamily="49" charset="0"/>
              </a:rPr>
              <a:t>0x20000002</a:t>
            </a:r>
          </a:p>
        </p:txBody>
      </p:sp>
      <p:sp>
        <p:nvSpPr>
          <p:cNvPr id="13" name="Rectangle 1048"/>
          <p:cNvSpPr>
            <a:spLocks noChangeArrowheads="1"/>
          </p:cNvSpPr>
          <p:nvPr/>
        </p:nvSpPr>
        <p:spPr bwMode="gray">
          <a:xfrm>
            <a:off x="6204292" y="2353318"/>
            <a:ext cx="1205523" cy="29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b="0" dirty="0">
                <a:latin typeface="Consolas" pitchFamily="49" charset="0"/>
                <a:cs typeface="Consolas" pitchFamily="49" charset="0"/>
              </a:rPr>
              <a:t>0x20000001</a:t>
            </a:r>
          </a:p>
        </p:txBody>
      </p:sp>
      <p:sp>
        <p:nvSpPr>
          <p:cNvPr id="14" name="Rectangle 1048"/>
          <p:cNvSpPr>
            <a:spLocks noChangeArrowheads="1"/>
          </p:cNvSpPr>
          <p:nvPr/>
        </p:nvSpPr>
        <p:spPr bwMode="gray">
          <a:xfrm>
            <a:off x="6196380" y="2640192"/>
            <a:ext cx="1205523" cy="29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b="0" dirty="0">
                <a:latin typeface="Consolas" pitchFamily="49" charset="0"/>
                <a:cs typeface="Consolas" pitchFamily="49" charset="0"/>
              </a:rPr>
              <a:t>0x20000000</a:t>
            </a:r>
          </a:p>
        </p:txBody>
      </p:sp>
      <p:sp>
        <p:nvSpPr>
          <p:cNvPr id="15" name="Rectangle 1026"/>
          <p:cNvSpPr>
            <a:spLocks noChangeArrowheads="1"/>
          </p:cNvSpPr>
          <p:nvPr/>
        </p:nvSpPr>
        <p:spPr bwMode="gray">
          <a:xfrm>
            <a:off x="7481190" y="2605624"/>
            <a:ext cx="731961" cy="3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0xE1</a:t>
            </a:r>
          </a:p>
        </p:txBody>
      </p:sp>
      <p:sp>
        <p:nvSpPr>
          <p:cNvPr id="16" name="Rectangle 1026"/>
          <p:cNvSpPr>
            <a:spLocks noChangeArrowheads="1"/>
          </p:cNvSpPr>
          <p:nvPr/>
        </p:nvSpPr>
        <p:spPr bwMode="gray">
          <a:xfrm>
            <a:off x="7485953" y="2339468"/>
            <a:ext cx="731961" cy="3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0xE3</a:t>
            </a:r>
          </a:p>
        </p:txBody>
      </p:sp>
      <p:sp>
        <p:nvSpPr>
          <p:cNvPr id="17" name="Rectangle 1026"/>
          <p:cNvSpPr>
            <a:spLocks noChangeArrowheads="1"/>
          </p:cNvSpPr>
          <p:nvPr/>
        </p:nvSpPr>
        <p:spPr bwMode="gray">
          <a:xfrm>
            <a:off x="7495738" y="2061905"/>
            <a:ext cx="731961" cy="3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0x65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19960" y="1152041"/>
            <a:ext cx="3156064" cy="1315496"/>
            <a:chOff x="519960" y="1152041"/>
            <a:chExt cx="3156064" cy="1315496"/>
          </a:xfrm>
        </p:grpSpPr>
        <p:sp>
          <p:nvSpPr>
            <p:cNvPr id="18" name="Rectangle 17"/>
            <p:cNvSpPr/>
            <p:nvPr/>
          </p:nvSpPr>
          <p:spPr>
            <a:xfrm>
              <a:off x="521689" y="1459818"/>
              <a:ext cx="15760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latin typeface="Consolas" pitchFamily="49" charset="0"/>
                  <a:cs typeface="Consolas" pitchFamily="49" charset="0"/>
                </a:rPr>
                <a:t>LDR</a:t>
              </a:r>
              <a:r>
                <a:rPr lang="pt-BR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S</a:t>
              </a:r>
              <a:r>
                <a:rPr lang="pt-BR" dirty="0">
                  <a:latin typeface="Consolas" pitchFamily="49" charset="0"/>
                  <a:cs typeface="Consolas" pitchFamily="49" charset="0"/>
                </a:rPr>
                <a:t>B r1, [r0]</a:t>
              </a:r>
              <a:endParaRPr lang="en-US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9960" y="1152041"/>
              <a:ext cx="2117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Load a Signed Byte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09234" y="1937290"/>
              <a:ext cx="661925" cy="268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FF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66657" y="1937290"/>
              <a:ext cx="661925" cy="268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FF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28582" y="1934707"/>
              <a:ext cx="661925" cy="268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FF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90507" y="1934707"/>
              <a:ext cx="661925" cy="26863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0xE1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06398" y="2205927"/>
              <a:ext cx="2696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nsolas" pitchFamily="49" charset="0"/>
                  <a:cs typeface="Consolas" pitchFamily="49" charset="0"/>
                </a:rPr>
                <a:t>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1942" y="2205927"/>
              <a:ext cx="3385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nsolas" pitchFamily="49" charset="0"/>
                  <a:cs typeface="Consolas" pitchFamily="49" charset="0"/>
                </a:rPr>
                <a:t>31</a:t>
              </a: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179294" y="2603328"/>
            <a:ext cx="50381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48768" y="2821258"/>
            <a:ext cx="3156064" cy="1315496"/>
            <a:chOff x="519960" y="1152041"/>
            <a:chExt cx="3156064" cy="1315496"/>
          </a:xfrm>
        </p:grpSpPr>
        <p:sp>
          <p:nvSpPr>
            <p:cNvPr id="30" name="Rectangle 29"/>
            <p:cNvSpPr/>
            <p:nvPr/>
          </p:nvSpPr>
          <p:spPr>
            <a:xfrm>
              <a:off x="523471" y="1459818"/>
              <a:ext cx="15760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latin typeface="Consolas" pitchFamily="49" charset="0"/>
                  <a:cs typeface="Consolas" pitchFamily="49" charset="0"/>
                </a:rPr>
                <a:t>LDR</a:t>
              </a:r>
              <a:r>
                <a:rPr lang="pt-BR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S</a:t>
              </a:r>
              <a:r>
                <a:rPr lang="pt-BR" dirty="0">
                  <a:latin typeface="Consolas" pitchFamily="49" charset="0"/>
                  <a:cs typeface="Consolas" pitchFamily="49" charset="0"/>
                </a:rPr>
                <a:t>H r1, [r0]</a:t>
              </a:r>
              <a:endParaRPr lang="en-US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9960" y="1152041"/>
              <a:ext cx="2547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Load a Signed Halfword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09234" y="1934707"/>
              <a:ext cx="661925" cy="268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FF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66657" y="1934707"/>
              <a:ext cx="661925" cy="268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FF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28582" y="1934707"/>
              <a:ext cx="661925" cy="26863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0xE3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90507" y="1934707"/>
              <a:ext cx="661925" cy="26863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0xE1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06398" y="2205927"/>
              <a:ext cx="2696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nsolas" pitchFamily="49" charset="0"/>
                  <a:cs typeface="Consolas" pitchFamily="49" charset="0"/>
                </a:rPr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1942" y="2205927"/>
              <a:ext cx="3385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nsolas" pitchFamily="49" charset="0"/>
                  <a:cs typeface="Consolas" pitchFamily="49" charset="0"/>
                </a:rPr>
                <a:t>31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90749" y="3043204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Little-Endian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FA849F-E949-AA1F-E225-494B54B07F76}"/>
              </a:ext>
            </a:extLst>
          </p:cNvPr>
          <p:cNvSpPr txBox="1"/>
          <p:nvPr/>
        </p:nvSpPr>
        <p:spPr>
          <a:xfrm>
            <a:off x="3766442" y="4263694"/>
            <a:ext cx="5038165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0" dirty="0"/>
              <a:t>LDRSH "Load Register Signed Halfword“</a:t>
            </a:r>
          </a:p>
          <a:p>
            <a:r>
              <a:rPr lang="en-US" sz="1800" b="0" dirty="0"/>
              <a:t>LDRSB "Load Register Signed Byte“</a:t>
            </a:r>
          </a:p>
          <a:p>
            <a:r>
              <a:rPr lang="en-US" sz="1800" b="0" dirty="0"/>
              <a:t>Similar to LDRH and LDRB, except each </a:t>
            </a:r>
            <a:r>
              <a:rPr lang="en-US" sz="1800" b="0" dirty="0">
                <a:solidFill>
                  <a:srgbClr val="FF0000"/>
                </a:solidFill>
              </a:rPr>
              <a:t>sign-extends</a:t>
            </a:r>
            <a:r>
              <a:rPr lang="en-US" sz="1800" b="0" dirty="0"/>
              <a:t> the value to fill the 32-bit register, not zero-extend. Facilitate subsequent 32-bit signed arithmetic.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26A9FE-8400-4BA9-81F8-46A5D6FA9DF2}"/>
              </a:ext>
            </a:extLst>
          </p:cNvPr>
          <p:cNvSpPr txBox="1"/>
          <p:nvPr/>
        </p:nvSpPr>
        <p:spPr>
          <a:xfrm>
            <a:off x="7123105" y="3416130"/>
            <a:ext cx="179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Assume 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r0 = 0x02000000</a:t>
            </a:r>
          </a:p>
        </p:txBody>
      </p:sp>
      <p:cxnSp>
        <p:nvCxnSpPr>
          <p:cNvPr id="38" name="Elbow Connector 38">
            <a:extLst>
              <a:ext uri="{FF2B5EF4-FFF2-40B4-BE49-F238E27FC236}">
                <a16:creationId xmlns:a16="http://schemas.microsoft.com/office/drawing/2014/main" id="{D5A5AE93-E352-2B67-CC97-47345C5F6734}"/>
              </a:ext>
            </a:extLst>
          </p:cNvPr>
          <p:cNvCxnSpPr>
            <a:cxnSpLocks/>
          </p:cNvCxnSpPr>
          <p:nvPr/>
        </p:nvCxnSpPr>
        <p:spPr>
          <a:xfrm rot="16200000" flipV="1">
            <a:off x="8154208" y="2896407"/>
            <a:ext cx="666089" cy="399097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90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1027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1028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1029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103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defTabSz="938213"/>
            <a:r>
              <a:rPr lang="en-US" dirty="0"/>
              <a:t> Address Modes: Offset in Register</a:t>
            </a:r>
          </a:p>
        </p:txBody>
      </p:sp>
      <p:sp>
        <p:nvSpPr>
          <p:cNvPr id="25607" name="Rectangle 1031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8305800" cy="4964113"/>
          </a:xfrm>
          <a:noFill/>
        </p:spPr>
        <p:txBody>
          <a:bodyPr lIns="92075" tIns="46038" rIns="92075" bIns="46038" anchorCtr="1">
            <a:normAutofit/>
          </a:bodyPr>
          <a:lstStyle/>
          <a:p>
            <a:pPr defTabSz="938213">
              <a:lnSpc>
                <a:spcPct val="90000"/>
              </a:lnSpc>
            </a:pPr>
            <a:r>
              <a:rPr lang="en-US" sz="2400" dirty="0"/>
              <a:t>Address accessed by 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sz="2400" dirty="0"/>
              <a:t>/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400" dirty="0"/>
              <a:t> is specified by a base register </a:t>
            </a:r>
            <a:r>
              <a:rPr lang="en-US" sz="2400" dirty="0">
                <a:solidFill>
                  <a:srgbClr val="C00000"/>
                </a:solidFill>
              </a:rPr>
              <a:t>plus an offset</a:t>
            </a:r>
          </a:p>
          <a:p>
            <a:pPr defTabSz="938213">
              <a:lnSpc>
                <a:spcPct val="90000"/>
              </a:lnSpc>
            </a:pPr>
            <a:r>
              <a:rPr lang="en-US" sz="2400" dirty="0"/>
              <a:t>Offset can be</a:t>
            </a:r>
            <a:r>
              <a:rPr lang="zh-CN" altLang="en-US" sz="2400" dirty="0"/>
              <a:t> </a:t>
            </a:r>
            <a:r>
              <a:rPr lang="en-US" altLang="zh-CN" sz="2400" dirty="0"/>
              <a:t>hold in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a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register</a:t>
            </a:r>
          </a:p>
          <a:p>
            <a:pPr marL="274320" lvl="1" indent="0" defTabSz="938213">
              <a:lnSpc>
                <a:spcPct val="90000"/>
              </a:lnSpc>
              <a:buNone/>
            </a:pPr>
            <a:endParaRPr lang="en-US" sz="2000" dirty="0">
              <a:solidFill>
                <a:schemeClr val="tx1"/>
              </a:solidFill>
              <a:latin typeface="Courier New" pitchFamily="49" charset="0"/>
            </a:endParaRPr>
          </a:p>
          <a:p>
            <a:pPr marL="274320" lvl="1" indent="0" defTabSz="938213">
              <a:lnSpc>
                <a:spcPct val="90000"/>
              </a:lnSpc>
              <a:buNone/>
            </a:pPr>
            <a:r>
              <a:rPr lang="en-US" sz="2000" b="1" dirty="0">
                <a:solidFill>
                  <a:schemeClr val="bg2"/>
                </a:solidFill>
                <a:latin typeface="Courier New" pitchFamily="49" charset="0"/>
              </a:rPr>
              <a:t>LDR r0,[r1,r2]</a:t>
            </a:r>
            <a:endParaRPr lang="en-US" sz="2000" dirty="0">
              <a:solidFill>
                <a:schemeClr val="tx1"/>
              </a:solidFill>
              <a:latin typeface="Courier New" pitchFamily="49" charset="0"/>
            </a:endParaRPr>
          </a:p>
          <a:p>
            <a:pPr lvl="1" defTabSz="938213"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Base memory address hold in register r1</a:t>
            </a:r>
          </a:p>
          <a:p>
            <a:pPr lvl="1" defTabSz="938213"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Offset hold r2 </a:t>
            </a:r>
          </a:p>
          <a:p>
            <a:pPr lvl="1" defTabSz="938213"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Target address = r1 + r2</a:t>
            </a:r>
          </a:p>
          <a:p>
            <a:pPr marL="274320" lvl="1" indent="0" defTabSz="938213">
              <a:lnSpc>
                <a:spcPct val="90000"/>
              </a:lnSpc>
              <a:buNone/>
            </a:pPr>
            <a:endParaRPr lang="en-US" sz="2000" b="1" dirty="0">
              <a:solidFill>
                <a:schemeClr val="bg2"/>
              </a:solidFill>
              <a:latin typeface="Courier New" pitchFamily="49" charset="0"/>
            </a:endParaRPr>
          </a:p>
          <a:p>
            <a:pPr marL="274320" lvl="1" indent="0" defTabSz="938213">
              <a:lnSpc>
                <a:spcPct val="90000"/>
              </a:lnSpc>
              <a:buNone/>
            </a:pPr>
            <a:r>
              <a:rPr lang="en-US" sz="2000" b="1" dirty="0">
                <a:solidFill>
                  <a:schemeClr val="bg2"/>
                </a:solidFill>
                <a:latin typeface="Courier New" pitchFamily="49" charset="0"/>
              </a:rPr>
              <a:t>LDR r0,[r1,r2,LSL #2]</a:t>
            </a:r>
          </a:p>
          <a:p>
            <a:pPr lvl="1" defTabSz="938213"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Base memory address hold in register r1</a:t>
            </a:r>
          </a:p>
          <a:p>
            <a:pPr lvl="1" defTabSz="938213"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Offset = r2, LSL #2</a:t>
            </a:r>
          </a:p>
          <a:p>
            <a:pPr lvl="1" defTabSz="938213"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Target address = r1 + r2 * 4</a:t>
            </a:r>
            <a:endParaRPr lang="en-US" sz="2000" dirty="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1027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1028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1029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103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 defTabSz="938213"/>
            <a:r>
              <a:rPr lang="en-US" dirty="0"/>
              <a:t> Address Modes: Immediate Offset</a:t>
            </a:r>
          </a:p>
        </p:txBody>
      </p:sp>
      <p:sp>
        <p:nvSpPr>
          <p:cNvPr id="25607" name="Rectangle 1031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8305800" cy="4964113"/>
          </a:xfrm>
          <a:noFill/>
        </p:spPr>
        <p:txBody>
          <a:bodyPr lIns="92075" tIns="46038" rIns="92075" bIns="46038" anchorCtr="1">
            <a:normAutofit/>
          </a:bodyPr>
          <a:lstStyle/>
          <a:p>
            <a:pPr defTabSz="938213">
              <a:lnSpc>
                <a:spcPct val="90000"/>
              </a:lnSpc>
            </a:pPr>
            <a:r>
              <a:rPr lang="en-US" sz="2400" dirty="0"/>
              <a:t>Address accessed by 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sz="2400" dirty="0"/>
              <a:t>/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400" dirty="0"/>
              <a:t> is specified by a base register </a:t>
            </a:r>
            <a:r>
              <a:rPr lang="en-US" sz="2400" dirty="0">
                <a:solidFill>
                  <a:srgbClr val="C00000"/>
                </a:solidFill>
              </a:rPr>
              <a:t>plus an offset</a:t>
            </a:r>
          </a:p>
          <a:p>
            <a:pPr defTabSz="938213">
              <a:lnSpc>
                <a:spcPct val="90000"/>
              </a:lnSpc>
            </a:pPr>
            <a:r>
              <a:rPr lang="en-US" sz="2400" dirty="0"/>
              <a:t>Offset can be </a:t>
            </a:r>
            <a:r>
              <a:rPr lang="en-US" sz="2400" b="1" dirty="0">
                <a:solidFill>
                  <a:srgbClr val="0000FF"/>
                </a:solidFill>
              </a:rPr>
              <a:t>an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immediate value</a:t>
            </a:r>
          </a:p>
          <a:p>
            <a:pPr marL="0" indent="0" defTabSz="938213">
              <a:lnSpc>
                <a:spcPct val="90000"/>
              </a:lnSpc>
              <a:buNone/>
            </a:pPr>
            <a:endParaRPr lang="en-US" sz="2400" b="1" dirty="0">
              <a:solidFill>
                <a:schemeClr val="bg2"/>
              </a:solidFill>
              <a:latin typeface="Courier New" pitchFamily="49" charset="0"/>
            </a:endParaRPr>
          </a:p>
          <a:p>
            <a:pPr marL="0" indent="0" defTabSz="938213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bg2"/>
                </a:solidFill>
                <a:latin typeface="Courier New" pitchFamily="49" charset="0"/>
              </a:rPr>
              <a:t>  LDR r0,[r1,#8]</a:t>
            </a:r>
          </a:p>
          <a:p>
            <a:pPr lvl="1" defTabSz="938213"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Base memory address hold in register r1</a:t>
            </a:r>
          </a:p>
          <a:p>
            <a:pPr lvl="1" defTabSz="938213"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Offset is an immediate value</a:t>
            </a:r>
          </a:p>
          <a:p>
            <a:pPr lvl="1" defTabSz="938213">
              <a:lnSpc>
                <a:spcPct val="90000"/>
              </a:lnSpc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</a:rPr>
              <a:t>Target address = r1 + </a:t>
            </a:r>
            <a:r>
              <a:rPr lang="en-US" altLang="zh-CN" sz="2000" dirty="0">
                <a:solidFill>
                  <a:schemeClr val="tx1"/>
                </a:solidFill>
                <a:latin typeface="Courier New" pitchFamily="49" charset="0"/>
              </a:rPr>
              <a:t>8</a:t>
            </a:r>
            <a:endParaRPr lang="en-US" sz="2000" dirty="0">
              <a:solidFill>
                <a:schemeClr val="tx1"/>
              </a:solidFill>
              <a:latin typeface="Courier New" pitchFamily="49" charset="0"/>
            </a:endParaRPr>
          </a:p>
          <a:p>
            <a:pPr marL="0" indent="0" defTabSz="938213">
              <a:lnSpc>
                <a:spcPct val="90000"/>
              </a:lnSpc>
              <a:buNone/>
            </a:pPr>
            <a:endParaRPr lang="en-US" sz="2400" b="1" dirty="0">
              <a:solidFill>
                <a:schemeClr val="bg2"/>
              </a:solidFill>
              <a:latin typeface="Courier New" pitchFamily="49" charset="0"/>
            </a:endParaRPr>
          </a:p>
          <a:p>
            <a:pPr marL="0" indent="0" defTabSz="938213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bg2"/>
                </a:solidFill>
                <a:latin typeface="Courier New" pitchFamily="49" charset="0"/>
              </a:rPr>
              <a:t>  </a:t>
            </a:r>
            <a:endParaRPr lang="en-US" sz="2400" dirty="0">
              <a:solidFill>
                <a:schemeClr val="bg2"/>
              </a:solidFill>
            </a:endParaRPr>
          </a:p>
          <a:p>
            <a:pPr defTabSz="938213">
              <a:lnSpc>
                <a:spcPct val="90000"/>
              </a:lnSpc>
            </a:pPr>
            <a:endParaRPr lang="en-US" sz="2400" dirty="0"/>
          </a:p>
          <a:p>
            <a:pPr marL="274320" lvl="1" indent="0" defTabSz="938213">
              <a:lnSpc>
                <a:spcPct val="90000"/>
              </a:lnSpc>
              <a:buNone/>
            </a:pPr>
            <a:endParaRPr lang="en-US" sz="200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2E4789-1E63-2543-ADED-B198DC3303E8}"/>
              </a:ext>
            </a:extLst>
          </p:cNvPr>
          <p:cNvSpPr txBox="1"/>
          <p:nvPr/>
        </p:nvSpPr>
        <p:spPr>
          <a:xfrm>
            <a:off x="2201267" y="4520557"/>
            <a:ext cx="4741466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Three modes for immediate offset: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Pre-index,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Post-index,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Pre-index with Update</a:t>
            </a:r>
          </a:p>
        </p:txBody>
      </p:sp>
    </p:spTree>
    <p:extLst>
      <p:ext uri="{BB962C8B-B14F-4D97-AF65-F5344CB8AC3E}">
        <p14:creationId xmlns:p14="http://schemas.microsoft.com/office/powerpoint/2010/main" val="379796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272C-CF30-7844-A880-9D52DEED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Mode: </a:t>
            </a:r>
            <a:br>
              <a:rPr lang="en-US" dirty="0"/>
            </a:br>
            <a:r>
              <a:rPr lang="en-US" dirty="0"/>
              <a:t>Pre-index </a:t>
            </a:r>
            <a:r>
              <a:rPr lang="en-US" i="1" dirty="0"/>
              <a:t>vs</a:t>
            </a:r>
            <a:r>
              <a:rPr lang="en-US" dirty="0"/>
              <a:t> Post-index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CEB047-453C-894C-8F74-C8CE6F81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1E14D-2A86-A34B-A842-A0D4686EFB0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Pre-index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	LDR r1,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[r0, Offset]</a:t>
            </a:r>
          </a:p>
          <a:p>
            <a:r>
              <a:rPr lang="en-US" sz="2000" dirty="0"/>
              <a:t>Post-index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	LDR r1,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[r0], Offset</a:t>
            </a:r>
          </a:p>
          <a:p>
            <a:r>
              <a:rPr lang="en-US" sz="2000" dirty="0"/>
              <a:t>Pre-index with Update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	LDR r1,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[r0, Offset]!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9D52FD-C7B3-A3A6-E1DE-C47AB55DA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028254"/>
              </p:ext>
            </p:extLst>
          </p:nvPr>
        </p:nvGraphicFramePr>
        <p:xfrm>
          <a:off x="306658" y="3696335"/>
          <a:ext cx="853068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671">
                  <a:extLst>
                    <a:ext uri="{9D8B030D-6E8A-4147-A177-3AD203B41FA5}">
                      <a16:colId xmlns:a16="http://schemas.microsoft.com/office/drawing/2014/main" val="898531530"/>
                    </a:ext>
                  </a:extLst>
                </a:gridCol>
                <a:gridCol w="2132671">
                  <a:extLst>
                    <a:ext uri="{9D8B030D-6E8A-4147-A177-3AD203B41FA5}">
                      <a16:colId xmlns:a16="http://schemas.microsoft.com/office/drawing/2014/main" val="3070852557"/>
                    </a:ext>
                  </a:extLst>
                </a:gridCol>
                <a:gridCol w="2132671">
                  <a:extLst>
                    <a:ext uri="{9D8B030D-6E8A-4147-A177-3AD203B41FA5}">
                      <a16:colId xmlns:a16="http://schemas.microsoft.com/office/drawing/2014/main" val="953178031"/>
                    </a:ext>
                  </a:extLst>
                </a:gridCol>
                <a:gridCol w="2132671">
                  <a:extLst>
                    <a:ext uri="{9D8B030D-6E8A-4147-A177-3AD203B41FA5}">
                      <a16:colId xmlns:a16="http://schemas.microsoft.com/office/drawing/2014/main" val="707515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b="0" dirty="0">
                          <a:effectLst/>
                        </a:rPr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b="0">
                          <a:effectLst/>
                        </a:rPr>
                        <a:t>Address used for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b="0" dirty="0">
                          <a:effectLst/>
                        </a:rPr>
                        <a:t>Base register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b="0">
                          <a:effectLst/>
                        </a:rPr>
                        <a:t>Example (r0=0x100)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479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dirty="0">
                          <a:effectLst/>
                        </a:rPr>
                        <a:t>Pre-index</a:t>
                      </a:r>
                    </a:p>
                    <a:p>
                      <a:pPr fontAlgn="base" latinLnBrk="0">
                        <a:buNone/>
                      </a:pPr>
                      <a:r>
                        <a:rPr lang="en-US" dirty="0">
                          <a:effectLst/>
                        </a:rPr>
                        <a:t>LDR r1, [r0, #4]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dirty="0">
                          <a:effectLst/>
                        </a:rPr>
                        <a:t>r0 + offset (</a:t>
                      </a:r>
                      <a:r>
                        <a:rPr lang="en-US" b="0" dirty="0">
                          <a:effectLst/>
                          <a:latin typeface="var(--font-berkeley-mono)"/>
                        </a:rPr>
                        <a:t>0x104</a:t>
                      </a:r>
                      <a:r>
                        <a:rPr lang="en-US" dirty="0">
                          <a:effectLst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>
                          <a:effectLst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BR" dirty="0">
                          <a:effectLst/>
                        </a:rPr>
                        <a:t>r1 = data[0x104]; </a:t>
                      </a:r>
                    </a:p>
                    <a:p>
                      <a:pPr fontAlgn="base" latinLnBrk="0">
                        <a:buNone/>
                      </a:pPr>
                      <a:r>
                        <a:rPr lang="pt-BR" dirty="0">
                          <a:effectLst/>
                        </a:rPr>
                        <a:t>r0 = 0x100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392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dirty="0">
                          <a:effectLst/>
                        </a:rPr>
                        <a:t>Post-index</a:t>
                      </a:r>
                    </a:p>
                    <a:p>
                      <a:pPr fontAlgn="base" latinLnBrk="0">
                        <a:buNone/>
                      </a:pPr>
                      <a:r>
                        <a:rPr lang="en-US" dirty="0">
                          <a:effectLst/>
                        </a:rPr>
                        <a:t>LDR r1, [r0], #4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dirty="0">
                          <a:effectLst/>
                        </a:rPr>
                        <a:t>r0 (</a:t>
                      </a:r>
                      <a:r>
                        <a:rPr lang="en-US" b="0" dirty="0">
                          <a:effectLst/>
                          <a:latin typeface="var(--font-berkeley-mono)"/>
                        </a:rPr>
                        <a:t>0x100</a:t>
                      </a:r>
                      <a:r>
                        <a:rPr lang="en-US" dirty="0">
                          <a:effectLst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>
                          <a:effectLst/>
                        </a:rPr>
                        <a:t>Yes, after 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BR" dirty="0">
                          <a:effectLst/>
                        </a:rPr>
                        <a:t>r1 = data[0x100]; </a:t>
                      </a:r>
                    </a:p>
                    <a:p>
                      <a:pPr fontAlgn="base" latinLnBrk="0">
                        <a:buNone/>
                      </a:pPr>
                      <a:r>
                        <a:rPr lang="pt-BR" dirty="0">
                          <a:effectLst/>
                        </a:rPr>
                        <a:t>r0 = 0x104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056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dirty="0">
                          <a:effectLst/>
                        </a:rPr>
                        <a:t>Pre-index w/ Update</a:t>
                      </a:r>
                    </a:p>
                    <a:p>
                      <a:pPr fontAlgn="base" latinLnBrk="0">
                        <a:buNone/>
                      </a:pPr>
                      <a:r>
                        <a:rPr lang="en-US" dirty="0">
                          <a:effectLst/>
                        </a:rPr>
                        <a:t>LDR r1, [r0, #4]!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dirty="0">
                          <a:effectLst/>
                        </a:rPr>
                        <a:t>r0 + offset (</a:t>
                      </a:r>
                      <a:r>
                        <a:rPr lang="en-US" b="0" dirty="0">
                          <a:effectLst/>
                          <a:latin typeface="var(--font-berkeley-mono)"/>
                        </a:rPr>
                        <a:t>0x104</a:t>
                      </a:r>
                      <a:r>
                        <a:rPr lang="en-US" dirty="0">
                          <a:effectLst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>
                          <a:effectLst/>
                        </a:rPr>
                        <a:t>Yes, before 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pt-BR" dirty="0">
                          <a:effectLst/>
                        </a:rPr>
                        <a:t>r1 = data[0x104]; </a:t>
                      </a:r>
                    </a:p>
                    <a:p>
                      <a:pPr fontAlgn="base" latinLnBrk="0">
                        <a:buNone/>
                      </a:pPr>
                      <a:r>
                        <a:rPr lang="pt-BR" dirty="0">
                          <a:effectLst/>
                        </a:rPr>
                        <a:t>r0 = 0x104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748259"/>
                  </a:ext>
                </a:extLst>
              </a:tr>
            </a:tbl>
          </a:graphicData>
        </a:graphic>
      </p:graphicFrame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4B1D4DF-3FE4-E2CF-9659-FD750DD90A20}"/>
              </a:ext>
            </a:extLst>
          </p:cNvPr>
          <p:cNvSpPr txBox="1">
            <a:spLocks/>
          </p:cNvSpPr>
          <p:nvPr/>
        </p:nvSpPr>
        <p:spPr bwMode="auto">
          <a:xfrm>
            <a:off x="5745225" y="2979577"/>
            <a:ext cx="3092117" cy="617063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0" dirty="0"/>
              <a:t>The table assumes r0 = 0x100, offset = 4 bytes (#4)</a:t>
            </a:r>
          </a:p>
        </p:txBody>
      </p:sp>
    </p:spTree>
    <p:extLst>
      <p:ext uri="{BB962C8B-B14F-4D97-AF65-F5344CB8AC3E}">
        <p14:creationId xmlns:p14="http://schemas.microsoft.com/office/powerpoint/2010/main" val="7789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0" name="Rectangle 10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Pre-index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4751" y="1464242"/>
            <a:ext cx="3993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Pre-Index: </a:t>
            </a:r>
            <a:r>
              <a:rPr lang="pt-BR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r1, [r0, #4]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AF6F45-740C-794A-BDDB-984BEB454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42405"/>
              </p:ext>
            </p:extLst>
          </p:nvPr>
        </p:nvGraphicFramePr>
        <p:xfrm>
          <a:off x="3230436" y="2531363"/>
          <a:ext cx="283563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Memory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Data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0x20008007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0x20008006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0x20008005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0x6A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0x20008004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0x5B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0x4C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338727F-2918-0542-9446-93E1F8754E2E}"/>
              </a:ext>
            </a:extLst>
          </p:cNvPr>
          <p:cNvSpPr/>
          <p:nvPr/>
        </p:nvSpPr>
        <p:spPr>
          <a:xfrm>
            <a:off x="4763402" y="1845266"/>
            <a:ext cx="3299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41FF"/>
                </a:solidFill>
              </a:rPr>
              <a:t>Offset:</a:t>
            </a:r>
            <a:r>
              <a:rPr lang="en-US" dirty="0"/>
              <a:t> range is -255 to +255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1AF47E-D628-9F45-9EC5-532F46ACB153}"/>
              </a:ext>
            </a:extLst>
          </p:cNvPr>
          <p:cNvSpPr/>
          <p:nvPr/>
        </p:nvSpPr>
        <p:spPr>
          <a:xfrm>
            <a:off x="3995803" y="1508792"/>
            <a:ext cx="338202" cy="301220"/>
          </a:xfrm>
          <a:prstGeom prst="rect">
            <a:avLst/>
          </a:prstGeom>
          <a:noFill/>
          <a:ln w="28575">
            <a:solidFill>
              <a:srgbClr val="004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1FF"/>
              </a:solidFill>
            </a:endParaRP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74E9F7E5-7DE7-B34B-84F8-753F416D7A5B}"/>
              </a:ext>
            </a:extLst>
          </p:cNvPr>
          <p:cNvCxnSpPr>
            <a:stCxn id="3" idx="2"/>
            <a:endCxn id="8" idx="1"/>
          </p:cNvCxnSpPr>
          <p:nvPr/>
        </p:nvCxnSpPr>
        <p:spPr>
          <a:xfrm rot="16200000" flipH="1">
            <a:off x="4369582" y="1605334"/>
            <a:ext cx="189143" cy="598498"/>
          </a:xfrm>
          <a:prstGeom prst="bentConnector2">
            <a:avLst/>
          </a:prstGeom>
          <a:ln w="28575">
            <a:solidFill>
              <a:srgbClr val="004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78EF76-2A5F-D447-8089-47D1CDD3C8EE}"/>
              </a:ext>
            </a:extLst>
          </p:cNvPr>
          <p:cNvSpPr txBox="1"/>
          <p:nvPr/>
        </p:nvSpPr>
        <p:spPr>
          <a:xfrm>
            <a:off x="596671" y="1941022"/>
            <a:ext cx="2534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r0 = 0x20008000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25A9B057-8CF1-D094-FDC5-7442E9C7318F}"/>
              </a:ext>
            </a:extLst>
          </p:cNvPr>
          <p:cNvSpPr txBox="1">
            <a:spLocks/>
          </p:cNvSpPr>
          <p:nvPr/>
        </p:nvSpPr>
        <p:spPr bwMode="auto">
          <a:xfrm>
            <a:off x="6177776" y="2248799"/>
            <a:ext cx="2835639" cy="4296967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dirty="0"/>
              <a:t>Calculates address by adding the offset (here, #4) to the base register (r0) before the load. Loads data from the resulting address r0+4 into r1. The base register (r0) is not updated. </a:t>
            </a:r>
          </a:p>
          <a:p>
            <a:r>
              <a:rPr lang="en-US" sz="2000" b="0" dirty="0"/>
              <a:t>Example: instruction accesses memory at r0 + 4 = 0x20008004, but r0 remains to be 0x20008000 after execution.</a:t>
            </a:r>
          </a:p>
        </p:txBody>
      </p:sp>
    </p:spTree>
    <p:extLst>
      <p:ext uri="{BB962C8B-B14F-4D97-AF65-F5344CB8AC3E}">
        <p14:creationId xmlns:p14="http://schemas.microsoft.com/office/powerpoint/2010/main" val="42034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0" name="Rectangle 10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Pre-index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4751" y="1464242"/>
            <a:ext cx="3993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Pre-Index: </a:t>
            </a:r>
            <a:r>
              <a:rPr lang="pt-BR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r1, [r0, #4]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AF6F45-740C-794A-BDDB-984BEB454614}"/>
              </a:ext>
            </a:extLst>
          </p:cNvPr>
          <p:cNvGraphicFramePr>
            <a:graphicFrameLocks noGrp="1"/>
          </p:cNvGraphicFramePr>
          <p:nvPr/>
        </p:nvGraphicFramePr>
        <p:xfrm>
          <a:off x="3230436" y="2531363"/>
          <a:ext cx="283563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Memory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Data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0x20008007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0x20008006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0x20008005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0x6A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0x20008004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0x5B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0x4C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18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338727F-2918-0542-9446-93E1F8754E2E}"/>
              </a:ext>
            </a:extLst>
          </p:cNvPr>
          <p:cNvSpPr/>
          <p:nvPr/>
        </p:nvSpPr>
        <p:spPr>
          <a:xfrm>
            <a:off x="4763402" y="1845266"/>
            <a:ext cx="3299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41FF"/>
                </a:solidFill>
              </a:rPr>
              <a:t>Offset:</a:t>
            </a:r>
            <a:r>
              <a:rPr lang="en-US" dirty="0"/>
              <a:t> range is -255 to +255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1AF47E-D628-9F45-9EC5-532F46ACB153}"/>
              </a:ext>
            </a:extLst>
          </p:cNvPr>
          <p:cNvSpPr/>
          <p:nvPr/>
        </p:nvSpPr>
        <p:spPr>
          <a:xfrm>
            <a:off x="3995803" y="1508792"/>
            <a:ext cx="338202" cy="301220"/>
          </a:xfrm>
          <a:prstGeom prst="rect">
            <a:avLst/>
          </a:prstGeom>
          <a:noFill/>
          <a:ln w="28575">
            <a:solidFill>
              <a:srgbClr val="004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1FF"/>
              </a:solidFill>
            </a:endParaRP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74E9F7E5-7DE7-B34B-84F8-753F416D7A5B}"/>
              </a:ext>
            </a:extLst>
          </p:cNvPr>
          <p:cNvCxnSpPr>
            <a:stCxn id="3" idx="2"/>
            <a:endCxn id="8" idx="1"/>
          </p:cNvCxnSpPr>
          <p:nvPr/>
        </p:nvCxnSpPr>
        <p:spPr>
          <a:xfrm rot="16200000" flipH="1">
            <a:off x="4369582" y="1605334"/>
            <a:ext cx="189143" cy="598498"/>
          </a:xfrm>
          <a:prstGeom prst="bentConnector2">
            <a:avLst/>
          </a:prstGeom>
          <a:ln w="28575">
            <a:solidFill>
              <a:srgbClr val="004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78EF76-2A5F-D447-8089-47D1CDD3C8EE}"/>
              </a:ext>
            </a:extLst>
          </p:cNvPr>
          <p:cNvSpPr txBox="1"/>
          <p:nvPr/>
        </p:nvSpPr>
        <p:spPr>
          <a:xfrm>
            <a:off x="596671" y="1941022"/>
            <a:ext cx="2534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r0 = 0x20008000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EEA26-5EB9-F847-B237-930B4EDB431D}"/>
              </a:ext>
            </a:extLst>
          </p:cNvPr>
          <p:cNvSpPr txBox="1"/>
          <p:nvPr/>
        </p:nvSpPr>
        <p:spPr>
          <a:xfrm>
            <a:off x="843095" y="5750894"/>
            <a:ext cx="14510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02911A-6065-EB48-B25B-538A015EA9B9}"/>
              </a:ext>
            </a:extLst>
          </p:cNvPr>
          <p:cNvCxnSpPr>
            <a:stCxn id="10" idx="3"/>
          </p:cNvCxnSpPr>
          <p:nvPr/>
        </p:nvCxnSpPr>
        <p:spPr>
          <a:xfrm>
            <a:off x="2294133" y="5935560"/>
            <a:ext cx="9363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E9A8021-E266-8844-B172-4646A0E29425}"/>
              </a:ext>
            </a:extLst>
          </p:cNvPr>
          <p:cNvSpPr/>
          <p:nvPr/>
        </p:nvSpPr>
        <p:spPr>
          <a:xfrm>
            <a:off x="383786" y="575089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1537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0" name="Rectangle 10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Pre-index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4751" y="1464242"/>
            <a:ext cx="3993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Pre-Index: </a:t>
            </a:r>
            <a:r>
              <a:rPr lang="pt-BR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r1, [r0, #4]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AF6F45-740C-794A-BDDB-984BEB454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695958"/>
              </p:ext>
            </p:extLst>
          </p:nvPr>
        </p:nvGraphicFramePr>
        <p:xfrm>
          <a:off x="3230436" y="2531363"/>
          <a:ext cx="283563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Memory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Data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0x20008007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0x20008006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0x20008005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0x6A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0x20008004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0x5B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0x4C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18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338727F-2918-0542-9446-93E1F8754E2E}"/>
              </a:ext>
            </a:extLst>
          </p:cNvPr>
          <p:cNvSpPr/>
          <p:nvPr/>
        </p:nvSpPr>
        <p:spPr>
          <a:xfrm>
            <a:off x="4763402" y="1845266"/>
            <a:ext cx="3299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41FF"/>
                </a:solidFill>
              </a:rPr>
              <a:t>Offset:</a:t>
            </a:r>
            <a:r>
              <a:rPr lang="en-US" dirty="0"/>
              <a:t> range is -255 to +255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1AF47E-D628-9F45-9EC5-532F46ACB153}"/>
              </a:ext>
            </a:extLst>
          </p:cNvPr>
          <p:cNvSpPr/>
          <p:nvPr/>
        </p:nvSpPr>
        <p:spPr>
          <a:xfrm>
            <a:off x="3995803" y="1508792"/>
            <a:ext cx="338202" cy="301220"/>
          </a:xfrm>
          <a:prstGeom prst="rect">
            <a:avLst/>
          </a:prstGeom>
          <a:noFill/>
          <a:ln w="28575">
            <a:solidFill>
              <a:srgbClr val="004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1FF"/>
              </a:solidFill>
            </a:endParaRP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74E9F7E5-7DE7-B34B-84F8-753F416D7A5B}"/>
              </a:ext>
            </a:extLst>
          </p:cNvPr>
          <p:cNvCxnSpPr>
            <a:stCxn id="3" idx="2"/>
            <a:endCxn id="8" idx="1"/>
          </p:cNvCxnSpPr>
          <p:nvPr/>
        </p:nvCxnSpPr>
        <p:spPr>
          <a:xfrm rot="16200000" flipH="1">
            <a:off x="4369582" y="1605334"/>
            <a:ext cx="189143" cy="598498"/>
          </a:xfrm>
          <a:prstGeom prst="bentConnector2">
            <a:avLst/>
          </a:prstGeom>
          <a:ln w="28575">
            <a:solidFill>
              <a:srgbClr val="004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78EF76-2A5F-D447-8089-47D1CDD3C8EE}"/>
              </a:ext>
            </a:extLst>
          </p:cNvPr>
          <p:cNvSpPr txBox="1"/>
          <p:nvPr/>
        </p:nvSpPr>
        <p:spPr>
          <a:xfrm>
            <a:off x="596671" y="1941022"/>
            <a:ext cx="2534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r0 = 0x20008000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EEA26-5EB9-F847-B237-930B4EDB431D}"/>
              </a:ext>
            </a:extLst>
          </p:cNvPr>
          <p:cNvSpPr txBox="1"/>
          <p:nvPr/>
        </p:nvSpPr>
        <p:spPr>
          <a:xfrm>
            <a:off x="843095" y="5750894"/>
            <a:ext cx="14510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02911A-6065-EB48-B25B-538A015EA9B9}"/>
              </a:ext>
            </a:extLst>
          </p:cNvPr>
          <p:cNvCxnSpPr>
            <a:stCxn id="10" idx="3"/>
          </p:cNvCxnSpPr>
          <p:nvPr/>
        </p:nvCxnSpPr>
        <p:spPr>
          <a:xfrm>
            <a:off x="2294133" y="5935560"/>
            <a:ext cx="9363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73B136-FFCD-CF49-92A1-E8AC027BF447}"/>
              </a:ext>
            </a:extLst>
          </p:cNvPr>
          <p:cNvCxnSpPr>
            <a:cxnSpLocks/>
          </p:cNvCxnSpPr>
          <p:nvPr/>
        </p:nvCxnSpPr>
        <p:spPr>
          <a:xfrm flipV="1">
            <a:off x="2762284" y="4459577"/>
            <a:ext cx="0" cy="147598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1C1302-A4C2-A64B-B005-B1AC33AA938A}"/>
              </a:ext>
            </a:extLst>
          </p:cNvPr>
          <p:cNvCxnSpPr>
            <a:cxnSpLocks/>
          </p:cNvCxnSpPr>
          <p:nvPr/>
        </p:nvCxnSpPr>
        <p:spPr>
          <a:xfrm>
            <a:off x="2749758" y="4459577"/>
            <a:ext cx="53287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E9A8021-E266-8844-B172-4646A0E29425}"/>
              </a:ext>
            </a:extLst>
          </p:cNvPr>
          <p:cNvSpPr/>
          <p:nvPr/>
        </p:nvSpPr>
        <p:spPr>
          <a:xfrm>
            <a:off x="383786" y="575089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endParaRPr lang="en-US" sz="1800" b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FB4200-41E4-9747-8A75-A69BC19C4E53}"/>
              </a:ext>
            </a:extLst>
          </p:cNvPr>
          <p:cNvSpPr/>
          <p:nvPr/>
        </p:nvSpPr>
        <p:spPr>
          <a:xfrm>
            <a:off x="1568614" y="4947542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offset=4</a:t>
            </a:r>
            <a:endParaRPr lang="en-US" sz="1800" b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85274B-8AA8-8E45-9261-93E08764DE5D}"/>
              </a:ext>
            </a:extLst>
          </p:cNvPr>
          <p:cNvSpPr/>
          <p:nvPr/>
        </p:nvSpPr>
        <p:spPr>
          <a:xfrm>
            <a:off x="1172082" y="4270979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 + offset</a:t>
            </a:r>
            <a:endParaRPr lang="en-US" sz="1800" b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598B28-76A5-E646-9DF4-F2F7BCD050FC}"/>
              </a:ext>
            </a:extLst>
          </p:cNvPr>
          <p:cNvSpPr/>
          <p:nvPr/>
        </p:nvSpPr>
        <p:spPr>
          <a:xfrm>
            <a:off x="3257757" y="4288072"/>
            <a:ext cx="145103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0x20008004</a:t>
            </a:r>
          </a:p>
        </p:txBody>
      </p:sp>
    </p:spTree>
    <p:extLst>
      <p:ext uri="{BB962C8B-B14F-4D97-AF65-F5344CB8AC3E}">
        <p14:creationId xmlns:p14="http://schemas.microsoft.com/office/powerpoint/2010/main" val="398740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0" name="Rectangle 10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Pre-index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4751" y="1464242"/>
            <a:ext cx="3993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Pre-Index: </a:t>
            </a:r>
            <a:r>
              <a:rPr lang="pt-BR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r1, [r0, #4]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AF6F45-740C-794A-BDDB-984BEB454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61087"/>
              </p:ext>
            </p:extLst>
          </p:nvPr>
        </p:nvGraphicFramePr>
        <p:xfrm>
          <a:off x="3230436" y="2531363"/>
          <a:ext cx="283563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Memory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Data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0x20008007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0x20008006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0x20008005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0x6A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0x20008004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0x5B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0x4C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18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338727F-2918-0542-9446-93E1F8754E2E}"/>
              </a:ext>
            </a:extLst>
          </p:cNvPr>
          <p:cNvSpPr/>
          <p:nvPr/>
        </p:nvSpPr>
        <p:spPr>
          <a:xfrm>
            <a:off x="4763402" y="1845266"/>
            <a:ext cx="3299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41FF"/>
                </a:solidFill>
              </a:rPr>
              <a:t>Offset:</a:t>
            </a:r>
            <a:r>
              <a:rPr lang="en-US" dirty="0"/>
              <a:t> range is -255 to +255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1AF47E-D628-9F45-9EC5-532F46ACB153}"/>
              </a:ext>
            </a:extLst>
          </p:cNvPr>
          <p:cNvSpPr/>
          <p:nvPr/>
        </p:nvSpPr>
        <p:spPr>
          <a:xfrm>
            <a:off x="3995803" y="1508792"/>
            <a:ext cx="338202" cy="301220"/>
          </a:xfrm>
          <a:prstGeom prst="rect">
            <a:avLst/>
          </a:prstGeom>
          <a:noFill/>
          <a:ln w="28575">
            <a:solidFill>
              <a:srgbClr val="004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1FF"/>
              </a:solidFill>
            </a:endParaRP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74E9F7E5-7DE7-B34B-84F8-753F416D7A5B}"/>
              </a:ext>
            </a:extLst>
          </p:cNvPr>
          <p:cNvCxnSpPr>
            <a:stCxn id="3" idx="2"/>
            <a:endCxn id="8" idx="1"/>
          </p:cNvCxnSpPr>
          <p:nvPr/>
        </p:nvCxnSpPr>
        <p:spPr>
          <a:xfrm rot="16200000" flipH="1">
            <a:off x="4369582" y="1605334"/>
            <a:ext cx="189143" cy="598498"/>
          </a:xfrm>
          <a:prstGeom prst="bentConnector2">
            <a:avLst/>
          </a:prstGeom>
          <a:ln w="28575">
            <a:solidFill>
              <a:srgbClr val="004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78EF76-2A5F-D447-8089-47D1CDD3C8EE}"/>
              </a:ext>
            </a:extLst>
          </p:cNvPr>
          <p:cNvSpPr txBox="1"/>
          <p:nvPr/>
        </p:nvSpPr>
        <p:spPr>
          <a:xfrm>
            <a:off x="596671" y="1941022"/>
            <a:ext cx="2534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r0 = 0x20008000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EEA26-5EB9-F847-B237-930B4EDB431D}"/>
              </a:ext>
            </a:extLst>
          </p:cNvPr>
          <p:cNvSpPr txBox="1"/>
          <p:nvPr/>
        </p:nvSpPr>
        <p:spPr>
          <a:xfrm>
            <a:off x="843095" y="5750894"/>
            <a:ext cx="14510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02911A-6065-EB48-B25B-538A015EA9B9}"/>
              </a:ext>
            </a:extLst>
          </p:cNvPr>
          <p:cNvCxnSpPr>
            <a:stCxn id="10" idx="3"/>
          </p:cNvCxnSpPr>
          <p:nvPr/>
        </p:nvCxnSpPr>
        <p:spPr>
          <a:xfrm>
            <a:off x="2294133" y="5935560"/>
            <a:ext cx="9363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73B136-FFCD-CF49-92A1-E8AC027BF447}"/>
              </a:ext>
            </a:extLst>
          </p:cNvPr>
          <p:cNvCxnSpPr>
            <a:cxnSpLocks/>
          </p:cNvCxnSpPr>
          <p:nvPr/>
        </p:nvCxnSpPr>
        <p:spPr>
          <a:xfrm flipV="1">
            <a:off x="2762284" y="4459577"/>
            <a:ext cx="0" cy="147598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1C1302-A4C2-A64B-B005-B1AC33AA938A}"/>
              </a:ext>
            </a:extLst>
          </p:cNvPr>
          <p:cNvCxnSpPr>
            <a:cxnSpLocks/>
          </p:cNvCxnSpPr>
          <p:nvPr/>
        </p:nvCxnSpPr>
        <p:spPr>
          <a:xfrm>
            <a:off x="2749758" y="4459577"/>
            <a:ext cx="53287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D1DABC5A-6359-7041-BE48-A6DD55284C97}"/>
              </a:ext>
            </a:extLst>
          </p:cNvPr>
          <p:cNvSpPr/>
          <p:nvPr/>
        </p:nvSpPr>
        <p:spPr>
          <a:xfrm>
            <a:off x="6141605" y="3192110"/>
            <a:ext cx="392621" cy="1446756"/>
          </a:xfrm>
          <a:prstGeom prst="rightBrace">
            <a:avLst>
              <a:gd name="adj1" fmla="val 3385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E3151C-526D-504F-931F-1159C83A3E15}"/>
              </a:ext>
            </a:extLst>
          </p:cNvPr>
          <p:cNvCxnSpPr>
            <a:cxnSpLocks/>
          </p:cNvCxnSpPr>
          <p:nvPr/>
        </p:nvCxnSpPr>
        <p:spPr>
          <a:xfrm>
            <a:off x="6534226" y="3923045"/>
            <a:ext cx="53287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9A1AC55-1EE6-B04D-8CC4-1F6B232E4940}"/>
              </a:ext>
            </a:extLst>
          </p:cNvPr>
          <p:cNvSpPr txBox="1"/>
          <p:nvPr/>
        </p:nvSpPr>
        <p:spPr>
          <a:xfrm>
            <a:off x="7067096" y="3725853"/>
            <a:ext cx="14510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0x88796A5B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11918A-F54C-C846-B82F-0B15075C3E82}"/>
              </a:ext>
            </a:extLst>
          </p:cNvPr>
          <p:cNvSpPr/>
          <p:nvPr/>
        </p:nvSpPr>
        <p:spPr>
          <a:xfrm>
            <a:off x="7573645" y="3356521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endParaRPr lang="en-US" sz="1800" b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9A8021-E266-8844-B172-4646A0E29425}"/>
              </a:ext>
            </a:extLst>
          </p:cNvPr>
          <p:cNvSpPr/>
          <p:nvPr/>
        </p:nvSpPr>
        <p:spPr>
          <a:xfrm>
            <a:off x="383786" y="575089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endParaRPr lang="en-US" sz="1800" b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FB4200-41E4-9747-8A75-A69BC19C4E53}"/>
              </a:ext>
            </a:extLst>
          </p:cNvPr>
          <p:cNvSpPr/>
          <p:nvPr/>
        </p:nvSpPr>
        <p:spPr>
          <a:xfrm>
            <a:off x="1568614" y="4947542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offset=4</a:t>
            </a:r>
            <a:endParaRPr lang="en-US" sz="1800" b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85274B-8AA8-8E45-9261-93E08764DE5D}"/>
              </a:ext>
            </a:extLst>
          </p:cNvPr>
          <p:cNvSpPr/>
          <p:nvPr/>
        </p:nvSpPr>
        <p:spPr>
          <a:xfrm>
            <a:off x="1172082" y="4270979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 + offset</a:t>
            </a:r>
            <a:endParaRPr lang="en-US" sz="1800" b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598B28-76A5-E646-9DF4-F2F7BCD050FC}"/>
              </a:ext>
            </a:extLst>
          </p:cNvPr>
          <p:cNvSpPr/>
          <p:nvPr/>
        </p:nvSpPr>
        <p:spPr>
          <a:xfrm>
            <a:off x="3257757" y="4288072"/>
            <a:ext cx="145103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4ADF4-9080-0C42-B7F4-4A6038AB8E20}"/>
              </a:ext>
            </a:extLst>
          </p:cNvPr>
          <p:cNvSpPr txBox="1"/>
          <p:nvPr/>
        </p:nvSpPr>
        <p:spPr>
          <a:xfrm>
            <a:off x="6850690" y="4140174"/>
            <a:ext cx="18838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/>
              <a:t>Assume Little-Endian</a:t>
            </a:r>
          </a:p>
        </p:txBody>
      </p:sp>
    </p:spTree>
    <p:extLst>
      <p:ext uri="{BB962C8B-B14F-4D97-AF65-F5344CB8AC3E}">
        <p14:creationId xmlns:p14="http://schemas.microsoft.com/office/powerpoint/2010/main" val="274689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1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 Array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850" y="3025574"/>
            <a:ext cx="8229600" cy="2499360"/>
          </a:xfrm>
        </p:spPr>
        <p:txBody>
          <a:bodyPr/>
          <a:lstStyle/>
          <a:p>
            <a:r>
              <a:rPr lang="en-US" dirty="0"/>
              <a:t>Pre-index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292" y="1738992"/>
            <a:ext cx="259077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b="0" dirty="0">
                <a:latin typeface="Consolas" panose="020B0609020204030204" pitchFamily="49" charset="0"/>
              </a:rPr>
              <a:t>uint32_t array[10];</a:t>
            </a:r>
          </a:p>
          <a:p>
            <a:r>
              <a:rPr lang="en-US" sz="1800" b="0" dirty="0">
                <a:latin typeface="Consolas" panose="020B0609020204030204" pitchFamily="49" charset="0"/>
              </a:rPr>
              <a:t>array[0] += 5;</a:t>
            </a:r>
          </a:p>
          <a:p>
            <a:r>
              <a:rPr lang="en-US" sz="1800" b="0" dirty="0">
                <a:latin typeface="Consolas" panose="020B0609020204030204" pitchFamily="49" charset="0"/>
              </a:rPr>
              <a:t>array[1] += 5;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23850" y="1238250"/>
            <a:ext cx="8229600" cy="2499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0" dirty="0"/>
              <a:t>C code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0292" y="3622868"/>
            <a:ext cx="5167994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800" b="0" dirty="0">
              <a:latin typeface="Consolas" panose="020B0609020204030204" pitchFamily="49" charset="0"/>
            </a:endParaRPr>
          </a:p>
          <a:p>
            <a:r>
              <a:rPr lang="en-US" sz="1800" b="0" dirty="0">
                <a:latin typeface="Consolas" panose="020B0609020204030204" pitchFamily="49" charset="0"/>
              </a:rPr>
              <a:t>LDR r1, [r0]     </a:t>
            </a:r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Read array[0]</a:t>
            </a:r>
          </a:p>
          <a:p>
            <a:r>
              <a:rPr lang="en-US" sz="1800" b="0" dirty="0">
                <a:latin typeface="Consolas" panose="020B0609020204030204" pitchFamily="49" charset="0"/>
              </a:rPr>
              <a:t>ADD r1, r1, #5  </a:t>
            </a:r>
          </a:p>
          <a:p>
            <a:r>
              <a:rPr lang="en-US" sz="1800" b="0" dirty="0">
                <a:latin typeface="Consolas" panose="020B0609020204030204" pitchFamily="49" charset="0"/>
              </a:rPr>
              <a:t>STR r1, [r0]     </a:t>
            </a:r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Write to array[0]</a:t>
            </a:r>
          </a:p>
          <a:p>
            <a:endParaRPr lang="en-US" sz="1800" b="0" dirty="0">
              <a:latin typeface="Consolas" panose="020B0609020204030204" pitchFamily="49" charset="0"/>
            </a:endParaRPr>
          </a:p>
          <a:p>
            <a:r>
              <a:rPr lang="en-US" sz="1800" b="0" dirty="0">
                <a:latin typeface="Consolas" panose="020B0609020204030204" pitchFamily="49" charset="0"/>
              </a:rPr>
              <a:t>LDR r1, [r0, </a:t>
            </a:r>
            <a:r>
              <a:rPr lang="en-US" sz="1800" b="0" dirty="0">
                <a:solidFill>
                  <a:srgbClr val="FF0000"/>
                </a:solidFill>
                <a:latin typeface="Consolas" panose="020B0609020204030204" pitchFamily="49" charset="0"/>
              </a:rPr>
              <a:t>#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4</a:t>
            </a:r>
            <a:r>
              <a:rPr lang="en-US" sz="1800" b="0" dirty="0">
                <a:latin typeface="Consolas" panose="020B0609020204030204" pitchFamily="49" charset="0"/>
              </a:rPr>
              <a:t>] </a:t>
            </a:r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Read array[1]</a:t>
            </a:r>
          </a:p>
          <a:p>
            <a:r>
              <a:rPr lang="en-US" sz="1800" b="0" dirty="0">
                <a:latin typeface="Consolas" panose="020B0609020204030204" pitchFamily="49" charset="0"/>
              </a:rPr>
              <a:t>ADD r1, r1, #5   </a:t>
            </a:r>
          </a:p>
          <a:p>
            <a:r>
              <a:rPr lang="en-US" sz="1800" b="0" dirty="0">
                <a:latin typeface="Consolas" panose="020B0609020204030204" pitchFamily="49" charset="0"/>
              </a:rPr>
              <a:t>STR r1, [r0,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#4</a:t>
            </a:r>
            <a:r>
              <a:rPr lang="en-US" sz="1800" b="0" dirty="0">
                <a:latin typeface="Consolas" panose="020B0609020204030204" pitchFamily="49" charset="0"/>
              </a:rPr>
              <a:t>] </a:t>
            </a:r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Write to array[1]</a:t>
            </a:r>
          </a:p>
          <a:p>
            <a:endParaRPr lang="en-US" sz="1800" b="0" dirty="0">
              <a:latin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8907" y="1677437"/>
            <a:ext cx="398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the memory address of the array starts at </a:t>
            </a:r>
            <a:r>
              <a:rPr lang="en-US" dirty="0">
                <a:latin typeface="Consolas" panose="020B0609020204030204" pitchFamily="49" charset="0"/>
              </a:rPr>
              <a:t>0x20008000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2339" y="3119017"/>
            <a:ext cx="398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Assume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r0</a:t>
            </a:r>
            <a:r>
              <a:rPr lang="en-US" sz="1600" dirty="0">
                <a:solidFill>
                  <a:srgbClr val="FF0000"/>
                </a:solidFill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0x20008000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7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View of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00600" cy="4937760"/>
          </a:xfrm>
        </p:spPr>
        <p:txBody>
          <a:bodyPr>
            <a:normAutofit/>
          </a:bodyPr>
          <a:lstStyle/>
          <a:p>
            <a:r>
              <a:rPr lang="en-US" sz="2400" dirty="0"/>
              <a:t>By grouping bits together we can store more values</a:t>
            </a:r>
          </a:p>
          <a:p>
            <a:pPr lvl="1"/>
            <a:r>
              <a:rPr lang="en-US" sz="2000" dirty="0"/>
              <a:t>8 bits = </a:t>
            </a:r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byte</a:t>
            </a:r>
          </a:p>
          <a:p>
            <a:pPr lvl="1"/>
            <a:r>
              <a:rPr lang="en-US" sz="2000" dirty="0"/>
              <a:t>16 bits = 2 bytes =</a:t>
            </a:r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1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halfword</a:t>
            </a:r>
          </a:p>
          <a:p>
            <a:pPr lvl="1"/>
            <a:r>
              <a:rPr lang="en-US" sz="2000" dirty="0"/>
              <a:t>32 bits = 4 bytes = </a:t>
            </a:r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word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400" dirty="0"/>
              <a:t>From software perspective, memory is an addressable array of bytes.</a:t>
            </a:r>
            <a:endParaRPr lang="en-US" sz="1600" dirty="0"/>
          </a:p>
          <a:p>
            <a:pPr lvl="1"/>
            <a:r>
              <a:rPr lang="en-US" sz="2000" dirty="0"/>
              <a:t>The byte stored at the memory address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0x20000004</a:t>
            </a:r>
            <a:r>
              <a:rPr lang="en-US" sz="2000" dirty="0"/>
              <a:t> is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0b10000100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</a:t>
            </a:fld>
            <a:endParaRPr kumimoji="0"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5943600" y="1307068"/>
            <a:ext cx="2690286" cy="4803577"/>
            <a:chOff x="5943600" y="1307068"/>
            <a:chExt cx="2690286" cy="4803577"/>
          </a:xfrm>
        </p:grpSpPr>
        <p:sp>
          <p:nvSpPr>
            <p:cNvPr id="5" name="Rectangle 4"/>
            <p:cNvSpPr/>
            <p:nvPr/>
          </p:nvSpPr>
          <p:spPr>
            <a:xfrm>
              <a:off x="7342456" y="2690336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01110010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344136" y="3059222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00100101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43951" y="3426936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11100010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42456" y="3795822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8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10000100</a:t>
              </a:r>
              <a:endParaRPr lang="pl-PL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42806" y="4163536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01100001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44486" y="4532422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10001111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44301" y="4900136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00010010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42806" y="5269022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10010100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4" name="Straight Connector 13"/>
            <p:cNvCxnSpPr>
              <a:stCxn id="31" idx="0"/>
              <a:endCxn id="5" idx="1"/>
            </p:cNvCxnSpPr>
            <p:nvPr/>
          </p:nvCxnSpPr>
          <p:spPr>
            <a:xfrm>
              <a:off x="7342456" y="2434633"/>
              <a:ext cx="0" cy="409592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31" idx="3"/>
              <a:endCxn id="5" idx="3"/>
            </p:cNvCxnSpPr>
            <p:nvPr/>
          </p:nvCxnSpPr>
          <p:spPr>
            <a:xfrm>
              <a:off x="8628331" y="2225175"/>
              <a:ext cx="3525" cy="61905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1"/>
              <a:endCxn id="34" idx="0"/>
            </p:cNvCxnSpPr>
            <p:nvPr/>
          </p:nvCxnSpPr>
          <p:spPr>
            <a:xfrm flipH="1">
              <a:off x="7342456" y="5422911"/>
              <a:ext cx="350" cy="60479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3"/>
              <a:endCxn id="34" idx="3"/>
            </p:cNvCxnSpPr>
            <p:nvPr/>
          </p:nvCxnSpPr>
          <p:spPr>
            <a:xfrm flipH="1">
              <a:off x="8628331" y="5422911"/>
              <a:ext cx="3875" cy="395332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7342456" y="2221468"/>
              <a:ext cx="1285875" cy="213783"/>
            </a:xfrm>
            <a:custGeom>
              <a:avLst/>
              <a:gdLst>
                <a:gd name="connsiteX0" fmla="*/ 0 w 1285875"/>
                <a:gd name="connsiteY0" fmla="*/ 365125 h 366183"/>
                <a:gd name="connsiteX1" fmla="*/ 428625 w 1285875"/>
                <a:gd name="connsiteY1" fmla="*/ 0 h 366183"/>
                <a:gd name="connsiteX2" fmla="*/ 885825 w 1285875"/>
                <a:gd name="connsiteY2" fmla="*/ 365125 h 366183"/>
                <a:gd name="connsiteX3" fmla="*/ 1285875 w 1285875"/>
                <a:gd name="connsiteY3" fmla="*/ 6350 h 36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75" h="366183">
                  <a:moveTo>
                    <a:pt x="0" y="365125"/>
                  </a:moveTo>
                  <a:cubicBezTo>
                    <a:pt x="140494" y="182562"/>
                    <a:pt x="280988" y="0"/>
                    <a:pt x="428625" y="0"/>
                  </a:cubicBezTo>
                  <a:cubicBezTo>
                    <a:pt x="576262" y="0"/>
                    <a:pt x="742950" y="364067"/>
                    <a:pt x="885825" y="365125"/>
                  </a:cubicBezTo>
                  <a:cubicBezTo>
                    <a:pt x="1028700" y="366183"/>
                    <a:pt x="1233488" y="58737"/>
                    <a:pt x="1285875" y="6350"/>
                  </a:cubicBezTo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342456" y="5814536"/>
              <a:ext cx="1285875" cy="213783"/>
            </a:xfrm>
            <a:custGeom>
              <a:avLst/>
              <a:gdLst>
                <a:gd name="connsiteX0" fmla="*/ 0 w 1285875"/>
                <a:gd name="connsiteY0" fmla="*/ 365125 h 366183"/>
                <a:gd name="connsiteX1" fmla="*/ 428625 w 1285875"/>
                <a:gd name="connsiteY1" fmla="*/ 0 h 366183"/>
                <a:gd name="connsiteX2" fmla="*/ 885825 w 1285875"/>
                <a:gd name="connsiteY2" fmla="*/ 365125 h 366183"/>
                <a:gd name="connsiteX3" fmla="*/ 1285875 w 1285875"/>
                <a:gd name="connsiteY3" fmla="*/ 6350 h 36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75" h="366183">
                  <a:moveTo>
                    <a:pt x="0" y="365125"/>
                  </a:moveTo>
                  <a:cubicBezTo>
                    <a:pt x="140494" y="182562"/>
                    <a:pt x="280988" y="0"/>
                    <a:pt x="428625" y="0"/>
                  </a:cubicBezTo>
                  <a:cubicBezTo>
                    <a:pt x="576262" y="0"/>
                    <a:pt x="742950" y="364067"/>
                    <a:pt x="885825" y="365125"/>
                  </a:cubicBezTo>
                  <a:cubicBezTo>
                    <a:pt x="1028700" y="366183"/>
                    <a:pt x="1233488" y="58737"/>
                    <a:pt x="1285875" y="6350"/>
                  </a:cubicBezTo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43600" y="5802868"/>
              <a:ext cx="1277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Low Address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43600" y="2145268"/>
              <a:ext cx="13773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High Address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43600" y="2690336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0x20000007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45280" y="3059222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0x20000006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45095" y="3426936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0x20000005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943600" y="3795822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rgbClr val="8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0x20000004</a:t>
              </a:r>
              <a:endParaRPr lang="pl-PL" dirty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943950" y="4163536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0x20000003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45630" y="4532422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0x20000002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945445" y="4900136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0x20000001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943950" y="5269022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0x20000000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7327900" y="1307068"/>
              <a:ext cx="1295400" cy="794266"/>
              <a:chOff x="3124200" y="4191000"/>
              <a:chExt cx="1295400" cy="794266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3124200" y="4191000"/>
                <a:ext cx="1289400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8 bits</a:t>
                </a:r>
                <a:endParaRPr lang="pl-PL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5" name="Straight Connector 54"/>
              <p:cNvCxnSpPr>
                <a:stCxn id="53" idx="1"/>
              </p:cNvCxnSpPr>
              <p:nvPr/>
            </p:nvCxnSpPr>
            <p:spPr>
              <a:xfrm>
                <a:off x="3124200" y="4344889"/>
                <a:ext cx="0" cy="640377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3" idx="3"/>
              </p:cNvCxnSpPr>
              <p:nvPr/>
            </p:nvCxnSpPr>
            <p:spPr>
              <a:xfrm>
                <a:off x="4413600" y="4344889"/>
                <a:ext cx="1588" cy="640377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124200" y="4648200"/>
                <a:ext cx="1295400" cy="1588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arrow" w="lg" len="med"/>
                <a:tailEnd type="arrow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Group 75"/>
          <p:cNvGrpSpPr/>
          <p:nvPr/>
        </p:nvGrpSpPr>
        <p:grpSpPr>
          <a:xfrm>
            <a:off x="1259857" y="5005752"/>
            <a:ext cx="4402109" cy="719554"/>
            <a:chOff x="815014" y="5117068"/>
            <a:chExt cx="4402109" cy="719554"/>
          </a:xfrm>
        </p:grpSpPr>
        <p:sp>
          <p:nvSpPr>
            <p:cNvPr id="65" name="Rectangle 64"/>
            <p:cNvSpPr/>
            <p:nvPr/>
          </p:nvSpPr>
          <p:spPr>
            <a:xfrm>
              <a:off x="815014" y="5117068"/>
              <a:ext cx="13067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0b10000100</a:t>
              </a:r>
              <a:endParaRPr lang="pl-PL" sz="1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675645" y="5117068"/>
              <a:ext cx="6335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0x84</a:t>
              </a:r>
              <a:endParaRPr lang="pl-PL" sz="1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68" name="Straight Arrow Connector 67"/>
            <p:cNvCxnSpPr>
              <a:stCxn id="65" idx="3"/>
              <a:endCxn id="66" idx="1"/>
            </p:cNvCxnSpPr>
            <p:nvPr/>
          </p:nvCxnSpPr>
          <p:spPr>
            <a:xfrm>
              <a:off x="2121782" y="5286345"/>
              <a:ext cx="5538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4119608" y="5117068"/>
              <a:ext cx="5212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132</a:t>
              </a:r>
              <a:endParaRPr lang="pl-PL" sz="1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71" name="Straight Arrow Connector 70"/>
            <p:cNvCxnSpPr>
              <a:stCxn id="66" idx="3"/>
              <a:endCxn id="69" idx="1"/>
            </p:cNvCxnSpPr>
            <p:nvPr/>
          </p:nvCxnSpPr>
          <p:spPr>
            <a:xfrm>
              <a:off x="3309152" y="5286345"/>
              <a:ext cx="8104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1066800" y="5498068"/>
              <a:ext cx="9701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Binary 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286000" y="5498068"/>
              <a:ext cx="14189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Hexadecimal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134775" y="5498068"/>
              <a:ext cx="10823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Decimal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52592" y="5830074"/>
            <a:ext cx="44682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Computer memory is </a:t>
            </a:r>
            <a:r>
              <a:rPr lang="en-US" sz="1800" i="1" dirty="0"/>
              <a:t>byte-addressable</a:t>
            </a:r>
            <a:r>
              <a:rPr lang="en-US" sz="1800" dirty="0"/>
              <a:t>!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5B12D34-EF4B-E116-A957-5FEA992F4778}"/>
              </a:ext>
            </a:extLst>
          </p:cNvPr>
          <p:cNvSpPr txBox="1">
            <a:spLocks/>
          </p:cNvSpPr>
          <p:nvPr/>
        </p:nvSpPr>
        <p:spPr>
          <a:xfrm>
            <a:off x="3294844" y="249451"/>
            <a:ext cx="5285387" cy="3703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endParaRPr lang="en-US" sz="1500" b="0" dirty="0"/>
          </a:p>
        </p:txBody>
      </p:sp>
    </p:spTree>
    <p:extLst>
      <p:ext uri="{BB962C8B-B14F-4D97-AF65-F5344CB8AC3E}">
        <p14:creationId xmlns:p14="http://schemas.microsoft.com/office/powerpoint/2010/main" val="2829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0" name="Rectangle 10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Post-index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4751" y="1464242"/>
            <a:ext cx="4275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Post-Index: </a:t>
            </a:r>
            <a:r>
              <a:rPr lang="pt-BR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r1, [r0], #4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AF6F45-740C-794A-BDDB-984BEB454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28998"/>
              </p:ext>
            </p:extLst>
          </p:nvPr>
        </p:nvGraphicFramePr>
        <p:xfrm>
          <a:off x="3230436" y="2531363"/>
          <a:ext cx="283563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Memory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Data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0x20008007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0x20008006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0x20008005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0x6A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0x20008004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0x5B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0x4C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74C4070-041B-1B43-BB2B-2C2696952970}"/>
              </a:ext>
            </a:extLst>
          </p:cNvPr>
          <p:cNvGrpSpPr/>
          <p:nvPr/>
        </p:nvGrpSpPr>
        <p:grpSpPr>
          <a:xfrm>
            <a:off x="4290164" y="1508792"/>
            <a:ext cx="4066900" cy="644251"/>
            <a:chOff x="3995803" y="1508792"/>
            <a:chExt cx="4066900" cy="6442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38727F-2918-0542-9446-93E1F8754E2E}"/>
                </a:ext>
              </a:extLst>
            </p:cNvPr>
            <p:cNvSpPr/>
            <p:nvPr/>
          </p:nvSpPr>
          <p:spPr>
            <a:xfrm>
              <a:off x="4763402" y="1845266"/>
              <a:ext cx="32993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solidFill>
                    <a:srgbClr val="0041FF"/>
                  </a:solidFill>
                </a:rPr>
                <a:t>Offset:</a:t>
              </a:r>
              <a:r>
                <a:rPr lang="en-US" dirty="0"/>
                <a:t> range is -255 to +255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21AF47E-D628-9F45-9EC5-532F46ACB153}"/>
                </a:ext>
              </a:extLst>
            </p:cNvPr>
            <p:cNvSpPr/>
            <p:nvPr/>
          </p:nvSpPr>
          <p:spPr>
            <a:xfrm>
              <a:off x="3995803" y="1508792"/>
              <a:ext cx="338202" cy="301220"/>
            </a:xfrm>
            <a:prstGeom prst="rect">
              <a:avLst/>
            </a:prstGeom>
            <a:noFill/>
            <a:ln w="28575">
              <a:solidFill>
                <a:srgbClr val="004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FF"/>
                </a:solidFill>
              </a:endParaRPr>
            </a:p>
          </p:txBody>
        </p:sp>
        <p:cxnSp>
          <p:nvCxnSpPr>
            <p:cNvPr id="5" name="Elbow Connector 4">
              <a:extLst>
                <a:ext uri="{FF2B5EF4-FFF2-40B4-BE49-F238E27FC236}">
                  <a16:creationId xmlns:a16="http://schemas.microsoft.com/office/drawing/2014/main" id="{74E9F7E5-7DE7-B34B-84F8-753F416D7A5B}"/>
                </a:ext>
              </a:extLst>
            </p:cNvPr>
            <p:cNvCxnSpPr>
              <a:stCxn id="3" idx="2"/>
              <a:endCxn id="8" idx="1"/>
            </p:cNvCxnSpPr>
            <p:nvPr/>
          </p:nvCxnSpPr>
          <p:spPr>
            <a:xfrm rot="16200000" flipH="1">
              <a:off x="4369582" y="1605334"/>
              <a:ext cx="189143" cy="598498"/>
            </a:xfrm>
            <a:prstGeom prst="bentConnector2">
              <a:avLst/>
            </a:prstGeom>
            <a:ln w="28575">
              <a:solidFill>
                <a:srgbClr val="0041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778EF76-2A5F-D447-8089-47D1CDD3C8EE}"/>
              </a:ext>
            </a:extLst>
          </p:cNvPr>
          <p:cNvSpPr txBox="1"/>
          <p:nvPr/>
        </p:nvSpPr>
        <p:spPr>
          <a:xfrm>
            <a:off x="596671" y="1941022"/>
            <a:ext cx="2534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r0 = 0x20008000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9C8DB92-C654-B57C-BD4E-228A9C988E6F}"/>
              </a:ext>
            </a:extLst>
          </p:cNvPr>
          <p:cNvSpPr txBox="1">
            <a:spLocks/>
          </p:cNvSpPr>
          <p:nvPr/>
        </p:nvSpPr>
        <p:spPr bwMode="auto">
          <a:xfrm>
            <a:off x="6177776" y="2248799"/>
            <a:ext cx="2835639" cy="4107551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dirty="0"/>
              <a:t>Loads data from the address currently in r0 into r1. After the load, updates the base register (r0) by adding the offset (#4). </a:t>
            </a:r>
          </a:p>
          <a:p>
            <a:r>
              <a:rPr lang="en-US" sz="2000" b="0" dirty="0"/>
              <a:t>Example: instruction accesses memory at r0 = 0x20008000, then increments r0 by the offset of 4 to r0 + 4 = 0x20008004 after execution.</a:t>
            </a:r>
          </a:p>
        </p:txBody>
      </p:sp>
    </p:spTree>
    <p:extLst>
      <p:ext uri="{BB962C8B-B14F-4D97-AF65-F5344CB8AC3E}">
        <p14:creationId xmlns:p14="http://schemas.microsoft.com/office/powerpoint/2010/main" val="6318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0" name="Rectangle 10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Post-index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4751" y="1464242"/>
            <a:ext cx="4275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Post-Index: </a:t>
            </a:r>
            <a:r>
              <a:rPr lang="pt-BR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r1, [r0], #4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AF6F45-740C-794A-BDDB-984BEB454614}"/>
              </a:ext>
            </a:extLst>
          </p:cNvPr>
          <p:cNvGraphicFramePr>
            <a:graphicFrameLocks noGrp="1"/>
          </p:cNvGraphicFramePr>
          <p:nvPr/>
        </p:nvGraphicFramePr>
        <p:xfrm>
          <a:off x="3230436" y="2531363"/>
          <a:ext cx="283563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Memory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Data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0x20008007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0x20008006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0x20008005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0x6A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0x20008004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0x5B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0x4C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18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74C4070-041B-1B43-BB2B-2C2696952970}"/>
              </a:ext>
            </a:extLst>
          </p:cNvPr>
          <p:cNvGrpSpPr/>
          <p:nvPr/>
        </p:nvGrpSpPr>
        <p:grpSpPr>
          <a:xfrm>
            <a:off x="4290164" y="1508792"/>
            <a:ext cx="4066900" cy="644251"/>
            <a:chOff x="3995803" y="1508792"/>
            <a:chExt cx="4066900" cy="6442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38727F-2918-0542-9446-93E1F8754E2E}"/>
                </a:ext>
              </a:extLst>
            </p:cNvPr>
            <p:cNvSpPr/>
            <p:nvPr/>
          </p:nvSpPr>
          <p:spPr>
            <a:xfrm>
              <a:off x="4763402" y="1845266"/>
              <a:ext cx="32993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solidFill>
                    <a:srgbClr val="0041FF"/>
                  </a:solidFill>
                </a:rPr>
                <a:t>Offset:</a:t>
              </a:r>
              <a:r>
                <a:rPr lang="en-US" dirty="0"/>
                <a:t> range is -255 to +255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21AF47E-D628-9F45-9EC5-532F46ACB153}"/>
                </a:ext>
              </a:extLst>
            </p:cNvPr>
            <p:cNvSpPr/>
            <p:nvPr/>
          </p:nvSpPr>
          <p:spPr>
            <a:xfrm>
              <a:off x="3995803" y="1508792"/>
              <a:ext cx="338202" cy="301220"/>
            </a:xfrm>
            <a:prstGeom prst="rect">
              <a:avLst/>
            </a:prstGeom>
            <a:noFill/>
            <a:ln w="28575">
              <a:solidFill>
                <a:srgbClr val="004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41FF"/>
                </a:solidFill>
              </a:endParaRPr>
            </a:p>
          </p:txBody>
        </p:sp>
        <p:cxnSp>
          <p:nvCxnSpPr>
            <p:cNvPr id="5" name="Elbow Connector 4">
              <a:extLst>
                <a:ext uri="{FF2B5EF4-FFF2-40B4-BE49-F238E27FC236}">
                  <a16:creationId xmlns:a16="http://schemas.microsoft.com/office/drawing/2014/main" id="{74E9F7E5-7DE7-B34B-84F8-753F416D7A5B}"/>
                </a:ext>
              </a:extLst>
            </p:cNvPr>
            <p:cNvCxnSpPr>
              <a:stCxn id="3" idx="2"/>
              <a:endCxn id="8" idx="1"/>
            </p:cNvCxnSpPr>
            <p:nvPr/>
          </p:nvCxnSpPr>
          <p:spPr>
            <a:xfrm rot="16200000" flipH="1">
              <a:off x="4369582" y="1605334"/>
              <a:ext cx="189143" cy="598498"/>
            </a:xfrm>
            <a:prstGeom prst="bentConnector2">
              <a:avLst/>
            </a:prstGeom>
            <a:ln w="28575">
              <a:solidFill>
                <a:srgbClr val="0041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778EF76-2A5F-D447-8089-47D1CDD3C8EE}"/>
              </a:ext>
            </a:extLst>
          </p:cNvPr>
          <p:cNvSpPr txBox="1"/>
          <p:nvPr/>
        </p:nvSpPr>
        <p:spPr>
          <a:xfrm>
            <a:off x="596671" y="1941022"/>
            <a:ext cx="2534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r0 = 0x20008000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EEA26-5EB9-F847-B237-930B4EDB431D}"/>
              </a:ext>
            </a:extLst>
          </p:cNvPr>
          <p:cNvSpPr txBox="1"/>
          <p:nvPr/>
        </p:nvSpPr>
        <p:spPr>
          <a:xfrm>
            <a:off x="843095" y="5750894"/>
            <a:ext cx="14510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02911A-6065-EB48-B25B-538A015EA9B9}"/>
              </a:ext>
            </a:extLst>
          </p:cNvPr>
          <p:cNvCxnSpPr>
            <a:stCxn id="10" idx="3"/>
          </p:cNvCxnSpPr>
          <p:nvPr/>
        </p:nvCxnSpPr>
        <p:spPr>
          <a:xfrm>
            <a:off x="2294133" y="5935560"/>
            <a:ext cx="9363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E9A8021-E266-8844-B172-4646A0E29425}"/>
              </a:ext>
            </a:extLst>
          </p:cNvPr>
          <p:cNvSpPr/>
          <p:nvPr/>
        </p:nvSpPr>
        <p:spPr>
          <a:xfrm>
            <a:off x="383786" y="575089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8562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0" name="Rectangle 10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Pre-index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4751" y="1464242"/>
            <a:ext cx="3993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Pre-Index: </a:t>
            </a:r>
            <a:r>
              <a:rPr lang="pt-BR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r1, [r0, #4]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AF6F45-740C-794A-BDDB-984BEB454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508040"/>
              </p:ext>
            </p:extLst>
          </p:nvPr>
        </p:nvGraphicFramePr>
        <p:xfrm>
          <a:off x="3230436" y="2531363"/>
          <a:ext cx="283563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Memory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Data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0x20008007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0x20008006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0x20008005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0x6A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0x20008004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0x5B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0x4C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18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338727F-2918-0542-9446-93E1F8754E2E}"/>
              </a:ext>
            </a:extLst>
          </p:cNvPr>
          <p:cNvSpPr/>
          <p:nvPr/>
        </p:nvSpPr>
        <p:spPr>
          <a:xfrm>
            <a:off x="4763402" y="1845266"/>
            <a:ext cx="3299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41FF"/>
                </a:solidFill>
              </a:rPr>
              <a:t>Offset:</a:t>
            </a:r>
            <a:r>
              <a:rPr lang="en-US" dirty="0"/>
              <a:t> range is -255 to +255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1AF47E-D628-9F45-9EC5-532F46ACB153}"/>
              </a:ext>
            </a:extLst>
          </p:cNvPr>
          <p:cNvSpPr/>
          <p:nvPr/>
        </p:nvSpPr>
        <p:spPr>
          <a:xfrm>
            <a:off x="3995803" y="1508792"/>
            <a:ext cx="338202" cy="301220"/>
          </a:xfrm>
          <a:prstGeom prst="rect">
            <a:avLst/>
          </a:prstGeom>
          <a:noFill/>
          <a:ln w="28575">
            <a:solidFill>
              <a:srgbClr val="004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1FF"/>
              </a:solidFill>
            </a:endParaRP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74E9F7E5-7DE7-B34B-84F8-753F416D7A5B}"/>
              </a:ext>
            </a:extLst>
          </p:cNvPr>
          <p:cNvCxnSpPr>
            <a:stCxn id="3" idx="2"/>
            <a:endCxn id="8" idx="1"/>
          </p:cNvCxnSpPr>
          <p:nvPr/>
        </p:nvCxnSpPr>
        <p:spPr>
          <a:xfrm rot="16200000" flipH="1">
            <a:off x="4369582" y="1605334"/>
            <a:ext cx="189143" cy="598498"/>
          </a:xfrm>
          <a:prstGeom prst="bentConnector2">
            <a:avLst/>
          </a:prstGeom>
          <a:ln w="28575">
            <a:solidFill>
              <a:srgbClr val="004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78EF76-2A5F-D447-8089-47D1CDD3C8EE}"/>
              </a:ext>
            </a:extLst>
          </p:cNvPr>
          <p:cNvSpPr txBox="1"/>
          <p:nvPr/>
        </p:nvSpPr>
        <p:spPr>
          <a:xfrm>
            <a:off x="596671" y="1941022"/>
            <a:ext cx="2534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r0 = 0x20008000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EEA26-5EB9-F847-B237-930B4EDB431D}"/>
              </a:ext>
            </a:extLst>
          </p:cNvPr>
          <p:cNvSpPr txBox="1"/>
          <p:nvPr/>
        </p:nvSpPr>
        <p:spPr>
          <a:xfrm>
            <a:off x="843095" y="5750894"/>
            <a:ext cx="14510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02911A-6065-EB48-B25B-538A015EA9B9}"/>
              </a:ext>
            </a:extLst>
          </p:cNvPr>
          <p:cNvCxnSpPr>
            <a:stCxn id="10" idx="3"/>
          </p:cNvCxnSpPr>
          <p:nvPr/>
        </p:nvCxnSpPr>
        <p:spPr>
          <a:xfrm>
            <a:off x="2294133" y="5935560"/>
            <a:ext cx="9363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D1DABC5A-6359-7041-BE48-A6DD55284C97}"/>
              </a:ext>
            </a:extLst>
          </p:cNvPr>
          <p:cNvSpPr/>
          <p:nvPr/>
        </p:nvSpPr>
        <p:spPr>
          <a:xfrm>
            <a:off x="6137512" y="4673470"/>
            <a:ext cx="392621" cy="1446756"/>
          </a:xfrm>
          <a:prstGeom prst="rightBrace">
            <a:avLst>
              <a:gd name="adj1" fmla="val 3385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E3151C-526D-504F-931F-1159C83A3E15}"/>
              </a:ext>
            </a:extLst>
          </p:cNvPr>
          <p:cNvCxnSpPr>
            <a:cxnSpLocks/>
          </p:cNvCxnSpPr>
          <p:nvPr/>
        </p:nvCxnSpPr>
        <p:spPr>
          <a:xfrm>
            <a:off x="6530133" y="5404405"/>
            <a:ext cx="53287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9A1AC55-1EE6-B04D-8CC4-1F6B232E4940}"/>
              </a:ext>
            </a:extLst>
          </p:cNvPr>
          <p:cNvSpPr txBox="1"/>
          <p:nvPr/>
        </p:nvSpPr>
        <p:spPr>
          <a:xfrm>
            <a:off x="7063003" y="5207213"/>
            <a:ext cx="14510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0x4C3D2E1F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11918A-F54C-C846-B82F-0B15075C3E82}"/>
              </a:ext>
            </a:extLst>
          </p:cNvPr>
          <p:cNvSpPr/>
          <p:nvPr/>
        </p:nvSpPr>
        <p:spPr>
          <a:xfrm>
            <a:off x="7569552" y="4837881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endParaRPr lang="en-US" sz="1800" b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9A8021-E266-8844-B172-4646A0E29425}"/>
              </a:ext>
            </a:extLst>
          </p:cNvPr>
          <p:cNvSpPr/>
          <p:nvPr/>
        </p:nvSpPr>
        <p:spPr>
          <a:xfrm>
            <a:off x="383786" y="575089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endParaRPr lang="en-US" sz="18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4ADF4-9080-0C42-B7F4-4A6038AB8E20}"/>
              </a:ext>
            </a:extLst>
          </p:cNvPr>
          <p:cNvSpPr txBox="1"/>
          <p:nvPr/>
        </p:nvSpPr>
        <p:spPr>
          <a:xfrm>
            <a:off x="6846597" y="5621534"/>
            <a:ext cx="18838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/>
              <a:t>Assume Little-Endian</a:t>
            </a:r>
          </a:p>
        </p:txBody>
      </p:sp>
    </p:spTree>
    <p:extLst>
      <p:ext uri="{BB962C8B-B14F-4D97-AF65-F5344CB8AC3E}">
        <p14:creationId xmlns:p14="http://schemas.microsoft.com/office/powerpoint/2010/main" val="98395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1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0" name="Rectangle 10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Pre-index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4751" y="1464242"/>
            <a:ext cx="3993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Pre-Index: </a:t>
            </a:r>
            <a:r>
              <a:rPr lang="pt-BR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r1, [r0, #4]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AF6F45-740C-794A-BDDB-984BEB454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56375"/>
              </p:ext>
            </p:extLst>
          </p:nvPr>
        </p:nvGraphicFramePr>
        <p:xfrm>
          <a:off x="3230436" y="2531363"/>
          <a:ext cx="283563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Memory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Data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0x20008007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0x20008006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0x20008005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0x6A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0x20008004</a:t>
                      </a:r>
                      <a:endParaRPr lang="en-US" sz="18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0x5B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0x4C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18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338727F-2918-0542-9446-93E1F8754E2E}"/>
              </a:ext>
            </a:extLst>
          </p:cNvPr>
          <p:cNvSpPr/>
          <p:nvPr/>
        </p:nvSpPr>
        <p:spPr>
          <a:xfrm>
            <a:off x="4763402" y="1845266"/>
            <a:ext cx="3299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41FF"/>
                </a:solidFill>
              </a:rPr>
              <a:t>Offset:</a:t>
            </a:r>
            <a:r>
              <a:rPr lang="en-US" dirty="0"/>
              <a:t> range is -255 to +255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1AF47E-D628-9F45-9EC5-532F46ACB153}"/>
              </a:ext>
            </a:extLst>
          </p:cNvPr>
          <p:cNvSpPr/>
          <p:nvPr/>
        </p:nvSpPr>
        <p:spPr>
          <a:xfrm>
            <a:off x="3995803" y="1508792"/>
            <a:ext cx="338202" cy="301220"/>
          </a:xfrm>
          <a:prstGeom prst="rect">
            <a:avLst/>
          </a:prstGeom>
          <a:noFill/>
          <a:ln w="28575">
            <a:solidFill>
              <a:srgbClr val="004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1FF"/>
              </a:solidFill>
            </a:endParaRP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74E9F7E5-7DE7-B34B-84F8-753F416D7A5B}"/>
              </a:ext>
            </a:extLst>
          </p:cNvPr>
          <p:cNvCxnSpPr>
            <a:stCxn id="3" idx="2"/>
            <a:endCxn id="8" idx="1"/>
          </p:cNvCxnSpPr>
          <p:nvPr/>
        </p:nvCxnSpPr>
        <p:spPr>
          <a:xfrm rot="16200000" flipH="1">
            <a:off x="4369582" y="1605334"/>
            <a:ext cx="189143" cy="598498"/>
          </a:xfrm>
          <a:prstGeom prst="bentConnector2">
            <a:avLst/>
          </a:prstGeom>
          <a:ln w="28575">
            <a:solidFill>
              <a:srgbClr val="004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78EF76-2A5F-D447-8089-47D1CDD3C8EE}"/>
              </a:ext>
            </a:extLst>
          </p:cNvPr>
          <p:cNvSpPr txBox="1"/>
          <p:nvPr/>
        </p:nvSpPr>
        <p:spPr>
          <a:xfrm>
            <a:off x="596671" y="1941022"/>
            <a:ext cx="2534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r0 = 0x20008000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EEA26-5EB9-F847-B237-930B4EDB431D}"/>
              </a:ext>
            </a:extLst>
          </p:cNvPr>
          <p:cNvSpPr txBox="1"/>
          <p:nvPr/>
        </p:nvSpPr>
        <p:spPr>
          <a:xfrm>
            <a:off x="843095" y="5750894"/>
            <a:ext cx="14510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02911A-6065-EB48-B25B-538A015EA9B9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294133" y="4490582"/>
            <a:ext cx="1012738" cy="14449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D1DABC5A-6359-7041-BE48-A6DD55284C97}"/>
              </a:ext>
            </a:extLst>
          </p:cNvPr>
          <p:cNvSpPr/>
          <p:nvPr/>
        </p:nvSpPr>
        <p:spPr>
          <a:xfrm>
            <a:off x="6137512" y="4673470"/>
            <a:ext cx="392621" cy="1446756"/>
          </a:xfrm>
          <a:prstGeom prst="rightBrace">
            <a:avLst>
              <a:gd name="adj1" fmla="val 3385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E3151C-526D-504F-931F-1159C83A3E15}"/>
              </a:ext>
            </a:extLst>
          </p:cNvPr>
          <p:cNvCxnSpPr>
            <a:cxnSpLocks/>
          </p:cNvCxnSpPr>
          <p:nvPr/>
        </p:nvCxnSpPr>
        <p:spPr>
          <a:xfrm>
            <a:off x="6530133" y="5404405"/>
            <a:ext cx="53287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9A1AC55-1EE6-B04D-8CC4-1F6B232E4940}"/>
              </a:ext>
            </a:extLst>
          </p:cNvPr>
          <p:cNvSpPr txBox="1"/>
          <p:nvPr/>
        </p:nvSpPr>
        <p:spPr>
          <a:xfrm>
            <a:off x="7063003" y="5207213"/>
            <a:ext cx="14510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0x4C3D2E1F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11918A-F54C-C846-B82F-0B15075C3E82}"/>
              </a:ext>
            </a:extLst>
          </p:cNvPr>
          <p:cNvSpPr/>
          <p:nvPr/>
        </p:nvSpPr>
        <p:spPr>
          <a:xfrm>
            <a:off x="7569552" y="4837881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endParaRPr lang="en-US" sz="1800" b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9A8021-E266-8844-B172-4646A0E29425}"/>
              </a:ext>
            </a:extLst>
          </p:cNvPr>
          <p:cNvSpPr/>
          <p:nvPr/>
        </p:nvSpPr>
        <p:spPr>
          <a:xfrm>
            <a:off x="383786" y="575089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endParaRPr lang="en-US" sz="18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4ADF4-9080-0C42-B7F4-4A6038AB8E20}"/>
              </a:ext>
            </a:extLst>
          </p:cNvPr>
          <p:cNvSpPr txBox="1"/>
          <p:nvPr/>
        </p:nvSpPr>
        <p:spPr>
          <a:xfrm>
            <a:off x="6846597" y="5621534"/>
            <a:ext cx="18838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/>
              <a:t>Assume Little-Endian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A805BB-E388-2C4A-9DFD-BA2847C485BF}"/>
              </a:ext>
            </a:extLst>
          </p:cNvPr>
          <p:cNvSpPr/>
          <p:nvPr/>
        </p:nvSpPr>
        <p:spPr>
          <a:xfrm>
            <a:off x="843095" y="4288736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 = r0 + offset</a:t>
            </a:r>
            <a:endParaRPr lang="en-US" sz="1800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8C58A-AD73-D643-BAF7-B91F99A9F3D9}"/>
              </a:ext>
            </a:extLst>
          </p:cNvPr>
          <p:cNvSpPr txBox="1"/>
          <p:nvPr/>
        </p:nvSpPr>
        <p:spPr>
          <a:xfrm>
            <a:off x="122996" y="3659584"/>
            <a:ext cx="2367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41FF"/>
                </a:solidFill>
              </a:rPr>
              <a:t>Update </a:t>
            </a:r>
            <a:r>
              <a:rPr lang="en-US" sz="1800" b="0" dirty="0">
                <a:solidFill>
                  <a:srgbClr val="004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sz="1800" b="0" dirty="0">
                <a:solidFill>
                  <a:srgbClr val="0041FF"/>
                </a:solidFill>
              </a:rPr>
              <a:t> after </a:t>
            </a:r>
          </a:p>
          <a:p>
            <a:r>
              <a:rPr lang="en-US" sz="1800" b="0" dirty="0">
                <a:solidFill>
                  <a:srgbClr val="0041FF"/>
                </a:solidFill>
              </a:rPr>
              <a:t>reading memory</a:t>
            </a:r>
          </a:p>
        </p:txBody>
      </p:sp>
    </p:spTree>
    <p:extLst>
      <p:ext uri="{BB962C8B-B14F-4D97-AF65-F5344CB8AC3E}">
        <p14:creationId xmlns:p14="http://schemas.microsoft.com/office/powerpoint/2010/main" val="42071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0" name="Rectangle 10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Pre-index with Update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4751" y="1464242"/>
            <a:ext cx="5827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Pre</a:t>
            </a:r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-Index </a:t>
            </a:r>
            <a:r>
              <a:rPr lang="pt-B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 Update: </a:t>
            </a:r>
            <a:r>
              <a:rPr lang="pt-BR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r1, [r0, #4]!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AF6F45-740C-794A-BDDB-984BEB454614}"/>
              </a:ext>
            </a:extLst>
          </p:cNvPr>
          <p:cNvGraphicFramePr>
            <a:graphicFrameLocks noGrp="1"/>
          </p:cNvGraphicFramePr>
          <p:nvPr/>
        </p:nvGraphicFramePr>
        <p:xfrm>
          <a:off x="3230436" y="2531363"/>
          <a:ext cx="283563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Memory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Data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0x20008007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0x20008006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0x20008005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0x6A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0x20008004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0x5B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0x4C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338727F-2918-0542-9446-93E1F8754E2E}"/>
              </a:ext>
            </a:extLst>
          </p:cNvPr>
          <p:cNvSpPr/>
          <p:nvPr/>
        </p:nvSpPr>
        <p:spPr>
          <a:xfrm>
            <a:off x="6448150" y="1857792"/>
            <a:ext cx="1887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41FF"/>
                </a:solidFill>
              </a:rPr>
              <a:t>Offset:</a:t>
            </a:r>
            <a:r>
              <a:rPr lang="en-US" dirty="0"/>
              <a:t> range is -255 to +255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1AF47E-D628-9F45-9EC5-532F46ACB153}"/>
              </a:ext>
            </a:extLst>
          </p:cNvPr>
          <p:cNvSpPr/>
          <p:nvPr/>
        </p:nvSpPr>
        <p:spPr>
          <a:xfrm>
            <a:off x="5680550" y="1521318"/>
            <a:ext cx="338202" cy="301220"/>
          </a:xfrm>
          <a:prstGeom prst="rect">
            <a:avLst/>
          </a:prstGeom>
          <a:noFill/>
          <a:ln w="28575">
            <a:solidFill>
              <a:srgbClr val="004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1FF"/>
              </a:solidFill>
            </a:endParaRP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74E9F7E5-7DE7-B34B-84F8-753F416D7A5B}"/>
              </a:ext>
            </a:extLst>
          </p:cNvPr>
          <p:cNvCxnSpPr>
            <a:cxnSpLocks/>
            <a:stCxn id="3" idx="2"/>
            <a:endCxn id="8" idx="1"/>
          </p:cNvCxnSpPr>
          <p:nvPr/>
        </p:nvCxnSpPr>
        <p:spPr>
          <a:xfrm rot="16200000" flipH="1">
            <a:off x="6000468" y="1671720"/>
            <a:ext cx="296864" cy="598499"/>
          </a:xfrm>
          <a:prstGeom prst="bentConnector2">
            <a:avLst/>
          </a:prstGeom>
          <a:ln w="28575">
            <a:solidFill>
              <a:srgbClr val="004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78EF76-2A5F-D447-8089-47D1CDD3C8EE}"/>
              </a:ext>
            </a:extLst>
          </p:cNvPr>
          <p:cNvSpPr txBox="1"/>
          <p:nvPr/>
        </p:nvSpPr>
        <p:spPr>
          <a:xfrm>
            <a:off x="596671" y="1941022"/>
            <a:ext cx="2534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r0 = 0x20008000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68E1354-54FC-DD49-F213-9242BA4888E7}"/>
              </a:ext>
            </a:extLst>
          </p:cNvPr>
          <p:cNvSpPr txBox="1">
            <a:spLocks/>
          </p:cNvSpPr>
          <p:nvPr/>
        </p:nvSpPr>
        <p:spPr bwMode="auto">
          <a:xfrm>
            <a:off x="6148900" y="2377265"/>
            <a:ext cx="2835639" cy="3979085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dirty="0"/>
              <a:t>First, adds the offset (#4) to the base register (r0), then loads from this updated address r0 + 4. Base register r0 is set to r0 + 4 afterwards.</a:t>
            </a:r>
          </a:p>
          <a:p>
            <a:r>
              <a:rPr lang="en-US" sz="2000" b="0" dirty="0"/>
              <a:t>Example: instruction accesses memory at r0 + 4 = 0x20008004, and also sets r0 to 0x20008004 after execution.</a:t>
            </a:r>
          </a:p>
        </p:txBody>
      </p:sp>
    </p:spTree>
    <p:extLst>
      <p:ext uri="{BB962C8B-B14F-4D97-AF65-F5344CB8AC3E}">
        <p14:creationId xmlns:p14="http://schemas.microsoft.com/office/powerpoint/2010/main" val="348935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0" name="Rectangle 10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Pre-index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AF6F45-740C-794A-BDDB-984BEB454614}"/>
              </a:ext>
            </a:extLst>
          </p:cNvPr>
          <p:cNvGraphicFramePr>
            <a:graphicFrameLocks noGrp="1"/>
          </p:cNvGraphicFramePr>
          <p:nvPr/>
        </p:nvGraphicFramePr>
        <p:xfrm>
          <a:off x="3230436" y="2531363"/>
          <a:ext cx="283563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Memory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Data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0x20008007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0x20008006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0x20008005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0x6A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0x20008004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0x5B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0x4C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18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DEEA26-5EB9-F847-B237-930B4EDB431D}"/>
              </a:ext>
            </a:extLst>
          </p:cNvPr>
          <p:cNvSpPr txBox="1"/>
          <p:nvPr/>
        </p:nvSpPr>
        <p:spPr>
          <a:xfrm>
            <a:off x="843095" y="5750894"/>
            <a:ext cx="14510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02911A-6065-EB48-B25B-538A015EA9B9}"/>
              </a:ext>
            </a:extLst>
          </p:cNvPr>
          <p:cNvCxnSpPr>
            <a:stCxn id="10" idx="3"/>
          </p:cNvCxnSpPr>
          <p:nvPr/>
        </p:nvCxnSpPr>
        <p:spPr>
          <a:xfrm>
            <a:off x="2294133" y="5935560"/>
            <a:ext cx="93630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73B136-FFCD-CF49-92A1-E8AC027BF447}"/>
              </a:ext>
            </a:extLst>
          </p:cNvPr>
          <p:cNvCxnSpPr>
            <a:cxnSpLocks/>
          </p:cNvCxnSpPr>
          <p:nvPr/>
        </p:nvCxnSpPr>
        <p:spPr>
          <a:xfrm flipV="1">
            <a:off x="2762284" y="4459577"/>
            <a:ext cx="0" cy="147598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1C1302-A4C2-A64B-B005-B1AC33AA938A}"/>
              </a:ext>
            </a:extLst>
          </p:cNvPr>
          <p:cNvCxnSpPr>
            <a:cxnSpLocks/>
          </p:cNvCxnSpPr>
          <p:nvPr/>
        </p:nvCxnSpPr>
        <p:spPr>
          <a:xfrm>
            <a:off x="2749758" y="4459577"/>
            <a:ext cx="53287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D1DABC5A-6359-7041-BE48-A6DD55284C97}"/>
              </a:ext>
            </a:extLst>
          </p:cNvPr>
          <p:cNvSpPr/>
          <p:nvPr/>
        </p:nvSpPr>
        <p:spPr>
          <a:xfrm>
            <a:off x="6141605" y="3192110"/>
            <a:ext cx="392621" cy="1446756"/>
          </a:xfrm>
          <a:prstGeom prst="rightBrace">
            <a:avLst>
              <a:gd name="adj1" fmla="val 3385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E3151C-526D-504F-931F-1159C83A3E15}"/>
              </a:ext>
            </a:extLst>
          </p:cNvPr>
          <p:cNvCxnSpPr>
            <a:cxnSpLocks/>
          </p:cNvCxnSpPr>
          <p:nvPr/>
        </p:nvCxnSpPr>
        <p:spPr>
          <a:xfrm>
            <a:off x="6534226" y="3923045"/>
            <a:ext cx="53287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9A1AC55-1EE6-B04D-8CC4-1F6B232E4940}"/>
              </a:ext>
            </a:extLst>
          </p:cNvPr>
          <p:cNvSpPr txBox="1"/>
          <p:nvPr/>
        </p:nvSpPr>
        <p:spPr>
          <a:xfrm>
            <a:off x="7067096" y="3725853"/>
            <a:ext cx="14510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0x88796A5B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11918A-F54C-C846-B82F-0B15075C3E82}"/>
              </a:ext>
            </a:extLst>
          </p:cNvPr>
          <p:cNvSpPr/>
          <p:nvPr/>
        </p:nvSpPr>
        <p:spPr>
          <a:xfrm>
            <a:off x="7573645" y="3356521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endParaRPr lang="en-US" sz="1800" b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9A8021-E266-8844-B172-4646A0E29425}"/>
              </a:ext>
            </a:extLst>
          </p:cNvPr>
          <p:cNvSpPr/>
          <p:nvPr/>
        </p:nvSpPr>
        <p:spPr>
          <a:xfrm>
            <a:off x="383786" y="575089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endParaRPr lang="en-US" sz="1800" b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85274B-8AA8-8E45-9261-93E08764DE5D}"/>
              </a:ext>
            </a:extLst>
          </p:cNvPr>
          <p:cNvSpPr/>
          <p:nvPr/>
        </p:nvSpPr>
        <p:spPr>
          <a:xfrm>
            <a:off x="1172082" y="4270979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 + offset</a:t>
            </a:r>
            <a:endParaRPr lang="en-US" sz="1800" b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598B28-76A5-E646-9DF4-F2F7BCD050FC}"/>
              </a:ext>
            </a:extLst>
          </p:cNvPr>
          <p:cNvSpPr/>
          <p:nvPr/>
        </p:nvSpPr>
        <p:spPr>
          <a:xfrm>
            <a:off x="3257757" y="4288072"/>
            <a:ext cx="145103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4ADF4-9080-0C42-B7F4-4A6038AB8E20}"/>
              </a:ext>
            </a:extLst>
          </p:cNvPr>
          <p:cNvSpPr txBox="1"/>
          <p:nvPr/>
        </p:nvSpPr>
        <p:spPr>
          <a:xfrm>
            <a:off x="6850690" y="4140174"/>
            <a:ext cx="18838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/>
              <a:t>Assume Little-Endian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A1E071-C691-C147-8AC0-066920073DA1}"/>
              </a:ext>
            </a:extLst>
          </p:cNvPr>
          <p:cNvSpPr/>
          <p:nvPr/>
        </p:nvSpPr>
        <p:spPr>
          <a:xfrm>
            <a:off x="604751" y="1464242"/>
            <a:ext cx="5827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Pre</a:t>
            </a:r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-Index </a:t>
            </a:r>
            <a:r>
              <a:rPr lang="pt-B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 Update: </a:t>
            </a:r>
            <a:r>
              <a:rPr lang="pt-BR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r1, [r0, #4]!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DFEE11-524E-004B-A43F-1FBBE0102679}"/>
              </a:ext>
            </a:extLst>
          </p:cNvPr>
          <p:cNvSpPr/>
          <p:nvPr/>
        </p:nvSpPr>
        <p:spPr>
          <a:xfrm>
            <a:off x="6448150" y="1857792"/>
            <a:ext cx="1887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41FF"/>
                </a:solidFill>
              </a:rPr>
              <a:t>Offset:</a:t>
            </a:r>
            <a:r>
              <a:rPr lang="en-US" dirty="0"/>
              <a:t> range is -255 to +255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25B777-4BD4-EC4A-BFF2-4C428C6320E2}"/>
              </a:ext>
            </a:extLst>
          </p:cNvPr>
          <p:cNvSpPr/>
          <p:nvPr/>
        </p:nvSpPr>
        <p:spPr>
          <a:xfrm>
            <a:off x="5680550" y="1521318"/>
            <a:ext cx="338202" cy="301220"/>
          </a:xfrm>
          <a:prstGeom prst="rect">
            <a:avLst/>
          </a:prstGeom>
          <a:noFill/>
          <a:ln w="28575">
            <a:solidFill>
              <a:srgbClr val="004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1FF"/>
              </a:solidFill>
            </a:endParaRPr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44743DF1-4F0F-C64D-ABE7-FCB380612C4C}"/>
              </a:ext>
            </a:extLst>
          </p:cNvPr>
          <p:cNvCxnSpPr>
            <a:cxnSpLocks/>
            <a:stCxn id="30" idx="2"/>
            <a:endCxn id="26" idx="1"/>
          </p:cNvCxnSpPr>
          <p:nvPr/>
        </p:nvCxnSpPr>
        <p:spPr>
          <a:xfrm rot="16200000" flipH="1">
            <a:off x="6000468" y="1671720"/>
            <a:ext cx="296864" cy="598499"/>
          </a:xfrm>
          <a:prstGeom prst="bentConnector2">
            <a:avLst/>
          </a:prstGeom>
          <a:ln w="28575">
            <a:solidFill>
              <a:srgbClr val="004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E764B86-B462-AB4D-908C-DFC0E66A9474}"/>
              </a:ext>
            </a:extLst>
          </p:cNvPr>
          <p:cNvSpPr txBox="1"/>
          <p:nvPr/>
        </p:nvSpPr>
        <p:spPr>
          <a:xfrm>
            <a:off x="596671" y="1941022"/>
            <a:ext cx="2534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r0 = 0x20008000</a:t>
            </a:r>
          </a:p>
        </p:txBody>
      </p:sp>
    </p:spTree>
    <p:extLst>
      <p:ext uri="{BB962C8B-B14F-4D97-AF65-F5344CB8AC3E}">
        <p14:creationId xmlns:p14="http://schemas.microsoft.com/office/powerpoint/2010/main" val="6880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0" name="Rectangle 10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Pre-index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AF6F45-740C-794A-BDDB-984BEB454614}"/>
              </a:ext>
            </a:extLst>
          </p:cNvPr>
          <p:cNvGraphicFramePr>
            <a:graphicFrameLocks noGrp="1"/>
          </p:cNvGraphicFramePr>
          <p:nvPr/>
        </p:nvGraphicFramePr>
        <p:xfrm>
          <a:off x="3230436" y="2531363"/>
          <a:ext cx="283563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Memory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Data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0x20008007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0x20008006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0x20008005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0x6A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0x20008004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0x5B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0x4C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1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18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DEEA26-5EB9-F847-B237-930B4EDB431D}"/>
              </a:ext>
            </a:extLst>
          </p:cNvPr>
          <p:cNvSpPr txBox="1"/>
          <p:nvPr/>
        </p:nvSpPr>
        <p:spPr>
          <a:xfrm>
            <a:off x="843095" y="5750894"/>
            <a:ext cx="14510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02911A-6065-EB48-B25B-538A015EA9B9}"/>
              </a:ext>
            </a:extLst>
          </p:cNvPr>
          <p:cNvCxnSpPr>
            <a:cxnSpLocks/>
            <a:stCxn id="10" idx="3"/>
            <a:endCxn id="22" idx="1"/>
          </p:cNvCxnSpPr>
          <p:nvPr/>
        </p:nvCxnSpPr>
        <p:spPr>
          <a:xfrm flipV="1">
            <a:off x="2294133" y="4472738"/>
            <a:ext cx="963624" cy="14628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D1DABC5A-6359-7041-BE48-A6DD55284C97}"/>
              </a:ext>
            </a:extLst>
          </p:cNvPr>
          <p:cNvSpPr/>
          <p:nvPr/>
        </p:nvSpPr>
        <p:spPr>
          <a:xfrm>
            <a:off x="6141605" y="3192110"/>
            <a:ext cx="392621" cy="1446756"/>
          </a:xfrm>
          <a:prstGeom prst="rightBrace">
            <a:avLst>
              <a:gd name="adj1" fmla="val 3385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E3151C-526D-504F-931F-1159C83A3E15}"/>
              </a:ext>
            </a:extLst>
          </p:cNvPr>
          <p:cNvCxnSpPr>
            <a:cxnSpLocks/>
          </p:cNvCxnSpPr>
          <p:nvPr/>
        </p:nvCxnSpPr>
        <p:spPr>
          <a:xfrm>
            <a:off x="6534226" y="3923045"/>
            <a:ext cx="53287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9A1AC55-1EE6-B04D-8CC4-1F6B232E4940}"/>
              </a:ext>
            </a:extLst>
          </p:cNvPr>
          <p:cNvSpPr txBox="1"/>
          <p:nvPr/>
        </p:nvSpPr>
        <p:spPr>
          <a:xfrm>
            <a:off x="7067096" y="3725853"/>
            <a:ext cx="14510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0x88796A5B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11918A-F54C-C846-B82F-0B15075C3E82}"/>
              </a:ext>
            </a:extLst>
          </p:cNvPr>
          <p:cNvSpPr/>
          <p:nvPr/>
        </p:nvSpPr>
        <p:spPr>
          <a:xfrm>
            <a:off x="7573645" y="3356521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endParaRPr lang="en-US" sz="1800" b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9A8021-E266-8844-B172-4646A0E29425}"/>
              </a:ext>
            </a:extLst>
          </p:cNvPr>
          <p:cNvSpPr/>
          <p:nvPr/>
        </p:nvSpPr>
        <p:spPr>
          <a:xfrm>
            <a:off x="383786" y="575089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endParaRPr lang="en-US" sz="1800" b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85274B-8AA8-8E45-9261-93E08764DE5D}"/>
              </a:ext>
            </a:extLst>
          </p:cNvPr>
          <p:cNvSpPr/>
          <p:nvPr/>
        </p:nvSpPr>
        <p:spPr>
          <a:xfrm>
            <a:off x="1172082" y="4270979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 + offset</a:t>
            </a:r>
            <a:endParaRPr lang="en-US" sz="1800" b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598B28-76A5-E646-9DF4-F2F7BCD050FC}"/>
              </a:ext>
            </a:extLst>
          </p:cNvPr>
          <p:cNvSpPr/>
          <p:nvPr/>
        </p:nvSpPr>
        <p:spPr>
          <a:xfrm>
            <a:off x="3257757" y="4288072"/>
            <a:ext cx="145103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4ADF4-9080-0C42-B7F4-4A6038AB8E20}"/>
              </a:ext>
            </a:extLst>
          </p:cNvPr>
          <p:cNvSpPr txBox="1"/>
          <p:nvPr/>
        </p:nvSpPr>
        <p:spPr>
          <a:xfrm>
            <a:off x="6850690" y="4140174"/>
            <a:ext cx="18838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/>
              <a:t>Assume Little-Endian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A1E071-C691-C147-8AC0-066920073DA1}"/>
              </a:ext>
            </a:extLst>
          </p:cNvPr>
          <p:cNvSpPr/>
          <p:nvPr/>
        </p:nvSpPr>
        <p:spPr>
          <a:xfrm>
            <a:off x="604751" y="1464242"/>
            <a:ext cx="5827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Pre</a:t>
            </a:r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-Index </a:t>
            </a:r>
            <a:r>
              <a:rPr lang="pt-B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pt-BR" sz="2000" dirty="0">
                <a:latin typeface="Consolas" panose="020B0609020204030204" pitchFamily="49" charset="0"/>
                <a:cs typeface="Consolas" panose="020B0609020204030204" pitchFamily="49" charset="0"/>
              </a:rPr>
              <a:t> Update: </a:t>
            </a:r>
            <a:r>
              <a:rPr lang="pt-BR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r1, [r0, #4]!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DFEE11-524E-004B-A43F-1FBBE0102679}"/>
              </a:ext>
            </a:extLst>
          </p:cNvPr>
          <p:cNvSpPr/>
          <p:nvPr/>
        </p:nvSpPr>
        <p:spPr>
          <a:xfrm>
            <a:off x="6448150" y="1857792"/>
            <a:ext cx="1887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41FF"/>
                </a:solidFill>
              </a:rPr>
              <a:t>Offset:</a:t>
            </a:r>
            <a:r>
              <a:rPr lang="en-US" dirty="0"/>
              <a:t> range is -255 to +255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25B777-4BD4-EC4A-BFF2-4C428C6320E2}"/>
              </a:ext>
            </a:extLst>
          </p:cNvPr>
          <p:cNvSpPr/>
          <p:nvPr/>
        </p:nvSpPr>
        <p:spPr>
          <a:xfrm>
            <a:off x="5680550" y="1521318"/>
            <a:ext cx="338202" cy="301220"/>
          </a:xfrm>
          <a:prstGeom prst="rect">
            <a:avLst/>
          </a:prstGeom>
          <a:noFill/>
          <a:ln w="28575">
            <a:solidFill>
              <a:srgbClr val="004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1FF"/>
              </a:solidFill>
            </a:endParaRPr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44743DF1-4F0F-C64D-ABE7-FCB380612C4C}"/>
              </a:ext>
            </a:extLst>
          </p:cNvPr>
          <p:cNvCxnSpPr>
            <a:cxnSpLocks/>
            <a:stCxn id="30" idx="2"/>
            <a:endCxn id="26" idx="1"/>
          </p:cNvCxnSpPr>
          <p:nvPr/>
        </p:nvCxnSpPr>
        <p:spPr>
          <a:xfrm rot="16200000" flipH="1">
            <a:off x="6000468" y="1671720"/>
            <a:ext cx="296864" cy="598499"/>
          </a:xfrm>
          <a:prstGeom prst="bentConnector2">
            <a:avLst/>
          </a:prstGeom>
          <a:ln w="28575">
            <a:solidFill>
              <a:srgbClr val="004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E764B86-B462-AB4D-908C-DFC0E66A9474}"/>
              </a:ext>
            </a:extLst>
          </p:cNvPr>
          <p:cNvSpPr txBox="1"/>
          <p:nvPr/>
        </p:nvSpPr>
        <p:spPr>
          <a:xfrm>
            <a:off x="596671" y="1941022"/>
            <a:ext cx="2534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r0 = 0x20008000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AE52D9-8FAF-2A49-A2C4-29772B44CC40}"/>
              </a:ext>
            </a:extLst>
          </p:cNvPr>
          <p:cNvSpPr txBox="1"/>
          <p:nvPr/>
        </p:nvSpPr>
        <p:spPr>
          <a:xfrm>
            <a:off x="153989" y="5043281"/>
            <a:ext cx="2367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41FF"/>
                </a:solidFill>
              </a:rPr>
              <a:t>Update </a:t>
            </a:r>
            <a:r>
              <a:rPr lang="en-US" sz="1800" b="0" dirty="0">
                <a:solidFill>
                  <a:srgbClr val="0041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sz="1800" b="0" dirty="0">
                <a:solidFill>
                  <a:srgbClr val="0041FF"/>
                </a:solidFill>
              </a:rPr>
              <a:t> after </a:t>
            </a:r>
          </a:p>
          <a:p>
            <a:r>
              <a:rPr lang="en-US" sz="1800" b="0" dirty="0">
                <a:solidFill>
                  <a:srgbClr val="0041FF"/>
                </a:solidFill>
              </a:rPr>
              <a:t>reading memory</a:t>
            </a:r>
          </a:p>
        </p:txBody>
      </p:sp>
    </p:spTree>
    <p:extLst>
      <p:ext uri="{BB962C8B-B14F-4D97-AF65-F5344CB8AC3E}">
        <p14:creationId xmlns:p14="http://schemas.microsoft.com/office/powerpoint/2010/main" val="31564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1027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1028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1029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103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defTabSz="938213"/>
            <a:r>
              <a:rPr lang="en-US" dirty="0"/>
              <a:t>Summary of Pre-index and Post-index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98722"/>
              </p:ext>
            </p:extLst>
          </p:nvPr>
        </p:nvGraphicFramePr>
        <p:xfrm>
          <a:off x="319441" y="1864099"/>
          <a:ext cx="8331499" cy="21336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57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3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Index Format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Example</a:t>
                      </a:r>
                      <a:endParaRPr lang="en-US" sz="20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Equivalent</a:t>
                      </a:r>
                      <a:endParaRPr lang="en-US" sz="20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Pre-index 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LDR r1, [r0, #4]</a:t>
                      </a:r>
                      <a:endParaRPr lang="en-US" sz="20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r1 </a:t>
                      </a:r>
                      <a:r>
                        <a:rPr lang="en-US" sz="200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200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memory[r0 + 4],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r0 is unchanged</a:t>
                      </a:r>
                      <a:endParaRPr lang="en-US" sz="20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Pre-index with update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LDR r1, [r0, #4]!</a:t>
                      </a:r>
                      <a:endParaRPr lang="en-US" sz="20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r1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memory[</a:t>
                      </a:r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r0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+ 4]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r0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r0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+ 4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Post-index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LDR r1, [r0], #4</a:t>
                      </a:r>
                      <a:endParaRPr lang="en-US" sz="20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r1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memory[</a:t>
                      </a:r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r0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]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r0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r0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+ 4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12648" y="4294247"/>
            <a:ext cx="83314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/>
              <a:t>In ARM Cortex‑M/Thumb instruction set, for halfword and signed byte/halfword load/store instructions, the offset is an unsigned 8‑bit immediate (0–255), and the U bit selects addition or subtraction, yielding an effective signed range of [−255, +255] around the base register. </a:t>
            </a:r>
          </a:p>
          <a:p>
            <a:r>
              <a:rPr lang="en-US" sz="1600" b="0" dirty="0"/>
              <a:t>In ARM (A32) instruction set, for word and unsigned byte LDR/STR, the immediate is typically a 12‑bit unsigned value (0–4095, with an effective signed range of [−4095, +4095]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1027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1028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1029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103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defTabSz="938213"/>
            <a:r>
              <a:rPr lang="en-US" dirty="0"/>
              <a:t>Example (Little-Endian ordering) </a:t>
            </a:r>
          </a:p>
        </p:txBody>
      </p:sp>
      <p:sp>
        <p:nvSpPr>
          <p:cNvPr id="25607" name="Rectangle 1031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8305800" cy="1028075"/>
          </a:xfrm>
          <a:noFill/>
        </p:spPr>
        <p:txBody>
          <a:bodyPr lIns="92075" tIns="46038" rIns="92075" bIns="46038" anchorCtr="1">
            <a:normAutofit/>
          </a:bodyPr>
          <a:lstStyle/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LDRH r1, [r0]</a:t>
            </a:r>
          </a:p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 r0 =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06" y="2953063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r1 before load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9174" y="3462728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0x12345678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065" y="4184755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r1 after load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21633" y="4694420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668618"/>
              </p:ext>
            </p:extLst>
          </p:nvPr>
        </p:nvGraphicFramePr>
        <p:xfrm>
          <a:off x="4312023" y="2716135"/>
          <a:ext cx="4352293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Memory</a:t>
                      </a:r>
                      <a:r>
                        <a:rPr lang="en-US" sz="2800" baseline="0" dirty="0"/>
                        <a:t> Data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CB63C-AD5B-8200-015A-B31F93568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D25CEDC2-85C4-CD3E-6BA5-F656075E7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8952FD62-2CA3-A23A-B6D9-3F634C50C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1028">
            <a:extLst>
              <a:ext uri="{FF2B5EF4-FFF2-40B4-BE49-F238E27FC236}">
                <a16:creationId xmlns:a16="http://schemas.microsoft.com/office/drawing/2014/main" id="{97320F45-098A-B9C6-3D29-873E5DD0B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1029">
            <a:extLst>
              <a:ext uri="{FF2B5EF4-FFF2-40B4-BE49-F238E27FC236}">
                <a16:creationId xmlns:a16="http://schemas.microsoft.com/office/drawing/2014/main" id="{170212B5-0484-BA23-4B63-0B6A062B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1030">
            <a:extLst>
              <a:ext uri="{FF2B5EF4-FFF2-40B4-BE49-F238E27FC236}">
                <a16:creationId xmlns:a16="http://schemas.microsoft.com/office/drawing/2014/main" id="{A6C5FA54-A801-E14B-BA89-1A194FEF3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defTabSz="938213"/>
            <a:r>
              <a:rPr lang="en-US" dirty="0"/>
              <a:t>Example ANS (Little-Endian ordering) </a:t>
            </a:r>
          </a:p>
        </p:txBody>
      </p:sp>
      <p:sp>
        <p:nvSpPr>
          <p:cNvPr id="25607" name="Rectangle 1031">
            <a:extLst>
              <a:ext uri="{FF2B5EF4-FFF2-40B4-BE49-F238E27FC236}">
                <a16:creationId xmlns:a16="http://schemas.microsoft.com/office/drawing/2014/main" id="{A2C07A49-7EF2-452A-1594-D8D4392BE2D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8305800" cy="1028075"/>
          </a:xfrm>
          <a:noFill/>
        </p:spPr>
        <p:txBody>
          <a:bodyPr lIns="92075" tIns="46038" rIns="92075" bIns="46038" anchorCtr="1">
            <a:normAutofit/>
          </a:bodyPr>
          <a:lstStyle/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LDRH r1, [r0]</a:t>
            </a:r>
          </a:p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 r0 =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521AD6D-1F71-8FD1-E85E-EE7DE6CE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B31F49-E919-45A1-275F-E2B60E53B632}"/>
              </a:ext>
            </a:extLst>
          </p:cNvPr>
          <p:cNvSpPr txBox="1"/>
          <p:nvPr/>
        </p:nvSpPr>
        <p:spPr>
          <a:xfrm>
            <a:off x="599606" y="2953063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r1 before load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4185F9-A0BE-C2D0-E801-989541045B76}"/>
              </a:ext>
            </a:extLst>
          </p:cNvPr>
          <p:cNvSpPr/>
          <p:nvPr/>
        </p:nvSpPr>
        <p:spPr>
          <a:xfrm>
            <a:off x="1259174" y="3462728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0x12345678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76965-3BE5-4A51-6235-0A30A0344F5F}"/>
              </a:ext>
            </a:extLst>
          </p:cNvPr>
          <p:cNvSpPr txBox="1"/>
          <p:nvPr/>
        </p:nvSpPr>
        <p:spPr>
          <a:xfrm>
            <a:off x="662065" y="4184755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r1 after load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5234CB-86CB-9184-AB51-5B9A2ED6C8AF}"/>
              </a:ext>
            </a:extLst>
          </p:cNvPr>
          <p:cNvSpPr/>
          <p:nvPr/>
        </p:nvSpPr>
        <p:spPr>
          <a:xfrm>
            <a:off x="1321633" y="4694420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1C51A2-3398-8284-C2B9-66C75F98FB7D}"/>
              </a:ext>
            </a:extLst>
          </p:cNvPr>
          <p:cNvSpPr/>
          <p:nvPr/>
        </p:nvSpPr>
        <p:spPr>
          <a:xfrm>
            <a:off x="1334372" y="4654208"/>
            <a:ext cx="2070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0x0000CDEF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767BB28-20AE-72E0-1042-AFBA623671B4}"/>
              </a:ext>
            </a:extLst>
          </p:cNvPr>
          <p:cNvGraphicFramePr>
            <a:graphicFrameLocks noGrp="1"/>
          </p:cNvGraphicFramePr>
          <p:nvPr/>
        </p:nvGraphicFramePr>
        <p:xfrm>
          <a:off x="4312023" y="2716135"/>
          <a:ext cx="4352293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Memory</a:t>
                      </a:r>
                      <a:r>
                        <a:rPr lang="en-US" sz="2800" baseline="0" dirty="0"/>
                        <a:t> Data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2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View of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199"/>
            <a:ext cx="5486400" cy="5225143"/>
          </a:xfrm>
        </p:spPr>
        <p:txBody>
          <a:bodyPr>
            <a:normAutofit/>
          </a:bodyPr>
          <a:lstStyle/>
          <a:p>
            <a:r>
              <a:rPr lang="en-US" sz="1800" dirty="0"/>
              <a:t>When we refer to memory locations by address, we can only do so in units of bytes, halfwords or words</a:t>
            </a:r>
          </a:p>
          <a:p>
            <a:r>
              <a:rPr lang="en-US" sz="2000" dirty="0"/>
              <a:t>Words</a:t>
            </a:r>
          </a:p>
          <a:p>
            <a:pPr lvl="1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32</a:t>
            </a:r>
            <a:r>
              <a:rPr lang="en-US" sz="2000" dirty="0"/>
              <a:t> bits =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dirty="0"/>
              <a:t> bytes =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1F497D"/>
                </a:solidFill>
              </a:rPr>
              <a:t>word = </a:t>
            </a:r>
            <a:r>
              <a:rPr lang="en-US" sz="2000" b="1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dirty="0">
                <a:solidFill>
                  <a:srgbClr val="1F497D"/>
                </a:solidFill>
              </a:rPr>
              <a:t> halfwords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/>
              <a:t>A word can only be stored at an address that‘s divisible by 4 </a:t>
            </a:r>
            <a:r>
              <a:rPr lang="en-US" altLang="zh-CN" sz="2000" dirty="0"/>
              <a:t>(</a:t>
            </a:r>
            <a:r>
              <a:rPr lang="en-US" sz="2000" dirty="0"/>
              <a:t>Word-address mod 4 = 0, binary address ends with 00)</a:t>
            </a:r>
          </a:p>
          <a:p>
            <a:pPr lvl="2"/>
            <a:r>
              <a:rPr lang="en-US" sz="1700" dirty="0"/>
              <a:t>Memory address of a word is the lowest address of all four bytes in that word.</a:t>
            </a:r>
          </a:p>
          <a:p>
            <a:pPr lvl="2"/>
            <a:r>
              <a:rPr lang="en-US" sz="1700" dirty="0"/>
              <a:t>Two words at addresses: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0x20000000 and 0x20000004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/>
              <a:t>A halfword can only be stored at an address that‘s divisible by 2 (Halfword-address mod 2 = 0, binary address ends with 0)</a:t>
            </a:r>
          </a:p>
          <a:p>
            <a:pPr lvl="2"/>
            <a:r>
              <a:rPr lang="en-US" sz="1700" dirty="0"/>
              <a:t>Memory address of a halfword is the lowest address of all 2 bytes in that word.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sz="2000" dirty="0"/>
          </a:p>
          <a:p>
            <a:pPr lvl="1"/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</a:t>
            </a:fld>
            <a:endParaRPr kumimoji="0" lang="en-US" dirty="0"/>
          </a:p>
        </p:txBody>
      </p:sp>
      <p:grpSp>
        <p:nvGrpSpPr>
          <p:cNvPr id="13" name="Group 42"/>
          <p:cNvGrpSpPr/>
          <p:nvPr/>
        </p:nvGrpSpPr>
        <p:grpSpPr>
          <a:xfrm>
            <a:off x="5943600" y="1307068"/>
            <a:ext cx="2690286" cy="4803577"/>
            <a:chOff x="5943600" y="1307068"/>
            <a:chExt cx="2690286" cy="4803577"/>
          </a:xfrm>
        </p:grpSpPr>
        <p:sp>
          <p:nvSpPr>
            <p:cNvPr id="5" name="Rectangle 4"/>
            <p:cNvSpPr/>
            <p:nvPr/>
          </p:nvSpPr>
          <p:spPr>
            <a:xfrm>
              <a:off x="7342456" y="2690336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01110010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344136" y="3059222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00100101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43951" y="3426936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11100010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42456" y="3795822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10000100</a:t>
              </a:r>
              <a:endParaRPr lang="pl-PL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42806" y="4163536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01100001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44486" y="4532422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10001111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44301" y="4900136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00010010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42806" y="5269022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10010100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4" name="Straight Connector 13"/>
            <p:cNvCxnSpPr>
              <a:stCxn id="31" idx="0"/>
              <a:endCxn id="5" idx="1"/>
            </p:cNvCxnSpPr>
            <p:nvPr/>
          </p:nvCxnSpPr>
          <p:spPr>
            <a:xfrm>
              <a:off x="7342456" y="2434633"/>
              <a:ext cx="0" cy="409592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31" idx="3"/>
              <a:endCxn id="5" idx="3"/>
            </p:cNvCxnSpPr>
            <p:nvPr/>
          </p:nvCxnSpPr>
          <p:spPr>
            <a:xfrm>
              <a:off x="8628331" y="2225175"/>
              <a:ext cx="3525" cy="61905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1"/>
              <a:endCxn id="34" idx="0"/>
            </p:cNvCxnSpPr>
            <p:nvPr/>
          </p:nvCxnSpPr>
          <p:spPr>
            <a:xfrm flipH="1">
              <a:off x="7342456" y="5422911"/>
              <a:ext cx="350" cy="60479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3"/>
              <a:endCxn id="34" idx="3"/>
            </p:cNvCxnSpPr>
            <p:nvPr/>
          </p:nvCxnSpPr>
          <p:spPr>
            <a:xfrm flipH="1">
              <a:off x="8628331" y="5422911"/>
              <a:ext cx="3875" cy="395332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7342456" y="2221468"/>
              <a:ext cx="1285875" cy="213783"/>
            </a:xfrm>
            <a:custGeom>
              <a:avLst/>
              <a:gdLst>
                <a:gd name="connsiteX0" fmla="*/ 0 w 1285875"/>
                <a:gd name="connsiteY0" fmla="*/ 365125 h 366183"/>
                <a:gd name="connsiteX1" fmla="*/ 428625 w 1285875"/>
                <a:gd name="connsiteY1" fmla="*/ 0 h 366183"/>
                <a:gd name="connsiteX2" fmla="*/ 885825 w 1285875"/>
                <a:gd name="connsiteY2" fmla="*/ 365125 h 366183"/>
                <a:gd name="connsiteX3" fmla="*/ 1285875 w 1285875"/>
                <a:gd name="connsiteY3" fmla="*/ 6350 h 36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75" h="366183">
                  <a:moveTo>
                    <a:pt x="0" y="365125"/>
                  </a:moveTo>
                  <a:cubicBezTo>
                    <a:pt x="140494" y="182562"/>
                    <a:pt x="280988" y="0"/>
                    <a:pt x="428625" y="0"/>
                  </a:cubicBezTo>
                  <a:cubicBezTo>
                    <a:pt x="576262" y="0"/>
                    <a:pt x="742950" y="364067"/>
                    <a:pt x="885825" y="365125"/>
                  </a:cubicBezTo>
                  <a:cubicBezTo>
                    <a:pt x="1028700" y="366183"/>
                    <a:pt x="1233488" y="58737"/>
                    <a:pt x="1285875" y="6350"/>
                  </a:cubicBezTo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342456" y="5814536"/>
              <a:ext cx="1285875" cy="213783"/>
            </a:xfrm>
            <a:custGeom>
              <a:avLst/>
              <a:gdLst>
                <a:gd name="connsiteX0" fmla="*/ 0 w 1285875"/>
                <a:gd name="connsiteY0" fmla="*/ 365125 h 366183"/>
                <a:gd name="connsiteX1" fmla="*/ 428625 w 1285875"/>
                <a:gd name="connsiteY1" fmla="*/ 0 h 366183"/>
                <a:gd name="connsiteX2" fmla="*/ 885825 w 1285875"/>
                <a:gd name="connsiteY2" fmla="*/ 365125 h 366183"/>
                <a:gd name="connsiteX3" fmla="*/ 1285875 w 1285875"/>
                <a:gd name="connsiteY3" fmla="*/ 6350 h 36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75" h="366183">
                  <a:moveTo>
                    <a:pt x="0" y="365125"/>
                  </a:moveTo>
                  <a:cubicBezTo>
                    <a:pt x="140494" y="182562"/>
                    <a:pt x="280988" y="0"/>
                    <a:pt x="428625" y="0"/>
                  </a:cubicBezTo>
                  <a:cubicBezTo>
                    <a:pt x="576262" y="0"/>
                    <a:pt x="742950" y="364067"/>
                    <a:pt x="885825" y="365125"/>
                  </a:cubicBezTo>
                  <a:cubicBezTo>
                    <a:pt x="1028700" y="366183"/>
                    <a:pt x="1233488" y="58737"/>
                    <a:pt x="1285875" y="6350"/>
                  </a:cubicBezTo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43600" y="5802868"/>
              <a:ext cx="1277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Low Address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43600" y="2145268"/>
              <a:ext cx="13773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High Address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43600" y="2690336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0x20000007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45280" y="3059222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0x20000006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45095" y="3426936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0x20000005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943600" y="3795822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0x20000004</a:t>
              </a:r>
              <a:endParaRPr lang="pl-PL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943950" y="4163536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0x20000003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45630" y="4532422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0x20000002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945445" y="4900136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0x20000001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943950" y="5269022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0x20000000</a:t>
              </a:r>
              <a:endParaRPr lang="pl-PL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grpSp>
          <p:nvGrpSpPr>
            <p:cNvPr id="18" name="Group 63"/>
            <p:cNvGrpSpPr/>
            <p:nvPr/>
          </p:nvGrpSpPr>
          <p:grpSpPr>
            <a:xfrm>
              <a:off x="7327900" y="1307068"/>
              <a:ext cx="1295400" cy="794266"/>
              <a:chOff x="3124200" y="4191000"/>
              <a:chExt cx="1295400" cy="794266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3124200" y="4191000"/>
                <a:ext cx="1289400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8 bits</a:t>
                </a:r>
                <a:endParaRPr lang="pl-PL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5" name="Straight Connector 54"/>
              <p:cNvCxnSpPr>
                <a:stCxn id="53" idx="1"/>
              </p:cNvCxnSpPr>
              <p:nvPr/>
            </p:nvCxnSpPr>
            <p:spPr>
              <a:xfrm>
                <a:off x="3124200" y="4344889"/>
                <a:ext cx="0" cy="640377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3" idx="3"/>
              </p:cNvCxnSpPr>
              <p:nvPr/>
            </p:nvCxnSpPr>
            <p:spPr>
              <a:xfrm>
                <a:off x="4413600" y="4344889"/>
                <a:ext cx="1588" cy="640377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124200" y="4648200"/>
                <a:ext cx="1295400" cy="1588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arrow" w="lg" len="med"/>
                <a:tailEnd type="arrow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ectangle 43"/>
          <p:cNvSpPr/>
          <p:nvPr/>
        </p:nvSpPr>
        <p:spPr>
          <a:xfrm>
            <a:off x="7270750" y="4174737"/>
            <a:ext cx="1447800" cy="140056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64400" y="2743200"/>
            <a:ext cx="1447800" cy="13716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A637D1B-2C89-7A0F-6879-71E1623A912E}"/>
              </a:ext>
            </a:extLst>
          </p:cNvPr>
          <p:cNvSpPr txBox="1">
            <a:spLocks/>
          </p:cNvSpPr>
          <p:nvPr/>
        </p:nvSpPr>
        <p:spPr>
          <a:xfrm>
            <a:off x="4628056" y="-9917"/>
            <a:ext cx="5285387" cy="3703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endParaRPr lang="en-US" sz="1500" b="0" dirty="0"/>
          </a:p>
        </p:txBody>
      </p:sp>
    </p:spTree>
    <p:extLst>
      <p:ext uri="{BB962C8B-B14F-4D97-AF65-F5344CB8AC3E}">
        <p14:creationId xmlns:p14="http://schemas.microsoft.com/office/powerpoint/2010/main" val="375103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1027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1028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1029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103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 fontScale="90000"/>
          </a:bodyPr>
          <a:lstStyle/>
          <a:p>
            <a:pPr defTabSz="938213"/>
            <a:r>
              <a:rPr lang="en-US" dirty="0"/>
              <a:t>Example (Endianness does not matter for single byte)</a:t>
            </a:r>
          </a:p>
        </p:txBody>
      </p:sp>
      <p:sp>
        <p:nvSpPr>
          <p:cNvPr id="25607" name="Rectangle 1031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8305800" cy="1028075"/>
          </a:xfrm>
          <a:noFill/>
        </p:spPr>
        <p:txBody>
          <a:bodyPr lIns="92075" tIns="46038" rIns="92075" bIns="46038" anchorCtr="1">
            <a:normAutofit/>
          </a:bodyPr>
          <a:lstStyle/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LDRSB r1, [r0]</a:t>
            </a:r>
          </a:p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 r0 =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06" y="2953063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r1 before load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9174" y="3462728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0x12345678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065" y="4184755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r1 after load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21633" y="4694420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608077"/>
              </p:ext>
            </p:extLst>
          </p:nvPr>
        </p:nvGraphicFramePr>
        <p:xfrm>
          <a:off x="4312025" y="2675995"/>
          <a:ext cx="44060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Memory</a:t>
                      </a:r>
                      <a:r>
                        <a:rPr lang="en-US" sz="2800" baseline="0" dirty="0"/>
                        <a:t> Data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B97F0-BDDE-ACA6-A223-E9780E019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AC6D21EA-CED8-637A-B404-3919E7A6A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16453204-714E-11D8-B6C9-5F22C7F7A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1028">
            <a:extLst>
              <a:ext uri="{FF2B5EF4-FFF2-40B4-BE49-F238E27FC236}">
                <a16:creationId xmlns:a16="http://schemas.microsoft.com/office/drawing/2014/main" id="{AC2D77F1-56DE-D4CC-5E2A-D959CEE6F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1029">
            <a:extLst>
              <a:ext uri="{FF2B5EF4-FFF2-40B4-BE49-F238E27FC236}">
                <a16:creationId xmlns:a16="http://schemas.microsoft.com/office/drawing/2014/main" id="{8D88FE4F-BE8C-30AC-C76E-BA69D34C6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1030">
            <a:extLst>
              <a:ext uri="{FF2B5EF4-FFF2-40B4-BE49-F238E27FC236}">
                <a16:creationId xmlns:a16="http://schemas.microsoft.com/office/drawing/2014/main" id="{F33DF8F0-4249-B241-9820-49BCFCE54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 fontScale="90000"/>
          </a:bodyPr>
          <a:lstStyle/>
          <a:p>
            <a:pPr defTabSz="938213"/>
            <a:r>
              <a:rPr lang="en-US" dirty="0"/>
              <a:t>Example ANS (Endianness does not matter for single byte)</a:t>
            </a:r>
          </a:p>
        </p:txBody>
      </p:sp>
      <p:sp>
        <p:nvSpPr>
          <p:cNvPr id="25607" name="Rectangle 1031">
            <a:extLst>
              <a:ext uri="{FF2B5EF4-FFF2-40B4-BE49-F238E27FC236}">
                <a16:creationId xmlns:a16="http://schemas.microsoft.com/office/drawing/2014/main" id="{156CF208-7644-6987-B782-EDF33A27C45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8305800" cy="1028075"/>
          </a:xfrm>
          <a:noFill/>
        </p:spPr>
        <p:txBody>
          <a:bodyPr lIns="92075" tIns="46038" rIns="92075" bIns="46038" anchorCtr="1">
            <a:normAutofit/>
          </a:bodyPr>
          <a:lstStyle/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LDRSB r1, [r0]</a:t>
            </a:r>
          </a:p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 r0 =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22776F-DB99-DE04-67C7-F577B519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65464-D323-322A-C33F-0B0140D89F9A}"/>
              </a:ext>
            </a:extLst>
          </p:cNvPr>
          <p:cNvSpPr txBox="1"/>
          <p:nvPr/>
        </p:nvSpPr>
        <p:spPr>
          <a:xfrm>
            <a:off x="599606" y="2953063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r1 before load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F6FE11-7596-2319-6186-DA38E19E4DCB}"/>
              </a:ext>
            </a:extLst>
          </p:cNvPr>
          <p:cNvSpPr/>
          <p:nvPr/>
        </p:nvSpPr>
        <p:spPr>
          <a:xfrm>
            <a:off x="1259174" y="3462728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0x12345678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344E2C-2992-E49C-EFB3-646D9C311EA3}"/>
              </a:ext>
            </a:extLst>
          </p:cNvPr>
          <p:cNvSpPr txBox="1"/>
          <p:nvPr/>
        </p:nvSpPr>
        <p:spPr>
          <a:xfrm>
            <a:off x="662065" y="4184755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r1 after load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9D88E9-D350-FD50-ECE0-D7BB504B8732}"/>
              </a:ext>
            </a:extLst>
          </p:cNvPr>
          <p:cNvSpPr/>
          <p:nvPr/>
        </p:nvSpPr>
        <p:spPr>
          <a:xfrm>
            <a:off x="1321633" y="4694420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20EC65-CD28-147D-A3B9-5FE49E468CFA}"/>
              </a:ext>
            </a:extLst>
          </p:cNvPr>
          <p:cNvSpPr/>
          <p:nvPr/>
        </p:nvSpPr>
        <p:spPr>
          <a:xfrm>
            <a:off x="1334372" y="4654208"/>
            <a:ext cx="2070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0xFFFFFFEF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17A3F8B-30C1-A036-87C1-983E84F978A3}"/>
              </a:ext>
            </a:extLst>
          </p:cNvPr>
          <p:cNvGraphicFramePr>
            <a:graphicFrameLocks noGrp="1"/>
          </p:cNvGraphicFramePr>
          <p:nvPr/>
        </p:nvGraphicFramePr>
        <p:xfrm>
          <a:off x="4312025" y="2675995"/>
          <a:ext cx="44060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Memory</a:t>
                      </a:r>
                      <a:r>
                        <a:rPr lang="en-US" sz="2800" baseline="0" dirty="0"/>
                        <a:t> Data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28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32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1027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1028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1029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103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defTabSz="938213"/>
            <a:r>
              <a:rPr lang="en-US" dirty="0"/>
              <a:t>Example (Little-Endian ordering) </a:t>
            </a:r>
          </a:p>
        </p:txBody>
      </p:sp>
      <p:sp>
        <p:nvSpPr>
          <p:cNvPr id="25607" name="Rectangle 1031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8305800" cy="1028075"/>
          </a:xfrm>
          <a:noFill/>
        </p:spPr>
        <p:txBody>
          <a:bodyPr lIns="92075" tIns="46038" rIns="92075" bIns="46038" anchorCtr="1">
            <a:normAutofit/>
          </a:bodyPr>
          <a:lstStyle/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[r0, #4]</a:t>
            </a:r>
          </a:p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 r0 =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 r1=0x76543210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06" y="2953063"/>
            <a:ext cx="3413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r0 before the store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9174" y="3462728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065" y="4184755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r0 after the store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21633" y="4694420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94915"/>
              </p:ext>
            </p:extLst>
          </p:nvPr>
        </p:nvGraphicFramePr>
        <p:xfrm>
          <a:off x="4631961" y="2491282"/>
          <a:ext cx="362762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Memory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Data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0x20008007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0x20008006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0x20008005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0x20008004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D397F0C-4C64-1F6A-D46A-26EA88B5C932}"/>
              </a:ext>
            </a:extLst>
          </p:cNvPr>
          <p:cNvSpPr txBox="1"/>
          <p:nvPr/>
        </p:nvSpPr>
        <p:spPr>
          <a:xfrm>
            <a:off x="4041325" y="5685361"/>
            <a:ext cx="541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r0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6484451-F613-3532-AF2C-37FF9AEE5333}"/>
              </a:ext>
            </a:extLst>
          </p:cNvPr>
          <p:cNvSpPr/>
          <p:nvPr/>
        </p:nvSpPr>
        <p:spPr>
          <a:xfrm>
            <a:off x="4533900" y="5809522"/>
            <a:ext cx="298611" cy="2408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1027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1028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1029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103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defTabSz="938213"/>
            <a:r>
              <a:rPr lang="en-US" dirty="0"/>
              <a:t>Example ANS (Little-Endian ordering) </a:t>
            </a:r>
          </a:p>
        </p:txBody>
      </p:sp>
      <p:sp>
        <p:nvSpPr>
          <p:cNvPr id="25607" name="Rectangle 1031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8305800" cy="1028075"/>
          </a:xfrm>
          <a:noFill/>
        </p:spPr>
        <p:txBody>
          <a:bodyPr lIns="92075" tIns="46038" rIns="92075" bIns="46038" anchorCtr="1">
            <a:normAutofit/>
          </a:bodyPr>
          <a:lstStyle/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[r0, #4]</a:t>
            </a:r>
          </a:p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 r0 =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 r1=0x76543210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06" y="2953063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r0 before store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9174" y="3462728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065" y="4184755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r0 after store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21633" y="4694420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4372" y="4654208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032102"/>
              </p:ext>
            </p:extLst>
          </p:nvPr>
        </p:nvGraphicFramePr>
        <p:xfrm>
          <a:off x="4631961" y="2491282"/>
          <a:ext cx="362762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Memory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Data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0x20008007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0x20008006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0x20008005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0x20008004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21C6433-8A5E-6111-3019-734CF8159B4A}"/>
              </a:ext>
            </a:extLst>
          </p:cNvPr>
          <p:cNvSpPr txBox="1"/>
          <p:nvPr/>
        </p:nvSpPr>
        <p:spPr>
          <a:xfrm>
            <a:off x="4041325" y="5685361"/>
            <a:ext cx="541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r0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93A117F-CC64-E207-1E19-830F41725002}"/>
              </a:ext>
            </a:extLst>
          </p:cNvPr>
          <p:cNvSpPr/>
          <p:nvPr/>
        </p:nvSpPr>
        <p:spPr>
          <a:xfrm>
            <a:off x="4533900" y="5809522"/>
            <a:ext cx="298611" cy="2408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1027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1028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1029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103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defTabSz="938213"/>
            <a:r>
              <a:rPr lang="en-US" dirty="0"/>
              <a:t>Example (Little-Endian ordering) </a:t>
            </a:r>
          </a:p>
        </p:txBody>
      </p:sp>
      <p:sp>
        <p:nvSpPr>
          <p:cNvPr id="25607" name="Rectangle 1031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8305800" cy="1028075"/>
          </a:xfrm>
          <a:noFill/>
        </p:spPr>
        <p:txBody>
          <a:bodyPr lIns="92075" tIns="46038" rIns="92075" bIns="46038" anchorCtr="1">
            <a:normAutofit/>
          </a:bodyPr>
          <a:lstStyle/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[r0], #4</a:t>
            </a:r>
          </a:p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 r0 =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 r1=0x76543210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06" y="2953063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r0 before store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9174" y="3462728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065" y="4184755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r0 after store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21633" y="4694420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67E92A-DF1E-B68A-6AD6-3061D02A55F8}"/>
              </a:ext>
            </a:extLst>
          </p:cNvPr>
          <p:cNvGraphicFramePr>
            <a:graphicFrameLocks noGrp="1"/>
          </p:cNvGraphicFramePr>
          <p:nvPr/>
        </p:nvGraphicFramePr>
        <p:xfrm>
          <a:off x="4631961" y="2491282"/>
          <a:ext cx="362762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Memory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Data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0x20008007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0x20008006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0x20008005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0x20008004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05958B-75D7-890D-54A0-4B5A1928BF6F}"/>
              </a:ext>
            </a:extLst>
          </p:cNvPr>
          <p:cNvSpPr txBox="1"/>
          <p:nvPr/>
        </p:nvSpPr>
        <p:spPr>
          <a:xfrm>
            <a:off x="4041325" y="5685361"/>
            <a:ext cx="541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r0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A224E80-6B84-5F3A-BFFF-579A4902CC7D}"/>
              </a:ext>
            </a:extLst>
          </p:cNvPr>
          <p:cNvSpPr/>
          <p:nvPr/>
        </p:nvSpPr>
        <p:spPr>
          <a:xfrm>
            <a:off x="4533900" y="5809522"/>
            <a:ext cx="298611" cy="2408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4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1027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1028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1029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103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defTabSz="938213"/>
            <a:r>
              <a:rPr lang="en-US" dirty="0"/>
              <a:t>Example ANS (Little-Endian ordering) </a:t>
            </a:r>
          </a:p>
        </p:txBody>
      </p:sp>
      <p:sp>
        <p:nvSpPr>
          <p:cNvPr id="25607" name="Rectangle 1031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8305800" cy="1028075"/>
          </a:xfrm>
          <a:noFill/>
        </p:spPr>
        <p:txBody>
          <a:bodyPr lIns="92075" tIns="46038" rIns="92075" bIns="46038" anchorCtr="1">
            <a:normAutofit/>
          </a:bodyPr>
          <a:lstStyle/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[r0], #4</a:t>
            </a:r>
          </a:p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 r0 =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 r1=0x76543210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06" y="2953063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r0 before store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9174" y="3462728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065" y="4184755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r0 after store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21633" y="4694420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4372" y="4654208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0x20008004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631961" y="2491282"/>
          <a:ext cx="362762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Memory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Data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0x20008007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0x20008006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0x20008005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5A0FAD-E3AA-A938-F20F-CC4B1F8D872D}"/>
              </a:ext>
            </a:extLst>
          </p:cNvPr>
          <p:cNvSpPr txBox="1"/>
          <p:nvPr/>
        </p:nvSpPr>
        <p:spPr>
          <a:xfrm>
            <a:off x="3982895" y="4192543"/>
            <a:ext cx="541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r0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B3B72A9-303D-D50B-25E7-3E677207AD4E}"/>
              </a:ext>
            </a:extLst>
          </p:cNvPr>
          <p:cNvSpPr/>
          <p:nvPr/>
        </p:nvSpPr>
        <p:spPr>
          <a:xfrm>
            <a:off x="4475470" y="4316704"/>
            <a:ext cx="298611" cy="2408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1027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1028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1029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103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defTabSz="938213"/>
            <a:r>
              <a:rPr lang="en-US" dirty="0"/>
              <a:t>Example</a:t>
            </a:r>
          </a:p>
        </p:txBody>
      </p:sp>
      <p:sp>
        <p:nvSpPr>
          <p:cNvPr id="25607" name="Rectangle 1031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8305800" cy="1028075"/>
          </a:xfrm>
          <a:noFill/>
        </p:spPr>
        <p:txBody>
          <a:bodyPr lIns="92075" tIns="46038" rIns="92075" bIns="46038" anchorCtr="1">
            <a:normAutofit/>
          </a:bodyPr>
          <a:lstStyle/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[r0, #4]!</a:t>
            </a:r>
          </a:p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 r0 = 0x20008000,  r1=0x76543210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06" y="2953063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r0 before store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9174" y="3462728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065" y="4184755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r0 after store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21633" y="4694420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244436"/>
              </p:ext>
            </p:extLst>
          </p:nvPr>
        </p:nvGraphicFramePr>
        <p:xfrm>
          <a:off x="4631961" y="2491282"/>
          <a:ext cx="362762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Memory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Data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0x20008007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0x20008006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0x20008005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0x20008004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EAB25C1-5845-095C-7E9B-658A4D96CF71}"/>
              </a:ext>
            </a:extLst>
          </p:cNvPr>
          <p:cNvSpPr txBox="1"/>
          <p:nvPr/>
        </p:nvSpPr>
        <p:spPr>
          <a:xfrm>
            <a:off x="4041325" y="5685361"/>
            <a:ext cx="541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r0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4E4D481-6118-DBB3-B7BD-CF69AEB59AB6}"/>
              </a:ext>
            </a:extLst>
          </p:cNvPr>
          <p:cNvSpPr/>
          <p:nvPr/>
        </p:nvSpPr>
        <p:spPr>
          <a:xfrm>
            <a:off x="4533900" y="5809522"/>
            <a:ext cx="298611" cy="2408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1027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1028"/>
          <p:cNvSpPr>
            <a:spLocks noChangeArrowheads="1"/>
          </p:cNvSpPr>
          <p:nvPr/>
        </p:nvSpPr>
        <p:spPr bwMode="auto">
          <a:xfrm>
            <a:off x="690563" y="6243638"/>
            <a:ext cx="19034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1029"/>
          <p:cNvSpPr>
            <a:spLocks noChangeArrowheads="1"/>
          </p:cNvSpPr>
          <p:nvPr/>
        </p:nvSpPr>
        <p:spPr bwMode="auto">
          <a:xfrm>
            <a:off x="3125788" y="624363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103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defTabSz="938213"/>
            <a:r>
              <a:rPr lang="en-US" dirty="0"/>
              <a:t>Example</a:t>
            </a:r>
          </a:p>
        </p:txBody>
      </p:sp>
      <p:sp>
        <p:nvSpPr>
          <p:cNvPr id="25607" name="Rectangle 1031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8305800" cy="1028075"/>
          </a:xfrm>
          <a:noFill/>
        </p:spPr>
        <p:txBody>
          <a:bodyPr lIns="92075" tIns="46038" rIns="92075" bIns="46038" anchorCtr="1">
            <a:normAutofit/>
          </a:bodyPr>
          <a:lstStyle/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[r0, #4]!</a:t>
            </a:r>
          </a:p>
          <a:p>
            <a:pPr defTabSz="938213">
              <a:lnSpc>
                <a:spcPct val="90000"/>
              </a:lnSpc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 r0 =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 r1=0x76543210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06" y="2953063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r0 before store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9174" y="3462728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0x20008000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065" y="4184755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r0 after store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21633" y="4694420"/>
            <a:ext cx="2083633" cy="344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4372" y="4654208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0x20008004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402198"/>
              </p:ext>
            </p:extLst>
          </p:nvPr>
        </p:nvGraphicFramePr>
        <p:xfrm>
          <a:off x="4631961" y="2491282"/>
          <a:ext cx="362762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Memory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Memory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Data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0x20008007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0x20008006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0x20008005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0x20008004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0x20008003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0x20008002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0x20008001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0x20008000</a:t>
                      </a:r>
                      <a:endParaRPr lang="en-US" sz="18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343C39C-E288-864E-D8D6-DF08FF0B9A32}"/>
              </a:ext>
            </a:extLst>
          </p:cNvPr>
          <p:cNvSpPr txBox="1"/>
          <p:nvPr/>
        </p:nvSpPr>
        <p:spPr>
          <a:xfrm>
            <a:off x="3982895" y="4192543"/>
            <a:ext cx="541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r0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A34E1B0-8891-7883-4DD3-98F15DB0DDAE}"/>
              </a:ext>
            </a:extLst>
          </p:cNvPr>
          <p:cNvSpPr/>
          <p:nvPr/>
        </p:nvSpPr>
        <p:spPr>
          <a:xfrm>
            <a:off x="4475470" y="4316704"/>
            <a:ext cx="298611" cy="2408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Modes for</a:t>
            </a:r>
            <a:br>
              <a:rPr lang="en-US" dirty="0"/>
            </a:br>
            <a:r>
              <a:rPr lang="en-US" dirty="0"/>
              <a:t>Load/Store Multiple Registers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STMxx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rn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{!}, {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register_list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LDMxx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rn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{!}, {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register_list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000" dirty="0"/>
              <a:t>xx = IA, IB, DA, or DB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048697"/>
              </p:ext>
            </p:extLst>
          </p:nvPr>
        </p:nvGraphicFramePr>
        <p:xfrm>
          <a:off x="612648" y="2517843"/>
          <a:ext cx="7931912" cy="193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9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3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Addressing Modes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宋体" panose="02010600030101010101" pitchFamily="2" charset="-122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Description</a:t>
                      </a:r>
                      <a:endParaRPr lang="en-US" sz="2000">
                        <a:effectLst/>
                        <a:latin typeface="Consolas" panose="020B0609020204030204" pitchFamily="49" charset="0"/>
                        <a:ea typeface="宋体" panose="02010600030101010101" pitchFamily="2" charset="-122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Instructions</a:t>
                      </a:r>
                      <a:endParaRPr lang="en-US" sz="2000">
                        <a:effectLst/>
                        <a:latin typeface="Consolas" panose="020B0609020204030204" pitchFamily="49" charset="0"/>
                        <a:ea typeface="宋体" panose="02010600030101010101" pitchFamily="2" charset="-122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IA</a:t>
                      </a:r>
                      <a:endParaRPr lang="en-US" sz="2000" b="1">
                        <a:solidFill>
                          <a:srgbClr val="C00000"/>
                        </a:solidFill>
                        <a:effectLst/>
                        <a:latin typeface="Consolas" panose="020B0609020204030204" pitchFamily="49" charset="0"/>
                        <a:ea typeface="宋体" panose="02010600030101010101" pitchFamily="2" charset="-122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41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ncrement </a:t>
                      </a:r>
                      <a:r>
                        <a:rPr lang="en-US" sz="2000" b="1" dirty="0">
                          <a:solidFill>
                            <a:srgbClr val="0041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fter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宋体" panose="02010600030101010101" pitchFamily="2" charset="-122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STMIA, LDMIA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宋体" panose="02010600030101010101" pitchFamily="2" charset="-122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IB</a:t>
                      </a:r>
                      <a:endParaRPr lang="en-US" sz="2000" b="1">
                        <a:solidFill>
                          <a:srgbClr val="C00000"/>
                        </a:solidFill>
                        <a:effectLst/>
                        <a:latin typeface="Consolas" panose="020B0609020204030204" pitchFamily="49" charset="0"/>
                        <a:ea typeface="宋体" panose="02010600030101010101" pitchFamily="2" charset="-122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41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ncrement </a:t>
                      </a:r>
                      <a:r>
                        <a:rPr lang="en-US" sz="2000" b="1" dirty="0">
                          <a:solidFill>
                            <a:srgbClr val="0041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efore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宋体" panose="02010600030101010101" pitchFamily="2" charset="-122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STMIB, LDMIB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宋体" panose="02010600030101010101" pitchFamily="2" charset="-122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DA</a:t>
                      </a:r>
                      <a:endParaRPr lang="en-US" sz="2000" b="1">
                        <a:solidFill>
                          <a:srgbClr val="C00000"/>
                        </a:solidFill>
                        <a:effectLst/>
                        <a:latin typeface="Consolas" panose="020B0609020204030204" pitchFamily="49" charset="0"/>
                        <a:ea typeface="宋体" panose="02010600030101010101" pitchFamily="2" charset="-122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41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ecrement </a:t>
                      </a:r>
                      <a:r>
                        <a:rPr lang="en-US" sz="2000" b="1" dirty="0">
                          <a:solidFill>
                            <a:srgbClr val="0041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fter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宋体" panose="02010600030101010101" pitchFamily="2" charset="-122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STMDA, LDMDA</a:t>
                      </a:r>
                      <a:endParaRPr lang="en-US" sz="2000">
                        <a:effectLst/>
                        <a:latin typeface="Consolas" panose="020B0609020204030204" pitchFamily="49" charset="0"/>
                        <a:ea typeface="宋体" panose="02010600030101010101" pitchFamily="2" charset="-122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DB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Consolas" panose="020B0609020204030204" pitchFamily="49" charset="0"/>
                        <a:ea typeface="宋体" panose="02010600030101010101" pitchFamily="2" charset="-122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41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ecrement </a:t>
                      </a:r>
                      <a:r>
                        <a:rPr lang="en-US" sz="2000" b="1" dirty="0">
                          <a:solidFill>
                            <a:srgbClr val="0041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efore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宋体" panose="02010600030101010101" pitchFamily="2" charset="-122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STMDB, LDMDB</a:t>
                      </a:r>
                      <a:endParaRPr lang="en-US" sz="2000" dirty="0">
                        <a:effectLst/>
                        <a:latin typeface="Consolas" panose="020B0609020204030204" pitchFamily="49" charset="0"/>
                        <a:ea typeface="宋体" panose="02010600030101010101" pitchFamily="2" charset="-122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2648" y="4648855"/>
            <a:ext cx="824411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宋体" panose="02010600030101010101" pitchFamily="2" charset="-122"/>
                <a:cs typeface="Times New Roman" panose="02020603050405020304" pitchFamily="18" charset="0"/>
              </a:rPr>
              <a:t>IA</a:t>
            </a:r>
            <a:r>
              <a:rPr lang="en-US" sz="2000" b="0" dirty="0">
                <a:latin typeface="Palatino Linotype" panose="020405020505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address is incremented by 4 after a word is loaded or stored.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宋体" panose="02010600030101010101" pitchFamily="2" charset="-122"/>
                <a:cs typeface="Times New Roman" panose="02020603050405020304" pitchFamily="18" charset="0"/>
              </a:rPr>
              <a:t>IB</a:t>
            </a:r>
            <a:r>
              <a:rPr lang="en-US" sz="2000" b="0" dirty="0">
                <a:latin typeface="Palatino Linotype" panose="020405020505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address is incremented by 4 before a word is loaded or stored.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宋体" panose="02010600030101010101" pitchFamily="2" charset="-122"/>
                <a:cs typeface="Times New Roman" panose="02020603050405020304" pitchFamily="18" charset="0"/>
              </a:rPr>
              <a:t>DA</a:t>
            </a:r>
            <a:r>
              <a:rPr lang="en-US" sz="2000" b="0" dirty="0">
                <a:latin typeface="Palatino Linotype" panose="020405020505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address is decremented by 4 after a word is loaded or stored.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ea typeface="宋体" panose="02010600030101010101" pitchFamily="2" charset="-122"/>
                <a:cs typeface="Times New Roman" panose="02020603050405020304" pitchFamily="18" charset="0"/>
              </a:rPr>
              <a:t>DB</a:t>
            </a:r>
            <a:r>
              <a:rPr lang="en-US" sz="2000" b="0" dirty="0">
                <a:latin typeface="Palatino Linotype" panose="020405020505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address is decremented by 4 before a word is loaded or stored.</a:t>
            </a:r>
            <a:endParaRPr lang="en-US" sz="2000" b="0" dirty="0">
              <a:effectLst/>
              <a:latin typeface="Palatino Linotype" panose="020405020505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Load/Store Multiple Registers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following are synonyms.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STM</a:t>
            </a:r>
            <a:r>
              <a:rPr lang="en-US" dirty="0"/>
              <a:t> =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STM</a:t>
            </a:r>
            <a:r>
              <a:rPr lang="en-US" b="1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IA</a:t>
            </a:r>
            <a:r>
              <a:rPr lang="en-US" dirty="0"/>
              <a:t> (Increment After) =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STM</a:t>
            </a:r>
            <a:r>
              <a:rPr lang="en-US" b="1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EA</a:t>
            </a:r>
            <a:r>
              <a:rPr lang="en-US" dirty="0"/>
              <a:t> (Empty Ascending)</a:t>
            </a:r>
          </a:p>
          <a:p>
            <a:pPr lvl="1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LDM</a:t>
            </a:r>
            <a:r>
              <a:rPr lang="en-US" dirty="0"/>
              <a:t> =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LDM</a:t>
            </a:r>
            <a:r>
              <a:rPr lang="en-US" b="1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IA</a:t>
            </a:r>
            <a:r>
              <a:rPr lang="en-US" dirty="0"/>
              <a:t> (Increment After) =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LDM</a:t>
            </a:r>
            <a:r>
              <a:rPr lang="en-US" b="1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dirty="0"/>
              <a:t> (Full Descending)</a:t>
            </a:r>
          </a:p>
          <a:p>
            <a:pPr lvl="1"/>
            <a:endParaRPr lang="en-US" dirty="0"/>
          </a:p>
          <a:p>
            <a:r>
              <a:rPr lang="en-US" dirty="0"/>
              <a:t>The order in which registers are listed does not matter</a:t>
            </a:r>
          </a:p>
          <a:p>
            <a:pPr lvl="1"/>
            <a:r>
              <a:rPr lang="en-US" dirty="0"/>
              <a:t>For STM/LDM, the lowest-numbered register is stored/loaded at the lowest memory address.</a:t>
            </a:r>
          </a:p>
        </p:txBody>
      </p:sp>
    </p:spTree>
    <p:extLst>
      <p:ext uri="{BB962C8B-B14F-4D97-AF65-F5344CB8AC3E}">
        <p14:creationId xmlns:p14="http://schemas.microsoft.com/office/powerpoint/2010/main" val="41750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View of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043" y="1219200"/>
            <a:ext cx="5768301" cy="4937760"/>
          </a:xfrm>
        </p:spPr>
        <p:txBody>
          <a:bodyPr>
            <a:normAutofit/>
          </a:bodyPr>
          <a:lstStyle/>
          <a:p>
            <a:r>
              <a:rPr lang="en-US" sz="2000" dirty="0"/>
              <a:t>Halfwords</a:t>
            </a:r>
          </a:p>
          <a:p>
            <a:pPr lvl="1"/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16</a:t>
            </a:r>
            <a:r>
              <a:rPr lang="en-US" sz="2000" dirty="0"/>
              <a:t> bits = </a:t>
            </a:r>
            <a:r>
              <a:rPr lang="en-US" sz="2000" b="1" dirty="0"/>
              <a:t>2</a:t>
            </a:r>
            <a:r>
              <a:rPr lang="en-US" sz="2000" dirty="0"/>
              <a:t> bytes =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1F497D"/>
                </a:solidFill>
              </a:rPr>
              <a:t>halfword</a:t>
            </a:r>
            <a:endParaRPr lang="en-US" sz="2000" dirty="0">
              <a:solidFill>
                <a:srgbClr val="1F497D"/>
              </a:solidFill>
            </a:endParaRPr>
          </a:p>
          <a:p>
            <a:pPr lvl="1"/>
            <a:r>
              <a:rPr lang="en-US" sz="2000" dirty="0"/>
              <a:t>The right diagram has four halfwords at addresses of:</a:t>
            </a:r>
          </a:p>
          <a:p>
            <a:pPr lvl="2"/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0x20000000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0x20000002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0x20000004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0x20000006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74320" lvl="1" indent="0">
              <a:buNone/>
            </a:pPr>
            <a:endParaRPr lang="en-US" sz="2000" dirty="0"/>
          </a:p>
          <a:p>
            <a:pPr lvl="1"/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</a:t>
            </a:fld>
            <a:endParaRPr kumimoji="0"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5943600" y="1307068"/>
            <a:ext cx="2690286" cy="4803577"/>
            <a:chOff x="5943600" y="1307068"/>
            <a:chExt cx="2690286" cy="4803577"/>
          </a:xfrm>
        </p:grpSpPr>
        <p:sp>
          <p:nvSpPr>
            <p:cNvPr id="5" name="Rectangle 4"/>
            <p:cNvSpPr/>
            <p:nvPr/>
          </p:nvSpPr>
          <p:spPr>
            <a:xfrm>
              <a:off x="7342456" y="2690336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01110010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344136" y="3059222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00100101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43951" y="3426936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11100010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42456" y="3795822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10000100</a:t>
              </a:r>
              <a:endParaRPr lang="pl-PL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42806" y="4163536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01100001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44486" y="4532422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10001111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44301" y="4900136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00010010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42806" y="5269022"/>
              <a:ext cx="1289400" cy="3077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10010100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4" name="Straight Connector 13"/>
            <p:cNvCxnSpPr>
              <a:stCxn id="31" idx="0"/>
              <a:endCxn id="5" idx="1"/>
            </p:cNvCxnSpPr>
            <p:nvPr/>
          </p:nvCxnSpPr>
          <p:spPr>
            <a:xfrm>
              <a:off x="7342456" y="2434633"/>
              <a:ext cx="0" cy="409592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31" idx="3"/>
              <a:endCxn id="5" idx="3"/>
            </p:cNvCxnSpPr>
            <p:nvPr/>
          </p:nvCxnSpPr>
          <p:spPr>
            <a:xfrm>
              <a:off x="8628331" y="2225175"/>
              <a:ext cx="3525" cy="61905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1"/>
              <a:endCxn id="34" idx="0"/>
            </p:cNvCxnSpPr>
            <p:nvPr/>
          </p:nvCxnSpPr>
          <p:spPr>
            <a:xfrm flipH="1">
              <a:off x="7342456" y="5422911"/>
              <a:ext cx="350" cy="60479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3"/>
              <a:endCxn id="34" idx="3"/>
            </p:cNvCxnSpPr>
            <p:nvPr/>
          </p:nvCxnSpPr>
          <p:spPr>
            <a:xfrm flipH="1">
              <a:off x="8628331" y="5422911"/>
              <a:ext cx="3875" cy="395332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7342456" y="2221468"/>
              <a:ext cx="1285875" cy="213783"/>
            </a:xfrm>
            <a:custGeom>
              <a:avLst/>
              <a:gdLst>
                <a:gd name="connsiteX0" fmla="*/ 0 w 1285875"/>
                <a:gd name="connsiteY0" fmla="*/ 365125 h 366183"/>
                <a:gd name="connsiteX1" fmla="*/ 428625 w 1285875"/>
                <a:gd name="connsiteY1" fmla="*/ 0 h 366183"/>
                <a:gd name="connsiteX2" fmla="*/ 885825 w 1285875"/>
                <a:gd name="connsiteY2" fmla="*/ 365125 h 366183"/>
                <a:gd name="connsiteX3" fmla="*/ 1285875 w 1285875"/>
                <a:gd name="connsiteY3" fmla="*/ 6350 h 36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75" h="366183">
                  <a:moveTo>
                    <a:pt x="0" y="365125"/>
                  </a:moveTo>
                  <a:cubicBezTo>
                    <a:pt x="140494" y="182562"/>
                    <a:pt x="280988" y="0"/>
                    <a:pt x="428625" y="0"/>
                  </a:cubicBezTo>
                  <a:cubicBezTo>
                    <a:pt x="576262" y="0"/>
                    <a:pt x="742950" y="364067"/>
                    <a:pt x="885825" y="365125"/>
                  </a:cubicBezTo>
                  <a:cubicBezTo>
                    <a:pt x="1028700" y="366183"/>
                    <a:pt x="1233488" y="58737"/>
                    <a:pt x="1285875" y="6350"/>
                  </a:cubicBezTo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342456" y="5814536"/>
              <a:ext cx="1285875" cy="213783"/>
            </a:xfrm>
            <a:custGeom>
              <a:avLst/>
              <a:gdLst>
                <a:gd name="connsiteX0" fmla="*/ 0 w 1285875"/>
                <a:gd name="connsiteY0" fmla="*/ 365125 h 366183"/>
                <a:gd name="connsiteX1" fmla="*/ 428625 w 1285875"/>
                <a:gd name="connsiteY1" fmla="*/ 0 h 366183"/>
                <a:gd name="connsiteX2" fmla="*/ 885825 w 1285875"/>
                <a:gd name="connsiteY2" fmla="*/ 365125 h 366183"/>
                <a:gd name="connsiteX3" fmla="*/ 1285875 w 1285875"/>
                <a:gd name="connsiteY3" fmla="*/ 6350 h 36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75" h="366183">
                  <a:moveTo>
                    <a:pt x="0" y="365125"/>
                  </a:moveTo>
                  <a:cubicBezTo>
                    <a:pt x="140494" y="182562"/>
                    <a:pt x="280988" y="0"/>
                    <a:pt x="428625" y="0"/>
                  </a:cubicBezTo>
                  <a:cubicBezTo>
                    <a:pt x="576262" y="0"/>
                    <a:pt x="742950" y="364067"/>
                    <a:pt x="885825" y="365125"/>
                  </a:cubicBezTo>
                  <a:cubicBezTo>
                    <a:pt x="1028700" y="366183"/>
                    <a:pt x="1233488" y="58737"/>
                    <a:pt x="1285875" y="6350"/>
                  </a:cubicBezTo>
                </a:path>
              </a:pathLst>
            </a:cu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43600" y="5802868"/>
              <a:ext cx="1277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Low Address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43600" y="2145268"/>
              <a:ext cx="13773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High Address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43600" y="2690336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0x20000007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45280" y="3059222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0x20000006</a:t>
              </a:r>
              <a:endParaRPr lang="pl-PL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45095" y="3426936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0x20000005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943600" y="3795822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0x20000004</a:t>
              </a:r>
              <a:endParaRPr lang="pl-PL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943950" y="4163536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0x20000003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45630" y="4532422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0x20000002</a:t>
              </a:r>
              <a:endParaRPr lang="pl-PL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945445" y="4900136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0x20000001</a:t>
              </a:r>
              <a:endParaRPr lang="pl-PL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943950" y="5269022"/>
              <a:ext cx="136560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0x20000000</a:t>
              </a:r>
              <a:endParaRPr lang="pl-PL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grpSp>
          <p:nvGrpSpPr>
            <p:cNvPr id="13" name="Group 63"/>
            <p:cNvGrpSpPr/>
            <p:nvPr/>
          </p:nvGrpSpPr>
          <p:grpSpPr>
            <a:xfrm>
              <a:off x="7327900" y="1307068"/>
              <a:ext cx="1295400" cy="794266"/>
              <a:chOff x="3124200" y="4191000"/>
              <a:chExt cx="1295400" cy="794266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3124200" y="4191000"/>
                <a:ext cx="1289400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8 bits</a:t>
                </a:r>
                <a:endParaRPr lang="pl-PL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5" name="Straight Connector 54"/>
              <p:cNvCxnSpPr>
                <a:stCxn id="53" idx="1"/>
              </p:cNvCxnSpPr>
              <p:nvPr/>
            </p:nvCxnSpPr>
            <p:spPr>
              <a:xfrm>
                <a:off x="3124200" y="4344889"/>
                <a:ext cx="0" cy="640377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3" idx="3"/>
              </p:cNvCxnSpPr>
              <p:nvPr/>
            </p:nvCxnSpPr>
            <p:spPr>
              <a:xfrm>
                <a:off x="4413600" y="4344889"/>
                <a:ext cx="1588" cy="640377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124200" y="4648200"/>
                <a:ext cx="1295400" cy="1588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arrow" w="lg" len="med"/>
                <a:tailEnd type="arrow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ectangle 43"/>
          <p:cNvSpPr/>
          <p:nvPr/>
        </p:nvSpPr>
        <p:spPr>
          <a:xfrm>
            <a:off x="7270750" y="4930775"/>
            <a:ext cx="1447800" cy="6858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64400" y="3429000"/>
            <a:ext cx="1447800" cy="6858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267575" y="4168775"/>
            <a:ext cx="1447800" cy="6858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261225" y="2692400"/>
            <a:ext cx="1447800" cy="6858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7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Multiple Registers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9" y="1340459"/>
            <a:ext cx="8932501" cy="46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Multiple Registers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3" y="1331918"/>
            <a:ext cx="8932501" cy="48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364088" y="2196763"/>
            <a:ext cx="2304256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Cortex-M3 &amp; Cortex-M4 Memory Map</a:t>
            </a:r>
          </a:p>
        </p:txBody>
      </p:sp>
      <p:sp>
        <p:nvSpPr>
          <p:cNvPr id="50" name="Content Placeholder 4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32-bit Memory Address </a:t>
            </a:r>
          </a:p>
          <a:p>
            <a:r>
              <a:rPr lang="en-GB" sz="2400" dirty="0"/>
              <a:t>2</a:t>
            </a:r>
            <a:r>
              <a:rPr lang="en-GB" sz="2400" baseline="30000" dirty="0"/>
              <a:t>32</a:t>
            </a:r>
            <a:r>
              <a:rPr lang="en-GB" sz="2400" dirty="0"/>
              <a:t> bytes of memory space (4 GB)</a:t>
            </a:r>
          </a:p>
          <a:p>
            <a:r>
              <a:rPr lang="en-GB" sz="2400" dirty="0"/>
              <a:t>Harvard architecture: physically separated instruction memory and data memory</a:t>
            </a:r>
          </a:p>
          <a:p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5364088" y="5653147"/>
            <a:ext cx="23042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940152" y="574279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4088" y="5077083"/>
            <a:ext cx="23042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940152" y="5148803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SRAM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5364088" y="4501019"/>
            <a:ext cx="23042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364088" y="454584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Peripheral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5364088" y="3348891"/>
            <a:ext cx="2304256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36096" y="361002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External RAM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36096" y="241278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External Device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64088" y="1908731"/>
            <a:ext cx="23042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364088" y="1332667"/>
            <a:ext cx="23042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364088" y="1620699"/>
            <a:ext cx="23042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436096" y="1318331"/>
            <a:ext cx="216024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dirty="0"/>
              <a:t>Vendor Specific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64088" y="1620411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External Peripheral Bus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64088" y="1899478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Internal Peripheral Bus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68344" y="6057724"/>
            <a:ext cx="1475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0x00000000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68344" y="549091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0x20000000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68344" y="4914849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0x40000000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68344" y="441079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0x60000000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68344" y="318665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0xA0000000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68344" y="181850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0xE0040000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68344" y="210653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0xE0000000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68344" y="153047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0xE0100000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68344" y="117043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0xFFFFFFFF</a:t>
            </a:r>
          </a:p>
        </p:txBody>
      </p:sp>
      <p:sp>
        <p:nvSpPr>
          <p:cNvPr id="52" name="Left Brace 51"/>
          <p:cNvSpPr/>
          <p:nvPr/>
        </p:nvSpPr>
        <p:spPr>
          <a:xfrm>
            <a:off x="5220072" y="1332667"/>
            <a:ext cx="72008" cy="7920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4355976" y="162069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0.5GB</a:t>
            </a:r>
          </a:p>
        </p:txBody>
      </p:sp>
      <p:sp>
        <p:nvSpPr>
          <p:cNvPr id="54" name="Left Brace 53"/>
          <p:cNvSpPr/>
          <p:nvPr/>
        </p:nvSpPr>
        <p:spPr>
          <a:xfrm>
            <a:off x="5220072" y="2196763"/>
            <a:ext cx="45719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4499992" y="248479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1GB</a:t>
            </a:r>
          </a:p>
        </p:txBody>
      </p:sp>
      <p:sp>
        <p:nvSpPr>
          <p:cNvPr id="56" name="Left Brace 55"/>
          <p:cNvSpPr/>
          <p:nvPr/>
        </p:nvSpPr>
        <p:spPr>
          <a:xfrm>
            <a:off x="5220072" y="3348891"/>
            <a:ext cx="45719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4499992" y="370893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1GB</a:t>
            </a:r>
          </a:p>
        </p:txBody>
      </p:sp>
      <p:sp>
        <p:nvSpPr>
          <p:cNvPr id="58" name="Left Brace 57"/>
          <p:cNvSpPr/>
          <p:nvPr/>
        </p:nvSpPr>
        <p:spPr>
          <a:xfrm>
            <a:off x="5220072" y="4573027"/>
            <a:ext cx="45719" cy="4320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Left Brace 58"/>
          <p:cNvSpPr/>
          <p:nvPr/>
        </p:nvSpPr>
        <p:spPr>
          <a:xfrm>
            <a:off x="5220072" y="5149091"/>
            <a:ext cx="45719" cy="4320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Left Brace 59"/>
          <p:cNvSpPr/>
          <p:nvPr/>
        </p:nvSpPr>
        <p:spPr>
          <a:xfrm>
            <a:off x="5220072" y="5725155"/>
            <a:ext cx="45719" cy="4320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4427984" y="464503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0.5GB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427984" y="514909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0.5GB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27984" y="57251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0.5GB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22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7" y="104209"/>
            <a:ext cx="6979967" cy="675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3552" y="2259106"/>
            <a:ext cx="1238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Cortex-M3 Fixed Memory Map</a:t>
            </a:r>
          </a:p>
        </p:txBody>
      </p:sp>
    </p:spTree>
    <p:extLst>
      <p:ext uri="{BB962C8B-B14F-4D97-AF65-F5344CB8AC3E}">
        <p14:creationId xmlns:p14="http://schemas.microsoft.com/office/powerpoint/2010/main" val="38862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85568" y="2259106"/>
            <a:ext cx="125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Cortex-M4 Fixed Memory Map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79" y="155643"/>
            <a:ext cx="7539337" cy="6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8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55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Pseudo instruction</a:t>
            </a:r>
            <a:r>
              <a:rPr lang="en-US" dirty="0"/>
              <a:t>: available to use in an assembly program, but not directly supported by hardware. </a:t>
            </a:r>
          </a:p>
          <a:p>
            <a:r>
              <a:rPr lang="en-US" dirty="0"/>
              <a:t>Pseudo → not real</a:t>
            </a:r>
          </a:p>
          <a:p>
            <a:r>
              <a:rPr lang="en-US" dirty="0"/>
              <a:t>Compilers translate it to one or multiple actual machine instructions </a:t>
            </a:r>
          </a:p>
          <a:p>
            <a:r>
              <a:rPr lang="en-US" dirty="0"/>
              <a:t>Pseudo instructions are provided for the convenience of programmers.</a:t>
            </a:r>
          </a:p>
        </p:txBody>
      </p:sp>
    </p:spTree>
    <p:extLst>
      <p:ext uri="{BB962C8B-B14F-4D97-AF65-F5344CB8AC3E}">
        <p14:creationId xmlns:p14="http://schemas.microsoft.com/office/powerpoint/2010/main" val="308885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panose="020B0609020204030204" pitchFamily="49" charset="0"/>
              </a:rPr>
              <a:t>LDR</a:t>
            </a:r>
            <a:r>
              <a:rPr lang="en-US" dirty="0"/>
              <a:t> Pseudo-instruction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56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26837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LDR 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Rt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, =expr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LDR 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Rt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, =label</a:t>
            </a:r>
          </a:p>
          <a:p>
            <a:r>
              <a:rPr lang="en-US" sz="1800" dirty="0"/>
              <a:t>If the value of expr can be loaded with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MOV</a:t>
            </a:r>
            <a:r>
              <a:rPr lang="en-US" sz="1800" dirty="0"/>
              <a:t>,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1800" dirty="0"/>
              <a:t> (16-bit instruction) or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MOVW</a:t>
            </a:r>
            <a:r>
              <a:rPr lang="en-US" sz="1800" dirty="0"/>
              <a:t> (32-bit instruction), the assembler uses that instruction.</a:t>
            </a:r>
          </a:p>
          <a:p>
            <a:pPr lvl="1"/>
            <a:r>
              <a:rPr lang="en-US" sz="1600" dirty="0"/>
              <a:t>MOV supports all 8-bit immediate numbers ranging in [0 – 255]. For numbers out of this range, some patterns can be encoded. </a:t>
            </a:r>
          </a:p>
          <a:p>
            <a:r>
              <a:rPr lang="en-US" sz="1800" dirty="0"/>
              <a:t>If a valid MOV, MVN, MOVW instruction cannot be used (due to out of range), or if the </a:t>
            </a:r>
            <a:r>
              <a:rPr lang="en-US" sz="1800" dirty="0" err="1"/>
              <a:t>label_expr</a:t>
            </a:r>
            <a:r>
              <a:rPr lang="en-US" sz="1800" dirty="0"/>
              <a:t> syntax is used, the assembler places the constant in a literal pool and generates a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PC-relative LDR </a:t>
            </a:r>
            <a:r>
              <a:rPr lang="en-US" sz="1800" dirty="0"/>
              <a:t>instruction that reads the constant from the literal pool.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813342"/>
            <a:ext cx="76200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LDR r1,=0xFF0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loads 0xFF0 into R1                             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=&gt;  </a:t>
            </a:r>
            <a:r>
              <a:rPr lang="en-US" dirty="0">
                <a:solidFill>
                  <a:srgbClr val="0041FF"/>
                </a:solidFill>
                <a:latin typeface="Consolas" panose="020B0609020204030204" pitchFamily="49" charset="0"/>
              </a:rPr>
              <a:t>MOV r1,#0xFF0        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LDR r2,=0xFFF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loads 0xFFF into R2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=&gt;  </a:t>
            </a:r>
            <a:r>
              <a:rPr lang="en-US" dirty="0">
                <a:solidFill>
                  <a:srgbClr val="0041FF"/>
                </a:solidFill>
                <a:latin typeface="Consolas" panose="020B0609020204030204" pitchFamily="49" charset="0"/>
              </a:rPr>
              <a:t>MOVW r2, #0xFFF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LDR r3,=array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loads the address of array into R3                             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              ; =&gt;  </a:t>
            </a:r>
            <a:r>
              <a:rPr lang="en-US" dirty="0">
                <a:solidFill>
                  <a:srgbClr val="0041FF"/>
                </a:solidFill>
                <a:latin typeface="Consolas" panose="020B0609020204030204" pitchFamily="49" charset="0"/>
              </a:rPr>
              <a:t>LDR r3,[pc, </a:t>
            </a:r>
            <a:r>
              <a:rPr lang="en-US" dirty="0" err="1">
                <a:solidFill>
                  <a:srgbClr val="0041FF"/>
                </a:solidFill>
                <a:latin typeface="Consolas" panose="020B0609020204030204" pitchFamily="49" charset="0"/>
              </a:rPr>
              <a:t>offset_to_litpool</a:t>
            </a:r>
            <a:r>
              <a:rPr lang="en-US" dirty="0">
                <a:solidFill>
                  <a:srgbClr val="0041FF"/>
                </a:solidFill>
                <a:latin typeface="Consolas" panose="020B0609020204030204" pitchFamily="49" charset="0"/>
              </a:rPr>
              <a:t>]                            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              ;     ...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              ;  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litpool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DCD array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3407" y="5833130"/>
            <a:ext cx="509718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Software uses this pseudo instruction to set a register to some value without worrying about the size of the value.</a:t>
            </a:r>
          </a:p>
        </p:txBody>
      </p:sp>
    </p:spTree>
    <p:extLst>
      <p:ext uri="{BB962C8B-B14F-4D97-AF65-F5344CB8AC3E}">
        <p14:creationId xmlns:p14="http://schemas.microsoft.com/office/powerpoint/2010/main" val="42024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4D4A-FE32-40AF-B06D-E9622816B10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Memory address is always in terms of bytes.</a:t>
            </a:r>
          </a:p>
          <a:p>
            <a:r>
              <a:rPr lang="en-US" sz="2000" dirty="0"/>
              <a:t>How data is organized in memory?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How data is addressed?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09" y="1942381"/>
            <a:ext cx="6445904" cy="233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79696"/>
              </p:ext>
            </p:extLst>
          </p:nvPr>
        </p:nvGraphicFramePr>
        <p:xfrm>
          <a:off x="713891" y="4616824"/>
          <a:ext cx="8161167" cy="16116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807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5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4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Addressing Format</a:t>
                      </a:r>
                      <a:endParaRPr lang="en-US" sz="1800" dirty="0"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Example</a:t>
                      </a:r>
                      <a:endParaRPr lang="en-US" sz="1800"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Equivalent</a:t>
                      </a:r>
                      <a:endParaRPr lang="en-US" sz="1800" dirty="0"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Pre-index </a:t>
                      </a:r>
                      <a:endParaRPr lang="en-US" sz="1800"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LDR r1, [r0, #4]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r1 </a:t>
                      </a:r>
                      <a:r>
                        <a:rPr lang="en-US" sz="14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memory[r0 + 4], </a:t>
                      </a:r>
                      <a:endParaRPr lang="en-US" sz="1800" dirty="0"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r0 is unchanged</a:t>
                      </a:r>
                      <a:endParaRPr lang="en-US" sz="180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Pre-index with update</a:t>
                      </a:r>
                      <a:endParaRPr lang="en-US" sz="1800"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LDR r1, [r0, #4]!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r1 </a:t>
                      </a:r>
                      <a:r>
                        <a:rPr lang="en-US" sz="14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memory[r0 + 4]</a:t>
                      </a:r>
                      <a:endParaRPr lang="en-US" sz="1800" dirty="0"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r0 </a:t>
                      </a:r>
                      <a:r>
                        <a:rPr lang="en-US" sz="14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r0 + 4</a:t>
                      </a:r>
                      <a:endParaRPr lang="en-US" sz="180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Post-Index</a:t>
                      </a:r>
                      <a:endParaRPr lang="en-US" sz="1800">
                        <a:effectLst/>
                        <a:latin typeface="Palatino Linotype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LDR r1, [r0], #4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r1 </a:t>
                      </a:r>
                      <a:r>
                        <a:rPr lang="en-US" sz="14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memory[r0]</a:t>
                      </a:r>
                      <a:endParaRPr lang="en-US" sz="1800" dirty="0"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r0 </a:t>
                      </a:r>
                      <a:r>
                        <a:rPr lang="en-US" sz="14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  <a:sym typeface="Symbol"/>
                        </a:rPr>
                        <a:t></a:t>
                      </a:r>
                      <a:r>
                        <a:rPr lang="en-US" sz="14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r0 + 4</a:t>
                      </a:r>
                      <a:endParaRPr lang="en-US" sz="180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04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3656-E8EC-60C6-8A41-C8788AB8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5EEAA-903B-34CA-32C2-20D7D024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58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3435D-8784-9922-ACB7-60CAF0F56F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Lecture 22. Big-Endian and Little-Endian</a:t>
            </a:r>
          </a:p>
          <a:p>
            <a:pPr lvl="1"/>
            <a:r>
              <a:rPr lang="en-US" dirty="0">
                <a:hlinkClick r:id="rId2"/>
              </a:rPr>
              <a:t>https://www.youtube.com/watch?v=T1C9Kj_78ek&amp;list=PLRJhV4hUhIymmp5CCeIFPyxbknsdcXCc8&amp;index=22</a:t>
            </a:r>
            <a:endParaRPr lang="en-US" dirty="0"/>
          </a:p>
          <a:p>
            <a:r>
              <a:rPr lang="en-US" dirty="0"/>
              <a:t>Lecture 23. Load and Store Instructions</a:t>
            </a:r>
          </a:p>
          <a:p>
            <a:pPr lvl="1"/>
            <a:r>
              <a:rPr lang="en-US" dirty="0">
                <a:hlinkClick r:id="rId3"/>
              </a:rPr>
              <a:t>https://www.youtube.com/watch?v=CtfV3HsHwk4&amp;list=PLRJhV4hUhIymmp5CCeIFPyxbknsdcXCc8&amp;index=23</a:t>
            </a:r>
            <a:r>
              <a:rPr lang="en-US" dirty="0"/>
              <a:t> </a:t>
            </a:r>
          </a:p>
          <a:p>
            <a:r>
              <a:rPr lang="en-US" dirty="0"/>
              <a:t>Lecture 24. Addressing mode: pre-index, post-index, and pre-index with update</a:t>
            </a:r>
          </a:p>
          <a:p>
            <a:pPr lvl="1"/>
            <a:r>
              <a:rPr lang="en-US" dirty="0">
                <a:hlinkClick r:id="rId4"/>
              </a:rPr>
              <a:t>https://www.youtube.com/watch?v=zgkxPdPkxa8&amp;list=PLRJhV4hUhIymmp5CCeIFPyxbknsdcXCc8&amp;index=24</a:t>
            </a:r>
            <a:r>
              <a:rPr lang="en-US" dirty="0"/>
              <a:t> </a:t>
            </a:r>
          </a:p>
          <a:p>
            <a:r>
              <a:rPr lang="en-US" dirty="0"/>
              <a:t>ARM Instruction Set - Stack Instructions STMFD, STMFA , STMED, STMEA,</a:t>
            </a:r>
            <a:r>
              <a:rPr lang="zh-CN" altLang="en-US" dirty="0"/>
              <a:t> </a:t>
            </a:r>
            <a:r>
              <a:rPr lang="en-US" dirty="0"/>
              <a:t>Vishal Gaikwad</a:t>
            </a:r>
          </a:p>
          <a:p>
            <a:pPr lvl="1"/>
            <a:r>
              <a:rPr lang="en-US">
                <a:hlinkClick r:id="rId5"/>
              </a:rPr>
              <a:t>https://www.youtube.com/watch?v=H4xoaOlNSJo</a:t>
            </a:r>
            <a:r>
              <a:rPr lang="en-US"/>
              <a:t>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02835"/>
      </p:ext>
    </p:extLst>
  </p:cSld>
  <p:clrMapOvr>
    <a:masterClrMapping/>
  </p:clrMapOvr>
  <p:transition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Quiz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6687973" y="1243302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4" name="Rectangle 7"/>
          <p:cNvSpPr>
            <a:spLocks/>
          </p:cNvSpPr>
          <p:nvPr/>
        </p:nvSpPr>
        <p:spPr bwMode="auto">
          <a:xfrm>
            <a:off x="6687973" y="1548102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8"/>
          <p:cNvSpPr>
            <a:spLocks/>
          </p:cNvSpPr>
          <p:nvPr/>
        </p:nvSpPr>
        <p:spPr bwMode="auto">
          <a:xfrm>
            <a:off x="6687973" y="1852902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6" name="Rectangle 9"/>
          <p:cNvSpPr>
            <a:spLocks/>
          </p:cNvSpPr>
          <p:nvPr/>
        </p:nvSpPr>
        <p:spPr bwMode="auto">
          <a:xfrm>
            <a:off x="6687973" y="2157702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7" name="Rectangle 10"/>
          <p:cNvSpPr>
            <a:spLocks/>
          </p:cNvSpPr>
          <p:nvPr/>
        </p:nvSpPr>
        <p:spPr bwMode="auto">
          <a:xfrm>
            <a:off x="6687973" y="2462502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11"/>
          <p:cNvSpPr>
            <a:spLocks/>
          </p:cNvSpPr>
          <p:nvPr/>
        </p:nvSpPr>
        <p:spPr bwMode="auto">
          <a:xfrm>
            <a:off x="6687973" y="2767302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9" name="Rectangle 12"/>
          <p:cNvSpPr>
            <a:spLocks/>
          </p:cNvSpPr>
          <p:nvPr/>
        </p:nvSpPr>
        <p:spPr bwMode="auto">
          <a:xfrm>
            <a:off x="6687973" y="3072102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6687973" y="3376902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4"/>
          <p:cNvSpPr>
            <a:spLocks/>
          </p:cNvSpPr>
          <p:nvPr/>
        </p:nvSpPr>
        <p:spPr bwMode="auto">
          <a:xfrm>
            <a:off x="6687973" y="3681702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2" name="Rectangle 15"/>
          <p:cNvSpPr>
            <a:spLocks/>
          </p:cNvSpPr>
          <p:nvPr/>
        </p:nvSpPr>
        <p:spPr bwMode="auto">
          <a:xfrm>
            <a:off x="6687973" y="3986502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3" name="Rectangle 16"/>
          <p:cNvSpPr>
            <a:spLocks/>
          </p:cNvSpPr>
          <p:nvPr/>
        </p:nvSpPr>
        <p:spPr bwMode="auto">
          <a:xfrm>
            <a:off x="6687973" y="4291302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17"/>
          <p:cNvSpPr>
            <a:spLocks/>
          </p:cNvSpPr>
          <p:nvPr/>
        </p:nvSpPr>
        <p:spPr bwMode="auto">
          <a:xfrm>
            <a:off x="6687973" y="4596102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9" name="Rectangle 39"/>
          <p:cNvSpPr>
            <a:spLocks/>
          </p:cNvSpPr>
          <p:nvPr/>
        </p:nvSpPr>
        <p:spPr bwMode="auto">
          <a:xfrm>
            <a:off x="6475353" y="709902"/>
            <a:ext cx="1028488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Memory</a:t>
            </a:r>
          </a:p>
        </p:txBody>
      </p:sp>
      <p:sp>
        <p:nvSpPr>
          <p:cNvPr id="91" name="Rectangle 41"/>
          <p:cNvSpPr>
            <a:spLocks/>
          </p:cNvSpPr>
          <p:nvPr/>
        </p:nvSpPr>
        <p:spPr bwMode="auto">
          <a:xfrm>
            <a:off x="6687973" y="4900902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3" name="Rectangle 43"/>
          <p:cNvSpPr>
            <a:spLocks/>
          </p:cNvSpPr>
          <p:nvPr/>
        </p:nvSpPr>
        <p:spPr bwMode="auto">
          <a:xfrm>
            <a:off x="6687973" y="5205702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5" name="Rectangle 45"/>
          <p:cNvSpPr>
            <a:spLocks/>
          </p:cNvSpPr>
          <p:nvPr/>
        </p:nvSpPr>
        <p:spPr bwMode="auto">
          <a:xfrm>
            <a:off x="6687973" y="5510502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7" name="Rectangle 47"/>
          <p:cNvSpPr>
            <a:spLocks/>
          </p:cNvSpPr>
          <p:nvPr/>
        </p:nvSpPr>
        <p:spPr bwMode="auto">
          <a:xfrm>
            <a:off x="6687973" y="5815302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675" y="3043885"/>
            <a:ext cx="332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+mn-lt"/>
              </a:rPr>
              <a:t>What are their memory address offsets?</a:t>
            </a:r>
          </a:p>
        </p:txBody>
      </p:sp>
      <p:grpSp>
        <p:nvGrpSpPr>
          <p:cNvPr id="103" name="Group 56"/>
          <p:cNvGrpSpPr>
            <a:grpSpLocks/>
          </p:cNvGrpSpPr>
          <p:nvPr/>
        </p:nvGrpSpPr>
        <p:grpSpPr bwMode="auto">
          <a:xfrm>
            <a:off x="6925491" y="1895498"/>
            <a:ext cx="96838" cy="3954463"/>
            <a:chOff x="139" y="3"/>
            <a:chExt cx="61" cy="2491"/>
          </a:xfrm>
        </p:grpSpPr>
        <p:sp>
          <p:nvSpPr>
            <p:cNvPr id="104" name="Rectangle 59"/>
            <p:cNvSpPr>
              <a:spLocks/>
            </p:cNvSpPr>
            <p:nvPr/>
          </p:nvSpPr>
          <p:spPr bwMode="auto">
            <a:xfrm>
              <a:off x="139" y="3"/>
              <a:ext cx="61" cy="18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50800" tIns="50800" rIns="4572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endPara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  <a:sym typeface="Courier New" charset="0"/>
              </a:endParaRPr>
            </a:p>
          </p:txBody>
        </p:sp>
        <p:sp>
          <p:nvSpPr>
            <p:cNvPr id="105" name="Rectangle 62"/>
            <p:cNvSpPr>
              <a:spLocks/>
            </p:cNvSpPr>
            <p:nvPr/>
          </p:nvSpPr>
          <p:spPr bwMode="auto">
            <a:xfrm>
              <a:off x="139" y="771"/>
              <a:ext cx="61" cy="18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50800" tIns="50800" rIns="4572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endPara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  <a:sym typeface="Courier New" charset="0"/>
              </a:endParaRPr>
            </a:p>
          </p:txBody>
        </p:sp>
        <p:sp>
          <p:nvSpPr>
            <p:cNvPr id="106" name="Rectangle 65"/>
            <p:cNvSpPr>
              <a:spLocks/>
            </p:cNvSpPr>
            <p:nvPr/>
          </p:nvSpPr>
          <p:spPr bwMode="auto">
            <a:xfrm>
              <a:off x="139" y="1539"/>
              <a:ext cx="61" cy="18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50800" tIns="50800" rIns="4572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endPara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  <a:sym typeface="Courier New" charset="0"/>
              </a:endParaRPr>
            </a:p>
          </p:txBody>
        </p:sp>
        <p:sp>
          <p:nvSpPr>
            <p:cNvPr id="107" name="Rectangle 68"/>
            <p:cNvSpPr>
              <a:spLocks/>
            </p:cNvSpPr>
            <p:nvPr/>
          </p:nvSpPr>
          <p:spPr bwMode="auto">
            <a:xfrm>
              <a:off x="139" y="2307"/>
              <a:ext cx="61" cy="18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50800" tIns="50800" rIns="4572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endPara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  <a:sym typeface="Courier New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4C4963-E62D-894E-902A-FCC7AAB27749}"/>
              </a:ext>
            </a:extLst>
          </p:cNvPr>
          <p:cNvGrpSpPr/>
          <p:nvPr/>
        </p:nvGrpSpPr>
        <p:grpSpPr>
          <a:xfrm>
            <a:off x="6681299" y="1243035"/>
            <a:ext cx="691215" cy="1219200"/>
            <a:chOff x="5750528" y="1721428"/>
            <a:chExt cx="691215" cy="1219200"/>
          </a:xfrm>
        </p:grpSpPr>
        <p:sp>
          <p:nvSpPr>
            <p:cNvPr id="108" name="Rectangle 34"/>
            <p:cNvSpPr>
              <a:spLocks/>
            </p:cNvSpPr>
            <p:nvPr/>
          </p:nvSpPr>
          <p:spPr bwMode="auto">
            <a:xfrm>
              <a:off x="5759451" y="1721428"/>
              <a:ext cx="609600" cy="1219200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dirty="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50528" y="2191584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X[3]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30FEAA-9918-E148-844D-3F4212C5BE37}"/>
              </a:ext>
            </a:extLst>
          </p:cNvPr>
          <p:cNvGrpSpPr/>
          <p:nvPr/>
        </p:nvGrpSpPr>
        <p:grpSpPr>
          <a:xfrm>
            <a:off x="6677925" y="2462235"/>
            <a:ext cx="691215" cy="1219200"/>
            <a:chOff x="5747154" y="2940628"/>
            <a:chExt cx="691215" cy="1219200"/>
          </a:xfrm>
        </p:grpSpPr>
        <p:sp>
          <p:nvSpPr>
            <p:cNvPr id="109" name="Rectangle 35"/>
            <p:cNvSpPr>
              <a:spLocks/>
            </p:cNvSpPr>
            <p:nvPr/>
          </p:nvSpPr>
          <p:spPr bwMode="auto">
            <a:xfrm>
              <a:off x="5759451" y="2940628"/>
              <a:ext cx="609600" cy="1219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747154" y="3420209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X[2]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76E154-4885-3047-BE8A-5BDAE9F552A4}"/>
              </a:ext>
            </a:extLst>
          </p:cNvPr>
          <p:cNvGrpSpPr/>
          <p:nvPr/>
        </p:nvGrpSpPr>
        <p:grpSpPr>
          <a:xfrm>
            <a:off x="6669626" y="3681435"/>
            <a:ext cx="691215" cy="1219200"/>
            <a:chOff x="5738855" y="4159828"/>
            <a:chExt cx="691215" cy="1219200"/>
          </a:xfrm>
        </p:grpSpPr>
        <p:sp>
          <p:nvSpPr>
            <p:cNvPr id="110" name="Rectangle 36"/>
            <p:cNvSpPr>
              <a:spLocks/>
            </p:cNvSpPr>
            <p:nvPr/>
          </p:nvSpPr>
          <p:spPr bwMode="auto">
            <a:xfrm>
              <a:off x="5759451" y="4159828"/>
              <a:ext cx="609600" cy="1219200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latin typeface="Consolas" panose="020B0609020204030204" pitchFamily="49" charset="0"/>
                <a:ea typeface="ヒラギノ角ゴ ProN W3" charset="-128"/>
                <a:cs typeface="Consolas" panose="020B0609020204030204" pitchFamily="49" charset="0"/>
                <a:sym typeface="Gill Sans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738855" y="4593826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X[1]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AE740D9-0008-804D-968C-57B62285A086}"/>
              </a:ext>
            </a:extLst>
          </p:cNvPr>
          <p:cNvGrpSpPr/>
          <p:nvPr/>
        </p:nvGrpSpPr>
        <p:grpSpPr>
          <a:xfrm>
            <a:off x="6676971" y="4900635"/>
            <a:ext cx="691215" cy="1219200"/>
            <a:chOff x="5746200" y="5379028"/>
            <a:chExt cx="691215" cy="1219200"/>
          </a:xfrm>
        </p:grpSpPr>
        <p:sp>
          <p:nvSpPr>
            <p:cNvPr id="111" name="Rectangle 37"/>
            <p:cNvSpPr>
              <a:spLocks/>
            </p:cNvSpPr>
            <p:nvPr/>
          </p:nvSpPr>
          <p:spPr bwMode="auto">
            <a:xfrm>
              <a:off x="5759451" y="5379028"/>
              <a:ext cx="609600" cy="1219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746200" y="5823828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X[0]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24A743-C767-A942-B673-E2C97C81A1E4}"/>
              </a:ext>
            </a:extLst>
          </p:cNvPr>
          <p:cNvSpPr txBox="1"/>
          <p:nvPr/>
        </p:nvSpPr>
        <p:spPr>
          <a:xfrm>
            <a:off x="737675" y="2238692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uint32_t X[4]; </a:t>
            </a:r>
          </a:p>
        </p:txBody>
      </p:sp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id="{279A0FB8-EBF4-814F-8D32-99E85EEC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6</a:t>
            </a:fld>
            <a:endParaRPr kumimoji="0"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4E6BE9-B1D5-1843-8D68-9B9E3253021A}"/>
              </a:ext>
            </a:extLst>
          </p:cNvPr>
          <p:cNvCxnSpPr/>
          <p:nvPr/>
        </p:nvCxnSpPr>
        <p:spPr>
          <a:xfrm>
            <a:off x="6687973" y="6205293"/>
            <a:ext cx="0" cy="151057"/>
          </a:xfrm>
          <a:prstGeom prst="line">
            <a:avLst/>
          </a:prstGeom>
          <a:ln w="28575">
            <a:solidFill>
              <a:srgbClr val="004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4767A3-2EE7-2348-824C-E6A6718C0417}"/>
              </a:ext>
            </a:extLst>
          </p:cNvPr>
          <p:cNvGrpSpPr/>
          <p:nvPr/>
        </p:nvGrpSpPr>
        <p:grpSpPr>
          <a:xfrm>
            <a:off x="7297573" y="1188017"/>
            <a:ext cx="802578" cy="5168333"/>
            <a:chOff x="7520597" y="1320602"/>
            <a:chExt cx="802578" cy="5168333"/>
          </a:xfrm>
        </p:grpSpPr>
        <p:sp>
          <p:nvSpPr>
            <p:cNvPr id="75" name="Rectangle 18"/>
            <p:cNvSpPr>
              <a:spLocks/>
            </p:cNvSpPr>
            <p:nvPr/>
          </p:nvSpPr>
          <p:spPr bwMode="auto">
            <a:xfrm>
              <a:off x="7672997" y="1320602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0015</a:t>
              </a:r>
            </a:p>
          </p:txBody>
        </p:sp>
        <p:sp>
          <p:nvSpPr>
            <p:cNvPr id="76" name="Rectangle 19"/>
            <p:cNvSpPr>
              <a:spLocks/>
            </p:cNvSpPr>
            <p:nvPr/>
          </p:nvSpPr>
          <p:spPr bwMode="auto">
            <a:xfrm>
              <a:off x="7672997" y="1697122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0014</a:t>
              </a:r>
            </a:p>
          </p:txBody>
        </p:sp>
        <p:sp>
          <p:nvSpPr>
            <p:cNvPr id="77" name="Rectangle 20"/>
            <p:cNvSpPr>
              <a:spLocks/>
            </p:cNvSpPr>
            <p:nvPr/>
          </p:nvSpPr>
          <p:spPr bwMode="auto">
            <a:xfrm>
              <a:off x="7672997" y="20108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0013</a:t>
              </a:r>
            </a:p>
          </p:txBody>
        </p:sp>
        <p:sp>
          <p:nvSpPr>
            <p:cNvPr id="78" name="Rectangle 21"/>
            <p:cNvSpPr>
              <a:spLocks/>
            </p:cNvSpPr>
            <p:nvPr/>
          </p:nvSpPr>
          <p:spPr bwMode="auto">
            <a:xfrm>
              <a:off x="7672997" y="23156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0012</a:t>
              </a:r>
            </a:p>
          </p:txBody>
        </p:sp>
        <p:sp>
          <p:nvSpPr>
            <p:cNvPr id="79" name="Rectangle 22"/>
            <p:cNvSpPr>
              <a:spLocks/>
            </p:cNvSpPr>
            <p:nvPr/>
          </p:nvSpPr>
          <p:spPr bwMode="auto">
            <a:xfrm>
              <a:off x="7672997" y="26204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0011</a:t>
              </a:r>
            </a:p>
          </p:txBody>
        </p:sp>
        <p:sp>
          <p:nvSpPr>
            <p:cNvPr id="80" name="Rectangle 23"/>
            <p:cNvSpPr>
              <a:spLocks/>
            </p:cNvSpPr>
            <p:nvPr/>
          </p:nvSpPr>
          <p:spPr bwMode="auto">
            <a:xfrm>
              <a:off x="7672997" y="29252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0010</a:t>
              </a:r>
            </a:p>
          </p:txBody>
        </p:sp>
        <p:sp>
          <p:nvSpPr>
            <p:cNvPr id="81" name="Rectangle 24"/>
            <p:cNvSpPr>
              <a:spLocks/>
            </p:cNvSpPr>
            <p:nvPr/>
          </p:nvSpPr>
          <p:spPr bwMode="auto">
            <a:xfrm>
              <a:off x="7672997" y="32300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0009</a:t>
              </a:r>
            </a:p>
          </p:txBody>
        </p:sp>
        <p:sp>
          <p:nvSpPr>
            <p:cNvPr id="82" name="Rectangle 25"/>
            <p:cNvSpPr>
              <a:spLocks/>
            </p:cNvSpPr>
            <p:nvPr/>
          </p:nvSpPr>
          <p:spPr bwMode="auto">
            <a:xfrm>
              <a:off x="7672997" y="35348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0008</a:t>
              </a:r>
            </a:p>
          </p:txBody>
        </p:sp>
        <p:sp>
          <p:nvSpPr>
            <p:cNvPr id="83" name="Rectangle 26"/>
            <p:cNvSpPr>
              <a:spLocks/>
            </p:cNvSpPr>
            <p:nvPr/>
          </p:nvSpPr>
          <p:spPr bwMode="auto">
            <a:xfrm>
              <a:off x="7672997" y="38396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0007</a:t>
              </a:r>
            </a:p>
          </p:txBody>
        </p:sp>
        <p:sp>
          <p:nvSpPr>
            <p:cNvPr id="84" name="Rectangle 27"/>
            <p:cNvSpPr>
              <a:spLocks/>
            </p:cNvSpPr>
            <p:nvPr/>
          </p:nvSpPr>
          <p:spPr bwMode="auto">
            <a:xfrm>
              <a:off x="7672997" y="41444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0006</a:t>
              </a:r>
            </a:p>
          </p:txBody>
        </p:sp>
        <p:sp>
          <p:nvSpPr>
            <p:cNvPr id="85" name="Rectangle 28"/>
            <p:cNvSpPr>
              <a:spLocks/>
            </p:cNvSpPr>
            <p:nvPr/>
          </p:nvSpPr>
          <p:spPr bwMode="auto">
            <a:xfrm>
              <a:off x="7672997" y="44238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0005</a:t>
              </a:r>
            </a:p>
          </p:txBody>
        </p:sp>
        <p:sp>
          <p:nvSpPr>
            <p:cNvPr id="86" name="Rectangle 29"/>
            <p:cNvSpPr>
              <a:spLocks/>
            </p:cNvSpPr>
            <p:nvPr/>
          </p:nvSpPr>
          <p:spPr bwMode="auto">
            <a:xfrm>
              <a:off x="7672997" y="47286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0004</a:t>
              </a:r>
            </a:p>
          </p:txBody>
        </p:sp>
        <p:sp>
          <p:nvSpPr>
            <p:cNvPr id="92" name="Rectangle 42"/>
            <p:cNvSpPr>
              <a:spLocks/>
            </p:cNvSpPr>
            <p:nvPr/>
          </p:nvSpPr>
          <p:spPr bwMode="auto">
            <a:xfrm>
              <a:off x="7672997" y="50334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0003</a:t>
              </a:r>
            </a:p>
          </p:txBody>
        </p:sp>
        <p:sp>
          <p:nvSpPr>
            <p:cNvPr id="94" name="Rectangle 44"/>
            <p:cNvSpPr>
              <a:spLocks/>
            </p:cNvSpPr>
            <p:nvPr/>
          </p:nvSpPr>
          <p:spPr bwMode="auto">
            <a:xfrm>
              <a:off x="7672997" y="53382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0002</a:t>
              </a:r>
            </a:p>
          </p:txBody>
        </p:sp>
        <p:sp>
          <p:nvSpPr>
            <p:cNvPr id="96" name="Rectangle 46"/>
            <p:cNvSpPr>
              <a:spLocks/>
            </p:cNvSpPr>
            <p:nvPr/>
          </p:nvSpPr>
          <p:spPr bwMode="auto">
            <a:xfrm>
              <a:off x="7672997" y="56430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0001</a:t>
              </a:r>
            </a:p>
          </p:txBody>
        </p:sp>
        <p:sp>
          <p:nvSpPr>
            <p:cNvPr id="98" name="Rectangle 48"/>
            <p:cNvSpPr>
              <a:spLocks/>
            </p:cNvSpPr>
            <p:nvPr/>
          </p:nvSpPr>
          <p:spPr bwMode="auto">
            <a:xfrm>
              <a:off x="7672997" y="59478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0000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2E21AF3-5CD8-9747-9428-9BA0CBCBE3F2}"/>
                </a:ext>
              </a:extLst>
            </p:cNvPr>
            <p:cNvCxnSpPr/>
            <p:nvPr/>
          </p:nvCxnSpPr>
          <p:spPr>
            <a:xfrm>
              <a:off x="7520597" y="6337878"/>
              <a:ext cx="0" cy="151057"/>
            </a:xfrm>
            <a:prstGeom prst="line">
              <a:avLst/>
            </a:prstGeom>
            <a:ln w="28575">
              <a:solidFill>
                <a:srgbClr val="004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27F032-519B-794C-851C-2026DD784CCA}"/>
              </a:ext>
            </a:extLst>
          </p:cNvPr>
          <p:cNvCxnSpPr/>
          <p:nvPr/>
        </p:nvCxnSpPr>
        <p:spPr>
          <a:xfrm flipH="1">
            <a:off x="6687973" y="6282229"/>
            <a:ext cx="609600" cy="0"/>
          </a:xfrm>
          <a:prstGeom prst="straightConnector1">
            <a:avLst/>
          </a:prstGeom>
          <a:ln w="19050">
            <a:solidFill>
              <a:srgbClr val="0041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4A9A475-8420-AC47-85FF-1D45FD6D4078}"/>
              </a:ext>
            </a:extLst>
          </p:cNvPr>
          <p:cNvSpPr txBox="1"/>
          <p:nvPr/>
        </p:nvSpPr>
        <p:spPr>
          <a:xfrm>
            <a:off x="6575060" y="6375631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41FF"/>
                </a:solidFill>
              </a:rPr>
              <a:t>1 byte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366EB3-D746-A841-97EE-98375E55A28E}"/>
              </a:ext>
            </a:extLst>
          </p:cNvPr>
          <p:cNvSpPr txBox="1"/>
          <p:nvPr/>
        </p:nvSpPr>
        <p:spPr>
          <a:xfrm>
            <a:off x="7413534" y="6119835"/>
            <a:ext cx="105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Offset of bytes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0C9BAFE-CCB2-9F44-AF58-E8F507A71743}"/>
              </a:ext>
            </a:extLst>
          </p:cNvPr>
          <p:cNvSpPr txBox="1"/>
          <p:nvPr/>
        </p:nvSpPr>
        <p:spPr>
          <a:xfrm>
            <a:off x="4916081" y="1760975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Offset = ???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0E36268-14EB-3240-8A69-792AE8BCE146}"/>
              </a:ext>
            </a:extLst>
          </p:cNvPr>
          <p:cNvSpPr txBox="1"/>
          <p:nvPr/>
        </p:nvSpPr>
        <p:spPr>
          <a:xfrm>
            <a:off x="4916081" y="2972593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Offset = ???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A696AA5-B4FF-0242-A53D-09FC0DBEA2EE}"/>
              </a:ext>
            </a:extLst>
          </p:cNvPr>
          <p:cNvSpPr txBox="1"/>
          <p:nvPr/>
        </p:nvSpPr>
        <p:spPr>
          <a:xfrm>
            <a:off x="4920965" y="4161466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Offset = ???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B481D7F-2F55-664D-B5DF-225B77C5D698}"/>
              </a:ext>
            </a:extLst>
          </p:cNvPr>
          <p:cNvSpPr txBox="1"/>
          <p:nvPr/>
        </p:nvSpPr>
        <p:spPr>
          <a:xfrm>
            <a:off x="4916081" y="5280493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Offset = ???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3CAB0A-16CF-5B1C-24E0-49107BDE0AB8}"/>
              </a:ext>
            </a:extLst>
          </p:cNvPr>
          <p:cNvGrpSpPr/>
          <p:nvPr/>
        </p:nvGrpSpPr>
        <p:grpSpPr>
          <a:xfrm>
            <a:off x="8069600" y="1225729"/>
            <a:ext cx="1015775" cy="5235986"/>
            <a:chOff x="7870367" y="1225929"/>
            <a:chExt cx="1015775" cy="523598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F436E82-6992-F8F9-458F-B0CF25D104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9920" y="1722278"/>
              <a:ext cx="0" cy="422560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4D9195-09C5-8277-1AD0-5D3E04DFC29B}"/>
                </a:ext>
              </a:extLst>
            </p:cNvPr>
            <p:cNvSpPr txBox="1"/>
            <p:nvPr/>
          </p:nvSpPr>
          <p:spPr>
            <a:xfrm>
              <a:off x="7949667" y="5938695"/>
              <a:ext cx="9364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Low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Address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93CA6C-4F51-CD3F-1D81-9A2546C7C7EB}"/>
                </a:ext>
              </a:extLst>
            </p:cNvPr>
            <p:cNvSpPr txBox="1"/>
            <p:nvPr/>
          </p:nvSpPr>
          <p:spPr>
            <a:xfrm>
              <a:off x="7870367" y="1225929"/>
              <a:ext cx="9364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High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Address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466160-FF8C-27EF-EA3A-EA2019A26116}"/>
              </a:ext>
            </a:extLst>
          </p:cNvPr>
          <p:cNvCxnSpPr/>
          <p:nvPr/>
        </p:nvCxnSpPr>
        <p:spPr>
          <a:xfrm>
            <a:off x="7719830" y="6337678"/>
            <a:ext cx="0" cy="151057"/>
          </a:xfrm>
          <a:prstGeom prst="line">
            <a:avLst/>
          </a:prstGeom>
          <a:ln w="28575">
            <a:solidFill>
              <a:srgbClr val="004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9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Quiz ANS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6910997" y="1375887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4" name="Rectangle 7"/>
          <p:cNvSpPr>
            <a:spLocks/>
          </p:cNvSpPr>
          <p:nvPr/>
        </p:nvSpPr>
        <p:spPr bwMode="auto">
          <a:xfrm>
            <a:off x="6910997" y="1680687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8"/>
          <p:cNvSpPr>
            <a:spLocks/>
          </p:cNvSpPr>
          <p:nvPr/>
        </p:nvSpPr>
        <p:spPr bwMode="auto">
          <a:xfrm>
            <a:off x="6910997" y="1985487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6" name="Rectangle 9"/>
          <p:cNvSpPr>
            <a:spLocks/>
          </p:cNvSpPr>
          <p:nvPr/>
        </p:nvSpPr>
        <p:spPr bwMode="auto">
          <a:xfrm>
            <a:off x="6910997" y="2290287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7" name="Rectangle 10"/>
          <p:cNvSpPr>
            <a:spLocks/>
          </p:cNvSpPr>
          <p:nvPr/>
        </p:nvSpPr>
        <p:spPr bwMode="auto">
          <a:xfrm>
            <a:off x="6910997" y="2595087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11"/>
          <p:cNvSpPr>
            <a:spLocks/>
          </p:cNvSpPr>
          <p:nvPr/>
        </p:nvSpPr>
        <p:spPr bwMode="auto">
          <a:xfrm>
            <a:off x="6910997" y="2899887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9" name="Rectangle 12"/>
          <p:cNvSpPr>
            <a:spLocks/>
          </p:cNvSpPr>
          <p:nvPr/>
        </p:nvSpPr>
        <p:spPr bwMode="auto">
          <a:xfrm>
            <a:off x="6910997" y="3204687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6910997" y="3509487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4"/>
          <p:cNvSpPr>
            <a:spLocks/>
          </p:cNvSpPr>
          <p:nvPr/>
        </p:nvSpPr>
        <p:spPr bwMode="auto">
          <a:xfrm>
            <a:off x="6910997" y="3814287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2" name="Rectangle 15"/>
          <p:cNvSpPr>
            <a:spLocks/>
          </p:cNvSpPr>
          <p:nvPr/>
        </p:nvSpPr>
        <p:spPr bwMode="auto">
          <a:xfrm>
            <a:off x="6910997" y="4119087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3" name="Rectangle 16"/>
          <p:cNvSpPr>
            <a:spLocks/>
          </p:cNvSpPr>
          <p:nvPr/>
        </p:nvSpPr>
        <p:spPr bwMode="auto">
          <a:xfrm>
            <a:off x="6910997" y="4423887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17"/>
          <p:cNvSpPr>
            <a:spLocks/>
          </p:cNvSpPr>
          <p:nvPr/>
        </p:nvSpPr>
        <p:spPr bwMode="auto">
          <a:xfrm>
            <a:off x="6910997" y="4728687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9" name="Rectangle 39"/>
          <p:cNvSpPr>
            <a:spLocks/>
          </p:cNvSpPr>
          <p:nvPr/>
        </p:nvSpPr>
        <p:spPr bwMode="auto">
          <a:xfrm>
            <a:off x="6698377" y="842487"/>
            <a:ext cx="1028488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Memory</a:t>
            </a:r>
          </a:p>
        </p:txBody>
      </p:sp>
      <p:sp>
        <p:nvSpPr>
          <p:cNvPr id="91" name="Rectangle 41"/>
          <p:cNvSpPr>
            <a:spLocks/>
          </p:cNvSpPr>
          <p:nvPr/>
        </p:nvSpPr>
        <p:spPr bwMode="auto">
          <a:xfrm>
            <a:off x="6910997" y="5033487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3" name="Rectangle 43"/>
          <p:cNvSpPr>
            <a:spLocks/>
          </p:cNvSpPr>
          <p:nvPr/>
        </p:nvSpPr>
        <p:spPr bwMode="auto">
          <a:xfrm>
            <a:off x="6910997" y="5338287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5" name="Rectangle 45"/>
          <p:cNvSpPr>
            <a:spLocks/>
          </p:cNvSpPr>
          <p:nvPr/>
        </p:nvSpPr>
        <p:spPr bwMode="auto">
          <a:xfrm>
            <a:off x="6910997" y="5643087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7" name="Rectangle 47"/>
          <p:cNvSpPr>
            <a:spLocks/>
          </p:cNvSpPr>
          <p:nvPr/>
        </p:nvSpPr>
        <p:spPr bwMode="auto">
          <a:xfrm>
            <a:off x="6910997" y="5947887"/>
            <a:ext cx="609600" cy="30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675" y="3043885"/>
            <a:ext cx="332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+mn-lt"/>
              </a:rPr>
              <a:t>What are their memory address offsets?</a:t>
            </a:r>
          </a:p>
        </p:txBody>
      </p:sp>
      <p:grpSp>
        <p:nvGrpSpPr>
          <p:cNvPr id="103" name="Group 56"/>
          <p:cNvGrpSpPr>
            <a:grpSpLocks/>
          </p:cNvGrpSpPr>
          <p:nvPr/>
        </p:nvGrpSpPr>
        <p:grpSpPr bwMode="auto">
          <a:xfrm>
            <a:off x="7148515" y="2028083"/>
            <a:ext cx="96838" cy="3954463"/>
            <a:chOff x="139" y="3"/>
            <a:chExt cx="61" cy="2491"/>
          </a:xfrm>
        </p:grpSpPr>
        <p:sp>
          <p:nvSpPr>
            <p:cNvPr id="104" name="Rectangle 59"/>
            <p:cNvSpPr>
              <a:spLocks/>
            </p:cNvSpPr>
            <p:nvPr/>
          </p:nvSpPr>
          <p:spPr bwMode="auto">
            <a:xfrm>
              <a:off x="139" y="3"/>
              <a:ext cx="61" cy="18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50800" tIns="50800" rIns="4572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endPara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  <a:sym typeface="Courier New" charset="0"/>
              </a:endParaRPr>
            </a:p>
          </p:txBody>
        </p:sp>
        <p:sp>
          <p:nvSpPr>
            <p:cNvPr id="105" name="Rectangle 62"/>
            <p:cNvSpPr>
              <a:spLocks/>
            </p:cNvSpPr>
            <p:nvPr/>
          </p:nvSpPr>
          <p:spPr bwMode="auto">
            <a:xfrm>
              <a:off x="139" y="771"/>
              <a:ext cx="61" cy="18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50800" tIns="50800" rIns="4572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endPara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  <a:sym typeface="Courier New" charset="0"/>
              </a:endParaRPr>
            </a:p>
          </p:txBody>
        </p:sp>
        <p:sp>
          <p:nvSpPr>
            <p:cNvPr id="106" name="Rectangle 65"/>
            <p:cNvSpPr>
              <a:spLocks/>
            </p:cNvSpPr>
            <p:nvPr/>
          </p:nvSpPr>
          <p:spPr bwMode="auto">
            <a:xfrm>
              <a:off x="139" y="1539"/>
              <a:ext cx="61" cy="18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50800" tIns="50800" rIns="4572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endPara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  <a:sym typeface="Courier New" charset="0"/>
              </a:endParaRPr>
            </a:p>
          </p:txBody>
        </p:sp>
        <p:sp>
          <p:nvSpPr>
            <p:cNvPr id="107" name="Rectangle 68"/>
            <p:cNvSpPr>
              <a:spLocks/>
            </p:cNvSpPr>
            <p:nvPr/>
          </p:nvSpPr>
          <p:spPr bwMode="auto">
            <a:xfrm>
              <a:off x="139" y="2307"/>
              <a:ext cx="61" cy="18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50800" tIns="50800" rIns="4572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endParaRPr lang="en-US" sz="1400" dirty="0">
                <a:solidFill>
                  <a:schemeClr val="tx1"/>
                </a:solidFill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  <a:sym typeface="Courier New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4C4963-E62D-894E-902A-FCC7AAB27749}"/>
              </a:ext>
            </a:extLst>
          </p:cNvPr>
          <p:cNvGrpSpPr/>
          <p:nvPr/>
        </p:nvGrpSpPr>
        <p:grpSpPr>
          <a:xfrm>
            <a:off x="6904323" y="1375620"/>
            <a:ext cx="691215" cy="1219200"/>
            <a:chOff x="5750528" y="1721428"/>
            <a:chExt cx="691215" cy="1219200"/>
          </a:xfrm>
        </p:grpSpPr>
        <p:sp>
          <p:nvSpPr>
            <p:cNvPr id="108" name="Rectangle 34"/>
            <p:cNvSpPr>
              <a:spLocks/>
            </p:cNvSpPr>
            <p:nvPr/>
          </p:nvSpPr>
          <p:spPr bwMode="auto">
            <a:xfrm>
              <a:off x="5759451" y="1721428"/>
              <a:ext cx="609600" cy="1219200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dirty="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50528" y="2191584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X[3]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30FEAA-9918-E148-844D-3F4212C5BE37}"/>
              </a:ext>
            </a:extLst>
          </p:cNvPr>
          <p:cNvGrpSpPr/>
          <p:nvPr/>
        </p:nvGrpSpPr>
        <p:grpSpPr>
          <a:xfrm>
            <a:off x="6900949" y="2594820"/>
            <a:ext cx="691215" cy="1219200"/>
            <a:chOff x="5747154" y="2940628"/>
            <a:chExt cx="691215" cy="1219200"/>
          </a:xfrm>
        </p:grpSpPr>
        <p:sp>
          <p:nvSpPr>
            <p:cNvPr id="109" name="Rectangle 35"/>
            <p:cNvSpPr>
              <a:spLocks/>
            </p:cNvSpPr>
            <p:nvPr/>
          </p:nvSpPr>
          <p:spPr bwMode="auto">
            <a:xfrm>
              <a:off x="5759451" y="2940628"/>
              <a:ext cx="609600" cy="1219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747154" y="3420209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X[2]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76E154-4885-3047-BE8A-5BDAE9F552A4}"/>
              </a:ext>
            </a:extLst>
          </p:cNvPr>
          <p:cNvGrpSpPr/>
          <p:nvPr/>
        </p:nvGrpSpPr>
        <p:grpSpPr>
          <a:xfrm>
            <a:off x="6892650" y="3814020"/>
            <a:ext cx="691215" cy="1219200"/>
            <a:chOff x="5738855" y="4159828"/>
            <a:chExt cx="691215" cy="1219200"/>
          </a:xfrm>
        </p:grpSpPr>
        <p:sp>
          <p:nvSpPr>
            <p:cNvPr id="110" name="Rectangle 36"/>
            <p:cNvSpPr>
              <a:spLocks/>
            </p:cNvSpPr>
            <p:nvPr/>
          </p:nvSpPr>
          <p:spPr bwMode="auto">
            <a:xfrm>
              <a:off x="5759451" y="4159828"/>
              <a:ext cx="609600" cy="1219200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latin typeface="Consolas" panose="020B0609020204030204" pitchFamily="49" charset="0"/>
                <a:ea typeface="ヒラギノ角ゴ ProN W3" charset="-128"/>
                <a:cs typeface="Consolas" panose="020B0609020204030204" pitchFamily="49" charset="0"/>
                <a:sym typeface="Gill Sans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738855" y="4593826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X[1]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AE740D9-0008-804D-968C-57B62285A086}"/>
              </a:ext>
            </a:extLst>
          </p:cNvPr>
          <p:cNvGrpSpPr/>
          <p:nvPr/>
        </p:nvGrpSpPr>
        <p:grpSpPr>
          <a:xfrm>
            <a:off x="6899995" y="5033220"/>
            <a:ext cx="691215" cy="1219200"/>
            <a:chOff x="5746200" y="5379028"/>
            <a:chExt cx="691215" cy="1219200"/>
          </a:xfrm>
        </p:grpSpPr>
        <p:sp>
          <p:nvSpPr>
            <p:cNvPr id="111" name="Rectangle 37"/>
            <p:cNvSpPr>
              <a:spLocks/>
            </p:cNvSpPr>
            <p:nvPr/>
          </p:nvSpPr>
          <p:spPr bwMode="auto">
            <a:xfrm>
              <a:off x="5759451" y="5379028"/>
              <a:ext cx="609600" cy="1219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746200" y="5823828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X[0]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24A743-C767-A942-B673-E2C97C81A1E4}"/>
              </a:ext>
            </a:extLst>
          </p:cNvPr>
          <p:cNvSpPr txBox="1"/>
          <p:nvPr/>
        </p:nvSpPr>
        <p:spPr>
          <a:xfrm>
            <a:off x="737675" y="2238692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uint32_t X[4]; </a:t>
            </a:r>
          </a:p>
        </p:txBody>
      </p:sp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id="{279A0FB8-EBF4-814F-8D32-99E85EEC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7</a:t>
            </a:fld>
            <a:endParaRPr kumimoji="0"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4E6BE9-B1D5-1843-8D68-9B9E3253021A}"/>
              </a:ext>
            </a:extLst>
          </p:cNvPr>
          <p:cNvCxnSpPr/>
          <p:nvPr/>
        </p:nvCxnSpPr>
        <p:spPr>
          <a:xfrm>
            <a:off x="6910997" y="6337878"/>
            <a:ext cx="0" cy="151057"/>
          </a:xfrm>
          <a:prstGeom prst="line">
            <a:avLst/>
          </a:prstGeom>
          <a:ln w="28575">
            <a:solidFill>
              <a:srgbClr val="004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4767A3-2EE7-2348-824C-E6A6718C0417}"/>
              </a:ext>
            </a:extLst>
          </p:cNvPr>
          <p:cNvGrpSpPr/>
          <p:nvPr/>
        </p:nvGrpSpPr>
        <p:grpSpPr>
          <a:xfrm>
            <a:off x="7520597" y="1320602"/>
            <a:ext cx="802578" cy="5168333"/>
            <a:chOff x="7520597" y="1320602"/>
            <a:chExt cx="802578" cy="5168333"/>
          </a:xfrm>
        </p:grpSpPr>
        <p:sp>
          <p:nvSpPr>
            <p:cNvPr id="75" name="Rectangle 18"/>
            <p:cNvSpPr>
              <a:spLocks/>
            </p:cNvSpPr>
            <p:nvPr/>
          </p:nvSpPr>
          <p:spPr bwMode="auto">
            <a:xfrm>
              <a:off x="7672997" y="1320602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0015</a:t>
              </a:r>
            </a:p>
          </p:txBody>
        </p:sp>
        <p:sp>
          <p:nvSpPr>
            <p:cNvPr id="76" name="Rectangle 19"/>
            <p:cNvSpPr>
              <a:spLocks/>
            </p:cNvSpPr>
            <p:nvPr/>
          </p:nvSpPr>
          <p:spPr bwMode="auto">
            <a:xfrm>
              <a:off x="7672997" y="1697122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0014</a:t>
              </a:r>
            </a:p>
          </p:txBody>
        </p:sp>
        <p:sp>
          <p:nvSpPr>
            <p:cNvPr id="77" name="Rectangle 20"/>
            <p:cNvSpPr>
              <a:spLocks/>
            </p:cNvSpPr>
            <p:nvPr/>
          </p:nvSpPr>
          <p:spPr bwMode="auto">
            <a:xfrm>
              <a:off x="7672997" y="20108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0013</a:t>
              </a:r>
            </a:p>
          </p:txBody>
        </p:sp>
        <p:sp>
          <p:nvSpPr>
            <p:cNvPr id="78" name="Rectangle 21"/>
            <p:cNvSpPr>
              <a:spLocks/>
            </p:cNvSpPr>
            <p:nvPr/>
          </p:nvSpPr>
          <p:spPr bwMode="auto">
            <a:xfrm>
              <a:off x="7672997" y="23156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0012</a:t>
              </a:r>
            </a:p>
          </p:txBody>
        </p:sp>
        <p:sp>
          <p:nvSpPr>
            <p:cNvPr id="79" name="Rectangle 22"/>
            <p:cNvSpPr>
              <a:spLocks/>
            </p:cNvSpPr>
            <p:nvPr/>
          </p:nvSpPr>
          <p:spPr bwMode="auto">
            <a:xfrm>
              <a:off x="7672997" y="26204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0011</a:t>
              </a:r>
            </a:p>
          </p:txBody>
        </p:sp>
        <p:sp>
          <p:nvSpPr>
            <p:cNvPr id="80" name="Rectangle 23"/>
            <p:cNvSpPr>
              <a:spLocks/>
            </p:cNvSpPr>
            <p:nvPr/>
          </p:nvSpPr>
          <p:spPr bwMode="auto">
            <a:xfrm>
              <a:off x="7672997" y="29252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0010</a:t>
              </a:r>
            </a:p>
          </p:txBody>
        </p:sp>
        <p:sp>
          <p:nvSpPr>
            <p:cNvPr id="81" name="Rectangle 24"/>
            <p:cNvSpPr>
              <a:spLocks/>
            </p:cNvSpPr>
            <p:nvPr/>
          </p:nvSpPr>
          <p:spPr bwMode="auto">
            <a:xfrm>
              <a:off x="7672997" y="32300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0009</a:t>
              </a:r>
            </a:p>
          </p:txBody>
        </p:sp>
        <p:sp>
          <p:nvSpPr>
            <p:cNvPr id="82" name="Rectangle 25"/>
            <p:cNvSpPr>
              <a:spLocks/>
            </p:cNvSpPr>
            <p:nvPr/>
          </p:nvSpPr>
          <p:spPr bwMode="auto">
            <a:xfrm>
              <a:off x="7672997" y="35348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0008</a:t>
              </a:r>
            </a:p>
          </p:txBody>
        </p:sp>
        <p:sp>
          <p:nvSpPr>
            <p:cNvPr id="83" name="Rectangle 26"/>
            <p:cNvSpPr>
              <a:spLocks/>
            </p:cNvSpPr>
            <p:nvPr/>
          </p:nvSpPr>
          <p:spPr bwMode="auto">
            <a:xfrm>
              <a:off x="7672997" y="38396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0007</a:t>
              </a:r>
            </a:p>
          </p:txBody>
        </p:sp>
        <p:sp>
          <p:nvSpPr>
            <p:cNvPr id="84" name="Rectangle 27"/>
            <p:cNvSpPr>
              <a:spLocks/>
            </p:cNvSpPr>
            <p:nvPr/>
          </p:nvSpPr>
          <p:spPr bwMode="auto">
            <a:xfrm>
              <a:off x="7672997" y="41444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0006</a:t>
              </a:r>
            </a:p>
          </p:txBody>
        </p:sp>
        <p:sp>
          <p:nvSpPr>
            <p:cNvPr id="85" name="Rectangle 28"/>
            <p:cNvSpPr>
              <a:spLocks/>
            </p:cNvSpPr>
            <p:nvPr/>
          </p:nvSpPr>
          <p:spPr bwMode="auto">
            <a:xfrm>
              <a:off x="7672997" y="44238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0005</a:t>
              </a:r>
            </a:p>
          </p:txBody>
        </p:sp>
        <p:sp>
          <p:nvSpPr>
            <p:cNvPr id="86" name="Rectangle 29"/>
            <p:cNvSpPr>
              <a:spLocks/>
            </p:cNvSpPr>
            <p:nvPr/>
          </p:nvSpPr>
          <p:spPr bwMode="auto">
            <a:xfrm>
              <a:off x="7672997" y="47286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0004</a:t>
              </a:r>
            </a:p>
          </p:txBody>
        </p:sp>
        <p:sp>
          <p:nvSpPr>
            <p:cNvPr id="92" name="Rectangle 42"/>
            <p:cNvSpPr>
              <a:spLocks/>
            </p:cNvSpPr>
            <p:nvPr/>
          </p:nvSpPr>
          <p:spPr bwMode="auto">
            <a:xfrm>
              <a:off x="7672997" y="50334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0003</a:t>
              </a:r>
            </a:p>
          </p:txBody>
        </p:sp>
        <p:sp>
          <p:nvSpPr>
            <p:cNvPr id="94" name="Rectangle 44"/>
            <p:cNvSpPr>
              <a:spLocks/>
            </p:cNvSpPr>
            <p:nvPr/>
          </p:nvSpPr>
          <p:spPr bwMode="auto">
            <a:xfrm>
              <a:off x="7672997" y="53382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0002</a:t>
              </a:r>
            </a:p>
          </p:txBody>
        </p:sp>
        <p:sp>
          <p:nvSpPr>
            <p:cNvPr id="96" name="Rectangle 46"/>
            <p:cNvSpPr>
              <a:spLocks/>
            </p:cNvSpPr>
            <p:nvPr/>
          </p:nvSpPr>
          <p:spPr bwMode="auto">
            <a:xfrm>
              <a:off x="7672997" y="56430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0001</a:t>
              </a:r>
            </a:p>
          </p:txBody>
        </p:sp>
        <p:sp>
          <p:nvSpPr>
            <p:cNvPr id="98" name="Rectangle 48"/>
            <p:cNvSpPr>
              <a:spLocks/>
            </p:cNvSpPr>
            <p:nvPr/>
          </p:nvSpPr>
          <p:spPr bwMode="auto">
            <a:xfrm>
              <a:off x="7672997" y="5947887"/>
              <a:ext cx="65017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latin typeface="Consolas" panose="020B0609020204030204" pitchFamily="49" charset="0"/>
                  <a:ea typeface="Courier New" charset="0"/>
                  <a:cs typeface="Consolas" panose="020B0609020204030204" pitchFamily="49" charset="0"/>
                  <a:sym typeface="Courier New" charset="0"/>
                </a:rPr>
                <a:t>0000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2E21AF3-5CD8-9747-9428-9BA0CBCBE3F2}"/>
                </a:ext>
              </a:extLst>
            </p:cNvPr>
            <p:cNvCxnSpPr/>
            <p:nvPr/>
          </p:nvCxnSpPr>
          <p:spPr>
            <a:xfrm>
              <a:off x="7520597" y="6337878"/>
              <a:ext cx="0" cy="151057"/>
            </a:xfrm>
            <a:prstGeom prst="line">
              <a:avLst/>
            </a:prstGeom>
            <a:ln w="28575">
              <a:solidFill>
                <a:srgbClr val="004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27F032-519B-794C-851C-2026DD784CCA}"/>
              </a:ext>
            </a:extLst>
          </p:cNvPr>
          <p:cNvCxnSpPr/>
          <p:nvPr/>
        </p:nvCxnSpPr>
        <p:spPr>
          <a:xfrm flipH="1">
            <a:off x="6910997" y="6414814"/>
            <a:ext cx="609600" cy="0"/>
          </a:xfrm>
          <a:prstGeom prst="straightConnector1">
            <a:avLst/>
          </a:prstGeom>
          <a:ln w="19050">
            <a:solidFill>
              <a:srgbClr val="0041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4A9A475-8420-AC47-85FF-1D45FD6D4078}"/>
              </a:ext>
            </a:extLst>
          </p:cNvPr>
          <p:cNvSpPr txBox="1"/>
          <p:nvPr/>
        </p:nvSpPr>
        <p:spPr>
          <a:xfrm>
            <a:off x="6798084" y="6508216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41FF"/>
                </a:solidFill>
              </a:rPr>
              <a:t>1 byte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4719159-840E-A14E-B3C2-3E671A69AC83}"/>
              </a:ext>
            </a:extLst>
          </p:cNvPr>
          <p:cNvSpPr txBox="1"/>
          <p:nvPr/>
        </p:nvSpPr>
        <p:spPr>
          <a:xfrm>
            <a:off x="5139105" y="189356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Offset =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855F749-0A77-634D-9FD2-C4BCA7C7891F}"/>
              </a:ext>
            </a:extLst>
          </p:cNvPr>
          <p:cNvSpPr txBox="1"/>
          <p:nvPr/>
        </p:nvSpPr>
        <p:spPr>
          <a:xfrm>
            <a:off x="5139105" y="3105178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Offset =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AFEE8CF-F071-BB48-B5DD-58677A1D420D}"/>
              </a:ext>
            </a:extLst>
          </p:cNvPr>
          <p:cNvSpPr txBox="1"/>
          <p:nvPr/>
        </p:nvSpPr>
        <p:spPr>
          <a:xfrm>
            <a:off x="5143989" y="4294051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Offset =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6D0FB29-793B-6744-9A04-A2036634E3D1}"/>
              </a:ext>
            </a:extLst>
          </p:cNvPr>
          <p:cNvSpPr txBox="1"/>
          <p:nvPr/>
        </p:nvSpPr>
        <p:spPr>
          <a:xfrm>
            <a:off x="5139105" y="5413078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Offset =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366EB3-D746-A841-97EE-98375E55A28E}"/>
              </a:ext>
            </a:extLst>
          </p:cNvPr>
          <p:cNvSpPr txBox="1"/>
          <p:nvPr/>
        </p:nvSpPr>
        <p:spPr>
          <a:xfrm>
            <a:off x="7636558" y="6252420"/>
            <a:ext cx="105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Offset of bytes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8EE5DCF-3F89-0149-83E9-474A2E21C5F3}"/>
              </a:ext>
            </a:extLst>
          </p:cNvPr>
          <p:cNvSpPr txBox="1"/>
          <p:nvPr/>
        </p:nvSpPr>
        <p:spPr>
          <a:xfrm>
            <a:off x="221028" y="4336139"/>
            <a:ext cx="509145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the array starts at address </a:t>
            </a:r>
            <a:r>
              <a:rPr lang="en-US" dirty="0" err="1"/>
              <a:t>pAddr</a:t>
            </a:r>
            <a:r>
              <a:rPr lang="en-US" dirty="0"/>
              <a:t> = 0000,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Memory address of X[0] is </a:t>
            </a:r>
            <a:r>
              <a:rPr lang="en-US" dirty="0" err="1"/>
              <a:t>pAddr</a:t>
            </a:r>
            <a:r>
              <a:rPr lang="en-US" dirty="0"/>
              <a:t> = 0000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Memory address of X[1] is </a:t>
            </a:r>
            <a:r>
              <a:rPr lang="en-US" dirty="0" err="1"/>
              <a:t>pAddr</a:t>
            </a:r>
            <a:r>
              <a:rPr lang="en-US" dirty="0"/>
              <a:t> + 4 = 0004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Memory address of X[2] is </a:t>
            </a:r>
            <a:r>
              <a:rPr lang="en-US" dirty="0" err="1"/>
              <a:t>pAddr</a:t>
            </a:r>
            <a:r>
              <a:rPr lang="en-US" dirty="0"/>
              <a:t> + 8 = 0008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Memory address of X[3] is </a:t>
            </a:r>
            <a:r>
              <a:rPr lang="en-US" dirty="0" err="1"/>
              <a:t>pAddr</a:t>
            </a:r>
            <a:r>
              <a:rPr lang="en-US" dirty="0"/>
              <a:t> + 12 = 0012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F5DA7B0-21DD-C54D-8CDD-88D0B473B3FC}"/>
              </a:ext>
            </a:extLst>
          </p:cNvPr>
          <p:cNvSpPr/>
          <p:nvPr/>
        </p:nvSpPr>
        <p:spPr>
          <a:xfrm>
            <a:off x="172881" y="5615832"/>
            <a:ext cx="48978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Sequential words are at addresses incrementing by 4, since each array element of type uint32_t is 4 bytes (32 bits)</a:t>
            </a:r>
          </a:p>
        </p:txBody>
      </p:sp>
    </p:spTree>
    <p:extLst>
      <p:ext uri="{BB962C8B-B14F-4D97-AF65-F5344CB8AC3E}">
        <p14:creationId xmlns:p14="http://schemas.microsoft.com/office/powerpoint/2010/main" val="70991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1A08E28-A3F8-4D29-AE8D-4F5B8A5E8B73}" type="slidenum">
              <a:rPr lang="en-US" altLang="zh-TW" smtClean="0">
                <a:solidFill>
                  <a:srgbClr val="C00000"/>
                </a:solidFill>
              </a:rPr>
              <a:pPr/>
              <a:t>8</a:t>
            </a:fld>
            <a:endParaRPr lang="en-US" altLang="zh-TW" dirty="0">
              <a:solidFill>
                <a:srgbClr val="C00000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PMingLiU" pitchFamily="18" charset="-120"/>
              </a:rPr>
              <a:t>Endianess</a:t>
            </a:r>
            <a:endParaRPr lang="zh-TW" altLang="en-US">
              <a:ea typeface="PMingLiU" pitchFamily="18" charset="-12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35275" y="1717830"/>
            <a:ext cx="0" cy="209212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233" y="1325416"/>
            <a:ext cx="1895077" cy="495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 address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400" y="3816813"/>
            <a:ext cx="1856910" cy="495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 address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887108" y="1312224"/>
            <a:ext cx="1523784" cy="1974442"/>
            <a:chOff x="2042699" y="4330762"/>
            <a:chExt cx="1113536" cy="1472105"/>
          </a:xfrm>
        </p:grpSpPr>
        <p:pic>
          <p:nvPicPr>
            <p:cNvPr id="26" name="Picture 2" descr="http://pngimg.com/upload/egg_PNG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1863414" y="4510047"/>
              <a:ext cx="1472105" cy="1113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115894" y="4743425"/>
              <a:ext cx="914400" cy="527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Little-Endian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2009" y="4367817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MSB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48129" y="5421460"/>
              <a:ext cx="4956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LSB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86974" y="1325416"/>
            <a:ext cx="1486230" cy="1925780"/>
            <a:chOff x="3818752" y="4334996"/>
            <a:chExt cx="1086093" cy="1435824"/>
          </a:xfrm>
        </p:grpSpPr>
        <p:pic>
          <p:nvPicPr>
            <p:cNvPr id="22" name="Picture 2" descr="http://pngimg.com/upload/egg_PNG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43887" y="4509861"/>
              <a:ext cx="1435824" cy="1086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904599" y="4774427"/>
              <a:ext cx="914400" cy="527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41FF"/>
                  </a:solidFill>
                </a:rPr>
                <a:t>Big-Endian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59281" y="4404871"/>
              <a:ext cx="4956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LSB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65615" y="5397049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MSB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90360" y="3327230"/>
            <a:ext cx="1599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LSB is at lower address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94639" y="3320743"/>
            <a:ext cx="1599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1FF"/>
                </a:solidFill>
              </a:rPr>
              <a:t>MSB is at lower address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52750" y="2119886"/>
            <a:ext cx="862242" cy="1232068"/>
            <a:chOff x="1005186" y="2119886"/>
            <a:chExt cx="835970" cy="1232068"/>
          </a:xfrm>
        </p:grpSpPr>
        <p:sp>
          <p:nvSpPr>
            <p:cNvPr id="8" name="TextBox 7"/>
            <p:cNvSpPr txBox="1"/>
            <p:nvPr/>
          </p:nvSpPr>
          <p:spPr>
            <a:xfrm>
              <a:off x="1005186" y="3044177"/>
              <a:ext cx="832903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byte 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08252" y="2738633"/>
              <a:ext cx="832904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byte 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025" y="2431094"/>
              <a:ext cx="832903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byte 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07025" y="2119886"/>
              <a:ext cx="832903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byte 3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87400" y="4137972"/>
            <a:ext cx="9056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44310" y="4721898"/>
            <a:ext cx="5589825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0" dirty="0">
                <a:latin typeface="Gill Sans MT (Body)"/>
              </a:rPr>
              <a:t>Gulliver’s Travels (by Jonathan Swift, published in 1726):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Gill Sans MT (Body)"/>
              </a:rPr>
              <a:t>Two religious sects of Lilliputians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Gill Sans MT (Body)"/>
              </a:rPr>
              <a:t>The Little-</a:t>
            </a:r>
            <a:r>
              <a:rPr lang="en-US" sz="1600" b="0" dirty="0" err="1">
                <a:latin typeface="Gill Sans MT (Body)"/>
              </a:rPr>
              <a:t>Endians</a:t>
            </a:r>
            <a:r>
              <a:rPr lang="en-US" sz="1600" b="0" dirty="0">
                <a:latin typeface="Gill Sans MT (Body)"/>
              </a:rPr>
              <a:t> crack open their eggs from the little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Gill Sans MT (Body)"/>
              </a:rPr>
              <a:t>The Big-</a:t>
            </a:r>
            <a:r>
              <a:rPr lang="en-US" sz="1600" b="0" dirty="0" err="1">
                <a:latin typeface="Gill Sans MT (Body)"/>
              </a:rPr>
              <a:t>Endians</a:t>
            </a:r>
            <a:r>
              <a:rPr lang="en-US" sz="1600" b="0" dirty="0">
                <a:latin typeface="Gill Sans MT (Body)"/>
              </a:rPr>
              <a:t> break their on the big end</a:t>
            </a:r>
          </a:p>
        </p:txBody>
      </p:sp>
    </p:spTree>
    <p:extLst>
      <p:ext uri="{BB962C8B-B14F-4D97-AF65-F5344CB8AC3E}">
        <p14:creationId xmlns:p14="http://schemas.microsoft.com/office/powerpoint/2010/main" val="224393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1A08E28-A3F8-4D29-AE8D-4F5B8A5E8B73}" type="slidenum">
              <a:rPr lang="en-US" altLang="zh-TW" smtClean="0">
                <a:solidFill>
                  <a:srgbClr val="C00000"/>
                </a:solidFill>
              </a:rPr>
              <a:pPr/>
              <a:t>9</a:t>
            </a:fld>
            <a:endParaRPr lang="en-US" altLang="zh-TW" dirty="0">
              <a:solidFill>
                <a:srgbClr val="C00000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PMingLiU" pitchFamily="18" charset="-120"/>
              </a:rPr>
              <a:t>Endianess</a:t>
            </a:r>
            <a:endParaRPr lang="zh-TW" altLang="en-US">
              <a:ea typeface="PMingLiU" pitchFamily="18" charset="-12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35275" y="1717830"/>
            <a:ext cx="0" cy="209212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233" y="1325416"/>
            <a:ext cx="1895077" cy="495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 address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400" y="3816813"/>
            <a:ext cx="1856910" cy="495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 address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887108" y="1312224"/>
            <a:ext cx="1523784" cy="1974442"/>
            <a:chOff x="2042699" y="4330762"/>
            <a:chExt cx="1113536" cy="1472105"/>
          </a:xfrm>
        </p:grpSpPr>
        <p:pic>
          <p:nvPicPr>
            <p:cNvPr id="26" name="Picture 2" descr="http://pngimg.com/upload/egg_PNG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1863414" y="4510047"/>
              <a:ext cx="1472105" cy="1113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115894" y="4743425"/>
              <a:ext cx="914400" cy="527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Little-Endian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2009" y="4367817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MSB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48129" y="5421460"/>
              <a:ext cx="4956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LSB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86974" y="1325416"/>
            <a:ext cx="1486230" cy="1925780"/>
            <a:chOff x="3818752" y="4334996"/>
            <a:chExt cx="1086093" cy="1435824"/>
          </a:xfrm>
        </p:grpSpPr>
        <p:pic>
          <p:nvPicPr>
            <p:cNvPr id="22" name="Picture 2" descr="http://pngimg.com/upload/egg_PNG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43887" y="4509861"/>
              <a:ext cx="1435824" cy="1086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904599" y="4774427"/>
              <a:ext cx="914400" cy="527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41FF"/>
                  </a:solidFill>
                </a:rPr>
                <a:t>Big-Endian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59281" y="4404871"/>
              <a:ext cx="4956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LSB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65615" y="5397049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MSB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90360" y="3327230"/>
            <a:ext cx="1599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LSB is at lower address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94639" y="3320743"/>
            <a:ext cx="1599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1FF"/>
                </a:solidFill>
              </a:rPr>
              <a:t>MSB is at lower address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5898" y="4216050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</a:rPr>
              <a:t>uint32_t a = 0x87654321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638582" y="5294531"/>
            <a:ext cx="3111500" cy="457200"/>
            <a:chOff x="2638582" y="5294531"/>
            <a:chExt cx="3111500" cy="457200"/>
          </a:xfrm>
        </p:grpSpPr>
        <p:sp>
          <p:nvSpPr>
            <p:cNvPr id="30726" name="Rectangle 4"/>
            <p:cNvSpPr>
              <a:spLocks noChangeArrowheads="1"/>
            </p:cNvSpPr>
            <p:nvPr/>
          </p:nvSpPr>
          <p:spPr bwMode="auto">
            <a:xfrm>
              <a:off x="2638582" y="5300881"/>
              <a:ext cx="3111500" cy="444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C00000"/>
                </a:solidFill>
              </a:endParaRPr>
            </a:p>
          </p:txBody>
        </p:sp>
        <p:sp>
          <p:nvSpPr>
            <p:cNvPr id="30727" name="Line 5"/>
            <p:cNvSpPr>
              <a:spLocks noChangeShapeType="1"/>
            </p:cNvSpPr>
            <p:nvPr/>
          </p:nvSpPr>
          <p:spPr bwMode="auto">
            <a:xfrm>
              <a:off x="4156232" y="5294531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28" name="Line 6"/>
            <p:cNvSpPr>
              <a:spLocks noChangeShapeType="1"/>
            </p:cNvSpPr>
            <p:nvPr/>
          </p:nvSpPr>
          <p:spPr bwMode="auto">
            <a:xfrm>
              <a:off x="3394232" y="5294531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29" name="Line 7"/>
            <p:cNvSpPr>
              <a:spLocks noChangeShapeType="1"/>
            </p:cNvSpPr>
            <p:nvPr/>
          </p:nvSpPr>
          <p:spPr bwMode="auto">
            <a:xfrm>
              <a:off x="4918232" y="5294531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661232" y="5324468"/>
              <a:ext cx="3060507" cy="389736"/>
              <a:chOff x="2661232" y="5162239"/>
              <a:chExt cx="3060507" cy="38973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661232" y="5182643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0x87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410281" y="5179215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0x65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203950" y="5169041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0x43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985640" y="5162239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0x21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052750" y="2119886"/>
            <a:ext cx="862242" cy="1232068"/>
            <a:chOff x="1005186" y="2119886"/>
            <a:chExt cx="835970" cy="1232068"/>
          </a:xfrm>
        </p:grpSpPr>
        <p:sp>
          <p:nvSpPr>
            <p:cNvPr id="8" name="TextBox 7"/>
            <p:cNvSpPr txBox="1"/>
            <p:nvPr/>
          </p:nvSpPr>
          <p:spPr>
            <a:xfrm>
              <a:off x="1005186" y="3044177"/>
              <a:ext cx="832903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byte 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08252" y="2738633"/>
              <a:ext cx="832904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byte 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025" y="2431094"/>
              <a:ext cx="832903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byte 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07025" y="2119886"/>
              <a:ext cx="832903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byte 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4308" y="4319037"/>
            <a:ext cx="5329582" cy="2284821"/>
            <a:chOff x="594308" y="4319037"/>
            <a:chExt cx="5329582" cy="2284821"/>
          </a:xfrm>
        </p:grpSpPr>
        <p:sp>
          <p:nvSpPr>
            <p:cNvPr id="30732" name="Rectangle 10"/>
            <p:cNvSpPr>
              <a:spLocks noChangeArrowheads="1"/>
            </p:cNvSpPr>
            <p:nvPr/>
          </p:nvSpPr>
          <p:spPr bwMode="auto">
            <a:xfrm>
              <a:off x="2631322" y="5000383"/>
              <a:ext cx="3292568" cy="2867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zh-TW" sz="1800" dirty="0">
                  <a:solidFill>
                    <a:srgbClr val="FF0000"/>
                  </a:solidFill>
                  <a:latin typeface="Arial" pitchFamily="34" charset="0"/>
                </a:rPr>
                <a:t>byte 3   byte 2   byte 1  byte 0</a:t>
              </a:r>
            </a:p>
          </p:txBody>
        </p:sp>
        <p:sp>
          <p:nvSpPr>
            <p:cNvPr id="30733" name="Rectangle 11"/>
            <p:cNvSpPr>
              <a:spLocks noChangeArrowheads="1"/>
            </p:cNvSpPr>
            <p:nvPr/>
          </p:nvSpPr>
          <p:spPr bwMode="auto">
            <a:xfrm>
              <a:off x="594308" y="4319037"/>
              <a:ext cx="1788459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zh-TW" sz="1800" i="1" dirty="0">
                  <a:solidFill>
                    <a:srgbClr val="FF0000"/>
                  </a:solidFill>
                  <a:latin typeface="Arial" pitchFamily="34" charset="0"/>
                </a:rPr>
                <a:t>Little-Endian</a:t>
              </a:r>
              <a:endParaRPr lang="en-US" altLang="zh-TW" sz="1800" i="1" u="sng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94456" y="4597599"/>
              <a:ext cx="1533038" cy="2006259"/>
              <a:chOff x="794456" y="4597599"/>
              <a:chExt cx="1533038" cy="2006259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94456" y="4934809"/>
                <a:ext cx="839228" cy="1232068"/>
                <a:chOff x="-5746041" y="2592963"/>
                <a:chExt cx="839228" cy="1232068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-5739716" y="3517254"/>
                  <a:ext cx="832903" cy="307777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</a:rPr>
                    <a:t>0x21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-5744813" y="3211710"/>
                  <a:ext cx="832903" cy="307777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</a:rPr>
                    <a:t>0x43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-5746041" y="2904171"/>
                  <a:ext cx="832903" cy="307777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</a:rPr>
                    <a:t>0x65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-5746041" y="2592963"/>
                  <a:ext cx="832903" cy="307777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</a:rPr>
                    <a:t>0x87</a:t>
                  </a:r>
                </a:p>
              </p:txBody>
            </p:sp>
          </p:grpSp>
          <p:cxnSp>
            <p:nvCxnSpPr>
              <p:cNvPr id="56" name="Straight Arrow Connector 55"/>
              <p:cNvCxnSpPr/>
              <p:nvPr/>
            </p:nvCxnSpPr>
            <p:spPr>
              <a:xfrm flipV="1">
                <a:off x="1754260" y="4830975"/>
                <a:ext cx="11080" cy="1467577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1181026" y="4597599"/>
                <a:ext cx="114646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FF0000"/>
                    </a:solidFill>
                  </a:rPr>
                  <a:t>High address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181026" y="6349942"/>
                <a:ext cx="10663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FF0000"/>
                    </a:solidFill>
                  </a:rPr>
                  <a:t>Low address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631322" y="4258745"/>
            <a:ext cx="4862848" cy="2270234"/>
            <a:chOff x="2631322" y="4258745"/>
            <a:chExt cx="4862848" cy="2270234"/>
          </a:xfrm>
        </p:grpSpPr>
        <p:grpSp>
          <p:nvGrpSpPr>
            <p:cNvPr id="14" name="Group 13"/>
            <p:cNvGrpSpPr/>
            <p:nvPr/>
          </p:nvGrpSpPr>
          <p:grpSpPr>
            <a:xfrm>
              <a:off x="2631322" y="4258745"/>
              <a:ext cx="4862848" cy="1853475"/>
              <a:chOff x="2631322" y="4258745"/>
              <a:chExt cx="4862848" cy="1853475"/>
            </a:xfrm>
          </p:grpSpPr>
          <p:sp>
            <p:nvSpPr>
              <p:cNvPr id="30734" name="Rectangle 12"/>
              <p:cNvSpPr>
                <a:spLocks noChangeArrowheads="1"/>
              </p:cNvSpPr>
              <p:nvPr/>
            </p:nvSpPr>
            <p:spPr bwMode="auto">
              <a:xfrm>
                <a:off x="2631322" y="5825475"/>
                <a:ext cx="3372718" cy="2867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altLang="zh-TW" sz="1800" dirty="0">
                    <a:solidFill>
                      <a:srgbClr val="0041FF"/>
                    </a:solidFill>
                    <a:latin typeface="Arial" pitchFamily="34" charset="0"/>
                  </a:rPr>
                  <a:t>byte 0   byte 1   byte 2   byte 3</a:t>
                </a:r>
              </a:p>
            </p:txBody>
          </p:sp>
          <p:sp>
            <p:nvSpPr>
              <p:cNvPr id="30735" name="Rectangle 13"/>
              <p:cNvSpPr>
                <a:spLocks noChangeArrowheads="1"/>
              </p:cNvSpPr>
              <p:nvPr/>
            </p:nvSpPr>
            <p:spPr bwMode="auto">
              <a:xfrm>
                <a:off x="6147648" y="4258745"/>
                <a:ext cx="1346522" cy="2867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altLang="zh-TW" sz="1800" i="1" dirty="0">
                    <a:solidFill>
                      <a:srgbClr val="0041FF"/>
                    </a:solidFill>
                    <a:latin typeface="Arial" pitchFamily="34" charset="0"/>
                  </a:rPr>
                  <a:t>Big-Endian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530089" y="4936356"/>
              <a:ext cx="839228" cy="1232068"/>
              <a:chOff x="7244808" y="2062252"/>
              <a:chExt cx="839228" cy="123206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7251133" y="2986543"/>
                <a:ext cx="832903" cy="307777"/>
              </a:xfrm>
              <a:prstGeom prst="rect">
                <a:avLst/>
              </a:prstGeom>
              <a:noFill/>
              <a:ln w="19050">
                <a:solidFill>
                  <a:srgbClr val="0041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41FF"/>
                    </a:solidFill>
                  </a:rPr>
                  <a:t>0x87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246036" y="2680999"/>
                <a:ext cx="832903" cy="307777"/>
              </a:xfrm>
              <a:prstGeom prst="rect">
                <a:avLst/>
              </a:prstGeom>
              <a:noFill/>
              <a:ln w="19050">
                <a:solidFill>
                  <a:srgbClr val="0041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41FF"/>
                    </a:solidFill>
                  </a:rPr>
                  <a:t>0x65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244808" y="2373460"/>
                <a:ext cx="832903" cy="307777"/>
              </a:xfrm>
              <a:prstGeom prst="rect">
                <a:avLst/>
              </a:prstGeom>
              <a:noFill/>
              <a:ln w="19050">
                <a:solidFill>
                  <a:srgbClr val="0041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41FF"/>
                    </a:solidFill>
                  </a:rPr>
                  <a:t>0x43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244808" y="2062252"/>
                <a:ext cx="832903" cy="307777"/>
              </a:xfrm>
              <a:prstGeom prst="rect">
                <a:avLst/>
              </a:prstGeom>
              <a:noFill/>
              <a:ln w="19050">
                <a:solidFill>
                  <a:srgbClr val="0041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41FF"/>
                    </a:solidFill>
                  </a:rPr>
                  <a:t>0x21</a:t>
                </a:r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 flipV="1">
              <a:off x="6418432" y="4819685"/>
              <a:ext cx="11080" cy="1467577"/>
            </a:xfrm>
            <a:prstGeom prst="straightConnector1">
              <a:avLst/>
            </a:prstGeom>
            <a:ln w="19050">
              <a:solidFill>
                <a:srgbClr val="0041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196153" y="4522720"/>
              <a:ext cx="114646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41FF"/>
                  </a:solidFill>
                </a:rPr>
                <a:t>High address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96153" y="6275063"/>
              <a:ext cx="106631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41FF"/>
                  </a:solidFill>
                </a:rPr>
                <a:t>Low address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238551" y="586943"/>
            <a:ext cx="4068935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Endian: byte order, not bit order!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7400" y="4137972"/>
            <a:ext cx="9056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719059" y="4712860"/>
            <a:ext cx="2810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Reading from the top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50159" y="6100231"/>
            <a:ext cx="2654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41FF"/>
                </a:solidFill>
              </a:rPr>
              <a:t>Reading from the bottom</a:t>
            </a:r>
          </a:p>
        </p:txBody>
      </p:sp>
    </p:spTree>
    <p:extLst>
      <p:ext uri="{BB962C8B-B14F-4D97-AF65-F5344CB8AC3E}">
        <p14:creationId xmlns:p14="http://schemas.microsoft.com/office/powerpoint/2010/main" val="35177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61" grpId="0"/>
      <p:bldP spid="6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C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14782</TotalTime>
  <Pages>1</Pages>
  <Words>5769</Words>
  <Application>Microsoft Office PowerPoint</Application>
  <PresentationFormat>On-screen Show (4:3)</PresentationFormat>
  <Paragraphs>1345</Paragraphs>
  <Slides>58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8" baseType="lpstr">
      <vt:lpstr>Bookman Old Style (Headings)</vt:lpstr>
      <vt:lpstr>Gill Sans</vt:lpstr>
      <vt:lpstr>Gill Sans Light</vt:lpstr>
      <vt:lpstr>Gill Sans MT (Body)</vt:lpstr>
      <vt:lpstr>PMingLiU</vt:lpstr>
      <vt:lpstr>var(--font-berkeley-mono)</vt:lpstr>
      <vt:lpstr>Arial</vt:lpstr>
      <vt:lpstr>Bookman Old Style</vt:lpstr>
      <vt:lpstr>Calibri</vt:lpstr>
      <vt:lpstr>Consolas</vt:lpstr>
      <vt:lpstr>Courier New</vt:lpstr>
      <vt:lpstr>Ebrima</vt:lpstr>
      <vt:lpstr>Gill Sans MT</vt:lpstr>
      <vt:lpstr>Helvetica</vt:lpstr>
      <vt:lpstr>Palatino Linotype</vt:lpstr>
      <vt:lpstr>Symbol</vt:lpstr>
      <vt:lpstr>Times New Roman</vt:lpstr>
      <vt:lpstr>Wingdings</vt:lpstr>
      <vt:lpstr>Wingdings 3</vt:lpstr>
      <vt:lpstr>Origin</vt:lpstr>
      <vt:lpstr>Z. Gu</vt:lpstr>
      <vt:lpstr>Overview</vt:lpstr>
      <vt:lpstr>Logic View of Memory</vt:lpstr>
      <vt:lpstr>Logic View of Memory</vt:lpstr>
      <vt:lpstr>Logic View of Memory</vt:lpstr>
      <vt:lpstr>Quiz</vt:lpstr>
      <vt:lpstr>Quiz ANS</vt:lpstr>
      <vt:lpstr>Endianess</vt:lpstr>
      <vt:lpstr>Endianess</vt:lpstr>
      <vt:lpstr>Endianess</vt:lpstr>
      <vt:lpstr>Endianness Example</vt:lpstr>
      <vt:lpstr>Example</vt:lpstr>
      <vt:lpstr>Example</vt:lpstr>
      <vt:lpstr>Data Alignment</vt:lpstr>
      <vt:lpstr>Load-Modify-Store</vt:lpstr>
      <vt:lpstr>3 Steps: Load, Modify, Store</vt:lpstr>
      <vt:lpstr>Load Instructions</vt:lpstr>
      <vt:lpstr>Store Instructions</vt:lpstr>
      <vt:lpstr>Load/Store a Byte, Halfword, Word</vt:lpstr>
      <vt:lpstr>Load a Byte, Half-word, Word (Little-Endian)</vt:lpstr>
      <vt:lpstr>Sign Extension (Little-Endian)</vt:lpstr>
      <vt:lpstr> Address Modes: Offset in Register</vt:lpstr>
      <vt:lpstr> Address Modes: Immediate Offset</vt:lpstr>
      <vt:lpstr>Addressing Mode:  Pre-index vs Post-index</vt:lpstr>
      <vt:lpstr>Pre-index</vt:lpstr>
      <vt:lpstr>Pre-index</vt:lpstr>
      <vt:lpstr>Pre-index</vt:lpstr>
      <vt:lpstr>Pre-index</vt:lpstr>
      <vt:lpstr>Accessing an Array</vt:lpstr>
      <vt:lpstr>Post-index</vt:lpstr>
      <vt:lpstr>Post-index</vt:lpstr>
      <vt:lpstr>Pre-index</vt:lpstr>
      <vt:lpstr>Pre-index</vt:lpstr>
      <vt:lpstr>Pre-index with Update</vt:lpstr>
      <vt:lpstr>Pre-index</vt:lpstr>
      <vt:lpstr>Pre-index</vt:lpstr>
      <vt:lpstr>Summary of Pre-index and Post-index</vt:lpstr>
      <vt:lpstr>Example (Little-Endian ordering) </vt:lpstr>
      <vt:lpstr>Example ANS (Little-Endian ordering) </vt:lpstr>
      <vt:lpstr>Example (Endianness does not matter for single byte)</vt:lpstr>
      <vt:lpstr>Example ANS (Endianness does not matter for single byte)</vt:lpstr>
      <vt:lpstr>Example (Little-Endian ordering) </vt:lpstr>
      <vt:lpstr>Example ANS (Little-Endian ordering) </vt:lpstr>
      <vt:lpstr>Example (Little-Endian ordering) </vt:lpstr>
      <vt:lpstr>Example ANS (Little-Endian ordering) </vt:lpstr>
      <vt:lpstr>Example</vt:lpstr>
      <vt:lpstr>Example</vt:lpstr>
      <vt:lpstr>Addressing Modes for Load/Store Multiple Registers</vt:lpstr>
      <vt:lpstr>Load/Store Multiple Registers</vt:lpstr>
      <vt:lpstr>Store Multiple Registers</vt:lpstr>
      <vt:lpstr>Load Multiple Registers</vt:lpstr>
      <vt:lpstr>Cortex-M3 &amp; Cortex-M4 Memory Map</vt:lpstr>
      <vt:lpstr>PowerPoint Presentation</vt:lpstr>
      <vt:lpstr>PowerPoint Presentation</vt:lpstr>
      <vt:lpstr>Pseudo-instructions</vt:lpstr>
      <vt:lpstr>LDR Pseudo-instruction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ARM Architecture</dc:title>
  <dc:creator>ARM Training</dc:creator>
  <cp:lastModifiedBy>Zonghua Gu</cp:lastModifiedBy>
  <cp:revision>578</cp:revision>
  <cp:lastPrinted>2025-09-18T19:32:55Z</cp:lastPrinted>
  <dcterms:created xsi:type="dcterms:W3CDTF">2014-02-12T15:59:14Z</dcterms:created>
  <dcterms:modified xsi:type="dcterms:W3CDTF">2025-12-06T14:43:31Z</dcterms:modified>
</cp:coreProperties>
</file>