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9" r:id="rId3"/>
    <p:sldId id="314" r:id="rId4"/>
    <p:sldId id="284" r:id="rId5"/>
    <p:sldId id="310" r:id="rId6"/>
    <p:sldId id="287" r:id="rId7"/>
    <p:sldId id="788" r:id="rId8"/>
    <p:sldId id="789" r:id="rId9"/>
    <p:sldId id="304" r:id="rId10"/>
    <p:sldId id="273" r:id="rId11"/>
    <p:sldId id="293" r:id="rId12"/>
    <p:sldId id="285" r:id="rId13"/>
    <p:sldId id="311" r:id="rId14"/>
    <p:sldId id="330" r:id="rId15"/>
    <p:sldId id="274" r:id="rId16"/>
    <p:sldId id="277" r:id="rId17"/>
    <p:sldId id="278" r:id="rId18"/>
    <p:sldId id="332" r:id="rId19"/>
    <p:sldId id="279" r:id="rId20"/>
    <p:sldId id="280" r:id="rId21"/>
    <p:sldId id="281" r:id="rId22"/>
    <p:sldId id="282" r:id="rId23"/>
    <p:sldId id="333" r:id="rId24"/>
    <p:sldId id="334" r:id="rId25"/>
    <p:sldId id="288" r:id="rId26"/>
    <p:sldId id="289" r:id="rId27"/>
    <p:sldId id="290" r:id="rId28"/>
    <p:sldId id="291" r:id="rId29"/>
    <p:sldId id="306" r:id="rId30"/>
    <p:sldId id="294" r:id="rId31"/>
    <p:sldId id="305" r:id="rId32"/>
    <p:sldId id="292" r:id="rId33"/>
    <p:sldId id="303" r:id="rId34"/>
    <p:sldId id="295" r:id="rId3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488F84-4292-4786-87B9-86BC8C8ABF60}" v="53" dt="2026-01-29T16:48:10.1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9608" autoAdjust="0"/>
  </p:normalViewPr>
  <p:slideViewPr>
    <p:cSldViewPr>
      <p:cViewPr>
        <p:scale>
          <a:sx n="66" d="100"/>
          <a:sy n="66" d="100"/>
        </p:scale>
        <p:origin x="38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3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addSld delSld modSld">
      <pc:chgData name="Zonghua Gu" userId="9a7e1853e1951ef5" providerId="LiveId" clId="{CF1FAA12-072C-4ED5-BA76-0FFFAEFDB88A}" dt="2026-01-29T16:50:49.080" v="767" actId="20577"/>
      <pc:docMkLst>
        <pc:docMk/>
      </pc:docMkLst>
      <pc:sldChg chg="addSp delSp modSp mod">
        <pc:chgData name="Zonghua Gu" userId="9a7e1853e1951ef5" providerId="LiveId" clId="{CF1FAA12-072C-4ED5-BA76-0FFFAEFDB88A}" dt="2025-12-30T21:24:15.244" v="298" actId="20577"/>
        <pc:sldMkLst>
          <pc:docMk/>
          <pc:sldMk cId="1227639730" sldId="256"/>
        </pc:sldMkLst>
        <pc:spChg chg="mod">
          <ac:chgData name="Zonghua Gu" userId="9a7e1853e1951ef5" providerId="LiveId" clId="{CF1FAA12-072C-4ED5-BA76-0FFFAEFDB88A}" dt="2025-12-30T21:24:15.244" v="298" actId="20577"/>
          <ac:spMkLst>
            <pc:docMk/>
            <pc:sldMk cId="1227639730" sldId="256"/>
            <ac:spMk id="3" creationId="{00000000-0000-0000-0000-000000000000}"/>
          </ac:spMkLst>
        </pc:spChg>
      </pc:sldChg>
      <pc:sldChg chg="modSp mod modAnim">
        <pc:chgData name="Zonghua Gu" userId="9a7e1853e1951ef5" providerId="LiveId" clId="{CF1FAA12-072C-4ED5-BA76-0FFFAEFDB88A}" dt="2026-01-29T16:45:57.628" v="758" actId="20577"/>
        <pc:sldMkLst>
          <pc:docMk/>
          <pc:sldMk cId="0" sldId="284"/>
        </pc:sldMkLst>
        <pc:spChg chg="mod">
          <ac:chgData name="Zonghua Gu" userId="9a7e1853e1951ef5" providerId="LiveId" clId="{CF1FAA12-072C-4ED5-BA76-0FFFAEFDB88A}" dt="2026-01-29T16:45:57.628" v="758" actId="20577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29T16:17:39.969" v="342" actId="20577"/>
        <pc:sldMkLst>
          <pc:docMk/>
          <pc:sldMk cId="1989899994" sldId="294"/>
        </pc:sldMkLst>
        <pc:spChg chg="mod">
          <ac:chgData name="Zonghua Gu" userId="9a7e1853e1951ef5" providerId="LiveId" clId="{CF1FAA12-072C-4ED5-BA76-0FFFAEFDB88A}" dt="2026-01-29T16:17:39.969" v="342" actId="20577"/>
          <ac:spMkLst>
            <pc:docMk/>
            <pc:sldMk cId="1989899994" sldId="294"/>
            <ac:spMk id="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29T16:50:49.080" v="767" actId="20577"/>
        <pc:sldMkLst>
          <pc:docMk/>
          <pc:sldMk cId="2794581249" sldId="299"/>
        </pc:sldMkLst>
        <pc:spChg chg="mod">
          <ac:chgData name="Zonghua Gu" userId="9a7e1853e1951ef5" providerId="LiveId" clId="{CF1FAA12-072C-4ED5-BA76-0FFFAEFDB88A}" dt="2026-01-29T16:50:49.080" v="767" actId="20577"/>
          <ac:spMkLst>
            <pc:docMk/>
            <pc:sldMk cId="2794581249" sldId="299"/>
            <ac:spMk id="4" creationId="{00000000-0000-0000-0000-000000000000}"/>
          </ac:spMkLst>
        </pc:spChg>
      </pc:sldChg>
      <pc:sldChg chg="addSp modSp mod">
        <pc:chgData name="Zonghua Gu" userId="9a7e1853e1951ef5" providerId="LiveId" clId="{CF1FAA12-072C-4ED5-BA76-0FFFAEFDB88A}" dt="2026-01-29T16:25:42.327" v="406" actId="1076"/>
        <pc:sldMkLst>
          <pc:docMk/>
          <pc:sldMk cId="2064232287" sldId="305"/>
        </pc:sldMkLst>
        <pc:spChg chg="mod">
          <ac:chgData name="Zonghua Gu" userId="9a7e1853e1951ef5" providerId="LiveId" clId="{CF1FAA12-072C-4ED5-BA76-0FFFAEFDB88A}" dt="2026-01-29T16:17:40.676" v="343" actId="20577"/>
          <ac:spMkLst>
            <pc:docMk/>
            <pc:sldMk cId="2064232287" sldId="305"/>
            <ac:spMk id="2" creationId="{00000000-0000-0000-0000-000000000000}"/>
          </ac:spMkLst>
        </pc:spChg>
        <pc:spChg chg="mod">
          <ac:chgData name="Zonghua Gu" userId="9a7e1853e1951ef5" providerId="LiveId" clId="{CF1FAA12-072C-4ED5-BA76-0FFFAEFDB88A}" dt="2026-01-29T16:25:35.971" v="405" actId="1036"/>
          <ac:spMkLst>
            <pc:docMk/>
            <pc:sldMk cId="2064232287" sldId="305"/>
            <ac:spMk id="3" creationId="{0C64950D-58CC-45A5-B31A-18E8E5E2F5A6}"/>
          </ac:spMkLst>
        </pc:spChg>
        <pc:spChg chg="add mod">
          <ac:chgData name="Zonghua Gu" userId="9a7e1853e1951ef5" providerId="LiveId" clId="{CF1FAA12-072C-4ED5-BA76-0FFFAEFDB88A}" dt="2026-01-29T16:25:42.327" v="406" actId="1076"/>
          <ac:spMkLst>
            <pc:docMk/>
            <pc:sldMk cId="2064232287" sldId="305"/>
            <ac:spMk id="7" creationId="{717FBDE7-0CA5-3AEA-A740-BDF3FF6A175B}"/>
          </ac:spMkLst>
        </pc:spChg>
        <pc:picChg chg="mod">
          <ac:chgData name="Zonghua Gu" userId="9a7e1853e1951ef5" providerId="LiveId" clId="{CF1FAA12-072C-4ED5-BA76-0FFFAEFDB88A}" dt="2026-01-29T16:25:35.971" v="405" actId="1036"/>
          <ac:picMkLst>
            <pc:docMk/>
            <pc:sldMk cId="2064232287" sldId="305"/>
            <ac:picMk id="53251" creationId="{00000000-0000-0000-0000-000000000000}"/>
          </ac:picMkLst>
        </pc:picChg>
        <pc:picChg chg="mod">
          <ac:chgData name="Zonghua Gu" userId="9a7e1853e1951ef5" providerId="LiveId" clId="{CF1FAA12-072C-4ED5-BA76-0FFFAEFDB88A}" dt="2026-01-29T16:25:35.971" v="405" actId="1036"/>
          <ac:picMkLst>
            <pc:docMk/>
            <pc:sldMk cId="2064232287" sldId="305"/>
            <ac:picMk id="54274" creationId="{00000000-0000-0000-0000-000000000000}"/>
          </ac:picMkLst>
        </pc:picChg>
      </pc:sldChg>
      <pc:sldChg chg="addSp delSp modSp mod">
        <pc:chgData name="Zonghua Gu" userId="9a7e1853e1951ef5" providerId="LiveId" clId="{CF1FAA12-072C-4ED5-BA76-0FFFAEFDB88A}" dt="2026-01-29T16:35:45.629" v="701" actId="478"/>
        <pc:sldMkLst>
          <pc:docMk/>
          <pc:sldMk cId="4099692986" sldId="306"/>
        </pc:sldMkLst>
        <pc:spChg chg="add del mod">
          <ac:chgData name="Zonghua Gu" userId="9a7e1853e1951ef5" providerId="LiveId" clId="{CF1FAA12-072C-4ED5-BA76-0FFFAEFDB88A}" dt="2026-01-29T16:35:45.629" v="701" actId="478"/>
          <ac:spMkLst>
            <pc:docMk/>
            <pc:sldMk cId="4099692986" sldId="306"/>
            <ac:spMk id="3" creationId="{A520E2B0-9383-0AA1-8467-738E9D8DA7DB}"/>
          </ac:spMkLst>
        </pc:spChg>
        <pc:spChg chg="add del mod">
          <ac:chgData name="Zonghua Gu" userId="9a7e1853e1951ef5" providerId="LiveId" clId="{CF1FAA12-072C-4ED5-BA76-0FFFAEFDB88A}" dt="2026-01-29T16:25:08.457" v="397" actId="21"/>
          <ac:spMkLst>
            <pc:docMk/>
            <pc:sldMk cId="4099692986" sldId="306"/>
            <ac:spMk id="7" creationId="{717FBDE7-0CA5-3AEA-A740-BDF3FF6A175B}"/>
          </ac:spMkLst>
        </pc:spChg>
        <pc:spChg chg="add mod">
          <ac:chgData name="Zonghua Gu" userId="9a7e1853e1951ef5" providerId="LiveId" clId="{CF1FAA12-072C-4ED5-BA76-0FFFAEFDB88A}" dt="2026-01-29T16:25:53.232" v="407" actId="1076"/>
          <ac:spMkLst>
            <pc:docMk/>
            <pc:sldMk cId="4099692986" sldId="306"/>
            <ac:spMk id="12" creationId="{D6E49895-7070-FD35-DFCC-22E5220E4127}"/>
          </ac:spMkLst>
        </pc:spChg>
      </pc:sldChg>
      <pc:sldChg chg="addSp delSp modSp del mod">
        <pc:chgData name="Zonghua Gu" userId="9a7e1853e1951ef5" providerId="LiveId" clId="{CF1FAA12-072C-4ED5-BA76-0FFFAEFDB88A}" dt="2026-01-29T16:43:46.379" v="723" actId="47"/>
        <pc:sldMkLst>
          <pc:docMk/>
          <pc:sldMk cId="2951564848" sldId="329"/>
        </pc:sldMkLst>
        <pc:spChg chg="add del mod">
          <ac:chgData name="Zonghua Gu" userId="9a7e1853e1951ef5" providerId="LiveId" clId="{CF1FAA12-072C-4ED5-BA76-0FFFAEFDB88A}" dt="2026-01-29T16:43:43.581" v="722" actId="21"/>
          <ac:spMkLst>
            <pc:docMk/>
            <pc:sldMk cId="2951564848" sldId="329"/>
            <ac:spMk id="70" creationId="{22B35E3A-AF52-961A-9ED1-A1F3E1B9C053}"/>
          </ac:spMkLst>
        </pc:spChg>
      </pc:sldChg>
      <pc:sldChg chg="del">
        <pc:chgData name="Zonghua Gu" userId="9a7e1853e1951ef5" providerId="LiveId" clId="{CF1FAA12-072C-4ED5-BA76-0FFFAEFDB88A}" dt="2026-01-29T16:10:23.157" v="300" actId="47"/>
        <pc:sldMkLst>
          <pc:docMk/>
          <pc:sldMk cId="369676877" sldId="786"/>
        </pc:sldMkLst>
      </pc:sldChg>
      <pc:sldChg chg="modSp add del mod">
        <pc:chgData name="Zonghua Gu" userId="9a7e1853e1951ef5" providerId="LiveId" clId="{CF1FAA12-072C-4ED5-BA76-0FFFAEFDB88A}" dt="2026-01-29T16:34:37.889" v="687" actId="47"/>
        <pc:sldMkLst>
          <pc:docMk/>
          <pc:sldMk cId="480976480" sldId="787"/>
        </pc:sldMkLst>
        <pc:spChg chg="mod">
          <ac:chgData name="Zonghua Gu" userId="9a7e1853e1951ef5" providerId="LiveId" clId="{CF1FAA12-072C-4ED5-BA76-0FFFAEFDB88A}" dt="2026-01-29T16:34:34.164" v="686" actId="21"/>
          <ac:spMkLst>
            <pc:docMk/>
            <pc:sldMk cId="480976480" sldId="787"/>
            <ac:spMk id="7173" creationId="{00000000-0000-0000-0000-000000000000}"/>
          </ac:spMkLst>
        </pc:spChg>
      </pc:sldChg>
      <pc:sldChg chg="addSp modSp new mod">
        <pc:chgData name="Zonghua Gu" userId="9a7e1853e1951ef5" providerId="LiveId" clId="{CF1FAA12-072C-4ED5-BA76-0FFFAEFDB88A}" dt="2026-01-29T16:44:39.748" v="731" actId="1076"/>
        <pc:sldMkLst>
          <pc:docMk/>
          <pc:sldMk cId="3606624757" sldId="788"/>
        </pc:sldMkLst>
        <pc:spChg chg="mod">
          <ac:chgData name="Zonghua Gu" userId="9a7e1853e1951ef5" providerId="LiveId" clId="{CF1FAA12-072C-4ED5-BA76-0FFFAEFDB88A}" dt="2026-01-29T16:33:21.200" v="653"/>
          <ac:spMkLst>
            <pc:docMk/>
            <pc:sldMk cId="3606624757" sldId="788"/>
            <ac:spMk id="2" creationId="{73099FC2-421B-D619-2310-67164A408743}"/>
          </ac:spMkLst>
        </pc:spChg>
        <pc:spChg chg="mod">
          <ac:chgData name="Zonghua Gu" userId="9a7e1853e1951ef5" providerId="LiveId" clId="{CF1FAA12-072C-4ED5-BA76-0FFFAEFDB88A}" dt="2026-01-29T16:40:22.638" v="721" actId="113"/>
          <ac:spMkLst>
            <pc:docMk/>
            <pc:sldMk cId="3606624757" sldId="788"/>
            <ac:spMk id="4" creationId="{9D5294EA-D417-FFF6-9FBC-638C9E33F1FB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5" creationId="{12503947-7EE2-3D0C-9B2C-6D4BB8558061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7" creationId="{171DE037-CA89-5411-4A47-20E5F865FAED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8" creationId="{F8A03E21-557C-AE9C-CDA4-43063C78A2DC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9" creationId="{665479D0-D2DA-D721-9835-1525555216DB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0" creationId="{B4B5222C-3668-B817-2A1E-75F02B66FF3D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2" creationId="{113E37B6-F355-56D0-25ED-83E7D2952D75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3" creationId="{5F5E3D62-9A0A-6523-F304-FA2A8111A457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4" creationId="{403672EE-C95F-C69E-6661-9B84F32A591D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6" creationId="{CA1CA043-5272-70C4-A2CA-DCF2E4A9C1C5}"/>
          </ac:spMkLst>
        </pc:spChg>
        <pc:spChg chg="add">
          <ac:chgData name="Zonghua Gu" userId="9a7e1853e1951ef5" providerId="LiveId" clId="{CF1FAA12-072C-4ED5-BA76-0FFFAEFDB88A}" dt="2026-01-29T16:26:34.447" v="409"/>
          <ac:spMkLst>
            <pc:docMk/>
            <pc:sldMk cId="3606624757" sldId="788"/>
            <ac:spMk id="17" creationId="{FF61E329-3A42-C54C-A491-754516631F45}"/>
          </ac:spMkLst>
        </pc:spChg>
        <pc:spChg chg="add mod">
          <ac:chgData name="Zonghua Gu" userId="9a7e1853e1951ef5" providerId="LiveId" clId="{CF1FAA12-072C-4ED5-BA76-0FFFAEFDB88A}" dt="2026-01-29T16:44:39.748" v="731" actId="1076"/>
          <ac:spMkLst>
            <pc:docMk/>
            <pc:sldMk cId="3606624757" sldId="788"/>
            <ac:spMk id="70" creationId="{22B35E3A-AF52-961A-9ED1-A1F3E1B9C053}"/>
          </ac:spMkLst>
        </pc:spChg>
      </pc:sldChg>
      <pc:sldChg chg="addSp delSp modSp new mod">
        <pc:chgData name="Zonghua Gu" userId="9a7e1853e1951ef5" providerId="LiveId" clId="{CF1FAA12-072C-4ED5-BA76-0FFFAEFDB88A}" dt="2026-01-29T16:44:32.607" v="729" actId="21"/>
        <pc:sldMkLst>
          <pc:docMk/>
          <pc:sldMk cId="2960028693" sldId="789"/>
        </pc:sldMkLst>
        <pc:spChg chg="mod">
          <ac:chgData name="Zonghua Gu" userId="9a7e1853e1951ef5" providerId="LiveId" clId="{CF1FAA12-072C-4ED5-BA76-0FFFAEFDB88A}" dt="2026-01-29T16:39:58.059" v="717" actId="20577"/>
          <ac:spMkLst>
            <pc:docMk/>
            <pc:sldMk cId="2960028693" sldId="789"/>
            <ac:spMk id="2" creationId="{B688D47E-EB25-E645-ED51-F4099B3BDB4E}"/>
          </ac:spMkLst>
        </pc:spChg>
        <pc:spChg chg="mod">
          <ac:chgData name="Zonghua Gu" userId="9a7e1853e1951ef5" providerId="LiveId" clId="{CF1FAA12-072C-4ED5-BA76-0FFFAEFDB88A}" dt="2026-01-29T16:39:41.613" v="705" actId="20577"/>
          <ac:spMkLst>
            <pc:docMk/>
            <pc:sldMk cId="2960028693" sldId="789"/>
            <ac:spMk id="4" creationId="{05CCFD2A-912B-2727-05E7-A113476881C4}"/>
          </ac:spMkLst>
        </pc:spChg>
        <pc:spChg chg="add del mod">
          <ac:chgData name="Zonghua Gu" userId="9a7e1853e1951ef5" providerId="LiveId" clId="{CF1FAA12-072C-4ED5-BA76-0FFFAEFDB88A}" dt="2026-01-29T16:44:32.607" v="729" actId="21"/>
          <ac:spMkLst>
            <pc:docMk/>
            <pc:sldMk cId="2960028693" sldId="789"/>
            <ac:spMk id="70" creationId="{22B35E3A-AF52-961A-9ED1-A1F3E1B9C05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A17A-95E8-4381-B66B-5D6DE2B3048A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C9D69-9831-4844-8B1E-062B2DA5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54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Harvard architecture: allows simultaneous accesses to instruction memory and data memory. Most DSPs use Harvard architecture for streaming data:</a:t>
            </a:r>
          </a:p>
          <a:p>
            <a:pPr lvl="1"/>
            <a:r>
              <a:rPr lang="en-US" dirty="0"/>
              <a:t>greater memory bandwidth</a:t>
            </a:r>
          </a:p>
          <a:p>
            <a:pPr lvl="1"/>
            <a:r>
              <a:rPr lang="en-US" dirty="0"/>
              <a:t>more predictable bandwidth</a:t>
            </a:r>
          </a:p>
          <a:p>
            <a:r>
              <a:rPr lang="en-US" dirty="0"/>
              <a:t>von Neumann architecture: does not allow simultaneous accesses to instruction memory and data memory</a:t>
            </a:r>
          </a:p>
          <a:p>
            <a:pPr lvl="1"/>
            <a:r>
              <a:rPr lang="en-US" dirty="0"/>
              <a:t>More flexible placement of instructions and data in one unified memory, hence more efficient memory space utilization</a:t>
            </a:r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r>
              <a:rPr lang="en-US" dirty="0"/>
              <a:t>## 5. Why This Matters</a:t>
            </a:r>
          </a:p>
          <a:p>
            <a:endParaRPr lang="en-US" dirty="0"/>
          </a:p>
          <a:p>
            <a:r>
              <a:rPr lang="en-US" dirty="0"/>
              <a:t>* Explains why Flash starts at `0x08000000` and SRAM at `0x20000000`</a:t>
            </a:r>
          </a:p>
          <a:p>
            <a:r>
              <a:rPr lang="en-US" dirty="0"/>
              <a:t>* Explains efficient pipelining and instruction fetch</a:t>
            </a:r>
          </a:p>
          <a:p>
            <a:r>
              <a:rPr lang="en-US" dirty="0"/>
              <a:t>* Explains why constants may live in Flash but variables must live in RAM</a:t>
            </a:r>
          </a:p>
          <a:p>
            <a:endParaRPr lang="en-US" dirty="0"/>
          </a:p>
          <a:p>
            <a:r>
              <a:rPr lang="en-US" dirty="0"/>
              <a:t>---</a:t>
            </a:r>
          </a:p>
          <a:p>
            <a:endParaRPr lang="en-US" dirty="0"/>
          </a:p>
          <a:p>
            <a:r>
              <a:rPr lang="en-US" dirty="0"/>
              <a:t>*(If you remember only one thing: Cortex‑M is not purely Von Neumann, and not purely Harvard — it is deliberately both.)*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**Typical examples:**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ARM Cortex‑M: Modified Harvard Architecture: Looks like Von Neumann to software, behaves like Harvard in hardware</a:t>
            </a:r>
          </a:p>
          <a:p>
            <a:endParaRPr lang="en-US" dirty="0"/>
          </a:p>
          <a:p>
            <a:r>
              <a:rPr lang="en-US" dirty="0"/>
              <a:t>* Early computers</a:t>
            </a:r>
          </a:p>
          <a:p>
            <a:r>
              <a:rPr lang="en-US" dirty="0"/>
              <a:t>* Conceptual model used in many programming courses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5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</a:t>
            </a: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2000188B or 8B180020  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6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Architecturally, PC advances by 4 bytes per fetch; halfword effects are an encoding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5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     volatile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/*!&lt; defines 'read only' permissions 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__O     volatile          /*!&lt; defines 'write only' permissions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__IO    volatile          /*!&lt; defines 'read / write' permissions   */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     volatile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/*!&lt; defines 'read only' permissions 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__O     volatile          /*!&lt; defines 'write only' permissions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__IO    volatile          /*!&lt; defines 'read / write' permissions   */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5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     volatile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/*!&lt; defines 'read only' permissions 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__O     volatile          /*!&lt; defines 'write only' permissions     */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#define     __IO    volatile          /*!&lt; defines 'read / write' permissions   */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C9D69-9831-4844-8B1E-062B2DA58B0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5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BE2268D-B161-4F55-8E86-B84AB374FCB2}" type="datetime1">
              <a:rPr lang="en-US" smtClean="0">
                <a:latin typeface="Arial" charset="0"/>
                <a:cs typeface="Arial" charset="0"/>
              </a:rPr>
              <a:pPr/>
              <a:t>1/29/2026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89EF-330F-4697-A9DC-33E71612D529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7588" y="512763"/>
            <a:ext cx="4570412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278" y="3257861"/>
            <a:ext cx="7311447" cy="3086723"/>
          </a:xfrm>
          <a:noFill/>
          <a:ln/>
        </p:spPr>
        <p:txBody>
          <a:bodyPr/>
          <a:lstStyle/>
          <a:p>
            <a:pPr eaLnBrk="1" hangingPunct="1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2151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3B6732A1-8A50-42D0-9FB5-A7CC4F887D83}" type="datetime1">
              <a:rPr lang="en-US" smtClean="0"/>
              <a:t>1/29/2026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32F6112-2530-4960-AA07-04E672D1E722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96A6EFF-8172-426D-9AC7-B0DD95EEE533}" type="datetime1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B809B3-6A2C-46CF-98AB-C7B45372B065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pPr eaLnBrk="1" latinLnBrk="0" hangingPunct="1"/>
            <a:fld id="{C191117F-3CD7-4767-AEE5-49A060274EAA}" type="datetime1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B8C5CE-9DF7-4BB4-863A-6E277DDC03D4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EE11402-9D83-40E7-9253-0548CE63EB94}" type="datetime1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C0C8811-C7DA-4658-BB60-F635F9220CDF}" type="datetime1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EB38FCF-5E28-44CB-A212-D3E75CA77D8D}" type="datetime1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5FE7C6-0DE5-4400-A2DD-37AB2CB98797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312819A-A7E0-496A-9C6B-0FBBF375D97B}" type="datetime1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0259BA2E-082A-4ACD-AA34-4B617DF5D259}" type="datetime1">
              <a:rPr lang="en-US" smtClean="0"/>
              <a:t>1/29/2026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e.maine.edu/~zhu/boo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Spring 2026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37547"/>
            <a:ext cx="967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Bookman Old Style (Headings)"/>
              </a:rPr>
              <a:t>Embedded Systems with ARM Cortex-M Microcontrollers in Assembly Language and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3832" y="1828801"/>
            <a:ext cx="629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</a:rPr>
              <a:t>Chapter 1</a:t>
            </a:r>
          </a:p>
          <a:p>
            <a:pPr algn="r"/>
            <a:r>
              <a:rPr lang="en-US" sz="2400" b="1" dirty="0">
                <a:solidFill>
                  <a:srgbClr val="C00000"/>
                </a:solidFill>
              </a:rPr>
              <a:t>Computer and Assembly Language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</a:t>
            </a:fld>
            <a:endParaRPr kumimoji="0"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950AF61-E22F-B40C-FB60-A35C53D05D61}"/>
              </a:ext>
            </a:extLst>
          </p:cNvPr>
          <p:cNvSpPr txBox="1">
            <a:spLocks/>
          </p:cNvSpPr>
          <p:nvPr/>
        </p:nvSpPr>
        <p:spPr>
          <a:xfrm>
            <a:off x="1625600" y="3886200"/>
            <a:ext cx="9144000" cy="99060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Z. Gu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3EC5B2-C191-2980-14D0-C87219AED9C5}"/>
              </a:ext>
            </a:extLst>
          </p:cNvPr>
          <p:cNvSpPr txBox="1"/>
          <p:nvPr/>
        </p:nvSpPr>
        <p:spPr>
          <a:xfrm>
            <a:off x="2334738" y="6307127"/>
            <a:ext cx="7725724" cy="461665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Acknowledgement: Lecture slides based on Embedded Systems with ARM Cortex-M Microcontrollers in Assembly Language and C, University of Maine 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  <a:hlinkClick r:id="rId3"/>
              </a:rPr>
              <a:t>https://web.eece.maine.edu/~zhu/book/</a:t>
            </a:r>
            <a:r>
              <a:rPr lang="en-US" altLang="zh-CN" sz="1200" dirty="0">
                <a:solidFill>
                  <a:schemeClr val="tx1"/>
                </a:solidFill>
                <a:latin typeface="Gill Sans Light"/>
              </a:rPr>
              <a:t> </a:t>
            </a:r>
            <a:endParaRPr lang="en-SE" sz="1200" dirty="0">
              <a:solidFill>
                <a:schemeClr val="tx1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763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a Program Runs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467757"/>
            <a:ext cx="22860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main(void){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a = 0;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b = 1;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c;</a:t>
            </a:r>
          </a:p>
          <a:p>
            <a:r>
              <a:rPr lang="en-US" dirty="0">
                <a:latin typeface="Consolas" panose="020B0609020204030204" pitchFamily="49" charset="0"/>
              </a:rPr>
              <a:t>  c = a + b;</a:t>
            </a:r>
          </a:p>
          <a:p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1028" y="6351508"/>
            <a:ext cx="1981200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1" y="11430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Code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28894" y="1326922"/>
            <a:ext cx="5762905" cy="1870098"/>
            <a:chOff x="3304893" y="1326922"/>
            <a:chExt cx="5762905" cy="1870098"/>
          </a:xfrm>
        </p:grpSpPr>
        <p:sp>
          <p:nvSpPr>
            <p:cNvPr id="6" name="Right Arrow 5"/>
            <p:cNvSpPr/>
            <p:nvPr/>
          </p:nvSpPr>
          <p:spPr>
            <a:xfrm>
              <a:off x="3352800" y="2382156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4893" y="2012824"/>
              <a:ext cx="1010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1999" y="1719692"/>
              <a:ext cx="4495799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dirty="0">
                  <a:latin typeface="Consolas" panose="020B0609020204030204" pitchFamily="49" charset="0"/>
                </a:rPr>
                <a:t>MOVS r1, #0x00  	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; int a = 0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MOVS r2, #0x01	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; int b = 1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ADDS r3, r1, r2	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; c = a + b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MOVS r0, 0x00	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; set return value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BX lr		</a:t>
              </a:r>
              <a:r>
                <a:rPr lang="pt-BR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; return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1326922"/>
              <a:ext cx="1650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Assembly Code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82081" y="3314416"/>
            <a:ext cx="1166451" cy="530624"/>
            <a:chOff x="3458080" y="3314416"/>
            <a:chExt cx="1166451" cy="530624"/>
          </a:xfrm>
        </p:grpSpPr>
        <p:sp>
          <p:nvSpPr>
            <p:cNvPr id="11" name="Right Arrow 10"/>
            <p:cNvSpPr/>
            <p:nvPr/>
          </p:nvSpPr>
          <p:spPr>
            <a:xfrm rot="8470994">
              <a:off x="3710131" y="3692640"/>
              <a:ext cx="9144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9364359">
              <a:off x="3458080" y="3314416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assembler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76400" y="3930134"/>
            <a:ext cx="2286000" cy="2306598"/>
            <a:chOff x="152400" y="3930134"/>
            <a:chExt cx="2286000" cy="2306598"/>
          </a:xfrm>
        </p:grpSpPr>
        <p:sp>
          <p:nvSpPr>
            <p:cNvPr id="12" name="Rectangle 11"/>
            <p:cNvSpPr/>
            <p:nvPr/>
          </p:nvSpPr>
          <p:spPr>
            <a:xfrm>
              <a:off x="152400" y="4348120"/>
              <a:ext cx="2286000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dirty="0">
                  <a:latin typeface="Consolas" panose="020B0609020204030204" pitchFamily="49" charset="0"/>
                </a:rPr>
                <a:t>0010000100000000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0010001000000001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0001100010001011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0010000000000000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0100011101110000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3930134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Machine Code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927" y="5867400"/>
              <a:ext cx="1015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Binary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181600" y="4353228"/>
            <a:ext cx="28956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MOVS r1, #0x00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MOVS r2, #0x01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ADDS r3, r1, r2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MOVS r0, #0x00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; BX lr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41925" y="4348120"/>
            <a:ext cx="816249" cy="1896030"/>
            <a:chOff x="2617924" y="4348120"/>
            <a:chExt cx="816249" cy="1896030"/>
          </a:xfrm>
        </p:grpSpPr>
        <p:sp>
          <p:nvSpPr>
            <p:cNvPr id="13" name="Rectangle 12"/>
            <p:cNvSpPr/>
            <p:nvPr/>
          </p:nvSpPr>
          <p:spPr>
            <a:xfrm>
              <a:off x="2667000" y="4348120"/>
              <a:ext cx="762000" cy="14773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t-BR" dirty="0">
                  <a:latin typeface="Consolas" panose="020B0609020204030204" pitchFamily="49" charset="0"/>
                </a:rPr>
                <a:t>2100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2201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188B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2000</a:t>
              </a:r>
            </a:p>
            <a:p>
              <a:r>
                <a:rPr lang="pt-BR" dirty="0">
                  <a:latin typeface="Consolas" panose="020B0609020204030204" pitchFamily="49" charset="0"/>
                </a:rPr>
                <a:t>4770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17924" y="5874818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 Hex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Registers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049140"/>
              </p:ext>
            </p:extLst>
          </p:nvPr>
        </p:nvGraphicFramePr>
        <p:xfrm>
          <a:off x="228600" y="1143000"/>
          <a:ext cx="8305800" cy="501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51550" imgH="4239368" progId="Visio.Drawing.11">
                  <p:embed/>
                </p:oleObj>
              </mc:Choice>
              <mc:Fallback>
                <p:oleObj name="Visio" r:id="rId2" imgW="7051550" imgH="4239368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305800" cy="5010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781800" y="1371600"/>
            <a:ext cx="5257800" cy="3124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/>
              <a:t>Fastest way to read and write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Registers are within the processor chip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register stores 32-bit value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ARM Cortex-M has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R0-R12</a:t>
            </a:r>
            <a:r>
              <a:rPr lang="en-US" sz="1800" dirty="0"/>
              <a:t>: 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13</a:t>
            </a:r>
            <a:r>
              <a:rPr lang="en-US" sz="1800" dirty="0"/>
              <a:t> general-purpose registers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R13</a:t>
            </a:r>
            <a:r>
              <a:rPr lang="en-US" sz="1800" dirty="0"/>
              <a:t>: Stack pointer (Shadow of MSP or PSP)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R14</a:t>
            </a:r>
            <a:r>
              <a:rPr lang="en-US" sz="1800" dirty="0"/>
              <a:t>: Link register (LR)</a:t>
            </a:r>
          </a:p>
          <a:p>
            <a:pPr lvl="1">
              <a:lnSpc>
                <a:spcPct val="90000"/>
              </a:lnSpc>
            </a:pPr>
            <a:r>
              <a:rPr lang="en-US" sz="18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R15</a:t>
            </a:r>
            <a:r>
              <a:rPr lang="en-US" sz="1800" dirty="0"/>
              <a:t>: Program counter (PC)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Special registers (</a:t>
            </a:r>
            <a:r>
              <a:rPr lang="en-US" sz="1800" dirty="0" err="1"/>
              <a:t>xPSR</a:t>
            </a:r>
            <a:r>
              <a:rPr lang="en-US" sz="1800" dirty="0"/>
              <a:t>, BASEPRI, PRIMASK,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7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4660" y="1272546"/>
            <a:ext cx="10997739" cy="762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Program Counter </a:t>
            </a:r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b="1" dirty="0">
                <a:solidFill>
                  <a:srgbClr val="C00000"/>
                </a:solidFill>
              </a:rPr>
              <a:t>PC) </a:t>
            </a:r>
            <a:r>
              <a:rPr lang="en-US" sz="2000" dirty="0"/>
              <a:t>is a register that holds the memory address of the next instruction to be fetched from the memory.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1564" y="2496456"/>
            <a:ext cx="1741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1. Fetch instruction at PC address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4163926"/>
            <a:ext cx="1438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2. Decode the instruction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2364" y="4087726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3. Execute the instruction</a:t>
            </a:r>
          </a:p>
        </p:txBody>
      </p:sp>
      <p:sp>
        <p:nvSpPr>
          <p:cNvPr id="10" name="Circular Arrow 9"/>
          <p:cNvSpPr/>
          <p:nvPr/>
        </p:nvSpPr>
        <p:spPr>
          <a:xfrm>
            <a:off x="2658164" y="2877456"/>
            <a:ext cx="2590800" cy="2667000"/>
          </a:xfrm>
          <a:prstGeom prst="circularArrow">
            <a:avLst>
              <a:gd name="adj1" fmla="val 10542"/>
              <a:gd name="adj2" fmla="val 1142319"/>
              <a:gd name="adj3" fmla="val 7038085"/>
              <a:gd name="adj4" fmla="val 2713974"/>
              <a:gd name="adj5" fmla="val 8429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Circular Arrow 10"/>
          <p:cNvSpPr/>
          <p:nvPr/>
        </p:nvSpPr>
        <p:spPr>
          <a:xfrm>
            <a:off x="2353364" y="2725056"/>
            <a:ext cx="2590800" cy="2667000"/>
          </a:xfrm>
          <a:prstGeom prst="circularArrow">
            <a:avLst>
              <a:gd name="adj1" fmla="val 10542"/>
              <a:gd name="adj2" fmla="val 1142319"/>
              <a:gd name="adj3" fmla="val 13912791"/>
              <a:gd name="adj4" fmla="val 10955213"/>
              <a:gd name="adj5" fmla="val 837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ircular Arrow 11"/>
          <p:cNvSpPr/>
          <p:nvPr/>
        </p:nvSpPr>
        <p:spPr>
          <a:xfrm>
            <a:off x="3039164" y="2648856"/>
            <a:ext cx="2590800" cy="2667000"/>
          </a:xfrm>
          <a:prstGeom prst="circularArrow">
            <a:avLst>
              <a:gd name="adj1" fmla="val 9498"/>
              <a:gd name="adj2" fmla="val 1142319"/>
              <a:gd name="adj3" fmla="val 20725568"/>
              <a:gd name="adj4" fmla="val 18161247"/>
              <a:gd name="adj5" fmla="val 773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259357" y="3107531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  <a:cs typeface="Consolas" panose="020B0609020204030204" pitchFamily="49" charset="0"/>
              </a:rPr>
              <a:t>2100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23363" y="3119825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0x080001AC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253357" y="3419786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53357" y="3715061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53357" y="3991286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53357" y="4264336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2205" y="3662551"/>
            <a:ext cx="838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32352" y="2297668"/>
            <a:ext cx="178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Memory Address</a:t>
            </a:r>
          </a:p>
        </p:txBody>
      </p:sp>
      <p:cxnSp>
        <p:nvCxnSpPr>
          <p:cNvPr id="23" name="Straight Arrow Connector 22"/>
          <p:cNvCxnSpPr>
            <a:stCxn id="19" idx="3"/>
            <a:endCxn id="13" idx="1"/>
          </p:cNvCxnSpPr>
          <p:nvPr/>
        </p:nvCxnSpPr>
        <p:spPr>
          <a:xfrm flipV="1">
            <a:off x="7680405" y="3846195"/>
            <a:ext cx="578952" cy="1022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361927"/>
            <a:ext cx="1981200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42206" y="4707731"/>
            <a:ext cx="199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PC =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0x080001B0</a:t>
            </a:r>
          </a:p>
          <a:p>
            <a:r>
              <a:rPr lang="en-US" dirty="0">
                <a:solidFill>
                  <a:srgbClr val="C00000"/>
                </a:solidFill>
              </a:rPr>
              <a:t>Instruction =</a:t>
            </a:r>
            <a:r>
              <a:rPr lang="en-US" b="1" dirty="0">
                <a:solidFill>
                  <a:srgbClr val="C00000"/>
                </a:solidFill>
                <a:latin typeface="Gill Sans MT (Body)"/>
                <a:cs typeface="Consolas" panose="020B0609020204030204" pitchFamily="49" charset="0"/>
              </a:rPr>
              <a:t> </a:t>
            </a:r>
            <a:r>
              <a:rPr lang="pl-PL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188B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Three-state pipeline: </a:t>
            </a:r>
            <a:br>
              <a:rPr lang="en-US" dirty="0"/>
            </a:br>
            <a:r>
              <a:rPr lang="en-US" dirty="0"/>
              <a:t>Fetch, Decode,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408" y="1291717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Pipelining </a:t>
            </a:r>
            <a:r>
              <a:rPr lang="en-US" dirty="0"/>
              <a:t>allows hardware resources to be fully utilized</a:t>
            </a:r>
          </a:p>
          <a:p>
            <a:r>
              <a:rPr lang="en-US" dirty="0"/>
              <a:t>One 32-bit instruction or two 16-bit instructions can be fetched.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400800"/>
            <a:ext cx="1981200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70150"/>
            <a:ext cx="638991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348574-9425-45A8-91E6-E9DB86C164CE}"/>
              </a:ext>
            </a:extLst>
          </p:cNvPr>
          <p:cNvSpPr txBox="1"/>
          <p:nvPr/>
        </p:nvSpPr>
        <p:spPr>
          <a:xfrm>
            <a:off x="4119275" y="5702503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Pipeline of </a:t>
            </a:r>
            <a:r>
              <a:rPr lang="en-US" b="1" dirty="0">
                <a:solidFill>
                  <a:srgbClr val="FF0000"/>
                </a:solidFill>
              </a:rPr>
              <a:t>32-bit</a:t>
            </a:r>
            <a:r>
              <a:rPr lang="en-US" b="1" dirty="0">
                <a:solidFill>
                  <a:schemeClr val="accent1"/>
                </a:solidFill>
              </a:rPr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185202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Three-state pipeline: </a:t>
            </a:r>
            <a:br>
              <a:rPr lang="en-US" dirty="0"/>
            </a:br>
            <a:r>
              <a:rPr lang="en-US" dirty="0"/>
              <a:t>Fetch, Decode,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1312" y="1275974"/>
            <a:ext cx="8229600" cy="762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Pipelining </a:t>
            </a:r>
            <a:r>
              <a:rPr lang="en-US" dirty="0"/>
              <a:t>allows hardware resources to be fully utilized</a:t>
            </a:r>
          </a:p>
          <a:p>
            <a:r>
              <a:rPr lang="en-US" dirty="0"/>
              <a:t>One 32-bit instruction or two 16-bit instructions can be fetched.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00" y="6324600"/>
            <a:ext cx="1981200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48574-9425-45A8-91E6-E9DB86C164CE}"/>
              </a:ext>
            </a:extLst>
          </p:cNvPr>
          <p:cNvSpPr txBox="1"/>
          <p:nvPr/>
        </p:nvSpPr>
        <p:spPr>
          <a:xfrm>
            <a:off x="3038190" y="5861149"/>
            <a:ext cx="5818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Pipeline of </a:t>
            </a:r>
            <a:r>
              <a:rPr lang="en-US" b="1" dirty="0">
                <a:solidFill>
                  <a:srgbClr val="FF0000"/>
                </a:solidFill>
              </a:rPr>
              <a:t>16-bit</a:t>
            </a:r>
            <a:r>
              <a:rPr lang="en-US" b="1" dirty="0">
                <a:solidFill>
                  <a:schemeClr val="accent1"/>
                </a:solidFill>
              </a:rPr>
              <a:t> instructions (each instruction fetch</a:t>
            </a:r>
          </a:p>
          <a:p>
            <a:r>
              <a:rPr lang="en-US" b="1" dirty="0">
                <a:solidFill>
                  <a:schemeClr val="accent1"/>
                </a:solidFill>
              </a:rPr>
              <a:t>brings in 32 bits, two 16-bit instructions)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CF490-1824-4368-9D9D-F1EA3D83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2209800"/>
            <a:ext cx="6843095" cy="331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9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8" y="190831"/>
            <a:ext cx="8229600" cy="914400"/>
          </a:xfrm>
        </p:spPr>
        <p:txBody>
          <a:bodyPr/>
          <a:lstStyle/>
          <a:p>
            <a:r>
              <a:rPr lang="en-US" dirty="0"/>
              <a:t>Machine codes are stored in 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88" name="Rectangle 87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5744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Instruction: pc = </a:t>
            </a:r>
            <a:r>
              <a:rPr lang="en-US" dirty="0">
                <a:latin typeface="Consolas" panose="020B0609020204030204" pitchFamily="49" charset="0"/>
              </a:rPr>
              <a:t>0x08001AC</a:t>
            </a:r>
            <a:br>
              <a:rPr lang="en-US" dirty="0"/>
            </a:br>
            <a:r>
              <a:rPr lang="en-US" dirty="0"/>
              <a:t>Decode Instruction: </a:t>
            </a:r>
            <a:r>
              <a:rPr lang="en-US" dirty="0">
                <a:latin typeface="Consolas" panose="020B0609020204030204" pitchFamily="49" charset="0"/>
              </a:rPr>
              <a:t>2100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MOVS r1, #0x00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0x080001AC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3009900"/>
          </a:xfrm>
          <a:prstGeom prst="bentConnector3">
            <a:avLst>
              <a:gd name="adj1" fmla="val 82390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16</a:t>
            </a:fld>
            <a:endParaRPr kumimoji="0"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3CC60F-9B44-6F80-877C-16C0FB403414}"/>
              </a:ext>
            </a:extLst>
          </p:cNvPr>
          <p:cNvSpPr txBox="1"/>
          <p:nvPr/>
        </p:nvSpPr>
        <p:spPr>
          <a:xfrm>
            <a:off x="8541415" y="138116"/>
            <a:ext cx="355578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2100 encodes the whole instruction</a:t>
            </a:r>
          </a:p>
          <a:p>
            <a:r>
              <a:rPr lang="en-US" dirty="0"/>
              <a:t>MOVS r1, #0x00 (details omitted)</a:t>
            </a:r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8614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Execute Instruction: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MOVS r1, #0x00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0x080001AC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3009900"/>
          </a:xfrm>
          <a:prstGeom prst="bentConnector3">
            <a:avLst>
              <a:gd name="adj1" fmla="val 82390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71" y="17945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Next Instruction: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pc = pc + 2</a:t>
            </a:r>
            <a:br>
              <a:rPr lang="en-US" dirty="0"/>
            </a:b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0x080001AE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2201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2781300"/>
          </a:xfrm>
          <a:prstGeom prst="bentConnector3">
            <a:avLst>
              <a:gd name="adj1" fmla="val 81761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18</a:t>
            </a:fld>
            <a:endParaRPr kumimoji="0"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385" y="1776063"/>
            <a:ext cx="2090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Thumb-2 consists of a mix of 16- &amp; 32-bit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reality, we always fetch 4 bytes from the instruction memory (either one 32-bit instruction or two 16-bit instructions)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To simplify the demo, we assume we only fetch 2 bytes from the instruction memory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2646194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71" y="17945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Next Instruction: </a:t>
            </a:r>
            <a:r>
              <a:rPr lang="en-US" dirty="0">
                <a:latin typeface="Consolas" panose="020B0609020204030204" pitchFamily="49" charset="0"/>
              </a:rPr>
              <a:t>pc = pc + 2</a:t>
            </a:r>
            <a:br>
              <a:rPr lang="en-US" dirty="0"/>
            </a:br>
            <a:r>
              <a:rPr lang="en-US" dirty="0"/>
              <a:t>Decode &amp; Execute: </a:t>
            </a:r>
            <a:r>
              <a:rPr lang="en-US" dirty="0">
                <a:latin typeface="Consolas" panose="020B0609020204030204" pitchFamily="49" charset="0"/>
              </a:rPr>
              <a:t>2201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MOVS r2, #0x01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0x080001AE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2201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2781300"/>
          </a:xfrm>
          <a:prstGeom prst="bentConnector3">
            <a:avLst>
              <a:gd name="adj1" fmla="val 81761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6858000" y="1325136"/>
            <a:ext cx="6319192" cy="4878288"/>
            <a:chOff x="3995936" y="1340768"/>
            <a:chExt cx="5904656" cy="468052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1340768"/>
              <a:ext cx="5904656" cy="468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ContrastingRightFacing"/>
              <a:lightRig rig="threePt" dir="t"/>
            </a:scene3d>
          </p:spPr>
        </p:pic>
        <p:grpSp>
          <p:nvGrpSpPr>
            <p:cNvPr id="7" name="Group 33"/>
            <p:cNvGrpSpPr/>
            <p:nvPr/>
          </p:nvGrpSpPr>
          <p:grpSpPr>
            <a:xfrm>
              <a:off x="5441632" y="2178688"/>
              <a:ext cx="3018800" cy="2978504"/>
              <a:chOff x="8567934" y="1916832"/>
              <a:chExt cx="3060850" cy="3142458"/>
            </a:xfrm>
            <a:scene3d>
              <a:camera prst="perspectiveContrastingRightFacing"/>
              <a:lightRig rig="threePt" dir="t"/>
            </a:scene3d>
          </p:grpSpPr>
          <p:sp>
            <p:nvSpPr>
              <p:cNvPr id="8" name="Rounded Rectangle 7"/>
              <p:cNvSpPr/>
              <p:nvPr/>
            </p:nvSpPr>
            <p:spPr>
              <a:xfrm>
                <a:off x="8586192" y="1916832"/>
                <a:ext cx="1440160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ADC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8567936" y="2636912"/>
                <a:ext cx="1476672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DAC</a:t>
                </a: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8567936" y="3356992"/>
                <a:ext cx="1476672" cy="50405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USART,SPI, I</a:t>
                </a:r>
                <a:r>
                  <a:rPr lang="en-US" sz="1600" baseline="30000" dirty="0"/>
                  <a:t>2</a:t>
                </a:r>
                <a:r>
                  <a:rPr lang="en-US" sz="1600" dirty="0"/>
                  <a:t>C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8567934" y="4005064"/>
                <a:ext cx="1476672" cy="1054226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LCD Driver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0116616" y="1916832"/>
                <a:ext cx="1512168" cy="50405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USB 2.0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0152112" y="2564904"/>
                <a:ext cx="1476672" cy="64807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Touch sensing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0152112" y="3284984"/>
                <a:ext cx="1476672" cy="648072"/>
              </a:xfrm>
              <a:prstGeom prst="round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Advanced timers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10152110" y="4005065"/>
                <a:ext cx="1476672" cy="981667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Motor control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ARM processor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010400" cy="4785360"/>
          </a:xfrm>
        </p:spPr>
        <p:txBody>
          <a:bodyPr>
            <a:normAutofit/>
          </a:bodyPr>
          <a:lstStyle/>
          <a:p>
            <a:r>
              <a:rPr lang="en-US" sz="2000" dirty="0"/>
              <a:t>ARM:  </a:t>
            </a:r>
            <a:r>
              <a:rPr lang="en-US" sz="2000" dirty="0">
                <a:solidFill>
                  <a:srgbClr val="C00000"/>
                </a:solidFill>
              </a:rPr>
              <a:t>A</a:t>
            </a:r>
            <a:r>
              <a:rPr lang="en-US" sz="2000" dirty="0"/>
              <a:t>corn </a:t>
            </a:r>
            <a:r>
              <a:rPr lang="en-US" sz="2000" dirty="0">
                <a:solidFill>
                  <a:srgbClr val="C00000"/>
                </a:solidFill>
              </a:rPr>
              <a:t>R</a:t>
            </a:r>
            <a:r>
              <a:rPr lang="en-US" sz="2000" dirty="0"/>
              <a:t>ISC </a:t>
            </a:r>
            <a:r>
              <a:rPr lang="en-US" sz="2000" dirty="0">
                <a:solidFill>
                  <a:srgbClr val="C00000"/>
                </a:solidFill>
              </a:rPr>
              <a:t>M</a:t>
            </a:r>
            <a:r>
              <a:rPr lang="en-US" sz="2000" dirty="0"/>
              <a:t>achine, founded in 1990</a:t>
            </a:r>
          </a:p>
          <a:p>
            <a:endParaRPr lang="en-US" sz="2000" dirty="0"/>
          </a:p>
          <a:p>
            <a:r>
              <a:rPr lang="en-US" sz="2000" dirty="0"/>
              <a:t>Public company, Headquarter at Cambridge, England, UK,  2023 Revenue: US$2.68 billion</a:t>
            </a:r>
          </a:p>
          <a:p>
            <a:endParaRPr lang="en-US" sz="2000" dirty="0"/>
          </a:p>
          <a:p>
            <a:r>
              <a:rPr lang="en-US" sz="2000" dirty="0"/>
              <a:t>Arm processors are used as the main CPU for most mobile phones </a:t>
            </a:r>
            <a:r>
              <a:rPr lang="en-US" sz="2000"/>
              <a:t>and handhelds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world's second fastest supercomputer in 2022, the Japanese </a:t>
            </a:r>
            <a:r>
              <a:rPr lang="en-US" sz="2000" dirty="0" err="1"/>
              <a:t>Fugaku</a:t>
            </a:r>
            <a:r>
              <a:rPr lang="en-US" sz="2000" dirty="0"/>
              <a:t> is based on Arm AArch64 architecture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581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71" y="180945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Next Instruction: </a:t>
            </a:r>
            <a:r>
              <a:rPr lang="en-US" dirty="0">
                <a:latin typeface="Consolas" panose="020B0609020204030204" pitchFamily="49" charset="0"/>
              </a:rPr>
              <a:t>pc = pc + 2</a:t>
            </a:r>
            <a:br>
              <a:rPr lang="en-US" dirty="0"/>
            </a:br>
            <a:r>
              <a:rPr lang="en-US" dirty="0"/>
              <a:t>Decode &amp; Execute: </a:t>
            </a:r>
            <a:r>
              <a:rPr lang="en-US" dirty="0">
                <a:latin typeface="Consolas" panose="020B0609020204030204" pitchFamily="49" charset="0"/>
              </a:rPr>
              <a:t>188B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ADDS r3, r1, r2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0x080001B0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4655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sz="1600" b="1" dirty="0">
                <a:solidFill>
                  <a:srgbClr val="FF0000"/>
                </a:solidFill>
                <a:latin typeface="Consolas" panose="020B0609020204030204" pitchFamily="49" charset="0"/>
              </a:rPr>
              <a:t>188B</a:t>
            </a:r>
            <a:endParaRPr lang="en-US" sz="16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>
            <a:endCxn id="82" idx="1"/>
          </p:cNvCxnSpPr>
          <p:nvPr/>
        </p:nvCxnSpPr>
        <p:spPr>
          <a:xfrm>
            <a:off x="4572000" y="1409701"/>
            <a:ext cx="4044600" cy="2439845"/>
          </a:xfrm>
          <a:prstGeom prst="bentConnector3">
            <a:avLst>
              <a:gd name="adj1" fmla="val 83113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71" name="Elbow Connector 70"/>
          <p:cNvCxnSpPr>
            <a:stCxn id="18" idx="3"/>
          </p:cNvCxnSpPr>
          <p:nvPr/>
        </p:nvCxnSpPr>
        <p:spPr>
          <a:xfrm flipV="1">
            <a:off x="4191000" y="3886200"/>
            <a:ext cx="1219200" cy="1828800"/>
          </a:xfrm>
          <a:prstGeom prst="bentConnector2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 flipV="1">
            <a:off x="4038600" y="4038600"/>
            <a:ext cx="2133600" cy="609600"/>
          </a:xfrm>
          <a:prstGeom prst="bentConnector3">
            <a:avLst>
              <a:gd name="adj1" fmla="val 99405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7" idx="3"/>
          </p:cNvCxnSpPr>
          <p:nvPr/>
        </p:nvCxnSpPr>
        <p:spPr>
          <a:xfrm>
            <a:off x="4191000" y="5409432"/>
            <a:ext cx="609600" cy="76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/>
          <p:nvPr/>
        </p:nvCxnSpPr>
        <p:spPr>
          <a:xfrm rot="10800000" flipV="1">
            <a:off x="4191000" y="3568700"/>
            <a:ext cx="2260600" cy="1536700"/>
          </a:xfrm>
          <a:prstGeom prst="bentConnector3">
            <a:avLst>
              <a:gd name="adj1" fmla="val 0"/>
            </a:avLst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00" y="134584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Next Instruction: </a:t>
            </a:r>
            <a:r>
              <a:rPr lang="en-US" dirty="0">
                <a:latin typeface="Consolas" panose="020B0609020204030204" pitchFamily="49" charset="0"/>
              </a:rPr>
              <a:t>pc = pc + 2</a:t>
            </a:r>
            <a:br>
              <a:rPr lang="en-US" dirty="0"/>
            </a:br>
            <a:r>
              <a:rPr lang="en-US" dirty="0"/>
              <a:t>Decode &amp; Execute: </a:t>
            </a:r>
            <a:r>
              <a:rPr lang="en-US" dirty="0">
                <a:latin typeface="Consolas" panose="020B0609020204030204" pitchFamily="49" charset="0"/>
              </a:rPr>
              <a:t>2000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MOVS r0, #0x00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0x080001B2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latin typeface="Consolas" panose="020B0609020204030204" pitchFamily="49" charset="0"/>
              </a:rPr>
              <a:t>4770 </a:t>
            </a:r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2000</a:t>
            </a:r>
            <a:endParaRPr lang="en-US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2171700"/>
          </a:xfrm>
          <a:prstGeom prst="bentConnector3">
            <a:avLst>
              <a:gd name="adj1" fmla="val 82075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0x080001B4</a:t>
            </a:r>
          </a:p>
          <a:p>
            <a:r>
              <a:rPr lang="en-US" dirty="0"/>
              <a:t>0x080001B2</a:t>
            </a:r>
          </a:p>
          <a:p>
            <a:r>
              <a:rPr lang="en-US" dirty="0"/>
              <a:t>0x080001B0</a:t>
            </a:r>
          </a:p>
          <a:p>
            <a:r>
              <a:rPr lang="en-US" dirty="0"/>
              <a:t>0x080001AE</a:t>
            </a:r>
          </a:p>
          <a:p>
            <a:r>
              <a:rPr lang="en-US" dirty="0"/>
              <a:t>0x080001AC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175266"/>
            <a:ext cx="4953000" cy="5392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4" y="161132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Fetch Next Instruction: </a:t>
            </a:r>
            <a:r>
              <a:rPr lang="en-US" dirty="0">
                <a:latin typeface="Consolas" panose="020B0609020204030204" pitchFamily="49" charset="0"/>
              </a:rPr>
              <a:t>pc = pc + 2</a:t>
            </a:r>
            <a:br>
              <a:rPr lang="en-US" dirty="0"/>
            </a:br>
            <a:r>
              <a:rPr lang="en-US" dirty="0"/>
              <a:t>Decode &amp; Decode: </a:t>
            </a:r>
            <a:r>
              <a:rPr lang="en-US" dirty="0">
                <a:latin typeface="Consolas" panose="020B0609020204030204" pitchFamily="49" charset="0"/>
              </a:rPr>
              <a:t>4770 =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BX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lr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1295400"/>
            <a:ext cx="1143001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0x080001B4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600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905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2209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514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2819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1242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34290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37338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038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0" y="43426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46474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49522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5257032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55626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5867400"/>
            <a:ext cx="11430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0x00000000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28" name="Group 38"/>
          <p:cNvGrpSpPr/>
          <p:nvPr/>
        </p:nvGrpSpPr>
        <p:grpSpPr>
          <a:xfrm>
            <a:off x="2590800" y="1295400"/>
            <a:ext cx="471604" cy="4876800"/>
            <a:chOff x="1066800" y="1295400"/>
            <a:chExt cx="471604" cy="4876800"/>
          </a:xfrm>
        </p:grpSpPr>
        <p:sp>
          <p:nvSpPr>
            <p:cNvPr id="20" name="TextBox 19"/>
            <p:cNvSpPr txBox="1"/>
            <p:nvPr/>
          </p:nvSpPr>
          <p:spPr>
            <a:xfrm>
              <a:off x="1066800" y="1295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6800" y="16002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6800" y="19050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22098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25146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6800" y="2819400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3000" y="31242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43000" y="3429000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54988" y="3700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54988" y="4004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r6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54988" y="4309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4988" y="46144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54988" y="49192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54988" y="52240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54988" y="55288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r1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54988" y="5833646"/>
              <a:ext cx="369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/>
                <a:t>r0</a:t>
              </a:r>
            </a:p>
          </p:txBody>
        </p:sp>
      </p:grpSp>
      <p:grpSp>
        <p:nvGrpSpPr>
          <p:cNvPr id="29" name="Group 63"/>
          <p:cNvGrpSpPr/>
          <p:nvPr/>
        </p:nvGrpSpPr>
        <p:grpSpPr>
          <a:xfrm>
            <a:off x="5435047" y="3117513"/>
            <a:ext cx="1066800" cy="897523"/>
            <a:chOff x="4267200" y="2379077"/>
            <a:chExt cx="1066800" cy="897523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495800" y="23790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495800" y="2971800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105400" y="2683877"/>
              <a:ext cx="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95800" y="2379077"/>
              <a:ext cx="609600" cy="3048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495800" y="2988677"/>
              <a:ext cx="609600" cy="2879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95800" y="2667000"/>
              <a:ext cx="152400" cy="1692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495800" y="2836277"/>
              <a:ext cx="152400" cy="1524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267200" y="2531477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267200" y="3124200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105400" y="2843625"/>
              <a:ext cx="2286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591297" y="266542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ALU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onsolas" panose="020B0609020204030204" pitchFamily="49" charset="0"/>
              </a:rPr>
              <a:t>4770 </a:t>
            </a:r>
            <a:r>
              <a:rPr lang="pl-PL" dirty="0">
                <a:latin typeface="Consolas" panose="020B0609020204030204" pitchFamily="49" charset="0"/>
              </a:rPr>
              <a:t>2000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188B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2201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pl-PL" dirty="0">
                <a:latin typeface="Consolas" panose="020B0609020204030204" pitchFamily="49" charset="0"/>
              </a:rPr>
              <a:t>2100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91000" y="12308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91000" y="156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lr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91000" y="1872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sp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9279271" y="594360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0x00000000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252972" y="135993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0xFFFFFFFF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5734" y="61985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70199" y="6248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2600" y="990600"/>
            <a:ext cx="94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610601" y="9906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24601" y="6096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CPU</a:t>
            </a:r>
          </a:p>
        </p:txBody>
      </p:sp>
      <p:cxnSp>
        <p:nvCxnSpPr>
          <p:cNvPr id="64" name="Elbow Connector 63"/>
          <p:cNvCxnSpPr/>
          <p:nvPr/>
        </p:nvCxnSpPr>
        <p:spPr>
          <a:xfrm>
            <a:off x="4572000" y="1409700"/>
            <a:ext cx="4038600" cy="1943100"/>
          </a:xfrm>
          <a:prstGeom prst="bentConnector3">
            <a:avLst>
              <a:gd name="adj1" fmla="val 82704"/>
            </a:avLst>
          </a:prstGeom>
          <a:ln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9280606" y="3138564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0x080001B4</a:t>
            </a:r>
          </a:p>
          <a:p>
            <a:r>
              <a:rPr lang="en-US" dirty="0">
                <a:latin typeface="Consolas" panose="020B0609020204030204" pitchFamily="49" charset="0"/>
              </a:rPr>
              <a:t>0x080001B2</a:t>
            </a:r>
          </a:p>
          <a:p>
            <a:r>
              <a:rPr lang="en-US" dirty="0">
                <a:latin typeface="Consolas" panose="020B0609020204030204" pitchFamily="49" charset="0"/>
              </a:rPr>
              <a:t>0x080001B0</a:t>
            </a:r>
          </a:p>
          <a:p>
            <a:r>
              <a:rPr lang="en-US" dirty="0">
                <a:latin typeface="Consolas" panose="020B0609020204030204" pitchFamily="49" charset="0"/>
              </a:rPr>
              <a:t>0x080001AE</a:t>
            </a:r>
          </a:p>
          <a:p>
            <a:r>
              <a:rPr lang="en-US" dirty="0">
                <a:latin typeface="Consolas" panose="020B0609020204030204" pitchFamily="49" charset="0"/>
              </a:rPr>
              <a:t>0x080001AC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DA3060-E2D6-4885-5BDD-90FCF777CBAB}"/>
              </a:ext>
            </a:extLst>
          </p:cNvPr>
          <p:cNvSpPr txBox="1"/>
          <p:nvPr/>
        </p:nvSpPr>
        <p:spPr>
          <a:xfrm>
            <a:off x="7577859" y="92838"/>
            <a:ext cx="4536187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BX </a:t>
            </a:r>
            <a:r>
              <a:rPr lang="en-US" dirty="0" err="1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 is “branch-and-exchange” return instruction: it branches to the address held in the link register (</a:t>
            </a:r>
            <a:r>
              <a:rPr lang="en-US" dirty="0" err="1">
                <a:solidFill>
                  <a:schemeClr val="tx1"/>
                </a:solidFill>
              </a:rPr>
              <a:t>lr</a:t>
            </a:r>
            <a:r>
              <a:rPr lang="en-US" dirty="0">
                <a:solidFill>
                  <a:schemeClr val="tx1"/>
                </a:solidFill>
              </a:rPr>
              <a:t>) and sets execution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AB8C-6021-415F-9FF7-FD7ADFE0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89AC-AAB5-489E-891E-60A7652B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425FF-A178-4551-A735-28BCA827A8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92987"/>
            <a:ext cx="8305800" cy="4937760"/>
          </a:xfrm>
        </p:spPr>
        <p:txBody>
          <a:bodyPr/>
          <a:lstStyle/>
          <a:p>
            <a:r>
              <a:rPr lang="en-US" dirty="0"/>
              <a:t>In the previous example, </a:t>
            </a:r>
          </a:p>
          <a:p>
            <a:pPr lvl="1"/>
            <a:r>
              <a:rPr lang="en-US" dirty="0"/>
              <a:t>PC is incremented by 2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Well, I lied!</a:t>
            </a:r>
          </a:p>
        </p:txBody>
      </p:sp>
    </p:spTree>
    <p:extLst>
      <p:ext uri="{BB962C8B-B14F-4D97-AF65-F5344CB8AC3E}">
        <p14:creationId xmlns:p14="http://schemas.microsoft.com/office/powerpoint/2010/main" val="347402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AB8C-6021-415F-9FF7-FD7ADFE0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E89AC-AAB5-489E-891E-60A7652B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425FF-A178-4551-A735-28BCA827A8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11125200" cy="4937760"/>
          </a:xfrm>
        </p:spPr>
        <p:txBody>
          <a:bodyPr>
            <a:normAutofit/>
          </a:bodyPr>
          <a:lstStyle/>
          <a:p>
            <a:r>
              <a:rPr lang="en-US" dirty="0"/>
              <a:t>PC is always incremented by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Each time, 4 bytes are fetched from the instruction memory</a:t>
            </a:r>
          </a:p>
          <a:p>
            <a:pPr lvl="1"/>
            <a:r>
              <a:rPr lang="en-US" dirty="0"/>
              <a:t>It is either two 16-bit instructions or one 32-bit instruction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548640" lvl="2" indent="0">
              <a:buNone/>
            </a:pPr>
            <a:r>
              <a:rPr lang="en-US" sz="1700" dirty="0"/>
              <a:t>If bit [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15-11</a:t>
            </a:r>
            <a:r>
              <a:rPr lang="en-US" sz="1700" dirty="0"/>
              <a:t>] = </a:t>
            </a:r>
            <a:r>
              <a:rPr lang="en-US" sz="17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11101</a:t>
            </a:r>
            <a:r>
              <a:rPr lang="en-US" sz="1700" dirty="0"/>
              <a:t>, </a:t>
            </a:r>
            <a:r>
              <a:rPr lang="en-US" sz="17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11110</a:t>
            </a:r>
            <a:r>
              <a:rPr lang="en-US" sz="1700" dirty="0"/>
              <a:t>, or </a:t>
            </a:r>
            <a:r>
              <a:rPr lang="en-US" sz="17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11111</a:t>
            </a:r>
            <a:r>
              <a:rPr lang="en-US" sz="1700" dirty="0"/>
              <a:t>,  then, it is the first half-word of a 32-bit instruction. </a:t>
            </a:r>
          </a:p>
          <a:p>
            <a:pPr marL="548640" lvl="2" indent="0">
              <a:buNone/>
            </a:pPr>
            <a:r>
              <a:rPr lang="en-US" sz="1700" dirty="0"/>
              <a:t>Otherwise, it is a 16-bit instruction.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DCC10BCB-F227-4415-BEEB-4F435F49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" y="2667000"/>
            <a:ext cx="7010401" cy="96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441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Calculate the Sum of an Array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900" y="2057400"/>
            <a:ext cx="6172200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a[10] = {1, 2, 3, 4, 5, 6, 7, 8, 9, 10};</a:t>
            </a:r>
          </a:p>
          <a:p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total;</a:t>
            </a:r>
          </a:p>
          <a:p>
            <a:r>
              <a:rPr lang="en-US" dirty="0">
                <a:latin typeface="Consolas" panose="020B0609020204030204" pitchFamily="49" charset="0"/>
              </a:rPr>
              <a:t>		</a:t>
            </a:r>
          </a:p>
          <a:p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main(void){		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</a:rPr>
              <a:t>  total = 0;</a:t>
            </a:r>
          </a:p>
          <a:p>
            <a:r>
              <a:rPr lang="en-US" dirty="0">
                <a:latin typeface="Consolas" panose="020B0609020204030204" pitchFamily="49" charset="0"/>
              </a:rPr>
              <a:t>  for (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 &lt; 10; 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latin typeface="Consolas" panose="020B0609020204030204" pitchFamily="49" charset="0"/>
              </a:rPr>
              <a:t>    total += a[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>
                <a:latin typeface="Consolas" panose="020B0609020204030204" pitchFamily="49" charset="0"/>
              </a:rPr>
              <a:t>  } </a:t>
            </a:r>
          </a:p>
          <a:p>
            <a:r>
              <a:rPr lang="en-US" dirty="0">
                <a:latin typeface="Consolas" panose="020B0609020204030204" pitchFamily="49" charset="0"/>
              </a:rPr>
              <a:t>  while(1);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56376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Calculate the Sum of an Array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3289437"/>
            <a:ext cx="2133600" cy="12016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CPU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1948232"/>
            <a:ext cx="2057400" cy="2542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8534400" y="3289437"/>
            <a:ext cx="2057400" cy="11966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I/O Devices</a:t>
            </a:r>
          </a:p>
        </p:txBody>
      </p:sp>
      <p:sp>
        <p:nvSpPr>
          <p:cNvPr id="9" name="Up-Down Arrow 8"/>
          <p:cNvSpPr/>
          <p:nvPr/>
        </p:nvSpPr>
        <p:spPr>
          <a:xfrm>
            <a:off x="2705100" y="4491083"/>
            <a:ext cx="381000" cy="627154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7162800" y="4503895"/>
            <a:ext cx="381000" cy="614342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9372600" y="4491083"/>
            <a:ext cx="381000" cy="627154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>
            <a:off x="2133600" y="5042037"/>
            <a:ext cx="8077200" cy="304800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14800" y="1948232"/>
            <a:ext cx="2057400" cy="2542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Up-Down Arrow 13"/>
          <p:cNvSpPr/>
          <p:nvPr/>
        </p:nvSpPr>
        <p:spPr>
          <a:xfrm>
            <a:off x="4953000" y="4491083"/>
            <a:ext cx="381000" cy="627154"/>
          </a:xfrm>
          <a:prstGeom prst="up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24600" y="1936314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Memory (RAM)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08516" y="1948233"/>
            <a:ext cx="206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Instruction Memory (Flash)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14800" y="2921423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int</a:t>
            </a:r>
            <a:r>
              <a:rPr lang="en-US" sz="1200" b="1" dirty="0"/>
              <a:t> main(void){</a:t>
            </a:r>
          </a:p>
          <a:p>
            <a:r>
              <a:rPr lang="en-US" sz="1200" b="1" dirty="0"/>
              <a:t>   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    total = 0;</a:t>
            </a:r>
          </a:p>
          <a:p>
            <a:r>
              <a:rPr lang="en-US" sz="1200" b="1" dirty="0"/>
              <a:t>    for (</a:t>
            </a:r>
            <a:r>
              <a:rPr lang="en-US" sz="1200" b="1" dirty="0" err="1"/>
              <a:t>i</a:t>
            </a:r>
            <a:r>
              <a:rPr lang="en-US" sz="1200" b="1" dirty="0"/>
              <a:t> = 0; </a:t>
            </a:r>
            <a:r>
              <a:rPr lang="en-US" sz="1200" b="1" dirty="0" err="1"/>
              <a:t>i</a:t>
            </a:r>
            <a:r>
              <a:rPr lang="en-US" sz="1200" b="1" dirty="0"/>
              <a:t> &lt; 10; </a:t>
            </a:r>
            <a:r>
              <a:rPr lang="en-US" sz="1200" b="1" dirty="0" err="1"/>
              <a:t>i</a:t>
            </a:r>
            <a:r>
              <a:rPr lang="en-US" sz="1200" b="1" dirty="0"/>
              <a:t>++) {</a:t>
            </a:r>
          </a:p>
          <a:p>
            <a:r>
              <a:rPr lang="en-US" sz="1200" b="1" dirty="0"/>
              <a:t>        total += a[</a:t>
            </a:r>
            <a:r>
              <a:rPr lang="en-US" sz="1200" b="1" dirty="0" err="1"/>
              <a:t>i</a:t>
            </a:r>
            <a:r>
              <a:rPr lang="en-US" sz="1200" b="1" dirty="0"/>
              <a:t>];</a:t>
            </a:r>
          </a:p>
          <a:p>
            <a:r>
              <a:rPr lang="en-US" sz="1200" b="1" dirty="0"/>
              <a:t>    } </a:t>
            </a:r>
          </a:p>
          <a:p>
            <a:r>
              <a:rPr lang="en-US" sz="1200" b="1" dirty="0"/>
              <a:t>    while(1);</a:t>
            </a:r>
          </a:p>
          <a:p>
            <a:r>
              <a:rPr lang="en-US" sz="1200" b="1" dirty="0"/>
              <a:t>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24600" y="2989355"/>
            <a:ext cx="2057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/>
              <a:t>int</a:t>
            </a:r>
            <a:r>
              <a:rPr lang="en-US" sz="1100" b="1" dirty="0"/>
              <a:t> a[10] = {1, 2, 3, 4, 5, 6, 7, 8, 9, 10};</a:t>
            </a:r>
          </a:p>
          <a:p>
            <a:r>
              <a:rPr lang="en-US" sz="1100" b="1" dirty="0" err="1"/>
              <a:t>int</a:t>
            </a:r>
            <a:r>
              <a:rPr lang="en-US" sz="1100" b="1" dirty="0"/>
              <a:t> total;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30954" y="4419600"/>
            <a:ext cx="17908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Starting memory address</a:t>
            </a:r>
          </a:p>
          <a:p>
            <a:r>
              <a:rPr lang="en-US" sz="1050" b="1" dirty="0">
                <a:solidFill>
                  <a:srgbClr val="FF0000"/>
                </a:solidFill>
              </a:rPr>
              <a:t>0x08000000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039" y="4419600"/>
            <a:ext cx="17908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Starting memory address</a:t>
            </a:r>
          </a:p>
          <a:p>
            <a:r>
              <a:rPr lang="en-US" sz="1050" b="1" dirty="0">
                <a:solidFill>
                  <a:srgbClr val="FF0000"/>
                </a:solidFill>
              </a:rPr>
              <a:t>0x20000000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4682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Calculate the Sum of an Array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58885" y="1828800"/>
            <a:ext cx="2057400" cy="2542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752601" y="1828801"/>
            <a:ext cx="2063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Instruction Memory (Flash)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8885" y="2801991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int</a:t>
            </a:r>
            <a:r>
              <a:rPr lang="en-US" sz="1200" b="1" dirty="0"/>
              <a:t> main(void){</a:t>
            </a:r>
          </a:p>
          <a:p>
            <a:r>
              <a:rPr lang="en-US" sz="1200" b="1" dirty="0"/>
              <a:t>    </a:t>
            </a:r>
            <a:r>
              <a:rPr lang="en-US" sz="1200" b="1" dirty="0" err="1"/>
              <a:t>int</a:t>
            </a:r>
            <a:r>
              <a:rPr lang="en-US" sz="1200" b="1" dirty="0"/>
              <a:t> </a:t>
            </a:r>
            <a:r>
              <a:rPr lang="en-US" sz="1200" b="1" dirty="0" err="1"/>
              <a:t>i</a:t>
            </a:r>
            <a:r>
              <a:rPr lang="en-US" sz="1200" b="1" dirty="0"/>
              <a:t>;</a:t>
            </a:r>
          </a:p>
          <a:p>
            <a:r>
              <a:rPr lang="en-US" sz="1200" b="1" dirty="0"/>
              <a:t>    total = 0;</a:t>
            </a:r>
          </a:p>
          <a:p>
            <a:r>
              <a:rPr lang="en-US" sz="1200" b="1" dirty="0"/>
              <a:t>    for (</a:t>
            </a:r>
            <a:r>
              <a:rPr lang="en-US" sz="1200" b="1" dirty="0" err="1"/>
              <a:t>i</a:t>
            </a:r>
            <a:r>
              <a:rPr lang="en-US" sz="1200" b="1" dirty="0"/>
              <a:t> = 0; </a:t>
            </a:r>
            <a:r>
              <a:rPr lang="en-US" sz="1200" b="1" dirty="0" err="1"/>
              <a:t>i</a:t>
            </a:r>
            <a:r>
              <a:rPr lang="en-US" sz="1200" b="1" dirty="0"/>
              <a:t> &lt; 10; </a:t>
            </a:r>
            <a:r>
              <a:rPr lang="en-US" sz="1200" b="1" dirty="0" err="1"/>
              <a:t>i</a:t>
            </a:r>
            <a:r>
              <a:rPr lang="en-US" sz="1200" b="1" dirty="0"/>
              <a:t>++) {</a:t>
            </a:r>
          </a:p>
          <a:p>
            <a:r>
              <a:rPr lang="en-US" sz="1200" b="1" dirty="0"/>
              <a:t>        total += a[</a:t>
            </a:r>
            <a:r>
              <a:rPr lang="en-US" sz="1200" b="1" dirty="0" err="1"/>
              <a:t>i</a:t>
            </a:r>
            <a:r>
              <a:rPr lang="en-US" sz="1200" b="1" dirty="0"/>
              <a:t>];</a:t>
            </a:r>
          </a:p>
          <a:p>
            <a:r>
              <a:rPr lang="en-US" sz="1200" b="1" dirty="0"/>
              <a:t>    } </a:t>
            </a:r>
          </a:p>
          <a:p>
            <a:r>
              <a:rPr lang="en-US" sz="1200" b="1" dirty="0"/>
              <a:t>    while(1);</a:t>
            </a:r>
          </a:p>
          <a:p>
            <a:r>
              <a:rPr lang="en-US" sz="1200" b="1" dirty="0"/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75039" y="4300168"/>
            <a:ext cx="17908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Starting memory address</a:t>
            </a:r>
          </a:p>
          <a:p>
            <a:r>
              <a:rPr lang="en-US" sz="1050" b="1" dirty="0">
                <a:solidFill>
                  <a:srgbClr val="FF0000"/>
                </a:solidFill>
              </a:rPr>
              <a:t>0x08000000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60087"/>
              </p:ext>
            </p:extLst>
          </p:nvPr>
        </p:nvGraphicFramePr>
        <p:xfrm>
          <a:off x="4572000" y="1338919"/>
          <a:ext cx="1981200" cy="4495805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0010 0001 0000 0000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0100 1010 0000 1000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0110 0000 0001 0001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0010 0000 0000 0000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1110 0000 0000 1000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0100 1001 0000 0111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1111 1000 0101 0001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0001 0000 0010 0000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0100 1010 0000 0100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0110 1000 0001 0010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0100 0100 0001 0001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0100 1010 0000 0011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0110 0000 0001 0001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0001 1100 0100 0000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0010 1000 0000 1010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1101 1011 1111 0100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1011 1111 0000 0000</a:t>
                      </a:r>
                      <a:endParaRPr lang="en-US" sz="1400" b="1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7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1110 0111 1111 1110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4572000" y="1295400"/>
            <a:ext cx="1981200" cy="457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816286" y="1295401"/>
            <a:ext cx="755715" cy="1506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6286" y="4371652"/>
            <a:ext cx="755715" cy="1495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-Right Arrow 27"/>
          <p:cNvSpPr/>
          <p:nvPr/>
        </p:nvSpPr>
        <p:spPr>
          <a:xfrm>
            <a:off x="6781800" y="3309123"/>
            <a:ext cx="5334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151109"/>
              </p:ext>
            </p:extLst>
          </p:nvPr>
        </p:nvGraphicFramePr>
        <p:xfrm>
          <a:off x="7467600" y="1752600"/>
          <a:ext cx="2895600" cy="3627120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MOVS  r1, #0x00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LDR     r2, = </a:t>
                      </a:r>
                      <a:r>
                        <a:rPr lang="en-US" sz="1400" b="1" dirty="0" err="1">
                          <a:effectLst/>
                        </a:rPr>
                        <a:t>total_addr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STR      r1, [r2, #0x00]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MOVS  r0, #0x00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B          Check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Loop: LDR      r1, = </a:t>
                      </a:r>
                      <a:r>
                        <a:rPr lang="en-US" sz="1400" b="1" dirty="0" err="1">
                          <a:effectLst/>
                        </a:rPr>
                        <a:t>a_addr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LDR      r1, [r1, r0, LSL #2]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LDR      r2, = </a:t>
                      </a:r>
                      <a:r>
                        <a:rPr lang="en-US" sz="1400" b="1" dirty="0" err="1">
                          <a:effectLst/>
                        </a:rPr>
                        <a:t>total_addr</a:t>
                      </a:r>
                      <a:r>
                        <a:rPr lang="en-US" sz="1400" b="1" dirty="0">
                          <a:effectLst/>
                        </a:rPr>
                        <a:t> 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LDR      r2, [r2, #0x00]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ADD     r1, r1, r2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LDR      r2, = </a:t>
                      </a:r>
                      <a:r>
                        <a:rPr lang="en-US" sz="1400" b="1" dirty="0" err="1">
                          <a:effectLst/>
                        </a:rPr>
                        <a:t>total_addr</a:t>
                      </a:r>
                      <a:r>
                        <a:rPr lang="en-US" sz="1400" b="1" dirty="0">
                          <a:effectLst/>
                        </a:rPr>
                        <a:t>                    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STR      r1, [r2,#0x00]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ADDS   r0, r0, #1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Check: CMP   r0, #0x0A                         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BLT        Loop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NOP      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Self:  B             Self</a:t>
                      </a:r>
                      <a:endParaRPr lang="en-US" sz="1400" b="1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7467600" y="1752600"/>
            <a:ext cx="28194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247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Calculate the Sum of an Array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189097"/>
              </p:ext>
            </p:extLst>
          </p:nvPr>
        </p:nvGraphicFramePr>
        <p:xfrm>
          <a:off x="6429080" y="1341866"/>
          <a:ext cx="1066800" cy="4510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000A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0009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0008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0007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0006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0x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0000</a:t>
                      </a: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0005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0x00000004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0x00000003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0x00000002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  <a:ea typeface="Cambria"/>
                          <a:cs typeface="Times New Roman"/>
                        </a:rPr>
                        <a:t>0x00000001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429080" y="1295401"/>
            <a:ext cx="1066800" cy="460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648200" y="1295401"/>
            <a:ext cx="790280" cy="169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48200" y="3619501"/>
            <a:ext cx="790280" cy="2176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2600" y="1945116"/>
            <a:ext cx="2895600" cy="2542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1752600" y="1933198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Data</a:t>
            </a:r>
          </a:p>
          <a:p>
            <a:pPr algn="ctr"/>
            <a:r>
              <a:rPr lang="en-US" b="1" dirty="0"/>
              <a:t>Memory (RAM)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2986240"/>
            <a:ext cx="2895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/>
              <a:t>int</a:t>
            </a:r>
            <a:r>
              <a:rPr lang="en-US" sz="1100" b="1" dirty="0"/>
              <a:t> a[10] = {1, 2, 3, 4, 5, 6, 7, 8, 9, 10};</a:t>
            </a:r>
          </a:p>
          <a:p>
            <a:r>
              <a:rPr lang="en-US" sz="1100" b="1" dirty="0" err="1"/>
              <a:t>int</a:t>
            </a:r>
            <a:r>
              <a:rPr lang="en-US" sz="1100" b="1" dirty="0"/>
              <a:t> total;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52600" y="4487966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Assume the starting memory address of the data memory is </a:t>
            </a:r>
            <a:r>
              <a:rPr lang="en-US" sz="1050" b="1" dirty="0" err="1">
                <a:solidFill>
                  <a:srgbClr val="FF0000"/>
                </a:solidFill>
              </a:rPr>
              <a:t>0x20000000</a:t>
            </a:r>
            <a:endParaRPr lang="en-US" sz="1050" b="1" dirty="0">
              <a:solidFill>
                <a:srgbClr val="FF0000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22272"/>
              </p:ext>
            </p:extLst>
          </p:nvPr>
        </p:nvGraphicFramePr>
        <p:xfrm>
          <a:off x="5368565" y="1333466"/>
          <a:ext cx="1066800" cy="4510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0x20000054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0x20000050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0x2000004C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0x20000040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0x2000003C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0x20000038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0x20000034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0x20000030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0x2000002C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0x2000001C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0x2000000C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0x20000004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01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0x20000000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68048" y="5795831"/>
            <a:ext cx="9482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Memory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address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in bytes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5940" y="5903553"/>
            <a:ext cx="911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Memory</a:t>
            </a:r>
          </a:p>
          <a:p>
            <a:r>
              <a:rPr lang="en-US" sz="1400" b="1" dirty="0"/>
              <a:t>content</a:t>
            </a: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874247"/>
              </p:ext>
            </p:extLst>
          </p:nvPr>
        </p:nvGraphicFramePr>
        <p:xfrm>
          <a:off x="7568184" y="3581399"/>
          <a:ext cx="2903264" cy="2491848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290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total= 0x00000000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a[9] = 0x0000000A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a[8] = 0x00000009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a[7] = 0x00000008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a[6] = 0x00000007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a[5] = 0x00000006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a[4] = 0x00000005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a[3] = 0x00000004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a[2] = 0x00000003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a[1] = 0x00000002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  <a:latin typeface="Consolas" panose="020B0609020204030204" pitchFamily="49" charset="0"/>
                        </a:rPr>
                        <a:t>a[0] = 0x00000001</a:t>
                      </a: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onsolas" panose="020B0609020204030204" pitchFamily="49" charset="0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0800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https://admissionblog.usc.edu/files/2013/05/Ques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90" y="2034745"/>
            <a:ext cx="990600" cy="1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Code and Data into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29</a:t>
            </a:fld>
            <a:endParaRPr kumimoji="0"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371600"/>
            <a:ext cx="27527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667250" y="2819401"/>
            <a:ext cx="2647950" cy="896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7250" y="3716032"/>
            <a:ext cx="2647950" cy="551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981201"/>
            <a:ext cx="26860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E49895-7070-FD35-DFCC-22E5220E4127}"/>
              </a:ext>
            </a:extLst>
          </p:cNvPr>
          <p:cNvSpPr txBox="1"/>
          <p:nvPr/>
        </p:nvSpPr>
        <p:spPr>
          <a:xfrm>
            <a:off x="3048897" y="5693447"/>
            <a:ext cx="609420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ARM Cortex‑M uses a modified Harvard architecture: a unified address space with separate instruction and data paths.</a:t>
            </a:r>
          </a:p>
        </p:txBody>
      </p:sp>
    </p:spTree>
    <p:extLst>
      <p:ext uri="{BB962C8B-B14F-4D97-AF65-F5344CB8AC3E}">
        <p14:creationId xmlns:p14="http://schemas.microsoft.com/office/powerpoint/2010/main" val="409969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http://ecx.images-amazon.com/images/I/61YRYwYtSJ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44704"/>
            <a:ext cx="3583409" cy="20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</a:t>
            </a:fld>
            <a:endParaRPr kumimoji="0" lang="en-US" dirty="0"/>
          </a:p>
        </p:txBody>
      </p:sp>
      <p:pic>
        <p:nvPicPr>
          <p:cNvPr id="53256" name="Picture 8" descr="http://shawncraine.com/presentations/automotive-embedded-systems/images/trans-porsc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276600"/>
            <a:ext cx="45624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http://i00.i.aliimg.com/photo/v0/859900826/F05062_RC_Quadcopter_ARF_F450_Frame_K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93" y="1167044"/>
            <a:ext cx="3013579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 descr="SmartWat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829"/>
            <a:ext cx="3200400" cy="21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news.thomasnet.com/IMT/wp-content/uploads/sites/2/2014/08/google-glas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75" y="1383792"/>
            <a:ext cx="328162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4" name="Picture 16" descr="http://www.robotshop.com/blog/en/files/atlas-boston0dynamic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756" y="3053182"/>
            <a:ext cx="2679558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13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https://admissionblog.usc.edu/files/2013/05/Question-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90" y="2034745"/>
            <a:ext cx="990600" cy="12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Code and Data into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30</a:t>
            </a:fld>
            <a:endParaRPr kumimoji="0"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6294"/>
            <a:ext cx="26860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371600"/>
            <a:ext cx="27527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53251" idx="3"/>
          </p:cNvCxnSpPr>
          <p:nvPr/>
        </p:nvCxnSpPr>
        <p:spPr>
          <a:xfrm flipV="1">
            <a:off x="4667250" y="2819401"/>
            <a:ext cx="2647950" cy="8966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3251" idx="3"/>
          </p:cNvCxnSpPr>
          <p:nvPr/>
        </p:nvCxnSpPr>
        <p:spPr>
          <a:xfrm>
            <a:off x="4667250" y="3716032"/>
            <a:ext cx="2647950" cy="5511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9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Code and Data into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31</a:t>
            </a:fld>
            <a:endParaRPr kumimoji="0" lang="en-US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676401"/>
            <a:ext cx="26860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066800"/>
            <a:ext cx="9124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64950D-58CC-45A5-B31A-18E8E5E2F5A6}"/>
              </a:ext>
            </a:extLst>
          </p:cNvPr>
          <p:cNvSpPr txBox="1"/>
          <p:nvPr/>
        </p:nvSpPr>
        <p:spPr>
          <a:xfrm>
            <a:off x="7620000" y="4419600"/>
            <a:ext cx="251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C00000"/>
                </a:solidFill>
              </a:rPr>
              <a:t>Stack is mandatory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C00000"/>
                </a:solidFill>
              </a:rPr>
              <a:t>Heap is used only if dynamic allocation (e.g. </a:t>
            </a:r>
            <a:r>
              <a:rPr lang="en-US" sz="1300" b="1" i="1" dirty="0">
                <a:solidFill>
                  <a:srgbClr val="C00000"/>
                </a:solidFill>
              </a:rPr>
              <a:t>malloc</a:t>
            </a:r>
            <a:r>
              <a:rPr lang="en-US" sz="1300" b="1" dirty="0">
                <a:solidFill>
                  <a:srgbClr val="C00000"/>
                </a:solidFill>
              </a:rPr>
              <a:t>, </a:t>
            </a:r>
            <a:r>
              <a:rPr lang="en-US" sz="1300" b="1" i="1" dirty="0">
                <a:solidFill>
                  <a:srgbClr val="C00000"/>
                </a:solidFill>
              </a:rPr>
              <a:t>calloc</a:t>
            </a:r>
            <a:r>
              <a:rPr lang="en-US" sz="1300" b="1" dirty="0">
                <a:solidFill>
                  <a:srgbClr val="C00000"/>
                </a:solidFill>
              </a:rPr>
              <a:t>) is used.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FBDE7-0CA5-3AEA-A740-BDF3FF6A175B}"/>
              </a:ext>
            </a:extLst>
          </p:cNvPr>
          <p:cNvSpPr txBox="1"/>
          <p:nvPr/>
        </p:nvSpPr>
        <p:spPr>
          <a:xfrm>
            <a:off x="2514600" y="6019681"/>
            <a:ext cx="7391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Instruction memory is programmed in Flash once at load time; only data sections are copied/initialized in SRAM at reset</a:t>
            </a:r>
          </a:p>
        </p:txBody>
      </p:sp>
    </p:spTree>
    <p:extLst>
      <p:ext uri="{BB962C8B-B14F-4D97-AF65-F5344CB8AC3E}">
        <p14:creationId xmlns:p14="http://schemas.microsoft.com/office/powerpoint/2010/main" val="2064232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of a Binary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32</a:t>
            </a:fld>
            <a:endParaRPr kumimoji="0"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77" y="1294068"/>
            <a:ext cx="9017561" cy="49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58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8200" y="6351331"/>
            <a:ext cx="456931" cy="2746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27" tIns="45714" rIns="91427" bIns="45714"/>
          <a:lstStyle/>
          <a:p>
            <a:fld id="{EC4A1ABF-A7D6-487E-8C83-4E5B5028A8FD}" type="slidenum">
              <a:rPr lang="fr-FR"/>
              <a:pPr/>
              <a:t>33</a:t>
            </a:fld>
            <a:endParaRPr lang="fr-FR" dirty="0"/>
          </a:p>
        </p:txBody>
      </p:sp>
      <p:sp>
        <p:nvSpPr>
          <p:cNvPr id="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8192"/>
            <a:ext cx="8075240" cy="762000"/>
          </a:xfrm>
          <a:noFill/>
          <a:ln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/>
              <a:t>STM32L4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447800"/>
            <a:ext cx="1533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703448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93810" y="6304002"/>
            <a:ext cx="1257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from st.com</a:t>
            </a:r>
          </a:p>
        </p:txBody>
      </p:sp>
    </p:spTree>
    <p:extLst>
      <p:ext uri="{BB962C8B-B14F-4D97-AF65-F5344CB8AC3E}">
        <p14:creationId xmlns:p14="http://schemas.microsoft.com/office/powerpoint/2010/main" val="212243223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 </a:t>
            </a:r>
            <a:br>
              <a:rPr lang="en-US" dirty="0"/>
            </a:br>
            <a:r>
              <a:rPr lang="en-US" dirty="0"/>
              <a:t>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34</a:t>
            </a:fld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70" y="228600"/>
            <a:ext cx="565069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4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7888" y="1418590"/>
            <a:ext cx="6324600" cy="4937760"/>
          </a:xfrm>
        </p:spPr>
        <p:txBody>
          <a:bodyPr>
            <a:normAutofit fontScale="92500"/>
          </a:bodyPr>
          <a:lstStyle/>
          <a:p>
            <a:r>
              <a:rPr lang="en-US" dirty="0"/>
              <a:t> Memory is arranged as a series of “locations”</a:t>
            </a:r>
          </a:p>
          <a:p>
            <a:pPr lvl="1"/>
            <a:r>
              <a:rPr lang="en-US" dirty="0"/>
              <a:t>Each location has a unique “address”</a:t>
            </a:r>
          </a:p>
          <a:p>
            <a:pPr lvl="1"/>
            <a:r>
              <a:rPr lang="en-US" dirty="0"/>
              <a:t>Each location holds a byte (</a:t>
            </a:r>
            <a:r>
              <a:rPr lang="en-US" b="1" i="1" dirty="0">
                <a:solidFill>
                  <a:srgbClr val="C00000"/>
                </a:solidFill>
              </a:rPr>
              <a:t>byte-addressable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 the memory location at address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0x080001B0</a:t>
            </a:r>
            <a:r>
              <a:rPr lang="en-US" dirty="0"/>
              <a:t> contains the byte value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0x70</a:t>
            </a:r>
            <a:r>
              <a:rPr lang="en-US" dirty="0"/>
              <a:t>, i.e.,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112</a:t>
            </a:r>
          </a:p>
          <a:p>
            <a:r>
              <a:rPr lang="en-US" dirty="0"/>
              <a:t>The number of locations in memory is limited</a:t>
            </a:r>
          </a:p>
          <a:p>
            <a:pPr lvl="1"/>
            <a:r>
              <a:rPr lang="en-US" dirty="0"/>
              <a:t>e.g. 4 GB = 2</a:t>
            </a:r>
            <a:r>
              <a:rPr lang="en-US" baseline="30000" dirty="0"/>
              <a:t>32</a:t>
            </a:r>
            <a:r>
              <a:rPr lang="en-US" dirty="0"/>
              <a:t> bytes </a:t>
            </a:r>
            <a:r>
              <a:rPr lang="en-US" dirty="0">
                <a:latin typeface="Wingdings"/>
                <a:ea typeface="Wingdings"/>
                <a:cs typeface="Wingdings"/>
              </a:rPr>
              <a:t></a:t>
            </a:r>
            <a:r>
              <a:rPr lang="en-US" dirty="0"/>
              <a:t> 4,294,967,296 locations</a:t>
            </a:r>
          </a:p>
          <a:p>
            <a:r>
              <a:rPr lang="en-US" dirty="0"/>
              <a:t>Values stored at each location can represent either </a:t>
            </a:r>
            <a:r>
              <a:rPr lang="en-US" dirty="0">
                <a:solidFill>
                  <a:srgbClr val="C00000"/>
                </a:solidFill>
              </a:rPr>
              <a:t>program data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program instructions</a:t>
            </a:r>
          </a:p>
          <a:p>
            <a:pPr lvl="1"/>
            <a:r>
              <a:rPr lang="en-US" dirty="0"/>
              <a:t>e.g. the value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0x70</a:t>
            </a:r>
            <a:r>
              <a:rPr lang="en-US" dirty="0"/>
              <a:t> might be the code used to tell the processor to add two values together</a:t>
            </a:r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136648" y="6356350"/>
            <a:ext cx="1981200" cy="365760"/>
          </a:xfrm>
        </p:spPr>
        <p:txBody>
          <a:bodyPr/>
          <a:lstStyle/>
          <a:p>
            <a:fld id="{AEE14D4A-FE32-40AF-B06D-E9622816B1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16600" y="1359932"/>
            <a:ext cx="6858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6600" y="3126270"/>
            <a:ext cx="685800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>
                <a:latin typeface="Consolas" panose="020B0609020204030204" pitchFamily="49" charset="0"/>
                <a:cs typeface="Consolas" panose="020B0609020204030204" pitchFamily="49" charset="0"/>
              </a:rPr>
              <a:t> 70    </a:t>
            </a:r>
          </a:p>
          <a:p>
            <a:r>
              <a:rPr lang="pl-PL" b="1" dirty="0">
                <a:latin typeface="Consolas" panose="020B0609020204030204" pitchFamily="49" charset="0"/>
                <a:cs typeface="Consolas" panose="020B0609020204030204" pitchFamily="49" charset="0"/>
              </a:rPr>
              <a:t> BC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latin typeface="Consolas" panose="020B0609020204030204" pitchFamily="49" charset="0"/>
                <a:cs typeface="Consolas" panose="020B0609020204030204" pitchFamily="49" charset="0"/>
              </a:rPr>
              <a:t> 18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latin typeface="Consolas" panose="020B0609020204030204" pitchFamily="49" charset="0"/>
                <a:cs typeface="Consolas" panose="020B0609020204030204" pitchFamily="49" charset="0"/>
              </a:rPr>
              <a:t> 01</a:t>
            </a: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l-PL" b="1" dirty="0">
                <a:latin typeface="Consolas" panose="020B0609020204030204" pitchFamily="49" charset="0"/>
                <a:cs typeface="Consolas" panose="020B0609020204030204" pitchFamily="49" charset="0"/>
              </a:rPr>
              <a:t> A0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79271" y="6031468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0x00000000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2972" y="12954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0xFFFFFFFF</a:t>
            </a:r>
          </a:p>
        </p:txBody>
      </p:sp>
      <p:sp>
        <p:nvSpPr>
          <p:cNvPr id="9" name="Rectangle 8"/>
          <p:cNvSpPr/>
          <p:nvPr/>
        </p:nvSpPr>
        <p:spPr>
          <a:xfrm>
            <a:off x="9280606" y="3124200"/>
            <a:ext cx="14635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0x080001B0</a:t>
            </a:r>
          </a:p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0x080001AF</a:t>
            </a:r>
          </a:p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0x080001AE</a:t>
            </a:r>
          </a:p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0x080001AD</a:t>
            </a:r>
          </a:p>
          <a:p>
            <a:r>
              <a:rPr lang="en-US" i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0x080001AC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6601" y="6399229"/>
            <a:ext cx="19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2114" y="545068"/>
            <a:ext cx="857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Address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1" y="54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Data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610600" y="34385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610600" y="3733800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10600" y="401002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610600" y="4283075"/>
            <a:ext cx="685800" cy="1588"/>
          </a:xfrm>
          <a:prstGeom prst="line">
            <a:avLst/>
          </a:prstGeom>
          <a:ln w="1905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608244" y="896034"/>
            <a:ext cx="766557" cy="399366"/>
            <a:chOff x="7084243" y="933071"/>
            <a:chExt cx="766557" cy="39936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84243" y="1071571"/>
              <a:ext cx="0" cy="260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778400" y="1071571"/>
              <a:ext cx="0" cy="260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084243" y="1202004"/>
              <a:ext cx="688157" cy="0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156379" y="933071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8 bits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>
            <a:off x="10591800" y="1034534"/>
            <a:ext cx="0" cy="260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302400" y="1164967"/>
            <a:ext cx="1289400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525001" y="914401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32 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3C35-3755-9847-99E1-F16A7E5149DE}" type="slidenum">
              <a:rPr lang="en-US"/>
              <a:pPr/>
              <a:t>5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724275" y="2338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37194" y="1821623"/>
            <a:ext cx="35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Instructions and data are stored in the same memory.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1" y="141003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Von-Neumann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9927" y="1410035"/>
            <a:ext cx="11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Harvard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410036"/>
            <a:ext cx="0" cy="484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1" y="1810146"/>
            <a:ext cx="365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Data and instructions are stored into separate memories.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33" y="3275949"/>
            <a:ext cx="27622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1"/>
            <a:ext cx="2762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11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3C35-3755-9847-99E1-F16A7E5149DE}" type="slidenum">
              <a:rPr lang="en-US"/>
              <a:pPr/>
              <a:t>6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Architecture</a:t>
            </a:r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3724275" y="23383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94" y="2667001"/>
            <a:ext cx="3636372" cy="298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194" y="1821623"/>
            <a:ext cx="359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Instructions and data are stored in the same memory.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73400"/>
            <a:ext cx="3650093" cy="340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1" y="1410035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Von-Neumann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9927" y="1410035"/>
            <a:ext cx="11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Harvard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410036"/>
            <a:ext cx="0" cy="484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801" y="1810146"/>
            <a:ext cx="365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Data and instructions are stored into separate memories. </a:t>
            </a:r>
          </a:p>
        </p:txBody>
      </p:sp>
    </p:spTree>
    <p:extLst>
      <p:ext uri="{BB962C8B-B14F-4D97-AF65-F5344CB8AC3E}">
        <p14:creationId xmlns:p14="http://schemas.microsoft.com/office/powerpoint/2010/main" val="13082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99FC2-421B-D619-2310-67164A40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vs. Harvard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AED48E-2C3B-F562-1A9A-89FFD1F7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294EA-D417-FFF6-9FBC-638C9E33F1F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Von Neumann Architecture</a:t>
            </a:r>
            <a:r>
              <a:rPr lang="en-US" dirty="0"/>
              <a:t>: One memory, one address space, one main bus</a:t>
            </a:r>
          </a:p>
          <a:p>
            <a:pPr lvl="1"/>
            <a:r>
              <a:rPr lang="en-US" dirty="0"/>
              <a:t>Instructions and data are stored in the same memory</a:t>
            </a:r>
          </a:p>
          <a:p>
            <a:pPr lvl="1"/>
            <a:r>
              <a:rPr lang="en-US" dirty="0"/>
              <a:t>CPU fetches instructions and accesses data over the same bus</a:t>
            </a:r>
          </a:p>
          <a:p>
            <a:pPr lvl="1"/>
            <a:r>
              <a:rPr lang="en-US" dirty="0"/>
              <a:t>Simple and flexible, but instruction fetch and data access cannot happen at the same time</a:t>
            </a:r>
          </a:p>
          <a:p>
            <a:pPr lvl="1"/>
            <a:r>
              <a:rPr lang="en-US" dirty="0"/>
              <a:t>Advantages: more efficient memory space utilization, with more flexible placement of instructions and data in memory</a:t>
            </a:r>
          </a:p>
          <a:p>
            <a:pPr lvl="1"/>
            <a:r>
              <a:rPr lang="en-US" dirty="0"/>
              <a:t>Mental model: Code and data live together, competing for attention.</a:t>
            </a:r>
          </a:p>
          <a:p>
            <a:r>
              <a:rPr lang="en-US" b="1" dirty="0"/>
              <a:t>Harvard Architecture</a:t>
            </a:r>
            <a:r>
              <a:rPr lang="en-US" dirty="0"/>
              <a:t>: Separate memories, separate buses</a:t>
            </a:r>
          </a:p>
          <a:p>
            <a:pPr lvl="1"/>
            <a:r>
              <a:rPr lang="en-US" dirty="0"/>
              <a:t>Instructions stored in instruction memory; Data stored in data memory</a:t>
            </a:r>
          </a:p>
          <a:p>
            <a:pPr lvl="1"/>
            <a:r>
              <a:rPr lang="en-US" dirty="0"/>
              <a:t>CPU can fetch an instruction and access data simultaneously</a:t>
            </a:r>
          </a:p>
          <a:p>
            <a:pPr lvl="1"/>
            <a:r>
              <a:rPr lang="en-US" dirty="0"/>
              <a:t>Advantages: Higher and more predictable performance</a:t>
            </a:r>
          </a:p>
          <a:p>
            <a:pPr lvl="1"/>
            <a:r>
              <a:rPr lang="en-US" dirty="0"/>
              <a:t>Common in DSPs (Digital Signal Processors)</a:t>
            </a:r>
          </a:p>
          <a:p>
            <a:pPr lvl="1"/>
            <a:r>
              <a:rPr lang="en-US" dirty="0"/>
              <a:t>Mental model: Code and data live in different houses, with separate roads.</a:t>
            </a:r>
          </a:p>
          <a:p>
            <a:r>
              <a:rPr lang="en-US" b="1" dirty="0"/>
              <a:t>ARM Cortex‑M </a:t>
            </a:r>
            <a:r>
              <a:rPr lang="en-US" dirty="0"/>
              <a:t>uses a </a:t>
            </a:r>
            <a:r>
              <a:rPr lang="en-US" b="1" dirty="0"/>
              <a:t>modified Harvard arch</a:t>
            </a:r>
            <a:r>
              <a:rPr lang="en-US" dirty="0"/>
              <a:t>itecture: a unified address space with separate instruction and data paths.</a:t>
            </a:r>
          </a:p>
          <a:p>
            <a:pPr lvl="1"/>
            <a:r>
              <a:rPr lang="en-US" dirty="0"/>
              <a:t>Unified address space (programmer sees one memory map)</a:t>
            </a:r>
          </a:p>
          <a:p>
            <a:pPr lvl="1"/>
            <a:r>
              <a:rPr lang="en-US" dirty="0"/>
              <a:t>Physically separate instruction and data buses inside the CPU</a:t>
            </a:r>
          </a:p>
          <a:p>
            <a:pPr lvl="1"/>
            <a:r>
              <a:rPr lang="en-US" dirty="0"/>
              <a:t>Instruction memory (Flash) and data memory (SRAM) are distinct; allows instruction fetch and data access in parallel</a:t>
            </a:r>
          </a:p>
          <a:p>
            <a:pPr lvl="1"/>
            <a:r>
              <a:rPr lang="en-US" dirty="0"/>
              <a:t>Why “modified”? Instructions and data have different physical paths, but they share a single, consistent address space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B35E3A-AF52-961A-9ED1-A1F3E1B9C053}"/>
              </a:ext>
            </a:extLst>
          </p:cNvPr>
          <p:cNvSpPr txBox="1"/>
          <p:nvPr/>
        </p:nvSpPr>
        <p:spPr>
          <a:xfrm>
            <a:off x="3048897" y="6014224"/>
            <a:ext cx="609420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ARM refers to an instruction set architecture (ISA); Cortex-M is a microarchitecture implementing it.</a:t>
            </a:r>
          </a:p>
        </p:txBody>
      </p:sp>
    </p:spTree>
    <p:extLst>
      <p:ext uri="{BB962C8B-B14F-4D97-AF65-F5344CB8AC3E}">
        <p14:creationId xmlns:p14="http://schemas.microsoft.com/office/powerpoint/2010/main" val="360662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8D47E-EB25-E645-ED51-F4099B3B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vs. Harvard: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5697B-A085-50CF-AEEB-94F1718A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CFD2A-912B-2727-05E7-A113476881C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Von Neumann</a:t>
            </a:r>
            <a:r>
              <a:rPr lang="en-US" dirty="0"/>
              <a:t>: Instructions and data share the </a:t>
            </a:r>
            <a:r>
              <a:rPr lang="en-US" i="1" dirty="0"/>
              <a:t>same memory and bus</a:t>
            </a:r>
            <a:r>
              <a:rPr lang="en-US" dirty="0"/>
              <a:t> → no parallel access</a:t>
            </a:r>
          </a:p>
          <a:p>
            <a:r>
              <a:rPr lang="en-US" b="1" dirty="0"/>
              <a:t>Harvard</a:t>
            </a:r>
            <a:r>
              <a:rPr lang="en-US" dirty="0"/>
              <a:t>: Instructions and data use </a:t>
            </a:r>
            <a:r>
              <a:rPr lang="en-US" i="1" dirty="0"/>
              <a:t>separate memories and buses</a:t>
            </a:r>
            <a:r>
              <a:rPr lang="en-US" dirty="0"/>
              <a:t> → parallel access</a:t>
            </a:r>
          </a:p>
          <a:p>
            <a:r>
              <a:rPr lang="en-US" b="1" dirty="0"/>
              <a:t>ARM Cortex‑M</a:t>
            </a:r>
            <a:r>
              <a:rPr lang="en-US" dirty="0"/>
              <a:t>: </a:t>
            </a:r>
            <a:r>
              <a:rPr lang="en-US" b="1" dirty="0"/>
              <a:t>Modified Harvard:</a:t>
            </a:r>
            <a:r>
              <a:rPr lang="en-US" dirty="0"/>
              <a:t> </a:t>
            </a:r>
            <a:r>
              <a:rPr lang="en-US" i="1" dirty="0"/>
              <a:t>ARM Cortex‑M uses a modified Harvard architecture: a unified address space with separate instruction and data paths.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Program Code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609600" y="3403733"/>
            <a:ext cx="3657600" cy="193026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dirty="0"/>
              <a:t>High-level language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Level of abstraction closer to problem domain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Provides for productivity and portability </a:t>
            </a:r>
            <a:endParaRPr lang="en-AU" sz="1800" dirty="0"/>
          </a:p>
        </p:txBody>
      </p:sp>
      <p:sp>
        <p:nvSpPr>
          <p:cNvPr id="8" name="Rectangle 7"/>
          <p:cNvSpPr/>
          <p:nvPr/>
        </p:nvSpPr>
        <p:spPr>
          <a:xfrm>
            <a:off x="841248" y="1230868"/>
            <a:ext cx="138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 Program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07013" y="2360432"/>
            <a:ext cx="101279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53010" y="1975354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Compile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91400" y="1981200"/>
            <a:ext cx="1120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Assemble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08187" y="2360432"/>
            <a:ext cx="1071108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81992" y="1230868"/>
            <a:ext cx="2868613" cy="4179332"/>
            <a:chOff x="3760787" y="1230868"/>
            <a:chExt cx="2868613" cy="4179332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600200"/>
              <a:ext cx="224790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886200" y="1230868"/>
              <a:ext cx="22372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Assembly Program</a:t>
              </a:r>
            </a:p>
          </p:txBody>
        </p:sp>
        <p:sp>
          <p:nvSpPr>
            <p:cNvPr id="27" name="Rectangle 9"/>
            <p:cNvSpPr txBox="1">
              <a:spLocks noChangeArrowheads="1"/>
            </p:cNvSpPr>
            <p:nvPr/>
          </p:nvSpPr>
          <p:spPr>
            <a:xfrm>
              <a:off x="3760787" y="3449637"/>
              <a:ext cx="2868613" cy="1960563"/>
            </a:xfrm>
            <a:prstGeom prst="rect">
              <a:avLst/>
            </a:prstGeom>
          </p:spPr>
          <p:txBody>
            <a:bodyPr/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000" b="1" dirty="0"/>
                <a:t>Assembly language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/>
                <a:t>Textual representation of instructions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/>
                <a:t>Human-readable format instructions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382000" y="1143000"/>
            <a:ext cx="2971800" cy="4800600"/>
            <a:chOff x="6858000" y="1143000"/>
            <a:chExt cx="2971800" cy="4800600"/>
          </a:xfrm>
        </p:grpSpPr>
        <p:sp>
          <p:nvSpPr>
            <p:cNvPr id="12" name="Rectangle 11"/>
            <p:cNvSpPr/>
            <p:nvPr/>
          </p:nvSpPr>
          <p:spPr>
            <a:xfrm>
              <a:off x="7040154" y="1143000"/>
              <a:ext cx="2103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Machine Program</a:t>
              </a:r>
            </a:p>
          </p:txBody>
        </p:sp>
        <p:sp>
          <p:nvSpPr>
            <p:cNvPr id="28" name="Rectangle 9"/>
            <p:cNvSpPr txBox="1">
              <a:spLocks noChangeArrowheads="1"/>
            </p:cNvSpPr>
            <p:nvPr/>
          </p:nvSpPr>
          <p:spPr>
            <a:xfrm>
              <a:off x="6858000" y="3449637"/>
              <a:ext cx="2971800" cy="2493963"/>
            </a:xfrm>
            <a:prstGeom prst="rect">
              <a:avLst/>
            </a:prstGeom>
          </p:spPr>
          <p:txBody>
            <a:bodyPr/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000" b="1" dirty="0"/>
                <a:t>Hardware representation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/>
                <a:t>Binary digits (bits)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/>
                <a:t>Encoded instructions and data</a:t>
              </a:r>
            </a:p>
            <a:p>
              <a:pPr lvl="1">
                <a:lnSpc>
                  <a:spcPct val="90000"/>
                </a:lnSpc>
              </a:pPr>
              <a:r>
                <a:rPr lang="en-US" sz="1800" dirty="0"/>
                <a:t>Computer-readable format instructions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239000" y="1493056"/>
              <a:ext cx="1752600" cy="178354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0010000100000000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0010000000000000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1110000000000001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0100010000000001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0001110001000000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0010100000001010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1101110011111011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1011111100000000</a:t>
              </a:r>
            </a:p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1110011111111110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841248" y="1667452"/>
            <a:ext cx="2514600" cy="1447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main(void){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1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	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1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total = 0;</a:t>
            </a:r>
          </a:p>
          <a:p>
            <a:r>
              <a:rPr lang="nn-NO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for (i = 0; i &lt; 10; i++) {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total += </a:t>
            </a:r>
            <a:r>
              <a:rPr lang="en-US" sz="1100" b="1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while(1); // Dead loop</a:t>
            </a:r>
          </a:p>
          <a:p>
            <a:r>
              <a:rPr lang="en-US" sz="11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335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3258</TotalTime>
  <Words>2728</Words>
  <Application>Microsoft Office PowerPoint</Application>
  <PresentationFormat>Widescreen</PresentationFormat>
  <Paragraphs>788</Paragraphs>
  <Slides>34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Bookman Old Style (Headings)</vt:lpstr>
      <vt:lpstr>Gill Sans Light</vt:lpstr>
      <vt:lpstr>Gill Sans MT (Body)</vt:lpstr>
      <vt:lpstr>Arial</vt:lpstr>
      <vt:lpstr>Bookman Old Style</vt:lpstr>
      <vt:lpstr>Calibri</vt:lpstr>
      <vt:lpstr>Cambria</vt:lpstr>
      <vt:lpstr>Consolas</vt:lpstr>
      <vt:lpstr>Gill Sans MT</vt:lpstr>
      <vt:lpstr>Wingdings</vt:lpstr>
      <vt:lpstr>Wingdings 3</vt:lpstr>
      <vt:lpstr>Origin</vt:lpstr>
      <vt:lpstr>Visio</vt:lpstr>
      <vt:lpstr>PowerPoint Presentation</vt:lpstr>
      <vt:lpstr>Why ARM processor</vt:lpstr>
      <vt:lpstr>Embedded Systems</vt:lpstr>
      <vt:lpstr>Memory</vt:lpstr>
      <vt:lpstr>Computer Architecture</vt:lpstr>
      <vt:lpstr>Computer Architecture</vt:lpstr>
      <vt:lpstr>von Neumann vs. Harvard</vt:lpstr>
      <vt:lpstr>von Neumann vs. Harvard: Summary</vt:lpstr>
      <vt:lpstr>Levels of Program Code</vt:lpstr>
      <vt:lpstr>See a Program Runs</vt:lpstr>
      <vt:lpstr>Processor Registers</vt:lpstr>
      <vt:lpstr>Program Execution</vt:lpstr>
      <vt:lpstr>Three-state pipeline:  Fetch, Decode, Execution</vt:lpstr>
      <vt:lpstr>Three-state pipeline:  Fetch, Decode, Execution</vt:lpstr>
      <vt:lpstr>Machine codes are stored in memory</vt:lpstr>
      <vt:lpstr>Fetch Instruction: pc = 0x08001AC Decode Instruction: 2100 = MOVS r1, #0x00 </vt:lpstr>
      <vt:lpstr>Execute Instruction:  MOVS r1, #0x00</vt:lpstr>
      <vt:lpstr>Fetch Next Instruction: pc = pc + 2 </vt:lpstr>
      <vt:lpstr>Fetch Next Instruction: pc = pc + 2 Decode &amp; Execute: 2201 = MOVS r2, #0x01</vt:lpstr>
      <vt:lpstr>Fetch Next Instruction: pc = pc + 2 Decode &amp; Execute: 188B = ADDS r3, r1, r2</vt:lpstr>
      <vt:lpstr>Fetch Next Instruction: pc = pc + 2 Decode &amp; Execute: 2000 = MOVS r0, #0x00</vt:lpstr>
      <vt:lpstr>Fetch Next Instruction: pc = pc + 2 Decode &amp; Decode: 4770 = BX lr</vt:lpstr>
      <vt:lpstr>Realities</vt:lpstr>
      <vt:lpstr>Realities</vt:lpstr>
      <vt:lpstr>Example:  Calculate the Sum of an Array</vt:lpstr>
      <vt:lpstr>Example:  Calculate the Sum of an Array</vt:lpstr>
      <vt:lpstr>Example:  Calculate the Sum of an Array</vt:lpstr>
      <vt:lpstr>Example:  Calculate the Sum of an Array</vt:lpstr>
      <vt:lpstr>Loading Code and Data into Memory</vt:lpstr>
      <vt:lpstr>Loading Code and Data into Memory</vt:lpstr>
      <vt:lpstr>Loading Code and Data into Memory</vt:lpstr>
      <vt:lpstr>View of a Binary Program</vt:lpstr>
      <vt:lpstr>STM32L4</vt:lpstr>
      <vt:lpstr>Memory 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Yifeng Zhu Electrical and Computer Engineering University of Maine</dc:title>
  <dc:creator>zhu</dc:creator>
  <cp:lastModifiedBy>Zonghua Gu</cp:lastModifiedBy>
  <cp:revision>248</cp:revision>
  <dcterms:created xsi:type="dcterms:W3CDTF">2013-05-12T07:12:15Z</dcterms:created>
  <dcterms:modified xsi:type="dcterms:W3CDTF">2026-01-29T16:50:49Z</dcterms:modified>
</cp:coreProperties>
</file>