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4.xml" ContentType="application/vnd.openxmlformats-officedocument.presentationml.tags+xml"/>
  <Override PartName="/ppt/notesSlides/notesSlide22.xml" ContentType="application/vnd.openxmlformats-officedocument.presentationml.notesSlide+xml"/>
  <Override PartName="/ppt/tags/tag5.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8" r:id="rId3"/>
  </p:sldMasterIdLst>
  <p:notesMasterIdLst>
    <p:notesMasterId r:id="rId39"/>
  </p:notesMasterIdLst>
  <p:handoutMasterIdLst>
    <p:handoutMasterId r:id="rId40"/>
  </p:handoutMasterIdLst>
  <p:sldIdLst>
    <p:sldId id="256" r:id="rId4"/>
    <p:sldId id="301" r:id="rId5"/>
    <p:sldId id="312" r:id="rId6"/>
    <p:sldId id="349" r:id="rId7"/>
    <p:sldId id="337" r:id="rId8"/>
    <p:sldId id="330" r:id="rId9"/>
    <p:sldId id="331" r:id="rId10"/>
    <p:sldId id="293" r:id="rId11"/>
    <p:sldId id="300" r:id="rId12"/>
    <p:sldId id="280" r:id="rId13"/>
    <p:sldId id="281" r:id="rId14"/>
    <p:sldId id="282" r:id="rId15"/>
    <p:sldId id="326" r:id="rId16"/>
    <p:sldId id="328" r:id="rId17"/>
    <p:sldId id="329" r:id="rId18"/>
    <p:sldId id="308" r:id="rId19"/>
    <p:sldId id="309" r:id="rId20"/>
    <p:sldId id="279" r:id="rId21"/>
    <p:sldId id="332" r:id="rId22"/>
    <p:sldId id="333" r:id="rId23"/>
    <p:sldId id="334" r:id="rId24"/>
    <p:sldId id="335" r:id="rId25"/>
    <p:sldId id="307" r:id="rId26"/>
    <p:sldId id="283" r:id="rId27"/>
    <p:sldId id="284" r:id="rId28"/>
    <p:sldId id="285" r:id="rId29"/>
    <p:sldId id="286" r:id="rId30"/>
    <p:sldId id="287" r:id="rId31"/>
    <p:sldId id="315" r:id="rId32"/>
    <p:sldId id="316" r:id="rId33"/>
    <p:sldId id="317" r:id="rId34"/>
    <p:sldId id="321" r:id="rId35"/>
    <p:sldId id="294" r:id="rId36"/>
    <p:sldId id="314" r:id="rId37"/>
    <p:sldId id="351" r:id="rId3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6275A7-469E-42EA-B9F7-1511EE3D7E51}" v="32" dt="2025-12-04T23:39:19.9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42" autoAdjust="0"/>
    <p:restoredTop sz="92941" autoAdjust="0"/>
  </p:normalViewPr>
  <p:slideViewPr>
    <p:cSldViewPr>
      <p:cViewPr varScale="1">
        <p:scale>
          <a:sx n="76" d="100"/>
          <a:sy n="76" d="100"/>
        </p:scale>
        <p:origin x="1901" y="67"/>
      </p:cViewPr>
      <p:guideLst>
        <p:guide orient="horz" pos="2160"/>
        <p:guide pos="2880"/>
      </p:guideLst>
    </p:cSldViewPr>
  </p:slideViewPr>
  <p:notesTextViewPr>
    <p:cViewPr>
      <p:scale>
        <a:sx n="1" d="1"/>
        <a:sy n="1" d="1"/>
      </p:scale>
      <p:origin x="0" y="0"/>
    </p:cViewPr>
  </p:notesTextViewPr>
  <p:sorterViewPr>
    <p:cViewPr varScale="1">
      <p:scale>
        <a:sx n="1" d="1"/>
        <a:sy n="1" d="1"/>
      </p:scale>
      <p:origin x="0" y="-62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microsoft.com/office/2015/10/relationships/revisionInfo" Target="revisionInfo.xml"/><Relationship Id="rId20" Type="http://schemas.openxmlformats.org/officeDocument/2006/relationships/slide" Target="slides/slide17.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nghua Gu" userId="9a7e1853e1951ef5" providerId="LiveId" clId="{CF1FAA12-072C-4ED5-BA76-0FFFAEFDB88A}"/>
    <pc:docChg chg="undo redo custSel addSld delSld modSld sldOrd delMainMaster">
      <pc:chgData name="Zonghua Gu" userId="9a7e1853e1951ef5" providerId="LiveId" clId="{CF1FAA12-072C-4ED5-BA76-0FFFAEFDB88A}" dt="2025-12-06T14:02:57.705" v="963" actId="27636"/>
      <pc:docMkLst>
        <pc:docMk/>
      </pc:docMkLst>
      <pc:sldChg chg="modSp mod">
        <pc:chgData name="Zonghua Gu" userId="9a7e1853e1951ef5" providerId="LiveId" clId="{CF1FAA12-072C-4ED5-BA76-0FFFAEFDB88A}" dt="2025-12-02T03:49:33.095" v="862" actId="20577"/>
        <pc:sldMkLst>
          <pc:docMk/>
          <pc:sldMk cId="1227639730" sldId="256"/>
        </pc:sldMkLst>
        <pc:spChg chg="mod">
          <ac:chgData name="Zonghua Gu" userId="9a7e1853e1951ef5" providerId="LiveId" clId="{CF1FAA12-072C-4ED5-BA76-0FFFAEFDB88A}" dt="2025-12-02T03:49:33.095" v="862" actId="20577"/>
          <ac:spMkLst>
            <pc:docMk/>
            <pc:sldMk cId="1227639730" sldId="256"/>
            <ac:spMk id="5" creationId="{00000000-0000-0000-0000-000000000000}"/>
          </ac:spMkLst>
        </pc:spChg>
      </pc:sldChg>
      <pc:sldChg chg="addSp modSp mod">
        <pc:chgData name="Zonghua Gu" userId="9a7e1853e1951ef5" providerId="LiveId" clId="{CF1FAA12-072C-4ED5-BA76-0FFFAEFDB88A}" dt="2025-12-04T23:25:44.259" v="897" actId="1076"/>
        <pc:sldMkLst>
          <pc:docMk/>
          <pc:sldMk cId="2803075552" sldId="279"/>
        </pc:sldMkLst>
        <pc:spChg chg="add mod">
          <ac:chgData name="Zonghua Gu" userId="9a7e1853e1951ef5" providerId="LiveId" clId="{CF1FAA12-072C-4ED5-BA76-0FFFAEFDB88A}" dt="2025-12-04T23:25:44.259" v="897" actId="1076"/>
          <ac:spMkLst>
            <pc:docMk/>
            <pc:sldMk cId="2803075552" sldId="279"/>
            <ac:spMk id="6" creationId="{4B13347E-0BC8-18C7-C6CE-4A69530C0666}"/>
          </ac:spMkLst>
        </pc:spChg>
      </pc:sldChg>
      <pc:sldChg chg="addSp delSp modSp mod modAnim">
        <pc:chgData name="Zonghua Gu" userId="9a7e1853e1951ef5" providerId="LiveId" clId="{CF1FAA12-072C-4ED5-BA76-0FFFAEFDB88A}" dt="2025-12-04T23:31:44.227" v="926"/>
        <pc:sldMkLst>
          <pc:docMk/>
          <pc:sldMk cId="4015673518" sldId="283"/>
        </pc:sldMkLst>
        <pc:spChg chg="add mod">
          <ac:chgData name="Zonghua Gu" userId="9a7e1853e1951ef5" providerId="LiveId" clId="{CF1FAA12-072C-4ED5-BA76-0FFFAEFDB88A}" dt="2025-12-04T23:31:11.738" v="916" actId="207"/>
          <ac:spMkLst>
            <pc:docMk/>
            <pc:sldMk cId="4015673518" sldId="283"/>
            <ac:spMk id="4" creationId="{CE952B6E-0D63-633E-ACD7-ED70CF20031A}"/>
          </ac:spMkLst>
        </pc:spChg>
        <pc:spChg chg="add mod">
          <ac:chgData name="Zonghua Gu" userId="9a7e1853e1951ef5" providerId="LiveId" clId="{CF1FAA12-072C-4ED5-BA76-0FFFAEFDB88A}" dt="2025-12-04T23:31:25.727" v="925" actId="1076"/>
          <ac:spMkLst>
            <pc:docMk/>
            <pc:sldMk cId="4015673518" sldId="283"/>
            <ac:spMk id="14" creationId="{FF113B20-6298-1F51-7045-6B25DD5736D2}"/>
          </ac:spMkLst>
        </pc:spChg>
      </pc:sldChg>
      <pc:sldChg chg="addSp modSp mod modAnim">
        <pc:chgData name="Zonghua Gu" userId="9a7e1853e1951ef5" providerId="LiveId" clId="{CF1FAA12-072C-4ED5-BA76-0FFFAEFDB88A}" dt="2025-12-04T23:33:13.463" v="938" actId="1076"/>
        <pc:sldMkLst>
          <pc:docMk/>
          <pc:sldMk cId="17129334" sldId="284"/>
        </pc:sldMkLst>
        <pc:spChg chg="add mod">
          <ac:chgData name="Zonghua Gu" userId="9a7e1853e1951ef5" providerId="LiveId" clId="{CF1FAA12-072C-4ED5-BA76-0FFFAEFDB88A}" dt="2025-12-04T23:33:13.463" v="938" actId="1076"/>
          <ac:spMkLst>
            <pc:docMk/>
            <pc:sldMk cId="17129334" sldId="284"/>
            <ac:spMk id="5" creationId="{45A6658B-70B4-7F9F-63A2-B6622AE139B2}"/>
          </ac:spMkLst>
        </pc:spChg>
        <pc:spChg chg="add mod">
          <ac:chgData name="Zonghua Gu" userId="9a7e1853e1951ef5" providerId="LiveId" clId="{CF1FAA12-072C-4ED5-BA76-0FFFAEFDB88A}" dt="2025-12-04T23:33:06.216" v="936" actId="1076"/>
          <ac:spMkLst>
            <pc:docMk/>
            <pc:sldMk cId="17129334" sldId="284"/>
            <ac:spMk id="11" creationId="{467D1C9A-68C8-6680-DAF2-F74B376210BD}"/>
          </ac:spMkLst>
        </pc:spChg>
      </pc:sldChg>
      <pc:sldChg chg="addSp modSp mod modAnim">
        <pc:chgData name="Zonghua Gu" userId="9a7e1853e1951ef5" providerId="LiveId" clId="{CF1FAA12-072C-4ED5-BA76-0FFFAEFDB88A}" dt="2025-12-04T23:35:04.634" v="943" actId="1076"/>
        <pc:sldMkLst>
          <pc:docMk/>
          <pc:sldMk cId="1891761629" sldId="285"/>
        </pc:sldMkLst>
        <pc:spChg chg="add mod">
          <ac:chgData name="Zonghua Gu" userId="9a7e1853e1951ef5" providerId="LiveId" clId="{CF1FAA12-072C-4ED5-BA76-0FFFAEFDB88A}" dt="2025-12-04T23:34:55.817" v="941" actId="20577"/>
          <ac:spMkLst>
            <pc:docMk/>
            <pc:sldMk cId="1891761629" sldId="285"/>
            <ac:spMk id="2" creationId="{19184AC0-2FDD-BDB3-3199-60C8099239A1}"/>
          </ac:spMkLst>
        </pc:spChg>
        <pc:spChg chg="add mod">
          <ac:chgData name="Zonghua Gu" userId="9a7e1853e1951ef5" providerId="LiveId" clId="{CF1FAA12-072C-4ED5-BA76-0FFFAEFDB88A}" dt="2025-12-04T23:35:04.634" v="943" actId="1076"/>
          <ac:spMkLst>
            <pc:docMk/>
            <pc:sldMk cId="1891761629" sldId="285"/>
            <ac:spMk id="10" creationId="{9BC8C069-3B1D-27DF-31C7-1111609311F8}"/>
          </ac:spMkLst>
        </pc:spChg>
      </pc:sldChg>
      <pc:sldChg chg="addSp modSp mod modAnim">
        <pc:chgData name="Zonghua Gu" userId="9a7e1853e1951ef5" providerId="LiveId" clId="{CF1FAA12-072C-4ED5-BA76-0FFFAEFDB88A}" dt="2025-12-04T23:39:19.945" v="955" actId="20577"/>
        <pc:sldMkLst>
          <pc:docMk/>
          <pc:sldMk cId="2029335128" sldId="286"/>
        </pc:sldMkLst>
        <pc:spChg chg="add mod">
          <ac:chgData name="Zonghua Gu" userId="9a7e1853e1951ef5" providerId="LiveId" clId="{CF1FAA12-072C-4ED5-BA76-0FFFAEFDB88A}" dt="2025-12-04T23:39:19.945" v="955" actId="20577"/>
          <ac:spMkLst>
            <pc:docMk/>
            <pc:sldMk cId="2029335128" sldId="286"/>
            <ac:spMk id="2" creationId="{CA487E5A-1E4F-3F4A-0849-AC6313C2AB9E}"/>
          </ac:spMkLst>
        </pc:spChg>
        <pc:spChg chg="add mod">
          <ac:chgData name="Zonghua Gu" userId="9a7e1853e1951ef5" providerId="LiveId" clId="{CF1FAA12-072C-4ED5-BA76-0FFFAEFDB88A}" dt="2025-12-04T23:39:17.257" v="954" actId="20577"/>
          <ac:spMkLst>
            <pc:docMk/>
            <pc:sldMk cId="2029335128" sldId="286"/>
            <ac:spMk id="6" creationId="{40148CD4-4D84-C0EE-C297-AA7495898C7C}"/>
          </ac:spMkLst>
        </pc:spChg>
      </pc:sldChg>
      <pc:sldChg chg="addSp modSp modAnim">
        <pc:chgData name="Zonghua Gu" userId="9a7e1853e1951ef5" providerId="LiveId" clId="{CF1FAA12-072C-4ED5-BA76-0FFFAEFDB88A}" dt="2025-12-04T23:38:55.147" v="953" actId="20577"/>
        <pc:sldMkLst>
          <pc:docMk/>
          <pc:sldMk cId="2553664942" sldId="287"/>
        </pc:sldMkLst>
        <pc:spChg chg="add mod">
          <ac:chgData name="Zonghua Gu" userId="9a7e1853e1951ef5" providerId="LiveId" clId="{CF1FAA12-072C-4ED5-BA76-0FFFAEFDB88A}" dt="2025-12-04T23:38:55.147" v="953" actId="20577"/>
          <ac:spMkLst>
            <pc:docMk/>
            <pc:sldMk cId="2553664942" sldId="287"/>
            <ac:spMk id="2" creationId="{B56957B2-9A5D-035E-29E9-76E29EA0F434}"/>
          </ac:spMkLst>
        </pc:spChg>
        <pc:spChg chg="add mod">
          <ac:chgData name="Zonghua Gu" userId="9a7e1853e1951ef5" providerId="LiveId" clId="{CF1FAA12-072C-4ED5-BA76-0FFFAEFDB88A}" dt="2025-12-04T23:38:50.986" v="952" actId="20577"/>
          <ac:spMkLst>
            <pc:docMk/>
            <pc:sldMk cId="2553664942" sldId="287"/>
            <ac:spMk id="5" creationId="{5655839D-599E-02CD-400B-835EF0AC622A}"/>
          </ac:spMkLst>
        </pc:spChg>
      </pc:sldChg>
      <pc:sldChg chg="modSp mod">
        <pc:chgData name="Zonghua Gu" userId="9a7e1853e1951ef5" providerId="LiveId" clId="{CF1FAA12-072C-4ED5-BA76-0FFFAEFDB88A}" dt="2025-12-02T03:38:02.189" v="838" actId="20577"/>
        <pc:sldMkLst>
          <pc:docMk/>
          <pc:sldMk cId="1739833041" sldId="300"/>
        </pc:sldMkLst>
        <pc:spChg chg="mod">
          <ac:chgData name="Zonghua Gu" userId="9a7e1853e1951ef5" providerId="LiveId" clId="{CF1FAA12-072C-4ED5-BA76-0FFFAEFDB88A}" dt="2025-12-02T03:38:02.189" v="838" actId="20577"/>
          <ac:spMkLst>
            <pc:docMk/>
            <pc:sldMk cId="1739833041" sldId="300"/>
            <ac:spMk id="4" creationId="{00000000-0000-0000-0000-000000000000}"/>
          </ac:spMkLst>
        </pc:spChg>
      </pc:sldChg>
      <pc:sldChg chg="modSp mod">
        <pc:chgData name="Zonghua Gu" userId="9a7e1853e1951ef5" providerId="LiveId" clId="{CF1FAA12-072C-4ED5-BA76-0FFFAEFDB88A}" dt="2025-12-02T03:37:21.586" v="828" actId="20577"/>
        <pc:sldMkLst>
          <pc:docMk/>
          <pc:sldMk cId="4252816745" sldId="301"/>
        </pc:sldMkLst>
        <pc:spChg chg="mod">
          <ac:chgData name="Zonghua Gu" userId="9a7e1853e1951ef5" providerId="LiveId" clId="{CF1FAA12-072C-4ED5-BA76-0FFFAEFDB88A}" dt="2025-12-02T03:37:02.546" v="822" actId="20577"/>
          <ac:spMkLst>
            <pc:docMk/>
            <pc:sldMk cId="4252816745" sldId="301"/>
            <ac:spMk id="2" creationId="{00000000-0000-0000-0000-000000000000}"/>
          </ac:spMkLst>
        </pc:spChg>
        <pc:spChg chg="mod">
          <ac:chgData name="Zonghua Gu" userId="9a7e1853e1951ef5" providerId="LiveId" clId="{CF1FAA12-072C-4ED5-BA76-0FFFAEFDB88A}" dt="2025-12-02T03:37:21.586" v="828" actId="20577"/>
          <ac:spMkLst>
            <pc:docMk/>
            <pc:sldMk cId="4252816745" sldId="301"/>
            <ac:spMk id="44" creationId="{00000000-0000-0000-0000-000000000000}"/>
          </ac:spMkLst>
        </pc:spChg>
        <pc:spChg chg="mod">
          <ac:chgData name="Zonghua Gu" userId="9a7e1853e1951ef5" providerId="LiveId" clId="{CF1FAA12-072C-4ED5-BA76-0FFFAEFDB88A}" dt="2025-12-02T03:37:06.874" v="827" actId="20577"/>
          <ac:spMkLst>
            <pc:docMk/>
            <pc:sldMk cId="4252816745" sldId="301"/>
            <ac:spMk id="52" creationId="{00000000-0000-0000-0000-000000000000}"/>
          </ac:spMkLst>
        </pc:spChg>
      </pc:sldChg>
      <pc:sldChg chg="addSp modSp mod">
        <pc:chgData name="Zonghua Gu" userId="9a7e1853e1951ef5" providerId="LiveId" clId="{CF1FAA12-072C-4ED5-BA76-0FFFAEFDB88A}" dt="2025-12-04T23:24:43.755" v="895" actId="1076"/>
        <pc:sldMkLst>
          <pc:docMk/>
          <pc:sldMk cId="1907313311" sldId="309"/>
        </pc:sldMkLst>
        <pc:spChg chg="add mod">
          <ac:chgData name="Zonghua Gu" userId="9a7e1853e1951ef5" providerId="LiveId" clId="{CF1FAA12-072C-4ED5-BA76-0FFFAEFDB88A}" dt="2025-12-04T23:24:43.755" v="895" actId="1076"/>
          <ac:spMkLst>
            <pc:docMk/>
            <pc:sldMk cId="1907313311" sldId="309"/>
            <ac:spMk id="7" creationId="{154E005A-AC9A-BE59-CA2F-0CB60BBF84A9}"/>
          </ac:spMkLst>
        </pc:spChg>
      </pc:sldChg>
      <pc:sldChg chg="modSp mod">
        <pc:chgData name="Zonghua Gu" userId="9a7e1853e1951ef5" providerId="LiveId" clId="{CF1FAA12-072C-4ED5-BA76-0FFFAEFDB88A}" dt="2025-12-06T14:02:57.705" v="963" actId="27636"/>
        <pc:sldMkLst>
          <pc:docMk/>
          <pc:sldMk cId="380073498" sldId="314"/>
        </pc:sldMkLst>
        <pc:spChg chg="mod">
          <ac:chgData name="Zonghua Gu" userId="9a7e1853e1951ef5" providerId="LiveId" clId="{CF1FAA12-072C-4ED5-BA76-0FFFAEFDB88A}" dt="2025-12-06T14:02:54.982" v="959" actId="27636"/>
          <ac:spMkLst>
            <pc:docMk/>
            <pc:sldMk cId="380073498" sldId="314"/>
            <ac:spMk id="16" creationId="{00000000-0000-0000-0000-000000000000}"/>
          </ac:spMkLst>
        </pc:spChg>
        <pc:spChg chg="mod">
          <ac:chgData name="Zonghua Gu" userId="9a7e1853e1951ef5" providerId="LiveId" clId="{CF1FAA12-072C-4ED5-BA76-0FFFAEFDB88A}" dt="2025-12-06T14:02:57.705" v="963" actId="27636"/>
          <ac:spMkLst>
            <pc:docMk/>
            <pc:sldMk cId="380073498" sldId="314"/>
            <ac:spMk id="20" creationId="{00000000-0000-0000-0000-000000000000}"/>
          </ac:spMkLst>
        </pc:spChg>
      </pc:sldChg>
      <pc:sldChg chg="modSp add mod">
        <pc:chgData name="Zonghua Gu" userId="9a7e1853e1951ef5" providerId="LiveId" clId="{CF1FAA12-072C-4ED5-BA76-0FFFAEFDB88A}" dt="2025-12-02T20:50:57.524" v="880" actId="20577"/>
        <pc:sldMkLst>
          <pc:docMk/>
          <pc:sldMk cId="1063495253" sldId="326"/>
        </pc:sldMkLst>
        <pc:spChg chg="mod">
          <ac:chgData name="Zonghua Gu" userId="9a7e1853e1951ef5" providerId="LiveId" clId="{CF1FAA12-072C-4ED5-BA76-0FFFAEFDB88A}" dt="2025-12-02T20:50:57.524" v="880" actId="20577"/>
          <ac:spMkLst>
            <pc:docMk/>
            <pc:sldMk cId="1063495253" sldId="326"/>
            <ac:spMk id="2" creationId="{00000000-0000-0000-0000-000000000000}"/>
          </ac:spMkLst>
        </pc:spChg>
      </pc:sldChg>
      <pc:sldChg chg="modSp add mod">
        <pc:chgData name="Zonghua Gu" userId="9a7e1853e1951ef5" providerId="LiveId" clId="{CF1FAA12-072C-4ED5-BA76-0FFFAEFDB88A}" dt="2025-12-02T20:51:08.901" v="881"/>
        <pc:sldMkLst>
          <pc:docMk/>
          <pc:sldMk cId="1363681695" sldId="328"/>
        </pc:sldMkLst>
        <pc:spChg chg="mod">
          <ac:chgData name="Zonghua Gu" userId="9a7e1853e1951ef5" providerId="LiveId" clId="{CF1FAA12-072C-4ED5-BA76-0FFFAEFDB88A}" dt="2025-12-02T20:51:08.901" v="881"/>
          <ac:spMkLst>
            <pc:docMk/>
            <pc:sldMk cId="1363681695" sldId="328"/>
            <ac:spMk id="2" creationId="{00000000-0000-0000-0000-000000000000}"/>
          </ac:spMkLst>
        </pc:spChg>
      </pc:sldChg>
      <pc:sldChg chg="modSp mod">
        <pc:chgData name="Zonghua Gu" userId="9a7e1853e1951ef5" providerId="LiveId" clId="{CF1FAA12-072C-4ED5-BA76-0FFFAEFDB88A}" dt="2025-12-02T03:38:09.289" v="843" actId="20577"/>
        <pc:sldMkLst>
          <pc:docMk/>
          <pc:sldMk cId="1058672256" sldId="329"/>
        </pc:sldMkLst>
        <pc:spChg chg="mod">
          <ac:chgData name="Zonghua Gu" userId="9a7e1853e1951ef5" providerId="LiveId" clId="{CF1FAA12-072C-4ED5-BA76-0FFFAEFDB88A}" dt="2025-12-02T03:38:09.289" v="843" actId="20577"/>
          <ac:spMkLst>
            <pc:docMk/>
            <pc:sldMk cId="1058672256" sldId="329"/>
            <ac:spMk id="4" creationId="{00000000-0000-0000-0000-000000000000}"/>
          </ac:spMkLst>
        </pc:spChg>
      </pc:sldChg>
      <pc:sldChg chg="modSp mod">
        <pc:chgData name="Zonghua Gu" userId="9a7e1853e1951ef5" providerId="LiveId" clId="{CF1FAA12-072C-4ED5-BA76-0FFFAEFDB88A}" dt="2025-12-02T03:38:16.166" v="844" actId="21"/>
        <pc:sldMkLst>
          <pc:docMk/>
          <pc:sldMk cId="1161542869" sldId="351"/>
        </pc:sldMkLst>
        <pc:spChg chg="mod">
          <ac:chgData name="Zonghua Gu" userId="9a7e1853e1951ef5" providerId="LiveId" clId="{CF1FAA12-072C-4ED5-BA76-0FFFAEFDB88A}" dt="2025-12-02T03:38:16.166" v="844" actId="21"/>
          <ac:spMkLst>
            <pc:docMk/>
            <pc:sldMk cId="1161542869" sldId="351"/>
            <ac:spMk id="4" creationId="{8C5D70C5-E4E9-03FF-BA5E-601EFEF97BE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BD4F56A7-3CDE-194F-B9AF-D598FBBF1989}" type="datetimeFigureOut">
              <a:rPr lang="en-US" smtClean="0"/>
              <a:pPr/>
              <a:t>12/6/2025</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EE1097CB-F954-3545-B5D0-357D0C1748E3}" type="slidenum">
              <a:rPr lang="en-US" smtClean="0"/>
              <a:pPr/>
              <a:t>‹#›</a:t>
            </a:fld>
            <a:endParaRPr lang="en-US"/>
          </a:p>
        </p:txBody>
      </p:sp>
    </p:spTree>
    <p:extLst>
      <p:ext uri="{BB962C8B-B14F-4D97-AF65-F5344CB8AC3E}">
        <p14:creationId xmlns:p14="http://schemas.microsoft.com/office/powerpoint/2010/main" val="31766406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1E52AD58-60CE-E948-9CBA-0BD7030FC28E}" type="datetimeFigureOut">
              <a:rPr lang="en-US" smtClean="0"/>
              <a:pPr/>
              <a:t>12/6/2025</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D624DF53-3DD3-9F45-9E7E-472B96F1AB81}" type="slidenum">
              <a:rPr lang="en-US" smtClean="0"/>
              <a:pPr/>
              <a:t>‹#›</a:t>
            </a:fld>
            <a:endParaRPr lang="en-US"/>
          </a:p>
        </p:txBody>
      </p:sp>
    </p:spTree>
    <p:extLst>
      <p:ext uri="{BB962C8B-B14F-4D97-AF65-F5344CB8AC3E}">
        <p14:creationId xmlns:p14="http://schemas.microsoft.com/office/powerpoint/2010/main" val="16817638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youtube.com/watch?v=aLCUDv_fgoU&amp;list=PLRJhV4hUhIymmp5CCeIFPyxbknsdcXCc8&amp;index=12"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C9D69-9831-4844-8B1E-062B2DA58B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7354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center-aligned mode, the counter counts from 0 to the auto-reload value minus  1, generates a counter overflow event, then counts from the auto-reload value down to 1 and generates a counter underflow event. Then it restarts counting</a:t>
            </a:r>
          </a:p>
          <a:p>
            <a:pPr defTabSz="466618">
              <a:defRPr/>
            </a:pPr>
            <a:r>
              <a:rPr lang="en-US" dirty="0"/>
              <a:t>from 0. In this mode, the counting direction changes automatically on counter overflow and underflow. </a:t>
            </a:r>
            <a:r>
              <a:rPr lang="en-US" dirty="0">
                <a:solidFill>
                  <a:srgbClr val="C00000"/>
                </a:solidFill>
              </a:rPr>
              <a:t>, RCR = 0</a:t>
            </a:r>
          </a:p>
          <a:p>
            <a:endParaRPr lang="en-US" dirty="0"/>
          </a:p>
        </p:txBody>
      </p:sp>
      <p:sp>
        <p:nvSpPr>
          <p:cNvPr id="4" name="Slide Number Placeholder 3"/>
          <p:cNvSpPr>
            <a:spLocks noGrp="1"/>
          </p:cNvSpPr>
          <p:nvPr>
            <p:ph type="sldNum" sz="quarter" idx="10"/>
          </p:nvPr>
        </p:nvSpPr>
        <p:spPr/>
        <p:txBody>
          <a:bodyPr/>
          <a:lstStyle/>
          <a:p>
            <a:fld id="{D624DF53-3DD3-9F45-9E7E-472B96F1AB81}" type="slidenum">
              <a:rPr lang="en-US" smtClean="0"/>
              <a:pPr/>
              <a:t>12</a:t>
            </a:fld>
            <a:endParaRPr lang="en-US"/>
          </a:p>
        </p:txBody>
      </p:sp>
    </p:spTree>
    <p:extLst>
      <p:ext uri="{BB962C8B-B14F-4D97-AF65-F5344CB8AC3E}">
        <p14:creationId xmlns:p14="http://schemas.microsoft.com/office/powerpoint/2010/main" val="3230214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{{Pause=2}}  Suppose the clock source that drives the timer counter has a frequency of 80 </a:t>
            </a:r>
            <a:r>
              <a:rPr lang="en-US" dirty="0" err="1"/>
              <a:t>MHz.</a:t>
            </a:r>
            <a:r>
              <a:rPr lang="en-US" dirty="0"/>
              <a:t> We want to generate a </a:t>
            </a:r>
            <a:r>
              <a:rPr lang="en-US" dirty="0" err="1"/>
              <a:t>SysTick</a:t>
            </a:r>
            <a:r>
              <a:rPr lang="en-US" dirty="0"/>
              <a:t> interrupt every 10 milliseconds. What is the reload value? {{Pause=2}} Here is the diagram of </a:t>
            </a:r>
            <a:r>
              <a:rPr lang="en-US" dirty="0" err="1"/>
              <a:t>SysTicks</a:t>
            </a:r>
            <a:r>
              <a:rPr lang="en-US" dirty="0"/>
              <a:t>. {{Pause=0.5}} This is the clock signal, which has a frequency of 80 </a:t>
            </a:r>
            <a:r>
              <a:rPr lang="en-US" dirty="0" err="1"/>
              <a:t>MHz.</a:t>
            </a:r>
            <a:r>
              <a:rPr lang="en-US" dirty="0"/>
              <a:t> A </a:t>
            </a:r>
            <a:r>
              <a:rPr lang="en-US" dirty="0" err="1"/>
              <a:t>SysTick</a:t>
            </a:r>
            <a:r>
              <a:rPr lang="en-US" dirty="0"/>
              <a:t> interrupt is generated every 10 milliseconds. {{Pause=0.5}} An interrupt is generated when the counter makes the transition from 1 to 0.  {{Pause=1} It takes a total of, reload plus 1, cycles to count down from the reload value to 0. {{Pause=0.5}} The reload value is calculated in this way. Reload value equals to 10 milliseconds, divided by the clock period, minus 1.  This is equivalent to 10 milliseconds, multiply the clock frequency, minus 1.  {{Pause=0.5}} The final result is 799999.</a:t>
            </a:r>
          </a:p>
        </p:txBody>
      </p:sp>
      <p:sp>
        <p:nvSpPr>
          <p:cNvPr id="4" name="Slide Number Placeholder 3"/>
          <p:cNvSpPr>
            <a:spLocks noGrp="1"/>
          </p:cNvSpPr>
          <p:nvPr>
            <p:ph type="sldNum" sz="quarter" idx="10"/>
          </p:nvPr>
        </p:nvSpPr>
        <p:spPr/>
        <p:txBody>
          <a:bodyPr/>
          <a:lstStyle/>
          <a:p>
            <a:pPr defTabSz="933237">
              <a:defRPr/>
            </a:pPr>
            <a:fld id="{D624DF53-3DD3-9F45-9E7E-472B96F1AB81}" type="slidenum">
              <a:rPr lang="en-US">
                <a:solidFill>
                  <a:prstClr val="black"/>
                </a:solidFill>
                <a:latin typeface="Calibri"/>
              </a:rPr>
              <a:pPr defTabSz="933237">
                <a:defRPr/>
              </a:pPr>
              <a:t>13</a:t>
            </a:fld>
            <a:endParaRPr lang="en-US">
              <a:solidFill>
                <a:prstClr val="black"/>
              </a:solidFill>
              <a:latin typeface="Calibri"/>
            </a:endParaRPr>
          </a:p>
        </p:txBody>
      </p:sp>
    </p:spTree>
    <p:extLst>
      <p:ext uri="{BB962C8B-B14F-4D97-AF65-F5344CB8AC3E}">
        <p14:creationId xmlns:p14="http://schemas.microsoft.com/office/powerpoint/2010/main" val="3245090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{{Pause=2}}  Suppose the clock source that drives the timer counter has a frequency of 80 </a:t>
            </a:r>
            <a:r>
              <a:rPr lang="en-US" dirty="0" err="1"/>
              <a:t>MHz.</a:t>
            </a:r>
            <a:r>
              <a:rPr lang="en-US" dirty="0"/>
              <a:t> We want to generate a </a:t>
            </a:r>
            <a:r>
              <a:rPr lang="en-US" dirty="0" err="1"/>
              <a:t>SysTick</a:t>
            </a:r>
            <a:r>
              <a:rPr lang="en-US" dirty="0"/>
              <a:t> interrupt every 10 milliseconds. What is the reload value? {{Pause=2}} Here is the diagram of </a:t>
            </a:r>
            <a:r>
              <a:rPr lang="en-US" dirty="0" err="1"/>
              <a:t>SysTicks</a:t>
            </a:r>
            <a:r>
              <a:rPr lang="en-US" dirty="0"/>
              <a:t>. {{Pause=0.5}} This is the clock signal, which has a frequency of 80 </a:t>
            </a:r>
            <a:r>
              <a:rPr lang="en-US" dirty="0" err="1"/>
              <a:t>MHz.</a:t>
            </a:r>
            <a:r>
              <a:rPr lang="en-US" dirty="0"/>
              <a:t> A </a:t>
            </a:r>
            <a:r>
              <a:rPr lang="en-US" dirty="0" err="1"/>
              <a:t>SysTick</a:t>
            </a:r>
            <a:r>
              <a:rPr lang="en-US" dirty="0"/>
              <a:t> interrupt is generated every 10 milliseconds. {{Pause=0.5}} An interrupt is generated when the counter makes the transition from 1 to 0.  {{Pause=1} It takes a total of, reload plus 1, cycles to count down from the reload value to 0. {{Pause=0.5}} The reload value is calculated in this way. Reload value equals to 10 milliseconds, divided by the clock period, minus 1.  This is equivalent to 10 milliseconds, multiply the clock frequency, minus 1.  {{Pause=0.5}} The final result is 799999.</a:t>
            </a:r>
          </a:p>
        </p:txBody>
      </p:sp>
      <p:sp>
        <p:nvSpPr>
          <p:cNvPr id="4" name="Slide Number Placeholder 3"/>
          <p:cNvSpPr>
            <a:spLocks noGrp="1"/>
          </p:cNvSpPr>
          <p:nvPr>
            <p:ph type="sldNum" sz="quarter" idx="10"/>
          </p:nvPr>
        </p:nvSpPr>
        <p:spPr/>
        <p:txBody>
          <a:bodyPr/>
          <a:lstStyle/>
          <a:p>
            <a:pPr defTabSz="933237">
              <a:defRPr/>
            </a:pPr>
            <a:fld id="{D624DF53-3DD3-9F45-9E7E-472B96F1AB81}" type="slidenum">
              <a:rPr lang="en-US">
                <a:solidFill>
                  <a:prstClr val="black"/>
                </a:solidFill>
                <a:latin typeface="Calibri"/>
              </a:rPr>
              <a:pPr defTabSz="933237">
                <a:defRPr/>
              </a:pPr>
              <a:t>14</a:t>
            </a:fld>
            <a:endParaRPr lang="en-US">
              <a:solidFill>
                <a:prstClr val="black"/>
              </a:solidFill>
              <a:latin typeface="Calibri"/>
            </a:endParaRPr>
          </a:p>
        </p:txBody>
      </p:sp>
    </p:spTree>
    <p:extLst>
      <p:ext uri="{BB962C8B-B14F-4D97-AF65-F5344CB8AC3E}">
        <p14:creationId xmlns:p14="http://schemas.microsoft.com/office/powerpoint/2010/main" val="912428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618">
              <a:defRPr/>
            </a:pPr>
            <a:r>
              <a:rPr lang="en-US" dirty="0"/>
              <a:t>Comparison between timer counter (CNT) and given reference value stored in </a:t>
            </a:r>
          </a:p>
          <a:p>
            <a:pPr defTabSz="466618">
              <a:defRPr/>
            </a:pPr>
            <a:r>
              <a:rPr lang="en-US" dirty="0"/>
              <a:t>A single timer can generate up to 4 PWM signals with independent duty cycles and identical frequency. </a:t>
            </a:r>
          </a:p>
          <a:p>
            <a:pPr defTabSz="466618">
              <a:defRPr/>
            </a:pPr>
            <a:r>
              <a:rPr lang="en-US" dirty="0"/>
              <a:t>Polarity bit</a:t>
            </a:r>
          </a:p>
          <a:p>
            <a:pPr defTabSz="466618">
              <a:defRPr/>
            </a:pPr>
            <a:r>
              <a:rPr lang="en-US" dirty="0"/>
              <a:t>When multiple PWM signals are generated by the same timer, all rising edges occur at the same time. That is why it is called edge-aligned.</a:t>
            </a:r>
          </a:p>
          <a:p>
            <a:endParaRPr lang="en-US" dirty="0"/>
          </a:p>
        </p:txBody>
      </p:sp>
      <p:sp>
        <p:nvSpPr>
          <p:cNvPr id="4" name="Slide Number Placeholder 3"/>
          <p:cNvSpPr>
            <a:spLocks noGrp="1"/>
          </p:cNvSpPr>
          <p:nvPr>
            <p:ph type="sldNum" sz="quarter" idx="10"/>
          </p:nvPr>
        </p:nvSpPr>
        <p:spPr/>
        <p:txBody>
          <a:bodyPr/>
          <a:lstStyle/>
          <a:p>
            <a:fld id="{D624DF53-3DD3-9F45-9E7E-472B96F1AB81}" type="slidenum">
              <a:rPr lang="en-US" smtClean="0"/>
              <a:pPr/>
              <a:t>17</a:t>
            </a:fld>
            <a:endParaRPr lang="en-US"/>
          </a:p>
        </p:txBody>
      </p:sp>
    </p:spTree>
    <p:extLst>
      <p:ext uri="{BB962C8B-B14F-4D97-AF65-F5344CB8AC3E}">
        <p14:creationId xmlns:p14="http://schemas.microsoft.com/office/powerpoint/2010/main" val="1873034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can configure the timer to repeatedly count up, count down, or, count up and down. Let’s first take a look at the up-counting mode. The auto-reload register (ARR) holds the maximum counter value, which is also called the auto-reload value. The counter counts from 0 to the auto-reload value, then restarts from 0, and generates a counter overflow event. This figure shows an example of the counter behavior when ARR is 6, and the repetition counter is not used. In the up-counting mode, the counter rolls over and is reset when it exceeds 6. When the counter resets, it triggers a counter overflow and an update event (UEV). After that, a new period starts.  The counting period is determined by the auto-reload value, as well as the clock period. </a:t>
            </a:r>
            <a:endParaRPr lang="en-US" dirty="0"/>
          </a:p>
        </p:txBody>
      </p:sp>
      <p:sp>
        <p:nvSpPr>
          <p:cNvPr id="4" name="Slide Number Placeholder 3"/>
          <p:cNvSpPr>
            <a:spLocks noGrp="1"/>
          </p:cNvSpPr>
          <p:nvPr>
            <p:ph type="sldNum" sz="quarter" idx="10"/>
          </p:nvPr>
        </p:nvSpPr>
        <p:spPr/>
        <p:txBody>
          <a:bodyPr/>
          <a:lstStyle/>
          <a:p>
            <a:fld id="{D624DF53-3DD3-9F45-9E7E-472B96F1AB81}" type="slidenum">
              <a:rPr lang="en-US" smtClean="0"/>
              <a:pPr/>
              <a:t>19</a:t>
            </a:fld>
            <a:endParaRPr lang="en-US"/>
          </a:p>
        </p:txBody>
      </p:sp>
    </p:spTree>
    <p:extLst>
      <p:ext uri="{BB962C8B-B14F-4D97-AF65-F5344CB8AC3E}">
        <p14:creationId xmlns:p14="http://schemas.microsoft.com/office/powerpoint/2010/main" val="1426590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the down-counting mode, the counter counts from the auto-reloaded value down to 0. After the counter has reached 0, hardware automatically reloads the counter with the auto-reloaded value, and generate a counter underflow event and an update event (UEV).  The counting period of the down-counting mode is exactly the same as the counting period of the up-counting mode.</a:t>
            </a:r>
            <a:endParaRPr lang="en-US" dirty="0"/>
          </a:p>
        </p:txBody>
      </p:sp>
      <p:sp>
        <p:nvSpPr>
          <p:cNvPr id="4" name="Slide Number Placeholder 3"/>
          <p:cNvSpPr>
            <a:spLocks noGrp="1"/>
          </p:cNvSpPr>
          <p:nvPr>
            <p:ph type="sldNum" sz="quarter" idx="10"/>
          </p:nvPr>
        </p:nvSpPr>
        <p:spPr/>
        <p:txBody>
          <a:bodyPr/>
          <a:lstStyle/>
          <a:p>
            <a:fld id="{D624DF53-3DD3-9F45-9E7E-472B96F1AB81}" type="slidenum">
              <a:rPr lang="en-US" smtClean="0"/>
              <a:pPr/>
              <a:t>20</a:t>
            </a:fld>
            <a:endParaRPr lang="en-US"/>
          </a:p>
        </p:txBody>
      </p:sp>
    </p:spTree>
    <p:extLst>
      <p:ext uri="{BB962C8B-B14F-4D97-AF65-F5344CB8AC3E}">
        <p14:creationId xmlns:p14="http://schemas.microsoft.com/office/powerpoint/2010/main" val="2934229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center-aligned mode, the counter counts from 0 to the auto-reload value minus  1, generates a counter overflow event, then counts from the auto-reload value down to 1 and generates a counter underflow event. Then it restarts counting</a:t>
            </a:r>
          </a:p>
          <a:p>
            <a:r>
              <a:rPr lang="en-US" sz="1200" b="0" i="0" u="none" strike="noStrike" kern="1200" baseline="0" dirty="0">
                <a:solidFill>
                  <a:schemeClr val="tx1"/>
                </a:solidFill>
                <a:latin typeface="+mn-lt"/>
                <a:ea typeface="+mn-ea"/>
                <a:cs typeface="+mn-cs"/>
              </a:rPr>
              <a:t>from 0. In this mode, the counting direction changes automatically on counter overflow and underflow. </a:t>
            </a:r>
            <a:endParaRPr lang="en-US" dirty="0"/>
          </a:p>
        </p:txBody>
      </p:sp>
      <p:sp>
        <p:nvSpPr>
          <p:cNvPr id="4" name="Slide Number Placeholder 3"/>
          <p:cNvSpPr>
            <a:spLocks noGrp="1"/>
          </p:cNvSpPr>
          <p:nvPr>
            <p:ph type="sldNum" sz="quarter" idx="10"/>
          </p:nvPr>
        </p:nvSpPr>
        <p:spPr/>
        <p:txBody>
          <a:bodyPr/>
          <a:lstStyle/>
          <a:p>
            <a:fld id="{D624DF53-3DD3-9F45-9E7E-472B96F1AB81}" type="slidenum">
              <a:rPr lang="en-US" smtClean="0"/>
              <a:pPr/>
              <a:t>21</a:t>
            </a:fld>
            <a:endParaRPr lang="en-US"/>
          </a:p>
        </p:txBody>
      </p:sp>
    </p:spTree>
    <p:extLst>
      <p:ext uri="{BB962C8B-B14F-4D97-AF65-F5344CB8AC3E}">
        <p14:creationId xmlns:p14="http://schemas.microsoft.com/office/powerpoint/2010/main" val="3230214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and the repetition counter is not used</a:t>
            </a:r>
          </a:p>
        </p:txBody>
      </p:sp>
      <p:sp>
        <p:nvSpPr>
          <p:cNvPr id="4" name="Slide Number Placeholder 3"/>
          <p:cNvSpPr>
            <a:spLocks noGrp="1"/>
          </p:cNvSpPr>
          <p:nvPr>
            <p:ph type="sldNum" sz="quarter" idx="5"/>
          </p:nvPr>
        </p:nvSpPr>
        <p:spPr/>
        <p:txBody>
          <a:bodyPr/>
          <a:lstStyle/>
          <a:p>
            <a:fld id="{D624DF53-3DD3-9F45-9E7E-472B96F1AB81}" type="slidenum">
              <a:rPr lang="en-US" smtClean="0"/>
              <a:pPr/>
              <a:t>22</a:t>
            </a:fld>
            <a:endParaRPr lang="en-US"/>
          </a:p>
        </p:txBody>
      </p:sp>
    </p:spTree>
    <p:extLst>
      <p:ext uri="{BB962C8B-B14F-4D97-AF65-F5344CB8AC3E}">
        <p14:creationId xmlns:p14="http://schemas.microsoft.com/office/powerpoint/2010/main" val="1006987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defTabSz="466618">
              <a:defRPr/>
            </a:pPr>
            <a:r>
              <a:rPr lang="en-US" dirty="0"/>
              <a:t>A single timer can generate up to 4 PWM signals with independent duty cycles and identical frequency. When multiple PWM signals are generated by the same timer, all rising edges occur at the same time. That is why it is called edge-aligned. </a:t>
            </a:r>
            <a:r>
              <a:rPr lang="en-US" dirty="0">
                <a:solidFill>
                  <a:srgbClr val="C00000"/>
                </a:solidFill>
              </a:rPr>
              <a:t>, RCR = 0</a:t>
            </a:r>
          </a:p>
          <a:p>
            <a:endParaRPr lang="en-US" dirty="0"/>
          </a:p>
        </p:txBody>
      </p:sp>
      <p:sp>
        <p:nvSpPr>
          <p:cNvPr id="4" name="Slide Number Placeholder 3"/>
          <p:cNvSpPr>
            <a:spLocks noGrp="1"/>
          </p:cNvSpPr>
          <p:nvPr>
            <p:ph type="sldNum" sz="quarter" idx="10"/>
          </p:nvPr>
        </p:nvSpPr>
        <p:spPr/>
        <p:txBody>
          <a:bodyPr/>
          <a:lstStyle/>
          <a:p>
            <a:fld id="{D624DF53-3DD3-9F45-9E7E-472B96F1AB81}" type="slidenum">
              <a:rPr lang="en-US" smtClean="0"/>
              <a:pPr/>
              <a:t>24</a:t>
            </a:fld>
            <a:endParaRPr lang="en-US"/>
          </a:p>
        </p:txBody>
      </p:sp>
    </p:spTree>
    <p:extLst>
      <p:ext uri="{BB962C8B-B14F-4D97-AF65-F5344CB8AC3E}">
        <p14:creationId xmlns:p14="http://schemas.microsoft.com/office/powerpoint/2010/main" val="3407394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24DF53-3DD3-9F45-9E7E-472B96F1AB81}" type="slidenum">
              <a:rPr lang="en-US" smtClean="0"/>
              <a:pPr/>
              <a:t>25</a:t>
            </a:fld>
            <a:endParaRPr lang="en-US"/>
          </a:p>
        </p:txBody>
      </p:sp>
    </p:spTree>
    <p:extLst>
      <p:ext uri="{BB962C8B-B14F-4D97-AF65-F5344CB8AC3E}">
        <p14:creationId xmlns:p14="http://schemas.microsoft.com/office/powerpoint/2010/main" val="2188372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{{Pause=2}} The system timer, also called System Tick, or, </a:t>
            </a:r>
            <a:r>
              <a:rPr lang="en-US" dirty="0" err="1"/>
              <a:t>SysTick</a:t>
            </a:r>
            <a:r>
              <a:rPr lang="en-US" dirty="0"/>
              <a:t>, is to generate </a:t>
            </a:r>
            <a:r>
              <a:rPr lang="en-US" dirty="0" err="1"/>
              <a:t>SysTick</a:t>
            </a:r>
            <a:r>
              <a:rPr lang="en-US" dirty="0"/>
              <a:t> interrupts at a fixed time interval.  {{Pause=1}} Here I give two example applications of the system timer. {{Pause=1}} The first example is that, the system timer can measure time elapsed. For instance, software can use the system timer, to implement a time delay function. {{Pause=1}} The second example is that we can execute some specific tasks periodically. For instance, we can use system timer, to implement periodic polling, to check peripheral status, or read external inputs, with a regular timed interval. In addition, operating systems rely on the system timer to implement CPU scheduler. In order to support multitasking and improve the CPU utilization, the CPU scheduler periodically selects a new process, from the ready queue, to run next.</a:t>
            </a:r>
          </a:p>
        </p:txBody>
      </p:sp>
      <p:sp>
        <p:nvSpPr>
          <p:cNvPr id="4" name="Slide Number Placeholder 3"/>
          <p:cNvSpPr>
            <a:spLocks noGrp="1"/>
          </p:cNvSpPr>
          <p:nvPr>
            <p:ph type="sldNum" sz="quarter" idx="10"/>
          </p:nvPr>
        </p:nvSpPr>
        <p:spPr/>
        <p:txBody>
          <a:bodyPr/>
          <a:lstStyle/>
          <a:p>
            <a:pPr defTabSz="933237">
              <a:defRPr/>
            </a:pPr>
            <a:fld id="{D624DF53-3DD3-9F45-9E7E-472B96F1AB81}" type="slidenum">
              <a:rPr lang="en-US">
                <a:solidFill>
                  <a:prstClr val="black"/>
                </a:solidFill>
                <a:latin typeface="Calibri"/>
              </a:rPr>
              <a:pPr defTabSz="933237">
                <a:defRPr/>
              </a:pPr>
              <a:t>2</a:t>
            </a:fld>
            <a:endParaRPr lang="en-US">
              <a:solidFill>
                <a:prstClr val="black"/>
              </a:solidFill>
              <a:latin typeface="Calibri"/>
            </a:endParaRPr>
          </a:p>
        </p:txBody>
      </p:sp>
    </p:spTree>
    <p:extLst>
      <p:ext uri="{BB962C8B-B14F-4D97-AF65-F5344CB8AC3E}">
        <p14:creationId xmlns:p14="http://schemas.microsoft.com/office/powerpoint/2010/main" val="815311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24DF53-3DD3-9F45-9E7E-472B96F1AB81}" type="slidenum">
              <a:rPr lang="en-US" smtClean="0"/>
              <a:pPr/>
              <a:t>27</a:t>
            </a:fld>
            <a:endParaRPr lang="en-US"/>
          </a:p>
        </p:txBody>
      </p:sp>
    </p:spTree>
    <p:extLst>
      <p:ext uri="{BB962C8B-B14F-4D97-AF65-F5344CB8AC3E}">
        <p14:creationId xmlns:p14="http://schemas.microsoft.com/office/powerpoint/2010/main" val="431399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24DF53-3DD3-9F45-9E7E-472B96F1AB81}" type="slidenum">
              <a:rPr lang="en-US" smtClean="0"/>
              <a:pPr/>
              <a:t>28</a:t>
            </a:fld>
            <a:endParaRPr lang="en-US"/>
          </a:p>
        </p:txBody>
      </p:sp>
    </p:spTree>
    <p:extLst>
      <p:ext uri="{BB962C8B-B14F-4D97-AF65-F5344CB8AC3E}">
        <p14:creationId xmlns:p14="http://schemas.microsoft.com/office/powerpoint/2010/main" val="3321190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618">
              <a:defRPr/>
            </a:pPr>
            <a:r>
              <a:rPr lang="en-US" dirty="0"/>
              <a:t>{{Pause=2}} In the up-counting mode, when multiple PWM signals are generated by the same timer, all rising edges occur at the same time.  {{Pause=1}} That is why the up-counting mode is edge-aligned. This example shows the PWM output when CCR is 3 and 6. All rising edges of the PWM signals are aligned with the overflow events of the timer counter. {{Pause=1}} More specifically, the PWM outputs are left edge aligned, because all pulses are aligned to the left side of the PWM period. The outputs go to their active state at the beginning of the period, {{Pause=0.5}} stay on, for an amount of time determined by their duty cycle, {{Pause=0.5}} then turn off for the remainder of the period. After that, this process repeats. {{Pause=0.5}} In summary, If a timer is configured to count up, its PWM signals are edge-aligned, and more specifically, left-aligned.</a:t>
            </a:r>
            <a:endParaRPr lang="en-US"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pPr defTabSz="933237"/>
            <a:fld id="{D624DF53-3DD3-9F45-9E7E-472B96F1AB81}" type="slidenum">
              <a:rPr lang="en-US">
                <a:solidFill>
                  <a:prstClr val="black"/>
                </a:solidFill>
                <a:latin typeface="Calibri"/>
              </a:rPr>
              <a:pPr defTabSz="933237"/>
              <a:t>29</a:t>
            </a:fld>
            <a:endParaRPr lang="en-US">
              <a:solidFill>
                <a:prstClr val="black"/>
              </a:solidFill>
              <a:latin typeface="Calibri"/>
            </a:endParaRPr>
          </a:p>
        </p:txBody>
      </p:sp>
    </p:spTree>
    <p:extLst>
      <p:ext uri="{BB962C8B-B14F-4D97-AF65-F5344CB8AC3E}">
        <p14:creationId xmlns:p14="http://schemas.microsoft.com/office/powerpoint/2010/main" val="2168730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a:t>{{Pause=2}} When multiple PWM signals are generated by the same timer in mode 2, all falling edges occur at the same time. That is why mode 2 is edge-aligned. This example shows the PWM output when CCR is 3, and 5.  {{Pause=1}} All falling edges of the PWM signals are aligned with the overflow events. {{Pause=1.5}} More specifically, the PWM outputs are right edge aligned, because all pulses are aligned to the right side of the PWM period. </a:t>
            </a:r>
          </a:p>
          <a:p>
            <a:endParaRPr lang="en-US" dirty="0"/>
          </a:p>
        </p:txBody>
      </p:sp>
      <p:sp>
        <p:nvSpPr>
          <p:cNvPr id="4" name="Slide Number Placeholder 3"/>
          <p:cNvSpPr>
            <a:spLocks noGrp="1"/>
          </p:cNvSpPr>
          <p:nvPr>
            <p:ph type="sldNum" sz="quarter" idx="10"/>
          </p:nvPr>
        </p:nvSpPr>
        <p:spPr/>
        <p:txBody>
          <a:bodyPr/>
          <a:lstStyle/>
          <a:p>
            <a:pPr defTabSz="933237"/>
            <a:fld id="{D624DF53-3DD3-9F45-9E7E-472B96F1AB81}" type="slidenum">
              <a:rPr lang="en-US">
                <a:solidFill>
                  <a:prstClr val="black"/>
                </a:solidFill>
                <a:latin typeface="Calibri"/>
              </a:rPr>
              <a:pPr defTabSz="933237"/>
              <a:t>30</a:t>
            </a:fld>
            <a:endParaRPr lang="en-US">
              <a:solidFill>
                <a:prstClr val="black"/>
              </a:solidFill>
              <a:latin typeface="Calibri"/>
            </a:endParaRPr>
          </a:p>
        </p:txBody>
      </p:sp>
    </p:spTree>
    <p:extLst>
      <p:ext uri="{BB962C8B-B14F-4D97-AF65-F5344CB8AC3E}">
        <p14:creationId xmlns:p14="http://schemas.microsoft.com/office/powerpoint/2010/main" val="35379144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a:t>{{Pause=2}} When a timer generates multiple PWM signals, the centers of the PWM pulses are aligned with, the peak value of the timer counter. In other words, the active pulse of, all output channels, are placed at the center of each PWM period. {{Pause=2}} Center-aligned PWM signals are often used in electronic circuits, such as motor control and power supplies. The signals are symmetrical and thus have less harmonics. It helps reduce noise interference and power consumption. </a:t>
            </a:r>
          </a:p>
        </p:txBody>
      </p:sp>
      <p:sp>
        <p:nvSpPr>
          <p:cNvPr id="4" name="Slide Number Placeholder 3"/>
          <p:cNvSpPr>
            <a:spLocks noGrp="1"/>
          </p:cNvSpPr>
          <p:nvPr>
            <p:ph type="sldNum" sz="quarter" idx="10"/>
          </p:nvPr>
        </p:nvSpPr>
        <p:spPr/>
        <p:txBody>
          <a:bodyPr/>
          <a:lstStyle/>
          <a:p>
            <a:pPr defTabSz="933237"/>
            <a:fld id="{D624DF53-3DD3-9F45-9E7E-472B96F1AB81}" type="slidenum">
              <a:rPr lang="en-US">
                <a:solidFill>
                  <a:prstClr val="black"/>
                </a:solidFill>
                <a:latin typeface="Calibri"/>
              </a:rPr>
              <a:pPr defTabSz="933237"/>
              <a:t>31</a:t>
            </a:fld>
            <a:endParaRPr lang="en-US">
              <a:solidFill>
                <a:prstClr val="black"/>
              </a:solidFill>
              <a:latin typeface="Calibri"/>
            </a:endParaRPr>
          </a:p>
        </p:txBody>
      </p:sp>
    </p:spTree>
    <p:extLst>
      <p:ext uri="{BB962C8B-B14F-4D97-AF65-F5344CB8AC3E}">
        <p14:creationId xmlns:p14="http://schemas.microsoft.com/office/powerpoint/2010/main" val="3518030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Can you work out the down-counting cases by hand?</a:t>
            </a:r>
          </a:p>
          <a:p>
            <a:endParaRPr lang="en-US" dirty="0"/>
          </a:p>
        </p:txBody>
      </p:sp>
      <p:sp>
        <p:nvSpPr>
          <p:cNvPr id="4" name="Slide Number Placeholder 3"/>
          <p:cNvSpPr>
            <a:spLocks noGrp="1"/>
          </p:cNvSpPr>
          <p:nvPr>
            <p:ph type="sldNum" sz="quarter" idx="5"/>
          </p:nvPr>
        </p:nvSpPr>
        <p:spPr/>
        <p:txBody>
          <a:bodyPr/>
          <a:lstStyle/>
          <a:p>
            <a:fld id="{D624DF53-3DD3-9F45-9E7E-472B96F1AB81}" type="slidenum">
              <a:rPr lang="en-US" smtClean="0"/>
              <a:pPr/>
              <a:t>32</a:t>
            </a:fld>
            <a:endParaRPr lang="en-US"/>
          </a:p>
        </p:txBody>
      </p:sp>
    </p:spTree>
    <p:extLst>
      <p:ext uri="{BB962C8B-B14F-4D97-AF65-F5344CB8AC3E}">
        <p14:creationId xmlns:p14="http://schemas.microsoft.com/office/powerpoint/2010/main" val="36223598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Output Polarity: </a:t>
            </a:r>
          </a:p>
          <a:p>
            <a:pPr marL="214313" indent="-214313">
              <a:buFont typeface="Arial" charset="0"/>
              <a:buChar char="•"/>
            </a:pPr>
            <a:r>
              <a:rPr lang="en-US" sz="1200" dirty="0"/>
              <a:t>Software can program the </a:t>
            </a:r>
            <a:r>
              <a:rPr lang="en-US" sz="1200" dirty="0" err="1"/>
              <a:t>CCxP</a:t>
            </a:r>
            <a:r>
              <a:rPr lang="en-US" sz="1200" dirty="0"/>
              <a:t> bit in the </a:t>
            </a:r>
            <a:r>
              <a:rPr lang="en-US" sz="1200" dirty="0" err="1"/>
              <a:t>TIMx_CCER</a:t>
            </a:r>
            <a:r>
              <a:rPr lang="en-US" sz="1200" dirty="0"/>
              <a:t> register</a:t>
            </a:r>
          </a:p>
          <a:p>
            <a:endParaRPr lang="en-US" dirty="0"/>
          </a:p>
          <a:p>
            <a:r>
              <a:rPr lang="en-US" dirty="0"/>
              <a:t>{{Pause=2}} Software can program the polarity of PWM signals. Each timer has two PWM modes,  mode 1 and mode 2. These two modes are complementary to each other.  However, software can select the output polarity by writing the </a:t>
            </a:r>
            <a:r>
              <a:rPr lang="en-US" dirty="0" err="1"/>
              <a:t>CCxP</a:t>
            </a:r>
            <a:r>
              <a:rPr lang="en-US" dirty="0"/>
              <a:t> bit in the C </a:t>
            </a:r>
            <a:r>
              <a:rPr lang="en-US" dirty="0" err="1"/>
              <a:t>C</a:t>
            </a:r>
            <a:r>
              <a:rPr lang="en-US" dirty="0"/>
              <a:t> E R register. {{Pause=1}}  Software can select either active high or active low. If it is active high, the output is high voltage for the active state, and low voltage for the inactive state. {{Pause=1}}   On the other hand, for active low, the output is low voltage for the active state, and high voltage for the inactive state. </a:t>
            </a:r>
          </a:p>
        </p:txBody>
      </p:sp>
      <p:sp>
        <p:nvSpPr>
          <p:cNvPr id="4" name="Slide Number Placeholder 3"/>
          <p:cNvSpPr>
            <a:spLocks noGrp="1"/>
          </p:cNvSpPr>
          <p:nvPr>
            <p:ph type="sldNum" sz="quarter" idx="10"/>
          </p:nvPr>
        </p:nvSpPr>
        <p:spPr/>
        <p:txBody>
          <a:bodyPr/>
          <a:lstStyle/>
          <a:p>
            <a:fld id="{D624DF53-3DD3-9F45-9E7E-472B96F1AB81}" type="slidenum">
              <a:rPr lang="en-US" smtClean="0"/>
              <a:pPr/>
              <a:t>33</a:t>
            </a:fld>
            <a:endParaRPr lang="en-US"/>
          </a:p>
        </p:txBody>
      </p:sp>
    </p:spTree>
    <p:extLst>
      <p:ext uri="{BB962C8B-B14F-4D97-AF65-F5344CB8AC3E}">
        <p14:creationId xmlns:p14="http://schemas.microsoft.com/office/powerpoint/2010/main" val="2691537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Lecture 12: System Timer (</a:t>
            </a:r>
            <a:r>
              <a:rPr lang="en-US" dirty="0" err="1"/>
              <a:t>SysTick</a:t>
            </a:r>
            <a:r>
              <a:rPr lang="en-US" dirty="0"/>
              <a:t>)</a:t>
            </a:r>
          </a:p>
          <a:p>
            <a:pPr lvl="1"/>
            <a:r>
              <a:rPr lang="en-US" dirty="0">
                <a:hlinkClick r:id="rId3"/>
              </a:rPr>
              <a:t>https://www.youtube.com/watch?v=aLCUDv_fgoU&amp;list=PLRJhV4hUhIymmp5CCeIFPyxbknsdcXCc8&amp;index=12</a:t>
            </a:r>
            <a:r>
              <a:rPr lang="en-US" dirty="0"/>
              <a:t> </a:t>
            </a:r>
          </a:p>
          <a:p>
            <a:endParaRPr lang="en-US" dirty="0"/>
          </a:p>
        </p:txBody>
      </p:sp>
      <p:sp>
        <p:nvSpPr>
          <p:cNvPr id="4" name="Slide Number Placeholder 3"/>
          <p:cNvSpPr>
            <a:spLocks noGrp="1"/>
          </p:cNvSpPr>
          <p:nvPr>
            <p:ph type="sldNum" sz="quarter" idx="5"/>
          </p:nvPr>
        </p:nvSpPr>
        <p:spPr/>
        <p:txBody>
          <a:bodyPr/>
          <a:lstStyle/>
          <a:p>
            <a:fld id="{D624DF53-3DD3-9F45-9E7E-472B96F1AB81}" type="slidenum">
              <a:rPr lang="en-US" smtClean="0"/>
              <a:pPr/>
              <a:t>35</a:t>
            </a:fld>
            <a:endParaRPr lang="en-US"/>
          </a:p>
        </p:txBody>
      </p:sp>
    </p:spTree>
    <p:extLst>
      <p:ext uri="{BB962C8B-B14F-4D97-AF65-F5344CB8AC3E}">
        <p14:creationId xmlns:p14="http://schemas.microsoft.com/office/powerpoint/2010/main" val="2101816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timer</a:t>
            </a:r>
            <a:r>
              <a:rPr lang="en-US" baseline="0" dirty="0"/>
              <a:t> is a hardware component in ARM Cortex-M microprocessor. Each timer has a special register, which is called the timer counter. The counter runs freely. If enabled, it automatically counts upwards or downwards, under the driven of a clock source. Pay attention. It is hardware, not software, which </a:t>
            </a:r>
            <a:r>
              <a:rPr lang="en-US" dirty="0"/>
              <a:t>keeps repeatedly</a:t>
            </a:r>
            <a:r>
              <a:rPr lang="en-US" baseline="0" dirty="0"/>
              <a:t> incrementing or decrementing the counter value. For each rising edge in the clock signal, the value of the counter increments or decrements by one automatically. That is why, we say the counter of a timer, is the free-running counter.</a:t>
            </a:r>
          </a:p>
          <a:p>
            <a:endParaRPr lang="en-US" baseline="0" dirty="0"/>
          </a:p>
          <a:p>
            <a:r>
              <a:rPr lang="en-US" baseline="0" dirty="0"/>
              <a:t>By updating the PSC register, we set the timer to be clocked at the rate we desire. The PSC register holds the frequency pre-scaler value, or the frequency divider. The frequency of the clock source is divided by a constant integer, PSC plus 1, before the input clock is fed to the counter. The </a:t>
            </a:r>
            <a:r>
              <a:rPr lang="en-US" baseline="0" dirty="0" err="1"/>
              <a:t>prescaler</a:t>
            </a:r>
            <a:r>
              <a:rPr lang="en-US" baseline="0" dirty="0"/>
              <a:t> enables a tradeoff between timer resolution and timer range. High timer resolution requires a high clock rate. However, high clock rates cause the timer to overflow or underflow more quickly. </a:t>
            </a:r>
          </a:p>
        </p:txBody>
      </p:sp>
      <p:sp>
        <p:nvSpPr>
          <p:cNvPr id="4" name="Slide Number Placeholder 3"/>
          <p:cNvSpPr>
            <a:spLocks noGrp="1"/>
          </p:cNvSpPr>
          <p:nvPr>
            <p:ph type="sldNum" sz="quarter" idx="10"/>
          </p:nvPr>
        </p:nvSpPr>
        <p:spPr/>
        <p:txBody>
          <a:bodyPr/>
          <a:lstStyle/>
          <a:p>
            <a:pPr defTabSz="933237">
              <a:defRPr/>
            </a:pPr>
            <a:fld id="{D624DF53-3DD3-9F45-9E7E-472B96F1AB81}" type="slidenum">
              <a:rPr lang="en-US">
                <a:solidFill>
                  <a:prstClr val="black"/>
                </a:solidFill>
                <a:latin typeface="Calibri"/>
              </a:rPr>
              <a:pPr defTabSz="933237">
                <a:defRPr/>
              </a:pPr>
              <a:t>3</a:t>
            </a:fld>
            <a:endParaRPr lang="en-US">
              <a:solidFill>
                <a:prstClr val="black"/>
              </a:solidFill>
              <a:latin typeface="Calibri"/>
            </a:endParaRPr>
          </a:p>
        </p:txBody>
      </p:sp>
    </p:spTree>
    <p:extLst>
      <p:ext uri="{BB962C8B-B14F-4D97-AF65-F5344CB8AC3E}">
        <p14:creationId xmlns:p14="http://schemas.microsoft.com/office/powerpoint/2010/main" val="4046945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single timer can generate up to 4 PWM signals with independent duty cycles and identical frequency. When multiple PWM signals are generated by the same timer, all rising edges occur at the same time. That is why it is called edge-aligned.</a:t>
            </a:r>
            <a:endParaRPr lang="en-US" dirty="0"/>
          </a:p>
        </p:txBody>
      </p:sp>
      <p:sp>
        <p:nvSpPr>
          <p:cNvPr id="4" name="Slide Number Placeholder 3"/>
          <p:cNvSpPr>
            <a:spLocks noGrp="1"/>
          </p:cNvSpPr>
          <p:nvPr>
            <p:ph type="sldNum" sz="quarter" idx="10"/>
          </p:nvPr>
        </p:nvSpPr>
        <p:spPr/>
        <p:txBody>
          <a:bodyPr/>
          <a:lstStyle/>
          <a:p>
            <a:fld id="{D624DF53-3DD3-9F45-9E7E-472B96F1AB81}" type="slidenum">
              <a:rPr lang="en-US" smtClean="0"/>
              <a:pPr/>
              <a:t>5</a:t>
            </a:fld>
            <a:endParaRPr lang="en-US"/>
          </a:p>
        </p:txBody>
      </p:sp>
    </p:spTree>
    <p:extLst>
      <p:ext uri="{BB962C8B-B14F-4D97-AF65-F5344CB8AC3E}">
        <p14:creationId xmlns:p14="http://schemas.microsoft.com/office/powerpoint/2010/main" val="665779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24DF53-3DD3-9F45-9E7E-472B96F1AB81}" type="slidenum">
              <a:rPr lang="en-US" smtClean="0"/>
              <a:pPr/>
              <a:t>6</a:t>
            </a:fld>
            <a:endParaRPr lang="en-US"/>
          </a:p>
        </p:txBody>
      </p:sp>
    </p:spTree>
    <p:extLst>
      <p:ext uri="{BB962C8B-B14F-4D97-AF65-F5344CB8AC3E}">
        <p14:creationId xmlns:p14="http://schemas.microsoft.com/office/powerpoint/2010/main" val="2123554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741B3-8842-D34D-892E-B60FDF9482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D85551-6058-114E-E283-B3746BFACC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E220B4-1662-FBF2-B864-C80721B65C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A72E3F-6DA9-084D-EFF6-D7A4FC8A3951}"/>
              </a:ext>
            </a:extLst>
          </p:cNvPr>
          <p:cNvSpPr>
            <a:spLocks noGrp="1"/>
          </p:cNvSpPr>
          <p:nvPr>
            <p:ph type="sldNum" sz="quarter" idx="5"/>
          </p:nvPr>
        </p:nvSpPr>
        <p:spPr/>
        <p:txBody>
          <a:bodyPr/>
          <a:lstStyle/>
          <a:p>
            <a:fld id="{D624DF53-3DD3-9F45-9E7E-472B96F1AB81}" type="slidenum">
              <a:rPr lang="en-US" smtClean="0"/>
              <a:pPr/>
              <a:t>7</a:t>
            </a:fld>
            <a:endParaRPr lang="en-US"/>
          </a:p>
        </p:txBody>
      </p:sp>
    </p:spTree>
    <p:extLst>
      <p:ext uri="{BB962C8B-B14F-4D97-AF65-F5344CB8AC3E}">
        <p14:creationId xmlns:p14="http://schemas.microsoft.com/office/powerpoint/2010/main" val="4273695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{{Pause=2}} Typically, a single timer can generate, up to 4 PWM signals, with independent duty cycles, and identical frequency. Each timer has four channels. Each channel has its own Compare and Capture Register. CCR1, CCR2, CCR3, CCR4. These four channels share the timer counter, and the auto-reload register (ARR). Therefore, these PWM outputs have exactly the same period. However, their duty cycle can be different, because the value of these CCR registers can differ from each other.</a:t>
            </a:r>
          </a:p>
          <a:p>
            <a:endParaRPr lang="en-US" dirty="0"/>
          </a:p>
        </p:txBody>
      </p:sp>
      <p:sp>
        <p:nvSpPr>
          <p:cNvPr id="4" name="Slide Number Placeholder 3"/>
          <p:cNvSpPr>
            <a:spLocks noGrp="1"/>
          </p:cNvSpPr>
          <p:nvPr>
            <p:ph type="sldNum" sz="quarter" idx="10"/>
          </p:nvPr>
        </p:nvSpPr>
        <p:spPr/>
        <p:txBody>
          <a:bodyPr/>
          <a:lstStyle/>
          <a:p>
            <a:fld id="{D624DF53-3DD3-9F45-9E7E-472B96F1AB81}" type="slidenum">
              <a:rPr lang="en-US" smtClean="0"/>
              <a:pPr/>
              <a:t>8</a:t>
            </a:fld>
            <a:endParaRPr lang="en-US"/>
          </a:p>
        </p:txBody>
      </p:sp>
    </p:spTree>
    <p:extLst>
      <p:ext uri="{BB962C8B-B14F-4D97-AF65-F5344CB8AC3E}">
        <p14:creationId xmlns:p14="http://schemas.microsoft.com/office/powerpoint/2010/main" val="1370385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can configure the timer to repeatedly count up, count down, or, count up and down. Let’s first take a look at the up-counting mode. The auto-reload register (ARR) holds the maximum counter value, which is also called the auto-reload value. The counter counts from 0 to the auto-reload value, then restarts from 0, and generates a counter overflow event. This figure shows an example of the counter behavior when ARR is 6, and the repetition counter is not used. In the up-counting mode, the counter rolls over and is reset when it exceeds 6. When the counter resets, it triggers a counter overflow and an update event (UEV). After that, a new period starts.  The counting period is determined by the auto-reload value, as well as the clock period. </a:t>
            </a:r>
          </a:p>
          <a:p>
            <a:r>
              <a:rPr lang="en-US" dirty="0">
                <a:solidFill>
                  <a:srgbClr val="C00000"/>
                </a:solidFill>
              </a:rPr>
              <a:t>, RCR = 0</a:t>
            </a:r>
            <a:endParaRPr lang="en-US" dirty="0"/>
          </a:p>
        </p:txBody>
      </p:sp>
      <p:sp>
        <p:nvSpPr>
          <p:cNvPr id="4" name="Slide Number Placeholder 3"/>
          <p:cNvSpPr>
            <a:spLocks noGrp="1"/>
          </p:cNvSpPr>
          <p:nvPr>
            <p:ph type="sldNum" sz="quarter" idx="10"/>
          </p:nvPr>
        </p:nvSpPr>
        <p:spPr/>
        <p:txBody>
          <a:bodyPr/>
          <a:lstStyle/>
          <a:p>
            <a:fld id="{D624DF53-3DD3-9F45-9E7E-472B96F1AB81}" type="slidenum">
              <a:rPr lang="en-US" smtClean="0"/>
              <a:pPr/>
              <a:t>10</a:t>
            </a:fld>
            <a:endParaRPr lang="en-US"/>
          </a:p>
        </p:txBody>
      </p:sp>
    </p:spTree>
    <p:extLst>
      <p:ext uri="{BB962C8B-B14F-4D97-AF65-F5344CB8AC3E}">
        <p14:creationId xmlns:p14="http://schemas.microsoft.com/office/powerpoint/2010/main" val="1426590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down-counting mode, the counter counts from the auto-reloaded value down to 0. After the counter has reached 0, hardware automatically reloads the counter with the auto-reloaded value, and generate a counter underflow event and an update event (UEV).  The counting period of the down-counting mode is exactly the same as the counting period of the up-counting mode.</a:t>
            </a:r>
          </a:p>
          <a:p>
            <a:pPr defTabSz="466618">
              <a:defRPr/>
            </a:pPr>
            <a:r>
              <a:rPr lang="en-US" dirty="0">
                <a:solidFill>
                  <a:srgbClr val="C00000"/>
                </a:solidFill>
              </a:rPr>
              <a:t>, RCR = 0</a:t>
            </a:r>
          </a:p>
          <a:p>
            <a:endParaRPr lang="en-US" dirty="0"/>
          </a:p>
        </p:txBody>
      </p:sp>
      <p:sp>
        <p:nvSpPr>
          <p:cNvPr id="4" name="Slide Number Placeholder 3"/>
          <p:cNvSpPr>
            <a:spLocks noGrp="1"/>
          </p:cNvSpPr>
          <p:nvPr>
            <p:ph type="sldNum" sz="quarter" idx="10"/>
          </p:nvPr>
        </p:nvSpPr>
        <p:spPr/>
        <p:txBody>
          <a:bodyPr/>
          <a:lstStyle/>
          <a:p>
            <a:fld id="{D624DF53-3DD3-9F45-9E7E-472B96F1AB81}" type="slidenum">
              <a:rPr lang="en-US" smtClean="0"/>
              <a:pPr/>
              <a:t>11</a:t>
            </a:fld>
            <a:endParaRPr lang="en-US"/>
          </a:p>
        </p:txBody>
      </p:sp>
    </p:spTree>
    <p:extLst>
      <p:ext uri="{BB962C8B-B14F-4D97-AF65-F5344CB8AC3E}">
        <p14:creationId xmlns:p14="http://schemas.microsoft.com/office/powerpoint/2010/main" val="2934229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pPr eaLnBrk="1" latinLnBrk="0" hangingPunct="1"/>
            <a:fld id="{8E8B2B42-CBC2-7D4E-BA50-0E7F29B4DAAB}" type="datetime1">
              <a:rPr lang="en-US" smtClean="0"/>
              <a:t>12/6/2025</a:t>
            </a:fld>
            <a:endParaRPr lang="en-US" sz="1600" dirty="0"/>
          </a:p>
        </p:txBody>
      </p:sp>
      <p:sp>
        <p:nvSpPr>
          <p:cNvPr id="17" name="Footer Placeholder 16"/>
          <p:cNvSpPr>
            <a:spLocks noGrp="1"/>
          </p:cNvSpPr>
          <p:nvPr>
            <p:ph type="ftr" sz="quarter" idx="11"/>
          </p:nvPr>
        </p:nvSpPr>
        <p:spPr>
          <a:xfrm>
            <a:off x="2898648" y="6355080"/>
            <a:ext cx="3474720" cy="365760"/>
          </a:xfrm>
        </p:spPr>
        <p:txBody>
          <a:bodyPr/>
          <a:lstStyle/>
          <a:p>
            <a:endParaRPr kumimoji="0" lang="en-US" dirty="0"/>
          </a:p>
        </p:txBody>
      </p:sp>
      <p:sp>
        <p:nvSpPr>
          <p:cNvPr id="29" name="Slide Number Placeholder 28"/>
          <p:cNvSpPr>
            <a:spLocks noGrp="1"/>
          </p:cNvSpPr>
          <p:nvPr>
            <p:ph type="sldNum" sz="quarter" idx="12"/>
          </p:nvPr>
        </p:nvSpPr>
        <p:spPr>
          <a:xfrm>
            <a:off x="1216152" y="6355080"/>
            <a:ext cx="1219200" cy="365760"/>
          </a:xfrm>
        </p:spPr>
        <p:txBody>
          <a:bodyPr/>
          <a:lstStyle/>
          <a:p>
            <a:fld id="{EA7C8D44-3667-46F6-9772-CC52308E2A7F}" type="slidenum">
              <a:rPr kumimoji="0" lang="en-US" smtClean="0"/>
              <a:pPr/>
              <a:t>‹#›</a:t>
            </a:fld>
            <a:endParaRPr kumimoji="0" lang="en-US" dirty="0"/>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597D1259-3A46-254C-ADDB-B5DA4F1DF3DA}" type="datetime1">
              <a:rPr lang="en-US" smtClean="0"/>
              <a:t>12/6/2025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CCA104EC-54AA-E04F-BDC0-22B4E8892699}" type="datetime1">
              <a:rPr lang="en-US" smtClean="0"/>
              <a:t>12/6/2025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pPr eaLnBrk="1" latinLnBrk="0" hangingPunct="1"/>
            <a:fld id="{2BF71DBB-33DD-4C55-A85E-87E0D90DE603}" type="datetime1">
              <a:rPr lang="en-US" smtClean="0"/>
              <a:t>12/6/2025</a:t>
            </a:fld>
            <a:endParaRPr lang="en-US" sz="1600" dirty="0"/>
          </a:p>
        </p:txBody>
      </p:sp>
      <p:sp>
        <p:nvSpPr>
          <p:cNvPr id="17" name="Footer Placeholder 16"/>
          <p:cNvSpPr>
            <a:spLocks noGrp="1"/>
          </p:cNvSpPr>
          <p:nvPr>
            <p:ph type="ftr" sz="quarter" idx="11"/>
          </p:nvPr>
        </p:nvSpPr>
        <p:spPr>
          <a:xfrm>
            <a:off x="2898648" y="6355080"/>
            <a:ext cx="3474720" cy="365760"/>
          </a:xfrm>
        </p:spPr>
        <p:txBody>
          <a:bodyPr/>
          <a:lstStyle/>
          <a:p>
            <a:endParaRPr kumimoji="0" lang="en-US" dirty="0"/>
          </a:p>
        </p:txBody>
      </p:sp>
      <p:sp>
        <p:nvSpPr>
          <p:cNvPr id="29" name="Slide Number Placeholder 28"/>
          <p:cNvSpPr>
            <a:spLocks noGrp="1"/>
          </p:cNvSpPr>
          <p:nvPr>
            <p:ph type="sldNum" sz="quarter" idx="12"/>
          </p:nvPr>
        </p:nvSpPr>
        <p:spPr>
          <a:xfrm>
            <a:off x="1216152" y="6355080"/>
            <a:ext cx="1219200" cy="365760"/>
          </a:xfrm>
        </p:spPr>
        <p:txBody>
          <a:bodyPr/>
          <a:lstStyle/>
          <a:p>
            <a:fld id="{EA7C8D44-3667-46F6-9772-CC52308E2A7F}" type="slidenum">
              <a:rPr kumimoji="0" lang="en-US" smtClean="0"/>
              <a:pPr eaLnBrk="1" latinLnBrk="0" hangingPunct="1"/>
              <a:t>‹#›</a:t>
            </a:fld>
            <a:endParaRPr kumimoji="0" lang="en-US" dirty="0"/>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extLst>
      <p:ext uri="{BB962C8B-B14F-4D97-AF65-F5344CB8AC3E}">
        <p14:creationId xmlns:p14="http://schemas.microsoft.com/office/powerpoint/2010/main" val="1215668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rgbClr val="FF0000"/>
                </a:solidFill>
              </a:defRPr>
            </a:lvl1pPr>
          </a:lstStyle>
          <a:p>
            <a:r>
              <a:rPr kumimoji="0" lang="en-US" dirty="0"/>
              <a:t>Click to edit Master title style</a:t>
            </a:r>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dirty="0"/>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658977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pPr eaLnBrk="1" latinLnBrk="0" hangingPunct="1"/>
            <a:fld id="{FBD2A12A-FA4E-4A87-B674-B7354B624590}" type="datetime1">
              <a:rPr lang="en-US" smtClean="0"/>
              <a:t>12/6/2025</a:t>
            </a:fld>
            <a:endParaRPr lang="en-US" dirty="0"/>
          </a:p>
        </p:txBody>
      </p:sp>
      <p:sp>
        <p:nvSpPr>
          <p:cNvPr id="5" name="Footer Placeholder 4"/>
          <p:cNvSpPr>
            <a:spLocks noGrp="1"/>
          </p:cNvSpPr>
          <p:nvPr>
            <p:ph type="ftr" sz="quarter" idx="11"/>
          </p:nvPr>
        </p:nvSpPr>
        <p:spPr>
          <a:xfrm>
            <a:off x="2898648" y="6355080"/>
            <a:ext cx="3474720" cy="365760"/>
          </a:xfrm>
        </p:spPr>
        <p:txBody>
          <a:bodyPr/>
          <a:lstStyle/>
          <a:p>
            <a:endParaRPr kumimoji="0" lang="en-US" dirty="0"/>
          </a:p>
        </p:txBody>
      </p:sp>
      <p:sp>
        <p:nvSpPr>
          <p:cNvPr id="6" name="Slide Number Placeholder 5"/>
          <p:cNvSpPr>
            <a:spLocks noGrp="1"/>
          </p:cNvSpPr>
          <p:nvPr>
            <p:ph type="sldNum" sz="quarter" idx="12"/>
          </p:nvPr>
        </p:nvSpPr>
        <p:spPr>
          <a:xfrm>
            <a:off x="1069848" y="6355080"/>
            <a:ext cx="1520952" cy="365760"/>
          </a:xfrm>
        </p:spPr>
        <p:txBody>
          <a:bodyPr/>
          <a:lstStyle/>
          <a:p>
            <a:fld id="{EA7C8D44-3667-46F6-9772-CC52308E2A7F}" type="slidenum">
              <a:rPr kumimoji="0" lang="en-US" smtClean="0"/>
              <a:pPr eaLnBrk="1" latinLnBrk="0" hangingPunct="1"/>
              <a:t>‹#›</a:t>
            </a:fld>
            <a:endParaRPr kumimoji="0" lang="en-US" dirty="0"/>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extLst>
      <p:ext uri="{BB962C8B-B14F-4D97-AF65-F5344CB8AC3E}">
        <p14:creationId xmlns:p14="http://schemas.microsoft.com/office/powerpoint/2010/main" val="112371656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lvl1pPr>
              <a:defRPr>
                <a:solidFill>
                  <a:srgbClr val="FF0000"/>
                </a:solidFill>
              </a:defRPr>
            </a:lvl1pPr>
          </a:lstStyle>
          <a:p>
            <a:r>
              <a:rPr kumimoji="0" lang="en-US" dirty="0"/>
              <a:t>Click to edit Master title style</a:t>
            </a:r>
          </a:p>
        </p:txBody>
      </p:sp>
      <p:sp>
        <p:nvSpPr>
          <p:cNvPr id="5" name="Date Placeholder 4"/>
          <p:cNvSpPr>
            <a:spLocks noGrp="1"/>
          </p:cNvSpPr>
          <p:nvPr>
            <p:ph type="dt" sz="half" idx="10"/>
          </p:nvPr>
        </p:nvSpPr>
        <p:spPr/>
        <p:txBody>
          <a:bodyPr/>
          <a:lstStyle/>
          <a:p>
            <a:pPr eaLnBrk="1" latinLnBrk="0" hangingPunct="1"/>
            <a:fld id="{8EFA6C2F-33DB-4C9B-B9CC-765C1C7EE1B2}" type="datetime1">
              <a:rPr lang="en-US" smtClean="0"/>
              <a:t>12/6/2025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504947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solidFill>
                  <a:srgbClr val="FF0000"/>
                </a:solidFill>
              </a:defRPr>
            </a:lvl1pPr>
          </a:lstStyle>
          <a:p>
            <a:r>
              <a:rPr kumimoji="0" lang="en-US" dirty="0"/>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pPr eaLnBrk="1" latinLnBrk="0" hangingPunct="1"/>
            <a:fld id="{A9A06C8B-21DC-40DE-81F3-9AB2E3121991}" type="datetime1">
              <a:rPr lang="en-US" smtClean="0"/>
              <a:t>12/6/2025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126593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lvl1pPr>
              <a:defRPr>
                <a:solidFill>
                  <a:srgbClr val="FF0000"/>
                </a:solidFill>
              </a:defRPr>
            </a:lvl1pPr>
          </a:lstStyle>
          <a:p>
            <a:r>
              <a:rPr kumimoji="0" lang="en-US" dirty="0"/>
              <a:t>Click to edit Master title style</a:t>
            </a:r>
          </a:p>
        </p:txBody>
      </p:sp>
      <p:sp>
        <p:nvSpPr>
          <p:cNvPr id="3" name="Date Placeholder 2"/>
          <p:cNvSpPr>
            <a:spLocks noGrp="1"/>
          </p:cNvSpPr>
          <p:nvPr>
            <p:ph type="dt" sz="half" idx="10"/>
          </p:nvPr>
        </p:nvSpPr>
        <p:spPr/>
        <p:txBody>
          <a:bodyPr/>
          <a:lstStyle/>
          <a:p>
            <a:pPr eaLnBrk="1" latinLnBrk="0" hangingPunct="1"/>
            <a:fld id="{908C1F3E-B7C3-4DE0-95C6-A404A8621E05}" type="datetime1">
              <a:rPr lang="en-US" smtClean="0"/>
              <a:t>12/6/2025</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extLst>
      <p:ext uri="{BB962C8B-B14F-4D97-AF65-F5344CB8AC3E}">
        <p14:creationId xmlns:p14="http://schemas.microsoft.com/office/powerpoint/2010/main" val="808536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9F74BE8E-A67D-4270-9557-0245EC2F42E1}" type="datetime1">
              <a:rPr lang="en-US" smtClean="0"/>
              <a:t>12/6/2025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extLst>
      <p:ext uri="{BB962C8B-B14F-4D97-AF65-F5344CB8AC3E}">
        <p14:creationId xmlns:p14="http://schemas.microsoft.com/office/powerpoint/2010/main" val="647619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eaLnBrk="1" latinLnBrk="0" hangingPunct="1"/>
            <a:fld id="{E09461C7-0CEA-4C15-B132-D516D01EE50F}" type="datetime1">
              <a:rPr lang="en-US" smtClean="0"/>
              <a:t>12/6/2025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61822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pPr eaLnBrk="1" latinLnBrk="0" hangingPunct="1"/>
            <a:fld id="{A9E6F060-20EB-3246-9088-08BF5F1271DE}" type="datetime1">
              <a:rPr lang="en-US" smtClean="0"/>
              <a:t>12/6/2025</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a:t>
            </a:fld>
            <a:endParaRPr kumimoji="0" lang="en-US" dirty="0"/>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eaLnBrk="1" latinLnBrk="0" hangingPunct="1"/>
            <a:fld id="{C6204391-F3C0-407B-B75D-3A2185BAB8C4}" type="datetime1">
              <a:rPr lang="en-US" smtClean="0"/>
              <a:t>12/6/2025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extLst>
      <p:ext uri="{BB962C8B-B14F-4D97-AF65-F5344CB8AC3E}">
        <p14:creationId xmlns:p14="http://schemas.microsoft.com/office/powerpoint/2010/main" val="919318559"/>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8DDAFA6C-203A-4307-BA16-4E1B4E565795}" type="datetime1">
              <a:rPr lang="en-US" smtClean="0"/>
              <a:t>12/6/2025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a:p>
        </p:txBody>
      </p:sp>
    </p:spTree>
    <p:extLst>
      <p:ext uri="{BB962C8B-B14F-4D97-AF65-F5344CB8AC3E}">
        <p14:creationId xmlns:p14="http://schemas.microsoft.com/office/powerpoint/2010/main" val="21487936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0BF5EEAA-C496-4117-9CC7-C724C9F64C9C}" type="datetime1">
              <a:rPr lang="en-US" smtClean="0"/>
              <a:t>12/6/2025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eaLnBrk="1" latinLnBrk="0" hangingPunct="1"/>
              <a:t>‹#›</a:t>
            </a:fld>
            <a:endParaRPr kumimoji="0"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extLst>
      <p:ext uri="{BB962C8B-B14F-4D97-AF65-F5344CB8AC3E}">
        <p14:creationId xmlns:p14="http://schemas.microsoft.com/office/powerpoint/2010/main" val="1621850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24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219200" y="5124450"/>
            <a:ext cx="6858000" cy="533400"/>
          </a:xfrm>
        </p:spPr>
        <p:txBody>
          <a:bodyPr/>
          <a:lstStyle>
            <a:lvl1pPr marL="0" indent="0" algn="r">
              <a:buNone/>
              <a:defRPr sz="1500">
                <a:solidFill>
                  <a:schemeClr val="tx2"/>
                </a:solidFill>
                <a:latin typeface="+mj-lt"/>
                <a:ea typeface="+mj-ea"/>
                <a:cs typeface="+mj-cs"/>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28" name="Date Placeholder 27"/>
          <p:cNvSpPr>
            <a:spLocks noGrp="1"/>
          </p:cNvSpPr>
          <p:nvPr>
            <p:ph type="dt" sz="half" idx="10"/>
          </p:nvPr>
        </p:nvSpPr>
        <p:spPr>
          <a:xfrm>
            <a:off x="6400800" y="6355080"/>
            <a:ext cx="2286000" cy="365760"/>
          </a:xfrm>
        </p:spPr>
        <p:txBody>
          <a:bodyPr/>
          <a:lstStyle>
            <a:lvl1pPr>
              <a:defRPr sz="1050"/>
            </a:lvl1pPr>
          </a:lstStyle>
          <a:p>
            <a:pPr eaLnBrk="1" latinLnBrk="0" hangingPunct="1"/>
            <a:fld id="{3B6732A1-8A50-42D0-9FB5-A7CC4F887D83}" type="datetime1">
              <a:rPr lang="en-US" smtClean="0"/>
              <a:t>12/6/2025</a:t>
            </a:fld>
            <a:endParaRPr lang="en-US" sz="1200" dirty="0"/>
          </a:p>
        </p:txBody>
      </p:sp>
      <p:sp>
        <p:nvSpPr>
          <p:cNvPr id="17" name="Footer Placeholder 16"/>
          <p:cNvSpPr>
            <a:spLocks noGrp="1"/>
          </p:cNvSpPr>
          <p:nvPr>
            <p:ph type="ftr" sz="quarter" idx="11"/>
          </p:nvPr>
        </p:nvSpPr>
        <p:spPr>
          <a:xfrm>
            <a:off x="2898648" y="6355080"/>
            <a:ext cx="3474720" cy="365760"/>
          </a:xfrm>
        </p:spPr>
        <p:txBody>
          <a:bodyPr/>
          <a:lstStyle/>
          <a:p>
            <a:endParaRPr kumimoji="0" lang="en-US" dirty="0"/>
          </a:p>
        </p:txBody>
      </p:sp>
      <p:sp>
        <p:nvSpPr>
          <p:cNvPr id="29" name="Slide Number Placeholder 28"/>
          <p:cNvSpPr>
            <a:spLocks noGrp="1"/>
          </p:cNvSpPr>
          <p:nvPr>
            <p:ph type="sldNum" sz="quarter" idx="12"/>
          </p:nvPr>
        </p:nvSpPr>
        <p:spPr>
          <a:xfrm>
            <a:off x="1216152" y="6355080"/>
            <a:ext cx="1219200" cy="365760"/>
          </a:xfrm>
        </p:spPr>
        <p:txBody>
          <a:bodyPr/>
          <a:lstStyle/>
          <a:p>
            <a:fld id="{EA7C8D44-3667-46F6-9772-CC52308E2A7F}" type="slidenum">
              <a:rPr kumimoji="0" lang="en-US" smtClean="0"/>
              <a:pPr/>
              <a:t>‹#›</a:t>
            </a:fld>
            <a:endParaRPr kumimoji="0" lang="en-US" dirty="0"/>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Tree>
    <p:extLst>
      <p:ext uri="{BB962C8B-B14F-4D97-AF65-F5344CB8AC3E}">
        <p14:creationId xmlns:p14="http://schemas.microsoft.com/office/powerpoint/2010/main" val="25829323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pPr eaLnBrk="1" latinLnBrk="0" hangingPunct="1"/>
            <a:fld id="{44B809B3-6A2C-46CF-98AB-C7B45372B065}" type="datetime1">
              <a:rPr lang="en-US" smtClean="0"/>
              <a:t>12/6/2025</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a:t>
            </a:fld>
            <a:endParaRPr kumimoji="0" lang="en-US" dirty="0"/>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0731676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2400" b="0" cap="none" baseline="0"/>
            </a:lvl1pPr>
          </a:lstStyle>
          <a:p>
            <a:r>
              <a:rPr kumimoji="0" lang="en-US"/>
              <a:t>Click to edit Master title style</a:t>
            </a:r>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1500">
                <a:solidFill>
                  <a:schemeClr val="tx1">
                    <a:tint val="75000"/>
                  </a:schemeClr>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pPr eaLnBrk="1" latinLnBrk="0" hangingPunct="1"/>
            <a:fld id="{C191117F-3CD7-4767-AEE5-49A060274EAA}" type="datetime1">
              <a:rPr lang="en-US" smtClean="0"/>
              <a:t>12/6/2025</a:t>
            </a:fld>
            <a:endParaRPr lang="en-US" dirty="0"/>
          </a:p>
        </p:txBody>
      </p:sp>
      <p:sp>
        <p:nvSpPr>
          <p:cNvPr id="5" name="Footer Placeholder 4"/>
          <p:cNvSpPr>
            <a:spLocks noGrp="1"/>
          </p:cNvSpPr>
          <p:nvPr>
            <p:ph type="ftr" sz="quarter" idx="11"/>
          </p:nvPr>
        </p:nvSpPr>
        <p:spPr>
          <a:xfrm>
            <a:off x="2898648" y="6355080"/>
            <a:ext cx="3474720" cy="365760"/>
          </a:xfrm>
        </p:spPr>
        <p:txBody>
          <a:bodyPr/>
          <a:lstStyle/>
          <a:p>
            <a:endParaRPr kumimoji="0" lang="en-US" dirty="0"/>
          </a:p>
        </p:txBody>
      </p:sp>
      <p:sp>
        <p:nvSpPr>
          <p:cNvPr id="6" name="Slide Number Placeholder 5"/>
          <p:cNvSpPr>
            <a:spLocks noGrp="1"/>
          </p:cNvSpPr>
          <p:nvPr>
            <p:ph type="sldNum" sz="quarter" idx="12"/>
          </p:nvPr>
        </p:nvSpPr>
        <p:spPr>
          <a:xfrm>
            <a:off x="1069848" y="6355080"/>
            <a:ext cx="1520952" cy="365760"/>
          </a:xfrm>
        </p:spPr>
        <p:txBody>
          <a:bodyPr/>
          <a:lstStyle/>
          <a:p>
            <a:fld id="{EA7C8D44-3667-46F6-9772-CC52308E2A7F}" type="slidenum">
              <a:rPr kumimoji="0" lang="en-US" smtClean="0"/>
              <a:pPr/>
              <a:t>‹#›</a:t>
            </a:fld>
            <a:endParaRPr kumimoji="0" lang="en-US" dirty="0"/>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Tree>
    <p:extLst>
      <p:ext uri="{BB962C8B-B14F-4D97-AF65-F5344CB8AC3E}">
        <p14:creationId xmlns:p14="http://schemas.microsoft.com/office/powerpoint/2010/main" val="277021939"/>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pPr eaLnBrk="1" latinLnBrk="0" hangingPunct="1"/>
            <a:fld id="{47B8C5CE-9DF7-4BB4-863A-6E277DDC03D4}" type="datetime1">
              <a:rPr lang="en-US" smtClean="0"/>
              <a:t>12/6/2025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0188449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1800" b="1">
                <a:solidFill>
                  <a:schemeClr val="accent2"/>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8201" y="1295400"/>
            <a:ext cx="4041775" cy="685800"/>
          </a:xfrm>
          <a:noFill/>
          <a:ln>
            <a:noFill/>
          </a:ln>
        </p:spPr>
        <p:txBody>
          <a:bodyPr lIns="91440" anchor="b" anchorCtr="0"/>
          <a:lstStyle>
            <a:lvl1pPr marL="0" indent="0">
              <a:buNone/>
              <a:defRPr sz="1800" b="1">
                <a:solidFill>
                  <a:schemeClr val="accent2"/>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pPr eaLnBrk="1" latinLnBrk="0" hangingPunct="1"/>
            <a:fld id="{5EE11402-9D83-40E7-9253-0548CE63EB94}" type="datetime1">
              <a:rPr lang="en-US" smtClean="0"/>
              <a:t>12/6/2025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9838909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eaLnBrk="1" latinLnBrk="0" hangingPunct="1"/>
            <a:fld id="{0C0C8811-C7DA-4658-BB60-F635F9220CDF}" type="datetime1">
              <a:rPr lang="en-US" smtClean="0"/>
              <a:t>12/6/2025</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6" name="Isosceles Triangle 5"/>
          <p:cNvSpPr>
            <a:spLocks noChangeAspect="1"/>
          </p:cNvSpPr>
          <p:nvPr/>
        </p:nvSpPr>
        <p:spPr>
          <a:xfrm rot="5400000">
            <a:off x="419101" y="6467476"/>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Tree>
    <p:extLst>
      <p:ext uri="{BB962C8B-B14F-4D97-AF65-F5344CB8AC3E}">
        <p14:creationId xmlns:p14="http://schemas.microsoft.com/office/powerpoint/2010/main" val="20129734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2EB38FCF-5E28-44CB-A212-D3E75CA77D8D}" type="datetime1">
              <a:rPr lang="en-US" smtClean="0"/>
              <a:t>12/6/2025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68580" tIns="34290" rIns="68580" bIns="34290" anchor="t" compatLnSpc="1"/>
          <a:lstStyle/>
          <a:p>
            <a:endParaRPr kumimoji="0" lang="en-US" sz="1350"/>
          </a:p>
        </p:txBody>
      </p:sp>
      <p:sp>
        <p:nvSpPr>
          <p:cNvPr id="6" name="Isosceles Triangle 5"/>
          <p:cNvSpPr>
            <a:spLocks noChangeAspect="1"/>
          </p:cNvSpPr>
          <p:nvPr/>
        </p:nvSpPr>
        <p:spPr>
          <a:xfrm rot="5400000">
            <a:off x="419101" y="6467476"/>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Tree>
    <p:extLst>
      <p:ext uri="{BB962C8B-B14F-4D97-AF65-F5344CB8AC3E}">
        <p14:creationId xmlns:p14="http://schemas.microsoft.com/office/powerpoint/2010/main" val="865507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pPr eaLnBrk="1" latinLnBrk="0" hangingPunct="1"/>
            <a:fld id="{34C82E41-DA7E-CA4C-823B-C759BEA16CE8}" type="datetime1">
              <a:rPr lang="en-US" smtClean="0"/>
              <a:t>12/6/2025</a:t>
            </a:fld>
            <a:endParaRPr lang="en-US" dirty="0"/>
          </a:p>
        </p:txBody>
      </p:sp>
      <p:sp>
        <p:nvSpPr>
          <p:cNvPr id="5" name="Footer Placeholder 4"/>
          <p:cNvSpPr>
            <a:spLocks noGrp="1"/>
          </p:cNvSpPr>
          <p:nvPr>
            <p:ph type="ftr" sz="quarter" idx="11"/>
          </p:nvPr>
        </p:nvSpPr>
        <p:spPr>
          <a:xfrm>
            <a:off x="2898648" y="6355080"/>
            <a:ext cx="3474720" cy="365760"/>
          </a:xfrm>
        </p:spPr>
        <p:txBody>
          <a:bodyPr/>
          <a:lstStyle/>
          <a:p>
            <a:endParaRPr kumimoji="0" lang="en-US" dirty="0"/>
          </a:p>
        </p:txBody>
      </p:sp>
      <p:sp>
        <p:nvSpPr>
          <p:cNvPr id="6" name="Slide Number Placeholder 5"/>
          <p:cNvSpPr>
            <a:spLocks noGrp="1"/>
          </p:cNvSpPr>
          <p:nvPr>
            <p:ph type="sldNum" sz="quarter" idx="12"/>
          </p:nvPr>
        </p:nvSpPr>
        <p:spPr>
          <a:xfrm>
            <a:off x="1069848" y="6355080"/>
            <a:ext cx="1520952" cy="365760"/>
          </a:xfrm>
        </p:spPr>
        <p:txBody>
          <a:bodyPr/>
          <a:lstStyle/>
          <a:p>
            <a:fld id="{EA7C8D44-3667-46F6-9772-CC52308E2A7F}" type="slidenum">
              <a:rPr kumimoji="0" lang="en-US" smtClean="0"/>
              <a:pPr/>
              <a:t>‹#›</a:t>
            </a:fld>
            <a:endParaRPr kumimoji="0" lang="en-US" dirty="0"/>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15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6324600" y="1219202"/>
            <a:ext cx="2514600" cy="4843463"/>
          </a:xfrm>
        </p:spPr>
        <p:txBody>
          <a:bodyPr/>
          <a:lstStyle>
            <a:lvl1pPr marL="0" indent="0">
              <a:lnSpc>
                <a:spcPts val="1650"/>
              </a:lnSpc>
              <a:spcAft>
                <a:spcPts val="750"/>
              </a:spcAft>
              <a:buNone/>
              <a:defRPr sz="1200">
                <a:solidFill>
                  <a:schemeClr val="tx2"/>
                </a:solidFill>
              </a:defRPr>
            </a:lvl1pPr>
            <a:lvl2pPr>
              <a:buNone/>
              <a:defRPr sz="900"/>
            </a:lvl2pPr>
            <a:lvl3pPr>
              <a:buNone/>
              <a:defRPr sz="750"/>
            </a:lvl3pPr>
            <a:lvl4pPr>
              <a:buNone/>
              <a:defRPr sz="675"/>
            </a:lvl4pPr>
            <a:lvl5pPr>
              <a:buNone/>
              <a:defRPr sz="675"/>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eaLnBrk="1" latinLnBrk="0" hangingPunct="1"/>
            <a:fld id="{755FE7C6-0DE5-4400-A2DD-37AB2CB98797}" type="datetime1">
              <a:rPr lang="en-US" smtClean="0"/>
              <a:t>12/6/2025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68580" tIns="34290" rIns="68580" bIns="34290" anchor="t" compatLnSpc="1"/>
          <a:lstStyle/>
          <a:p>
            <a:endParaRPr kumimoji="0" lang="en-US" sz="1350"/>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68580" tIns="34290" rIns="68580" bIns="34290" anchor="t" compatLnSpc="1"/>
          <a:lstStyle/>
          <a:p>
            <a:endParaRPr kumimoji="0" lang="en-US" sz="1350" dirty="0"/>
          </a:p>
        </p:txBody>
      </p:sp>
      <p:sp>
        <p:nvSpPr>
          <p:cNvPr id="9" name="Isosceles Triangle 8"/>
          <p:cNvSpPr>
            <a:spLocks noChangeAspect="1"/>
          </p:cNvSpPr>
          <p:nvPr/>
        </p:nvSpPr>
        <p:spPr>
          <a:xfrm rot="5400000">
            <a:off x="419101" y="6467476"/>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5495772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15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450"/>
              </a:spcBef>
              <a:buNone/>
              <a:defRPr sz="24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050"/>
            </a:lvl1pPr>
            <a:lvl2pPr>
              <a:defRPr sz="900"/>
            </a:lvl2pPr>
            <a:lvl3pPr>
              <a:defRPr sz="750"/>
            </a:lvl3pPr>
            <a:lvl4pPr>
              <a:defRPr sz="675"/>
            </a:lvl4pPr>
            <a:lvl5pPr>
              <a:defRPr sz="675"/>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eaLnBrk="1" latinLnBrk="0" hangingPunct="1"/>
            <a:fld id="{7312819A-A7E0-496A-9C6B-0FBBF375D97B}" type="datetime1">
              <a:rPr lang="en-US" smtClean="0"/>
              <a:t>12/6/2025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68580" tIns="34290" rIns="68580" bIns="34290" anchor="t" compatLnSpc="1"/>
          <a:lstStyle/>
          <a:p>
            <a:endParaRPr kumimoji="0" lang="en-US" sz="1350"/>
          </a:p>
        </p:txBody>
      </p:sp>
      <p:sp>
        <p:nvSpPr>
          <p:cNvPr id="9" name="Isosceles Triangle 8"/>
          <p:cNvSpPr>
            <a:spLocks noChangeAspect="1"/>
          </p:cNvSpPr>
          <p:nvPr/>
        </p:nvSpPr>
        <p:spPr>
          <a:xfrm rot="5400000">
            <a:off x="419101" y="6467476"/>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Tree>
    <p:extLst>
      <p:ext uri="{BB962C8B-B14F-4D97-AF65-F5344CB8AC3E}">
        <p14:creationId xmlns:p14="http://schemas.microsoft.com/office/powerpoint/2010/main" val="2792325787"/>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932F6112-2530-4960-AA07-04E672D1E722}" type="datetime1">
              <a:rPr lang="en-US" smtClean="0"/>
              <a:t>12/6/2025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a:t>
            </a:fld>
            <a:endParaRPr kumimoji="0" lang="en-US"/>
          </a:p>
        </p:txBody>
      </p:sp>
    </p:spTree>
    <p:extLst>
      <p:ext uri="{BB962C8B-B14F-4D97-AF65-F5344CB8AC3E}">
        <p14:creationId xmlns:p14="http://schemas.microsoft.com/office/powerpoint/2010/main" val="34232384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896A6EFF-8172-426D-9AC7-B0DD95EEE533}" type="datetime1">
              <a:rPr lang="en-US" smtClean="0"/>
              <a:t>12/6/2025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68580" tIns="34290" rIns="68580" bIns="34290" anchor="t" compatLnSpc="1"/>
          <a:lstStyle/>
          <a:p>
            <a:endParaRPr kumimoji="0" lang="en-US" sz="1350"/>
          </a:p>
        </p:txBody>
      </p:sp>
      <p:sp>
        <p:nvSpPr>
          <p:cNvPr id="8" name="Isosceles Triangle 7"/>
          <p:cNvSpPr>
            <a:spLocks noChangeAspect="1"/>
          </p:cNvSpPr>
          <p:nvPr/>
        </p:nvSpPr>
        <p:spPr>
          <a:xfrm rot="5400000">
            <a:off x="419101" y="6467476"/>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68580" tIns="34290" rIns="68580" bIns="34290" anchor="t" compatLnSpc="1"/>
          <a:lstStyle/>
          <a:p>
            <a:endParaRPr kumimoji="0" lang="en-US" sz="1350"/>
          </a:p>
        </p:txBody>
      </p:sp>
    </p:spTree>
    <p:extLst>
      <p:ext uri="{BB962C8B-B14F-4D97-AF65-F5344CB8AC3E}">
        <p14:creationId xmlns:p14="http://schemas.microsoft.com/office/powerpoint/2010/main" val="2618353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pPr eaLnBrk="1" latinLnBrk="0" hangingPunct="1"/>
            <a:fld id="{2500C8B0-EB1A-0A41-B839-C4B99CD2225A}" type="datetime1">
              <a:rPr lang="en-US" smtClean="0"/>
              <a:t>12/6/2025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pPr eaLnBrk="1" latinLnBrk="0" hangingPunct="1"/>
            <a:fld id="{4F16605B-D952-1149-A111-28A5633BAE48}" type="datetime1">
              <a:rPr lang="en-US" smtClean="0"/>
              <a:t>12/6/2025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eaLnBrk="1" latinLnBrk="0" hangingPunct="1"/>
            <a:fld id="{91109A1C-29B2-B04E-8365-C9D22C4AE842}" type="datetime1">
              <a:rPr lang="en-US" smtClean="0"/>
              <a:t>12/6/2025</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2CE417B6-A42B-064A-8677-46C55C4F613A}" type="datetime1">
              <a:rPr lang="en-US" smtClean="0"/>
              <a:t>12/6/2025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eaLnBrk="1" latinLnBrk="0" hangingPunct="1"/>
            <a:fld id="{DE76F5AD-3F1F-7141-BC8A-012C5728BE2D}" type="datetime1">
              <a:rPr lang="en-US" smtClean="0"/>
              <a:t>12/6/2025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eaLnBrk="1" latinLnBrk="0" hangingPunct="1"/>
            <a:fld id="{09FA12B8-739E-4D47-A14C-180C3BC10865}" type="datetime1">
              <a:rPr lang="en-US" smtClean="0"/>
              <a:t>12/6/2025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eaLnBrk="1" latinLnBrk="0" hangingPunct="1"/>
            <a:fld id="{CDD18CD8-E404-844E-A4BD-DF69B8E5881E}" type="datetime1">
              <a:rPr lang="en-US" smtClean="0"/>
              <a:t>12/6/2025</a:t>
            </a:fld>
            <a:endParaRPr lang="en-US" sz="1400" dirty="0">
              <a:solidFill>
                <a:schemeClr val="tx2"/>
              </a:solidFill>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algn="l" eaLnBrk="1" latinLnBrk="0" hangingPunct="1"/>
            <a:fld id="{EA7C8D44-3667-46F6-9772-CC52308E2A7F}" type="slidenum">
              <a:rPr kumimoji="0" lang="en-US" smtClean="0"/>
              <a:pPr algn="l" eaLnBrk="1" latinLnBrk="0" hangingPunct="1"/>
              <a:t>‹#›</a:t>
            </a:fld>
            <a:endParaRPr kumimoji="0" lang="en-US" sz="1600" dirty="0">
              <a:solidFill>
                <a:schemeClr val="tx2"/>
              </a:solidFill>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eaLnBrk="1" latinLnBrk="0" hangingPunct="1"/>
            <a:fld id="{FF0DD578-DB7B-4EF9-BDB4-5014808AC43B}" type="datetime1">
              <a:rPr lang="en-US" smtClean="0"/>
              <a:t>12/6/2025</a:t>
            </a:fld>
            <a:endParaRPr lang="en-US" sz="1400" dirty="0">
              <a:solidFill>
                <a:schemeClr val="tx2"/>
              </a:solidFill>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algn="l" eaLnBrk="1" latinLnBrk="0" hangingPunct="1"/>
            <a:fld id="{EA7C8D44-3667-46F6-9772-CC52308E2A7F}" type="slidenum">
              <a:rPr kumimoji="0" lang="en-US" smtClean="0"/>
              <a:pPr algn="l" eaLnBrk="1" latinLnBrk="0" hangingPunct="1"/>
              <a:t>‹#›</a:t>
            </a:fld>
            <a:endParaRPr kumimoji="0" lang="en-US" sz="1600" dirty="0">
              <a:solidFill>
                <a:schemeClr val="tx2"/>
              </a:solidFill>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extLst>
      <p:ext uri="{BB962C8B-B14F-4D97-AF65-F5344CB8AC3E}">
        <p14:creationId xmlns:p14="http://schemas.microsoft.com/office/powerpoint/2010/main" val="38187518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050">
                <a:solidFill>
                  <a:schemeClr val="tx2"/>
                </a:solidFill>
              </a:defRPr>
            </a:lvl1pPr>
          </a:lstStyle>
          <a:p>
            <a:pPr eaLnBrk="1" latinLnBrk="0" hangingPunct="1"/>
            <a:fld id="{0259BA2E-082A-4ACD-AA34-4B617DF5D259}" type="datetime1">
              <a:rPr lang="en-US" smtClean="0"/>
              <a:t>12/6/2025</a:t>
            </a:fld>
            <a:endParaRPr lang="en-US" sz="1050" dirty="0">
              <a:solidFill>
                <a:schemeClr val="tx2"/>
              </a:solidFill>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050">
                <a:solidFill>
                  <a:schemeClr val="tx2"/>
                </a:solidFill>
              </a:defRPr>
            </a:lvl1pPr>
          </a:lstStyle>
          <a:p>
            <a:pPr algn="r" eaLnBrk="1" latinLnBrk="0" hangingPunct="1"/>
            <a:endParaRPr kumimoji="0" lang="en-US" sz="1050" dirty="0">
              <a:solidFill>
                <a:schemeClr val="tx2"/>
              </a:solidFill>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050">
                <a:solidFill>
                  <a:schemeClr val="tx2"/>
                </a:solidFill>
              </a:defRPr>
            </a:lvl1pPr>
          </a:lstStyle>
          <a:p>
            <a:pPr algn="l" eaLnBrk="1" latinLnBrk="0" hangingPunct="1"/>
            <a:fld id="{EA7C8D44-3667-46F6-9772-CC52308E2A7F}" type="slidenum">
              <a:rPr kumimoji="0" lang="en-US" smtClean="0"/>
              <a:pPr algn="l" eaLnBrk="1" latinLnBrk="0" hangingPunct="1"/>
              <a:t>‹#›</a:t>
            </a:fld>
            <a:endParaRPr kumimoji="0" lang="en-US" sz="1200" dirty="0">
              <a:solidFill>
                <a:schemeClr val="tx2"/>
              </a:solidFill>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68580" tIns="34290" rIns="68580" bIns="34290" anchor="t" compatLnSpc="1"/>
          <a:lstStyle/>
          <a:p>
            <a:endParaRPr kumimoji="0" lang="en-US" sz="1350"/>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68580" tIns="34290" rIns="68580" bIns="34290" anchor="t" compatLnSpc="1"/>
          <a:lstStyle/>
          <a:p>
            <a:endParaRPr kumimoji="0" lang="en-US" sz="1350"/>
          </a:p>
        </p:txBody>
      </p:sp>
      <p:sp>
        <p:nvSpPr>
          <p:cNvPr id="10" name="Isosceles Triangle 9"/>
          <p:cNvSpPr>
            <a:spLocks noChangeAspect="1"/>
          </p:cNvSpPr>
          <p:nvPr/>
        </p:nvSpPr>
        <p:spPr>
          <a:xfrm rot="5400000">
            <a:off x="419101" y="6467476"/>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spTree>
    <p:extLst>
      <p:ext uri="{BB962C8B-B14F-4D97-AF65-F5344CB8AC3E}">
        <p14:creationId xmlns:p14="http://schemas.microsoft.com/office/powerpoint/2010/main" val="317599915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dt="0"/>
  <p:txStyles>
    <p:titleStyle>
      <a:lvl1pPr algn="l" rtl="0" eaLnBrk="1" latinLnBrk="0" hangingPunct="1">
        <a:spcBef>
          <a:spcPct val="0"/>
        </a:spcBef>
        <a:buNone/>
        <a:defRPr kumimoji="0" sz="2400" kern="1200">
          <a:solidFill>
            <a:schemeClr val="tx2"/>
          </a:solidFill>
          <a:latin typeface="+mj-lt"/>
          <a:ea typeface="+mj-ea"/>
          <a:cs typeface="+mj-cs"/>
        </a:defRPr>
      </a:lvl1pPr>
    </p:titleStyle>
    <p:bodyStyle>
      <a:lvl1pPr marL="205740" indent="-205740" algn="l" rtl="0" eaLnBrk="1" latinLnBrk="0" hangingPunct="1">
        <a:spcBef>
          <a:spcPts val="450"/>
        </a:spcBef>
        <a:buClr>
          <a:schemeClr val="accent1"/>
        </a:buClr>
        <a:buSzPct val="76000"/>
        <a:buFont typeface="Wingdings 3"/>
        <a:buChar char=""/>
        <a:defRPr kumimoji="0" sz="1950" kern="1200">
          <a:solidFill>
            <a:schemeClr val="tx1"/>
          </a:solidFill>
          <a:latin typeface="+mn-lt"/>
          <a:ea typeface="+mn-ea"/>
          <a:cs typeface="+mn-cs"/>
        </a:defRPr>
      </a:lvl1pPr>
      <a:lvl2pPr marL="411480" indent="-205740" algn="l" rtl="0" eaLnBrk="1" latinLnBrk="0" hangingPunct="1">
        <a:spcBef>
          <a:spcPts val="375"/>
        </a:spcBef>
        <a:buClr>
          <a:schemeClr val="accent2"/>
        </a:buClr>
        <a:buSzPct val="76000"/>
        <a:buFont typeface="Wingdings 3"/>
        <a:buChar char=""/>
        <a:defRPr kumimoji="0" sz="1725" kern="1200">
          <a:solidFill>
            <a:schemeClr val="tx2"/>
          </a:solidFill>
          <a:latin typeface="+mn-lt"/>
          <a:ea typeface="+mn-ea"/>
          <a:cs typeface="+mn-cs"/>
        </a:defRPr>
      </a:lvl2pPr>
      <a:lvl3pPr marL="617220" indent="-171450" algn="l" rtl="0" eaLnBrk="1" latinLnBrk="0" hangingPunct="1">
        <a:spcBef>
          <a:spcPts val="375"/>
        </a:spcBef>
        <a:buClr>
          <a:schemeClr val="bg1">
            <a:shade val="50000"/>
          </a:schemeClr>
        </a:buClr>
        <a:buSzPct val="76000"/>
        <a:buFont typeface="Wingdings 3"/>
        <a:buChar char=""/>
        <a:defRPr kumimoji="0" sz="1500" kern="1200">
          <a:solidFill>
            <a:schemeClr val="tx1"/>
          </a:solidFill>
          <a:latin typeface="+mn-lt"/>
          <a:ea typeface="+mn-ea"/>
          <a:cs typeface="+mn-cs"/>
        </a:defRPr>
      </a:lvl3pPr>
      <a:lvl4pPr marL="822960" indent="-171450" algn="l" rtl="0" eaLnBrk="1" latinLnBrk="0" hangingPunct="1">
        <a:spcBef>
          <a:spcPts val="300"/>
        </a:spcBef>
        <a:buClr>
          <a:schemeClr val="accent2">
            <a:shade val="75000"/>
          </a:schemeClr>
        </a:buClr>
        <a:buSzPct val="70000"/>
        <a:buFont typeface="Wingdings"/>
        <a:buChar char=""/>
        <a:defRPr kumimoji="0" sz="1350" kern="1200">
          <a:solidFill>
            <a:schemeClr val="tx1"/>
          </a:solidFill>
          <a:latin typeface="+mn-lt"/>
          <a:ea typeface="+mn-ea"/>
          <a:cs typeface="+mn-cs"/>
        </a:defRPr>
      </a:lvl4pPr>
      <a:lvl5pPr marL="1028700" indent="-171450" algn="l" rtl="0" eaLnBrk="1" latinLnBrk="0" hangingPunct="1">
        <a:spcBef>
          <a:spcPts val="225"/>
        </a:spcBef>
        <a:buClr>
          <a:schemeClr val="accent2"/>
        </a:buClr>
        <a:buSzPct val="70000"/>
        <a:buFont typeface="Wingdings"/>
        <a:buChar char=""/>
        <a:defRPr kumimoji="0" sz="1200" kern="1200">
          <a:solidFill>
            <a:schemeClr val="tx1"/>
          </a:solidFill>
          <a:latin typeface="+mn-lt"/>
          <a:ea typeface="+mn-ea"/>
          <a:cs typeface="+mn-cs"/>
        </a:defRPr>
      </a:lvl5pPr>
      <a:lvl6pPr marL="1234440" indent="-137160" algn="l" rtl="0" eaLnBrk="1" latinLnBrk="0" hangingPunct="1">
        <a:spcBef>
          <a:spcPts val="225"/>
        </a:spcBef>
        <a:buClr>
          <a:srgbClr val="9FB8CD">
            <a:shade val="75000"/>
          </a:srgbClr>
        </a:buClr>
        <a:buSzPct val="75000"/>
        <a:buFont typeface="Wingdings 3"/>
        <a:buChar char=""/>
        <a:defRPr kumimoji="0" lang="en-US" sz="1200" kern="1200" smtClean="0">
          <a:solidFill>
            <a:schemeClr val="tx1"/>
          </a:solidFill>
          <a:latin typeface="+mn-lt"/>
          <a:ea typeface="+mn-ea"/>
          <a:cs typeface="+mn-cs"/>
        </a:defRPr>
      </a:lvl6pPr>
      <a:lvl7pPr marL="1371600" indent="-137160" algn="l" rtl="0" eaLnBrk="1" latinLnBrk="0" hangingPunct="1">
        <a:spcBef>
          <a:spcPts val="225"/>
        </a:spcBef>
        <a:buClr>
          <a:srgbClr val="727CA3">
            <a:shade val="75000"/>
          </a:srgbClr>
        </a:buClr>
        <a:buSzPct val="75000"/>
        <a:buFont typeface="Wingdings 3"/>
        <a:buChar char=""/>
        <a:defRPr kumimoji="0" lang="en-US" sz="1050" kern="1200" smtClean="0">
          <a:solidFill>
            <a:schemeClr val="tx1"/>
          </a:solidFill>
          <a:latin typeface="+mn-lt"/>
          <a:ea typeface="+mn-ea"/>
          <a:cs typeface="+mn-cs"/>
        </a:defRPr>
      </a:lvl7pPr>
      <a:lvl8pPr marL="1508760" indent="-137160" algn="l" rtl="0" eaLnBrk="1" latinLnBrk="0" hangingPunct="1">
        <a:spcBef>
          <a:spcPts val="225"/>
        </a:spcBef>
        <a:buClr>
          <a:prstClr val="white">
            <a:shade val="50000"/>
          </a:prstClr>
        </a:buClr>
        <a:buSzPct val="75000"/>
        <a:buFont typeface="Wingdings 3"/>
        <a:buChar char=""/>
        <a:defRPr kumimoji="0" lang="en-US" sz="1050" kern="1200" smtClean="0">
          <a:solidFill>
            <a:schemeClr val="tx1"/>
          </a:solidFill>
          <a:latin typeface="+mn-lt"/>
          <a:ea typeface="+mn-ea"/>
          <a:cs typeface="+mn-cs"/>
        </a:defRPr>
      </a:lvl8pPr>
      <a:lvl9pPr marL="1645920" indent="-137160" algn="l" rtl="0" eaLnBrk="1" latinLnBrk="0" hangingPunct="1">
        <a:spcBef>
          <a:spcPts val="225"/>
        </a:spcBef>
        <a:buClr>
          <a:srgbClr val="9FB8CD"/>
        </a:buClr>
        <a:buSzPct val="75000"/>
        <a:buFont typeface="Wingdings 3"/>
        <a:buChar char=""/>
        <a:defRPr kumimoji="0" lang="en-US" sz="9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eb.eece.maine.edu/~zhu/book/" TargetMode="External"/><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12.xml"/><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90.png"/><Relationship Id="rId3" Type="http://schemas.openxmlformats.org/officeDocument/2006/relationships/image" Target="../media/image130.png"/><Relationship Id="rId7" Type="http://schemas.openxmlformats.org/officeDocument/2006/relationships/image" Target="../media/image180.png"/><Relationship Id="rId2" Type="http://schemas.openxmlformats.org/officeDocument/2006/relationships/image" Target="../media/image121.png"/><Relationship Id="rId1" Type="http://schemas.openxmlformats.org/officeDocument/2006/relationships/slideLayout" Target="../slideLayouts/slideLayout2.xml"/><Relationship Id="rId6" Type="http://schemas.openxmlformats.org/officeDocument/2006/relationships/image" Target="../media/image170.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0.png"/></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zkrVHIcLGww&amp;list=PLRJhV4hUhIymmp5CCeIFPyxbknsdcXCc8&amp;index=13"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Fall 2025</a:t>
            </a:r>
          </a:p>
        </p:txBody>
      </p:sp>
      <p:sp>
        <p:nvSpPr>
          <p:cNvPr id="4" name="TextBox 3"/>
          <p:cNvSpPr txBox="1"/>
          <p:nvPr/>
        </p:nvSpPr>
        <p:spPr>
          <a:xfrm>
            <a:off x="742950" y="1110410"/>
            <a:ext cx="7258050" cy="253916"/>
          </a:xfrm>
          <a:prstGeom prst="rect">
            <a:avLst/>
          </a:prstGeom>
          <a:noFill/>
        </p:spPr>
        <p:txBody>
          <a:bodyPr wrap="square" rtlCol="0">
            <a:spAutoFit/>
          </a:bodyPr>
          <a:lstStyle/>
          <a:p>
            <a:pPr algn="r" defTabSz="685800"/>
            <a:r>
              <a:rPr lang="en-US" sz="1050" b="1" dirty="0">
                <a:solidFill>
                  <a:prstClr val="black"/>
                </a:solidFill>
                <a:latin typeface="Bookman Old Style (Headings)"/>
              </a:rPr>
              <a:t>Embedded Systems with ARM Cortex-M Microcontrollers in Assembly Language and C</a:t>
            </a:r>
          </a:p>
        </p:txBody>
      </p:sp>
      <p:sp>
        <p:nvSpPr>
          <p:cNvPr id="5" name="TextBox 4"/>
          <p:cNvSpPr txBox="1"/>
          <p:nvPr/>
        </p:nvSpPr>
        <p:spPr>
          <a:xfrm>
            <a:off x="3452875" y="2228851"/>
            <a:ext cx="4719575" cy="646331"/>
          </a:xfrm>
          <a:prstGeom prst="rect">
            <a:avLst/>
          </a:prstGeom>
          <a:noFill/>
        </p:spPr>
        <p:txBody>
          <a:bodyPr wrap="square" rtlCol="0">
            <a:spAutoFit/>
          </a:bodyPr>
          <a:lstStyle/>
          <a:p>
            <a:pPr algn="r" defTabSz="685800"/>
            <a:r>
              <a:rPr lang="en-US" b="1" dirty="0">
                <a:solidFill>
                  <a:srgbClr val="C00000"/>
                </a:solidFill>
                <a:latin typeface="Gill Sans MT"/>
              </a:rPr>
              <a:t>Chapter 16</a:t>
            </a:r>
          </a:p>
          <a:p>
            <a:pPr algn="r" defTabSz="685800"/>
            <a:r>
              <a:rPr lang="en-US" b="1">
                <a:solidFill>
                  <a:srgbClr val="C00000"/>
                </a:solidFill>
                <a:latin typeface="Gill Sans MT"/>
              </a:rPr>
              <a:t>General Purpose Timer </a:t>
            </a:r>
            <a:r>
              <a:rPr lang="en-US" b="1" dirty="0">
                <a:solidFill>
                  <a:srgbClr val="C00000"/>
                </a:solidFill>
                <a:latin typeface="Gill Sans MT"/>
              </a:rPr>
              <a:t>and PWM</a:t>
            </a:r>
          </a:p>
        </p:txBody>
      </p:sp>
      <p:sp>
        <p:nvSpPr>
          <p:cNvPr id="6" name="Slide Number Placeholder 5"/>
          <p:cNvSpPr>
            <a:spLocks noGrp="1"/>
          </p:cNvSpPr>
          <p:nvPr>
            <p:ph type="sldNum" sz="quarter" idx="12"/>
          </p:nvPr>
        </p:nvSpPr>
        <p:spPr/>
        <p:txBody>
          <a:bodyPr/>
          <a:lstStyle/>
          <a:p>
            <a:pPr defTabSz="685800"/>
            <a:fld id="{EA7C8D44-3667-46F6-9772-CC52308E2A7F}" type="slidenum">
              <a:rPr lang="en-US">
                <a:solidFill>
                  <a:srgbClr val="1F497D"/>
                </a:solidFill>
                <a:latin typeface="Gill Sans MT"/>
              </a:rPr>
              <a:pPr defTabSz="685800"/>
              <a:t>1</a:t>
            </a:fld>
            <a:endParaRPr lang="en-US" dirty="0">
              <a:solidFill>
                <a:srgbClr val="1F497D"/>
              </a:solidFill>
              <a:latin typeface="Gill Sans MT"/>
            </a:endParaRPr>
          </a:p>
        </p:txBody>
      </p:sp>
      <p:sp>
        <p:nvSpPr>
          <p:cNvPr id="11" name="Title 1">
            <a:extLst>
              <a:ext uri="{FF2B5EF4-FFF2-40B4-BE49-F238E27FC236}">
                <a16:creationId xmlns:a16="http://schemas.microsoft.com/office/drawing/2014/main" id="{A950AF61-E22F-B40C-FB60-A35C53D05D61}"/>
              </a:ext>
            </a:extLst>
          </p:cNvPr>
          <p:cNvSpPr txBox="1">
            <a:spLocks/>
          </p:cNvSpPr>
          <p:nvPr/>
        </p:nvSpPr>
        <p:spPr>
          <a:xfrm>
            <a:off x="1219200" y="3771900"/>
            <a:ext cx="6858000" cy="742950"/>
          </a:xfrm>
          <a:prstGeom prst="rect">
            <a:avLst/>
          </a:prstGeom>
        </p:spPr>
        <p:txBody>
          <a:bodyPr vert="horz" anchor="t" anchorCtr="0">
            <a:noAutofit/>
          </a:bodyPr>
          <a:lstStyle>
            <a:lvl1pPr algn="r" rtl="0" eaLnBrk="1" latinLnBrk="0" hangingPunct="1">
              <a:spcBef>
                <a:spcPct val="0"/>
              </a:spcBef>
              <a:buNone/>
              <a:defRPr kumimoji="0" sz="3200" kern="1200">
                <a:solidFill>
                  <a:schemeClr val="tx1"/>
                </a:solidFill>
                <a:latin typeface="+mj-lt"/>
                <a:ea typeface="+mj-ea"/>
                <a:cs typeface="+mj-cs"/>
              </a:defRPr>
            </a:lvl1pPr>
          </a:lstStyle>
          <a:p>
            <a:pPr defTabSz="685800"/>
            <a:r>
              <a:rPr lang="en-US" sz="1500" dirty="0">
                <a:solidFill>
                  <a:prstClr val="black"/>
                </a:solidFill>
                <a:latin typeface="Bookman Old Style"/>
              </a:rPr>
              <a:t>Z. Gu</a:t>
            </a:r>
            <a:endParaRPr lang="en-US" sz="1500" b="1" dirty="0">
              <a:solidFill>
                <a:srgbClr val="C00000"/>
              </a:solidFill>
              <a:latin typeface="Bookman Old Style"/>
            </a:endParaRPr>
          </a:p>
        </p:txBody>
      </p:sp>
      <p:sp>
        <p:nvSpPr>
          <p:cNvPr id="13" name="TextBox 12">
            <a:extLst>
              <a:ext uri="{FF2B5EF4-FFF2-40B4-BE49-F238E27FC236}">
                <a16:creationId xmlns:a16="http://schemas.microsoft.com/office/drawing/2014/main" id="{273EC5B2-C191-2980-14D0-C87219AED9C5}"/>
              </a:ext>
            </a:extLst>
          </p:cNvPr>
          <p:cNvSpPr txBox="1"/>
          <p:nvPr/>
        </p:nvSpPr>
        <p:spPr>
          <a:xfrm>
            <a:off x="1825752" y="6082784"/>
            <a:ext cx="5794293" cy="369332"/>
          </a:xfrm>
          <a:prstGeom prst="rect">
            <a:avLst/>
          </a:prstGeom>
          <a:ln w="9525"/>
        </p:spPr>
        <p:style>
          <a:lnRef idx="2">
            <a:schemeClr val="accent5"/>
          </a:lnRef>
          <a:fillRef idx="1">
            <a:schemeClr val="lt1"/>
          </a:fillRef>
          <a:effectRef idx="0">
            <a:schemeClr val="accent5"/>
          </a:effectRef>
          <a:fontRef idx="minor">
            <a:schemeClr val="dk1"/>
          </a:fontRef>
        </p:style>
        <p:txBody>
          <a:bodyPr wrap="square" rtlCol="0">
            <a:spAutoFit/>
          </a:bodyPr>
          <a:lstStyle/>
          <a:p>
            <a:pPr defTabSz="685800"/>
            <a:r>
              <a:rPr lang="en-US" altLang="zh-CN" sz="900" dirty="0">
                <a:solidFill>
                  <a:prstClr val="black"/>
                </a:solidFill>
                <a:latin typeface="Gill Sans Light"/>
                <a:ea typeface="华文新魏" panose="02010800040101010101" pitchFamily="2" charset="-122"/>
              </a:rPr>
              <a:t>Acknowledgement: Lecture slides based on Embedded Systems with ARM Cortex-M Microcontrollers in Assembly Language and C, University of Maine </a:t>
            </a:r>
            <a:r>
              <a:rPr lang="en-US" altLang="zh-CN" sz="900" dirty="0">
                <a:solidFill>
                  <a:prstClr val="black"/>
                </a:solidFill>
                <a:latin typeface="Gill Sans Light"/>
                <a:ea typeface="华文新魏" panose="02010800040101010101" pitchFamily="2" charset="-122"/>
                <a:hlinkClick r:id="rId3"/>
              </a:rPr>
              <a:t>https://web.eece.maine.edu/~zhu/book/</a:t>
            </a:r>
            <a:r>
              <a:rPr lang="en-US" altLang="zh-CN" sz="900" dirty="0">
                <a:solidFill>
                  <a:prstClr val="black"/>
                </a:solidFill>
                <a:latin typeface="Gill Sans Light"/>
                <a:ea typeface="华文新魏" panose="02010800040101010101" pitchFamily="2" charset="-122"/>
              </a:rPr>
              <a:t> </a:t>
            </a:r>
            <a:endParaRPr lang="en-SE" sz="900" dirty="0">
              <a:solidFill>
                <a:prstClr val="black"/>
              </a:solidFill>
              <a:latin typeface="Gill Sans Light"/>
            </a:endParaRPr>
          </a:p>
        </p:txBody>
      </p:sp>
    </p:spTree>
    <p:extLst>
      <p:ext uri="{BB962C8B-B14F-4D97-AF65-F5344CB8AC3E}">
        <p14:creationId xmlns:p14="http://schemas.microsoft.com/office/powerpoint/2010/main" val="1227639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Up-counting Mode</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10</a:t>
            </a:fld>
            <a:endParaRPr kumimoji="0" lang="en-US" dirty="0"/>
          </a:p>
        </p:txBody>
      </p:sp>
      <p:sp>
        <p:nvSpPr>
          <p:cNvPr id="240" name="TextBox 239"/>
          <p:cNvSpPr txBox="1"/>
          <p:nvPr/>
        </p:nvSpPr>
        <p:spPr>
          <a:xfrm>
            <a:off x="295051" y="1175337"/>
            <a:ext cx="995785" cy="369332"/>
          </a:xfrm>
          <a:prstGeom prst="rect">
            <a:avLst/>
          </a:prstGeom>
          <a:noFill/>
        </p:spPr>
        <p:txBody>
          <a:bodyPr wrap="none" rtlCol="0">
            <a:spAutoFit/>
          </a:bodyPr>
          <a:lstStyle/>
          <a:p>
            <a:r>
              <a:rPr lang="en-US" dirty="0">
                <a:solidFill>
                  <a:srgbClr val="C00000"/>
                </a:solidFill>
              </a:rPr>
              <a:t>ARR = 6</a:t>
            </a:r>
          </a:p>
        </p:txBody>
      </p:sp>
      <p:sp>
        <p:nvSpPr>
          <p:cNvPr id="244" name="TextBox 243"/>
          <p:cNvSpPr txBox="1"/>
          <p:nvPr/>
        </p:nvSpPr>
        <p:spPr>
          <a:xfrm>
            <a:off x="163018" y="1563469"/>
            <a:ext cx="755335" cy="646331"/>
          </a:xfrm>
          <a:prstGeom prst="rect">
            <a:avLst/>
          </a:prstGeom>
          <a:noFill/>
        </p:spPr>
        <p:txBody>
          <a:bodyPr wrap="none" rtlCol="0">
            <a:spAutoFit/>
          </a:bodyPr>
          <a:lstStyle/>
          <a:p>
            <a:r>
              <a:rPr lang="en-US" dirty="0"/>
              <a:t>Timer</a:t>
            </a:r>
          </a:p>
          <a:p>
            <a:r>
              <a:rPr lang="en-US" dirty="0"/>
              <a:t>clock</a:t>
            </a:r>
          </a:p>
        </p:txBody>
      </p:sp>
      <p:sp>
        <p:nvSpPr>
          <p:cNvPr id="245" name="TextBox 244"/>
          <p:cNvSpPr txBox="1"/>
          <p:nvPr/>
        </p:nvSpPr>
        <p:spPr>
          <a:xfrm>
            <a:off x="146319" y="2642747"/>
            <a:ext cx="1048685" cy="369332"/>
          </a:xfrm>
          <a:prstGeom prst="rect">
            <a:avLst/>
          </a:prstGeom>
          <a:noFill/>
        </p:spPr>
        <p:txBody>
          <a:bodyPr wrap="none" rtlCol="0">
            <a:spAutoFit/>
          </a:bodyPr>
          <a:lstStyle/>
          <a:p>
            <a:r>
              <a:rPr lang="en-US" dirty="0"/>
              <a:t>Counter </a:t>
            </a:r>
          </a:p>
        </p:txBody>
      </p:sp>
      <p:sp>
        <p:nvSpPr>
          <p:cNvPr id="261" name="TextBox 260"/>
          <p:cNvSpPr txBox="1"/>
          <p:nvPr/>
        </p:nvSpPr>
        <p:spPr>
          <a:xfrm>
            <a:off x="110502" y="3594969"/>
            <a:ext cx="1860638" cy="584775"/>
          </a:xfrm>
          <a:prstGeom prst="rect">
            <a:avLst/>
          </a:prstGeom>
          <a:noFill/>
        </p:spPr>
        <p:txBody>
          <a:bodyPr wrap="none" rtlCol="0">
            <a:spAutoFit/>
          </a:bodyPr>
          <a:lstStyle/>
          <a:p>
            <a:r>
              <a:rPr lang="en-US" sz="1600" dirty="0"/>
              <a:t>Counter overflow</a:t>
            </a:r>
          </a:p>
          <a:p>
            <a:r>
              <a:rPr lang="en-US" sz="1600" dirty="0"/>
              <a:t>Update event (UEV)</a:t>
            </a:r>
          </a:p>
        </p:txBody>
      </p:sp>
      <p:sp>
        <p:nvSpPr>
          <p:cNvPr id="280" name="Right Brace 279"/>
          <p:cNvSpPr/>
          <p:nvPr/>
        </p:nvSpPr>
        <p:spPr>
          <a:xfrm rot="5400000">
            <a:off x="3754736" y="3373975"/>
            <a:ext cx="325026" cy="1974397"/>
          </a:xfrm>
          <a:prstGeom prst="rightBrac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 name="Group 3"/>
          <p:cNvGrpSpPr/>
          <p:nvPr/>
        </p:nvGrpSpPr>
        <p:grpSpPr>
          <a:xfrm>
            <a:off x="914400" y="1800786"/>
            <a:ext cx="7924800" cy="2390217"/>
            <a:chOff x="914400" y="1800783"/>
            <a:chExt cx="7924800" cy="2390217"/>
          </a:xfrm>
        </p:grpSpPr>
        <p:grpSp>
          <p:nvGrpSpPr>
            <p:cNvPr id="243" name="Group 242"/>
            <p:cNvGrpSpPr/>
            <p:nvPr/>
          </p:nvGrpSpPr>
          <p:grpSpPr>
            <a:xfrm>
              <a:off x="914400" y="1800783"/>
              <a:ext cx="7924800" cy="1450554"/>
              <a:chOff x="152400" y="1828800"/>
              <a:chExt cx="8906985" cy="1450554"/>
            </a:xfrm>
          </p:grpSpPr>
          <p:grpSp>
            <p:nvGrpSpPr>
              <p:cNvPr id="241" name="Group 240"/>
              <p:cNvGrpSpPr/>
              <p:nvPr/>
            </p:nvGrpSpPr>
            <p:grpSpPr>
              <a:xfrm>
                <a:off x="152401" y="1828800"/>
                <a:ext cx="8906984" cy="228600"/>
                <a:chOff x="152401" y="1828800"/>
                <a:chExt cx="8906984" cy="228600"/>
              </a:xfrm>
            </p:grpSpPr>
            <p:grpSp>
              <p:nvGrpSpPr>
                <p:cNvPr id="21" name="Group 20"/>
                <p:cNvGrpSpPr/>
                <p:nvPr/>
              </p:nvGrpSpPr>
              <p:grpSpPr>
                <a:xfrm>
                  <a:off x="152401" y="1828800"/>
                  <a:ext cx="466725" cy="228600"/>
                  <a:chOff x="914400" y="1828800"/>
                  <a:chExt cx="466725" cy="228600"/>
                </a:xfrm>
              </p:grpSpPr>
              <p:cxnSp>
                <p:nvCxnSpPr>
                  <p:cNvPr id="7" name="Elbow Connector 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466726" y="1828800"/>
                  <a:ext cx="466725" cy="228600"/>
                  <a:chOff x="914400" y="1828800"/>
                  <a:chExt cx="466725" cy="228600"/>
                </a:xfrm>
              </p:grpSpPr>
              <p:cxnSp>
                <p:nvCxnSpPr>
                  <p:cNvPr id="23" name="Elbow Connector 2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776287" y="1828800"/>
                  <a:ext cx="466725" cy="228600"/>
                  <a:chOff x="914400" y="1828800"/>
                  <a:chExt cx="466725" cy="228600"/>
                </a:xfrm>
              </p:grpSpPr>
              <p:cxnSp>
                <p:nvCxnSpPr>
                  <p:cNvPr id="26" name="Elbow Connector 25"/>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1090612" y="1828800"/>
                  <a:ext cx="466725" cy="228600"/>
                  <a:chOff x="914400" y="1828800"/>
                  <a:chExt cx="466725" cy="228600"/>
                </a:xfrm>
              </p:grpSpPr>
              <p:cxnSp>
                <p:nvCxnSpPr>
                  <p:cNvPr id="29" name="Elbow Connector 28"/>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1397793" y="1828800"/>
                  <a:ext cx="466725" cy="228600"/>
                  <a:chOff x="914400" y="1828800"/>
                  <a:chExt cx="466725" cy="228600"/>
                </a:xfrm>
              </p:grpSpPr>
              <p:cxnSp>
                <p:nvCxnSpPr>
                  <p:cNvPr id="32" name="Elbow Connector 31"/>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1712118" y="1828800"/>
                  <a:ext cx="466725" cy="228600"/>
                  <a:chOff x="914400" y="1828800"/>
                  <a:chExt cx="466725" cy="228600"/>
                </a:xfrm>
              </p:grpSpPr>
              <p:cxnSp>
                <p:nvCxnSpPr>
                  <p:cNvPr id="35" name="Elbow Connector 3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2021679" y="1828800"/>
                  <a:ext cx="466725" cy="228600"/>
                  <a:chOff x="914400" y="1828800"/>
                  <a:chExt cx="466725" cy="228600"/>
                </a:xfrm>
              </p:grpSpPr>
              <p:cxnSp>
                <p:nvCxnSpPr>
                  <p:cNvPr id="38" name="Elbow Connector 3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2336004" y="1828800"/>
                  <a:ext cx="466725" cy="228600"/>
                  <a:chOff x="914400" y="1828800"/>
                  <a:chExt cx="466725" cy="228600"/>
                </a:xfrm>
              </p:grpSpPr>
              <p:cxnSp>
                <p:nvCxnSpPr>
                  <p:cNvPr id="41" name="Elbow Connector 4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2654553" y="1828800"/>
                  <a:ext cx="466725" cy="228600"/>
                  <a:chOff x="914400" y="1828800"/>
                  <a:chExt cx="466725" cy="228600"/>
                </a:xfrm>
              </p:grpSpPr>
              <p:cxnSp>
                <p:nvCxnSpPr>
                  <p:cNvPr id="44" name="Elbow Connector 4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5" name="Elbow Connector 4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2968878" y="1828800"/>
                  <a:ext cx="466725" cy="228600"/>
                  <a:chOff x="914400" y="1828800"/>
                  <a:chExt cx="466725" cy="228600"/>
                </a:xfrm>
              </p:grpSpPr>
              <p:cxnSp>
                <p:nvCxnSpPr>
                  <p:cNvPr id="47" name="Elbow Connector 4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8" name="Elbow Connector 4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3278439" y="1828800"/>
                  <a:ext cx="466725" cy="228600"/>
                  <a:chOff x="914400" y="1828800"/>
                  <a:chExt cx="466725" cy="228600"/>
                </a:xfrm>
              </p:grpSpPr>
              <p:cxnSp>
                <p:nvCxnSpPr>
                  <p:cNvPr id="50" name="Elbow Connector 4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1" name="Elbow Connector 5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3592764" y="1828800"/>
                  <a:ext cx="466725" cy="228600"/>
                  <a:chOff x="914400" y="1828800"/>
                  <a:chExt cx="466725" cy="228600"/>
                </a:xfrm>
              </p:grpSpPr>
              <p:cxnSp>
                <p:nvCxnSpPr>
                  <p:cNvPr id="53" name="Elbow Connector 5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3899945" y="1828800"/>
                  <a:ext cx="466725" cy="228600"/>
                  <a:chOff x="914400" y="1828800"/>
                  <a:chExt cx="466725" cy="228600"/>
                </a:xfrm>
              </p:grpSpPr>
              <p:cxnSp>
                <p:nvCxnSpPr>
                  <p:cNvPr id="56" name="Elbow Connector 55"/>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7" name="Elbow Connector 56"/>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4214270" y="1828800"/>
                  <a:ext cx="466725" cy="228600"/>
                  <a:chOff x="914400" y="1828800"/>
                  <a:chExt cx="466725" cy="228600"/>
                </a:xfrm>
              </p:grpSpPr>
              <p:cxnSp>
                <p:nvCxnSpPr>
                  <p:cNvPr id="59" name="Elbow Connector 58"/>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0" name="Elbow Connector 59"/>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4523831" y="1828800"/>
                  <a:ext cx="466725" cy="228600"/>
                  <a:chOff x="914400" y="1828800"/>
                  <a:chExt cx="466725" cy="228600"/>
                </a:xfrm>
              </p:grpSpPr>
              <p:cxnSp>
                <p:nvCxnSpPr>
                  <p:cNvPr id="62" name="Elbow Connector 61"/>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3" name="Elbow Connector 62"/>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4838156" y="1828800"/>
                  <a:ext cx="466725" cy="228600"/>
                  <a:chOff x="914400" y="1828800"/>
                  <a:chExt cx="466725" cy="228600"/>
                </a:xfrm>
              </p:grpSpPr>
              <p:cxnSp>
                <p:nvCxnSpPr>
                  <p:cNvPr id="65" name="Elbow Connector 6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6" name="Elbow Connector 6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5151374" y="1828800"/>
                  <a:ext cx="466725" cy="228600"/>
                  <a:chOff x="914400" y="1828800"/>
                  <a:chExt cx="466725" cy="228600"/>
                </a:xfrm>
              </p:grpSpPr>
              <p:cxnSp>
                <p:nvCxnSpPr>
                  <p:cNvPr id="68" name="Elbow Connector 6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9" name="Elbow Connector 6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5458555" y="1828800"/>
                  <a:ext cx="466725" cy="228600"/>
                  <a:chOff x="914400" y="1828800"/>
                  <a:chExt cx="466725" cy="228600"/>
                </a:xfrm>
              </p:grpSpPr>
              <p:cxnSp>
                <p:nvCxnSpPr>
                  <p:cNvPr id="71" name="Elbow Connector 7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2" name="Elbow Connector 7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5772880" y="1828800"/>
                  <a:ext cx="466725" cy="228600"/>
                  <a:chOff x="914400" y="1828800"/>
                  <a:chExt cx="466725" cy="228600"/>
                </a:xfrm>
              </p:grpSpPr>
              <p:cxnSp>
                <p:nvCxnSpPr>
                  <p:cNvPr id="74" name="Elbow Connector 7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5" name="Elbow Connector 7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6082441" y="1828800"/>
                  <a:ext cx="466725" cy="228600"/>
                  <a:chOff x="914400" y="1828800"/>
                  <a:chExt cx="466725" cy="228600"/>
                </a:xfrm>
              </p:grpSpPr>
              <p:cxnSp>
                <p:nvCxnSpPr>
                  <p:cNvPr id="77" name="Elbow Connector 7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8" name="Elbow Connector 7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6396766" y="1828800"/>
                  <a:ext cx="466725" cy="228600"/>
                  <a:chOff x="914400" y="1828800"/>
                  <a:chExt cx="466725" cy="228600"/>
                </a:xfrm>
              </p:grpSpPr>
              <p:cxnSp>
                <p:nvCxnSpPr>
                  <p:cNvPr id="80" name="Elbow Connector 7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a:off x="6719725" y="1828800"/>
                  <a:ext cx="466725" cy="228600"/>
                  <a:chOff x="914400" y="1828800"/>
                  <a:chExt cx="466725" cy="228600"/>
                </a:xfrm>
              </p:grpSpPr>
              <p:cxnSp>
                <p:nvCxnSpPr>
                  <p:cNvPr id="205" name="Elbow Connector 20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06" name="Elbow Connector 20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07" name="Group 206"/>
                <p:cNvGrpSpPr/>
                <p:nvPr/>
              </p:nvGrpSpPr>
              <p:grpSpPr>
                <a:xfrm>
                  <a:off x="7034050" y="1828800"/>
                  <a:ext cx="466725" cy="228600"/>
                  <a:chOff x="914400" y="1828800"/>
                  <a:chExt cx="466725" cy="228600"/>
                </a:xfrm>
              </p:grpSpPr>
              <p:cxnSp>
                <p:nvCxnSpPr>
                  <p:cNvPr id="208" name="Elbow Connector 20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09" name="Elbow Connector 20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a:off x="7347268" y="1828800"/>
                  <a:ext cx="466725" cy="228600"/>
                  <a:chOff x="914400" y="1828800"/>
                  <a:chExt cx="466725" cy="228600"/>
                </a:xfrm>
              </p:grpSpPr>
              <p:cxnSp>
                <p:nvCxnSpPr>
                  <p:cNvPr id="211" name="Elbow Connector 21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2" name="Elbow Connector 21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a:off x="7654449" y="1828800"/>
                  <a:ext cx="466725" cy="228600"/>
                  <a:chOff x="914400" y="1828800"/>
                  <a:chExt cx="466725" cy="228600"/>
                </a:xfrm>
              </p:grpSpPr>
              <p:cxnSp>
                <p:nvCxnSpPr>
                  <p:cNvPr id="214" name="Elbow Connector 21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5" name="Elbow Connector 21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a:off x="7968774" y="1828800"/>
                  <a:ext cx="466725" cy="228600"/>
                  <a:chOff x="914400" y="1828800"/>
                  <a:chExt cx="466725" cy="228600"/>
                </a:xfrm>
              </p:grpSpPr>
              <p:cxnSp>
                <p:nvCxnSpPr>
                  <p:cNvPr id="217" name="Elbow Connector 21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8" name="Elbow Connector 21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9" name="Group 218"/>
                <p:cNvGrpSpPr/>
                <p:nvPr/>
              </p:nvGrpSpPr>
              <p:grpSpPr>
                <a:xfrm>
                  <a:off x="8278335" y="1828800"/>
                  <a:ext cx="466725" cy="228600"/>
                  <a:chOff x="914400" y="1828800"/>
                  <a:chExt cx="466725" cy="228600"/>
                </a:xfrm>
              </p:grpSpPr>
              <p:cxnSp>
                <p:nvCxnSpPr>
                  <p:cNvPr id="220" name="Elbow Connector 21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1" name="Elbow Connector 22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22" name="Group 221"/>
                <p:cNvGrpSpPr/>
                <p:nvPr/>
              </p:nvGrpSpPr>
              <p:grpSpPr>
                <a:xfrm>
                  <a:off x="8592660" y="1828800"/>
                  <a:ext cx="466725" cy="228600"/>
                  <a:chOff x="914400" y="1828800"/>
                  <a:chExt cx="466725" cy="228600"/>
                </a:xfrm>
              </p:grpSpPr>
              <p:cxnSp>
                <p:nvCxnSpPr>
                  <p:cNvPr id="223" name="Elbow Connector 22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4" name="Elbow Connector 22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grpSp>
            <p:nvGrpSpPr>
              <p:cNvPr id="242" name="Group 241"/>
              <p:cNvGrpSpPr/>
              <p:nvPr/>
            </p:nvGrpSpPr>
            <p:grpSpPr>
              <a:xfrm>
                <a:off x="152400" y="2146478"/>
                <a:ext cx="8721102" cy="1132876"/>
                <a:chOff x="152400" y="2146478"/>
                <a:chExt cx="8721102" cy="1132876"/>
              </a:xfrm>
            </p:grpSpPr>
            <p:grpSp>
              <p:nvGrpSpPr>
                <p:cNvPr id="111" name="Group 110"/>
                <p:cNvGrpSpPr/>
                <p:nvPr/>
              </p:nvGrpSpPr>
              <p:grpSpPr>
                <a:xfrm>
                  <a:off x="152400" y="2149147"/>
                  <a:ext cx="2183604" cy="1128702"/>
                  <a:chOff x="958990" y="2149147"/>
                  <a:chExt cx="1085848" cy="1128702"/>
                </a:xfrm>
              </p:grpSpPr>
              <p:cxnSp>
                <p:nvCxnSpPr>
                  <p:cNvPr id="83" name="Elbow Connector 82"/>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6" name="Elbow Connector 85"/>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9" name="Elbow Connector 88"/>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99" name="TextBox 98"/>
                  <p:cNvSpPr txBox="1"/>
                  <p:nvPr/>
                </p:nvSpPr>
                <p:spPr>
                  <a:xfrm>
                    <a:off x="1111390" y="290875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100" name="TextBox 99"/>
                  <p:cNvSpPr txBox="1"/>
                  <p:nvPr/>
                </p:nvSpPr>
                <p:spPr>
                  <a:xfrm>
                    <a:off x="1273315" y="2753505"/>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101" name="TextBox 100"/>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102" name="TextBox 101"/>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103" name="TextBox 102"/>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104" name="TextBox 103"/>
                  <p:cNvSpPr txBox="1"/>
                  <p:nvPr/>
                </p:nvSpPr>
                <p:spPr>
                  <a:xfrm>
                    <a:off x="1892438" y="214914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6</a:t>
                    </a:r>
                  </a:p>
                </p:txBody>
              </p:sp>
            </p:grpSp>
            <p:cxnSp>
              <p:nvCxnSpPr>
                <p:cNvPr id="127" name="Straight Connector 126"/>
                <p:cNvCxnSpPr>
                  <a:stCxn id="104" idx="2"/>
                  <a:endCxn id="104" idx="2"/>
                </p:cNvCxnSpPr>
                <p:nvPr/>
              </p:nvCxnSpPr>
              <p:spPr>
                <a:xfrm>
                  <a:off x="2182768" y="236459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2333258" y="2362067"/>
                  <a:ext cx="1612" cy="91453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74" name="Group 173"/>
                <p:cNvGrpSpPr/>
                <p:nvPr/>
              </p:nvGrpSpPr>
              <p:grpSpPr>
                <a:xfrm>
                  <a:off x="2329309" y="2150652"/>
                  <a:ext cx="2183604" cy="1128702"/>
                  <a:chOff x="958990" y="2149147"/>
                  <a:chExt cx="1085848" cy="1128702"/>
                </a:xfrm>
              </p:grpSpPr>
              <p:cxnSp>
                <p:nvCxnSpPr>
                  <p:cNvPr id="175" name="Elbow Connector 174"/>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6" name="Elbow Connector 175"/>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7" name="Elbow Connector 176"/>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8" name="Elbow Connector 177"/>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9" name="Elbow Connector 178"/>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80" name="Elbow Connector 179"/>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181" name="TextBox 180"/>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182" name="TextBox 181"/>
                  <p:cNvSpPr txBox="1"/>
                  <p:nvPr/>
                </p:nvSpPr>
                <p:spPr>
                  <a:xfrm>
                    <a:off x="1111390" y="290875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183" name="TextBox 182"/>
                  <p:cNvSpPr txBox="1"/>
                  <p:nvPr/>
                </p:nvSpPr>
                <p:spPr>
                  <a:xfrm>
                    <a:off x="1273315" y="2753505"/>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184" name="TextBox 183"/>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185" name="TextBox 184"/>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186" name="TextBox 185"/>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187" name="TextBox 186"/>
                  <p:cNvSpPr txBox="1"/>
                  <p:nvPr/>
                </p:nvSpPr>
                <p:spPr>
                  <a:xfrm>
                    <a:off x="1892438" y="214914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6</a:t>
                    </a:r>
                  </a:p>
                </p:txBody>
              </p:sp>
            </p:grpSp>
            <p:cxnSp>
              <p:nvCxnSpPr>
                <p:cNvPr id="189" name="Straight Connector 188"/>
                <p:cNvCxnSpPr/>
                <p:nvPr/>
              </p:nvCxnSpPr>
              <p:spPr>
                <a:xfrm>
                  <a:off x="4516218" y="2358662"/>
                  <a:ext cx="1612" cy="91453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90" name="Group 189"/>
                <p:cNvGrpSpPr/>
                <p:nvPr/>
              </p:nvGrpSpPr>
              <p:grpSpPr>
                <a:xfrm>
                  <a:off x="4512269" y="2147247"/>
                  <a:ext cx="2183604" cy="1128702"/>
                  <a:chOff x="958990" y="2149147"/>
                  <a:chExt cx="1085848" cy="1128702"/>
                </a:xfrm>
              </p:grpSpPr>
              <p:cxnSp>
                <p:nvCxnSpPr>
                  <p:cNvPr id="191" name="Elbow Connector 190"/>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2" name="Elbow Connector 191"/>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3" name="Elbow Connector 192"/>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4" name="Elbow Connector 193"/>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5" name="Elbow Connector 194"/>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6" name="Elbow Connector 195"/>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197" name="TextBox 196"/>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198" name="TextBox 197"/>
                  <p:cNvSpPr txBox="1"/>
                  <p:nvPr/>
                </p:nvSpPr>
                <p:spPr>
                  <a:xfrm>
                    <a:off x="1111390" y="290875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199" name="TextBox 198"/>
                  <p:cNvSpPr txBox="1"/>
                  <p:nvPr/>
                </p:nvSpPr>
                <p:spPr>
                  <a:xfrm>
                    <a:off x="1273315" y="2753505"/>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200" name="TextBox 199"/>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201" name="TextBox 200"/>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202" name="TextBox 201"/>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203" name="TextBox 202"/>
                  <p:cNvSpPr txBox="1"/>
                  <p:nvPr/>
                </p:nvSpPr>
                <p:spPr>
                  <a:xfrm>
                    <a:off x="1892438" y="214914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6</a:t>
                    </a:r>
                  </a:p>
                </p:txBody>
              </p:sp>
            </p:grpSp>
            <p:cxnSp>
              <p:nvCxnSpPr>
                <p:cNvPr id="225" name="Straight Connector 224"/>
                <p:cNvCxnSpPr/>
                <p:nvPr/>
              </p:nvCxnSpPr>
              <p:spPr>
                <a:xfrm>
                  <a:off x="6693847" y="2357893"/>
                  <a:ext cx="1612" cy="91453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226" name="Group 225"/>
                <p:cNvGrpSpPr/>
                <p:nvPr/>
              </p:nvGrpSpPr>
              <p:grpSpPr>
                <a:xfrm>
                  <a:off x="6689898" y="2146478"/>
                  <a:ext cx="2183604" cy="1128702"/>
                  <a:chOff x="958990" y="2149147"/>
                  <a:chExt cx="1085848" cy="1128702"/>
                </a:xfrm>
              </p:grpSpPr>
              <p:cxnSp>
                <p:nvCxnSpPr>
                  <p:cNvPr id="227" name="Elbow Connector 226"/>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8" name="Elbow Connector 227"/>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9" name="Elbow Connector 228"/>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0" name="Elbow Connector 229"/>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1" name="Elbow Connector 230"/>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2" name="Elbow Connector 231"/>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233" name="TextBox 232"/>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234" name="TextBox 233"/>
                  <p:cNvSpPr txBox="1"/>
                  <p:nvPr/>
                </p:nvSpPr>
                <p:spPr>
                  <a:xfrm>
                    <a:off x="1111390" y="290875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235" name="TextBox 234"/>
                  <p:cNvSpPr txBox="1"/>
                  <p:nvPr/>
                </p:nvSpPr>
                <p:spPr>
                  <a:xfrm>
                    <a:off x="1273315" y="2753505"/>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236" name="TextBox 235"/>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237" name="TextBox 236"/>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238" name="TextBox 237"/>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239" name="TextBox 238"/>
                  <p:cNvSpPr txBox="1"/>
                  <p:nvPr/>
                </p:nvSpPr>
                <p:spPr>
                  <a:xfrm>
                    <a:off x="1892438" y="214914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6</a:t>
                    </a:r>
                  </a:p>
                </p:txBody>
              </p:sp>
            </p:grpSp>
          </p:grpSp>
        </p:grpSp>
        <p:sp>
          <p:nvSpPr>
            <p:cNvPr id="246" name="Rectangle 245"/>
            <p:cNvSpPr/>
            <p:nvPr/>
          </p:nvSpPr>
          <p:spPr>
            <a:xfrm>
              <a:off x="3642097" y="3244333"/>
              <a:ext cx="184731" cy="369332"/>
            </a:xfrm>
            <a:prstGeom prst="rect">
              <a:avLst/>
            </a:prstGeom>
          </p:spPr>
          <p:txBody>
            <a:bodyPr wrap="none">
              <a:spAutoFit/>
            </a:bodyPr>
            <a:lstStyle/>
            <a:p>
              <a:endParaRPr lang="en-US" dirty="0"/>
            </a:p>
          </p:txBody>
        </p:sp>
        <p:grpSp>
          <p:nvGrpSpPr>
            <p:cNvPr id="259" name="Group 258"/>
            <p:cNvGrpSpPr/>
            <p:nvPr/>
          </p:nvGrpSpPr>
          <p:grpSpPr>
            <a:xfrm>
              <a:off x="2737096" y="2671126"/>
              <a:ext cx="236629" cy="91646"/>
              <a:chOff x="3140637" y="4186919"/>
              <a:chExt cx="440763" cy="156481"/>
            </a:xfrm>
          </p:grpSpPr>
          <p:cxnSp>
            <p:nvCxnSpPr>
              <p:cNvPr id="253" name="Straight Connector 252"/>
              <p:cNvCxnSpPr/>
              <p:nvPr/>
            </p:nvCxnSpPr>
            <p:spPr>
              <a:xfrm flipV="1">
                <a:off x="3140637" y="4191000"/>
                <a:ext cx="255973" cy="10824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flipV="1">
                <a:off x="3325427" y="4235154"/>
                <a:ext cx="255973" cy="108246"/>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333960" y="4186919"/>
                <a:ext cx="62650" cy="14905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60" name="Rectangle 259"/>
            <p:cNvSpPr/>
            <p:nvPr/>
          </p:nvSpPr>
          <p:spPr>
            <a:xfrm>
              <a:off x="4775093" y="2362200"/>
              <a:ext cx="692535" cy="338554"/>
            </a:xfrm>
            <a:prstGeom prst="rect">
              <a:avLst/>
            </a:prstGeom>
          </p:spPr>
          <p:txBody>
            <a:bodyPr wrap="square">
              <a:spAutoFit/>
            </a:bodyPr>
            <a:lstStyle/>
            <a:p>
              <a:r>
                <a:rPr lang="en-US" sz="800" dirty="0">
                  <a:solidFill>
                    <a:srgbClr val="C00000"/>
                  </a:solidFill>
                  <a:latin typeface="Helvetica" panose="020B0604020202020204" pitchFamily="34" charset="0"/>
                </a:rPr>
                <a:t>Counter overflow</a:t>
              </a:r>
              <a:endParaRPr lang="en-US" dirty="0">
                <a:solidFill>
                  <a:srgbClr val="C00000"/>
                </a:solidFill>
              </a:endParaRPr>
            </a:p>
          </p:txBody>
        </p:sp>
        <p:sp>
          <p:nvSpPr>
            <p:cNvPr id="265" name="Rectangle 264"/>
            <p:cNvSpPr/>
            <p:nvPr/>
          </p:nvSpPr>
          <p:spPr>
            <a:xfrm>
              <a:off x="2848741" y="3733800"/>
              <a:ext cx="199259" cy="4572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265"/>
            <p:cNvSpPr/>
            <p:nvPr/>
          </p:nvSpPr>
          <p:spPr>
            <a:xfrm>
              <a:off x="4810700" y="3733800"/>
              <a:ext cx="199259" cy="4572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ectangle 266"/>
            <p:cNvSpPr/>
            <p:nvPr/>
          </p:nvSpPr>
          <p:spPr>
            <a:xfrm>
              <a:off x="6734941" y="3733800"/>
              <a:ext cx="199259" cy="4572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3" name="Straight Arrow Connector 262"/>
            <p:cNvCxnSpPr/>
            <p:nvPr/>
          </p:nvCxnSpPr>
          <p:spPr>
            <a:xfrm>
              <a:off x="914400" y="4191000"/>
              <a:ext cx="79248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nvGrpSpPr>
            <p:cNvPr id="268" name="Group 267"/>
            <p:cNvGrpSpPr/>
            <p:nvPr/>
          </p:nvGrpSpPr>
          <p:grpSpPr>
            <a:xfrm>
              <a:off x="4676775" y="2667000"/>
              <a:ext cx="236629" cy="91646"/>
              <a:chOff x="3140637" y="4186919"/>
              <a:chExt cx="440763" cy="156481"/>
            </a:xfrm>
          </p:grpSpPr>
          <p:cxnSp>
            <p:nvCxnSpPr>
              <p:cNvPr id="269" name="Straight Connector 268"/>
              <p:cNvCxnSpPr/>
              <p:nvPr/>
            </p:nvCxnSpPr>
            <p:spPr>
              <a:xfrm flipV="1">
                <a:off x="3140637" y="4191000"/>
                <a:ext cx="255973" cy="10824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flipV="1">
                <a:off x="3325427" y="4235154"/>
                <a:ext cx="255973" cy="108246"/>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flipH="1">
                <a:off x="3333960" y="4186919"/>
                <a:ext cx="62650" cy="14905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p:nvGrpSpPr>
          <p:grpSpPr>
            <a:xfrm>
              <a:off x="6621371" y="2667000"/>
              <a:ext cx="236629" cy="91646"/>
              <a:chOff x="3140637" y="4186919"/>
              <a:chExt cx="440763" cy="156481"/>
            </a:xfrm>
          </p:grpSpPr>
          <p:cxnSp>
            <p:nvCxnSpPr>
              <p:cNvPr id="273" name="Straight Connector 272"/>
              <p:cNvCxnSpPr/>
              <p:nvPr/>
            </p:nvCxnSpPr>
            <p:spPr>
              <a:xfrm flipV="1">
                <a:off x="3140637" y="4191000"/>
                <a:ext cx="255973" cy="10824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flipV="1">
                <a:off x="3325427" y="4235154"/>
                <a:ext cx="255973" cy="108246"/>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flipH="1">
                <a:off x="3333960" y="4186919"/>
                <a:ext cx="62650" cy="14905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48" name="Rectangle 247"/>
            <p:cNvSpPr/>
            <p:nvPr/>
          </p:nvSpPr>
          <p:spPr>
            <a:xfrm>
              <a:off x="2812667" y="2362200"/>
              <a:ext cx="692535" cy="338554"/>
            </a:xfrm>
            <a:prstGeom prst="rect">
              <a:avLst/>
            </a:prstGeom>
          </p:spPr>
          <p:txBody>
            <a:bodyPr wrap="square">
              <a:spAutoFit/>
            </a:bodyPr>
            <a:lstStyle/>
            <a:p>
              <a:r>
                <a:rPr lang="en-US" sz="800" dirty="0">
                  <a:solidFill>
                    <a:srgbClr val="C00000"/>
                  </a:solidFill>
                  <a:latin typeface="Helvetica" panose="020B0604020202020204" pitchFamily="34" charset="0"/>
                </a:rPr>
                <a:t>Counter overflow</a:t>
              </a:r>
              <a:endParaRPr lang="en-US" dirty="0">
                <a:solidFill>
                  <a:srgbClr val="C00000"/>
                </a:solidFill>
              </a:endParaRPr>
            </a:p>
          </p:txBody>
        </p:sp>
        <p:sp>
          <p:nvSpPr>
            <p:cNvPr id="249" name="Rectangle 248"/>
            <p:cNvSpPr/>
            <p:nvPr/>
          </p:nvSpPr>
          <p:spPr>
            <a:xfrm>
              <a:off x="6719137" y="2371567"/>
              <a:ext cx="692535" cy="338554"/>
            </a:xfrm>
            <a:prstGeom prst="rect">
              <a:avLst/>
            </a:prstGeom>
          </p:spPr>
          <p:txBody>
            <a:bodyPr wrap="square">
              <a:spAutoFit/>
            </a:bodyPr>
            <a:lstStyle/>
            <a:p>
              <a:r>
                <a:rPr lang="en-US" sz="800" dirty="0">
                  <a:solidFill>
                    <a:srgbClr val="C00000"/>
                  </a:solidFill>
                  <a:latin typeface="Helvetica" panose="020B0604020202020204" pitchFamily="34" charset="0"/>
                </a:rPr>
                <a:t>Counter overflow</a:t>
              </a:r>
              <a:endParaRPr lang="en-US" dirty="0">
                <a:solidFill>
                  <a:srgbClr val="C00000"/>
                </a:solidFill>
              </a:endParaRPr>
            </a:p>
          </p:txBody>
        </p:sp>
      </p:grpSp>
      <p:sp>
        <p:nvSpPr>
          <p:cNvPr id="188" name="Rectangle 187"/>
          <p:cNvSpPr/>
          <p:nvPr/>
        </p:nvSpPr>
        <p:spPr>
          <a:xfrm>
            <a:off x="228600" y="5033628"/>
            <a:ext cx="8915400" cy="1077218"/>
          </a:xfrm>
          <a:prstGeom prst="rect">
            <a:avLst/>
          </a:prstGeom>
        </p:spPr>
        <p:txBody>
          <a:bodyPr wrap="square">
            <a:spAutoFit/>
          </a:bodyPr>
          <a:lstStyle/>
          <a:p>
            <a:pPr lvl="0"/>
            <a:r>
              <a:rPr lang="en-US" sz="1600" dirty="0"/>
              <a:t>Auto-Reload Register </a:t>
            </a:r>
            <a:r>
              <a:rPr kumimoji="0" lang="en-US" sz="1600" b="0" i="0" u="none" strike="noStrike" kern="1200" cap="none" spc="0" normalizeH="0" baseline="0" noProof="0" dirty="0">
                <a:ln>
                  <a:noFill/>
                </a:ln>
                <a:solidFill>
                  <a:prstClr val="black"/>
                </a:solidFill>
                <a:effectLst/>
                <a:uLnTx/>
                <a:uFillTx/>
                <a:latin typeface="Gill Sans MT"/>
                <a:ea typeface="+mn-ea"/>
                <a:cs typeface="+mn-cs"/>
              </a:rPr>
              <a:t>ARR=6.  In up-counting mode,</a:t>
            </a:r>
            <a:r>
              <a:rPr kumimoji="0" lang="en-US" sz="1600" b="0" i="0" u="none" strike="noStrike" kern="1200" cap="none" spc="0" normalizeH="0" noProof="0" dirty="0">
                <a:ln>
                  <a:noFill/>
                </a:ln>
                <a:solidFill>
                  <a:prstClr val="black"/>
                </a:solidFill>
                <a:effectLst/>
                <a:uLnTx/>
                <a:uFillTx/>
                <a:latin typeface="Gill Sans MT"/>
                <a:ea typeface="+mn-ea"/>
                <a:cs typeface="+mn-cs"/>
              </a:rPr>
              <a:t> </a:t>
            </a:r>
            <a:r>
              <a:rPr kumimoji="0" lang="en-US" sz="1600" b="0" i="0" u="none" strike="noStrike" kern="1200" cap="none" spc="0" normalizeH="0" baseline="0" noProof="0" dirty="0">
                <a:ln>
                  <a:noFill/>
                </a:ln>
                <a:solidFill>
                  <a:prstClr val="black"/>
                </a:solidFill>
                <a:effectLst/>
                <a:uLnTx/>
                <a:uFillTx/>
                <a:latin typeface="Gill Sans MT"/>
                <a:ea typeface="+mn-ea"/>
                <a:cs typeface="+mn-cs"/>
              </a:rPr>
              <a:t>the counter counts </a:t>
            </a:r>
            <a:r>
              <a:rPr kumimoji="0" lang="en-US" altLang="zh-CN" sz="1600" b="0" i="0" u="none" strike="noStrike" kern="1200" cap="none" spc="0" normalizeH="0" baseline="0" noProof="0" dirty="0">
                <a:ln>
                  <a:noFill/>
                </a:ln>
                <a:solidFill>
                  <a:prstClr val="black"/>
                </a:solidFill>
                <a:effectLst/>
                <a:uLnTx/>
                <a:uFillTx/>
                <a:latin typeface="Gill Sans MT"/>
                <a:ea typeface="+mn-ea"/>
                <a:cs typeface="+mn-cs"/>
              </a:rPr>
              <a:t>up</a:t>
            </a:r>
            <a:r>
              <a:rPr lang="en-US" sz="1600" dirty="0">
                <a:solidFill>
                  <a:prstClr val="black"/>
                </a:solidFill>
              </a:rPr>
              <a:t>, from 0 to 6.  When the counter is reset to 0 from 6, </a:t>
            </a:r>
            <a:r>
              <a:rPr lang="en-US" altLang="zh-CN" sz="1600" dirty="0">
                <a:solidFill>
                  <a:prstClr val="black"/>
                </a:solidFill>
              </a:rPr>
              <a:t>c</a:t>
            </a:r>
            <a:r>
              <a:rPr lang="en-US" sz="1600" dirty="0">
                <a:solidFill>
                  <a:prstClr val="black"/>
                </a:solidFill>
              </a:rPr>
              <a:t>ounter overflow occurs, and a Update event (UEV) </a:t>
            </a:r>
            <a:r>
              <a:rPr kumimoji="0" lang="en-US" sz="1600" b="0" i="0" u="none" strike="noStrike" kern="1200" cap="none" spc="0" normalizeH="0" baseline="0" noProof="0" dirty="0">
                <a:ln>
                  <a:noFill/>
                </a:ln>
                <a:solidFill>
                  <a:prstClr val="black"/>
                </a:solidFill>
                <a:effectLst/>
                <a:uLnTx/>
                <a:uFillTx/>
                <a:latin typeface="Gill Sans MT"/>
                <a:ea typeface="+mn-ea"/>
                <a:cs typeface="+mn-cs"/>
              </a:rPr>
              <a:t>is generated. On the next clock cycle, the counter counts</a:t>
            </a:r>
            <a:r>
              <a:rPr kumimoji="0" lang="en-US" sz="1600" b="0" i="0" u="none" strike="noStrike" kern="1200" cap="none" spc="0" normalizeH="0" noProof="0" dirty="0">
                <a:ln>
                  <a:noFill/>
                </a:ln>
                <a:solidFill>
                  <a:prstClr val="black"/>
                </a:solidFill>
                <a:effectLst/>
                <a:uLnTx/>
                <a:uFillTx/>
                <a:latin typeface="Gill Sans MT"/>
                <a:ea typeface="+mn-ea"/>
                <a:cs typeface="+mn-cs"/>
              </a:rPr>
              <a:t> up again</a:t>
            </a:r>
            <a:r>
              <a:rPr kumimoji="0" lang="en-US" sz="1600" b="0" i="0" u="none" strike="noStrike" kern="1200" cap="none" spc="0" normalizeH="0" baseline="0" noProof="0" dirty="0">
                <a:ln>
                  <a:noFill/>
                </a:ln>
                <a:solidFill>
                  <a:prstClr val="black"/>
                </a:solidFill>
                <a:effectLst/>
                <a:uLnTx/>
                <a:uFillTx/>
                <a:latin typeface="Gill Sans MT"/>
                <a:ea typeface="+mn-ea"/>
                <a:cs typeface="+mn-cs"/>
              </a:rPr>
              <a:t>.  The Timer Period is 1+ARR clock ticks,</a:t>
            </a:r>
            <a:r>
              <a:rPr kumimoji="0" lang="en-US" sz="1600" b="0" i="0" u="none" strike="noStrike" kern="1200" cap="none" spc="0" normalizeH="0" noProof="0" dirty="0">
                <a:ln>
                  <a:noFill/>
                </a:ln>
                <a:solidFill>
                  <a:prstClr val="black"/>
                </a:solidFill>
                <a:effectLst/>
                <a:uLnTx/>
                <a:uFillTx/>
                <a:latin typeface="Gill Sans MT"/>
                <a:ea typeface="+mn-ea"/>
                <a:cs typeface="+mn-cs"/>
              </a:rPr>
              <a:t> with duration of </a:t>
            </a:r>
            <a:r>
              <a:rPr lang="en-US" sz="1600" dirty="0">
                <a:solidFill>
                  <a:prstClr val="black"/>
                </a:solidFill>
              </a:rPr>
              <a:t>(1+ARR)*</a:t>
            </a:r>
            <a:r>
              <a:rPr kumimoji="0" lang="en-US" sz="1600" b="0" i="0" u="none" strike="noStrike" kern="1200" cap="none" spc="0" normalizeH="0" baseline="0" noProof="0" dirty="0">
                <a:ln>
                  <a:noFill/>
                </a:ln>
                <a:solidFill>
                  <a:prstClr val="black"/>
                </a:solidFill>
                <a:effectLst/>
                <a:uLnTx/>
                <a:uFillTx/>
                <a:latin typeface="Gill Sans MT"/>
                <a:ea typeface="+mn-ea"/>
                <a:cs typeface="+mn-cs"/>
              </a:rPr>
              <a:t>Clock Period.</a:t>
            </a:r>
          </a:p>
        </p:txBody>
      </p:sp>
      <p:sp>
        <p:nvSpPr>
          <p:cNvPr id="247" name="TextBox 246"/>
          <p:cNvSpPr txBox="1"/>
          <p:nvPr/>
        </p:nvSpPr>
        <p:spPr>
          <a:xfrm>
            <a:off x="1676400" y="4445170"/>
            <a:ext cx="5538541" cy="646331"/>
          </a:xfrm>
          <a:prstGeom prst="rect">
            <a:avLst/>
          </a:prstGeom>
          <a:noFill/>
        </p:spPr>
        <p:txBody>
          <a:bodyPr wrap="square" rtlCol="0">
            <a:spAutoFit/>
          </a:bodyPr>
          <a:lstStyle/>
          <a:p>
            <a:r>
              <a:rPr lang="en-US" dirty="0">
                <a:latin typeface="Consolas" panose="020B0609020204030204" pitchFamily="49" charset="0"/>
                <a:cs typeface="Arial" panose="020B0604020202020204" pitchFamily="34" charset="0"/>
              </a:rPr>
              <a:t>Timer Period = (ARR + 1) * Clock Period</a:t>
            </a:r>
          </a:p>
          <a:p>
            <a:r>
              <a:rPr lang="en-US" dirty="0">
                <a:latin typeface="Consolas" panose="020B0609020204030204" pitchFamily="49" charset="0"/>
                <a:cs typeface="Arial" panose="020B0604020202020204" pitchFamily="34" charset="0"/>
              </a:rPr>
              <a:t>       = 7 * Clock Period</a:t>
            </a:r>
          </a:p>
        </p:txBody>
      </p:sp>
    </p:spTree>
    <p:extLst>
      <p:ext uri="{BB962C8B-B14F-4D97-AF65-F5344CB8AC3E}">
        <p14:creationId xmlns:p14="http://schemas.microsoft.com/office/powerpoint/2010/main" val="224510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Down-counting Mode</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11</a:t>
            </a:fld>
            <a:endParaRPr kumimoji="0" lang="en-US" dirty="0"/>
          </a:p>
        </p:txBody>
      </p:sp>
      <p:sp>
        <p:nvSpPr>
          <p:cNvPr id="240" name="TextBox 239"/>
          <p:cNvSpPr txBox="1"/>
          <p:nvPr/>
        </p:nvSpPr>
        <p:spPr>
          <a:xfrm>
            <a:off x="295051" y="1175337"/>
            <a:ext cx="995785" cy="369332"/>
          </a:xfrm>
          <a:prstGeom prst="rect">
            <a:avLst/>
          </a:prstGeom>
          <a:noFill/>
        </p:spPr>
        <p:txBody>
          <a:bodyPr wrap="none" rtlCol="0">
            <a:spAutoFit/>
          </a:bodyPr>
          <a:lstStyle/>
          <a:p>
            <a:r>
              <a:rPr lang="en-US" dirty="0">
                <a:solidFill>
                  <a:srgbClr val="C00000"/>
                </a:solidFill>
              </a:rPr>
              <a:t>ARR = 6</a:t>
            </a:r>
          </a:p>
        </p:txBody>
      </p:sp>
      <p:sp>
        <p:nvSpPr>
          <p:cNvPr id="245" name="TextBox 244"/>
          <p:cNvSpPr txBox="1"/>
          <p:nvPr/>
        </p:nvSpPr>
        <p:spPr>
          <a:xfrm>
            <a:off x="146319" y="2642747"/>
            <a:ext cx="984565" cy="369332"/>
          </a:xfrm>
          <a:prstGeom prst="rect">
            <a:avLst/>
          </a:prstGeom>
          <a:noFill/>
        </p:spPr>
        <p:txBody>
          <a:bodyPr wrap="none" rtlCol="0">
            <a:spAutoFit/>
          </a:bodyPr>
          <a:lstStyle/>
          <a:p>
            <a:r>
              <a:rPr lang="en-US" dirty="0"/>
              <a:t>Counter</a:t>
            </a:r>
          </a:p>
        </p:txBody>
      </p:sp>
      <p:grpSp>
        <p:nvGrpSpPr>
          <p:cNvPr id="13" name="Group 12"/>
          <p:cNvGrpSpPr/>
          <p:nvPr/>
        </p:nvGrpSpPr>
        <p:grpSpPr>
          <a:xfrm>
            <a:off x="914400" y="1800786"/>
            <a:ext cx="7924800" cy="2390217"/>
            <a:chOff x="914400" y="1800783"/>
            <a:chExt cx="7924800" cy="2390217"/>
          </a:xfrm>
        </p:grpSpPr>
        <p:grpSp>
          <p:nvGrpSpPr>
            <p:cNvPr id="241" name="Group 240"/>
            <p:cNvGrpSpPr/>
            <p:nvPr/>
          </p:nvGrpSpPr>
          <p:grpSpPr>
            <a:xfrm>
              <a:off x="914401" y="1800783"/>
              <a:ext cx="7924799" cy="228600"/>
              <a:chOff x="152401" y="1828800"/>
              <a:chExt cx="8906984" cy="228600"/>
            </a:xfrm>
          </p:grpSpPr>
          <p:grpSp>
            <p:nvGrpSpPr>
              <p:cNvPr id="21" name="Group 20"/>
              <p:cNvGrpSpPr/>
              <p:nvPr/>
            </p:nvGrpSpPr>
            <p:grpSpPr>
              <a:xfrm>
                <a:off x="152401" y="1828800"/>
                <a:ext cx="466725" cy="228600"/>
                <a:chOff x="914400" y="1828800"/>
                <a:chExt cx="466725" cy="228600"/>
              </a:xfrm>
            </p:grpSpPr>
            <p:cxnSp>
              <p:nvCxnSpPr>
                <p:cNvPr id="7" name="Elbow Connector 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466726" y="1828800"/>
                <a:ext cx="466725" cy="228600"/>
                <a:chOff x="914400" y="1828800"/>
                <a:chExt cx="466725" cy="228600"/>
              </a:xfrm>
            </p:grpSpPr>
            <p:cxnSp>
              <p:nvCxnSpPr>
                <p:cNvPr id="23" name="Elbow Connector 2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776287" y="1828800"/>
                <a:ext cx="466725" cy="228600"/>
                <a:chOff x="914400" y="1828800"/>
                <a:chExt cx="466725" cy="228600"/>
              </a:xfrm>
            </p:grpSpPr>
            <p:cxnSp>
              <p:nvCxnSpPr>
                <p:cNvPr id="26" name="Elbow Connector 25"/>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1090612" y="1828800"/>
                <a:ext cx="466725" cy="228600"/>
                <a:chOff x="914400" y="1828800"/>
                <a:chExt cx="466725" cy="228600"/>
              </a:xfrm>
            </p:grpSpPr>
            <p:cxnSp>
              <p:nvCxnSpPr>
                <p:cNvPr id="29" name="Elbow Connector 28"/>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1397793" y="1828800"/>
                <a:ext cx="466725" cy="228600"/>
                <a:chOff x="914400" y="1828800"/>
                <a:chExt cx="466725" cy="228600"/>
              </a:xfrm>
            </p:grpSpPr>
            <p:cxnSp>
              <p:nvCxnSpPr>
                <p:cNvPr id="32" name="Elbow Connector 31"/>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1712118" y="1828800"/>
                <a:ext cx="466725" cy="228600"/>
                <a:chOff x="914400" y="1828800"/>
                <a:chExt cx="466725" cy="228600"/>
              </a:xfrm>
            </p:grpSpPr>
            <p:cxnSp>
              <p:nvCxnSpPr>
                <p:cNvPr id="35" name="Elbow Connector 3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2021679" y="1828800"/>
                <a:ext cx="466725" cy="228600"/>
                <a:chOff x="914400" y="1828800"/>
                <a:chExt cx="466725" cy="228600"/>
              </a:xfrm>
            </p:grpSpPr>
            <p:cxnSp>
              <p:nvCxnSpPr>
                <p:cNvPr id="38" name="Elbow Connector 3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2336004" y="1828800"/>
                <a:ext cx="466725" cy="228600"/>
                <a:chOff x="914400" y="1828800"/>
                <a:chExt cx="466725" cy="228600"/>
              </a:xfrm>
            </p:grpSpPr>
            <p:cxnSp>
              <p:nvCxnSpPr>
                <p:cNvPr id="41" name="Elbow Connector 4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2654553" y="1828800"/>
                <a:ext cx="466725" cy="228600"/>
                <a:chOff x="914400" y="1828800"/>
                <a:chExt cx="466725" cy="228600"/>
              </a:xfrm>
            </p:grpSpPr>
            <p:cxnSp>
              <p:nvCxnSpPr>
                <p:cNvPr id="44" name="Elbow Connector 4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5" name="Elbow Connector 4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2968878" y="1828800"/>
                <a:ext cx="466725" cy="228600"/>
                <a:chOff x="914400" y="1828800"/>
                <a:chExt cx="466725" cy="228600"/>
              </a:xfrm>
            </p:grpSpPr>
            <p:cxnSp>
              <p:nvCxnSpPr>
                <p:cNvPr id="47" name="Elbow Connector 4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8" name="Elbow Connector 4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3278439" y="1828800"/>
                <a:ext cx="466725" cy="228600"/>
                <a:chOff x="914400" y="1828800"/>
                <a:chExt cx="466725" cy="228600"/>
              </a:xfrm>
            </p:grpSpPr>
            <p:cxnSp>
              <p:nvCxnSpPr>
                <p:cNvPr id="50" name="Elbow Connector 4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1" name="Elbow Connector 5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3592764" y="1828800"/>
                <a:ext cx="466725" cy="228600"/>
                <a:chOff x="914400" y="1828800"/>
                <a:chExt cx="466725" cy="228600"/>
              </a:xfrm>
            </p:grpSpPr>
            <p:cxnSp>
              <p:nvCxnSpPr>
                <p:cNvPr id="53" name="Elbow Connector 5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3899945" y="1828800"/>
                <a:ext cx="466725" cy="228600"/>
                <a:chOff x="914400" y="1828800"/>
                <a:chExt cx="466725" cy="228600"/>
              </a:xfrm>
            </p:grpSpPr>
            <p:cxnSp>
              <p:nvCxnSpPr>
                <p:cNvPr id="56" name="Elbow Connector 55"/>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7" name="Elbow Connector 56"/>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4214270" y="1828800"/>
                <a:ext cx="466725" cy="228600"/>
                <a:chOff x="914400" y="1828800"/>
                <a:chExt cx="466725" cy="228600"/>
              </a:xfrm>
            </p:grpSpPr>
            <p:cxnSp>
              <p:nvCxnSpPr>
                <p:cNvPr id="59" name="Elbow Connector 58"/>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0" name="Elbow Connector 59"/>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4523831" y="1828800"/>
                <a:ext cx="466725" cy="228600"/>
                <a:chOff x="914400" y="1828800"/>
                <a:chExt cx="466725" cy="228600"/>
              </a:xfrm>
            </p:grpSpPr>
            <p:cxnSp>
              <p:nvCxnSpPr>
                <p:cNvPr id="62" name="Elbow Connector 61"/>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3" name="Elbow Connector 62"/>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4838156" y="1828800"/>
                <a:ext cx="466725" cy="228600"/>
                <a:chOff x="914400" y="1828800"/>
                <a:chExt cx="466725" cy="228600"/>
              </a:xfrm>
            </p:grpSpPr>
            <p:cxnSp>
              <p:nvCxnSpPr>
                <p:cNvPr id="65" name="Elbow Connector 6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6" name="Elbow Connector 6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5151374" y="1828800"/>
                <a:ext cx="466725" cy="228600"/>
                <a:chOff x="914400" y="1828800"/>
                <a:chExt cx="466725" cy="228600"/>
              </a:xfrm>
            </p:grpSpPr>
            <p:cxnSp>
              <p:nvCxnSpPr>
                <p:cNvPr id="68" name="Elbow Connector 6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9" name="Elbow Connector 6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5458555" y="1828800"/>
                <a:ext cx="466725" cy="228600"/>
                <a:chOff x="914400" y="1828800"/>
                <a:chExt cx="466725" cy="228600"/>
              </a:xfrm>
            </p:grpSpPr>
            <p:cxnSp>
              <p:nvCxnSpPr>
                <p:cNvPr id="71" name="Elbow Connector 7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2" name="Elbow Connector 7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5772880" y="1828800"/>
                <a:ext cx="466725" cy="228600"/>
                <a:chOff x="914400" y="1828800"/>
                <a:chExt cx="466725" cy="228600"/>
              </a:xfrm>
            </p:grpSpPr>
            <p:cxnSp>
              <p:nvCxnSpPr>
                <p:cNvPr id="74" name="Elbow Connector 7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5" name="Elbow Connector 7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6082441" y="1828800"/>
                <a:ext cx="466725" cy="228600"/>
                <a:chOff x="914400" y="1828800"/>
                <a:chExt cx="466725" cy="228600"/>
              </a:xfrm>
            </p:grpSpPr>
            <p:cxnSp>
              <p:nvCxnSpPr>
                <p:cNvPr id="77" name="Elbow Connector 7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8" name="Elbow Connector 7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6396766" y="1828800"/>
                <a:ext cx="466725" cy="228600"/>
                <a:chOff x="914400" y="1828800"/>
                <a:chExt cx="466725" cy="228600"/>
              </a:xfrm>
            </p:grpSpPr>
            <p:cxnSp>
              <p:nvCxnSpPr>
                <p:cNvPr id="80" name="Elbow Connector 7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a:off x="6719725" y="1828800"/>
                <a:ext cx="466725" cy="228600"/>
                <a:chOff x="914400" y="1828800"/>
                <a:chExt cx="466725" cy="228600"/>
              </a:xfrm>
            </p:grpSpPr>
            <p:cxnSp>
              <p:nvCxnSpPr>
                <p:cNvPr id="205" name="Elbow Connector 20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06" name="Elbow Connector 20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07" name="Group 206"/>
              <p:cNvGrpSpPr/>
              <p:nvPr/>
            </p:nvGrpSpPr>
            <p:grpSpPr>
              <a:xfrm>
                <a:off x="7034050" y="1828800"/>
                <a:ext cx="466725" cy="228600"/>
                <a:chOff x="914400" y="1828800"/>
                <a:chExt cx="466725" cy="228600"/>
              </a:xfrm>
            </p:grpSpPr>
            <p:cxnSp>
              <p:nvCxnSpPr>
                <p:cNvPr id="208" name="Elbow Connector 20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09" name="Elbow Connector 20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a:off x="7347268" y="1828800"/>
                <a:ext cx="466725" cy="228600"/>
                <a:chOff x="914400" y="1828800"/>
                <a:chExt cx="466725" cy="228600"/>
              </a:xfrm>
            </p:grpSpPr>
            <p:cxnSp>
              <p:nvCxnSpPr>
                <p:cNvPr id="211" name="Elbow Connector 21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2" name="Elbow Connector 21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a:off x="7654449" y="1828800"/>
                <a:ext cx="466725" cy="228600"/>
                <a:chOff x="914400" y="1828800"/>
                <a:chExt cx="466725" cy="228600"/>
              </a:xfrm>
            </p:grpSpPr>
            <p:cxnSp>
              <p:nvCxnSpPr>
                <p:cNvPr id="214" name="Elbow Connector 21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5" name="Elbow Connector 21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a:off x="7968774" y="1828800"/>
                <a:ext cx="466725" cy="228600"/>
                <a:chOff x="914400" y="1828800"/>
                <a:chExt cx="466725" cy="228600"/>
              </a:xfrm>
            </p:grpSpPr>
            <p:cxnSp>
              <p:nvCxnSpPr>
                <p:cNvPr id="217" name="Elbow Connector 21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8" name="Elbow Connector 21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9" name="Group 218"/>
              <p:cNvGrpSpPr/>
              <p:nvPr/>
            </p:nvGrpSpPr>
            <p:grpSpPr>
              <a:xfrm>
                <a:off x="8278335" y="1828800"/>
                <a:ext cx="466725" cy="228600"/>
                <a:chOff x="914400" y="1828800"/>
                <a:chExt cx="466725" cy="228600"/>
              </a:xfrm>
            </p:grpSpPr>
            <p:cxnSp>
              <p:nvCxnSpPr>
                <p:cNvPr id="220" name="Elbow Connector 21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1" name="Elbow Connector 22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22" name="Group 221"/>
              <p:cNvGrpSpPr/>
              <p:nvPr/>
            </p:nvGrpSpPr>
            <p:grpSpPr>
              <a:xfrm>
                <a:off x="8592660" y="1828800"/>
                <a:ext cx="466725" cy="228600"/>
                <a:chOff x="914400" y="1828800"/>
                <a:chExt cx="466725" cy="228600"/>
              </a:xfrm>
            </p:grpSpPr>
            <p:cxnSp>
              <p:nvCxnSpPr>
                <p:cNvPr id="223" name="Elbow Connector 22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4" name="Elbow Connector 22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grpSp>
          <p:nvGrpSpPr>
            <p:cNvPr id="111" name="Group 110"/>
            <p:cNvGrpSpPr/>
            <p:nvPr/>
          </p:nvGrpSpPr>
          <p:grpSpPr>
            <a:xfrm flipH="1">
              <a:off x="914400" y="2121130"/>
              <a:ext cx="1942815" cy="1128702"/>
              <a:chOff x="958990" y="2149147"/>
              <a:chExt cx="1085848" cy="1128702"/>
            </a:xfrm>
          </p:grpSpPr>
          <p:cxnSp>
            <p:nvCxnSpPr>
              <p:cNvPr id="83" name="Elbow Connector 82"/>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6" name="Elbow Connector 85"/>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9" name="Elbow Connector 88"/>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99" name="TextBox 98"/>
              <p:cNvSpPr txBox="1"/>
              <p:nvPr/>
            </p:nvSpPr>
            <p:spPr>
              <a:xfrm>
                <a:off x="1111390" y="290875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100" name="TextBox 99"/>
              <p:cNvSpPr txBox="1"/>
              <p:nvPr/>
            </p:nvSpPr>
            <p:spPr>
              <a:xfrm>
                <a:off x="1273315" y="2753505"/>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101" name="TextBox 100"/>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102" name="TextBox 101"/>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103" name="TextBox 102"/>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104" name="TextBox 103"/>
              <p:cNvSpPr txBox="1"/>
              <p:nvPr/>
            </p:nvSpPr>
            <p:spPr>
              <a:xfrm>
                <a:off x="1892438" y="214914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6</a:t>
                </a:r>
              </a:p>
            </p:txBody>
          </p:sp>
        </p:grpSp>
        <p:cxnSp>
          <p:nvCxnSpPr>
            <p:cNvPr id="127" name="Straight Connector 126"/>
            <p:cNvCxnSpPr>
              <a:stCxn id="104" idx="2"/>
              <a:endCxn id="104" idx="2"/>
            </p:cNvCxnSpPr>
            <p:nvPr/>
          </p:nvCxnSpPr>
          <p:spPr>
            <a:xfrm>
              <a:off x="1050738" y="233657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2854772" y="2334050"/>
              <a:ext cx="1434" cy="91453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74" name="Group 173"/>
            <p:cNvGrpSpPr/>
            <p:nvPr/>
          </p:nvGrpSpPr>
          <p:grpSpPr>
            <a:xfrm flipH="1">
              <a:off x="2851258" y="2122635"/>
              <a:ext cx="1942815" cy="1128702"/>
              <a:chOff x="958990" y="2149147"/>
              <a:chExt cx="1085848" cy="1128702"/>
            </a:xfrm>
          </p:grpSpPr>
          <p:cxnSp>
            <p:nvCxnSpPr>
              <p:cNvPr id="175" name="Elbow Connector 174"/>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6" name="Elbow Connector 175"/>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7" name="Elbow Connector 176"/>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8" name="Elbow Connector 177"/>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9" name="Elbow Connector 178"/>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80" name="Elbow Connector 179"/>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181" name="TextBox 180"/>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182" name="TextBox 181"/>
              <p:cNvSpPr txBox="1"/>
              <p:nvPr/>
            </p:nvSpPr>
            <p:spPr>
              <a:xfrm>
                <a:off x="1111390" y="290875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183" name="TextBox 182"/>
              <p:cNvSpPr txBox="1"/>
              <p:nvPr/>
            </p:nvSpPr>
            <p:spPr>
              <a:xfrm>
                <a:off x="1273315" y="2753505"/>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184" name="TextBox 183"/>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185" name="TextBox 184"/>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186" name="TextBox 185"/>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187" name="TextBox 186"/>
              <p:cNvSpPr txBox="1"/>
              <p:nvPr/>
            </p:nvSpPr>
            <p:spPr>
              <a:xfrm>
                <a:off x="1892438" y="214914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6</a:t>
                </a:r>
              </a:p>
            </p:txBody>
          </p:sp>
        </p:grpSp>
        <p:cxnSp>
          <p:nvCxnSpPr>
            <p:cNvPr id="189" name="Straight Connector 188"/>
            <p:cNvCxnSpPr/>
            <p:nvPr/>
          </p:nvCxnSpPr>
          <p:spPr>
            <a:xfrm>
              <a:off x="4797014" y="2330645"/>
              <a:ext cx="1434" cy="914533"/>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0" name="Group 189"/>
            <p:cNvGrpSpPr/>
            <p:nvPr/>
          </p:nvGrpSpPr>
          <p:grpSpPr>
            <a:xfrm flipH="1">
              <a:off x="4793501" y="2119230"/>
              <a:ext cx="1942815" cy="1128702"/>
              <a:chOff x="958990" y="2149147"/>
              <a:chExt cx="1085848" cy="1128702"/>
            </a:xfrm>
          </p:grpSpPr>
          <p:cxnSp>
            <p:nvCxnSpPr>
              <p:cNvPr id="191" name="Elbow Connector 190"/>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2" name="Elbow Connector 191"/>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3" name="Elbow Connector 192"/>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4" name="Elbow Connector 193"/>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5" name="Elbow Connector 194"/>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6" name="Elbow Connector 195"/>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197" name="TextBox 196"/>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198" name="TextBox 197"/>
              <p:cNvSpPr txBox="1"/>
              <p:nvPr/>
            </p:nvSpPr>
            <p:spPr>
              <a:xfrm>
                <a:off x="1111390" y="290875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199" name="TextBox 198"/>
              <p:cNvSpPr txBox="1"/>
              <p:nvPr/>
            </p:nvSpPr>
            <p:spPr>
              <a:xfrm>
                <a:off x="1273315" y="2753505"/>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200" name="TextBox 199"/>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201" name="TextBox 200"/>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202" name="TextBox 201"/>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203" name="TextBox 202"/>
              <p:cNvSpPr txBox="1"/>
              <p:nvPr/>
            </p:nvSpPr>
            <p:spPr>
              <a:xfrm>
                <a:off x="1892438" y="214914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6</a:t>
                </a:r>
              </a:p>
            </p:txBody>
          </p:sp>
        </p:grpSp>
        <p:cxnSp>
          <p:nvCxnSpPr>
            <p:cNvPr id="225" name="Straight Connector 224"/>
            <p:cNvCxnSpPr/>
            <p:nvPr/>
          </p:nvCxnSpPr>
          <p:spPr>
            <a:xfrm>
              <a:off x="6734513" y="2329876"/>
              <a:ext cx="1434" cy="91453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226" name="Group 225"/>
            <p:cNvGrpSpPr/>
            <p:nvPr/>
          </p:nvGrpSpPr>
          <p:grpSpPr>
            <a:xfrm flipH="1">
              <a:off x="6731000" y="2118461"/>
              <a:ext cx="1942815" cy="1128702"/>
              <a:chOff x="958990" y="2149147"/>
              <a:chExt cx="1085848" cy="1128702"/>
            </a:xfrm>
          </p:grpSpPr>
          <p:cxnSp>
            <p:nvCxnSpPr>
              <p:cNvPr id="227" name="Elbow Connector 226"/>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8" name="Elbow Connector 227"/>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9" name="Elbow Connector 228"/>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0" name="Elbow Connector 229"/>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1" name="Elbow Connector 230"/>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2" name="Elbow Connector 231"/>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233" name="TextBox 232"/>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234" name="TextBox 233"/>
              <p:cNvSpPr txBox="1"/>
              <p:nvPr/>
            </p:nvSpPr>
            <p:spPr>
              <a:xfrm>
                <a:off x="1111390" y="290875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235" name="TextBox 234"/>
              <p:cNvSpPr txBox="1"/>
              <p:nvPr/>
            </p:nvSpPr>
            <p:spPr>
              <a:xfrm>
                <a:off x="1273315" y="2753505"/>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236" name="TextBox 235"/>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237" name="TextBox 236"/>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238" name="TextBox 237"/>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239" name="TextBox 238"/>
              <p:cNvSpPr txBox="1"/>
              <p:nvPr/>
            </p:nvSpPr>
            <p:spPr>
              <a:xfrm>
                <a:off x="1892438" y="214914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6</a:t>
                </a:r>
              </a:p>
            </p:txBody>
          </p:sp>
        </p:grpSp>
        <p:sp>
          <p:nvSpPr>
            <p:cNvPr id="246" name="Rectangle 245"/>
            <p:cNvSpPr/>
            <p:nvPr/>
          </p:nvSpPr>
          <p:spPr>
            <a:xfrm>
              <a:off x="3642097" y="3244333"/>
              <a:ext cx="184731" cy="369332"/>
            </a:xfrm>
            <a:prstGeom prst="rect">
              <a:avLst/>
            </a:prstGeom>
          </p:spPr>
          <p:txBody>
            <a:bodyPr wrap="none">
              <a:spAutoFit/>
            </a:bodyPr>
            <a:lstStyle/>
            <a:p>
              <a:endParaRPr lang="en-US" dirty="0"/>
            </a:p>
          </p:txBody>
        </p:sp>
        <p:grpSp>
          <p:nvGrpSpPr>
            <p:cNvPr id="259" name="Group 258"/>
            <p:cNvGrpSpPr/>
            <p:nvPr/>
          </p:nvGrpSpPr>
          <p:grpSpPr>
            <a:xfrm>
              <a:off x="2737096" y="2671126"/>
              <a:ext cx="236629" cy="91646"/>
              <a:chOff x="3140637" y="4186919"/>
              <a:chExt cx="440763" cy="156481"/>
            </a:xfrm>
          </p:grpSpPr>
          <p:cxnSp>
            <p:nvCxnSpPr>
              <p:cNvPr id="253" name="Straight Connector 252"/>
              <p:cNvCxnSpPr/>
              <p:nvPr/>
            </p:nvCxnSpPr>
            <p:spPr>
              <a:xfrm flipV="1">
                <a:off x="3140637" y="4191000"/>
                <a:ext cx="255973" cy="108246"/>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flipV="1">
                <a:off x="3325427" y="4235154"/>
                <a:ext cx="255973" cy="108246"/>
              </a:xfrm>
              <a:prstGeom prst="line">
                <a:avLst/>
              </a:prstGeom>
              <a:ln w="19050">
                <a:solidFill>
                  <a:srgbClr val="FF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333960" y="4186919"/>
                <a:ext cx="62650" cy="149050"/>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grpSp>
        <p:sp>
          <p:nvSpPr>
            <p:cNvPr id="260" name="Rectangle 259"/>
            <p:cNvSpPr/>
            <p:nvPr/>
          </p:nvSpPr>
          <p:spPr>
            <a:xfrm>
              <a:off x="2842495" y="2759742"/>
              <a:ext cx="685845" cy="338554"/>
            </a:xfrm>
            <a:prstGeom prst="rect">
              <a:avLst/>
            </a:prstGeom>
          </p:spPr>
          <p:txBody>
            <a:bodyPr wrap="square">
              <a:spAutoFit/>
            </a:bodyPr>
            <a:lstStyle/>
            <a:p>
              <a:r>
                <a:rPr lang="en-US" sz="800" dirty="0">
                  <a:solidFill>
                    <a:srgbClr val="FF00FF"/>
                  </a:solidFill>
                  <a:latin typeface="Helvetica" panose="020B0604020202020204" pitchFamily="34" charset="0"/>
                </a:rPr>
                <a:t>Counter underflow</a:t>
              </a:r>
              <a:endParaRPr lang="en-US" dirty="0">
                <a:solidFill>
                  <a:srgbClr val="FF00FF"/>
                </a:solidFill>
              </a:endParaRPr>
            </a:p>
          </p:txBody>
        </p:sp>
        <p:sp>
          <p:nvSpPr>
            <p:cNvPr id="265" name="Rectangle 264"/>
            <p:cNvSpPr/>
            <p:nvPr/>
          </p:nvSpPr>
          <p:spPr>
            <a:xfrm>
              <a:off x="2848741" y="3733800"/>
              <a:ext cx="199259" cy="457200"/>
            </a:xfrm>
            <a:prstGeom prst="rect">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265"/>
            <p:cNvSpPr/>
            <p:nvPr/>
          </p:nvSpPr>
          <p:spPr>
            <a:xfrm>
              <a:off x="4810700" y="3733800"/>
              <a:ext cx="199259" cy="457200"/>
            </a:xfrm>
            <a:prstGeom prst="rect">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ectangle 266"/>
            <p:cNvSpPr/>
            <p:nvPr/>
          </p:nvSpPr>
          <p:spPr>
            <a:xfrm>
              <a:off x="6734941" y="3733800"/>
              <a:ext cx="199259" cy="457200"/>
            </a:xfrm>
            <a:prstGeom prst="rect">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3" name="Straight Arrow Connector 262"/>
            <p:cNvCxnSpPr/>
            <p:nvPr/>
          </p:nvCxnSpPr>
          <p:spPr>
            <a:xfrm>
              <a:off x="914400" y="4191000"/>
              <a:ext cx="79248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nvGrpSpPr>
            <p:cNvPr id="268" name="Group 267"/>
            <p:cNvGrpSpPr/>
            <p:nvPr/>
          </p:nvGrpSpPr>
          <p:grpSpPr>
            <a:xfrm>
              <a:off x="4676775" y="2667000"/>
              <a:ext cx="236629" cy="91646"/>
              <a:chOff x="3140637" y="4186919"/>
              <a:chExt cx="440763" cy="156481"/>
            </a:xfrm>
          </p:grpSpPr>
          <p:cxnSp>
            <p:nvCxnSpPr>
              <p:cNvPr id="269" name="Straight Connector 268"/>
              <p:cNvCxnSpPr/>
              <p:nvPr/>
            </p:nvCxnSpPr>
            <p:spPr>
              <a:xfrm flipV="1">
                <a:off x="3140637" y="4191000"/>
                <a:ext cx="255973" cy="108246"/>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flipV="1">
                <a:off x="3325427" y="4235154"/>
                <a:ext cx="255973" cy="108246"/>
              </a:xfrm>
              <a:prstGeom prst="line">
                <a:avLst/>
              </a:prstGeom>
              <a:ln w="19050">
                <a:solidFill>
                  <a:srgbClr val="FF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flipH="1">
                <a:off x="3333960" y="4186919"/>
                <a:ext cx="62650" cy="149050"/>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p:nvGrpSpPr>
          <p:grpSpPr>
            <a:xfrm>
              <a:off x="6621371" y="2667000"/>
              <a:ext cx="236629" cy="91646"/>
              <a:chOff x="3140637" y="4186919"/>
              <a:chExt cx="440763" cy="156481"/>
            </a:xfrm>
          </p:grpSpPr>
          <p:cxnSp>
            <p:nvCxnSpPr>
              <p:cNvPr id="273" name="Straight Connector 272"/>
              <p:cNvCxnSpPr/>
              <p:nvPr/>
            </p:nvCxnSpPr>
            <p:spPr>
              <a:xfrm flipV="1">
                <a:off x="3140637" y="4191000"/>
                <a:ext cx="255973" cy="108246"/>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flipV="1">
                <a:off x="3325427" y="4235154"/>
                <a:ext cx="255973" cy="108246"/>
              </a:xfrm>
              <a:prstGeom prst="line">
                <a:avLst/>
              </a:prstGeom>
              <a:ln w="19050">
                <a:solidFill>
                  <a:srgbClr val="FF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flipH="1">
                <a:off x="3333960" y="4186919"/>
                <a:ext cx="62650" cy="149050"/>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grpSp>
        <p:sp>
          <p:nvSpPr>
            <p:cNvPr id="173" name="Rectangle 172"/>
            <p:cNvSpPr/>
            <p:nvPr/>
          </p:nvSpPr>
          <p:spPr>
            <a:xfrm>
              <a:off x="4800555" y="2785646"/>
              <a:ext cx="685845" cy="338554"/>
            </a:xfrm>
            <a:prstGeom prst="rect">
              <a:avLst/>
            </a:prstGeom>
          </p:spPr>
          <p:txBody>
            <a:bodyPr wrap="square">
              <a:spAutoFit/>
            </a:bodyPr>
            <a:lstStyle/>
            <a:p>
              <a:r>
                <a:rPr lang="en-US" sz="800" dirty="0">
                  <a:solidFill>
                    <a:srgbClr val="FF00FF"/>
                  </a:solidFill>
                  <a:latin typeface="Helvetica" panose="020B0604020202020204" pitchFamily="34" charset="0"/>
                </a:rPr>
                <a:t>Counter underflow</a:t>
              </a:r>
              <a:endParaRPr lang="en-US" dirty="0">
                <a:solidFill>
                  <a:srgbClr val="FF00FF"/>
                </a:solidFill>
              </a:endParaRPr>
            </a:p>
          </p:txBody>
        </p:sp>
        <p:sp>
          <p:nvSpPr>
            <p:cNvPr id="242" name="Rectangle 241"/>
            <p:cNvSpPr/>
            <p:nvPr/>
          </p:nvSpPr>
          <p:spPr>
            <a:xfrm>
              <a:off x="6734144" y="2748835"/>
              <a:ext cx="685845" cy="338554"/>
            </a:xfrm>
            <a:prstGeom prst="rect">
              <a:avLst/>
            </a:prstGeom>
          </p:spPr>
          <p:txBody>
            <a:bodyPr wrap="square">
              <a:spAutoFit/>
            </a:bodyPr>
            <a:lstStyle/>
            <a:p>
              <a:r>
                <a:rPr lang="en-US" sz="800" dirty="0">
                  <a:solidFill>
                    <a:srgbClr val="FF00FF"/>
                  </a:solidFill>
                  <a:latin typeface="Helvetica" panose="020B0604020202020204" pitchFamily="34" charset="0"/>
                </a:rPr>
                <a:t>Counter underflow</a:t>
              </a:r>
              <a:endParaRPr lang="en-US" dirty="0">
                <a:solidFill>
                  <a:srgbClr val="FF00FF"/>
                </a:solidFill>
              </a:endParaRPr>
            </a:p>
          </p:txBody>
        </p:sp>
      </p:grpSp>
      <p:sp>
        <p:nvSpPr>
          <p:cNvPr id="243" name="TextBox 242"/>
          <p:cNvSpPr txBox="1"/>
          <p:nvPr/>
        </p:nvSpPr>
        <p:spPr>
          <a:xfrm>
            <a:off x="110502" y="3594969"/>
            <a:ext cx="1860638" cy="584775"/>
          </a:xfrm>
          <a:prstGeom prst="rect">
            <a:avLst/>
          </a:prstGeom>
          <a:noFill/>
        </p:spPr>
        <p:txBody>
          <a:bodyPr wrap="none" rtlCol="0">
            <a:spAutoFit/>
          </a:bodyPr>
          <a:lstStyle/>
          <a:p>
            <a:r>
              <a:rPr lang="en-US" sz="1600" dirty="0"/>
              <a:t>Counter underflow</a:t>
            </a:r>
          </a:p>
          <a:p>
            <a:r>
              <a:rPr lang="en-US" sz="1600" dirty="0"/>
              <a:t>Update event (UEV)</a:t>
            </a:r>
          </a:p>
        </p:txBody>
      </p:sp>
      <p:grpSp>
        <p:nvGrpSpPr>
          <p:cNvPr id="248" name="Group 247"/>
          <p:cNvGrpSpPr/>
          <p:nvPr/>
        </p:nvGrpSpPr>
        <p:grpSpPr>
          <a:xfrm>
            <a:off x="1676400" y="4198666"/>
            <a:ext cx="5538541" cy="892835"/>
            <a:chOff x="1582652" y="4551776"/>
            <a:chExt cx="5538541" cy="892834"/>
          </a:xfrm>
        </p:grpSpPr>
        <p:sp>
          <p:nvSpPr>
            <p:cNvPr id="249" name="Right Brace 248"/>
            <p:cNvSpPr/>
            <p:nvPr/>
          </p:nvSpPr>
          <p:spPr>
            <a:xfrm rot="5400000">
              <a:off x="3660988" y="3727090"/>
              <a:ext cx="325026" cy="1974397"/>
            </a:xfrm>
            <a:prstGeom prst="rightBrac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0" name="TextBox 249"/>
            <p:cNvSpPr txBox="1"/>
            <p:nvPr/>
          </p:nvSpPr>
          <p:spPr>
            <a:xfrm>
              <a:off x="1582652" y="4798280"/>
              <a:ext cx="5538541" cy="646330"/>
            </a:xfrm>
            <a:prstGeom prst="rect">
              <a:avLst/>
            </a:prstGeom>
            <a:noFill/>
          </p:spPr>
          <p:txBody>
            <a:bodyPr wrap="square" rtlCol="0">
              <a:spAutoFit/>
            </a:bodyPr>
            <a:lstStyle/>
            <a:p>
              <a:r>
                <a:rPr lang="en-US" dirty="0">
                  <a:latin typeface="Consolas" panose="020B0609020204030204" pitchFamily="49" charset="0"/>
                  <a:cs typeface="Arial" panose="020B0604020202020204" pitchFamily="34" charset="0"/>
                </a:rPr>
                <a:t>Timer Period = (ARR + 1) * Clock Period</a:t>
              </a:r>
            </a:p>
            <a:p>
              <a:r>
                <a:rPr lang="en-US" dirty="0">
                  <a:latin typeface="Consolas" panose="020B0609020204030204" pitchFamily="49" charset="0"/>
                  <a:cs typeface="Arial" panose="020B0604020202020204" pitchFamily="34" charset="0"/>
                </a:rPr>
                <a:t>       = 7 * Clock Period</a:t>
              </a:r>
            </a:p>
          </p:txBody>
        </p:sp>
      </p:grpSp>
      <p:sp>
        <p:nvSpPr>
          <p:cNvPr id="251" name="Rectangle 250"/>
          <p:cNvSpPr/>
          <p:nvPr/>
        </p:nvSpPr>
        <p:spPr>
          <a:xfrm>
            <a:off x="228600" y="5033628"/>
            <a:ext cx="8915400" cy="830997"/>
          </a:xfrm>
          <a:prstGeom prst="rect">
            <a:avLst/>
          </a:prstGeom>
        </p:spPr>
        <p:txBody>
          <a:bodyPr wrap="square">
            <a:spAutoFit/>
          </a:bodyPr>
          <a:lstStyle/>
          <a:p>
            <a:pPr lvl="0"/>
            <a:r>
              <a:rPr kumimoji="0" lang="en-US" sz="1600" b="0" i="0" u="none" strike="noStrike" kern="1200" cap="none" spc="0" normalizeH="0" baseline="0" noProof="0" dirty="0">
                <a:ln>
                  <a:noFill/>
                </a:ln>
                <a:solidFill>
                  <a:prstClr val="black"/>
                </a:solidFill>
                <a:effectLst/>
                <a:uLnTx/>
                <a:uFillTx/>
                <a:latin typeface="Gill Sans MT"/>
                <a:ea typeface="+mn-ea"/>
                <a:cs typeface="+mn-cs"/>
              </a:rPr>
              <a:t>ARR=6</a:t>
            </a:r>
            <a:r>
              <a:rPr lang="en-US" sz="1600" dirty="0">
                <a:solidFill>
                  <a:prstClr val="black"/>
                </a:solidFill>
              </a:rPr>
              <a:t>.  In down-counting mode, the </a:t>
            </a:r>
            <a:r>
              <a:rPr kumimoji="0" lang="en-US" sz="1600" b="0" i="0" u="none" strike="noStrike" kern="1200" cap="none" spc="0" normalizeH="0" baseline="0" noProof="0" dirty="0">
                <a:ln>
                  <a:noFill/>
                </a:ln>
                <a:solidFill>
                  <a:prstClr val="black"/>
                </a:solidFill>
                <a:effectLst/>
                <a:uLnTx/>
                <a:uFillTx/>
                <a:latin typeface="Gill Sans MT"/>
                <a:ea typeface="+mn-ea"/>
                <a:cs typeface="+mn-cs"/>
              </a:rPr>
              <a:t>counter counts down, from 6 to 0.  When the counter </a:t>
            </a:r>
            <a:r>
              <a:rPr lang="en-US" sz="1600" dirty="0">
                <a:solidFill>
                  <a:prstClr val="black"/>
                </a:solidFill>
              </a:rPr>
              <a:t>is reset to 6 from 0</a:t>
            </a:r>
            <a:r>
              <a:rPr kumimoji="0" lang="en-US" sz="1600" b="0" i="0" u="none" strike="noStrike" kern="1200" cap="none" spc="0" normalizeH="0" baseline="0" noProof="0" dirty="0">
                <a:ln>
                  <a:noFill/>
                </a:ln>
                <a:solidFill>
                  <a:prstClr val="black"/>
                </a:solidFill>
                <a:effectLst/>
                <a:uLnTx/>
                <a:uFillTx/>
                <a:latin typeface="Gill Sans MT"/>
                <a:ea typeface="+mn-ea"/>
                <a:cs typeface="+mn-cs"/>
              </a:rPr>
              <a:t>, </a:t>
            </a:r>
            <a:r>
              <a:rPr lang="en-US" altLang="zh-CN" sz="1600" dirty="0">
                <a:solidFill>
                  <a:prstClr val="black"/>
                </a:solidFill>
              </a:rPr>
              <a:t>c</a:t>
            </a:r>
            <a:r>
              <a:rPr lang="en-US" sz="1600" dirty="0">
                <a:solidFill>
                  <a:prstClr val="black"/>
                </a:solidFill>
              </a:rPr>
              <a:t>ounter underflow occurs,</a:t>
            </a:r>
            <a:r>
              <a:rPr kumimoji="0" lang="en-US" sz="1600" b="0" i="0" u="none" strike="noStrike" kern="1200" cap="none" spc="0" normalizeH="0" baseline="0" noProof="0" dirty="0">
                <a:ln>
                  <a:noFill/>
                </a:ln>
                <a:solidFill>
                  <a:prstClr val="black"/>
                </a:solidFill>
                <a:effectLst/>
                <a:uLnTx/>
                <a:uFillTx/>
                <a:latin typeface="Gill Sans MT"/>
                <a:ea typeface="+mn-ea"/>
                <a:cs typeface="+mn-cs"/>
              </a:rPr>
              <a:t> and a UEV is generated. On the next clock cycle, the counts down again.  The </a:t>
            </a:r>
            <a:r>
              <a:rPr lang="en-US" sz="1600" dirty="0"/>
              <a:t>Timer Period </a:t>
            </a:r>
            <a:r>
              <a:rPr kumimoji="0" lang="en-US" sz="1600" b="0" i="0" u="none" strike="noStrike" kern="1200" cap="none" spc="0" normalizeH="0" baseline="0" noProof="0" dirty="0">
                <a:ln>
                  <a:noFill/>
                </a:ln>
                <a:solidFill>
                  <a:prstClr val="black"/>
                </a:solidFill>
                <a:effectLst/>
                <a:uLnTx/>
                <a:uFillTx/>
                <a:latin typeface="Gill Sans MT"/>
                <a:ea typeface="+mn-ea"/>
                <a:cs typeface="+mn-cs"/>
              </a:rPr>
              <a:t>is 1+ARR clock ticks,</a:t>
            </a:r>
            <a:r>
              <a:rPr kumimoji="0" lang="en-US" sz="1600" b="0" i="0" u="none" strike="noStrike" kern="1200" cap="none" spc="0" normalizeH="0" noProof="0" dirty="0">
                <a:ln>
                  <a:noFill/>
                </a:ln>
                <a:solidFill>
                  <a:prstClr val="black"/>
                </a:solidFill>
                <a:effectLst/>
                <a:uLnTx/>
                <a:uFillTx/>
                <a:latin typeface="Gill Sans MT"/>
                <a:ea typeface="+mn-ea"/>
                <a:cs typeface="+mn-cs"/>
              </a:rPr>
              <a:t> with duration of </a:t>
            </a:r>
            <a:r>
              <a:rPr lang="en-US" sz="1600" dirty="0">
                <a:solidFill>
                  <a:prstClr val="black"/>
                </a:solidFill>
              </a:rPr>
              <a:t>(1+ARR)*</a:t>
            </a:r>
            <a:r>
              <a:rPr kumimoji="0" lang="en-US" sz="1600" b="0" i="0" u="none" strike="noStrike" kern="1200" cap="none" spc="0" normalizeH="0" baseline="0" noProof="0" dirty="0">
                <a:ln>
                  <a:noFill/>
                </a:ln>
                <a:solidFill>
                  <a:prstClr val="black"/>
                </a:solidFill>
                <a:effectLst/>
                <a:uLnTx/>
                <a:uFillTx/>
                <a:latin typeface="Gill Sans MT"/>
                <a:ea typeface="+mn-ea"/>
                <a:cs typeface="+mn-cs"/>
              </a:rPr>
              <a:t>Clock Period.</a:t>
            </a:r>
          </a:p>
        </p:txBody>
      </p:sp>
      <p:sp>
        <p:nvSpPr>
          <p:cNvPr id="188" name="TextBox 187"/>
          <p:cNvSpPr txBox="1"/>
          <p:nvPr/>
        </p:nvSpPr>
        <p:spPr>
          <a:xfrm>
            <a:off x="163018" y="1563469"/>
            <a:ext cx="755335" cy="646331"/>
          </a:xfrm>
          <a:prstGeom prst="rect">
            <a:avLst/>
          </a:prstGeom>
          <a:noFill/>
        </p:spPr>
        <p:txBody>
          <a:bodyPr wrap="none" rtlCol="0">
            <a:spAutoFit/>
          </a:bodyPr>
          <a:lstStyle/>
          <a:p>
            <a:r>
              <a:rPr lang="en-US" dirty="0"/>
              <a:t>Timer</a:t>
            </a:r>
          </a:p>
          <a:p>
            <a:r>
              <a:rPr lang="en-US" dirty="0"/>
              <a:t>clock</a:t>
            </a:r>
          </a:p>
        </p:txBody>
      </p:sp>
    </p:spTree>
    <p:extLst>
      <p:ext uri="{BB962C8B-B14F-4D97-AF65-F5344CB8AC3E}">
        <p14:creationId xmlns:p14="http://schemas.microsoft.com/office/powerpoint/2010/main" val="348247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Center-aligned Counting Mode</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12</a:t>
            </a:fld>
            <a:endParaRPr kumimoji="0" lang="en-US" dirty="0"/>
          </a:p>
        </p:txBody>
      </p:sp>
      <p:sp>
        <p:nvSpPr>
          <p:cNvPr id="240" name="TextBox 239"/>
          <p:cNvSpPr txBox="1"/>
          <p:nvPr/>
        </p:nvSpPr>
        <p:spPr>
          <a:xfrm>
            <a:off x="295051" y="1175337"/>
            <a:ext cx="995785" cy="369332"/>
          </a:xfrm>
          <a:prstGeom prst="rect">
            <a:avLst/>
          </a:prstGeom>
          <a:noFill/>
        </p:spPr>
        <p:txBody>
          <a:bodyPr wrap="none" rtlCol="0">
            <a:spAutoFit/>
          </a:bodyPr>
          <a:lstStyle/>
          <a:p>
            <a:r>
              <a:rPr lang="en-US" dirty="0">
                <a:solidFill>
                  <a:srgbClr val="C00000"/>
                </a:solidFill>
              </a:rPr>
              <a:t>ARR = 6</a:t>
            </a:r>
          </a:p>
        </p:txBody>
      </p:sp>
      <p:sp>
        <p:nvSpPr>
          <p:cNvPr id="245" name="TextBox 244"/>
          <p:cNvSpPr txBox="1"/>
          <p:nvPr/>
        </p:nvSpPr>
        <p:spPr>
          <a:xfrm>
            <a:off x="146319" y="2642747"/>
            <a:ext cx="984565" cy="369332"/>
          </a:xfrm>
          <a:prstGeom prst="rect">
            <a:avLst/>
          </a:prstGeom>
          <a:noFill/>
        </p:spPr>
        <p:txBody>
          <a:bodyPr wrap="none" rtlCol="0">
            <a:spAutoFit/>
          </a:bodyPr>
          <a:lstStyle/>
          <a:p>
            <a:r>
              <a:rPr lang="en-US" dirty="0"/>
              <a:t>Counter</a:t>
            </a:r>
          </a:p>
        </p:txBody>
      </p:sp>
      <p:grpSp>
        <p:nvGrpSpPr>
          <p:cNvPr id="5" name="Group 4"/>
          <p:cNvGrpSpPr/>
          <p:nvPr/>
        </p:nvGrpSpPr>
        <p:grpSpPr>
          <a:xfrm>
            <a:off x="914400" y="1800785"/>
            <a:ext cx="7924800" cy="2390218"/>
            <a:chOff x="914400" y="1800783"/>
            <a:chExt cx="7924800" cy="2390217"/>
          </a:xfrm>
        </p:grpSpPr>
        <p:grpSp>
          <p:nvGrpSpPr>
            <p:cNvPr id="241" name="Group 240"/>
            <p:cNvGrpSpPr/>
            <p:nvPr/>
          </p:nvGrpSpPr>
          <p:grpSpPr>
            <a:xfrm>
              <a:off x="914401" y="1800783"/>
              <a:ext cx="7924799" cy="228600"/>
              <a:chOff x="152401" y="1828800"/>
              <a:chExt cx="8906984" cy="228600"/>
            </a:xfrm>
          </p:grpSpPr>
          <p:grpSp>
            <p:nvGrpSpPr>
              <p:cNvPr id="21" name="Group 20"/>
              <p:cNvGrpSpPr/>
              <p:nvPr/>
            </p:nvGrpSpPr>
            <p:grpSpPr>
              <a:xfrm>
                <a:off x="152401" y="1828800"/>
                <a:ext cx="466725" cy="228600"/>
                <a:chOff x="914400" y="1828800"/>
                <a:chExt cx="466725" cy="228600"/>
              </a:xfrm>
            </p:grpSpPr>
            <p:cxnSp>
              <p:nvCxnSpPr>
                <p:cNvPr id="7" name="Elbow Connector 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466726" y="1828800"/>
                <a:ext cx="466725" cy="228600"/>
                <a:chOff x="914400" y="1828800"/>
                <a:chExt cx="466725" cy="228600"/>
              </a:xfrm>
            </p:grpSpPr>
            <p:cxnSp>
              <p:nvCxnSpPr>
                <p:cNvPr id="23" name="Elbow Connector 2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776287" y="1828800"/>
                <a:ext cx="466725" cy="228600"/>
                <a:chOff x="914400" y="1828800"/>
                <a:chExt cx="466725" cy="228600"/>
              </a:xfrm>
            </p:grpSpPr>
            <p:cxnSp>
              <p:nvCxnSpPr>
                <p:cNvPr id="26" name="Elbow Connector 25"/>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1090612" y="1828800"/>
                <a:ext cx="466725" cy="228600"/>
                <a:chOff x="914400" y="1828800"/>
                <a:chExt cx="466725" cy="228600"/>
              </a:xfrm>
            </p:grpSpPr>
            <p:cxnSp>
              <p:nvCxnSpPr>
                <p:cNvPr id="29" name="Elbow Connector 28"/>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1397793" y="1828800"/>
                <a:ext cx="466725" cy="228600"/>
                <a:chOff x="914400" y="1828800"/>
                <a:chExt cx="466725" cy="228600"/>
              </a:xfrm>
            </p:grpSpPr>
            <p:cxnSp>
              <p:nvCxnSpPr>
                <p:cNvPr id="32" name="Elbow Connector 31"/>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1712118" y="1828800"/>
                <a:ext cx="466725" cy="228600"/>
                <a:chOff x="914400" y="1828800"/>
                <a:chExt cx="466725" cy="228600"/>
              </a:xfrm>
            </p:grpSpPr>
            <p:cxnSp>
              <p:nvCxnSpPr>
                <p:cNvPr id="35" name="Elbow Connector 3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2021679" y="1828800"/>
                <a:ext cx="466725" cy="228600"/>
                <a:chOff x="914400" y="1828800"/>
                <a:chExt cx="466725" cy="228600"/>
              </a:xfrm>
            </p:grpSpPr>
            <p:cxnSp>
              <p:nvCxnSpPr>
                <p:cNvPr id="38" name="Elbow Connector 3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2336004" y="1828800"/>
                <a:ext cx="466725" cy="228600"/>
                <a:chOff x="914400" y="1828800"/>
                <a:chExt cx="466725" cy="228600"/>
              </a:xfrm>
            </p:grpSpPr>
            <p:cxnSp>
              <p:nvCxnSpPr>
                <p:cNvPr id="41" name="Elbow Connector 4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2654553" y="1828800"/>
                <a:ext cx="466725" cy="228600"/>
                <a:chOff x="914400" y="1828800"/>
                <a:chExt cx="466725" cy="228600"/>
              </a:xfrm>
            </p:grpSpPr>
            <p:cxnSp>
              <p:nvCxnSpPr>
                <p:cNvPr id="44" name="Elbow Connector 4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5" name="Elbow Connector 4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2968878" y="1828800"/>
                <a:ext cx="466725" cy="228600"/>
                <a:chOff x="914400" y="1828800"/>
                <a:chExt cx="466725" cy="228600"/>
              </a:xfrm>
            </p:grpSpPr>
            <p:cxnSp>
              <p:nvCxnSpPr>
                <p:cNvPr id="47" name="Elbow Connector 4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8" name="Elbow Connector 4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3278439" y="1828800"/>
                <a:ext cx="466725" cy="228600"/>
                <a:chOff x="914400" y="1828800"/>
                <a:chExt cx="466725" cy="228600"/>
              </a:xfrm>
            </p:grpSpPr>
            <p:cxnSp>
              <p:nvCxnSpPr>
                <p:cNvPr id="50" name="Elbow Connector 4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1" name="Elbow Connector 5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3592764" y="1828800"/>
                <a:ext cx="466725" cy="228600"/>
                <a:chOff x="914400" y="1828800"/>
                <a:chExt cx="466725" cy="228600"/>
              </a:xfrm>
            </p:grpSpPr>
            <p:cxnSp>
              <p:nvCxnSpPr>
                <p:cNvPr id="53" name="Elbow Connector 5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3899945" y="1828800"/>
                <a:ext cx="466725" cy="228600"/>
                <a:chOff x="914400" y="1828800"/>
                <a:chExt cx="466725" cy="228600"/>
              </a:xfrm>
            </p:grpSpPr>
            <p:cxnSp>
              <p:nvCxnSpPr>
                <p:cNvPr id="56" name="Elbow Connector 55"/>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7" name="Elbow Connector 56"/>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4214270" y="1828800"/>
                <a:ext cx="466725" cy="228600"/>
                <a:chOff x="914400" y="1828800"/>
                <a:chExt cx="466725" cy="228600"/>
              </a:xfrm>
            </p:grpSpPr>
            <p:cxnSp>
              <p:nvCxnSpPr>
                <p:cNvPr id="59" name="Elbow Connector 58"/>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0" name="Elbow Connector 59"/>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4523831" y="1828800"/>
                <a:ext cx="466725" cy="228600"/>
                <a:chOff x="914400" y="1828800"/>
                <a:chExt cx="466725" cy="228600"/>
              </a:xfrm>
            </p:grpSpPr>
            <p:cxnSp>
              <p:nvCxnSpPr>
                <p:cNvPr id="62" name="Elbow Connector 61"/>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3" name="Elbow Connector 62"/>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4838156" y="1828800"/>
                <a:ext cx="466725" cy="228600"/>
                <a:chOff x="914400" y="1828800"/>
                <a:chExt cx="466725" cy="228600"/>
              </a:xfrm>
            </p:grpSpPr>
            <p:cxnSp>
              <p:nvCxnSpPr>
                <p:cNvPr id="65" name="Elbow Connector 6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6" name="Elbow Connector 6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5151374" y="1828800"/>
                <a:ext cx="466725" cy="228600"/>
                <a:chOff x="914400" y="1828800"/>
                <a:chExt cx="466725" cy="228600"/>
              </a:xfrm>
            </p:grpSpPr>
            <p:cxnSp>
              <p:nvCxnSpPr>
                <p:cNvPr id="68" name="Elbow Connector 6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9" name="Elbow Connector 6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5458555" y="1828800"/>
                <a:ext cx="466725" cy="228600"/>
                <a:chOff x="914400" y="1828800"/>
                <a:chExt cx="466725" cy="228600"/>
              </a:xfrm>
            </p:grpSpPr>
            <p:cxnSp>
              <p:nvCxnSpPr>
                <p:cNvPr id="71" name="Elbow Connector 7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2" name="Elbow Connector 7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5772880" y="1828800"/>
                <a:ext cx="466725" cy="228600"/>
                <a:chOff x="914400" y="1828800"/>
                <a:chExt cx="466725" cy="228600"/>
              </a:xfrm>
            </p:grpSpPr>
            <p:cxnSp>
              <p:nvCxnSpPr>
                <p:cNvPr id="74" name="Elbow Connector 7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5" name="Elbow Connector 7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6082441" y="1828800"/>
                <a:ext cx="466725" cy="228600"/>
                <a:chOff x="914400" y="1828800"/>
                <a:chExt cx="466725" cy="228600"/>
              </a:xfrm>
            </p:grpSpPr>
            <p:cxnSp>
              <p:nvCxnSpPr>
                <p:cNvPr id="77" name="Elbow Connector 7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8" name="Elbow Connector 7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6396766" y="1828800"/>
                <a:ext cx="466725" cy="228600"/>
                <a:chOff x="914400" y="1828800"/>
                <a:chExt cx="466725" cy="228600"/>
              </a:xfrm>
            </p:grpSpPr>
            <p:cxnSp>
              <p:nvCxnSpPr>
                <p:cNvPr id="80" name="Elbow Connector 7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a:off x="6719725" y="1828800"/>
                <a:ext cx="466725" cy="228600"/>
                <a:chOff x="914400" y="1828800"/>
                <a:chExt cx="466725" cy="228600"/>
              </a:xfrm>
            </p:grpSpPr>
            <p:cxnSp>
              <p:nvCxnSpPr>
                <p:cNvPr id="205" name="Elbow Connector 20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06" name="Elbow Connector 20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07" name="Group 206"/>
              <p:cNvGrpSpPr/>
              <p:nvPr/>
            </p:nvGrpSpPr>
            <p:grpSpPr>
              <a:xfrm>
                <a:off x="7034050" y="1828800"/>
                <a:ext cx="466725" cy="228600"/>
                <a:chOff x="914400" y="1828800"/>
                <a:chExt cx="466725" cy="228600"/>
              </a:xfrm>
            </p:grpSpPr>
            <p:cxnSp>
              <p:nvCxnSpPr>
                <p:cNvPr id="208" name="Elbow Connector 20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09" name="Elbow Connector 20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a:off x="7347268" y="1828800"/>
                <a:ext cx="466725" cy="228600"/>
                <a:chOff x="914400" y="1828800"/>
                <a:chExt cx="466725" cy="228600"/>
              </a:xfrm>
            </p:grpSpPr>
            <p:cxnSp>
              <p:nvCxnSpPr>
                <p:cNvPr id="211" name="Elbow Connector 21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2" name="Elbow Connector 21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a:off x="7654449" y="1828800"/>
                <a:ext cx="466725" cy="228600"/>
                <a:chOff x="914400" y="1828800"/>
                <a:chExt cx="466725" cy="228600"/>
              </a:xfrm>
            </p:grpSpPr>
            <p:cxnSp>
              <p:nvCxnSpPr>
                <p:cNvPr id="214" name="Elbow Connector 21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5" name="Elbow Connector 21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a:off x="7968774" y="1828800"/>
                <a:ext cx="466725" cy="228600"/>
                <a:chOff x="914400" y="1828800"/>
                <a:chExt cx="466725" cy="228600"/>
              </a:xfrm>
            </p:grpSpPr>
            <p:cxnSp>
              <p:nvCxnSpPr>
                <p:cNvPr id="217" name="Elbow Connector 21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8" name="Elbow Connector 21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9" name="Group 218"/>
              <p:cNvGrpSpPr/>
              <p:nvPr/>
            </p:nvGrpSpPr>
            <p:grpSpPr>
              <a:xfrm>
                <a:off x="8278335" y="1828800"/>
                <a:ext cx="466725" cy="228600"/>
                <a:chOff x="914400" y="1828800"/>
                <a:chExt cx="466725" cy="228600"/>
              </a:xfrm>
            </p:grpSpPr>
            <p:cxnSp>
              <p:nvCxnSpPr>
                <p:cNvPr id="220" name="Elbow Connector 21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1" name="Elbow Connector 22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22" name="Group 221"/>
              <p:cNvGrpSpPr/>
              <p:nvPr/>
            </p:nvGrpSpPr>
            <p:grpSpPr>
              <a:xfrm>
                <a:off x="8592660" y="1828800"/>
                <a:ext cx="466725" cy="228600"/>
                <a:chOff x="914400" y="1828800"/>
                <a:chExt cx="466725" cy="228600"/>
              </a:xfrm>
            </p:grpSpPr>
            <p:cxnSp>
              <p:nvCxnSpPr>
                <p:cNvPr id="223" name="Elbow Connector 22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4" name="Elbow Connector 22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grpSp>
          <p:nvGrpSpPr>
            <p:cNvPr id="111" name="Group 110"/>
            <p:cNvGrpSpPr/>
            <p:nvPr/>
          </p:nvGrpSpPr>
          <p:grpSpPr>
            <a:xfrm>
              <a:off x="914400" y="2121130"/>
              <a:ext cx="1942815" cy="1128702"/>
              <a:chOff x="958990" y="2149147"/>
              <a:chExt cx="1085848" cy="1128702"/>
            </a:xfrm>
          </p:grpSpPr>
          <p:cxnSp>
            <p:nvCxnSpPr>
              <p:cNvPr id="83" name="Elbow Connector 82"/>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6" name="Elbow Connector 85"/>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9" name="Elbow Connector 88"/>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99" name="TextBox 98"/>
              <p:cNvSpPr txBox="1"/>
              <p:nvPr/>
            </p:nvSpPr>
            <p:spPr>
              <a:xfrm>
                <a:off x="1111390" y="290875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100" name="TextBox 99"/>
              <p:cNvSpPr txBox="1"/>
              <p:nvPr/>
            </p:nvSpPr>
            <p:spPr>
              <a:xfrm>
                <a:off x="1273315" y="2753505"/>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101" name="TextBox 100"/>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102" name="TextBox 101"/>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103" name="TextBox 102"/>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104" name="TextBox 103"/>
              <p:cNvSpPr txBox="1"/>
              <p:nvPr/>
            </p:nvSpPr>
            <p:spPr>
              <a:xfrm>
                <a:off x="1892438" y="214914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6</a:t>
                </a:r>
              </a:p>
            </p:txBody>
          </p:sp>
        </p:grpSp>
        <p:cxnSp>
          <p:nvCxnSpPr>
            <p:cNvPr id="127" name="Straight Connector 126"/>
            <p:cNvCxnSpPr/>
            <p:nvPr/>
          </p:nvCxnSpPr>
          <p:spPr>
            <a:xfrm>
              <a:off x="2985715" y="233657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2581129" y="2381072"/>
              <a:ext cx="0" cy="1807366"/>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nvGrpSpPr>
            <p:cNvPr id="174" name="Group 173"/>
            <p:cNvGrpSpPr/>
            <p:nvPr/>
          </p:nvGrpSpPr>
          <p:grpSpPr>
            <a:xfrm flipH="1">
              <a:off x="2581275" y="2122635"/>
              <a:ext cx="1942815" cy="1128702"/>
              <a:chOff x="958990" y="2149147"/>
              <a:chExt cx="1085848" cy="1128702"/>
            </a:xfrm>
          </p:grpSpPr>
          <p:cxnSp>
            <p:nvCxnSpPr>
              <p:cNvPr id="175" name="Elbow Connector 174"/>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6" name="Elbow Connector 175"/>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7" name="Elbow Connector 176"/>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8" name="Elbow Connector 177"/>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9" name="Elbow Connector 178"/>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80" name="Elbow Connector 179"/>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181" name="TextBox 180"/>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182" name="TextBox 181"/>
              <p:cNvSpPr txBox="1"/>
              <p:nvPr/>
            </p:nvSpPr>
            <p:spPr>
              <a:xfrm>
                <a:off x="1111390" y="290875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183" name="TextBox 182"/>
              <p:cNvSpPr txBox="1"/>
              <p:nvPr/>
            </p:nvSpPr>
            <p:spPr>
              <a:xfrm>
                <a:off x="1273315" y="2753505"/>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184" name="TextBox 183"/>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185" name="TextBox 184"/>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186" name="TextBox 185"/>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187" name="TextBox 186"/>
              <p:cNvSpPr txBox="1"/>
              <p:nvPr/>
            </p:nvSpPr>
            <p:spPr>
              <a:xfrm>
                <a:off x="1892438" y="2149147"/>
                <a:ext cx="152400" cy="215444"/>
              </a:xfrm>
              <a:prstGeom prst="rect">
                <a:avLst/>
              </a:prstGeom>
              <a:noFill/>
            </p:spPr>
            <p:txBody>
              <a:bodyPr wrap="square" lIns="0" tIns="0" rIns="0" bIns="0" rtlCol="0">
                <a:spAutoFit/>
              </a:bodyPr>
              <a:lstStyle/>
              <a:p>
                <a:pPr algn="ctr"/>
                <a:endParaRPr lang="en-US" sz="1400" dirty="0">
                  <a:latin typeface="Arial" panose="020B0604020202020204" pitchFamily="34" charset="0"/>
                  <a:cs typeface="Arial" panose="020B0604020202020204" pitchFamily="34" charset="0"/>
                </a:endParaRPr>
              </a:p>
            </p:txBody>
          </p:sp>
        </p:grpSp>
        <p:cxnSp>
          <p:nvCxnSpPr>
            <p:cNvPr id="189" name="Straight Connector 188"/>
            <p:cNvCxnSpPr/>
            <p:nvPr/>
          </p:nvCxnSpPr>
          <p:spPr>
            <a:xfrm>
              <a:off x="4237522" y="3100395"/>
              <a:ext cx="1103" cy="862005"/>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nvGrpSpPr>
            <p:cNvPr id="190" name="Group 189"/>
            <p:cNvGrpSpPr/>
            <p:nvPr/>
          </p:nvGrpSpPr>
          <p:grpSpPr>
            <a:xfrm>
              <a:off x="4243617" y="2119230"/>
              <a:ext cx="1942815" cy="1128702"/>
              <a:chOff x="958990" y="2149147"/>
              <a:chExt cx="1085848" cy="1128702"/>
            </a:xfrm>
          </p:grpSpPr>
          <p:cxnSp>
            <p:nvCxnSpPr>
              <p:cNvPr id="191" name="Elbow Connector 190"/>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2" name="Elbow Connector 191"/>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3" name="Elbow Connector 192"/>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4" name="Elbow Connector 193"/>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5" name="Elbow Connector 194"/>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6" name="Elbow Connector 195"/>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197" name="TextBox 196"/>
              <p:cNvSpPr txBox="1"/>
              <p:nvPr/>
            </p:nvSpPr>
            <p:spPr>
              <a:xfrm>
                <a:off x="958990" y="3061156"/>
                <a:ext cx="152400" cy="215444"/>
              </a:xfrm>
              <a:prstGeom prst="rect">
                <a:avLst/>
              </a:prstGeom>
              <a:noFill/>
            </p:spPr>
            <p:txBody>
              <a:bodyPr wrap="square" lIns="0" tIns="0" rIns="0" bIns="0" rtlCol="0">
                <a:spAutoFit/>
              </a:bodyPr>
              <a:lstStyle/>
              <a:p>
                <a:pPr algn="ctr"/>
                <a:endParaRPr lang="en-US" sz="1400" dirty="0">
                  <a:latin typeface="Arial" panose="020B0604020202020204" pitchFamily="34" charset="0"/>
                  <a:cs typeface="Arial" panose="020B0604020202020204" pitchFamily="34" charset="0"/>
                </a:endParaRPr>
              </a:p>
            </p:txBody>
          </p:sp>
          <p:sp>
            <p:nvSpPr>
              <p:cNvPr id="198" name="TextBox 197"/>
              <p:cNvSpPr txBox="1"/>
              <p:nvPr/>
            </p:nvSpPr>
            <p:spPr>
              <a:xfrm>
                <a:off x="1111390" y="290875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199" name="TextBox 198"/>
              <p:cNvSpPr txBox="1"/>
              <p:nvPr/>
            </p:nvSpPr>
            <p:spPr>
              <a:xfrm>
                <a:off x="1273315" y="2753505"/>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200" name="TextBox 199"/>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201" name="TextBox 200"/>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202" name="TextBox 201"/>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203" name="TextBox 202"/>
              <p:cNvSpPr txBox="1"/>
              <p:nvPr/>
            </p:nvSpPr>
            <p:spPr>
              <a:xfrm>
                <a:off x="1892438" y="214914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6</a:t>
                </a:r>
              </a:p>
            </p:txBody>
          </p:sp>
        </p:grpSp>
        <p:cxnSp>
          <p:nvCxnSpPr>
            <p:cNvPr id="225" name="Straight Connector 224"/>
            <p:cNvCxnSpPr/>
            <p:nvPr/>
          </p:nvCxnSpPr>
          <p:spPr>
            <a:xfrm>
              <a:off x="5904342" y="2470949"/>
              <a:ext cx="13130" cy="1717489"/>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nvGrpSpPr>
            <p:cNvPr id="226" name="Group 225"/>
            <p:cNvGrpSpPr/>
            <p:nvPr/>
          </p:nvGrpSpPr>
          <p:grpSpPr>
            <a:xfrm flipH="1">
              <a:off x="5909343" y="2118461"/>
              <a:ext cx="1942815" cy="1128702"/>
              <a:chOff x="958990" y="2149147"/>
              <a:chExt cx="1085848" cy="1128702"/>
            </a:xfrm>
          </p:grpSpPr>
          <p:cxnSp>
            <p:nvCxnSpPr>
              <p:cNvPr id="227" name="Elbow Connector 226"/>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8" name="Elbow Connector 227"/>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9" name="Elbow Connector 228"/>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0" name="Elbow Connector 229"/>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1" name="Elbow Connector 230"/>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2" name="Elbow Connector 231"/>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233" name="TextBox 232"/>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234" name="TextBox 233"/>
              <p:cNvSpPr txBox="1"/>
              <p:nvPr/>
            </p:nvSpPr>
            <p:spPr>
              <a:xfrm>
                <a:off x="1111390" y="290875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235" name="TextBox 234"/>
              <p:cNvSpPr txBox="1"/>
              <p:nvPr/>
            </p:nvSpPr>
            <p:spPr>
              <a:xfrm>
                <a:off x="1273315" y="2753505"/>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236" name="TextBox 235"/>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237" name="TextBox 236"/>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238" name="TextBox 237"/>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239" name="TextBox 238"/>
              <p:cNvSpPr txBox="1"/>
              <p:nvPr/>
            </p:nvSpPr>
            <p:spPr>
              <a:xfrm>
                <a:off x="1892438" y="2149147"/>
                <a:ext cx="152400" cy="215444"/>
              </a:xfrm>
              <a:prstGeom prst="rect">
                <a:avLst/>
              </a:prstGeom>
              <a:noFill/>
            </p:spPr>
            <p:txBody>
              <a:bodyPr wrap="square" lIns="0" tIns="0" rIns="0" bIns="0" rtlCol="0">
                <a:spAutoFit/>
              </a:bodyPr>
              <a:lstStyle/>
              <a:p>
                <a:pPr algn="ctr"/>
                <a:endParaRPr lang="en-US" sz="1400" dirty="0">
                  <a:latin typeface="Arial" panose="020B0604020202020204" pitchFamily="34" charset="0"/>
                  <a:cs typeface="Arial" panose="020B0604020202020204" pitchFamily="34" charset="0"/>
                </a:endParaRPr>
              </a:p>
            </p:txBody>
          </p:sp>
        </p:grpSp>
        <p:sp>
          <p:nvSpPr>
            <p:cNvPr id="246" name="Rectangle 245"/>
            <p:cNvSpPr/>
            <p:nvPr/>
          </p:nvSpPr>
          <p:spPr>
            <a:xfrm>
              <a:off x="3642097" y="3244333"/>
              <a:ext cx="184731" cy="369332"/>
            </a:xfrm>
            <a:prstGeom prst="rect">
              <a:avLst/>
            </a:prstGeom>
          </p:spPr>
          <p:txBody>
            <a:bodyPr wrap="none">
              <a:spAutoFit/>
            </a:bodyPr>
            <a:lstStyle/>
            <a:p>
              <a:endParaRPr lang="en-US" dirty="0"/>
            </a:p>
          </p:txBody>
        </p:sp>
        <p:grpSp>
          <p:nvGrpSpPr>
            <p:cNvPr id="259" name="Group 258"/>
            <p:cNvGrpSpPr/>
            <p:nvPr/>
          </p:nvGrpSpPr>
          <p:grpSpPr>
            <a:xfrm>
              <a:off x="2463858" y="3337354"/>
              <a:ext cx="260292" cy="91646"/>
              <a:chOff x="3140637" y="4186919"/>
              <a:chExt cx="440763" cy="156481"/>
            </a:xfrm>
          </p:grpSpPr>
          <p:cxnSp>
            <p:nvCxnSpPr>
              <p:cNvPr id="253" name="Straight Connector 252"/>
              <p:cNvCxnSpPr/>
              <p:nvPr/>
            </p:nvCxnSpPr>
            <p:spPr>
              <a:xfrm flipV="1">
                <a:off x="3140637" y="4191000"/>
                <a:ext cx="255973" cy="10824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flipV="1">
                <a:off x="3325427" y="4235154"/>
                <a:ext cx="255973" cy="108246"/>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333960" y="4186919"/>
                <a:ext cx="62650" cy="14905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66" name="Rectangle 265"/>
            <p:cNvSpPr/>
            <p:nvPr/>
          </p:nvSpPr>
          <p:spPr>
            <a:xfrm>
              <a:off x="4238625" y="3733800"/>
              <a:ext cx="199259" cy="457200"/>
            </a:xfrm>
            <a:prstGeom prst="rect">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3" name="Straight Arrow Connector 262"/>
            <p:cNvCxnSpPr/>
            <p:nvPr/>
          </p:nvCxnSpPr>
          <p:spPr>
            <a:xfrm>
              <a:off x="914400" y="4191000"/>
              <a:ext cx="79248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nvGrpSpPr>
            <p:cNvPr id="268" name="Group 267"/>
            <p:cNvGrpSpPr/>
            <p:nvPr/>
          </p:nvGrpSpPr>
          <p:grpSpPr>
            <a:xfrm>
              <a:off x="4191000" y="3413554"/>
              <a:ext cx="236629" cy="91646"/>
              <a:chOff x="3140637" y="4186919"/>
              <a:chExt cx="440763" cy="156481"/>
            </a:xfrm>
          </p:grpSpPr>
          <p:cxnSp>
            <p:nvCxnSpPr>
              <p:cNvPr id="269" name="Straight Connector 268"/>
              <p:cNvCxnSpPr/>
              <p:nvPr/>
            </p:nvCxnSpPr>
            <p:spPr>
              <a:xfrm flipV="1">
                <a:off x="3140637" y="4191000"/>
                <a:ext cx="255973" cy="108246"/>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flipV="1">
                <a:off x="3325427" y="4235154"/>
                <a:ext cx="255973" cy="108246"/>
              </a:xfrm>
              <a:prstGeom prst="line">
                <a:avLst/>
              </a:prstGeom>
              <a:ln w="19050">
                <a:solidFill>
                  <a:srgbClr val="FF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flipH="1">
                <a:off x="3333960" y="4186919"/>
                <a:ext cx="62650" cy="149050"/>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p:nvGrpSpPr>
          <p:grpSpPr>
            <a:xfrm>
              <a:off x="5791200" y="3337354"/>
              <a:ext cx="236629" cy="91646"/>
              <a:chOff x="3140637" y="4186919"/>
              <a:chExt cx="440763" cy="156481"/>
            </a:xfrm>
          </p:grpSpPr>
          <p:cxnSp>
            <p:nvCxnSpPr>
              <p:cNvPr id="273" name="Straight Connector 272"/>
              <p:cNvCxnSpPr/>
              <p:nvPr/>
            </p:nvCxnSpPr>
            <p:spPr>
              <a:xfrm flipV="1">
                <a:off x="3140637" y="4191000"/>
                <a:ext cx="255973" cy="10824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flipV="1">
                <a:off x="3325427" y="4235154"/>
                <a:ext cx="255973" cy="108246"/>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flipH="1">
                <a:off x="3333960" y="4186919"/>
                <a:ext cx="62650" cy="14905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188" name="Straight Connector 187"/>
            <p:cNvCxnSpPr>
              <a:endCxn id="242" idx="1"/>
            </p:cNvCxnSpPr>
            <p:nvPr/>
          </p:nvCxnSpPr>
          <p:spPr>
            <a:xfrm>
              <a:off x="7562740" y="3100395"/>
              <a:ext cx="1125" cy="862005"/>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242" name="Rectangle 241"/>
            <p:cNvSpPr/>
            <p:nvPr/>
          </p:nvSpPr>
          <p:spPr>
            <a:xfrm>
              <a:off x="7563865" y="3733800"/>
              <a:ext cx="199259" cy="457200"/>
            </a:xfrm>
            <a:prstGeom prst="rect">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3" name="Group 242"/>
            <p:cNvGrpSpPr/>
            <p:nvPr/>
          </p:nvGrpSpPr>
          <p:grpSpPr>
            <a:xfrm>
              <a:off x="7458075" y="3413554"/>
              <a:ext cx="236629" cy="91646"/>
              <a:chOff x="3140637" y="4186919"/>
              <a:chExt cx="440763" cy="156481"/>
            </a:xfrm>
          </p:grpSpPr>
          <p:cxnSp>
            <p:nvCxnSpPr>
              <p:cNvPr id="247" name="Straight Connector 246"/>
              <p:cNvCxnSpPr/>
              <p:nvPr/>
            </p:nvCxnSpPr>
            <p:spPr>
              <a:xfrm flipV="1">
                <a:off x="3140637" y="4191000"/>
                <a:ext cx="255973" cy="108246"/>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flipV="1">
                <a:off x="3325427" y="4235154"/>
                <a:ext cx="255973" cy="108246"/>
              </a:xfrm>
              <a:prstGeom prst="line">
                <a:avLst/>
              </a:prstGeom>
              <a:ln w="19050">
                <a:solidFill>
                  <a:srgbClr val="FF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flipH="1">
                <a:off x="3333960" y="4186919"/>
                <a:ext cx="62650" cy="149050"/>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2673595" y="3278385"/>
              <a:ext cx="831607" cy="461665"/>
            </a:xfrm>
            <a:prstGeom prst="rect">
              <a:avLst/>
            </a:prstGeom>
          </p:spPr>
          <p:txBody>
            <a:bodyPr wrap="square">
              <a:spAutoFit/>
            </a:bodyPr>
            <a:lstStyle/>
            <a:p>
              <a:r>
                <a:rPr lang="en-US" sz="1200" dirty="0">
                  <a:solidFill>
                    <a:srgbClr val="FF0000"/>
                  </a:solidFill>
                </a:rPr>
                <a:t>Counter overflow</a:t>
              </a:r>
            </a:p>
          </p:txBody>
        </p:sp>
        <p:sp>
          <p:nvSpPr>
            <p:cNvPr id="250" name="Rectangle 249"/>
            <p:cNvSpPr/>
            <p:nvPr/>
          </p:nvSpPr>
          <p:spPr>
            <a:xfrm>
              <a:off x="6025795" y="3276600"/>
              <a:ext cx="756005" cy="461665"/>
            </a:xfrm>
            <a:prstGeom prst="rect">
              <a:avLst/>
            </a:prstGeom>
          </p:spPr>
          <p:txBody>
            <a:bodyPr wrap="square">
              <a:spAutoFit/>
            </a:bodyPr>
            <a:lstStyle/>
            <a:p>
              <a:r>
                <a:rPr lang="en-US" sz="1200" dirty="0">
                  <a:solidFill>
                    <a:srgbClr val="FF0000"/>
                  </a:solidFill>
                </a:rPr>
                <a:t>Counter overflow</a:t>
              </a:r>
            </a:p>
          </p:txBody>
        </p:sp>
        <p:sp>
          <p:nvSpPr>
            <p:cNvPr id="251" name="Rectangle 250"/>
            <p:cNvSpPr/>
            <p:nvPr/>
          </p:nvSpPr>
          <p:spPr>
            <a:xfrm>
              <a:off x="4354816" y="3274368"/>
              <a:ext cx="894209" cy="461665"/>
            </a:xfrm>
            <a:prstGeom prst="rect">
              <a:avLst/>
            </a:prstGeom>
          </p:spPr>
          <p:txBody>
            <a:bodyPr wrap="square">
              <a:spAutoFit/>
            </a:bodyPr>
            <a:lstStyle/>
            <a:p>
              <a:r>
                <a:rPr lang="en-US" sz="1200" dirty="0">
                  <a:solidFill>
                    <a:srgbClr val="FF00FF"/>
                  </a:solidFill>
                </a:rPr>
                <a:t>Counter underflow</a:t>
              </a:r>
            </a:p>
          </p:txBody>
        </p:sp>
        <p:sp>
          <p:nvSpPr>
            <p:cNvPr id="252" name="Rectangle 251"/>
            <p:cNvSpPr/>
            <p:nvPr/>
          </p:nvSpPr>
          <p:spPr>
            <a:xfrm>
              <a:off x="7642992" y="3262836"/>
              <a:ext cx="894209" cy="461665"/>
            </a:xfrm>
            <a:prstGeom prst="rect">
              <a:avLst/>
            </a:prstGeom>
          </p:spPr>
          <p:txBody>
            <a:bodyPr wrap="square">
              <a:spAutoFit/>
            </a:bodyPr>
            <a:lstStyle/>
            <a:p>
              <a:r>
                <a:rPr lang="en-US" sz="1200" dirty="0">
                  <a:solidFill>
                    <a:srgbClr val="FF00FF"/>
                  </a:solidFill>
                </a:rPr>
                <a:t>Counter underflow</a:t>
              </a:r>
            </a:p>
          </p:txBody>
        </p:sp>
        <p:sp>
          <p:nvSpPr>
            <p:cNvPr id="260" name="Rectangle 259"/>
            <p:cNvSpPr/>
            <p:nvPr/>
          </p:nvSpPr>
          <p:spPr>
            <a:xfrm>
              <a:off x="924973" y="3733800"/>
              <a:ext cx="199259" cy="457200"/>
            </a:xfrm>
            <a:prstGeom prst="rect">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6" name="Right Brace 255"/>
          <p:cNvSpPr/>
          <p:nvPr/>
        </p:nvSpPr>
        <p:spPr>
          <a:xfrm rot="5400000">
            <a:off x="2418733" y="2694682"/>
            <a:ext cx="325027" cy="3312548"/>
          </a:xfrm>
          <a:prstGeom prst="rightBrac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7" name="TextBox 256"/>
          <p:cNvSpPr txBox="1"/>
          <p:nvPr/>
        </p:nvSpPr>
        <p:spPr>
          <a:xfrm>
            <a:off x="228600" y="4421835"/>
            <a:ext cx="5542361" cy="646331"/>
          </a:xfrm>
          <a:prstGeom prst="rect">
            <a:avLst/>
          </a:prstGeom>
          <a:noFill/>
        </p:spPr>
        <p:txBody>
          <a:bodyPr wrap="square" rtlCol="0">
            <a:spAutoFit/>
          </a:bodyPr>
          <a:lstStyle/>
          <a:p>
            <a:r>
              <a:rPr lang="en-US" dirty="0">
                <a:latin typeface="Consolas" panose="020B0609020204030204" pitchFamily="49" charset="0"/>
                <a:cs typeface="Arial" panose="020B0604020202020204" pitchFamily="34" charset="0"/>
              </a:rPr>
              <a:t>Timer Period = 2 * ARR * Clock Period</a:t>
            </a:r>
          </a:p>
          <a:p>
            <a:r>
              <a:rPr lang="en-US" dirty="0">
                <a:latin typeface="Consolas" panose="020B0609020204030204" pitchFamily="49" charset="0"/>
                <a:cs typeface="Arial" panose="020B0604020202020204" pitchFamily="34" charset="0"/>
              </a:rPr>
              <a:t>       = 12 * Clock Period</a:t>
            </a:r>
          </a:p>
        </p:txBody>
      </p:sp>
      <p:sp>
        <p:nvSpPr>
          <p:cNvPr id="258" name="Rectangle 257"/>
          <p:cNvSpPr/>
          <p:nvPr/>
        </p:nvSpPr>
        <p:spPr>
          <a:xfrm>
            <a:off x="228600" y="5033628"/>
            <a:ext cx="8763000" cy="1077218"/>
          </a:xfrm>
          <a:prstGeom prst="rect">
            <a:avLst/>
          </a:prstGeom>
        </p:spPr>
        <p:txBody>
          <a:bodyPr wrap="square">
            <a:spAutoFit/>
          </a:bodyPr>
          <a:lstStyle/>
          <a:p>
            <a:pPr lvl="0"/>
            <a:r>
              <a:rPr kumimoji="0" lang="en-US" sz="1600" b="0" i="0" u="none" strike="noStrike" kern="1200" cap="none" spc="0" normalizeH="0" baseline="0" noProof="0" dirty="0">
                <a:ln>
                  <a:noFill/>
                </a:ln>
                <a:solidFill>
                  <a:prstClr val="black"/>
                </a:solidFill>
                <a:effectLst/>
                <a:uLnTx/>
                <a:uFillTx/>
                <a:latin typeface="Gill Sans MT"/>
                <a:ea typeface="+mn-ea"/>
                <a:cs typeface="+mn-cs"/>
              </a:rPr>
              <a:t>ARR=6.  </a:t>
            </a:r>
            <a:r>
              <a:rPr kumimoji="0" lang="en-US" altLang="zh-CN" sz="1600" b="0" i="0" u="none" strike="noStrike" kern="1200" cap="none" spc="0" normalizeH="0" baseline="0" noProof="0" dirty="0">
                <a:ln>
                  <a:noFill/>
                </a:ln>
                <a:solidFill>
                  <a:prstClr val="black"/>
                </a:solidFill>
                <a:effectLst/>
                <a:uLnTx/>
                <a:uFillTx/>
                <a:latin typeface="Gill Sans MT"/>
                <a:ea typeface="+mn-ea"/>
                <a:cs typeface="+mn-cs"/>
              </a:rPr>
              <a:t>In center-aligned counting mode, </a:t>
            </a:r>
            <a:r>
              <a:rPr kumimoji="0" lang="en-US" sz="1600" b="0" i="0" u="none" strike="noStrike" kern="1200" cap="none" spc="0" normalizeH="0" baseline="0" noProof="0" dirty="0">
                <a:ln>
                  <a:noFill/>
                </a:ln>
                <a:solidFill>
                  <a:prstClr val="black"/>
                </a:solidFill>
                <a:effectLst/>
                <a:uLnTx/>
                <a:uFillTx/>
                <a:latin typeface="Gill Sans MT"/>
                <a:ea typeface="+mn-ea"/>
                <a:cs typeface="+mn-cs"/>
              </a:rPr>
              <a:t>the counter </a:t>
            </a:r>
            <a:r>
              <a:rPr kumimoji="0" lang="en-US" altLang="zh-CN" sz="1600" b="0" i="0" u="none" strike="noStrike" kern="1200" cap="none" spc="0" normalizeH="0" baseline="0" noProof="0" dirty="0">
                <a:ln>
                  <a:noFill/>
                </a:ln>
                <a:solidFill>
                  <a:prstClr val="black"/>
                </a:solidFill>
                <a:effectLst/>
                <a:uLnTx/>
                <a:uFillTx/>
                <a:latin typeface="Gill Sans MT"/>
                <a:ea typeface="+mn-ea"/>
                <a:cs typeface="+mn-cs"/>
              </a:rPr>
              <a:t>first </a:t>
            </a:r>
            <a:r>
              <a:rPr kumimoji="0" lang="en-US" sz="1600" b="0" i="0" u="none" strike="noStrike" kern="1200" cap="none" spc="0" normalizeH="0" baseline="0" noProof="0" dirty="0">
                <a:ln>
                  <a:noFill/>
                </a:ln>
                <a:solidFill>
                  <a:prstClr val="black"/>
                </a:solidFill>
                <a:effectLst/>
                <a:uLnTx/>
                <a:uFillTx/>
                <a:latin typeface="Gill Sans MT"/>
                <a:ea typeface="+mn-ea"/>
                <a:cs typeface="+mn-cs"/>
              </a:rPr>
              <a:t>counts up, from 0 to</a:t>
            </a:r>
            <a:r>
              <a:rPr kumimoji="0" lang="en-US" sz="1600" b="0" i="0" u="none" strike="noStrike" kern="1200" cap="none" spc="0" normalizeH="0" noProof="0" dirty="0">
                <a:ln>
                  <a:noFill/>
                </a:ln>
                <a:solidFill>
                  <a:prstClr val="black"/>
                </a:solidFill>
                <a:effectLst/>
                <a:uLnTx/>
                <a:uFillTx/>
                <a:latin typeface="Gill Sans MT"/>
                <a:ea typeface="+mn-ea"/>
                <a:cs typeface="+mn-cs"/>
              </a:rPr>
              <a:t> 6, then counts</a:t>
            </a:r>
            <a:r>
              <a:rPr kumimoji="0" lang="en-US" sz="1600" b="0" i="0" u="none" strike="noStrike" kern="1200" cap="none" spc="0" normalizeH="0" baseline="0" noProof="0" dirty="0">
                <a:ln>
                  <a:noFill/>
                </a:ln>
                <a:solidFill>
                  <a:prstClr val="black"/>
                </a:solidFill>
                <a:effectLst/>
                <a:uLnTx/>
                <a:uFillTx/>
                <a:latin typeface="Gill Sans MT"/>
                <a:ea typeface="+mn-ea"/>
                <a:cs typeface="+mn-cs"/>
              </a:rPr>
              <a:t> down,</a:t>
            </a:r>
            <a:r>
              <a:rPr kumimoji="0" lang="en-US" sz="1600" b="0" i="0" u="none" strike="noStrike" kern="1200" cap="none" spc="0" normalizeH="0" noProof="0" dirty="0">
                <a:ln>
                  <a:noFill/>
                </a:ln>
                <a:solidFill>
                  <a:prstClr val="black"/>
                </a:solidFill>
                <a:effectLst/>
                <a:uLnTx/>
                <a:uFillTx/>
                <a:latin typeface="Gill Sans MT"/>
                <a:ea typeface="+mn-ea"/>
                <a:cs typeface="+mn-cs"/>
              </a:rPr>
              <a:t> </a:t>
            </a:r>
            <a:r>
              <a:rPr kumimoji="0" lang="en-US" sz="1600" b="0" i="0" u="none" strike="noStrike" kern="1200" cap="none" spc="0" normalizeH="0" baseline="0" noProof="0" dirty="0">
                <a:ln>
                  <a:noFill/>
                </a:ln>
                <a:solidFill>
                  <a:prstClr val="black"/>
                </a:solidFill>
                <a:effectLst/>
                <a:uLnTx/>
                <a:uFillTx/>
                <a:latin typeface="Gill Sans MT"/>
                <a:ea typeface="+mn-ea"/>
                <a:cs typeface="+mn-cs"/>
              </a:rPr>
              <a:t>from 6, to 0.  When the counter makes transition from 1 to 0, a UEV (Update Event) is generated. On the next clock cycle, the counter repeats the up/down counting process. The </a:t>
            </a:r>
            <a:r>
              <a:rPr lang="en-US" sz="1600" dirty="0"/>
              <a:t>Timer Period</a:t>
            </a:r>
            <a:r>
              <a:rPr kumimoji="0" lang="en-US" sz="1600" b="0" i="0" u="none" strike="noStrike" kern="1200" cap="none" spc="0" normalizeH="0" baseline="0" noProof="0" dirty="0">
                <a:ln>
                  <a:noFill/>
                </a:ln>
                <a:solidFill>
                  <a:prstClr val="black"/>
                </a:solidFill>
                <a:effectLst/>
                <a:uLnTx/>
                <a:uFillTx/>
                <a:latin typeface="Gill Sans MT"/>
                <a:ea typeface="+mn-ea"/>
                <a:cs typeface="+mn-cs"/>
              </a:rPr>
              <a:t> is 2*ARR clock ticks,</a:t>
            </a:r>
            <a:r>
              <a:rPr kumimoji="0" lang="en-US" sz="1600" b="0" i="0" u="none" strike="noStrike" kern="1200" cap="none" spc="0" normalizeH="0" noProof="0" dirty="0">
                <a:ln>
                  <a:noFill/>
                </a:ln>
                <a:solidFill>
                  <a:prstClr val="black"/>
                </a:solidFill>
                <a:effectLst/>
                <a:uLnTx/>
                <a:uFillTx/>
                <a:latin typeface="Gill Sans MT"/>
                <a:ea typeface="+mn-ea"/>
                <a:cs typeface="+mn-cs"/>
              </a:rPr>
              <a:t> with duration of </a:t>
            </a:r>
            <a:r>
              <a:rPr lang="en-US" sz="1600" dirty="0">
                <a:solidFill>
                  <a:prstClr val="black"/>
                </a:solidFill>
              </a:rPr>
              <a:t>2</a:t>
            </a:r>
            <a:r>
              <a:rPr lang="zh-CN" altLang="en-US" sz="1600" dirty="0">
                <a:solidFill>
                  <a:prstClr val="black"/>
                </a:solidFill>
              </a:rPr>
              <a:t>*</a:t>
            </a:r>
            <a:r>
              <a:rPr lang="en-US" sz="1600" dirty="0">
                <a:solidFill>
                  <a:prstClr val="black"/>
                </a:solidFill>
              </a:rPr>
              <a:t>ARR*</a:t>
            </a:r>
            <a:r>
              <a:rPr kumimoji="0" lang="en-US" sz="1600" b="0" i="0" u="none" strike="noStrike" kern="1200" cap="none" spc="0" normalizeH="0" baseline="0" noProof="0" dirty="0">
                <a:ln>
                  <a:noFill/>
                </a:ln>
                <a:solidFill>
                  <a:prstClr val="black"/>
                </a:solidFill>
                <a:effectLst/>
                <a:uLnTx/>
                <a:uFillTx/>
                <a:latin typeface="Gill Sans MT"/>
                <a:ea typeface="+mn-ea"/>
                <a:cs typeface="+mn-cs"/>
              </a:rPr>
              <a:t>Clock Period.</a:t>
            </a:r>
          </a:p>
        </p:txBody>
      </p:sp>
      <p:sp>
        <p:nvSpPr>
          <p:cNvPr id="262" name="TextBox 261"/>
          <p:cNvSpPr txBox="1"/>
          <p:nvPr/>
        </p:nvSpPr>
        <p:spPr>
          <a:xfrm>
            <a:off x="6805" y="3228425"/>
            <a:ext cx="1860638" cy="584775"/>
          </a:xfrm>
          <a:prstGeom prst="rect">
            <a:avLst/>
          </a:prstGeom>
          <a:noFill/>
        </p:spPr>
        <p:txBody>
          <a:bodyPr wrap="none" rtlCol="0">
            <a:spAutoFit/>
          </a:bodyPr>
          <a:lstStyle/>
          <a:p>
            <a:r>
              <a:rPr lang="en-US" sz="1600" dirty="0"/>
              <a:t>Counter underflow</a:t>
            </a:r>
          </a:p>
          <a:p>
            <a:r>
              <a:rPr lang="en-US" sz="1600" dirty="0"/>
              <a:t>Update event (UEV)</a:t>
            </a:r>
          </a:p>
        </p:txBody>
      </p:sp>
      <p:sp>
        <p:nvSpPr>
          <p:cNvPr id="264" name="TextBox 263"/>
          <p:cNvSpPr txBox="1"/>
          <p:nvPr/>
        </p:nvSpPr>
        <p:spPr>
          <a:xfrm>
            <a:off x="163018" y="1563469"/>
            <a:ext cx="755335" cy="646331"/>
          </a:xfrm>
          <a:prstGeom prst="rect">
            <a:avLst/>
          </a:prstGeom>
          <a:noFill/>
        </p:spPr>
        <p:txBody>
          <a:bodyPr wrap="none" rtlCol="0">
            <a:spAutoFit/>
          </a:bodyPr>
          <a:lstStyle/>
          <a:p>
            <a:r>
              <a:rPr lang="en-US" dirty="0"/>
              <a:t>Timer</a:t>
            </a:r>
          </a:p>
          <a:p>
            <a:r>
              <a:rPr lang="en-US" dirty="0"/>
              <a:t>clock</a:t>
            </a:r>
          </a:p>
        </p:txBody>
      </p:sp>
    </p:spTree>
    <p:extLst>
      <p:ext uri="{BB962C8B-B14F-4D97-AF65-F5344CB8AC3E}">
        <p14:creationId xmlns:p14="http://schemas.microsoft.com/office/powerpoint/2010/main" val="301888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5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 grpId="0" animBg="1"/>
      <p:bldP spid="25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Calculating ARR</a:t>
            </a: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7C8D44-3667-46F6-9772-CC52308E2A7F}" type="slidenum">
              <a:rPr kumimoji="0" lang="en-US" sz="1400" b="0" i="0" u="none" strike="noStrike" kern="1200" cap="none" spc="0" normalizeH="0" baseline="0" noProof="0" smtClean="0">
                <a:ln>
                  <a:noFill/>
                </a:ln>
                <a:solidFill>
                  <a:srgbClr val="1F497D"/>
                </a:solidFill>
                <a:effectLst/>
                <a:uLnTx/>
                <a:uFillTx/>
                <a:latin typeface="Gill Sans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400" b="0" i="0" u="none" strike="noStrike" kern="1200" cap="none" spc="0" normalizeH="0" baseline="0" noProof="0" dirty="0">
              <a:ln>
                <a:noFill/>
              </a:ln>
              <a:solidFill>
                <a:srgbClr val="1F497D"/>
              </a:solidFill>
              <a:effectLst/>
              <a:uLnTx/>
              <a:uFillTx/>
              <a:latin typeface="Gill Sans MT"/>
              <a:ea typeface="+mn-ea"/>
              <a:cs typeface="+mn-cs"/>
            </a:endParaRPr>
          </a:p>
        </p:txBody>
      </p:sp>
      <p:sp>
        <p:nvSpPr>
          <p:cNvPr id="4" name="Content Placeholder 3"/>
          <p:cNvSpPr>
            <a:spLocks noGrp="1"/>
          </p:cNvSpPr>
          <p:nvPr>
            <p:ph sz="quarter" idx="1"/>
          </p:nvPr>
        </p:nvSpPr>
        <p:spPr>
          <a:xfrm>
            <a:off x="304800" y="1143000"/>
            <a:ext cx="7747672" cy="2133600"/>
          </a:xfrm>
        </p:spPr>
        <p:txBody>
          <a:bodyPr>
            <a:normAutofit/>
          </a:bodyPr>
          <a:lstStyle/>
          <a:p>
            <a:r>
              <a:rPr lang="en-US" sz="2000" dirty="0"/>
              <a:t>Suppose Timer Clock </a:t>
            </a:r>
            <a:r>
              <a:rPr lang="en-US" altLang="zh-CN" sz="2000" dirty="0"/>
              <a:t>Frequency</a:t>
            </a:r>
            <a:r>
              <a:rPr lang="en-US" sz="2000" dirty="0"/>
              <a:t> = </a:t>
            </a:r>
            <a:r>
              <a:rPr lang="en-US" sz="2000" dirty="0">
                <a:latin typeface="Consolas" panose="020B0609020204030204" pitchFamily="49" charset="0"/>
              </a:rPr>
              <a:t>80MHz</a:t>
            </a:r>
          </a:p>
          <a:p>
            <a:r>
              <a:rPr lang="en-US" sz="2000" dirty="0"/>
              <a:t>Goal:  Timer Frequency = 100Hz</a:t>
            </a:r>
          </a:p>
          <a:p>
            <a:r>
              <a:rPr lang="en-US" sz="2000" dirty="0"/>
              <a:t>What should the ARR value be for 1. up-counting </a:t>
            </a:r>
            <a:r>
              <a:rPr lang="en-US" altLang="zh-CN" sz="2000" dirty="0"/>
              <a:t>mode</a:t>
            </a:r>
            <a:r>
              <a:rPr lang="en-US" sz="2000" dirty="0"/>
              <a:t>; 2. down-counting mode; 3. center-aligned counting mode?</a:t>
            </a:r>
          </a:p>
        </p:txBody>
      </p:sp>
      <p:sp>
        <p:nvSpPr>
          <p:cNvPr id="10" name="TextBox 9"/>
          <p:cNvSpPr txBox="1"/>
          <p:nvPr/>
        </p:nvSpPr>
        <p:spPr>
          <a:xfrm>
            <a:off x="706079" y="5050303"/>
            <a:ext cx="7980400" cy="1200329"/>
          </a:xfrm>
          <a:prstGeom prst="rect">
            <a:avLst/>
          </a:prstGeom>
          <a:noFill/>
        </p:spPr>
        <p:txBody>
          <a:bodyPr wrap="square" rtlCol="0">
            <a:spAutoFit/>
          </a:bodyPr>
          <a:lstStyle/>
          <a:p>
            <a:r>
              <a:rPr lang="en-US" dirty="0"/>
              <a:t>But a 16-bit ARR register has value range of [0, 65535], so ARR value of 799999 or 400000 is out of range </a:t>
            </a:r>
            <a:r>
              <a:rPr lang="en-US" dirty="0">
                <a:sym typeface="Wingdings" panose="05000000000000000000" pitchFamily="2" charset="2"/>
              </a:rPr>
              <a:t> cannot generate a 10ms timer from a 80MHz Timer Clock!</a:t>
            </a:r>
            <a:endParaRPr lang="en-US" dirty="0"/>
          </a:p>
          <a:p>
            <a:r>
              <a:rPr lang="en-US" dirty="0"/>
              <a:t>Solution: use </a:t>
            </a:r>
            <a:r>
              <a:rPr lang="en-US" dirty="0" err="1"/>
              <a:t>prescaler</a:t>
            </a:r>
            <a:r>
              <a:rPr lang="en-US" dirty="0"/>
              <a:t> (PSC) to reduce Timer Clock Frequency</a:t>
            </a:r>
          </a:p>
        </p:txBody>
      </p:sp>
      <p:sp>
        <p:nvSpPr>
          <p:cNvPr id="11" name="Rectangle 10"/>
          <p:cNvSpPr/>
          <p:nvPr/>
        </p:nvSpPr>
        <p:spPr>
          <a:xfrm>
            <a:off x="374209" y="3212068"/>
            <a:ext cx="4273991" cy="369332"/>
          </a:xfrm>
          <a:prstGeom prst="rect">
            <a:avLst/>
          </a:prstGeom>
        </p:spPr>
        <p:txBody>
          <a:bodyPr wrap="none">
            <a:spAutoFit/>
          </a:bodyPr>
          <a:lstStyle/>
          <a:p>
            <a:r>
              <a:rPr lang="en-US" altLang="zh-CN" dirty="0"/>
              <a:t>For </a:t>
            </a:r>
            <a:r>
              <a:rPr lang="en-US" dirty="0"/>
              <a:t>up-counting or down-counting mode: </a:t>
            </a:r>
          </a:p>
        </p:txBody>
      </p:sp>
      <p:sp>
        <p:nvSpPr>
          <p:cNvPr id="12" name="Rectangle 11"/>
          <p:cNvSpPr/>
          <p:nvPr/>
        </p:nvSpPr>
        <p:spPr>
          <a:xfrm>
            <a:off x="4623456" y="3212068"/>
            <a:ext cx="3429016" cy="369332"/>
          </a:xfrm>
          <a:prstGeom prst="rect">
            <a:avLst/>
          </a:prstGeom>
        </p:spPr>
        <p:txBody>
          <a:bodyPr wrap="none">
            <a:spAutoFit/>
          </a:bodyPr>
          <a:lstStyle/>
          <a:p>
            <a:r>
              <a:rPr lang="en-US" altLang="zh-CN" dirty="0"/>
              <a:t>For </a:t>
            </a:r>
            <a:r>
              <a:rPr lang="en-US" dirty="0"/>
              <a:t>center-aligned counting mode: </a:t>
            </a:r>
          </a:p>
        </p:txBody>
      </p:sp>
      <mc:AlternateContent xmlns:mc="http://schemas.openxmlformats.org/markup-compatibility/2006" xmlns:a14="http://schemas.microsoft.com/office/drawing/2010/main">
        <mc:Choice Requires="a14">
          <p:sp>
            <p:nvSpPr>
              <p:cNvPr id="13" name="Rectangle 12"/>
              <p:cNvSpPr/>
              <p:nvPr/>
            </p:nvSpPr>
            <p:spPr>
              <a:xfrm>
                <a:off x="319596" y="3733800"/>
                <a:ext cx="4075218" cy="6235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baseline="-25000" smtClean="0">
                          <a:latin typeface="Cambria Math" panose="02040503050406030204" pitchFamily="18" charset="0"/>
                        </a:rPr>
                        <m:t>𝑇𝑖𝑚𝑒𝑟</m:t>
                      </m:r>
                      <m:r>
                        <a:rPr lang="en-US" i="0">
                          <a:latin typeface="Cambria Math" panose="02040503050406030204" pitchFamily="18" charset="0"/>
                        </a:rPr>
                        <m:t>=</m:t>
                      </m:r>
                      <m:f>
                        <m:fPr>
                          <m:ctrlPr>
                            <a:rPr lang="en-US" i="1">
                              <a:solidFill>
                                <a:prstClr val="black"/>
                              </a:solidFill>
                              <a:latin typeface="Cambria Math" panose="02040503050406030204" pitchFamily="18" charset="0"/>
                            </a:rPr>
                          </m:ctrlPr>
                        </m:fPr>
                        <m:num>
                          <m:sSub>
                            <m:sSubPr>
                              <m:ctrlPr>
                                <a:rPr lang="en-US" i="1">
                                  <a:solidFill>
                                    <a:prstClr val="black"/>
                                  </a:solidFill>
                                  <a:latin typeface="Cambria Math" panose="02040503050406030204" pitchFamily="18" charset="0"/>
                                </a:rPr>
                              </m:ctrlPr>
                            </m:sSubPr>
                            <m:e>
                              <m:r>
                                <a:rPr lang="en-US" i="1">
                                  <a:solidFill>
                                    <a:prstClr val="black"/>
                                  </a:solidFill>
                                  <a:latin typeface="Cambria Math"/>
                                </a:rPr>
                                <m:t>𝑓</m:t>
                              </m:r>
                            </m:e>
                            <m:sub>
                              <m:r>
                                <a:rPr lang="en-US" i="1">
                                  <a:solidFill>
                                    <a:prstClr val="black"/>
                                  </a:solidFill>
                                  <a:latin typeface="Cambria Math"/>
                                </a:rPr>
                                <m:t>𝐶𝐾</m:t>
                              </m:r>
                              <m:r>
                                <a:rPr lang="en-US" i="1">
                                  <a:solidFill>
                                    <a:prstClr val="black"/>
                                  </a:solidFill>
                                  <a:latin typeface="Cambria Math"/>
                                </a:rPr>
                                <m:t>_</m:t>
                              </m:r>
                              <m:r>
                                <a:rPr lang="en-US" i="1">
                                  <a:solidFill>
                                    <a:prstClr val="black"/>
                                  </a:solidFill>
                                  <a:latin typeface="Cambria Math"/>
                                </a:rPr>
                                <m:t>𝐶𝑁𝑇</m:t>
                              </m:r>
                            </m:sub>
                          </m:sSub>
                        </m:num>
                        <m:den>
                          <m:r>
                            <a:rPr lang="en-US" i="1">
                              <a:solidFill>
                                <a:prstClr val="black"/>
                              </a:solidFill>
                              <a:latin typeface="Cambria Math" panose="02040503050406030204" pitchFamily="18" charset="0"/>
                            </a:rPr>
                            <m:t>𝐴𝑅𝑅</m:t>
                          </m:r>
                          <m:r>
                            <a:rPr lang="en-US" i="1">
                              <a:solidFill>
                                <a:prstClr val="black"/>
                              </a:solidFill>
                              <a:latin typeface="Cambria Math" panose="02040503050406030204" pitchFamily="18" charset="0"/>
                            </a:rPr>
                            <m:t>+1</m:t>
                          </m:r>
                        </m:den>
                      </m:f>
                      <m:r>
                        <a:rPr lang="en-US" b="0" i="1" smtClean="0">
                          <a:solidFill>
                            <a:prstClr val="black"/>
                          </a:solidFill>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80</m:t>
                          </m:r>
                          <m:r>
                            <a:rPr lang="en-US" i="1">
                              <a:latin typeface="Cambria Math" panose="02040503050406030204" pitchFamily="18" charset="0"/>
                            </a:rPr>
                            <m:t>𝑀𝐻𝑧</m:t>
                          </m:r>
                        </m:num>
                        <m:den>
                          <m:r>
                            <a:rPr lang="en-US" b="0" i="1" smtClean="0">
                              <a:latin typeface="Cambria Math" panose="02040503050406030204" pitchFamily="18" charset="0"/>
                            </a:rPr>
                            <m:t>𝐴𝑅𝑅</m:t>
                          </m:r>
                          <m:r>
                            <a:rPr lang="en-US" i="1">
                              <a:latin typeface="Cambria Math" panose="02040503050406030204" pitchFamily="18" charset="0"/>
                            </a:rPr>
                            <m:t>+1</m:t>
                          </m:r>
                        </m:den>
                      </m:f>
                      <m:r>
                        <a:rPr lang="en-US" i="1">
                          <a:latin typeface="Cambria Math" panose="02040503050406030204" pitchFamily="18" charset="0"/>
                        </a:rPr>
                        <m:t>=</m:t>
                      </m:r>
                      <m:r>
                        <a:rPr lang="en-US" b="0" i="1" smtClean="0">
                          <a:latin typeface="Cambria Math" panose="02040503050406030204" pitchFamily="18" charset="0"/>
                        </a:rPr>
                        <m:t>10</m:t>
                      </m:r>
                      <m:r>
                        <a:rPr lang="en-US" i="1">
                          <a:latin typeface="Cambria Math" panose="02040503050406030204" pitchFamily="18" charset="0"/>
                        </a:rPr>
                        <m:t>0</m:t>
                      </m:r>
                      <m:r>
                        <a:rPr lang="en-US" i="1">
                          <a:latin typeface="Cambria Math" panose="02040503050406030204" pitchFamily="18" charset="0"/>
                        </a:rPr>
                        <m:t>𝐻𝑧</m:t>
                      </m:r>
                    </m:oMath>
                  </m:oMathPara>
                </a14:m>
                <a:endParaRPr lang="en-US" i="1" dirty="0"/>
              </a:p>
            </p:txBody>
          </p:sp>
        </mc:Choice>
        <mc:Fallback xmlns="">
          <p:sp>
            <p:nvSpPr>
              <p:cNvPr id="13" name="Rectangle 12"/>
              <p:cNvSpPr>
                <a:spLocks noRot="1" noChangeAspect="1" noMove="1" noResize="1" noEditPoints="1" noAdjustHandles="1" noChangeArrowheads="1" noChangeShapeType="1" noTextEdit="1"/>
              </p:cNvSpPr>
              <p:nvPr/>
            </p:nvSpPr>
            <p:spPr>
              <a:xfrm>
                <a:off x="319596" y="3733800"/>
                <a:ext cx="4075218" cy="62350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319596" y="4510364"/>
                <a:ext cx="17671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𝐴𝑅𝑅</m:t>
                      </m:r>
                      <m:r>
                        <a:rPr lang="en-US" b="0" i="1" smtClean="0">
                          <a:latin typeface="Cambria Math" panose="02040503050406030204" pitchFamily="18" charset="0"/>
                        </a:rPr>
                        <m:t>=799999</m:t>
                      </m:r>
                    </m:oMath>
                  </m:oMathPara>
                </a14:m>
                <a:endParaRPr lang="en-US" i="1" dirty="0"/>
              </a:p>
            </p:txBody>
          </p:sp>
        </mc:Choice>
        <mc:Fallback xmlns="">
          <p:sp>
            <p:nvSpPr>
              <p:cNvPr id="14" name="Rectangle 13"/>
              <p:cNvSpPr>
                <a:spLocks noRot="1" noChangeAspect="1" noMove="1" noResize="1" noEditPoints="1" noAdjustHandles="1" noChangeArrowheads="1" noChangeShapeType="1" noTextEdit="1"/>
              </p:cNvSpPr>
              <p:nvPr/>
            </p:nvSpPr>
            <p:spPr>
              <a:xfrm>
                <a:off x="319596" y="4510364"/>
                <a:ext cx="1767150"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611582" y="3733800"/>
                <a:ext cx="4074897" cy="6170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baseline="-25000" smtClean="0">
                          <a:latin typeface="Cambria Math" panose="02040503050406030204" pitchFamily="18" charset="0"/>
                        </a:rPr>
                        <m:t>𝑇𝑖𝑚𝑒𝑟</m:t>
                      </m:r>
                      <m:r>
                        <a:rPr lang="en-US" i="0">
                          <a:latin typeface="Cambria Math" panose="02040503050406030204" pitchFamily="18" charset="0"/>
                        </a:rPr>
                        <m:t>=</m:t>
                      </m:r>
                      <m:f>
                        <m:fPr>
                          <m:ctrlPr>
                            <a:rPr lang="en-US" i="1">
                              <a:solidFill>
                                <a:prstClr val="black"/>
                              </a:solidFill>
                              <a:latin typeface="Cambria Math" panose="02040503050406030204" pitchFamily="18" charset="0"/>
                            </a:rPr>
                          </m:ctrlPr>
                        </m:fPr>
                        <m:num>
                          <m:sSub>
                            <m:sSubPr>
                              <m:ctrlPr>
                                <a:rPr lang="en-US" i="1">
                                  <a:solidFill>
                                    <a:prstClr val="black"/>
                                  </a:solidFill>
                                  <a:latin typeface="Cambria Math" panose="02040503050406030204" pitchFamily="18" charset="0"/>
                                </a:rPr>
                              </m:ctrlPr>
                            </m:sSubPr>
                            <m:e>
                              <m:r>
                                <a:rPr lang="en-US" i="1">
                                  <a:solidFill>
                                    <a:prstClr val="black"/>
                                  </a:solidFill>
                                  <a:latin typeface="Cambria Math"/>
                                </a:rPr>
                                <m:t>𝑓</m:t>
                              </m:r>
                            </m:e>
                            <m:sub>
                              <m:r>
                                <a:rPr lang="en-US" i="1">
                                  <a:solidFill>
                                    <a:prstClr val="black"/>
                                  </a:solidFill>
                                  <a:latin typeface="Cambria Math"/>
                                </a:rPr>
                                <m:t>𝐶𝐾</m:t>
                              </m:r>
                              <m:r>
                                <a:rPr lang="en-US" i="1">
                                  <a:solidFill>
                                    <a:prstClr val="black"/>
                                  </a:solidFill>
                                  <a:latin typeface="Cambria Math"/>
                                </a:rPr>
                                <m:t>_</m:t>
                              </m:r>
                              <m:r>
                                <a:rPr lang="en-US" i="1">
                                  <a:solidFill>
                                    <a:prstClr val="black"/>
                                  </a:solidFill>
                                  <a:latin typeface="Cambria Math"/>
                                </a:rPr>
                                <m:t>𝐶𝑁𝑇</m:t>
                              </m:r>
                            </m:sub>
                          </m:sSub>
                        </m:num>
                        <m:den>
                          <m:r>
                            <a:rPr lang="en-US" b="0" i="1" smtClean="0">
                              <a:solidFill>
                                <a:prstClr val="black"/>
                              </a:solidFill>
                              <a:latin typeface="Cambria Math" panose="02040503050406030204" pitchFamily="18" charset="0"/>
                            </a:rPr>
                            <m:t>2∗</m:t>
                          </m:r>
                          <m:r>
                            <a:rPr lang="en-US" i="1">
                              <a:solidFill>
                                <a:prstClr val="black"/>
                              </a:solidFill>
                              <a:latin typeface="Cambria Math" panose="02040503050406030204" pitchFamily="18" charset="0"/>
                            </a:rPr>
                            <m:t>𝐴𝑅𝑅</m:t>
                          </m:r>
                        </m:den>
                      </m:f>
                      <m:r>
                        <a:rPr lang="en-US" b="0" i="1" smtClean="0">
                          <a:solidFill>
                            <a:prstClr val="black"/>
                          </a:solidFill>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80</m:t>
                          </m:r>
                          <m:r>
                            <a:rPr lang="en-US" i="1">
                              <a:latin typeface="Cambria Math" panose="02040503050406030204" pitchFamily="18" charset="0"/>
                            </a:rPr>
                            <m:t>𝑀𝐻𝑧</m:t>
                          </m:r>
                        </m:num>
                        <m:den>
                          <m:r>
                            <a:rPr lang="en-US" b="0" i="1" smtClean="0">
                              <a:latin typeface="Cambria Math" panose="02040503050406030204" pitchFamily="18" charset="0"/>
                            </a:rPr>
                            <m:t>2∗</m:t>
                          </m:r>
                          <m:r>
                            <a:rPr lang="en-US" b="0" i="1" smtClean="0">
                              <a:latin typeface="Cambria Math" panose="02040503050406030204" pitchFamily="18" charset="0"/>
                            </a:rPr>
                            <m:t>𝐴𝑅𝑅</m:t>
                          </m:r>
                        </m:den>
                      </m:f>
                      <m:r>
                        <a:rPr lang="en-US" i="1">
                          <a:latin typeface="Cambria Math" panose="02040503050406030204" pitchFamily="18" charset="0"/>
                        </a:rPr>
                        <m:t>=</m:t>
                      </m:r>
                      <m:r>
                        <a:rPr lang="en-US" b="0" i="1" smtClean="0">
                          <a:latin typeface="Cambria Math" panose="02040503050406030204" pitchFamily="18" charset="0"/>
                        </a:rPr>
                        <m:t>10</m:t>
                      </m:r>
                      <m:r>
                        <a:rPr lang="en-US" i="1">
                          <a:latin typeface="Cambria Math" panose="02040503050406030204" pitchFamily="18" charset="0"/>
                        </a:rPr>
                        <m:t>0</m:t>
                      </m:r>
                      <m:r>
                        <a:rPr lang="en-US" i="1">
                          <a:latin typeface="Cambria Math" panose="02040503050406030204" pitchFamily="18" charset="0"/>
                        </a:rPr>
                        <m:t>𝐻𝑧</m:t>
                      </m:r>
                    </m:oMath>
                  </m:oMathPara>
                </a14:m>
                <a:endParaRPr lang="en-US" i="1" dirty="0"/>
              </a:p>
            </p:txBody>
          </p:sp>
        </mc:Choice>
        <mc:Fallback xmlns="">
          <p:sp>
            <p:nvSpPr>
              <p:cNvPr id="15" name="Rectangle 14"/>
              <p:cNvSpPr>
                <a:spLocks noRot="1" noChangeAspect="1" noMove="1" noResize="1" noEditPoints="1" noAdjustHandles="1" noChangeArrowheads="1" noChangeShapeType="1" noTextEdit="1"/>
              </p:cNvSpPr>
              <p:nvPr/>
            </p:nvSpPr>
            <p:spPr>
              <a:xfrm>
                <a:off x="4611582" y="3733800"/>
                <a:ext cx="4074897" cy="61709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4611582" y="4510364"/>
                <a:ext cx="17671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𝐴𝑅𝑅</m:t>
                      </m:r>
                      <m:r>
                        <a:rPr lang="en-US" b="0" i="1" smtClean="0">
                          <a:latin typeface="Cambria Math" panose="02040503050406030204" pitchFamily="18" charset="0"/>
                        </a:rPr>
                        <m:t>=400000</m:t>
                      </m:r>
                    </m:oMath>
                  </m:oMathPara>
                </a14:m>
                <a:endParaRPr lang="en-US" i="1" dirty="0"/>
              </a:p>
            </p:txBody>
          </p:sp>
        </mc:Choice>
        <mc:Fallback xmlns="">
          <p:sp>
            <p:nvSpPr>
              <p:cNvPr id="16" name="Rectangle 15"/>
              <p:cNvSpPr>
                <a:spLocks noRot="1" noChangeAspect="1" noMove="1" noResize="1" noEditPoints="1" noAdjustHandles="1" noChangeArrowheads="1" noChangeShapeType="1" noTextEdit="1"/>
              </p:cNvSpPr>
              <p:nvPr/>
            </p:nvSpPr>
            <p:spPr>
              <a:xfrm>
                <a:off x="4611582" y="4510364"/>
                <a:ext cx="1767150" cy="369332"/>
              </a:xfrm>
              <a:prstGeom prst="rect">
                <a:avLst/>
              </a:prstGeom>
              <a:blipFill>
                <a:blip r:embed="rId7"/>
                <a:stretch>
                  <a:fillRect/>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063495253"/>
      </p:ext>
    </p:extLst>
  </p:cSld>
  <p:clrMapOvr>
    <a:masterClrMapping/>
  </p:clrMapOvr>
  <mc:AlternateContent xmlns:mc="http://schemas.openxmlformats.org/markup-compatibility/2006" xmlns:p14="http://schemas.microsoft.com/office/powerpoint/2010/main">
    <mc:Choice Requires="p14">
      <p:transition spd="slow" p14:dur="2000" advTm="57021"/>
    </mc:Choice>
    <mc:Fallback xmlns="">
      <p:transition spd="slow" advTm="57021"/>
    </mc:Fallback>
  </mc:AlternateContent>
  <p:extLst>
    <p:ext uri="{3A86A75C-4F4B-4683-9AE1-C65F6400EC91}">
      <p14:laserTraceLst xmlns:p14="http://schemas.microsoft.com/office/powerpoint/2010/main">
        <p14:tracePtLst>
          <p14:tracePt t="5374" x="3949700" y="1709738"/>
          <p14:tracePt t="6110" x="4010025" y="1709738"/>
          <p14:tracePt t="6133" x="4060825" y="1709738"/>
          <p14:tracePt t="6134" x="4070350" y="1709738"/>
          <p14:tracePt t="6154" x="4130675" y="1709738"/>
          <p14:tracePt t="6178" x="4211638" y="1719263"/>
          <p14:tracePt t="6199" x="4262438" y="1730375"/>
          <p14:tracePt t="6223" x="4302125" y="1730375"/>
          <p14:tracePt t="6247" x="4332288" y="1730375"/>
          <p14:tracePt t="6269" x="4341813" y="1730375"/>
          <p14:tracePt t="6291" x="4381500" y="1730375"/>
          <p14:tracePt t="6312" x="4411663" y="1730375"/>
          <p14:tracePt t="6336" x="4441825" y="1730375"/>
          <p14:tracePt t="6361" x="4452938" y="1730375"/>
          <p14:tracePt t="6385" x="4492625" y="1730375"/>
          <p14:tracePt t="6407" x="4543425" y="1730375"/>
          <p14:tracePt t="6434" x="4573588" y="1730375"/>
          <p14:tracePt t="6457" x="4583113" y="1730375"/>
          <p14:tracePt t="6500" x="4603750" y="1730375"/>
          <p14:tracePt t="7461" x="4613275" y="1730375"/>
          <p14:tracePt t="7462" x="0" y="0"/>
        </p14:tracePtLst>
        <p14:tracePtLst>
          <p14:tracePt t="10251" x="3870325" y="2201863"/>
          <p14:tracePt t="10351" x="3910013" y="2201863"/>
          <p14:tracePt t="10379" x="3979863" y="2201863"/>
          <p14:tracePt t="10404" x="4060825" y="2232025"/>
          <p14:tracePt t="10430" x="4111625" y="2243138"/>
          <p14:tracePt t="10454" x="4160838" y="2252663"/>
          <p14:tracePt t="10477" x="4211638" y="2252663"/>
          <p14:tracePt t="10501" x="4232275" y="2262188"/>
          <p14:tracePt t="10523" x="4251325" y="2273300"/>
          <p14:tracePt t="10546" x="4281488" y="2273300"/>
          <p14:tracePt t="10569" x="4311650" y="2273300"/>
          <p14:tracePt t="10592" x="4341813" y="2273300"/>
          <p14:tracePt t="10617" x="4362450" y="2273300"/>
          <p14:tracePt t="10645" x="4392613" y="2273300"/>
          <p14:tracePt t="10669" x="4432300" y="2273300"/>
          <p14:tracePt t="10693" x="4471988" y="2273300"/>
          <p14:tracePt t="10717" x="4492625" y="2273300"/>
          <p14:tracePt t="10743" x="4522788" y="2273300"/>
          <p14:tracePt t="10768" x="4562475" y="2273300"/>
          <p14:tracePt t="10792" x="4573588" y="2262188"/>
          <p14:tracePt t="11342" x="4583113" y="2262188"/>
          <p14:tracePt t="11343" x="0" y="0"/>
        </p14:tracePtLst>
        <p14:tracePtLst>
          <p14:tracePt t="11954" x="2201863" y="2635250"/>
          <p14:tracePt t="12023" x="2211388" y="2635250"/>
          <p14:tracePt t="12046" x="2251075" y="2635250"/>
          <p14:tracePt t="12068" x="2341563" y="2635250"/>
          <p14:tracePt t="12090" x="2401888" y="2635250"/>
          <p14:tracePt t="12114" x="2473325" y="2635250"/>
          <p14:tracePt t="12114" x="2482850" y="2635250"/>
          <p14:tracePt t="12138" x="2573338" y="2635250"/>
          <p14:tracePt t="12160" x="2613025" y="2635250"/>
          <p14:tracePt t="12181" x="2652713" y="2635250"/>
          <p14:tracePt t="12204" x="2703513" y="2635250"/>
          <p14:tracePt t="12204" x="2733675" y="2635250"/>
          <p14:tracePt t="12226" x="2794000" y="2635250"/>
          <p14:tracePt t="12249" x="2844800" y="2635250"/>
          <p14:tracePt t="12272" x="2924175" y="2635250"/>
          <p14:tracePt t="12272" x="2944813" y="2635250"/>
          <p14:tracePt t="12295" x="3014663" y="2635250"/>
          <p14:tracePt t="12317" x="3105150" y="2635250"/>
          <p14:tracePt t="12340" x="3165475" y="2635250"/>
          <p14:tracePt t="12340" x="3186113" y="2635250"/>
          <p14:tracePt t="12365" x="3267075" y="2635250"/>
          <p14:tracePt t="12387" x="3336925" y="2635250"/>
          <p14:tracePt t="12410" x="3448050" y="2635250"/>
          <p14:tracePt t="12433" x="3568700" y="2635250"/>
          <p14:tracePt t="12458" x="3617913" y="2635250"/>
          <p14:tracePt t="12613" x="3638550" y="2635250"/>
          <p14:tracePt t="12973" x="0" y="0"/>
        </p14:tracePtLst>
        <p14:tracePtLst>
          <p14:tracePt t="19905" x="7558088" y="2343150"/>
          <p14:tracePt t="19929" x="7569200" y="2343150"/>
          <p14:tracePt t="19951" x="7599363" y="2343150"/>
          <p14:tracePt t="19979" x="7780338" y="2322513"/>
          <p14:tracePt t="19979" x="7820025" y="2322513"/>
          <p14:tracePt t="20003" x="8140700" y="2282825"/>
          <p14:tracePt t="20004" x="8170863" y="2282825"/>
          <p14:tracePt t="20026" x="8583613" y="2262188"/>
          <p14:tracePt t="20047" x="8985250" y="2262188"/>
          <p14:tracePt t="20070" x="9267825" y="2262188"/>
          <p14:tracePt t="20094" x="9437688" y="2262188"/>
          <p14:tracePt t="20119" x="9548813" y="2262188"/>
          <p14:tracePt t="20145" x="9678988" y="2243138"/>
          <p14:tracePt t="20171" x="9729788" y="2232025"/>
          <p14:tracePt t="20196" x="9779000" y="2232025"/>
          <p14:tracePt t="20222" x="9880600" y="2212975"/>
          <p14:tracePt t="20244" x="9959975" y="2182813"/>
          <p14:tracePt t="20267" x="10031413" y="2182813"/>
          <p14:tracePt t="20267" x="10040938" y="2182813"/>
          <p14:tracePt t="20289" x="10091738" y="2182813"/>
          <p14:tracePt t="20315" x="10140950" y="2182813"/>
          <p14:tracePt t="20339" x="10161588" y="2182813"/>
          <p14:tracePt t="20392" x="10171113" y="2182813"/>
          <p14:tracePt t="20423" x="10191750" y="2182813"/>
          <p14:tracePt t="20608" x="10161588" y="2182813"/>
          <p14:tracePt t="20633" x="9959975" y="2182813"/>
          <p14:tracePt t="20657" x="9729788" y="2182813"/>
          <p14:tracePt t="20657" x="9709150" y="2182813"/>
          <p14:tracePt t="20681" x="9337675" y="2182813"/>
          <p14:tracePt t="20705" x="8845550" y="2162175"/>
          <p14:tracePt t="20731" x="8382000" y="2162175"/>
          <p14:tracePt t="20757" x="8091488" y="2152650"/>
          <p14:tracePt t="20781" x="7910513" y="2152650"/>
          <p14:tracePt t="20781" x="7889875" y="2152650"/>
          <p14:tracePt t="20805" x="7739063" y="2152650"/>
          <p14:tracePt t="20805" x="7708900" y="2152650"/>
          <p14:tracePt t="20828" x="7569200" y="2132013"/>
          <p14:tracePt t="20852" x="7478713" y="2132013"/>
          <p14:tracePt t="20876" x="7407275" y="2132013"/>
          <p14:tracePt t="20992" x="7437438" y="2111375"/>
          <p14:tracePt t="21017" x="7569200" y="2111375"/>
          <p14:tracePt t="21042" x="7850188" y="2111375"/>
          <p14:tracePt t="21067" x="8261350" y="2111375"/>
          <p14:tracePt t="21091" x="8743950" y="2092325"/>
          <p14:tracePt t="21118" x="9186863" y="2092325"/>
          <p14:tracePt t="21146" x="9598025" y="2092325"/>
          <p14:tracePt t="21174" x="10001250" y="2092325"/>
          <p14:tracePt t="21197" x="10231438" y="2092325"/>
          <p14:tracePt t="21197" x="10252075" y="2092325"/>
          <p14:tracePt t="21221" x="10363200" y="2092325"/>
          <p14:tracePt t="21245" x="10463213" y="2092325"/>
          <p14:tracePt t="21271" x="10583863" y="2092325"/>
          <p14:tracePt t="21318" x="10604500" y="2092325"/>
          <p14:tracePt t="21575" x="0" y="0"/>
        </p14:tracePtLst>
        <p14:tracePtLst>
          <p14:tracePt t="24608" x="8170863" y="5691188"/>
          <p14:tracePt t="24718" x="8170863" y="5702300"/>
          <p14:tracePt t="24742" x="8170863" y="5711825"/>
          <p14:tracePt t="24766" x="8191500" y="5721350"/>
          <p14:tracePt t="24791" x="8231188" y="5732463"/>
          <p14:tracePt t="24813" x="8302625" y="5772150"/>
          <p14:tracePt t="24836" x="8402638" y="5792788"/>
          <p14:tracePt t="24863" x="8472488" y="5792788"/>
          <p14:tracePt t="24863" x="8483600" y="5802313"/>
          <p14:tracePt t="24892" x="8553450" y="5811838"/>
          <p14:tracePt t="24915" x="8613775" y="5811838"/>
          <p14:tracePt t="24941" x="8694738" y="5811838"/>
          <p14:tracePt t="24967" x="8743950" y="5811838"/>
          <p14:tracePt t="24991" x="8774113" y="5811838"/>
          <p14:tracePt t="25015" x="8855075" y="5811838"/>
          <p14:tracePt t="25040" x="8936038" y="5811838"/>
          <p14:tracePt t="25064" x="9045575" y="5811838"/>
          <p14:tracePt t="25094" x="9126538" y="5811838"/>
          <p14:tracePt t="25117" x="9156700" y="5811838"/>
          <p14:tracePt t="25141" x="9207500" y="5811838"/>
          <p14:tracePt t="25162" x="9237663" y="5811838"/>
          <p14:tracePt t="25186" x="9286875" y="5811838"/>
          <p14:tracePt t="25209" x="9358313" y="5811838"/>
          <p14:tracePt t="25209" x="9367838" y="5811838"/>
          <p14:tracePt t="25234" x="9437688" y="5811838"/>
          <p14:tracePt t="25257" x="9458325" y="5811838"/>
          <p14:tracePt t="25305" x="9478963" y="5811838"/>
          <p14:tracePt t="25379" x="9488488" y="5811838"/>
          <p14:tracePt t="25953" x="9478963" y="5811838"/>
          <p14:tracePt t="25979" x="9367838" y="5811838"/>
          <p14:tracePt t="26003" x="9237663" y="5811838"/>
          <p14:tracePt t="26028" x="9156700" y="5811838"/>
          <p14:tracePt t="26052" x="9075738" y="5811838"/>
          <p14:tracePt t="26077" x="8924925" y="5811838"/>
          <p14:tracePt t="26101" x="8764588" y="5832475"/>
          <p14:tracePt t="26101" x="8734425" y="5832475"/>
          <p14:tracePt t="26124" x="8562975" y="5832475"/>
          <p14:tracePt t="26148" x="8423275" y="5832475"/>
          <p14:tracePt t="26172" x="8261350" y="5832475"/>
          <p14:tracePt t="26196" x="8201025" y="5832475"/>
          <p14:tracePt t="26250" x="8181975" y="5832475"/>
          <p14:tracePt t="26276" x="8151813" y="5832475"/>
          <p14:tracePt t="26300" x="8080375" y="5832475"/>
          <p14:tracePt t="26324" x="8070850" y="5832475"/>
          <p14:tracePt t="26348" x="8050213" y="5832475"/>
          <p14:tracePt t="26554" x="0" y="0"/>
        </p14:tracePtLst>
        <p14:tracePtLst>
          <p14:tracePt t="28806" x="8031163" y="4143375"/>
          <p14:tracePt t="30619" x="8031163" y="4162425"/>
          <p14:tracePt t="30642" x="8031163" y="4173538"/>
          <p14:tracePt t="30665" x="8031163" y="4192588"/>
          <p14:tracePt t="30690" x="8031163" y="4213225"/>
          <p14:tracePt t="30740" x="8031163" y="4222750"/>
          <p14:tracePt t="30787" x="8031163" y="4252913"/>
          <p14:tracePt t="30928" x="8031163" y="4273550"/>
          <p14:tracePt t="30953" x="8050213" y="4283075"/>
          <p14:tracePt t="31299" x="8050213" y="4303713"/>
          <p14:tracePt t="31322" x="8050213" y="4364038"/>
          <p14:tracePt t="31349" x="8050213" y="4394200"/>
          <p14:tracePt t="31844" x="8050213" y="4403725"/>
          <p14:tracePt t="31871" x="0" y="0"/>
        </p14:tracePtLst>
      </p14:laserTraceLst>
    </p:ext>
    <p:ext uri="{E180D4A7-C9FB-4DFB-919C-405C955672EB}">
      <p14:showEvtLst xmlns:p14="http://schemas.microsoft.com/office/powerpoint/2010/main">
        <p14:playEvt time="35" objId="7"/>
        <p14:stopEvt time="51385" objId="7"/>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400"/>
            <a:ext cx="8434161" cy="990600"/>
          </a:xfrm>
        </p:spPr>
        <p:txBody>
          <a:bodyPr>
            <a:normAutofit/>
          </a:bodyPr>
          <a:lstStyle/>
          <a:p>
            <a:r>
              <a:rPr lang="en-US"/>
              <a:t>Example: Calculating </a:t>
            </a:r>
            <a:r>
              <a:rPr lang="en-US" dirty="0"/>
              <a:t>ARR </a:t>
            </a:r>
            <a:r>
              <a:rPr lang="en-US" altLang="zh-CN" dirty="0"/>
              <a:t>with </a:t>
            </a:r>
            <a:r>
              <a:rPr lang="en-US" altLang="zh-CN" dirty="0" err="1"/>
              <a:t>Prescaler</a:t>
            </a:r>
            <a:endParaRPr lang="en-US" dirty="0"/>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7C8D44-3667-46F6-9772-CC52308E2A7F}" type="slidenum">
              <a:rPr kumimoji="0" lang="en-US" sz="1400" b="0" i="0" u="none" strike="noStrike" kern="1200" cap="none" spc="0" normalizeH="0" baseline="0" noProof="0" smtClean="0">
                <a:ln>
                  <a:noFill/>
                </a:ln>
                <a:solidFill>
                  <a:srgbClr val="1F497D"/>
                </a:solidFill>
                <a:effectLst/>
                <a:uLnTx/>
                <a:uFillTx/>
                <a:latin typeface="Gill Sans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400" b="0" i="0" u="none" strike="noStrike" kern="1200" cap="none" spc="0" normalizeH="0" baseline="0" noProof="0" dirty="0">
              <a:ln>
                <a:noFill/>
              </a:ln>
              <a:solidFill>
                <a:srgbClr val="1F497D"/>
              </a:solidFill>
              <a:effectLst/>
              <a:uLnTx/>
              <a:uFillTx/>
              <a:latin typeface="Gill Sans MT"/>
              <a:ea typeface="+mn-ea"/>
              <a:cs typeface="+mn-cs"/>
            </a:endParaRPr>
          </a:p>
        </p:txBody>
      </p:sp>
      <p:sp>
        <p:nvSpPr>
          <p:cNvPr id="4" name="Content Placeholder 3"/>
          <p:cNvSpPr>
            <a:spLocks noGrp="1"/>
          </p:cNvSpPr>
          <p:nvPr>
            <p:ph sz="quarter" idx="1"/>
          </p:nvPr>
        </p:nvSpPr>
        <p:spPr>
          <a:xfrm>
            <a:off x="304800" y="1143001"/>
            <a:ext cx="8153400" cy="1335540"/>
          </a:xfrm>
        </p:spPr>
        <p:txBody>
          <a:bodyPr>
            <a:normAutofit lnSpcReduction="10000"/>
          </a:bodyPr>
          <a:lstStyle/>
          <a:p>
            <a:r>
              <a:rPr lang="en-US" sz="1800" dirty="0"/>
              <a:t>Suppose CPU Clock </a:t>
            </a:r>
            <a:r>
              <a:rPr lang="en-US" altLang="zh-CN" sz="1800" dirty="0"/>
              <a:t>Frequency</a:t>
            </a:r>
            <a:r>
              <a:rPr lang="en-US" sz="1800" dirty="0"/>
              <a:t> = </a:t>
            </a:r>
            <a:r>
              <a:rPr lang="en-US" sz="1800" dirty="0">
                <a:latin typeface="Consolas" panose="020B0609020204030204" pitchFamily="49" charset="0"/>
              </a:rPr>
              <a:t>80MHz, </a:t>
            </a:r>
            <a:r>
              <a:rPr lang="en-US" altLang="zh-CN" sz="1800" dirty="0" err="1"/>
              <a:t>prescaler</a:t>
            </a:r>
            <a:r>
              <a:rPr lang="en-US" altLang="zh-CN" sz="1800" dirty="0"/>
              <a:t> </a:t>
            </a:r>
            <a:r>
              <a:rPr lang="en-US" sz="1800" dirty="0">
                <a:latin typeface="Consolas" panose="020B0609020204030204" pitchFamily="49" charset="0"/>
              </a:rPr>
              <a:t>PSC=79</a:t>
            </a:r>
          </a:p>
          <a:p>
            <a:r>
              <a:rPr lang="en-US" sz="1800" dirty="0"/>
              <a:t>Goal: Timer Frequency = </a:t>
            </a:r>
            <a:r>
              <a:rPr lang="en-US" sz="1800" dirty="0">
                <a:latin typeface="Consolas" panose="020B0609020204030204" pitchFamily="49" charset="0"/>
              </a:rPr>
              <a:t>100Hz</a:t>
            </a:r>
          </a:p>
          <a:p>
            <a:r>
              <a:rPr lang="en-US" sz="1800" dirty="0"/>
              <a:t>What should the ARR value be for 1. up-counting </a:t>
            </a:r>
            <a:r>
              <a:rPr lang="en-US" altLang="zh-CN" sz="1800" dirty="0"/>
              <a:t>mode</a:t>
            </a:r>
            <a:r>
              <a:rPr lang="en-US" sz="1800" dirty="0"/>
              <a:t>; 2. down-counting mode; 3. center-aligned counting mode?</a:t>
            </a:r>
          </a:p>
        </p:txBody>
      </p:sp>
      <p:sp>
        <p:nvSpPr>
          <p:cNvPr id="9" name="Rectangle 8"/>
          <p:cNvSpPr/>
          <p:nvPr/>
        </p:nvSpPr>
        <p:spPr>
          <a:xfrm>
            <a:off x="4623456" y="3212068"/>
            <a:ext cx="3429016" cy="369332"/>
          </a:xfrm>
          <a:prstGeom prst="rect">
            <a:avLst/>
          </a:prstGeom>
        </p:spPr>
        <p:txBody>
          <a:bodyPr wrap="none">
            <a:spAutoFit/>
          </a:bodyPr>
          <a:lstStyle/>
          <a:p>
            <a:r>
              <a:rPr lang="en-US" altLang="zh-CN" dirty="0"/>
              <a:t>For </a:t>
            </a:r>
            <a:r>
              <a:rPr lang="en-US" dirty="0"/>
              <a:t>center-aligned counting mode: </a:t>
            </a:r>
          </a:p>
        </p:txBody>
      </p:sp>
      <p:sp>
        <p:nvSpPr>
          <p:cNvPr id="10" name="TextBox 9"/>
          <p:cNvSpPr txBox="1"/>
          <p:nvPr/>
        </p:nvSpPr>
        <p:spPr>
          <a:xfrm>
            <a:off x="531679" y="5334000"/>
            <a:ext cx="8285200" cy="646331"/>
          </a:xfrm>
          <a:prstGeom prst="rect">
            <a:avLst/>
          </a:prstGeom>
          <a:noFill/>
        </p:spPr>
        <p:txBody>
          <a:bodyPr wrap="square" rtlCol="0">
            <a:spAutoFit/>
          </a:bodyPr>
          <a:lstStyle/>
          <a:p>
            <a:r>
              <a:rPr lang="en-US" altLang="zh-CN" dirty="0"/>
              <a:t>With </a:t>
            </a:r>
            <a:r>
              <a:rPr lang="en-US" dirty="0" err="1"/>
              <a:t>prescaler</a:t>
            </a:r>
            <a:r>
              <a:rPr lang="en-US" dirty="0"/>
              <a:t>, the ARR value of 9999 or 5000 is now within the range of 16-bit ARR register.</a:t>
            </a:r>
          </a:p>
        </p:txBody>
      </p:sp>
      <mc:AlternateContent xmlns:mc="http://schemas.openxmlformats.org/markup-compatibility/2006" xmlns:a14="http://schemas.microsoft.com/office/drawing/2010/main">
        <mc:Choice Requires="a14">
          <p:sp>
            <p:nvSpPr>
              <p:cNvPr id="11" name="Rectangle 10"/>
              <p:cNvSpPr/>
              <p:nvPr/>
            </p:nvSpPr>
            <p:spPr>
              <a:xfrm>
                <a:off x="533400" y="2378770"/>
                <a:ext cx="6400800" cy="6346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𝑇𝑖𝑚𝑒𝑟</m:t>
                          </m:r>
                          <m:r>
                            <a:rPr lang="en-US" i="1">
                              <a:solidFill>
                                <a:prstClr val="black"/>
                              </a:solidFill>
                              <a:latin typeface="Cambria Math" panose="02040503050406030204" pitchFamily="18" charset="0"/>
                            </a:rPr>
                            <m:t> </m:t>
                          </m:r>
                          <m:r>
                            <a:rPr lang="en-US" i="1">
                              <a:solidFill>
                                <a:prstClr val="black"/>
                              </a:solidFill>
                              <a:latin typeface="Cambria Math" panose="02040503050406030204" pitchFamily="18" charset="0"/>
                            </a:rPr>
                            <m:t>𝐶𝑙𝑜𝑐𝑘</m:t>
                          </m:r>
                          <m:r>
                            <a:rPr lang="en-US" i="1">
                              <a:solidFill>
                                <a:prstClr val="black"/>
                              </a:solidFill>
                              <a:latin typeface="Cambria Math" panose="02040503050406030204" pitchFamily="18" charset="0"/>
                            </a:rPr>
                            <m:t> </m:t>
                          </m:r>
                          <m:r>
                            <a:rPr lang="en-US" i="1">
                              <a:solidFill>
                                <a:prstClr val="black"/>
                              </a:solidFill>
                              <a:latin typeface="Cambria Math" panose="02040503050406030204" pitchFamily="18" charset="0"/>
                            </a:rPr>
                            <m:t>𝐹𝑟𝑒𝑞</m:t>
                          </m:r>
                          <m:r>
                            <a:rPr lang="en-US" i="1">
                              <a:solidFill>
                                <a:prstClr val="black"/>
                              </a:solidFill>
                              <a:latin typeface="Cambria Math" panose="02040503050406030204" pitchFamily="18" charset="0"/>
                            </a:rPr>
                            <m:t> </m:t>
                          </m:r>
                          <m:r>
                            <a:rPr lang="en-US" i="1">
                              <a:solidFill>
                                <a:prstClr val="black"/>
                              </a:solidFill>
                              <a:latin typeface="Cambria Math"/>
                            </a:rPr>
                            <m:t>𝑓</m:t>
                          </m:r>
                        </m:e>
                        <m:sub>
                          <m:r>
                            <a:rPr lang="en-US" i="1">
                              <a:solidFill>
                                <a:prstClr val="black"/>
                              </a:solidFill>
                              <a:latin typeface="Cambria Math"/>
                            </a:rPr>
                            <m:t>𝐶𝐾</m:t>
                          </m:r>
                          <m:r>
                            <a:rPr lang="en-US" i="1">
                              <a:solidFill>
                                <a:prstClr val="black"/>
                              </a:solidFill>
                              <a:latin typeface="Cambria Math"/>
                            </a:rPr>
                            <m:t>_</m:t>
                          </m:r>
                          <m:r>
                            <a:rPr lang="en-US" i="1">
                              <a:solidFill>
                                <a:prstClr val="black"/>
                              </a:solidFill>
                              <a:latin typeface="Cambria Math"/>
                            </a:rPr>
                            <m:t>𝐶𝑁𝑇</m:t>
                          </m:r>
                        </m:sub>
                      </m:sSub>
                      <m:r>
                        <a:rPr lang="en-US" i="1">
                          <a:solidFill>
                            <a:prstClr val="black"/>
                          </a:solidFill>
                          <a:latin typeface="Cambria Math"/>
                        </a:rPr>
                        <m:t>=</m:t>
                      </m:r>
                      <m:f>
                        <m:fPr>
                          <m:ctrlPr>
                            <a:rPr lang="en-US" i="1">
                              <a:solidFill>
                                <a:prstClr val="black"/>
                              </a:solidFill>
                              <a:latin typeface="Cambria Math" panose="02040503050406030204" pitchFamily="18" charset="0"/>
                            </a:rPr>
                          </m:ctrlPr>
                        </m:fPr>
                        <m:num>
                          <m:sSub>
                            <m:sSubPr>
                              <m:ctrlPr>
                                <a:rPr lang="en-US" i="1">
                                  <a:solidFill>
                                    <a:prstClr val="black"/>
                                  </a:solidFill>
                                  <a:latin typeface="Cambria Math" panose="02040503050406030204" pitchFamily="18" charset="0"/>
                                </a:rPr>
                              </m:ctrlPr>
                            </m:sSubPr>
                            <m:e>
                              <m:r>
                                <a:rPr lang="en-US" i="1">
                                  <a:solidFill>
                                    <a:prstClr val="black"/>
                                  </a:solidFill>
                                  <a:latin typeface="Cambria Math"/>
                                </a:rPr>
                                <m:t>𝑓</m:t>
                              </m:r>
                            </m:e>
                            <m:sub>
                              <m:r>
                                <a:rPr lang="en-US" i="1">
                                  <a:solidFill>
                                    <a:prstClr val="black"/>
                                  </a:solidFill>
                                  <a:latin typeface="Cambria Math"/>
                                </a:rPr>
                                <m:t>𝐶</m:t>
                              </m:r>
                              <m:sSub>
                                <m:sSubPr>
                                  <m:ctrlPr>
                                    <a:rPr lang="en-US" i="1">
                                      <a:solidFill>
                                        <a:prstClr val="black"/>
                                      </a:solidFill>
                                      <a:latin typeface="Cambria Math" panose="02040503050406030204" pitchFamily="18" charset="0"/>
                                    </a:rPr>
                                  </m:ctrlPr>
                                </m:sSubPr>
                                <m:e>
                                  <m:r>
                                    <a:rPr lang="en-US" b="0" i="1" smtClean="0">
                                      <a:solidFill>
                                        <a:prstClr val="black"/>
                                      </a:solidFill>
                                      <a:latin typeface="Cambria Math" panose="02040503050406030204" pitchFamily="18" charset="0"/>
                                    </a:rPr>
                                    <m:t>𝐾</m:t>
                                  </m:r>
                                </m:e>
                                <m:sub>
                                  <m:r>
                                    <a:rPr lang="en-US" i="1">
                                      <a:solidFill>
                                        <a:prstClr val="black"/>
                                      </a:solidFill>
                                      <a:latin typeface="Cambria Math"/>
                                    </a:rPr>
                                    <m:t>𝑃𝑆𝐶</m:t>
                                  </m:r>
                                </m:sub>
                              </m:sSub>
                            </m:sub>
                          </m:sSub>
                        </m:num>
                        <m:den>
                          <m:r>
                            <a:rPr lang="en-US" i="1">
                              <a:solidFill>
                                <a:prstClr val="black"/>
                              </a:solidFill>
                              <a:latin typeface="Cambria Math" panose="02040503050406030204" pitchFamily="18" charset="0"/>
                            </a:rPr>
                            <m:t>𝑃𝑆𝐶</m:t>
                          </m:r>
                          <m:r>
                            <a:rPr lang="en-US" i="1">
                              <a:solidFill>
                                <a:prstClr val="black"/>
                              </a:solidFill>
                              <a:latin typeface="Cambria Math"/>
                            </a:rPr>
                            <m:t>+1</m:t>
                          </m:r>
                        </m:den>
                      </m:f>
                      <m:r>
                        <a:rPr lang="en-US" b="0" i="1" smtClean="0">
                          <a:solidFill>
                            <a:prstClr val="black"/>
                          </a:solidFill>
                          <a:latin typeface="Cambria Math" panose="02040503050406030204" pitchFamily="18" charset="0"/>
                        </a:rPr>
                        <m:t>=</m:t>
                      </m:r>
                      <m:f>
                        <m:fPr>
                          <m:ctrlPr>
                            <a:rPr lang="en-US" b="0" i="1" smtClean="0">
                              <a:solidFill>
                                <a:prstClr val="black"/>
                              </a:solidFill>
                              <a:latin typeface="Cambria Math" panose="02040503050406030204" pitchFamily="18" charset="0"/>
                            </a:rPr>
                          </m:ctrlPr>
                        </m:fPr>
                        <m:num>
                          <m:r>
                            <a:rPr lang="en-US" b="0" i="1" smtClean="0">
                              <a:solidFill>
                                <a:prstClr val="black"/>
                              </a:solidFill>
                              <a:latin typeface="Cambria Math" panose="02040503050406030204" pitchFamily="18" charset="0"/>
                            </a:rPr>
                            <m:t>80</m:t>
                          </m:r>
                          <m:r>
                            <a:rPr lang="en-US" b="0" i="1" smtClean="0">
                              <a:solidFill>
                                <a:prstClr val="black"/>
                              </a:solidFill>
                              <a:latin typeface="Cambria Math" panose="02040503050406030204" pitchFamily="18" charset="0"/>
                            </a:rPr>
                            <m:t>𝑀𝐻𝑧</m:t>
                          </m:r>
                        </m:num>
                        <m:den>
                          <m:r>
                            <a:rPr lang="en-US" b="0" i="1" smtClean="0">
                              <a:solidFill>
                                <a:prstClr val="black"/>
                              </a:solidFill>
                              <a:latin typeface="Cambria Math" panose="02040503050406030204" pitchFamily="18" charset="0"/>
                            </a:rPr>
                            <m:t>80</m:t>
                          </m:r>
                        </m:den>
                      </m:f>
                      <m:r>
                        <a:rPr lang="en-US" b="0" i="1" smtClean="0">
                          <a:solidFill>
                            <a:prstClr val="black"/>
                          </a:solidFill>
                          <a:latin typeface="Cambria Math" panose="02040503050406030204" pitchFamily="18" charset="0"/>
                        </a:rPr>
                        <m:t>=1</m:t>
                      </m:r>
                      <m:r>
                        <a:rPr lang="en-US" b="0" i="1" smtClean="0">
                          <a:solidFill>
                            <a:prstClr val="black"/>
                          </a:solidFill>
                          <a:latin typeface="Cambria Math" panose="02040503050406030204" pitchFamily="18" charset="0"/>
                        </a:rPr>
                        <m:t>𝑀𝐻𝑧</m:t>
                      </m:r>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533400" y="2378770"/>
                <a:ext cx="6400800" cy="63466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319596" y="3733800"/>
                <a:ext cx="4075218" cy="6235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baseline="-25000" smtClean="0">
                          <a:latin typeface="Cambria Math" panose="02040503050406030204" pitchFamily="18" charset="0"/>
                        </a:rPr>
                        <m:t>𝑇𝑖𝑚𝑒𝑟</m:t>
                      </m:r>
                      <m:r>
                        <a:rPr lang="en-US" i="0">
                          <a:latin typeface="Cambria Math" panose="02040503050406030204" pitchFamily="18" charset="0"/>
                        </a:rPr>
                        <m:t>=</m:t>
                      </m:r>
                      <m:f>
                        <m:fPr>
                          <m:ctrlPr>
                            <a:rPr lang="en-US" i="1">
                              <a:solidFill>
                                <a:prstClr val="black"/>
                              </a:solidFill>
                              <a:latin typeface="Cambria Math" panose="02040503050406030204" pitchFamily="18" charset="0"/>
                            </a:rPr>
                          </m:ctrlPr>
                        </m:fPr>
                        <m:num>
                          <m:sSub>
                            <m:sSubPr>
                              <m:ctrlPr>
                                <a:rPr lang="en-US" i="1">
                                  <a:solidFill>
                                    <a:prstClr val="black"/>
                                  </a:solidFill>
                                  <a:latin typeface="Cambria Math" panose="02040503050406030204" pitchFamily="18" charset="0"/>
                                </a:rPr>
                              </m:ctrlPr>
                            </m:sSubPr>
                            <m:e>
                              <m:r>
                                <a:rPr lang="en-US" i="1">
                                  <a:solidFill>
                                    <a:prstClr val="black"/>
                                  </a:solidFill>
                                  <a:latin typeface="Cambria Math"/>
                                </a:rPr>
                                <m:t>𝑓</m:t>
                              </m:r>
                            </m:e>
                            <m:sub>
                              <m:r>
                                <a:rPr lang="en-US" i="1">
                                  <a:solidFill>
                                    <a:prstClr val="black"/>
                                  </a:solidFill>
                                  <a:latin typeface="Cambria Math"/>
                                </a:rPr>
                                <m:t>𝐶𝐾</m:t>
                              </m:r>
                              <m:r>
                                <a:rPr lang="en-US" i="1">
                                  <a:solidFill>
                                    <a:prstClr val="black"/>
                                  </a:solidFill>
                                  <a:latin typeface="Cambria Math"/>
                                </a:rPr>
                                <m:t>_</m:t>
                              </m:r>
                              <m:r>
                                <a:rPr lang="en-US" i="1">
                                  <a:solidFill>
                                    <a:prstClr val="black"/>
                                  </a:solidFill>
                                  <a:latin typeface="Cambria Math"/>
                                </a:rPr>
                                <m:t>𝐶𝑁𝑇</m:t>
                              </m:r>
                            </m:sub>
                          </m:sSub>
                        </m:num>
                        <m:den>
                          <m:r>
                            <a:rPr lang="en-US" i="1">
                              <a:solidFill>
                                <a:prstClr val="black"/>
                              </a:solidFill>
                              <a:latin typeface="Cambria Math" panose="02040503050406030204" pitchFamily="18" charset="0"/>
                            </a:rPr>
                            <m:t>𝐴𝑅𝑅</m:t>
                          </m:r>
                          <m:r>
                            <a:rPr lang="en-US" i="1">
                              <a:solidFill>
                                <a:prstClr val="black"/>
                              </a:solidFill>
                              <a:latin typeface="Cambria Math" panose="02040503050406030204" pitchFamily="18" charset="0"/>
                            </a:rPr>
                            <m:t>+1</m:t>
                          </m:r>
                        </m:den>
                      </m:f>
                      <m:r>
                        <a:rPr lang="en-US" b="0" i="1" smtClean="0">
                          <a:solidFill>
                            <a:prstClr val="black"/>
                          </a:solidFill>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r>
                            <a:rPr lang="en-US" i="1">
                              <a:latin typeface="Cambria Math" panose="02040503050406030204" pitchFamily="18" charset="0"/>
                            </a:rPr>
                            <m:t>𝑀𝐻𝑧</m:t>
                          </m:r>
                        </m:num>
                        <m:den>
                          <m:r>
                            <a:rPr lang="en-US" b="0" i="1" smtClean="0">
                              <a:latin typeface="Cambria Math" panose="02040503050406030204" pitchFamily="18" charset="0"/>
                            </a:rPr>
                            <m:t>𝐴𝑅𝑅</m:t>
                          </m:r>
                          <m:r>
                            <a:rPr lang="en-US" i="1">
                              <a:latin typeface="Cambria Math" panose="02040503050406030204" pitchFamily="18" charset="0"/>
                            </a:rPr>
                            <m:t>+1</m:t>
                          </m:r>
                        </m:den>
                      </m:f>
                      <m:r>
                        <a:rPr lang="en-US" i="1">
                          <a:latin typeface="Cambria Math" panose="02040503050406030204" pitchFamily="18" charset="0"/>
                        </a:rPr>
                        <m:t>=</m:t>
                      </m:r>
                      <m:r>
                        <a:rPr lang="en-US" b="0" i="1" smtClean="0">
                          <a:latin typeface="Cambria Math" panose="02040503050406030204" pitchFamily="18" charset="0"/>
                        </a:rPr>
                        <m:t>10</m:t>
                      </m:r>
                      <m:r>
                        <a:rPr lang="en-US" i="1">
                          <a:latin typeface="Cambria Math" panose="02040503050406030204" pitchFamily="18" charset="0"/>
                        </a:rPr>
                        <m:t>0</m:t>
                      </m:r>
                      <m:r>
                        <a:rPr lang="en-US" i="1">
                          <a:latin typeface="Cambria Math" panose="02040503050406030204" pitchFamily="18" charset="0"/>
                        </a:rPr>
                        <m:t>𝐻𝑧</m:t>
                      </m:r>
                    </m:oMath>
                  </m:oMathPara>
                </a14:m>
                <a:endParaRPr lang="en-US" i="1" dirty="0"/>
              </a:p>
            </p:txBody>
          </p:sp>
        </mc:Choice>
        <mc:Fallback xmlns="">
          <p:sp>
            <p:nvSpPr>
              <p:cNvPr id="13" name="Rectangle 12"/>
              <p:cNvSpPr>
                <a:spLocks noRot="1" noChangeAspect="1" noMove="1" noResize="1" noEditPoints="1" noAdjustHandles="1" noChangeArrowheads="1" noChangeShapeType="1" noTextEdit="1"/>
              </p:cNvSpPr>
              <p:nvPr/>
            </p:nvSpPr>
            <p:spPr>
              <a:xfrm>
                <a:off x="319596" y="3733800"/>
                <a:ext cx="4075218" cy="62350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319596" y="4510364"/>
                <a:ext cx="151067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𝐴𝑅𝑅</m:t>
                      </m:r>
                      <m:r>
                        <a:rPr lang="en-US" b="0" i="1" smtClean="0">
                          <a:latin typeface="Cambria Math" panose="02040503050406030204" pitchFamily="18" charset="0"/>
                        </a:rPr>
                        <m:t>=9999</m:t>
                      </m:r>
                    </m:oMath>
                  </m:oMathPara>
                </a14:m>
                <a:endParaRPr lang="en-US" i="1" dirty="0"/>
              </a:p>
            </p:txBody>
          </p:sp>
        </mc:Choice>
        <mc:Fallback xmlns="">
          <p:sp>
            <p:nvSpPr>
              <p:cNvPr id="14" name="Rectangle 13"/>
              <p:cNvSpPr>
                <a:spLocks noRot="1" noChangeAspect="1" noMove="1" noResize="1" noEditPoints="1" noAdjustHandles="1" noChangeArrowheads="1" noChangeShapeType="1" noTextEdit="1"/>
              </p:cNvSpPr>
              <p:nvPr/>
            </p:nvSpPr>
            <p:spPr>
              <a:xfrm>
                <a:off x="319596" y="4510364"/>
                <a:ext cx="1510670"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611582" y="3733800"/>
                <a:ext cx="4074897" cy="6170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𝑓</m:t>
                      </m:r>
                      <m:r>
                        <a:rPr lang="en-US" b="0" i="1" baseline="-25000" smtClean="0">
                          <a:latin typeface="Cambria Math" panose="02040503050406030204" pitchFamily="18" charset="0"/>
                        </a:rPr>
                        <m:t>𝑇𝑖𝑚𝑒𝑟</m:t>
                      </m:r>
                      <m:r>
                        <a:rPr lang="en-US" i="0">
                          <a:latin typeface="Cambria Math" panose="02040503050406030204" pitchFamily="18" charset="0"/>
                        </a:rPr>
                        <m:t>=</m:t>
                      </m:r>
                      <m:f>
                        <m:fPr>
                          <m:ctrlPr>
                            <a:rPr lang="en-US" i="1">
                              <a:solidFill>
                                <a:prstClr val="black"/>
                              </a:solidFill>
                              <a:latin typeface="Cambria Math" panose="02040503050406030204" pitchFamily="18" charset="0"/>
                            </a:rPr>
                          </m:ctrlPr>
                        </m:fPr>
                        <m:num>
                          <m:sSub>
                            <m:sSubPr>
                              <m:ctrlPr>
                                <a:rPr lang="en-US" i="1">
                                  <a:solidFill>
                                    <a:prstClr val="black"/>
                                  </a:solidFill>
                                  <a:latin typeface="Cambria Math" panose="02040503050406030204" pitchFamily="18" charset="0"/>
                                </a:rPr>
                              </m:ctrlPr>
                            </m:sSubPr>
                            <m:e>
                              <m:r>
                                <a:rPr lang="en-US" i="1">
                                  <a:solidFill>
                                    <a:prstClr val="black"/>
                                  </a:solidFill>
                                  <a:latin typeface="Cambria Math"/>
                                </a:rPr>
                                <m:t>𝑓</m:t>
                              </m:r>
                            </m:e>
                            <m:sub>
                              <m:r>
                                <a:rPr lang="en-US" i="1">
                                  <a:solidFill>
                                    <a:prstClr val="black"/>
                                  </a:solidFill>
                                  <a:latin typeface="Cambria Math"/>
                                </a:rPr>
                                <m:t>𝐶𝐾</m:t>
                              </m:r>
                              <m:r>
                                <a:rPr lang="en-US" i="1">
                                  <a:solidFill>
                                    <a:prstClr val="black"/>
                                  </a:solidFill>
                                  <a:latin typeface="Cambria Math"/>
                                </a:rPr>
                                <m:t>_</m:t>
                              </m:r>
                              <m:r>
                                <a:rPr lang="en-US" i="1">
                                  <a:solidFill>
                                    <a:prstClr val="black"/>
                                  </a:solidFill>
                                  <a:latin typeface="Cambria Math"/>
                                </a:rPr>
                                <m:t>𝐶𝑁𝑇</m:t>
                              </m:r>
                            </m:sub>
                          </m:sSub>
                        </m:num>
                        <m:den>
                          <m:r>
                            <a:rPr lang="en-US" b="0" i="1" smtClean="0">
                              <a:solidFill>
                                <a:prstClr val="black"/>
                              </a:solidFill>
                              <a:latin typeface="Cambria Math" panose="02040503050406030204" pitchFamily="18" charset="0"/>
                            </a:rPr>
                            <m:t>2∗</m:t>
                          </m:r>
                          <m:r>
                            <a:rPr lang="en-US" i="1">
                              <a:solidFill>
                                <a:prstClr val="black"/>
                              </a:solidFill>
                              <a:latin typeface="Cambria Math" panose="02040503050406030204" pitchFamily="18" charset="0"/>
                            </a:rPr>
                            <m:t>𝐴𝑅𝑅</m:t>
                          </m:r>
                        </m:den>
                      </m:f>
                      <m:r>
                        <a:rPr lang="en-US" b="0" i="1" smtClean="0">
                          <a:solidFill>
                            <a:prstClr val="black"/>
                          </a:solidFill>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r>
                            <a:rPr lang="en-US" i="1">
                              <a:latin typeface="Cambria Math" panose="02040503050406030204" pitchFamily="18" charset="0"/>
                            </a:rPr>
                            <m:t>𝑀𝐻𝑧</m:t>
                          </m:r>
                        </m:num>
                        <m:den>
                          <m:r>
                            <a:rPr lang="en-US" b="0" i="1" smtClean="0">
                              <a:latin typeface="Cambria Math" panose="02040503050406030204" pitchFamily="18" charset="0"/>
                            </a:rPr>
                            <m:t>2∗</m:t>
                          </m:r>
                          <m:r>
                            <a:rPr lang="en-US" b="0" i="1" smtClean="0">
                              <a:latin typeface="Cambria Math" panose="02040503050406030204" pitchFamily="18" charset="0"/>
                            </a:rPr>
                            <m:t>𝐴𝑅𝑅</m:t>
                          </m:r>
                        </m:den>
                      </m:f>
                      <m:r>
                        <a:rPr lang="en-US" i="1">
                          <a:latin typeface="Cambria Math" panose="02040503050406030204" pitchFamily="18" charset="0"/>
                        </a:rPr>
                        <m:t>=</m:t>
                      </m:r>
                      <m:r>
                        <a:rPr lang="en-US" b="0" i="1" smtClean="0">
                          <a:latin typeface="Cambria Math" panose="02040503050406030204" pitchFamily="18" charset="0"/>
                        </a:rPr>
                        <m:t>10</m:t>
                      </m:r>
                      <m:r>
                        <a:rPr lang="en-US" i="1">
                          <a:latin typeface="Cambria Math" panose="02040503050406030204" pitchFamily="18" charset="0"/>
                        </a:rPr>
                        <m:t>0</m:t>
                      </m:r>
                      <m:r>
                        <a:rPr lang="en-US" i="1">
                          <a:latin typeface="Cambria Math" panose="02040503050406030204" pitchFamily="18" charset="0"/>
                        </a:rPr>
                        <m:t>𝐻𝑧</m:t>
                      </m:r>
                    </m:oMath>
                  </m:oMathPara>
                </a14:m>
                <a:endParaRPr lang="en-US" i="1" dirty="0"/>
              </a:p>
            </p:txBody>
          </p:sp>
        </mc:Choice>
        <mc:Fallback xmlns="">
          <p:sp>
            <p:nvSpPr>
              <p:cNvPr id="15" name="Rectangle 14"/>
              <p:cNvSpPr>
                <a:spLocks noRot="1" noChangeAspect="1" noMove="1" noResize="1" noEditPoints="1" noAdjustHandles="1" noChangeArrowheads="1" noChangeShapeType="1" noTextEdit="1"/>
              </p:cNvSpPr>
              <p:nvPr/>
            </p:nvSpPr>
            <p:spPr>
              <a:xfrm>
                <a:off x="4611582" y="3733800"/>
                <a:ext cx="4074897" cy="61709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4611582" y="4510364"/>
                <a:ext cx="151067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𝐴𝑅𝑅</m:t>
                      </m:r>
                      <m:r>
                        <a:rPr lang="en-US" b="0" i="1" smtClean="0">
                          <a:latin typeface="Cambria Math" panose="02040503050406030204" pitchFamily="18" charset="0"/>
                        </a:rPr>
                        <m:t>=5000</m:t>
                      </m:r>
                    </m:oMath>
                  </m:oMathPara>
                </a14:m>
                <a:endParaRPr lang="en-US" i="1" dirty="0"/>
              </a:p>
            </p:txBody>
          </p:sp>
        </mc:Choice>
        <mc:Fallback xmlns="">
          <p:sp>
            <p:nvSpPr>
              <p:cNvPr id="16" name="Rectangle 15"/>
              <p:cNvSpPr>
                <a:spLocks noRot="1" noChangeAspect="1" noMove="1" noResize="1" noEditPoints="1" noAdjustHandles="1" noChangeArrowheads="1" noChangeShapeType="1" noTextEdit="1"/>
              </p:cNvSpPr>
              <p:nvPr/>
            </p:nvSpPr>
            <p:spPr>
              <a:xfrm>
                <a:off x="4611582" y="4510364"/>
                <a:ext cx="1510670" cy="369332"/>
              </a:xfrm>
              <a:prstGeom prst="rect">
                <a:avLst/>
              </a:prstGeom>
              <a:blipFill>
                <a:blip r:embed="rId8"/>
                <a:stretch>
                  <a:fillRect/>
                </a:stretch>
              </a:blipFill>
            </p:spPr>
            <p:txBody>
              <a:bodyPr/>
              <a:lstStyle/>
              <a:p>
                <a:r>
                  <a:rPr lang="en-US">
                    <a:noFill/>
                  </a:rPr>
                  <a:t> </a:t>
                </a:r>
              </a:p>
            </p:txBody>
          </p:sp>
        </mc:Fallback>
      </mc:AlternateContent>
      <p:sp>
        <p:nvSpPr>
          <p:cNvPr id="17" name="Rectangle 16"/>
          <p:cNvSpPr/>
          <p:nvPr/>
        </p:nvSpPr>
        <p:spPr>
          <a:xfrm>
            <a:off x="374209" y="3212068"/>
            <a:ext cx="4273991" cy="369332"/>
          </a:xfrm>
          <a:prstGeom prst="rect">
            <a:avLst/>
          </a:prstGeom>
        </p:spPr>
        <p:txBody>
          <a:bodyPr wrap="none">
            <a:spAutoFit/>
          </a:bodyPr>
          <a:lstStyle/>
          <a:p>
            <a:r>
              <a:rPr lang="en-US" altLang="zh-CN" dirty="0"/>
              <a:t>For </a:t>
            </a:r>
            <a:r>
              <a:rPr lang="en-US" dirty="0"/>
              <a:t>up-counting or down-counting mode: </a:t>
            </a:r>
          </a:p>
        </p:txBody>
      </p:sp>
    </p:spTree>
    <p:custDataLst>
      <p:tags r:id="rId1"/>
    </p:custDataLst>
    <p:extLst>
      <p:ext uri="{BB962C8B-B14F-4D97-AF65-F5344CB8AC3E}">
        <p14:creationId xmlns:p14="http://schemas.microsoft.com/office/powerpoint/2010/main" val="1363681695"/>
      </p:ext>
    </p:extLst>
  </p:cSld>
  <p:clrMapOvr>
    <a:masterClrMapping/>
  </p:clrMapOvr>
  <mc:AlternateContent xmlns:mc="http://schemas.openxmlformats.org/markup-compatibility/2006" xmlns:p14="http://schemas.microsoft.com/office/powerpoint/2010/main">
    <mc:Choice Requires="p14">
      <p:transition spd="slow" p14:dur="2000" advTm="57021"/>
    </mc:Choice>
    <mc:Fallback xmlns="">
      <p:transition spd="slow" advTm="57021"/>
    </mc:Fallback>
  </mc:AlternateContent>
  <p:extLst>
    <p:ext uri="{3A86A75C-4F4B-4683-9AE1-C65F6400EC91}">
      <p14:laserTraceLst xmlns:p14="http://schemas.microsoft.com/office/powerpoint/2010/main">
        <p14:tracePtLst>
          <p14:tracePt t="5374" x="3949700" y="1709738"/>
          <p14:tracePt t="6110" x="4010025" y="1709738"/>
          <p14:tracePt t="6133" x="4060825" y="1709738"/>
          <p14:tracePt t="6134" x="4070350" y="1709738"/>
          <p14:tracePt t="6154" x="4130675" y="1709738"/>
          <p14:tracePt t="6178" x="4211638" y="1719263"/>
          <p14:tracePt t="6199" x="4262438" y="1730375"/>
          <p14:tracePt t="6223" x="4302125" y="1730375"/>
          <p14:tracePt t="6247" x="4332288" y="1730375"/>
          <p14:tracePt t="6269" x="4341813" y="1730375"/>
          <p14:tracePt t="6291" x="4381500" y="1730375"/>
          <p14:tracePt t="6312" x="4411663" y="1730375"/>
          <p14:tracePt t="6336" x="4441825" y="1730375"/>
          <p14:tracePt t="6361" x="4452938" y="1730375"/>
          <p14:tracePt t="6385" x="4492625" y="1730375"/>
          <p14:tracePt t="6407" x="4543425" y="1730375"/>
          <p14:tracePt t="6434" x="4573588" y="1730375"/>
          <p14:tracePt t="6457" x="4583113" y="1730375"/>
          <p14:tracePt t="6500" x="4603750" y="1730375"/>
          <p14:tracePt t="7461" x="4613275" y="1730375"/>
          <p14:tracePt t="7462" x="0" y="0"/>
        </p14:tracePtLst>
        <p14:tracePtLst>
          <p14:tracePt t="10251" x="3870325" y="2201863"/>
          <p14:tracePt t="10351" x="3910013" y="2201863"/>
          <p14:tracePt t="10379" x="3979863" y="2201863"/>
          <p14:tracePt t="10404" x="4060825" y="2232025"/>
          <p14:tracePt t="10430" x="4111625" y="2243138"/>
          <p14:tracePt t="10454" x="4160838" y="2252663"/>
          <p14:tracePt t="10477" x="4211638" y="2252663"/>
          <p14:tracePt t="10501" x="4232275" y="2262188"/>
          <p14:tracePt t="10523" x="4251325" y="2273300"/>
          <p14:tracePt t="10546" x="4281488" y="2273300"/>
          <p14:tracePt t="10569" x="4311650" y="2273300"/>
          <p14:tracePt t="10592" x="4341813" y="2273300"/>
          <p14:tracePt t="10617" x="4362450" y="2273300"/>
          <p14:tracePt t="10645" x="4392613" y="2273300"/>
          <p14:tracePt t="10669" x="4432300" y="2273300"/>
          <p14:tracePt t="10693" x="4471988" y="2273300"/>
          <p14:tracePt t="10717" x="4492625" y="2273300"/>
          <p14:tracePt t="10743" x="4522788" y="2273300"/>
          <p14:tracePt t="10768" x="4562475" y="2273300"/>
          <p14:tracePt t="10792" x="4573588" y="2262188"/>
          <p14:tracePt t="11342" x="4583113" y="2262188"/>
          <p14:tracePt t="11343" x="0" y="0"/>
        </p14:tracePtLst>
        <p14:tracePtLst>
          <p14:tracePt t="11954" x="2201863" y="2635250"/>
          <p14:tracePt t="12023" x="2211388" y="2635250"/>
          <p14:tracePt t="12046" x="2251075" y="2635250"/>
          <p14:tracePt t="12068" x="2341563" y="2635250"/>
          <p14:tracePt t="12090" x="2401888" y="2635250"/>
          <p14:tracePt t="12114" x="2473325" y="2635250"/>
          <p14:tracePt t="12114" x="2482850" y="2635250"/>
          <p14:tracePt t="12138" x="2573338" y="2635250"/>
          <p14:tracePt t="12160" x="2613025" y="2635250"/>
          <p14:tracePt t="12181" x="2652713" y="2635250"/>
          <p14:tracePt t="12204" x="2703513" y="2635250"/>
          <p14:tracePt t="12204" x="2733675" y="2635250"/>
          <p14:tracePt t="12226" x="2794000" y="2635250"/>
          <p14:tracePt t="12249" x="2844800" y="2635250"/>
          <p14:tracePt t="12272" x="2924175" y="2635250"/>
          <p14:tracePt t="12272" x="2944813" y="2635250"/>
          <p14:tracePt t="12295" x="3014663" y="2635250"/>
          <p14:tracePt t="12317" x="3105150" y="2635250"/>
          <p14:tracePt t="12340" x="3165475" y="2635250"/>
          <p14:tracePt t="12340" x="3186113" y="2635250"/>
          <p14:tracePt t="12365" x="3267075" y="2635250"/>
          <p14:tracePt t="12387" x="3336925" y="2635250"/>
          <p14:tracePt t="12410" x="3448050" y="2635250"/>
          <p14:tracePt t="12433" x="3568700" y="2635250"/>
          <p14:tracePt t="12458" x="3617913" y="2635250"/>
          <p14:tracePt t="12613" x="3638550" y="2635250"/>
          <p14:tracePt t="12973" x="0" y="0"/>
        </p14:tracePtLst>
        <p14:tracePtLst>
          <p14:tracePt t="19905" x="7558088" y="2343150"/>
          <p14:tracePt t="19929" x="7569200" y="2343150"/>
          <p14:tracePt t="19951" x="7599363" y="2343150"/>
          <p14:tracePt t="19979" x="7780338" y="2322513"/>
          <p14:tracePt t="19979" x="7820025" y="2322513"/>
          <p14:tracePt t="20003" x="8140700" y="2282825"/>
          <p14:tracePt t="20004" x="8170863" y="2282825"/>
          <p14:tracePt t="20026" x="8583613" y="2262188"/>
          <p14:tracePt t="20047" x="8985250" y="2262188"/>
          <p14:tracePt t="20070" x="9267825" y="2262188"/>
          <p14:tracePt t="20094" x="9437688" y="2262188"/>
          <p14:tracePt t="20119" x="9548813" y="2262188"/>
          <p14:tracePt t="20145" x="9678988" y="2243138"/>
          <p14:tracePt t="20171" x="9729788" y="2232025"/>
          <p14:tracePt t="20196" x="9779000" y="2232025"/>
          <p14:tracePt t="20222" x="9880600" y="2212975"/>
          <p14:tracePt t="20244" x="9959975" y="2182813"/>
          <p14:tracePt t="20267" x="10031413" y="2182813"/>
          <p14:tracePt t="20267" x="10040938" y="2182813"/>
          <p14:tracePt t="20289" x="10091738" y="2182813"/>
          <p14:tracePt t="20315" x="10140950" y="2182813"/>
          <p14:tracePt t="20339" x="10161588" y="2182813"/>
          <p14:tracePt t="20392" x="10171113" y="2182813"/>
          <p14:tracePt t="20423" x="10191750" y="2182813"/>
          <p14:tracePt t="20608" x="10161588" y="2182813"/>
          <p14:tracePt t="20633" x="9959975" y="2182813"/>
          <p14:tracePt t="20657" x="9729788" y="2182813"/>
          <p14:tracePt t="20657" x="9709150" y="2182813"/>
          <p14:tracePt t="20681" x="9337675" y="2182813"/>
          <p14:tracePt t="20705" x="8845550" y="2162175"/>
          <p14:tracePt t="20731" x="8382000" y="2162175"/>
          <p14:tracePt t="20757" x="8091488" y="2152650"/>
          <p14:tracePt t="20781" x="7910513" y="2152650"/>
          <p14:tracePt t="20781" x="7889875" y="2152650"/>
          <p14:tracePt t="20805" x="7739063" y="2152650"/>
          <p14:tracePt t="20805" x="7708900" y="2152650"/>
          <p14:tracePt t="20828" x="7569200" y="2132013"/>
          <p14:tracePt t="20852" x="7478713" y="2132013"/>
          <p14:tracePt t="20876" x="7407275" y="2132013"/>
          <p14:tracePt t="20992" x="7437438" y="2111375"/>
          <p14:tracePt t="21017" x="7569200" y="2111375"/>
          <p14:tracePt t="21042" x="7850188" y="2111375"/>
          <p14:tracePt t="21067" x="8261350" y="2111375"/>
          <p14:tracePt t="21091" x="8743950" y="2092325"/>
          <p14:tracePt t="21118" x="9186863" y="2092325"/>
          <p14:tracePt t="21146" x="9598025" y="2092325"/>
          <p14:tracePt t="21174" x="10001250" y="2092325"/>
          <p14:tracePt t="21197" x="10231438" y="2092325"/>
          <p14:tracePt t="21197" x="10252075" y="2092325"/>
          <p14:tracePt t="21221" x="10363200" y="2092325"/>
          <p14:tracePt t="21245" x="10463213" y="2092325"/>
          <p14:tracePt t="21271" x="10583863" y="2092325"/>
          <p14:tracePt t="21318" x="10604500" y="2092325"/>
          <p14:tracePt t="21575" x="0" y="0"/>
        </p14:tracePtLst>
        <p14:tracePtLst>
          <p14:tracePt t="24608" x="8170863" y="5691188"/>
          <p14:tracePt t="24718" x="8170863" y="5702300"/>
          <p14:tracePt t="24742" x="8170863" y="5711825"/>
          <p14:tracePt t="24766" x="8191500" y="5721350"/>
          <p14:tracePt t="24791" x="8231188" y="5732463"/>
          <p14:tracePt t="24813" x="8302625" y="5772150"/>
          <p14:tracePt t="24836" x="8402638" y="5792788"/>
          <p14:tracePt t="24863" x="8472488" y="5792788"/>
          <p14:tracePt t="24863" x="8483600" y="5802313"/>
          <p14:tracePt t="24892" x="8553450" y="5811838"/>
          <p14:tracePt t="24915" x="8613775" y="5811838"/>
          <p14:tracePt t="24941" x="8694738" y="5811838"/>
          <p14:tracePt t="24967" x="8743950" y="5811838"/>
          <p14:tracePt t="24991" x="8774113" y="5811838"/>
          <p14:tracePt t="25015" x="8855075" y="5811838"/>
          <p14:tracePt t="25040" x="8936038" y="5811838"/>
          <p14:tracePt t="25064" x="9045575" y="5811838"/>
          <p14:tracePt t="25094" x="9126538" y="5811838"/>
          <p14:tracePt t="25117" x="9156700" y="5811838"/>
          <p14:tracePt t="25141" x="9207500" y="5811838"/>
          <p14:tracePt t="25162" x="9237663" y="5811838"/>
          <p14:tracePt t="25186" x="9286875" y="5811838"/>
          <p14:tracePt t="25209" x="9358313" y="5811838"/>
          <p14:tracePt t="25209" x="9367838" y="5811838"/>
          <p14:tracePt t="25234" x="9437688" y="5811838"/>
          <p14:tracePt t="25257" x="9458325" y="5811838"/>
          <p14:tracePt t="25305" x="9478963" y="5811838"/>
          <p14:tracePt t="25379" x="9488488" y="5811838"/>
          <p14:tracePt t="25953" x="9478963" y="5811838"/>
          <p14:tracePt t="25979" x="9367838" y="5811838"/>
          <p14:tracePt t="26003" x="9237663" y="5811838"/>
          <p14:tracePt t="26028" x="9156700" y="5811838"/>
          <p14:tracePt t="26052" x="9075738" y="5811838"/>
          <p14:tracePt t="26077" x="8924925" y="5811838"/>
          <p14:tracePt t="26101" x="8764588" y="5832475"/>
          <p14:tracePt t="26101" x="8734425" y="5832475"/>
          <p14:tracePt t="26124" x="8562975" y="5832475"/>
          <p14:tracePt t="26148" x="8423275" y="5832475"/>
          <p14:tracePt t="26172" x="8261350" y="5832475"/>
          <p14:tracePt t="26196" x="8201025" y="5832475"/>
          <p14:tracePt t="26250" x="8181975" y="5832475"/>
          <p14:tracePt t="26276" x="8151813" y="5832475"/>
          <p14:tracePt t="26300" x="8080375" y="5832475"/>
          <p14:tracePt t="26324" x="8070850" y="5832475"/>
          <p14:tracePt t="26348" x="8050213" y="5832475"/>
          <p14:tracePt t="26554" x="0" y="0"/>
        </p14:tracePtLst>
        <p14:tracePtLst>
          <p14:tracePt t="28806" x="8031163" y="4143375"/>
          <p14:tracePt t="30619" x="8031163" y="4162425"/>
          <p14:tracePt t="30642" x="8031163" y="4173538"/>
          <p14:tracePt t="30665" x="8031163" y="4192588"/>
          <p14:tracePt t="30690" x="8031163" y="4213225"/>
          <p14:tracePt t="30740" x="8031163" y="4222750"/>
          <p14:tracePt t="30787" x="8031163" y="4252913"/>
          <p14:tracePt t="30928" x="8031163" y="4273550"/>
          <p14:tracePt t="30953" x="8050213" y="4283075"/>
          <p14:tracePt t="31299" x="8050213" y="4303713"/>
          <p14:tracePt t="31322" x="8050213" y="4364038"/>
          <p14:tracePt t="31349" x="8050213" y="4394200"/>
          <p14:tracePt t="31844" x="8050213" y="4403725"/>
          <p14:tracePt t="31871" x="0" y="0"/>
        </p14:tracePtLst>
      </p14:laserTraceLst>
    </p:ext>
    <p:ext uri="{E180D4A7-C9FB-4DFB-919C-405C955672EB}">
      <p14:showEvtLst xmlns:p14="http://schemas.microsoft.com/office/powerpoint/2010/main">
        <p14:playEvt time="35" objId="7"/>
        <p14:stopEvt time="51385" objId="7"/>
      </p14:showEvt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Pulse-Width Modulation (PWM) as DAC</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15</a:t>
            </a:fld>
            <a:endParaRPr kumimoji="0" lang="en-US" dirty="0"/>
          </a:p>
        </p:txBody>
      </p:sp>
      <p:sp>
        <p:nvSpPr>
          <p:cNvPr id="4" name="Content Placeholder 3"/>
          <p:cNvSpPr>
            <a:spLocks noGrp="1"/>
          </p:cNvSpPr>
          <p:nvPr>
            <p:ph sz="quarter" idx="1"/>
          </p:nvPr>
        </p:nvSpPr>
        <p:spPr>
          <a:xfrm>
            <a:off x="457200" y="1219199"/>
            <a:ext cx="8229600" cy="2743201"/>
          </a:xfrm>
        </p:spPr>
        <p:txBody>
          <a:bodyPr>
            <a:normAutofit fontScale="70000" lnSpcReduction="20000"/>
          </a:bodyPr>
          <a:lstStyle/>
          <a:p>
            <a:r>
              <a:rPr lang="en-US" sz="2800" dirty="0"/>
              <a:t>A closed-loop control system consisting of a CPU-based controller (digital) interacting with a physical plant (analog) needs </a:t>
            </a:r>
          </a:p>
          <a:p>
            <a:pPr lvl="1"/>
            <a:r>
              <a:rPr lang="en-US" sz="2500" dirty="0"/>
              <a:t>Sensor</a:t>
            </a:r>
            <a:r>
              <a:rPr lang="en-US" altLang="zh-CN" sz="2500" dirty="0"/>
              <a:t>s</a:t>
            </a:r>
            <a:r>
              <a:rPr lang="en-US" sz="2500" dirty="0"/>
              <a:t> with ADC (Analog-to-Digital Convertor) functionality to convert analog signals into digital domain, e.g.,  temperature, humidity…</a:t>
            </a:r>
          </a:p>
          <a:p>
            <a:pPr lvl="1"/>
            <a:r>
              <a:rPr lang="en-US" sz="2500" dirty="0"/>
              <a:t>Actuators with DAC (Digital-to-Analog Convertor) functionality to convert digital signals into analog domain, e.g., output voltage to control a motor…(real DAC requires low-pass filtering)</a:t>
            </a:r>
          </a:p>
          <a:p>
            <a:r>
              <a:rPr lang="en-US" sz="2800" dirty="0"/>
              <a:t>PWM is a type of DAC. It uses a rectangular waveform to periodically switch on and off a voltage source to produce a desired average voltage output. </a:t>
            </a:r>
          </a:p>
        </p:txBody>
      </p:sp>
      <p:sp>
        <p:nvSpPr>
          <p:cNvPr id="7" name="Rectangle 6"/>
          <p:cNvSpPr/>
          <p:nvPr/>
        </p:nvSpPr>
        <p:spPr>
          <a:xfrm>
            <a:off x="0" y="4383839"/>
            <a:ext cx="16002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Controller (Digital)</a:t>
            </a:r>
          </a:p>
        </p:txBody>
      </p:sp>
      <p:sp>
        <p:nvSpPr>
          <p:cNvPr id="8" name="Rectangle 7"/>
          <p:cNvSpPr/>
          <p:nvPr/>
        </p:nvSpPr>
        <p:spPr>
          <a:xfrm>
            <a:off x="3048000" y="4329409"/>
            <a:ext cx="1996440" cy="142602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Physical Plant</a:t>
            </a:r>
          </a:p>
          <a:p>
            <a:pPr algn="ctr"/>
            <a:r>
              <a:rPr lang="en-US" altLang="zh-CN" dirty="0"/>
              <a:t>(Analog)</a:t>
            </a:r>
            <a:endParaRPr lang="en-US" dirty="0"/>
          </a:p>
        </p:txBody>
      </p:sp>
      <p:cxnSp>
        <p:nvCxnSpPr>
          <p:cNvPr id="10" name="Elbow Connector 9"/>
          <p:cNvCxnSpPr>
            <a:stCxn id="8" idx="0"/>
            <a:endCxn id="7" idx="0"/>
          </p:cNvCxnSpPr>
          <p:nvPr/>
        </p:nvCxnSpPr>
        <p:spPr>
          <a:xfrm rot="16200000" flipH="1" flipV="1">
            <a:off x="2395945" y="2733564"/>
            <a:ext cx="54430" cy="3246120"/>
          </a:xfrm>
          <a:prstGeom prst="bentConnector3">
            <a:avLst>
              <a:gd name="adj1" fmla="val -419989"/>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1752600" y="3872207"/>
            <a:ext cx="1028700" cy="457200"/>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Sensor </a:t>
            </a:r>
            <a:r>
              <a:rPr lang="en-US" altLang="zh-CN" dirty="0"/>
              <a:t>w/ ADC</a:t>
            </a:r>
            <a:endParaRPr lang="en-US" dirty="0"/>
          </a:p>
        </p:txBody>
      </p:sp>
      <p:cxnSp>
        <p:nvCxnSpPr>
          <p:cNvPr id="18" name="Elbow Connector 17"/>
          <p:cNvCxnSpPr/>
          <p:nvPr/>
        </p:nvCxnSpPr>
        <p:spPr>
          <a:xfrm rot="5400000" flipH="1">
            <a:off x="2407920" y="3957120"/>
            <a:ext cx="228600" cy="3368040"/>
          </a:xfrm>
          <a:prstGeom prst="bentConnector3">
            <a:avLst>
              <a:gd name="adj1" fmla="val -100000"/>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1905000" y="5755439"/>
            <a:ext cx="1066800" cy="457200"/>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Actuator w/ DAC</a:t>
            </a:r>
          </a:p>
        </p:txBody>
      </p:sp>
      <p:pic>
        <p:nvPicPr>
          <p:cNvPr id="6" name="Picture 5">
            <a:extLst>
              <a:ext uri="{FF2B5EF4-FFF2-40B4-BE49-F238E27FC236}">
                <a16:creationId xmlns:a16="http://schemas.microsoft.com/office/drawing/2014/main" id="{21720547-8837-5EA0-DC35-A80FEAF19F07}"/>
              </a:ext>
            </a:extLst>
          </p:cNvPr>
          <p:cNvPicPr>
            <a:picLocks noChangeAspect="1"/>
          </p:cNvPicPr>
          <p:nvPr/>
        </p:nvPicPr>
        <p:blipFill>
          <a:blip r:embed="rId2"/>
          <a:stretch>
            <a:fillRect/>
          </a:stretch>
        </p:blipFill>
        <p:spPr>
          <a:xfrm>
            <a:off x="5097782" y="3653920"/>
            <a:ext cx="4023360" cy="1301419"/>
          </a:xfrm>
          <a:prstGeom prst="rect">
            <a:avLst/>
          </a:prstGeom>
        </p:spPr>
      </p:pic>
      <p:sp>
        <p:nvSpPr>
          <p:cNvPr id="12" name="TextBox 11">
            <a:extLst>
              <a:ext uri="{FF2B5EF4-FFF2-40B4-BE49-F238E27FC236}">
                <a16:creationId xmlns:a16="http://schemas.microsoft.com/office/drawing/2014/main" id="{4CD27039-814F-AF4E-E777-B4F89C7ED0FF}"/>
              </a:ext>
            </a:extLst>
          </p:cNvPr>
          <p:cNvSpPr txBox="1"/>
          <p:nvPr/>
        </p:nvSpPr>
        <p:spPr>
          <a:xfrm>
            <a:off x="5999711" y="4953546"/>
            <a:ext cx="2585260" cy="338554"/>
          </a:xfrm>
          <a:prstGeom prst="rect">
            <a:avLst/>
          </a:prstGeom>
          <a:noFill/>
        </p:spPr>
        <p:txBody>
          <a:bodyPr wrap="none" rtlCol="0">
            <a:spAutoFit/>
          </a:bodyPr>
          <a:lstStyle/>
          <a:p>
            <a:r>
              <a:rPr lang="en-US" sz="1600" dirty="0"/>
              <a:t>PWM for DC motor control</a:t>
            </a:r>
          </a:p>
        </p:txBody>
      </p:sp>
    </p:spTree>
    <p:extLst>
      <p:ext uri="{BB962C8B-B14F-4D97-AF65-F5344CB8AC3E}">
        <p14:creationId xmlns:p14="http://schemas.microsoft.com/office/powerpoint/2010/main" val="1058672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Pulse-Width Modulation (PWM)</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16</a:t>
            </a:fld>
            <a:endParaRPr kumimoji="0" lang="en-US" dirty="0"/>
          </a:p>
        </p:txBody>
      </p:sp>
      <p:sp>
        <p:nvSpPr>
          <p:cNvPr id="4" name="Content Placeholder 3"/>
          <p:cNvSpPr>
            <a:spLocks noGrp="1"/>
          </p:cNvSpPr>
          <p:nvPr>
            <p:ph sz="quarter" idx="1"/>
          </p:nvPr>
        </p:nvSpPr>
        <p:spPr>
          <a:xfrm>
            <a:off x="457200" y="1219200"/>
            <a:ext cx="8229600" cy="4343400"/>
          </a:xfrm>
        </p:spPr>
        <p:txBody>
          <a:bodyPr>
            <a:normAutofit/>
          </a:bodyPr>
          <a:lstStyle/>
          <a:p>
            <a:r>
              <a:rPr lang="en-US" sz="2800" dirty="0"/>
              <a:t>(Analog-to-Digital Convertor) </a:t>
            </a:r>
            <a:r>
              <a:rPr lang="en-US" sz="2800" dirty="0">
                <a:solidFill>
                  <a:srgbClr val="FF0000"/>
                </a:solidFill>
              </a:rPr>
              <a:t>Pulse Width </a:t>
            </a:r>
            <a:r>
              <a:rPr lang="en-US" sz="2800" dirty="0"/>
              <a:t>refers to the time interval when the output signal is On; </a:t>
            </a:r>
            <a:r>
              <a:rPr lang="en-US" sz="2800" dirty="0">
                <a:solidFill>
                  <a:srgbClr val="FF0000"/>
                </a:solidFill>
              </a:rPr>
              <a:t>Duty Cycle</a:t>
            </a:r>
            <a:r>
              <a:rPr lang="en-US" sz="2800" dirty="0"/>
              <a:t> is the percentage of time that the output signal is On:</a:t>
            </a:r>
            <a:br>
              <a:rPr lang="en-US" sz="2800" dirty="0"/>
            </a:br>
            <a:endParaRPr lang="en-US" sz="2800" dirty="0"/>
          </a:p>
          <a:p>
            <a:endParaRPr lang="en-US" sz="2800" dirty="0"/>
          </a:p>
          <a:p>
            <a:r>
              <a:rPr lang="en-US" sz="2800" dirty="0"/>
              <a:t>Higher Duty Cycle means higher average output:</a:t>
            </a:r>
          </a:p>
          <a:p>
            <a:endParaRPr lang="en-US" sz="2800" dirty="0"/>
          </a:p>
        </p:txBody>
      </p:sp>
      <mc:AlternateContent xmlns:mc="http://schemas.openxmlformats.org/markup-compatibility/2006" xmlns:a14="http://schemas.microsoft.com/office/drawing/2010/main">
        <mc:Choice Requires="a14">
          <p:sp>
            <p:nvSpPr>
              <p:cNvPr id="5" name="TextBox 4"/>
              <p:cNvSpPr txBox="1"/>
              <p:nvPr/>
            </p:nvSpPr>
            <p:spPr>
              <a:xfrm>
                <a:off x="1295400" y="3276600"/>
                <a:ext cx="6781800" cy="436017"/>
              </a:xfrm>
              <a:prstGeom prst="rect">
                <a:avLst/>
              </a:prstGeom>
              <a:noFill/>
            </p:spPr>
            <p:txBody>
              <a:bodyPr wrap="square" lIns="0" tIns="0" rIns="0" bIns="0" rtlCol="0">
                <a:spAutoFit/>
              </a:bodyPr>
              <a:lstStyle/>
              <a:p>
                <a:pPr marL="0" marR="0" lvl="0" indent="0" algn="l" defTabSz="914400" rtl="0" eaLnBrk="1" fontAlgn="auto" latinLnBrk="0" hangingPunct="1">
                  <a:lnSpc>
                    <a:spcPts val="3375"/>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m:rPr>
                          <m:sty m:val="p"/>
                        </m:rPr>
                        <a:rPr lang="en-US" altLang="zh-CN" sz="2400" b="0" i="0" smtClean="0">
                          <a:solidFill>
                            <a:srgbClr val="C00000"/>
                          </a:solidFill>
                          <a:latin typeface="Cambria Math" panose="02040503050406030204" pitchFamily="18" charset="0"/>
                        </a:rPr>
                        <m:t>Duty</m:t>
                      </m:r>
                      <m:r>
                        <a:rPr lang="en-US" altLang="zh-CN" sz="2400" b="0" i="0" smtClean="0">
                          <a:solidFill>
                            <a:srgbClr val="C00000"/>
                          </a:solidFill>
                          <a:latin typeface="Cambria Math" panose="02040503050406030204" pitchFamily="18" charset="0"/>
                        </a:rPr>
                        <m:t> </m:t>
                      </m:r>
                      <m:r>
                        <m:rPr>
                          <m:sty m:val="p"/>
                        </m:rPr>
                        <a:rPr kumimoji="0" lang="en-US" sz="2400" b="0" i="0" u="none" strike="noStrike" kern="1200" cap="none" spc="0" normalizeH="0" baseline="0" noProof="0" smtClean="0">
                          <a:ln>
                            <a:noFill/>
                          </a:ln>
                          <a:solidFill>
                            <a:srgbClr val="C00000"/>
                          </a:solidFill>
                          <a:effectLst/>
                          <a:uLnTx/>
                          <a:uFillTx/>
                          <a:latin typeface="Cambria Math" panose="02040503050406030204" pitchFamily="18" charset="0"/>
                        </a:rPr>
                        <m:t>Cycle</m:t>
                      </m:r>
                      <m:r>
                        <a:rPr kumimoji="0" lang="en-US" sz="2400" b="0" i="1" u="none" strike="noStrike" kern="1200" cap="none" spc="0" normalizeH="0" baseline="0" noProof="0">
                          <a:ln>
                            <a:noFill/>
                          </a:ln>
                          <a:solidFill>
                            <a:srgbClr val="C00000"/>
                          </a:solidFill>
                          <a:effectLst/>
                          <a:uLnTx/>
                          <a:uFillTx/>
                          <a:latin typeface="Cambria Math" panose="02040503050406030204" pitchFamily="18" charset="0"/>
                        </a:rPr>
                        <m:t>= </m:t>
                      </m:r>
                      <m:f>
                        <m:fPr>
                          <m:ctrlPr>
                            <a:rPr kumimoji="0" lang="en-US" sz="2400" b="0" i="1" u="none" strike="noStrike" kern="1200" cap="none" spc="0" normalizeH="0" baseline="0" noProof="0">
                              <a:ln>
                                <a:noFill/>
                              </a:ln>
                              <a:solidFill>
                                <a:srgbClr val="C00000"/>
                              </a:solidFill>
                              <a:effectLst/>
                              <a:uLnTx/>
                              <a:uFillTx/>
                              <a:latin typeface="Cambria Math" panose="02040503050406030204" pitchFamily="18" charset="0"/>
                            </a:rPr>
                          </m:ctrlPr>
                        </m:fPr>
                        <m:num>
                          <m:r>
                            <m:rPr>
                              <m:sty m:val="p"/>
                            </m:rPr>
                            <a:rPr kumimoji="0" lang="en-US" sz="2400" b="0" i="0" u="none" strike="noStrike" kern="1200" cap="none" spc="0" normalizeH="0" baseline="0" noProof="0" smtClean="0">
                              <a:ln>
                                <a:noFill/>
                              </a:ln>
                              <a:solidFill>
                                <a:srgbClr val="C00000"/>
                              </a:solidFill>
                              <a:effectLst/>
                              <a:uLnTx/>
                              <a:uFillTx/>
                              <a:latin typeface="Cambria Math" panose="02040503050406030204" pitchFamily="18" charset="0"/>
                            </a:rPr>
                            <m:t>On</m:t>
                          </m:r>
                          <m:r>
                            <a:rPr kumimoji="0" lang="en-US" sz="2400" b="0" i="0" u="none" strike="noStrike" kern="1200" cap="none" spc="0" normalizeH="0" baseline="0" noProof="0" smtClean="0">
                              <a:ln>
                                <a:noFill/>
                              </a:ln>
                              <a:solidFill>
                                <a:srgbClr val="C00000"/>
                              </a:solidFill>
                              <a:effectLst/>
                              <a:uLnTx/>
                              <a:uFillTx/>
                              <a:latin typeface="Cambria Math" panose="02040503050406030204" pitchFamily="18" charset="0"/>
                            </a:rPr>
                            <m:t> </m:t>
                          </m:r>
                          <m:r>
                            <m:rPr>
                              <m:sty m:val="p"/>
                            </m:rPr>
                            <a:rPr kumimoji="0" lang="en-US" sz="2400" b="0" i="0" u="none" strike="noStrike" kern="1200" cap="none" spc="0" normalizeH="0" baseline="0" noProof="0" smtClean="0">
                              <a:ln>
                                <a:noFill/>
                              </a:ln>
                              <a:solidFill>
                                <a:srgbClr val="C00000"/>
                              </a:solidFill>
                              <a:effectLst/>
                              <a:uLnTx/>
                              <a:uFillTx/>
                              <a:latin typeface="Cambria Math" panose="02040503050406030204" pitchFamily="18" charset="0"/>
                            </a:rPr>
                            <m:t>Time</m:t>
                          </m:r>
                          <m:r>
                            <a:rPr kumimoji="0" lang="en-US" sz="2400" b="0" i="0" u="none" strike="noStrike" kern="1200" cap="none" spc="0" normalizeH="0" baseline="0" noProof="0">
                              <a:ln>
                                <a:noFill/>
                              </a:ln>
                              <a:solidFill>
                                <a:srgbClr val="C00000"/>
                              </a:solidFill>
                              <a:effectLst/>
                              <a:uLnTx/>
                              <a:uFillTx/>
                              <a:latin typeface="Cambria Math" panose="02040503050406030204" pitchFamily="18" charset="0"/>
                            </a:rPr>
                            <m:t> </m:t>
                          </m:r>
                          <m:r>
                            <a:rPr kumimoji="0" lang="en-US" sz="2400" b="0" i="1" u="none" strike="noStrike" kern="1200" cap="none" spc="0" normalizeH="0" baseline="0" noProof="0" smtClean="0">
                              <a:ln>
                                <a:noFill/>
                              </a:ln>
                              <a:solidFill>
                                <a:srgbClr val="C00000"/>
                              </a:solidFill>
                              <a:effectLst/>
                              <a:uLnTx/>
                              <a:uFillTx/>
                              <a:latin typeface="Cambria Math" panose="02040503050406030204" pitchFamily="18" charset="0"/>
                            </a:rPr>
                            <m:t>(</m:t>
                          </m:r>
                          <m:sSub>
                            <m:sSubPr>
                              <m:ctrlPr>
                                <a:rPr kumimoji="0" lang="en-US" sz="2400" b="0" i="1" u="none" strike="noStrike" kern="1200" cap="none" spc="0" normalizeH="0" baseline="0" noProof="0" smtClean="0">
                                  <a:ln>
                                    <a:noFill/>
                                  </a:ln>
                                  <a:solidFill>
                                    <a:srgbClr val="C00000"/>
                                  </a:solidFill>
                                  <a:effectLst/>
                                  <a:uLnTx/>
                                  <a:uFillTx/>
                                  <a:latin typeface="Cambria Math" panose="02040503050406030204" pitchFamily="18" charset="0"/>
                                </a:rPr>
                              </m:ctrlPr>
                            </m:sSubPr>
                            <m:e>
                              <m:r>
                                <a:rPr kumimoji="0" lang="en-US" sz="2400" b="0" i="1" u="none" strike="noStrike" kern="1200" cap="none" spc="0" normalizeH="0" baseline="0" noProof="0" smtClean="0">
                                  <a:ln>
                                    <a:noFill/>
                                  </a:ln>
                                  <a:solidFill>
                                    <a:srgbClr val="C00000"/>
                                  </a:solidFill>
                                  <a:effectLst/>
                                  <a:uLnTx/>
                                  <a:uFillTx/>
                                  <a:latin typeface="Cambria Math" panose="02040503050406030204" pitchFamily="18" charset="0"/>
                                </a:rPr>
                                <m:t>𝑇</m:t>
                              </m:r>
                            </m:e>
                            <m:sub>
                              <m:r>
                                <a:rPr kumimoji="0" lang="en-US" sz="2400" b="0" i="1" u="none" strike="noStrike" kern="1200" cap="none" spc="0" normalizeH="0" baseline="0" noProof="0" smtClean="0">
                                  <a:ln>
                                    <a:noFill/>
                                  </a:ln>
                                  <a:solidFill>
                                    <a:srgbClr val="C00000"/>
                                  </a:solidFill>
                                  <a:effectLst/>
                                  <a:uLnTx/>
                                  <a:uFillTx/>
                                  <a:latin typeface="Cambria Math" panose="02040503050406030204" pitchFamily="18" charset="0"/>
                                </a:rPr>
                                <m:t>𝑜𝑛</m:t>
                              </m:r>
                            </m:sub>
                          </m:sSub>
                          <m:r>
                            <a:rPr kumimoji="0" lang="en-US" sz="2400" b="0" i="1" u="none" strike="noStrike" kern="1200" cap="none" spc="0" normalizeH="0" baseline="0" noProof="0" smtClean="0">
                              <a:ln>
                                <a:noFill/>
                              </a:ln>
                              <a:solidFill>
                                <a:srgbClr val="C00000"/>
                              </a:solidFill>
                              <a:effectLst/>
                              <a:uLnTx/>
                              <a:uFillTx/>
                              <a:latin typeface="Cambria Math" panose="02040503050406030204" pitchFamily="18" charset="0"/>
                            </a:rPr>
                            <m:t>)</m:t>
                          </m:r>
                        </m:num>
                        <m:den>
                          <m:r>
                            <m:rPr>
                              <m:sty m:val="p"/>
                            </m:rPr>
                            <a:rPr kumimoji="0" lang="en-US" sz="2400" b="0" i="0" u="none" strike="noStrike" kern="1200" cap="none" spc="0" normalizeH="0" baseline="0" noProof="0" smtClean="0">
                              <a:ln>
                                <a:noFill/>
                              </a:ln>
                              <a:solidFill>
                                <a:srgbClr val="C00000"/>
                              </a:solidFill>
                              <a:effectLst/>
                              <a:uLnTx/>
                              <a:uFillTx/>
                              <a:latin typeface="Cambria Math" panose="02040503050406030204" pitchFamily="18" charset="0"/>
                            </a:rPr>
                            <m:t>Switching</m:t>
                          </m:r>
                          <m:r>
                            <a:rPr kumimoji="0" lang="en-US" sz="2400" b="0" i="0" u="none" strike="noStrike" kern="1200" cap="none" spc="0" normalizeH="0" baseline="0" noProof="0">
                              <a:ln>
                                <a:noFill/>
                              </a:ln>
                              <a:solidFill>
                                <a:srgbClr val="C00000"/>
                              </a:solidFill>
                              <a:effectLst/>
                              <a:uLnTx/>
                              <a:uFillTx/>
                              <a:latin typeface="Cambria Math" panose="02040503050406030204" pitchFamily="18" charset="0"/>
                            </a:rPr>
                            <m:t> </m:t>
                          </m:r>
                          <m:r>
                            <m:rPr>
                              <m:sty m:val="p"/>
                            </m:rPr>
                            <a:rPr kumimoji="0" lang="en-US" sz="2400" b="0" i="0" u="none" strike="noStrike" kern="1200" cap="none" spc="0" normalizeH="0" baseline="0" noProof="0">
                              <a:ln>
                                <a:noFill/>
                              </a:ln>
                              <a:solidFill>
                                <a:srgbClr val="C00000"/>
                              </a:solidFill>
                              <a:effectLst/>
                              <a:uLnTx/>
                              <a:uFillTx/>
                              <a:latin typeface="Cambria Math" panose="02040503050406030204" pitchFamily="18" charset="0"/>
                            </a:rPr>
                            <m:t>Period</m:t>
                          </m:r>
                          <m:r>
                            <a:rPr kumimoji="0" lang="en-US" sz="2400" b="0" i="0" u="none" strike="noStrike" kern="1200" cap="none" spc="0" normalizeH="0" baseline="0" noProof="0" smtClean="0">
                              <a:ln>
                                <a:noFill/>
                              </a:ln>
                              <a:solidFill>
                                <a:srgbClr val="C00000"/>
                              </a:solidFill>
                              <a:effectLst/>
                              <a:uLnTx/>
                              <a:uFillTx/>
                              <a:latin typeface="Cambria Math" panose="02040503050406030204" pitchFamily="18" charset="0"/>
                            </a:rPr>
                            <m:t> </m:t>
                          </m:r>
                          <m:r>
                            <a:rPr kumimoji="0" lang="en-US" sz="2400" b="0" i="1" u="none" strike="noStrike" kern="1200" cap="none" spc="0" normalizeH="0" baseline="0" noProof="0" smtClean="0">
                              <a:ln>
                                <a:noFill/>
                              </a:ln>
                              <a:solidFill>
                                <a:srgbClr val="C00000"/>
                              </a:solidFill>
                              <a:effectLst/>
                              <a:uLnTx/>
                              <a:uFillTx/>
                              <a:latin typeface="Cambria Math" panose="02040503050406030204" pitchFamily="18" charset="0"/>
                            </a:rPr>
                            <m:t>(</m:t>
                          </m:r>
                          <m:r>
                            <a:rPr kumimoji="0" lang="en-US" sz="2400" b="0" i="1" u="none" strike="noStrike" kern="1200" cap="none" spc="0" normalizeH="0" baseline="0" noProof="0" smtClean="0">
                              <a:ln>
                                <a:noFill/>
                              </a:ln>
                              <a:solidFill>
                                <a:srgbClr val="C00000"/>
                              </a:solidFill>
                              <a:effectLst/>
                              <a:uLnTx/>
                              <a:uFillTx/>
                              <a:latin typeface="Cambria Math" panose="02040503050406030204" pitchFamily="18" charset="0"/>
                            </a:rPr>
                            <m:t>𝑇𝑠</m:t>
                          </m:r>
                          <m:r>
                            <a:rPr kumimoji="0" lang="en-US" sz="2400" b="0" i="1" u="none" strike="noStrike" kern="1200" cap="none" spc="0" normalizeH="0" baseline="0" noProof="0" smtClean="0">
                              <a:ln>
                                <a:noFill/>
                              </a:ln>
                              <a:solidFill>
                                <a:srgbClr val="C00000"/>
                              </a:solidFill>
                              <a:effectLst/>
                              <a:uLnTx/>
                              <a:uFillTx/>
                              <a:latin typeface="Cambria Math" panose="02040503050406030204" pitchFamily="18" charset="0"/>
                            </a:rPr>
                            <m:t>)</m:t>
                          </m:r>
                        </m:den>
                      </m:f>
                      <m:r>
                        <a:rPr kumimoji="0" lang="en-US" sz="2400" b="0" i="1" u="none" strike="noStrike" kern="1200" cap="none" spc="0" normalizeH="0" baseline="0" noProof="0" smtClean="0">
                          <a:ln>
                            <a:noFill/>
                          </a:ln>
                          <a:solidFill>
                            <a:srgbClr val="C00000"/>
                          </a:solidFill>
                          <a:effectLst/>
                          <a:uLnTx/>
                          <a:uFillTx/>
                          <a:latin typeface="Cambria Math" panose="02040503050406030204" pitchFamily="18" charset="0"/>
                        </a:rPr>
                        <m:t> </m:t>
                      </m:r>
                      <m:r>
                        <a:rPr kumimoji="0" lang="en-US" sz="2400" b="0" i="1" u="none" strike="noStrike" kern="1200" cap="none" spc="0" normalizeH="0" baseline="0" noProof="0">
                          <a:ln>
                            <a:noFill/>
                          </a:ln>
                          <a:solidFill>
                            <a:srgbClr val="C00000"/>
                          </a:solidFill>
                          <a:effectLst/>
                          <a:uLnTx/>
                          <a:uFillTx/>
                          <a:latin typeface="Cambria Math" panose="02040503050406030204" pitchFamily="18" charset="0"/>
                        </a:rPr>
                        <m:t>=</m:t>
                      </m:r>
                      <m:r>
                        <a:rPr kumimoji="0" lang="en-US" sz="2400" b="0" i="1" u="none" strike="noStrike" kern="1200" cap="none" spc="0" normalizeH="0" baseline="0" noProof="0" smtClean="0">
                          <a:ln>
                            <a:noFill/>
                          </a:ln>
                          <a:solidFill>
                            <a:srgbClr val="C00000"/>
                          </a:solidFill>
                          <a:effectLst/>
                          <a:uLnTx/>
                          <a:uFillTx/>
                          <a:latin typeface="Cambria Math" panose="02040503050406030204" pitchFamily="18" charset="0"/>
                        </a:rPr>
                        <m:t> </m:t>
                      </m:r>
                      <m:f>
                        <m:fPr>
                          <m:ctrlPr>
                            <a:rPr lang="en-US" sz="2400" i="1">
                              <a:solidFill>
                                <a:srgbClr val="C00000"/>
                              </a:solidFill>
                              <a:latin typeface="Cambria Math" panose="02040503050406030204" pitchFamily="18" charset="0"/>
                            </a:rPr>
                          </m:ctrlPr>
                        </m:fPr>
                        <m:num>
                          <m:r>
                            <a:rPr lang="en-US" sz="2400" i="1">
                              <a:solidFill>
                                <a:srgbClr val="C00000"/>
                              </a:solidFill>
                              <a:latin typeface="Cambria Math" panose="02040503050406030204" pitchFamily="18" charset="0"/>
                            </a:rPr>
                            <m:t>𝑇</m:t>
                          </m:r>
                          <m:r>
                            <a:rPr lang="en-US" sz="2400" i="1" baseline="-25000">
                              <a:solidFill>
                                <a:srgbClr val="C00000"/>
                              </a:solidFill>
                              <a:latin typeface="Cambria Math" panose="02040503050406030204" pitchFamily="18" charset="0"/>
                            </a:rPr>
                            <m:t>𝑜𝑛</m:t>
                          </m:r>
                        </m:num>
                        <m:den>
                          <m:r>
                            <a:rPr lang="en-US" sz="2400" i="1">
                              <a:solidFill>
                                <a:srgbClr val="C00000"/>
                              </a:solidFill>
                              <a:latin typeface="Cambria Math" panose="02040503050406030204" pitchFamily="18" charset="0"/>
                            </a:rPr>
                            <m:t>𝑇</m:t>
                          </m:r>
                          <m:r>
                            <a:rPr lang="en-US" sz="2400" i="1" baseline="-25000">
                              <a:solidFill>
                                <a:srgbClr val="C00000"/>
                              </a:solidFill>
                              <a:latin typeface="Cambria Math" panose="02040503050406030204" pitchFamily="18" charset="0"/>
                            </a:rPr>
                            <m:t>𝑜𝑛</m:t>
                          </m:r>
                          <m:r>
                            <a:rPr lang="en-US" sz="2400" b="0" i="1" smtClean="0">
                              <a:solidFill>
                                <a:srgbClr val="C00000"/>
                              </a:solidFill>
                              <a:latin typeface="Cambria Math" panose="02040503050406030204" pitchFamily="18" charset="0"/>
                            </a:rPr>
                            <m:t>+</m:t>
                          </m:r>
                          <m:r>
                            <a:rPr lang="en-US" sz="2400" i="1">
                              <a:solidFill>
                                <a:srgbClr val="C00000"/>
                              </a:solidFill>
                              <a:latin typeface="Cambria Math" panose="02040503050406030204" pitchFamily="18" charset="0"/>
                            </a:rPr>
                            <m:t>𝑇</m:t>
                          </m:r>
                          <m:r>
                            <a:rPr lang="en-US" sz="2400" b="0" i="1" baseline="-25000" smtClean="0">
                              <a:solidFill>
                                <a:srgbClr val="C00000"/>
                              </a:solidFill>
                              <a:latin typeface="Cambria Math" panose="02040503050406030204" pitchFamily="18" charset="0"/>
                            </a:rPr>
                            <m:t>𝑜𝑓𝑓</m:t>
                          </m:r>
                        </m:den>
                      </m:f>
                    </m:oMath>
                  </m:oMathPara>
                </a14:m>
                <a:endParaRPr lang="en-US" sz="2400" i="1" dirty="0">
                  <a:solidFill>
                    <a:srgbClr val="C00000"/>
                  </a:solidFill>
                  <a:latin typeface="Cambria Math" panose="020405030504060302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295400" y="3276600"/>
                <a:ext cx="6781800" cy="436017"/>
              </a:xfrm>
              <a:prstGeom prst="rect">
                <a:avLst/>
              </a:prstGeom>
              <a:blipFill>
                <a:blip r:embed="rId2"/>
                <a:stretch>
                  <a:fillRect l="-2068" t="-63380" b="-507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295400" y="4550817"/>
                <a:ext cx="6781800" cy="436017"/>
              </a:xfrm>
              <a:prstGeom prst="rect">
                <a:avLst/>
              </a:prstGeom>
              <a:noFill/>
            </p:spPr>
            <p:txBody>
              <a:bodyPr wrap="square" lIns="0" tIns="0" rIns="0" bIns="0" rtlCol="0">
                <a:spAutoFit/>
              </a:bodyPr>
              <a:lstStyle/>
              <a:p>
                <a:pPr marL="0" marR="0" lvl="0" indent="0" algn="l" defTabSz="914400" rtl="0" eaLnBrk="1" fontAlgn="auto" latinLnBrk="0" hangingPunct="1">
                  <a:lnSpc>
                    <a:spcPts val="3375"/>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m:rPr>
                          <m:sty m:val="p"/>
                        </m:rPr>
                        <a:rPr lang="en-US" altLang="zh-CN" sz="2400" b="0" i="0" smtClean="0">
                          <a:solidFill>
                            <a:srgbClr val="C00000"/>
                          </a:solidFill>
                          <a:latin typeface="Cambria Math" panose="02040503050406030204" pitchFamily="18" charset="0"/>
                        </a:rPr>
                        <m:t>Average</m:t>
                      </m:r>
                      <m:r>
                        <a:rPr lang="en-US" altLang="zh-CN" sz="2400" b="0" i="0" smtClean="0">
                          <a:solidFill>
                            <a:srgbClr val="C00000"/>
                          </a:solidFill>
                          <a:latin typeface="Cambria Math" panose="02040503050406030204" pitchFamily="18" charset="0"/>
                        </a:rPr>
                        <m:t> </m:t>
                      </m:r>
                      <m:r>
                        <m:rPr>
                          <m:sty m:val="p"/>
                        </m:rPr>
                        <a:rPr lang="en-US" altLang="zh-CN" sz="2400" b="0" i="0" smtClean="0">
                          <a:solidFill>
                            <a:srgbClr val="C00000"/>
                          </a:solidFill>
                          <a:latin typeface="Cambria Math" panose="02040503050406030204" pitchFamily="18" charset="0"/>
                        </a:rPr>
                        <m:t>Output</m:t>
                      </m:r>
                      <m:r>
                        <a:rPr kumimoji="0" lang="en-US" sz="2400" b="0" i="1" u="none" strike="noStrike" kern="1200" cap="none" spc="0" normalizeH="0" baseline="0" noProof="0">
                          <a:ln>
                            <a:noFill/>
                          </a:ln>
                          <a:solidFill>
                            <a:srgbClr val="C00000"/>
                          </a:solidFill>
                          <a:effectLst/>
                          <a:uLnTx/>
                          <a:uFillTx/>
                          <a:latin typeface="Cambria Math" panose="02040503050406030204" pitchFamily="18" charset="0"/>
                        </a:rPr>
                        <m:t>=</m:t>
                      </m:r>
                      <m:r>
                        <m:rPr>
                          <m:sty m:val="p"/>
                        </m:rPr>
                        <a:rPr kumimoji="0" lang="en-US" sz="2400" b="0" i="0" u="none" strike="noStrike" kern="1200" cap="none" spc="0" normalizeH="0" baseline="0" noProof="0" smtClean="0">
                          <a:ln>
                            <a:noFill/>
                          </a:ln>
                          <a:solidFill>
                            <a:srgbClr val="C00000"/>
                          </a:solidFill>
                          <a:effectLst/>
                          <a:uLnTx/>
                          <a:uFillTx/>
                          <a:latin typeface="Cambria Math" panose="02040503050406030204" pitchFamily="18" charset="0"/>
                        </a:rPr>
                        <m:t>Duty</m:t>
                      </m:r>
                      <m:r>
                        <a:rPr kumimoji="0" lang="en-US" sz="2400" b="0" i="0" u="none" strike="noStrike" kern="1200" cap="none" spc="0" normalizeH="0" baseline="0" noProof="0" smtClean="0">
                          <a:ln>
                            <a:noFill/>
                          </a:ln>
                          <a:solidFill>
                            <a:srgbClr val="C00000"/>
                          </a:solidFill>
                          <a:effectLst/>
                          <a:uLnTx/>
                          <a:uFillTx/>
                          <a:latin typeface="Cambria Math" panose="02040503050406030204" pitchFamily="18" charset="0"/>
                        </a:rPr>
                        <m:t> </m:t>
                      </m:r>
                      <m:r>
                        <m:rPr>
                          <m:sty m:val="p"/>
                        </m:rPr>
                        <a:rPr kumimoji="0" lang="en-US" sz="2400" b="0" i="0" u="none" strike="noStrike" kern="1200" cap="none" spc="0" normalizeH="0" baseline="0" noProof="0" smtClean="0">
                          <a:ln>
                            <a:noFill/>
                          </a:ln>
                          <a:solidFill>
                            <a:srgbClr val="C00000"/>
                          </a:solidFill>
                          <a:effectLst/>
                          <a:uLnTx/>
                          <a:uFillTx/>
                          <a:latin typeface="Cambria Math" panose="02040503050406030204" pitchFamily="18" charset="0"/>
                        </a:rPr>
                        <m:t>Cycle</m:t>
                      </m:r>
                      <m:r>
                        <a:rPr kumimoji="0" lang="en-US" sz="2400" b="0" i="0" u="none" strike="noStrike" kern="1200" cap="none" spc="0" normalizeH="0" baseline="0" noProof="0" smtClean="0">
                          <a:ln>
                            <a:noFill/>
                          </a:ln>
                          <a:solidFill>
                            <a:srgbClr val="C00000"/>
                          </a:solidFill>
                          <a:effectLst/>
                          <a:uLnTx/>
                          <a:uFillTx/>
                          <a:latin typeface="Cambria Math" panose="02040503050406030204" pitchFamily="18" charset="0"/>
                        </a:rPr>
                        <m:t> ∗</m:t>
                      </m:r>
                      <m:r>
                        <m:rPr>
                          <m:sty m:val="p"/>
                        </m:rPr>
                        <a:rPr kumimoji="0" lang="en-US" sz="2400" b="0" i="0" u="none" strike="noStrike" kern="1200" cap="none" spc="0" normalizeH="0" baseline="0" noProof="0" smtClean="0">
                          <a:ln>
                            <a:noFill/>
                          </a:ln>
                          <a:solidFill>
                            <a:srgbClr val="C00000"/>
                          </a:solidFill>
                          <a:effectLst/>
                          <a:uLnTx/>
                          <a:uFillTx/>
                          <a:latin typeface="Cambria Math" panose="02040503050406030204" pitchFamily="18" charset="0"/>
                        </a:rPr>
                        <m:t>Output</m:t>
                      </m:r>
                      <m:r>
                        <a:rPr kumimoji="0" lang="en-US" sz="2400" b="0" i="0" u="none" strike="noStrike" kern="1200" cap="none" spc="0" normalizeH="0" baseline="0" noProof="0" smtClean="0">
                          <a:ln>
                            <a:noFill/>
                          </a:ln>
                          <a:solidFill>
                            <a:srgbClr val="C00000"/>
                          </a:solidFill>
                          <a:effectLst/>
                          <a:uLnTx/>
                          <a:uFillTx/>
                          <a:latin typeface="Cambria Math" panose="02040503050406030204" pitchFamily="18" charset="0"/>
                        </a:rPr>
                        <m:t> </m:t>
                      </m:r>
                      <m:r>
                        <m:rPr>
                          <m:sty m:val="p"/>
                        </m:rPr>
                        <a:rPr kumimoji="0" lang="en-US" sz="2400" b="0" i="0" u="none" strike="noStrike" kern="1200" cap="none" spc="0" normalizeH="0" baseline="0" noProof="0" smtClean="0">
                          <a:ln>
                            <a:noFill/>
                          </a:ln>
                          <a:solidFill>
                            <a:srgbClr val="C00000"/>
                          </a:solidFill>
                          <a:effectLst/>
                          <a:uLnTx/>
                          <a:uFillTx/>
                          <a:latin typeface="Cambria Math" panose="02040503050406030204" pitchFamily="18" charset="0"/>
                        </a:rPr>
                        <m:t>in</m:t>
                      </m:r>
                      <m:r>
                        <a:rPr kumimoji="0" lang="en-US" sz="2400" b="0" i="0" u="none" strike="noStrike" kern="1200" cap="none" spc="0" normalizeH="0" baseline="0" noProof="0" smtClean="0">
                          <a:ln>
                            <a:noFill/>
                          </a:ln>
                          <a:solidFill>
                            <a:srgbClr val="C00000"/>
                          </a:solidFill>
                          <a:effectLst/>
                          <a:uLnTx/>
                          <a:uFillTx/>
                          <a:latin typeface="Cambria Math" panose="02040503050406030204" pitchFamily="18" charset="0"/>
                        </a:rPr>
                        <m:t> </m:t>
                      </m:r>
                      <m:r>
                        <m:rPr>
                          <m:sty m:val="p"/>
                        </m:rPr>
                        <a:rPr kumimoji="0" lang="en-US" sz="2400" b="0" i="0" u="none" strike="noStrike" kern="1200" cap="none" spc="0" normalizeH="0" baseline="0" noProof="0" smtClean="0">
                          <a:ln>
                            <a:noFill/>
                          </a:ln>
                          <a:solidFill>
                            <a:srgbClr val="C00000"/>
                          </a:solidFill>
                          <a:effectLst/>
                          <a:uLnTx/>
                          <a:uFillTx/>
                          <a:latin typeface="Cambria Math" panose="02040503050406030204" pitchFamily="18" charset="0"/>
                        </a:rPr>
                        <m:t>On</m:t>
                      </m:r>
                      <m:r>
                        <a:rPr kumimoji="0" lang="en-US" sz="2400" b="0" i="0" u="none" strike="noStrike" kern="1200" cap="none" spc="0" normalizeH="0" baseline="0" noProof="0" smtClean="0">
                          <a:ln>
                            <a:noFill/>
                          </a:ln>
                          <a:solidFill>
                            <a:srgbClr val="C00000"/>
                          </a:solidFill>
                          <a:effectLst/>
                          <a:uLnTx/>
                          <a:uFillTx/>
                          <a:latin typeface="Cambria Math" panose="02040503050406030204" pitchFamily="18" charset="0"/>
                        </a:rPr>
                        <m:t> </m:t>
                      </m:r>
                      <m:r>
                        <m:rPr>
                          <m:sty m:val="p"/>
                        </m:rPr>
                        <a:rPr kumimoji="0" lang="en-US" sz="2400" b="0" i="0" u="none" strike="noStrike" kern="1200" cap="none" spc="0" normalizeH="0" baseline="0" noProof="0" smtClean="0">
                          <a:ln>
                            <a:noFill/>
                          </a:ln>
                          <a:solidFill>
                            <a:srgbClr val="C00000"/>
                          </a:solidFill>
                          <a:effectLst/>
                          <a:uLnTx/>
                          <a:uFillTx/>
                          <a:latin typeface="Cambria Math" panose="02040503050406030204" pitchFamily="18" charset="0"/>
                        </a:rPr>
                        <m:t>State</m:t>
                      </m:r>
                    </m:oMath>
                  </m:oMathPara>
                </a14:m>
                <a:endParaRPr lang="en-US" sz="2400" dirty="0">
                  <a:solidFill>
                    <a:srgbClr val="C00000"/>
                  </a:solidFill>
                  <a:latin typeface="Cambria Math" panose="020405030504060302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295400" y="4550817"/>
                <a:ext cx="6781800" cy="436017"/>
              </a:xfrm>
              <a:prstGeom prst="rect">
                <a:avLst/>
              </a:prstGeom>
              <a:blipFill>
                <a:blip r:embed="rId3"/>
                <a:stretch>
                  <a:fillRect l="-90"/>
                </a:stretch>
              </a:blipFill>
            </p:spPr>
            <p:txBody>
              <a:bodyPr/>
              <a:lstStyle/>
              <a:p>
                <a:r>
                  <a:rPr lang="en-US">
                    <a:noFill/>
                  </a:rPr>
                  <a:t> </a:t>
                </a:r>
              </a:p>
            </p:txBody>
          </p:sp>
        </mc:Fallback>
      </mc:AlternateContent>
    </p:spTree>
    <p:extLst>
      <p:ext uri="{BB962C8B-B14F-4D97-AF65-F5344CB8AC3E}">
        <p14:creationId xmlns:p14="http://schemas.microsoft.com/office/powerpoint/2010/main" val="147699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Pulse-Width Modulation (PWM)</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17</a:t>
            </a:fld>
            <a:endParaRPr kumimoji="0" lang="en-US" dirty="0"/>
          </a:p>
        </p:txBody>
      </p:sp>
      <p:sp>
        <p:nvSpPr>
          <p:cNvPr id="4" name="Content Placeholder 3"/>
          <p:cNvSpPr>
            <a:spLocks noGrp="1"/>
          </p:cNvSpPr>
          <p:nvPr>
            <p:ph sz="quarter" idx="1"/>
          </p:nvPr>
        </p:nvSpPr>
        <p:spPr>
          <a:xfrm>
            <a:off x="457200" y="1124215"/>
            <a:ext cx="8229600" cy="1905000"/>
          </a:xfrm>
        </p:spPr>
        <p:txBody>
          <a:bodyPr>
            <a:normAutofit fontScale="55000" lnSpcReduction="20000"/>
          </a:bodyPr>
          <a:lstStyle/>
          <a:p>
            <a:r>
              <a:rPr lang="en-US" sz="2800" dirty="0"/>
              <a:t>The PWM output signal is determined by:</a:t>
            </a:r>
          </a:p>
          <a:p>
            <a:pPr lvl="1"/>
            <a:r>
              <a:rPr lang="en-US" sz="2500" dirty="0"/>
              <a:t>Reference signal stored in Compare and Capture Register (CCR);  and the PWM mode</a:t>
            </a:r>
          </a:p>
          <a:p>
            <a:r>
              <a:rPr lang="en-US" sz="2800" dirty="0"/>
              <a:t>PWM mode 1 (Low True): if the timer counter is (&lt; or ≤) reference signal stored in CCR, the PWM output is on; otherwise it is off.</a:t>
            </a:r>
          </a:p>
          <a:p>
            <a:pPr lvl="1"/>
            <a:r>
              <a:rPr lang="en-US" altLang="zh-CN" sz="2500" dirty="0"/>
              <a:t>Higher CCR </a:t>
            </a:r>
            <a:r>
              <a:rPr lang="en-US" altLang="zh-CN" sz="2500" dirty="0">
                <a:sym typeface="Wingdings" panose="05000000000000000000" pitchFamily="2" charset="2"/>
              </a:rPr>
              <a:t> higher duty cycle</a:t>
            </a:r>
            <a:endParaRPr lang="en-US" sz="2500" dirty="0"/>
          </a:p>
          <a:p>
            <a:r>
              <a:rPr lang="en-US" sz="2800" dirty="0"/>
              <a:t>PWM mode 2 (High True): if the timer counter is (&gt; or ≥) reference signal stored in CCR, the PWM output is on; otherwise it is off.</a:t>
            </a:r>
          </a:p>
          <a:p>
            <a:pPr lvl="1"/>
            <a:r>
              <a:rPr lang="en-US" altLang="zh-CN" sz="2500" dirty="0"/>
              <a:t>Higher CCR </a:t>
            </a:r>
            <a:r>
              <a:rPr lang="en-US" altLang="zh-CN" sz="2500" dirty="0">
                <a:sym typeface="Wingdings" panose="05000000000000000000" pitchFamily="2" charset="2"/>
              </a:rPr>
              <a:t> lower duty cycle</a:t>
            </a:r>
            <a:endParaRPr lang="en-US" sz="2500" dirty="0"/>
          </a:p>
          <a:p>
            <a:endParaRPr lang="en-US" sz="2800" dirty="0"/>
          </a:p>
          <a:p>
            <a:endParaRPr lang="en-US" sz="2800" dirty="0"/>
          </a:p>
        </p:txBody>
      </p:sp>
      <p:graphicFrame>
        <p:nvGraphicFramePr>
          <p:cNvPr id="6" name="Object 5"/>
          <p:cNvGraphicFramePr>
            <a:graphicFrameLocks noChangeAspect="1"/>
          </p:cNvGraphicFramePr>
          <p:nvPr>
            <p:extLst>
              <p:ext uri="{D42A27DB-BD31-4B8C-83A1-F6EECF244321}">
                <p14:modId xmlns:p14="http://schemas.microsoft.com/office/powerpoint/2010/main" val="1433076280"/>
              </p:ext>
            </p:extLst>
          </p:nvPr>
        </p:nvGraphicFramePr>
        <p:xfrm>
          <a:off x="3946353" y="2590800"/>
          <a:ext cx="4994447" cy="3765550"/>
        </p:xfrm>
        <a:graphic>
          <a:graphicData uri="http://schemas.openxmlformats.org/presentationml/2006/ole">
            <mc:AlternateContent xmlns:mc="http://schemas.openxmlformats.org/markup-compatibility/2006">
              <mc:Choice xmlns:v="urn:schemas-microsoft-com:vml" Requires="v">
                <p:oleObj name="Visio" r:id="rId3" imgW="6667362" imgH="5092605" progId="Visio.Drawing.11">
                  <p:embed/>
                </p:oleObj>
              </mc:Choice>
              <mc:Fallback>
                <p:oleObj name="Visio" r:id="rId3" imgW="6667362" imgH="5092605" progId="Visio.Drawing.11">
                  <p:embed/>
                  <p:pic>
                    <p:nvPicPr>
                      <p:cNvPr id="6" name="Object 5"/>
                      <p:cNvPicPr>
                        <a:picLocks noChangeAspect="1" noChangeArrowheads="1"/>
                      </p:cNvPicPr>
                      <p:nvPr/>
                    </p:nvPicPr>
                    <p:blipFill>
                      <a:blip r:embed="rId4"/>
                      <a:srcRect/>
                      <a:stretch>
                        <a:fillRect/>
                      </a:stretch>
                    </p:blipFill>
                    <p:spPr bwMode="auto">
                      <a:xfrm>
                        <a:off x="3946353" y="2590800"/>
                        <a:ext cx="4994447" cy="3765550"/>
                      </a:xfrm>
                      <a:prstGeom prst="rect">
                        <a:avLst/>
                      </a:prstGeom>
                      <a:noFill/>
                    </p:spPr>
                  </p:pic>
                </p:oleObj>
              </mc:Fallback>
            </mc:AlternateContent>
          </a:graphicData>
        </a:graphic>
      </p:graphicFrame>
      <p:pic>
        <p:nvPicPr>
          <p:cNvPr id="5" name="Picture 3">
            <a:extLst>
              <a:ext uri="{FF2B5EF4-FFF2-40B4-BE49-F238E27FC236}">
                <a16:creationId xmlns:a16="http://schemas.microsoft.com/office/drawing/2014/main" id="{C2EA8258-7FAA-DF56-7F7D-B108D9E256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59480"/>
            <a:ext cx="3859549"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154E005A-AC9A-BE59-CA2F-0CB60BBF84A9}"/>
              </a:ext>
            </a:extLst>
          </p:cNvPr>
          <p:cNvSpPr txBox="1"/>
          <p:nvPr/>
        </p:nvSpPr>
        <p:spPr>
          <a:xfrm>
            <a:off x="1101223" y="6062127"/>
            <a:ext cx="1867819" cy="307777"/>
          </a:xfrm>
          <a:prstGeom prst="rect">
            <a:avLst/>
          </a:prstGeom>
          <a:noFill/>
        </p:spPr>
        <p:txBody>
          <a:bodyPr wrap="none" rtlCol="0">
            <a:spAutoFit/>
          </a:bodyPr>
          <a:lstStyle/>
          <a:p>
            <a:r>
              <a:rPr lang="en-US" sz="1400" dirty="0"/>
              <a:t>PWM mode 2 Example</a:t>
            </a:r>
          </a:p>
        </p:txBody>
      </p:sp>
    </p:spTree>
    <p:extLst>
      <p:ext uri="{BB962C8B-B14F-4D97-AF65-F5344CB8AC3E}">
        <p14:creationId xmlns:p14="http://schemas.microsoft.com/office/powerpoint/2010/main" val="1907313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PWM Mode Summary</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18</a:t>
            </a:fld>
            <a:endParaRPr kumimoji="0" lang="en-US" dirty="0"/>
          </a:p>
        </p:txBody>
      </p:sp>
      <p:graphicFrame>
        <p:nvGraphicFramePr>
          <p:cNvPr id="4" name="Table 3"/>
          <p:cNvGraphicFramePr>
            <a:graphicFrameLocks noGrp="1"/>
          </p:cNvGraphicFramePr>
          <p:nvPr>
            <p:extLst>
              <p:ext uri="{D42A27DB-BD31-4B8C-83A1-F6EECF244321}">
                <p14:modId xmlns:p14="http://schemas.microsoft.com/office/powerpoint/2010/main" val="1781064087"/>
              </p:ext>
            </p:extLst>
          </p:nvPr>
        </p:nvGraphicFramePr>
        <p:xfrm>
          <a:off x="1648166" y="4495800"/>
          <a:ext cx="6429035" cy="1463040"/>
        </p:xfrm>
        <a:graphic>
          <a:graphicData uri="http://schemas.openxmlformats.org/drawingml/2006/table">
            <a:tbl>
              <a:tblPr firstRow="1" firstCol="1" bandRow="1">
                <a:tableStyleId>{5C22544A-7EE6-4342-B048-85BDC9FD1C3A}</a:tableStyleId>
              </a:tblPr>
              <a:tblGrid>
                <a:gridCol w="1943440">
                  <a:extLst>
                    <a:ext uri="{9D8B030D-6E8A-4147-A177-3AD203B41FA5}">
                      <a16:colId xmlns:a16="http://schemas.microsoft.com/office/drawing/2014/main" val="20000"/>
                    </a:ext>
                  </a:extLst>
                </a:gridCol>
                <a:gridCol w="2296966">
                  <a:extLst>
                    <a:ext uri="{9D8B030D-6E8A-4147-A177-3AD203B41FA5}">
                      <a16:colId xmlns:a16="http://schemas.microsoft.com/office/drawing/2014/main" val="20002"/>
                    </a:ext>
                  </a:extLst>
                </a:gridCol>
                <a:gridCol w="2188629">
                  <a:extLst>
                    <a:ext uri="{9D8B030D-6E8A-4147-A177-3AD203B41FA5}">
                      <a16:colId xmlns:a16="http://schemas.microsoft.com/office/drawing/2014/main" val="20003"/>
                    </a:ext>
                  </a:extLst>
                </a:gridCol>
              </a:tblGrid>
              <a:tr h="381000">
                <a:tc>
                  <a:txBody>
                    <a:bodyPr/>
                    <a:lstStyle/>
                    <a:p>
                      <a:pPr marL="0" marR="0" algn="ctr">
                        <a:spcBef>
                          <a:spcPts val="0"/>
                        </a:spcBef>
                        <a:spcAft>
                          <a:spcPts val="0"/>
                        </a:spcAft>
                      </a:pPr>
                      <a:r>
                        <a:rPr lang="en-US" sz="1600" dirty="0">
                          <a:effectLst/>
                        </a:rPr>
                        <a:t>Mode</a:t>
                      </a:r>
                      <a:endParaRPr lang="en-US" sz="1600" dirty="0">
                        <a:effectLst/>
                        <a:latin typeface="Palatino Linotype"/>
                        <a:ea typeface="宋体"/>
                        <a:cs typeface="Times New Roman"/>
                      </a:endParaRPr>
                    </a:p>
                  </a:txBody>
                  <a:tcPr marL="68580" marR="68580" marT="0" marB="0" anchor="ctr"/>
                </a:tc>
                <a:tc>
                  <a:txBody>
                    <a:bodyPr/>
                    <a:lstStyle/>
                    <a:p>
                      <a:pPr marL="0" marR="0" algn="ctr">
                        <a:spcBef>
                          <a:spcPts val="0"/>
                        </a:spcBef>
                        <a:spcAft>
                          <a:spcPts val="0"/>
                        </a:spcAft>
                      </a:pPr>
                      <a:r>
                        <a:rPr lang="en-US" sz="1600" dirty="0">
                          <a:effectLst/>
                        </a:rPr>
                        <a:t>Counter &lt; or ≤ Reference</a:t>
                      </a:r>
                      <a:endParaRPr lang="en-US" sz="1600" dirty="0">
                        <a:effectLst/>
                        <a:latin typeface="Palatino Linotype"/>
                        <a:ea typeface="宋体"/>
                        <a:cs typeface="Times New Roman"/>
                      </a:endParaRPr>
                    </a:p>
                  </a:txBody>
                  <a:tcPr marL="68580" marR="68580" marT="0" marB="0" anchor="ctr"/>
                </a:tc>
                <a:tc>
                  <a:txBody>
                    <a:bodyPr/>
                    <a:lstStyle/>
                    <a:p>
                      <a:pPr marL="0" marR="0" algn="ctr">
                        <a:spcBef>
                          <a:spcPts val="0"/>
                        </a:spcBef>
                        <a:spcAft>
                          <a:spcPts val="0"/>
                        </a:spcAft>
                      </a:pPr>
                      <a:r>
                        <a:rPr lang="en-US" sz="1600" dirty="0">
                          <a:effectLst/>
                        </a:rPr>
                        <a:t>Counter &gt; or ≥ Reference</a:t>
                      </a:r>
                      <a:endParaRPr lang="en-US" sz="1600" dirty="0">
                        <a:effectLst/>
                        <a:latin typeface="Palatino Linotype"/>
                        <a:ea typeface="宋体"/>
                        <a:cs typeface="Times New Roman"/>
                      </a:endParaRPr>
                    </a:p>
                  </a:txBody>
                  <a:tcPr marL="68580" marR="68580" marT="0" marB="0" anchor="ctr"/>
                </a:tc>
                <a:extLst>
                  <a:ext uri="{0D108BD9-81ED-4DB2-BD59-A6C34878D82A}">
                    <a16:rowId xmlns:a16="http://schemas.microsoft.com/office/drawing/2014/main" val="10000"/>
                  </a:ext>
                </a:extLst>
              </a:tr>
              <a:tr h="381000">
                <a:tc>
                  <a:txBody>
                    <a:bodyPr/>
                    <a:lstStyle/>
                    <a:p>
                      <a:pPr marL="0" marR="0" algn="ctr">
                        <a:spcBef>
                          <a:spcPts val="0"/>
                        </a:spcBef>
                        <a:spcAft>
                          <a:spcPts val="0"/>
                        </a:spcAft>
                      </a:pPr>
                      <a:r>
                        <a:rPr lang="en-US" sz="1600" dirty="0">
                          <a:effectLst/>
                        </a:rPr>
                        <a:t>PWM mode 1</a:t>
                      </a:r>
                    </a:p>
                    <a:p>
                      <a:pPr marL="0" marR="0" algn="ctr">
                        <a:spcBef>
                          <a:spcPts val="0"/>
                        </a:spcBef>
                        <a:spcAft>
                          <a:spcPts val="0"/>
                        </a:spcAft>
                      </a:pPr>
                      <a:r>
                        <a:rPr lang="en-US" sz="1600" dirty="0">
                          <a:effectLst/>
                          <a:latin typeface="Palatino Linotype"/>
                          <a:ea typeface="宋体"/>
                          <a:cs typeface="Times New Roman"/>
                        </a:rPr>
                        <a:t>(Low True)</a:t>
                      </a:r>
                    </a:p>
                  </a:txBody>
                  <a:tcPr marL="68580" marR="68580" marT="0" marB="0" anchor="ctr"/>
                </a:tc>
                <a:tc>
                  <a:txBody>
                    <a:bodyPr/>
                    <a:lstStyle/>
                    <a:p>
                      <a:pPr marL="0" marR="0" algn="ctr">
                        <a:spcBef>
                          <a:spcPts val="0"/>
                        </a:spcBef>
                        <a:spcAft>
                          <a:spcPts val="0"/>
                        </a:spcAft>
                      </a:pPr>
                      <a:r>
                        <a:rPr lang="en-US" sz="1600" dirty="0">
                          <a:effectLst/>
                        </a:rPr>
                        <a:t>Active</a:t>
                      </a:r>
                      <a:endParaRPr lang="en-US" sz="1600" dirty="0">
                        <a:effectLst/>
                        <a:latin typeface="Palatino Linotype"/>
                        <a:ea typeface="宋体"/>
                        <a:cs typeface="Times New Roman"/>
                      </a:endParaRPr>
                    </a:p>
                  </a:txBody>
                  <a:tcPr marL="68580" marR="68580" marT="0" marB="0" anchor="ctr"/>
                </a:tc>
                <a:tc>
                  <a:txBody>
                    <a:bodyPr/>
                    <a:lstStyle/>
                    <a:p>
                      <a:pPr marL="0" marR="0" algn="ctr">
                        <a:spcBef>
                          <a:spcPts val="0"/>
                        </a:spcBef>
                        <a:spcAft>
                          <a:spcPts val="0"/>
                        </a:spcAft>
                      </a:pPr>
                      <a:r>
                        <a:rPr lang="en-US" sz="1600" dirty="0">
                          <a:effectLst/>
                        </a:rPr>
                        <a:t>Inactive</a:t>
                      </a:r>
                      <a:endParaRPr lang="en-US" sz="1600" dirty="0">
                        <a:effectLst/>
                        <a:latin typeface="Palatino Linotype"/>
                        <a:ea typeface="宋体"/>
                        <a:cs typeface="Times New Roman"/>
                      </a:endParaRPr>
                    </a:p>
                  </a:txBody>
                  <a:tcPr marL="68580" marR="68580" marT="0" marB="0" anchor="ctr"/>
                </a:tc>
                <a:extLst>
                  <a:ext uri="{0D108BD9-81ED-4DB2-BD59-A6C34878D82A}">
                    <a16:rowId xmlns:a16="http://schemas.microsoft.com/office/drawing/2014/main" val="10001"/>
                  </a:ext>
                </a:extLst>
              </a:tr>
              <a:tr h="381000">
                <a:tc>
                  <a:txBody>
                    <a:bodyPr/>
                    <a:lstStyle/>
                    <a:p>
                      <a:pPr marL="0" marR="0" algn="ctr">
                        <a:spcBef>
                          <a:spcPts val="0"/>
                        </a:spcBef>
                        <a:spcAft>
                          <a:spcPts val="0"/>
                        </a:spcAft>
                      </a:pPr>
                      <a:r>
                        <a:rPr lang="en-US" sz="1600" dirty="0">
                          <a:effectLst/>
                        </a:rPr>
                        <a:t>PWM mode 2</a:t>
                      </a:r>
                    </a:p>
                    <a:p>
                      <a:pPr marL="0" marR="0" algn="ctr">
                        <a:spcBef>
                          <a:spcPts val="0"/>
                        </a:spcBef>
                        <a:spcAft>
                          <a:spcPts val="0"/>
                        </a:spcAft>
                      </a:pPr>
                      <a:r>
                        <a:rPr lang="en-US" sz="1600" dirty="0">
                          <a:effectLst/>
                          <a:latin typeface="Palatino Linotype"/>
                          <a:ea typeface="宋体"/>
                          <a:cs typeface="Times New Roman"/>
                        </a:rPr>
                        <a:t>(High True)</a:t>
                      </a:r>
                    </a:p>
                  </a:txBody>
                  <a:tcPr marL="68580" marR="68580" marT="0" marB="0" anchor="ctr"/>
                </a:tc>
                <a:tc>
                  <a:txBody>
                    <a:bodyPr/>
                    <a:lstStyle/>
                    <a:p>
                      <a:pPr marL="0" marR="0" algn="ctr">
                        <a:spcBef>
                          <a:spcPts val="0"/>
                        </a:spcBef>
                        <a:spcAft>
                          <a:spcPts val="0"/>
                        </a:spcAft>
                      </a:pPr>
                      <a:r>
                        <a:rPr lang="en-US" sz="1600" b="1" dirty="0">
                          <a:solidFill>
                            <a:srgbClr val="C00000"/>
                          </a:solidFill>
                          <a:effectLst/>
                        </a:rPr>
                        <a:t>Inactive</a:t>
                      </a:r>
                      <a:endParaRPr lang="en-US" sz="1600" b="1" dirty="0">
                        <a:solidFill>
                          <a:srgbClr val="C00000"/>
                        </a:solidFill>
                        <a:effectLst/>
                        <a:latin typeface="Palatino Linotype"/>
                        <a:ea typeface="宋体"/>
                        <a:cs typeface="Times New Roman"/>
                      </a:endParaRPr>
                    </a:p>
                  </a:txBody>
                  <a:tcPr marL="68580" marR="68580" marT="0" marB="0" anchor="ctr"/>
                </a:tc>
                <a:tc>
                  <a:txBody>
                    <a:bodyPr/>
                    <a:lstStyle/>
                    <a:p>
                      <a:pPr marL="0" marR="0" algn="ctr">
                        <a:spcBef>
                          <a:spcPts val="0"/>
                        </a:spcBef>
                        <a:spcAft>
                          <a:spcPts val="0"/>
                        </a:spcAft>
                      </a:pPr>
                      <a:r>
                        <a:rPr lang="en-US" sz="1600" b="1" dirty="0">
                          <a:solidFill>
                            <a:srgbClr val="C00000"/>
                          </a:solidFill>
                          <a:effectLst/>
                        </a:rPr>
                        <a:t>Active</a:t>
                      </a:r>
                      <a:endParaRPr lang="en-US" sz="1600" b="1" dirty="0">
                        <a:solidFill>
                          <a:srgbClr val="C00000"/>
                        </a:solidFill>
                        <a:effectLst/>
                        <a:latin typeface="Palatino Linotype"/>
                        <a:ea typeface="宋体"/>
                        <a:cs typeface="Times New Roman"/>
                      </a:endParaRPr>
                    </a:p>
                  </a:txBody>
                  <a:tcPr marL="68580" marR="68580" marT="0" marB="0" anchor="ctr"/>
                </a:tc>
                <a:extLst>
                  <a:ext uri="{0D108BD9-81ED-4DB2-BD59-A6C34878D82A}">
                    <a16:rowId xmlns:a16="http://schemas.microsoft.com/office/drawing/2014/main" val="10003"/>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1250706"/>
            <a:ext cx="4157477" cy="2992999"/>
          </a:xfrm>
          <a:prstGeom prst="rect">
            <a:avLst/>
          </a:prstGeom>
        </p:spPr>
      </p:pic>
      <p:sp>
        <p:nvSpPr>
          <p:cNvPr id="6" name="TextBox 5">
            <a:extLst>
              <a:ext uri="{FF2B5EF4-FFF2-40B4-BE49-F238E27FC236}">
                <a16:creationId xmlns:a16="http://schemas.microsoft.com/office/drawing/2014/main" id="{4B13347E-0BC8-18C7-C6CE-4A69530C0666}"/>
              </a:ext>
            </a:extLst>
          </p:cNvPr>
          <p:cNvSpPr txBox="1"/>
          <p:nvPr/>
        </p:nvSpPr>
        <p:spPr>
          <a:xfrm>
            <a:off x="3638090" y="4072321"/>
            <a:ext cx="1867819" cy="307777"/>
          </a:xfrm>
          <a:prstGeom prst="rect">
            <a:avLst/>
          </a:prstGeom>
          <a:noFill/>
        </p:spPr>
        <p:txBody>
          <a:bodyPr wrap="none" rtlCol="0">
            <a:spAutoFit/>
          </a:bodyPr>
          <a:lstStyle/>
          <a:p>
            <a:r>
              <a:rPr lang="en-US" sz="1400" dirty="0"/>
              <a:t>PWM mode 2 Example</a:t>
            </a:r>
          </a:p>
        </p:txBody>
      </p:sp>
    </p:spTree>
    <p:extLst>
      <p:ext uri="{BB962C8B-B14F-4D97-AF65-F5344CB8AC3E}">
        <p14:creationId xmlns:p14="http://schemas.microsoft.com/office/powerpoint/2010/main" val="2803075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Edge-aligned Mode (Up-counting)</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19</a:t>
            </a:fld>
            <a:endParaRPr kumimoji="0" lang="en-US" dirty="0"/>
          </a:p>
        </p:txBody>
      </p:sp>
      <p:sp>
        <p:nvSpPr>
          <p:cNvPr id="240" name="TextBox 239"/>
          <p:cNvSpPr txBox="1"/>
          <p:nvPr/>
        </p:nvSpPr>
        <p:spPr>
          <a:xfrm>
            <a:off x="295051" y="1175337"/>
            <a:ext cx="1908856" cy="369332"/>
          </a:xfrm>
          <a:prstGeom prst="rect">
            <a:avLst/>
          </a:prstGeom>
          <a:noFill/>
        </p:spPr>
        <p:txBody>
          <a:bodyPr wrap="none" rtlCol="0">
            <a:spAutoFit/>
          </a:bodyPr>
          <a:lstStyle/>
          <a:p>
            <a:r>
              <a:rPr lang="en-US" dirty="0">
                <a:solidFill>
                  <a:srgbClr val="C00000"/>
                </a:solidFill>
              </a:rPr>
              <a:t>ARR = 6, RCR = 0</a:t>
            </a:r>
          </a:p>
        </p:txBody>
      </p:sp>
      <p:sp>
        <p:nvSpPr>
          <p:cNvPr id="244" name="TextBox 243"/>
          <p:cNvSpPr txBox="1"/>
          <p:nvPr/>
        </p:nvSpPr>
        <p:spPr>
          <a:xfrm>
            <a:off x="163018" y="1688068"/>
            <a:ext cx="675185" cy="369332"/>
          </a:xfrm>
          <a:prstGeom prst="rect">
            <a:avLst/>
          </a:prstGeom>
          <a:noFill/>
        </p:spPr>
        <p:txBody>
          <a:bodyPr wrap="none" rtlCol="0">
            <a:spAutoFit/>
          </a:bodyPr>
          <a:lstStyle/>
          <a:p>
            <a:r>
              <a:rPr lang="en-US" dirty="0"/>
              <a:t>clock</a:t>
            </a:r>
          </a:p>
        </p:txBody>
      </p:sp>
      <p:sp>
        <p:nvSpPr>
          <p:cNvPr id="245" name="TextBox 244"/>
          <p:cNvSpPr txBox="1"/>
          <p:nvPr/>
        </p:nvSpPr>
        <p:spPr>
          <a:xfrm>
            <a:off x="146319" y="2642747"/>
            <a:ext cx="922047" cy="369332"/>
          </a:xfrm>
          <a:prstGeom prst="rect">
            <a:avLst/>
          </a:prstGeom>
          <a:noFill/>
        </p:spPr>
        <p:txBody>
          <a:bodyPr wrap="none" rtlCol="0">
            <a:spAutoFit/>
          </a:bodyPr>
          <a:lstStyle/>
          <a:p>
            <a:r>
              <a:rPr lang="en-US" dirty="0"/>
              <a:t>counter</a:t>
            </a:r>
          </a:p>
        </p:txBody>
      </p:sp>
      <p:sp>
        <p:nvSpPr>
          <p:cNvPr id="261" name="TextBox 260"/>
          <p:cNvSpPr txBox="1"/>
          <p:nvPr/>
        </p:nvSpPr>
        <p:spPr>
          <a:xfrm>
            <a:off x="110502" y="3594969"/>
            <a:ext cx="1649939" cy="523220"/>
          </a:xfrm>
          <a:prstGeom prst="rect">
            <a:avLst/>
          </a:prstGeom>
          <a:noFill/>
        </p:spPr>
        <p:txBody>
          <a:bodyPr wrap="none" rtlCol="0">
            <a:spAutoFit/>
          </a:bodyPr>
          <a:lstStyle/>
          <a:p>
            <a:r>
              <a:rPr lang="en-US" sz="1400" dirty="0"/>
              <a:t>Counter overflow</a:t>
            </a:r>
          </a:p>
          <a:p>
            <a:r>
              <a:rPr lang="en-US" sz="1400" dirty="0"/>
              <a:t>Update event (UEV)</a:t>
            </a:r>
          </a:p>
        </p:txBody>
      </p:sp>
      <p:grpSp>
        <p:nvGrpSpPr>
          <p:cNvPr id="5" name="Group 4"/>
          <p:cNvGrpSpPr/>
          <p:nvPr/>
        </p:nvGrpSpPr>
        <p:grpSpPr>
          <a:xfrm>
            <a:off x="2799105" y="4551781"/>
            <a:ext cx="4363695" cy="1201739"/>
            <a:chOff x="2799102" y="4551776"/>
            <a:chExt cx="4363695" cy="1201737"/>
          </a:xfrm>
        </p:grpSpPr>
        <p:sp>
          <p:nvSpPr>
            <p:cNvPr id="280" name="Right Brace 279"/>
            <p:cNvSpPr/>
            <p:nvPr/>
          </p:nvSpPr>
          <p:spPr>
            <a:xfrm rot="5400000">
              <a:off x="3660988" y="3727090"/>
              <a:ext cx="325026" cy="1974397"/>
            </a:xfrm>
            <a:prstGeom prst="rightBrac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1" name="TextBox 280"/>
            <p:cNvSpPr txBox="1"/>
            <p:nvPr/>
          </p:nvSpPr>
          <p:spPr>
            <a:xfrm>
              <a:off x="2799102" y="5107183"/>
              <a:ext cx="4363695" cy="646330"/>
            </a:xfrm>
            <a:prstGeom prst="rect">
              <a:avLst/>
            </a:prstGeom>
            <a:noFill/>
          </p:spPr>
          <p:txBody>
            <a:bodyPr wrap="none" rtlCol="0">
              <a:spAutoFit/>
            </a:bodyPr>
            <a:lstStyle/>
            <a:p>
              <a:r>
                <a:rPr lang="en-US" dirty="0">
                  <a:latin typeface="Consolas" panose="020B0609020204030204" pitchFamily="49" charset="0"/>
                  <a:cs typeface="Arial" panose="020B0604020202020204" pitchFamily="34" charset="0"/>
                </a:rPr>
                <a:t>Period = (1 + ARR) * Clock Period</a:t>
              </a:r>
            </a:p>
            <a:p>
              <a:r>
                <a:rPr lang="en-US" dirty="0">
                  <a:latin typeface="Consolas" panose="020B0609020204030204" pitchFamily="49" charset="0"/>
                  <a:cs typeface="Arial" panose="020B0604020202020204" pitchFamily="34" charset="0"/>
                </a:rPr>
                <a:t>       = 7 * Clock Period</a:t>
              </a:r>
            </a:p>
          </p:txBody>
        </p:sp>
      </p:grpSp>
      <p:grpSp>
        <p:nvGrpSpPr>
          <p:cNvPr id="4" name="Group 3"/>
          <p:cNvGrpSpPr/>
          <p:nvPr/>
        </p:nvGrpSpPr>
        <p:grpSpPr>
          <a:xfrm>
            <a:off x="914400" y="1800786"/>
            <a:ext cx="7924800" cy="2390217"/>
            <a:chOff x="914400" y="1800783"/>
            <a:chExt cx="7924800" cy="2390217"/>
          </a:xfrm>
        </p:grpSpPr>
        <p:grpSp>
          <p:nvGrpSpPr>
            <p:cNvPr id="243" name="Group 242"/>
            <p:cNvGrpSpPr/>
            <p:nvPr/>
          </p:nvGrpSpPr>
          <p:grpSpPr>
            <a:xfrm>
              <a:off x="914400" y="1800783"/>
              <a:ext cx="7924800" cy="1450554"/>
              <a:chOff x="152400" y="1828800"/>
              <a:chExt cx="8906985" cy="1450554"/>
            </a:xfrm>
          </p:grpSpPr>
          <p:grpSp>
            <p:nvGrpSpPr>
              <p:cNvPr id="241" name="Group 240"/>
              <p:cNvGrpSpPr/>
              <p:nvPr/>
            </p:nvGrpSpPr>
            <p:grpSpPr>
              <a:xfrm>
                <a:off x="152401" y="1828800"/>
                <a:ext cx="8906984" cy="228600"/>
                <a:chOff x="152401" y="1828800"/>
                <a:chExt cx="8906984" cy="228600"/>
              </a:xfrm>
            </p:grpSpPr>
            <p:grpSp>
              <p:nvGrpSpPr>
                <p:cNvPr id="21" name="Group 20"/>
                <p:cNvGrpSpPr/>
                <p:nvPr/>
              </p:nvGrpSpPr>
              <p:grpSpPr>
                <a:xfrm>
                  <a:off x="152401" y="1828800"/>
                  <a:ext cx="466725" cy="228600"/>
                  <a:chOff x="914400" y="1828800"/>
                  <a:chExt cx="466725" cy="228600"/>
                </a:xfrm>
              </p:grpSpPr>
              <p:cxnSp>
                <p:nvCxnSpPr>
                  <p:cNvPr id="7" name="Elbow Connector 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466726" y="1828800"/>
                  <a:ext cx="466725" cy="228600"/>
                  <a:chOff x="914400" y="1828800"/>
                  <a:chExt cx="466725" cy="228600"/>
                </a:xfrm>
              </p:grpSpPr>
              <p:cxnSp>
                <p:nvCxnSpPr>
                  <p:cNvPr id="23" name="Elbow Connector 2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776287" y="1828800"/>
                  <a:ext cx="466725" cy="228600"/>
                  <a:chOff x="914400" y="1828800"/>
                  <a:chExt cx="466725" cy="228600"/>
                </a:xfrm>
              </p:grpSpPr>
              <p:cxnSp>
                <p:nvCxnSpPr>
                  <p:cNvPr id="26" name="Elbow Connector 25"/>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1090612" y="1828800"/>
                  <a:ext cx="466725" cy="228600"/>
                  <a:chOff x="914400" y="1828800"/>
                  <a:chExt cx="466725" cy="228600"/>
                </a:xfrm>
              </p:grpSpPr>
              <p:cxnSp>
                <p:nvCxnSpPr>
                  <p:cNvPr id="29" name="Elbow Connector 28"/>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1397793" y="1828800"/>
                  <a:ext cx="466725" cy="228600"/>
                  <a:chOff x="914400" y="1828800"/>
                  <a:chExt cx="466725" cy="228600"/>
                </a:xfrm>
              </p:grpSpPr>
              <p:cxnSp>
                <p:nvCxnSpPr>
                  <p:cNvPr id="32" name="Elbow Connector 31"/>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1712118" y="1828800"/>
                  <a:ext cx="466725" cy="228600"/>
                  <a:chOff x="914400" y="1828800"/>
                  <a:chExt cx="466725" cy="228600"/>
                </a:xfrm>
              </p:grpSpPr>
              <p:cxnSp>
                <p:nvCxnSpPr>
                  <p:cNvPr id="35" name="Elbow Connector 3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2021679" y="1828800"/>
                  <a:ext cx="466725" cy="228600"/>
                  <a:chOff x="914400" y="1828800"/>
                  <a:chExt cx="466725" cy="228600"/>
                </a:xfrm>
              </p:grpSpPr>
              <p:cxnSp>
                <p:nvCxnSpPr>
                  <p:cNvPr id="38" name="Elbow Connector 3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2336004" y="1828800"/>
                  <a:ext cx="466725" cy="228600"/>
                  <a:chOff x="914400" y="1828800"/>
                  <a:chExt cx="466725" cy="228600"/>
                </a:xfrm>
              </p:grpSpPr>
              <p:cxnSp>
                <p:nvCxnSpPr>
                  <p:cNvPr id="41" name="Elbow Connector 4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2654553" y="1828800"/>
                  <a:ext cx="466725" cy="228600"/>
                  <a:chOff x="914400" y="1828800"/>
                  <a:chExt cx="466725" cy="228600"/>
                </a:xfrm>
              </p:grpSpPr>
              <p:cxnSp>
                <p:nvCxnSpPr>
                  <p:cNvPr id="44" name="Elbow Connector 4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5" name="Elbow Connector 4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2968878" y="1828800"/>
                  <a:ext cx="466725" cy="228600"/>
                  <a:chOff x="914400" y="1828800"/>
                  <a:chExt cx="466725" cy="228600"/>
                </a:xfrm>
              </p:grpSpPr>
              <p:cxnSp>
                <p:nvCxnSpPr>
                  <p:cNvPr id="47" name="Elbow Connector 4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8" name="Elbow Connector 4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3278439" y="1828800"/>
                  <a:ext cx="466725" cy="228600"/>
                  <a:chOff x="914400" y="1828800"/>
                  <a:chExt cx="466725" cy="228600"/>
                </a:xfrm>
              </p:grpSpPr>
              <p:cxnSp>
                <p:nvCxnSpPr>
                  <p:cNvPr id="50" name="Elbow Connector 4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1" name="Elbow Connector 5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3592764" y="1828800"/>
                  <a:ext cx="466725" cy="228600"/>
                  <a:chOff x="914400" y="1828800"/>
                  <a:chExt cx="466725" cy="228600"/>
                </a:xfrm>
              </p:grpSpPr>
              <p:cxnSp>
                <p:nvCxnSpPr>
                  <p:cNvPr id="53" name="Elbow Connector 5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3899945" y="1828800"/>
                  <a:ext cx="466725" cy="228600"/>
                  <a:chOff x="914400" y="1828800"/>
                  <a:chExt cx="466725" cy="228600"/>
                </a:xfrm>
              </p:grpSpPr>
              <p:cxnSp>
                <p:nvCxnSpPr>
                  <p:cNvPr id="56" name="Elbow Connector 55"/>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7" name="Elbow Connector 56"/>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4214270" y="1828800"/>
                  <a:ext cx="466725" cy="228600"/>
                  <a:chOff x="914400" y="1828800"/>
                  <a:chExt cx="466725" cy="228600"/>
                </a:xfrm>
              </p:grpSpPr>
              <p:cxnSp>
                <p:nvCxnSpPr>
                  <p:cNvPr id="59" name="Elbow Connector 58"/>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0" name="Elbow Connector 59"/>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4523831" y="1828800"/>
                  <a:ext cx="466725" cy="228600"/>
                  <a:chOff x="914400" y="1828800"/>
                  <a:chExt cx="466725" cy="228600"/>
                </a:xfrm>
              </p:grpSpPr>
              <p:cxnSp>
                <p:nvCxnSpPr>
                  <p:cNvPr id="62" name="Elbow Connector 61"/>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3" name="Elbow Connector 62"/>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4838156" y="1828800"/>
                  <a:ext cx="466725" cy="228600"/>
                  <a:chOff x="914400" y="1828800"/>
                  <a:chExt cx="466725" cy="228600"/>
                </a:xfrm>
              </p:grpSpPr>
              <p:cxnSp>
                <p:nvCxnSpPr>
                  <p:cNvPr id="65" name="Elbow Connector 6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6" name="Elbow Connector 6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5151374" y="1828800"/>
                  <a:ext cx="466725" cy="228600"/>
                  <a:chOff x="914400" y="1828800"/>
                  <a:chExt cx="466725" cy="228600"/>
                </a:xfrm>
              </p:grpSpPr>
              <p:cxnSp>
                <p:nvCxnSpPr>
                  <p:cNvPr id="68" name="Elbow Connector 6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9" name="Elbow Connector 6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5458555" y="1828800"/>
                  <a:ext cx="466725" cy="228600"/>
                  <a:chOff x="914400" y="1828800"/>
                  <a:chExt cx="466725" cy="228600"/>
                </a:xfrm>
              </p:grpSpPr>
              <p:cxnSp>
                <p:nvCxnSpPr>
                  <p:cNvPr id="71" name="Elbow Connector 7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2" name="Elbow Connector 7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5772880" y="1828800"/>
                  <a:ext cx="466725" cy="228600"/>
                  <a:chOff x="914400" y="1828800"/>
                  <a:chExt cx="466725" cy="228600"/>
                </a:xfrm>
              </p:grpSpPr>
              <p:cxnSp>
                <p:nvCxnSpPr>
                  <p:cNvPr id="74" name="Elbow Connector 7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5" name="Elbow Connector 7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6082441" y="1828800"/>
                  <a:ext cx="466725" cy="228600"/>
                  <a:chOff x="914400" y="1828800"/>
                  <a:chExt cx="466725" cy="228600"/>
                </a:xfrm>
              </p:grpSpPr>
              <p:cxnSp>
                <p:nvCxnSpPr>
                  <p:cNvPr id="77" name="Elbow Connector 7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8" name="Elbow Connector 7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6396766" y="1828800"/>
                  <a:ext cx="466725" cy="228600"/>
                  <a:chOff x="914400" y="1828800"/>
                  <a:chExt cx="466725" cy="228600"/>
                </a:xfrm>
              </p:grpSpPr>
              <p:cxnSp>
                <p:nvCxnSpPr>
                  <p:cNvPr id="80" name="Elbow Connector 7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a:off x="6719725" y="1828800"/>
                  <a:ext cx="466725" cy="228600"/>
                  <a:chOff x="914400" y="1828800"/>
                  <a:chExt cx="466725" cy="228600"/>
                </a:xfrm>
              </p:grpSpPr>
              <p:cxnSp>
                <p:nvCxnSpPr>
                  <p:cNvPr id="205" name="Elbow Connector 20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06" name="Elbow Connector 20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07" name="Group 206"/>
                <p:cNvGrpSpPr/>
                <p:nvPr/>
              </p:nvGrpSpPr>
              <p:grpSpPr>
                <a:xfrm>
                  <a:off x="7034050" y="1828800"/>
                  <a:ext cx="466725" cy="228600"/>
                  <a:chOff x="914400" y="1828800"/>
                  <a:chExt cx="466725" cy="228600"/>
                </a:xfrm>
              </p:grpSpPr>
              <p:cxnSp>
                <p:nvCxnSpPr>
                  <p:cNvPr id="208" name="Elbow Connector 20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09" name="Elbow Connector 20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a:off x="7347268" y="1828800"/>
                  <a:ext cx="466725" cy="228600"/>
                  <a:chOff x="914400" y="1828800"/>
                  <a:chExt cx="466725" cy="228600"/>
                </a:xfrm>
              </p:grpSpPr>
              <p:cxnSp>
                <p:nvCxnSpPr>
                  <p:cNvPr id="211" name="Elbow Connector 21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2" name="Elbow Connector 21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a:off x="7654449" y="1828800"/>
                  <a:ext cx="466725" cy="228600"/>
                  <a:chOff x="914400" y="1828800"/>
                  <a:chExt cx="466725" cy="228600"/>
                </a:xfrm>
              </p:grpSpPr>
              <p:cxnSp>
                <p:nvCxnSpPr>
                  <p:cNvPr id="214" name="Elbow Connector 21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5" name="Elbow Connector 21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a:off x="7968774" y="1828800"/>
                  <a:ext cx="466725" cy="228600"/>
                  <a:chOff x="914400" y="1828800"/>
                  <a:chExt cx="466725" cy="228600"/>
                </a:xfrm>
              </p:grpSpPr>
              <p:cxnSp>
                <p:nvCxnSpPr>
                  <p:cNvPr id="217" name="Elbow Connector 21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8" name="Elbow Connector 21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9" name="Group 218"/>
                <p:cNvGrpSpPr/>
                <p:nvPr/>
              </p:nvGrpSpPr>
              <p:grpSpPr>
                <a:xfrm>
                  <a:off x="8278335" y="1828800"/>
                  <a:ext cx="466725" cy="228600"/>
                  <a:chOff x="914400" y="1828800"/>
                  <a:chExt cx="466725" cy="228600"/>
                </a:xfrm>
              </p:grpSpPr>
              <p:cxnSp>
                <p:nvCxnSpPr>
                  <p:cNvPr id="220" name="Elbow Connector 21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1" name="Elbow Connector 22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22" name="Group 221"/>
                <p:cNvGrpSpPr/>
                <p:nvPr/>
              </p:nvGrpSpPr>
              <p:grpSpPr>
                <a:xfrm>
                  <a:off x="8592660" y="1828800"/>
                  <a:ext cx="466725" cy="228600"/>
                  <a:chOff x="914400" y="1828800"/>
                  <a:chExt cx="466725" cy="228600"/>
                </a:xfrm>
              </p:grpSpPr>
              <p:cxnSp>
                <p:nvCxnSpPr>
                  <p:cNvPr id="223" name="Elbow Connector 22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4" name="Elbow Connector 22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grpSp>
            <p:nvGrpSpPr>
              <p:cNvPr id="242" name="Group 241"/>
              <p:cNvGrpSpPr/>
              <p:nvPr/>
            </p:nvGrpSpPr>
            <p:grpSpPr>
              <a:xfrm>
                <a:off x="152400" y="2146478"/>
                <a:ext cx="8721102" cy="1132876"/>
                <a:chOff x="152400" y="2146478"/>
                <a:chExt cx="8721102" cy="1132876"/>
              </a:xfrm>
            </p:grpSpPr>
            <p:grpSp>
              <p:nvGrpSpPr>
                <p:cNvPr id="111" name="Group 110"/>
                <p:cNvGrpSpPr/>
                <p:nvPr/>
              </p:nvGrpSpPr>
              <p:grpSpPr>
                <a:xfrm>
                  <a:off x="152400" y="2149147"/>
                  <a:ext cx="2183604" cy="1128702"/>
                  <a:chOff x="958990" y="2149147"/>
                  <a:chExt cx="1085848" cy="1128702"/>
                </a:xfrm>
              </p:grpSpPr>
              <p:cxnSp>
                <p:nvCxnSpPr>
                  <p:cNvPr id="83" name="Elbow Connector 82"/>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6" name="Elbow Connector 85"/>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9" name="Elbow Connector 88"/>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99" name="TextBox 98"/>
                  <p:cNvSpPr txBox="1"/>
                  <p:nvPr/>
                </p:nvSpPr>
                <p:spPr>
                  <a:xfrm>
                    <a:off x="1111390" y="290875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100" name="TextBox 99"/>
                  <p:cNvSpPr txBox="1"/>
                  <p:nvPr/>
                </p:nvSpPr>
                <p:spPr>
                  <a:xfrm>
                    <a:off x="1273315" y="2753505"/>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101" name="TextBox 100"/>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102" name="TextBox 101"/>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103" name="TextBox 102"/>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104" name="TextBox 103"/>
                  <p:cNvSpPr txBox="1"/>
                  <p:nvPr/>
                </p:nvSpPr>
                <p:spPr>
                  <a:xfrm>
                    <a:off x="1892438" y="214914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6</a:t>
                    </a:r>
                  </a:p>
                </p:txBody>
              </p:sp>
            </p:grpSp>
            <p:cxnSp>
              <p:nvCxnSpPr>
                <p:cNvPr id="127" name="Straight Connector 126"/>
                <p:cNvCxnSpPr>
                  <a:stCxn id="104" idx="2"/>
                  <a:endCxn id="104" idx="2"/>
                </p:cNvCxnSpPr>
                <p:nvPr/>
              </p:nvCxnSpPr>
              <p:spPr>
                <a:xfrm>
                  <a:off x="2182768" y="236459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2333258" y="2362067"/>
                  <a:ext cx="1612" cy="91453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74" name="Group 173"/>
                <p:cNvGrpSpPr/>
                <p:nvPr/>
              </p:nvGrpSpPr>
              <p:grpSpPr>
                <a:xfrm>
                  <a:off x="2329309" y="2150652"/>
                  <a:ext cx="2183604" cy="1128702"/>
                  <a:chOff x="958990" y="2149147"/>
                  <a:chExt cx="1085848" cy="1128702"/>
                </a:xfrm>
              </p:grpSpPr>
              <p:cxnSp>
                <p:nvCxnSpPr>
                  <p:cNvPr id="175" name="Elbow Connector 174"/>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6" name="Elbow Connector 175"/>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7" name="Elbow Connector 176"/>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8" name="Elbow Connector 177"/>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9" name="Elbow Connector 178"/>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80" name="Elbow Connector 179"/>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181" name="TextBox 180"/>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182" name="TextBox 181"/>
                  <p:cNvSpPr txBox="1"/>
                  <p:nvPr/>
                </p:nvSpPr>
                <p:spPr>
                  <a:xfrm>
                    <a:off x="1111390" y="290875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183" name="TextBox 182"/>
                  <p:cNvSpPr txBox="1"/>
                  <p:nvPr/>
                </p:nvSpPr>
                <p:spPr>
                  <a:xfrm>
                    <a:off x="1273315" y="2753505"/>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184" name="TextBox 183"/>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185" name="TextBox 184"/>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186" name="TextBox 185"/>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187" name="TextBox 186"/>
                  <p:cNvSpPr txBox="1"/>
                  <p:nvPr/>
                </p:nvSpPr>
                <p:spPr>
                  <a:xfrm>
                    <a:off x="1892438" y="214914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6</a:t>
                    </a:r>
                  </a:p>
                </p:txBody>
              </p:sp>
            </p:grpSp>
            <p:cxnSp>
              <p:nvCxnSpPr>
                <p:cNvPr id="189" name="Straight Connector 188"/>
                <p:cNvCxnSpPr/>
                <p:nvPr/>
              </p:nvCxnSpPr>
              <p:spPr>
                <a:xfrm>
                  <a:off x="4516218" y="2358662"/>
                  <a:ext cx="1612" cy="91453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90" name="Group 189"/>
                <p:cNvGrpSpPr/>
                <p:nvPr/>
              </p:nvGrpSpPr>
              <p:grpSpPr>
                <a:xfrm>
                  <a:off x="4512269" y="2147247"/>
                  <a:ext cx="2183604" cy="1128702"/>
                  <a:chOff x="958990" y="2149147"/>
                  <a:chExt cx="1085848" cy="1128702"/>
                </a:xfrm>
              </p:grpSpPr>
              <p:cxnSp>
                <p:nvCxnSpPr>
                  <p:cNvPr id="191" name="Elbow Connector 190"/>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2" name="Elbow Connector 191"/>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3" name="Elbow Connector 192"/>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4" name="Elbow Connector 193"/>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5" name="Elbow Connector 194"/>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6" name="Elbow Connector 195"/>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197" name="TextBox 196"/>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198" name="TextBox 197"/>
                  <p:cNvSpPr txBox="1"/>
                  <p:nvPr/>
                </p:nvSpPr>
                <p:spPr>
                  <a:xfrm>
                    <a:off x="1111390" y="290875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199" name="TextBox 198"/>
                  <p:cNvSpPr txBox="1"/>
                  <p:nvPr/>
                </p:nvSpPr>
                <p:spPr>
                  <a:xfrm>
                    <a:off x="1273315" y="2753505"/>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200" name="TextBox 199"/>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201" name="TextBox 200"/>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202" name="TextBox 201"/>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203" name="TextBox 202"/>
                  <p:cNvSpPr txBox="1"/>
                  <p:nvPr/>
                </p:nvSpPr>
                <p:spPr>
                  <a:xfrm>
                    <a:off x="1892438" y="214914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6</a:t>
                    </a:r>
                  </a:p>
                </p:txBody>
              </p:sp>
            </p:grpSp>
            <p:cxnSp>
              <p:nvCxnSpPr>
                <p:cNvPr id="225" name="Straight Connector 224"/>
                <p:cNvCxnSpPr/>
                <p:nvPr/>
              </p:nvCxnSpPr>
              <p:spPr>
                <a:xfrm>
                  <a:off x="6693847" y="2357893"/>
                  <a:ext cx="1612" cy="91453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226" name="Group 225"/>
                <p:cNvGrpSpPr/>
                <p:nvPr/>
              </p:nvGrpSpPr>
              <p:grpSpPr>
                <a:xfrm>
                  <a:off x="6689898" y="2146478"/>
                  <a:ext cx="2183604" cy="1128702"/>
                  <a:chOff x="958990" y="2149147"/>
                  <a:chExt cx="1085848" cy="1128702"/>
                </a:xfrm>
              </p:grpSpPr>
              <p:cxnSp>
                <p:nvCxnSpPr>
                  <p:cNvPr id="227" name="Elbow Connector 226"/>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8" name="Elbow Connector 227"/>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9" name="Elbow Connector 228"/>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0" name="Elbow Connector 229"/>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1" name="Elbow Connector 230"/>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2" name="Elbow Connector 231"/>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233" name="TextBox 232"/>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234" name="TextBox 233"/>
                  <p:cNvSpPr txBox="1"/>
                  <p:nvPr/>
                </p:nvSpPr>
                <p:spPr>
                  <a:xfrm>
                    <a:off x="1111390" y="290875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235" name="TextBox 234"/>
                  <p:cNvSpPr txBox="1"/>
                  <p:nvPr/>
                </p:nvSpPr>
                <p:spPr>
                  <a:xfrm>
                    <a:off x="1273315" y="2753505"/>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236" name="TextBox 235"/>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237" name="TextBox 236"/>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238" name="TextBox 237"/>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239" name="TextBox 238"/>
                  <p:cNvSpPr txBox="1"/>
                  <p:nvPr/>
                </p:nvSpPr>
                <p:spPr>
                  <a:xfrm>
                    <a:off x="1892438" y="214914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6</a:t>
                    </a:r>
                  </a:p>
                </p:txBody>
              </p:sp>
            </p:grpSp>
          </p:grpSp>
        </p:grpSp>
        <p:sp>
          <p:nvSpPr>
            <p:cNvPr id="246" name="Rectangle 245"/>
            <p:cNvSpPr/>
            <p:nvPr/>
          </p:nvSpPr>
          <p:spPr>
            <a:xfrm>
              <a:off x="3642097" y="3244333"/>
              <a:ext cx="184731" cy="369332"/>
            </a:xfrm>
            <a:prstGeom prst="rect">
              <a:avLst/>
            </a:prstGeom>
          </p:spPr>
          <p:txBody>
            <a:bodyPr wrap="none">
              <a:spAutoFit/>
            </a:bodyPr>
            <a:lstStyle/>
            <a:p>
              <a:endParaRPr lang="en-US" dirty="0"/>
            </a:p>
          </p:txBody>
        </p:sp>
        <p:grpSp>
          <p:nvGrpSpPr>
            <p:cNvPr id="259" name="Group 258"/>
            <p:cNvGrpSpPr/>
            <p:nvPr/>
          </p:nvGrpSpPr>
          <p:grpSpPr>
            <a:xfrm>
              <a:off x="2737096" y="2671126"/>
              <a:ext cx="236629" cy="91646"/>
              <a:chOff x="3140637" y="4186919"/>
              <a:chExt cx="440763" cy="156481"/>
            </a:xfrm>
          </p:grpSpPr>
          <p:cxnSp>
            <p:nvCxnSpPr>
              <p:cNvPr id="253" name="Straight Connector 252"/>
              <p:cNvCxnSpPr/>
              <p:nvPr/>
            </p:nvCxnSpPr>
            <p:spPr>
              <a:xfrm flipV="1">
                <a:off x="3140637" y="4191000"/>
                <a:ext cx="255973" cy="10824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flipV="1">
                <a:off x="3325427" y="4235154"/>
                <a:ext cx="255973" cy="108246"/>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333960" y="4186919"/>
                <a:ext cx="62650" cy="14905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60" name="Rectangle 259"/>
            <p:cNvSpPr/>
            <p:nvPr/>
          </p:nvSpPr>
          <p:spPr>
            <a:xfrm>
              <a:off x="4775093" y="2362200"/>
              <a:ext cx="692535" cy="338554"/>
            </a:xfrm>
            <a:prstGeom prst="rect">
              <a:avLst/>
            </a:prstGeom>
          </p:spPr>
          <p:txBody>
            <a:bodyPr wrap="square">
              <a:spAutoFit/>
            </a:bodyPr>
            <a:lstStyle/>
            <a:p>
              <a:r>
                <a:rPr lang="en-US" sz="800" dirty="0">
                  <a:solidFill>
                    <a:srgbClr val="C00000"/>
                  </a:solidFill>
                  <a:latin typeface="Helvetica" panose="020B0604020202020204" pitchFamily="34" charset="0"/>
                </a:rPr>
                <a:t>Counter overflow</a:t>
              </a:r>
              <a:endParaRPr lang="en-US" dirty="0">
                <a:solidFill>
                  <a:srgbClr val="C00000"/>
                </a:solidFill>
              </a:endParaRPr>
            </a:p>
          </p:txBody>
        </p:sp>
        <p:sp>
          <p:nvSpPr>
            <p:cNvPr id="265" name="Rectangle 264"/>
            <p:cNvSpPr/>
            <p:nvPr/>
          </p:nvSpPr>
          <p:spPr>
            <a:xfrm>
              <a:off x="2848741" y="3733800"/>
              <a:ext cx="199259" cy="4572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265"/>
            <p:cNvSpPr/>
            <p:nvPr/>
          </p:nvSpPr>
          <p:spPr>
            <a:xfrm>
              <a:off x="4810700" y="3733800"/>
              <a:ext cx="199259" cy="4572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ectangle 266"/>
            <p:cNvSpPr/>
            <p:nvPr/>
          </p:nvSpPr>
          <p:spPr>
            <a:xfrm>
              <a:off x="6734941" y="3733800"/>
              <a:ext cx="199259" cy="4572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3" name="Straight Arrow Connector 262"/>
            <p:cNvCxnSpPr/>
            <p:nvPr/>
          </p:nvCxnSpPr>
          <p:spPr>
            <a:xfrm>
              <a:off x="914400" y="4191000"/>
              <a:ext cx="79248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nvGrpSpPr>
            <p:cNvPr id="268" name="Group 267"/>
            <p:cNvGrpSpPr/>
            <p:nvPr/>
          </p:nvGrpSpPr>
          <p:grpSpPr>
            <a:xfrm>
              <a:off x="4676775" y="2667000"/>
              <a:ext cx="236629" cy="91646"/>
              <a:chOff x="3140637" y="4186919"/>
              <a:chExt cx="440763" cy="156481"/>
            </a:xfrm>
          </p:grpSpPr>
          <p:cxnSp>
            <p:nvCxnSpPr>
              <p:cNvPr id="269" name="Straight Connector 268"/>
              <p:cNvCxnSpPr/>
              <p:nvPr/>
            </p:nvCxnSpPr>
            <p:spPr>
              <a:xfrm flipV="1">
                <a:off x="3140637" y="4191000"/>
                <a:ext cx="255973" cy="10824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flipV="1">
                <a:off x="3325427" y="4235154"/>
                <a:ext cx="255973" cy="108246"/>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flipH="1">
                <a:off x="3333960" y="4186919"/>
                <a:ext cx="62650" cy="14905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p:nvGrpSpPr>
          <p:grpSpPr>
            <a:xfrm>
              <a:off x="6621371" y="2667000"/>
              <a:ext cx="236629" cy="91646"/>
              <a:chOff x="3140637" y="4186919"/>
              <a:chExt cx="440763" cy="156481"/>
            </a:xfrm>
          </p:grpSpPr>
          <p:cxnSp>
            <p:nvCxnSpPr>
              <p:cNvPr id="273" name="Straight Connector 272"/>
              <p:cNvCxnSpPr/>
              <p:nvPr/>
            </p:nvCxnSpPr>
            <p:spPr>
              <a:xfrm flipV="1">
                <a:off x="3140637" y="4191000"/>
                <a:ext cx="255973" cy="10824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flipV="1">
                <a:off x="3325427" y="4235154"/>
                <a:ext cx="255973" cy="108246"/>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flipH="1">
                <a:off x="3333960" y="4186919"/>
                <a:ext cx="62650" cy="14905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48" name="Rectangle 247"/>
            <p:cNvSpPr/>
            <p:nvPr/>
          </p:nvSpPr>
          <p:spPr>
            <a:xfrm>
              <a:off x="2812667" y="2362200"/>
              <a:ext cx="692535" cy="338554"/>
            </a:xfrm>
            <a:prstGeom prst="rect">
              <a:avLst/>
            </a:prstGeom>
          </p:spPr>
          <p:txBody>
            <a:bodyPr wrap="square">
              <a:spAutoFit/>
            </a:bodyPr>
            <a:lstStyle/>
            <a:p>
              <a:r>
                <a:rPr lang="en-US" sz="800" dirty="0">
                  <a:solidFill>
                    <a:srgbClr val="C00000"/>
                  </a:solidFill>
                  <a:latin typeface="Helvetica" panose="020B0604020202020204" pitchFamily="34" charset="0"/>
                </a:rPr>
                <a:t>Counter overflow</a:t>
              </a:r>
              <a:endParaRPr lang="en-US" dirty="0">
                <a:solidFill>
                  <a:srgbClr val="C00000"/>
                </a:solidFill>
              </a:endParaRPr>
            </a:p>
          </p:txBody>
        </p:sp>
        <p:sp>
          <p:nvSpPr>
            <p:cNvPr id="249" name="Rectangle 248"/>
            <p:cNvSpPr/>
            <p:nvPr/>
          </p:nvSpPr>
          <p:spPr>
            <a:xfrm>
              <a:off x="6719137" y="2371567"/>
              <a:ext cx="692535" cy="338554"/>
            </a:xfrm>
            <a:prstGeom prst="rect">
              <a:avLst/>
            </a:prstGeom>
          </p:spPr>
          <p:txBody>
            <a:bodyPr wrap="square">
              <a:spAutoFit/>
            </a:bodyPr>
            <a:lstStyle/>
            <a:p>
              <a:r>
                <a:rPr lang="en-US" sz="800" dirty="0">
                  <a:solidFill>
                    <a:srgbClr val="C00000"/>
                  </a:solidFill>
                  <a:latin typeface="Helvetica" panose="020B0604020202020204" pitchFamily="34" charset="0"/>
                </a:rPr>
                <a:t>Counter overflow</a:t>
              </a:r>
              <a:endParaRPr lang="en-US" dirty="0">
                <a:solidFill>
                  <a:srgbClr val="C00000"/>
                </a:solidFill>
              </a:endParaRPr>
            </a:p>
          </p:txBody>
        </p:sp>
      </p:grpSp>
      <p:sp>
        <p:nvSpPr>
          <p:cNvPr id="6" name="TextBox 5">
            <a:extLst>
              <a:ext uri="{FF2B5EF4-FFF2-40B4-BE49-F238E27FC236}">
                <a16:creationId xmlns:a16="http://schemas.microsoft.com/office/drawing/2014/main" id="{9157D76F-8F77-754D-9C47-21E9C9DDC8F8}"/>
              </a:ext>
            </a:extLst>
          </p:cNvPr>
          <p:cNvSpPr txBox="1"/>
          <p:nvPr/>
        </p:nvSpPr>
        <p:spPr>
          <a:xfrm>
            <a:off x="2737096" y="6096000"/>
            <a:ext cx="2719014" cy="369332"/>
          </a:xfrm>
          <a:prstGeom prst="rect">
            <a:avLst/>
          </a:prstGeom>
          <a:noFill/>
        </p:spPr>
        <p:txBody>
          <a:bodyPr wrap="none" rtlCol="0">
            <a:spAutoFit/>
          </a:bodyPr>
          <a:lstStyle/>
          <a:p>
            <a:r>
              <a:rPr lang="en-US" dirty="0">
                <a:latin typeface="Consolas" panose="020B0609020204030204" pitchFamily="49" charset="0"/>
                <a:cs typeface="Arial" panose="020B0604020202020204" pitchFamily="34" charset="0"/>
              </a:rPr>
              <a:t>Clock Period = 1/</a:t>
            </a:r>
            <a:r>
              <a:rPr lang="en-US" dirty="0" err="1">
                <a:latin typeface="Consolas" panose="020B0609020204030204" pitchFamily="49" charset="0"/>
                <a:cs typeface="Arial" panose="020B0604020202020204" pitchFamily="34" charset="0"/>
              </a:rPr>
              <a:t>f</a:t>
            </a:r>
            <a:r>
              <a:rPr lang="en-US" baseline="-25000" dirty="0" err="1">
                <a:latin typeface="Consolas" panose="020B0609020204030204" pitchFamily="49" charset="0"/>
                <a:cs typeface="Arial" panose="020B0604020202020204" pitchFamily="34" charset="0"/>
              </a:rPr>
              <a:t>CNT</a:t>
            </a:r>
            <a:endParaRPr lang="en-US" baseline="-25000" dirty="0"/>
          </a:p>
        </p:txBody>
      </p:sp>
      <p:sp>
        <p:nvSpPr>
          <p:cNvPr id="8" name="Rectangle 7">
            <a:extLst>
              <a:ext uri="{FF2B5EF4-FFF2-40B4-BE49-F238E27FC236}">
                <a16:creationId xmlns:a16="http://schemas.microsoft.com/office/drawing/2014/main" id="{31ADD4AB-56CC-7844-A112-7BF0DC3872A9}"/>
              </a:ext>
            </a:extLst>
          </p:cNvPr>
          <p:cNvSpPr/>
          <p:nvPr/>
        </p:nvSpPr>
        <p:spPr>
          <a:xfrm>
            <a:off x="5715000" y="6096000"/>
            <a:ext cx="2848857" cy="369332"/>
          </a:xfrm>
          <a:prstGeom prst="rect">
            <a:avLst/>
          </a:prstGeom>
        </p:spPr>
        <p:txBody>
          <a:bodyPr wrap="none">
            <a:spAutoFit/>
          </a:bodyPr>
          <a:lstStyle/>
          <a:p>
            <a:r>
              <a:rPr lang="en-US" dirty="0" err="1">
                <a:latin typeface="Consolas" panose="020B0609020204030204" pitchFamily="49" charset="0"/>
                <a:cs typeface="Arial" panose="020B0604020202020204" pitchFamily="34" charset="0"/>
              </a:rPr>
              <a:t>f</a:t>
            </a:r>
            <a:r>
              <a:rPr lang="en-US" baseline="-25000" dirty="0" err="1">
                <a:latin typeface="Consolas" panose="020B0609020204030204" pitchFamily="49" charset="0"/>
                <a:cs typeface="Arial" panose="020B0604020202020204" pitchFamily="34" charset="0"/>
              </a:rPr>
              <a:t>CNT</a:t>
            </a:r>
            <a:r>
              <a:rPr lang="en-US" dirty="0">
                <a:latin typeface="Consolas" panose="020B0609020204030204" pitchFamily="49" charset="0"/>
                <a:cs typeface="Arial" panose="020B0604020202020204" pitchFamily="34" charset="0"/>
              </a:rPr>
              <a:t> = </a:t>
            </a:r>
            <a:r>
              <a:rPr lang="en-US" dirty="0" err="1">
                <a:latin typeface="Consolas" panose="020B0609020204030204" pitchFamily="49" charset="0"/>
                <a:cs typeface="Arial" panose="020B0604020202020204" pitchFamily="34" charset="0"/>
              </a:rPr>
              <a:t>f</a:t>
            </a:r>
            <a:r>
              <a:rPr lang="en-US" baseline="-25000" dirty="0" err="1">
                <a:latin typeface="Consolas" panose="020B0609020204030204" pitchFamily="49" charset="0"/>
                <a:cs typeface="Arial" panose="020B0604020202020204" pitchFamily="34" charset="0"/>
              </a:rPr>
              <a:t>SOURCE</a:t>
            </a:r>
            <a:r>
              <a:rPr lang="en-US" dirty="0">
                <a:latin typeface="Consolas" panose="020B0609020204030204" pitchFamily="49" charset="0"/>
                <a:cs typeface="Arial" panose="020B0604020202020204" pitchFamily="34" charset="0"/>
              </a:rPr>
              <a:t>/(1 + PSC)</a:t>
            </a:r>
            <a:endParaRPr lang="en-US" dirty="0"/>
          </a:p>
        </p:txBody>
      </p:sp>
    </p:spTree>
    <p:extLst>
      <p:ext uri="{BB962C8B-B14F-4D97-AF65-F5344CB8AC3E}">
        <p14:creationId xmlns:p14="http://schemas.microsoft.com/office/powerpoint/2010/main" val="412561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Timer</a:t>
            </a: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7C8D44-3667-46F6-9772-CC52308E2A7F}" type="slidenum">
              <a:rPr kumimoji="0" lang="en-US" sz="1400" b="0" i="0" u="none" strike="noStrike" kern="1200" cap="none" spc="0" normalizeH="0" baseline="0" noProof="0" smtClean="0">
                <a:ln>
                  <a:noFill/>
                </a:ln>
                <a:solidFill>
                  <a:srgbClr val="1F497D"/>
                </a:solidFill>
                <a:effectLst/>
                <a:uLnTx/>
                <a:uFillTx/>
                <a:latin typeface="Gill Sans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400" b="0" i="0" u="none" strike="noStrike" kern="1200" cap="none" spc="0" normalizeH="0" baseline="0" noProof="0">
              <a:ln>
                <a:noFill/>
              </a:ln>
              <a:solidFill>
                <a:srgbClr val="1F497D"/>
              </a:solidFill>
              <a:effectLst/>
              <a:uLnTx/>
              <a:uFillTx/>
              <a:latin typeface="Gill Sans MT"/>
              <a:ea typeface="+mn-ea"/>
              <a:cs typeface="+mn-cs"/>
            </a:endParaRPr>
          </a:p>
        </p:txBody>
      </p:sp>
      <p:sp>
        <p:nvSpPr>
          <p:cNvPr id="44" name="Content Placeholder 43"/>
          <p:cNvSpPr>
            <a:spLocks noGrp="1"/>
          </p:cNvSpPr>
          <p:nvPr>
            <p:ph sz="quarter" idx="1"/>
          </p:nvPr>
        </p:nvSpPr>
        <p:spPr>
          <a:xfrm>
            <a:off x="457200" y="1828800"/>
            <a:ext cx="8001000" cy="4343400"/>
          </a:xfrm>
        </p:spPr>
        <p:txBody>
          <a:bodyPr>
            <a:normAutofit fontScale="77500" lnSpcReduction="20000"/>
          </a:bodyPr>
          <a:lstStyle/>
          <a:p>
            <a:r>
              <a:rPr lang="en-US" sz="2800" dirty="0"/>
              <a:t>A timer is a hardware module that generates periodic clock ticks </a:t>
            </a:r>
            <a:r>
              <a:rPr lang="en-US" dirty="0"/>
              <a:t>at a fixed time interval</a:t>
            </a:r>
          </a:p>
          <a:p>
            <a:endParaRPr lang="en-US" dirty="0"/>
          </a:p>
          <a:p>
            <a:endParaRPr lang="en-US" dirty="0"/>
          </a:p>
          <a:p>
            <a:endParaRPr lang="en-US" dirty="0"/>
          </a:p>
          <a:p>
            <a:endParaRPr lang="en-US" dirty="0"/>
          </a:p>
          <a:p>
            <a:endParaRPr lang="en-US" dirty="0"/>
          </a:p>
          <a:p>
            <a:endParaRPr lang="en-US" dirty="0"/>
          </a:p>
          <a:p>
            <a:r>
              <a:rPr lang="en-US" dirty="0"/>
              <a:t>Example Usages: </a:t>
            </a:r>
          </a:p>
          <a:p>
            <a:pPr lvl="1"/>
            <a:r>
              <a:rPr lang="en-US" dirty="0"/>
              <a:t>To measure time elapsed, e.g., to implement a time delay function Delay (100ms).</a:t>
            </a:r>
          </a:p>
          <a:p>
            <a:pPr lvl="1"/>
            <a:r>
              <a:rPr lang="en-US" dirty="0"/>
              <a:t>To implement periodic polling to check peripheral device status, or to implement CPU scheduler, which periodically selects a new process, from the ready queue, to run next.</a:t>
            </a:r>
          </a:p>
        </p:txBody>
      </p:sp>
      <p:pic>
        <p:nvPicPr>
          <p:cNvPr id="33" name="Picture 4" descr="http://www.gifmania.com.de/Animierte-Gifs-Technologie/Bilder-Uhren/Gif-Animationen-Sanduhren/Sanduhren-89484.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846857" y="2583656"/>
            <a:ext cx="2071688" cy="207168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845821" y="2590800"/>
            <a:ext cx="5715446" cy="1690859"/>
            <a:chOff x="902971" y="3598647"/>
            <a:chExt cx="7620595" cy="2254479"/>
          </a:xfrm>
        </p:grpSpPr>
        <p:cxnSp>
          <p:nvCxnSpPr>
            <p:cNvPr id="12" name="Straight Arrow Connector 11"/>
            <p:cNvCxnSpPr/>
            <p:nvPr/>
          </p:nvCxnSpPr>
          <p:spPr>
            <a:xfrm>
              <a:off x="1066800" y="4756183"/>
              <a:ext cx="7155561"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1451610" y="4208179"/>
              <a:ext cx="5970270" cy="699770"/>
              <a:chOff x="1299210" y="3796030"/>
              <a:chExt cx="5970270" cy="1096011"/>
            </a:xfrm>
          </p:grpSpPr>
          <p:cxnSp>
            <p:nvCxnSpPr>
              <p:cNvPr id="34" name="Straight Connector 33"/>
              <p:cNvCxnSpPr/>
              <p:nvPr/>
            </p:nvCxnSpPr>
            <p:spPr>
              <a:xfrm>
                <a:off x="2286000" y="3796030"/>
                <a:ext cx="0" cy="1080770"/>
              </a:xfrm>
              <a:prstGeom prst="line">
                <a:avLst/>
              </a:prstGeom>
              <a:ln w="28575">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299210" y="3796030"/>
                <a:ext cx="0" cy="1080770"/>
              </a:xfrm>
              <a:prstGeom prst="line">
                <a:avLst/>
              </a:prstGeom>
              <a:ln w="28575">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276600" y="3796030"/>
                <a:ext cx="0" cy="1080770"/>
              </a:xfrm>
              <a:prstGeom prst="line">
                <a:avLst/>
              </a:prstGeom>
              <a:ln w="28575">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273040" y="3796030"/>
                <a:ext cx="0" cy="1080770"/>
              </a:xfrm>
              <a:prstGeom prst="line">
                <a:avLst/>
              </a:prstGeom>
              <a:ln w="28575">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297680" y="3803650"/>
                <a:ext cx="0" cy="1080770"/>
              </a:xfrm>
              <a:prstGeom prst="line">
                <a:avLst/>
              </a:prstGeom>
              <a:ln w="28575">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269480" y="3811271"/>
                <a:ext cx="0" cy="1080770"/>
              </a:xfrm>
              <a:prstGeom prst="line">
                <a:avLst/>
              </a:prstGeom>
              <a:ln w="28575">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282690" y="3811271"/>
                <a:ext cx="0" cy="1080770"/>
              </a:xfrm>
              <a:prstGeom prst="line">
                <a:avLst/>
              </a:prstGeom>
              <a:ln w="28575">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7" name="Left Brace 36"/>
            <p:cNvSpPr/>
            <p:nvPr/>
          </p:nvSpPr>
          <p:spPr>
            <a:xfrm rot="16200000">
              <a:off x="1756348" y="4725242"/>
              <a:ext cx="381127" cy="990600"/>
            </a:xfrm>
            <a:prstGeom prst="leftBrace">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Gill Sans MT"/>
                <a:ea typeface="+mn-ea"/>
                <a:cs typeface="+mn-cs"/>
              </a:endParaRPr>
            </a:p>
          </p:txBody>
        </p:sp>
        <p:sp>
          <p:nvSpPr>
            <p:cNvPr id="38" name="TextBox 37"/>
            <p:cNvSpPr txBox="1"/>
            <p:nvPr/>
          </p:nvSpPr>
          <p:spPr>
            <a:xfrm>
              <a:off x="969264" y="5453017"/>
              <a:ext cx="1992427" cy="40010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C00000"/>
                  </a:solidFill>
                  <a:effectLst/>
                  <a:uLnTx/>
                  <a:uFillTx/>
                  <a:latin typeface="Gill Sans MT"/>
                  <a:ea typeface="+mn-ea"/>
                  <a:cs typeface="+mn-cs"/>
                </a:rPr>
                <a:t>Fixed time interval</a:t>
              </a:r>
            </a:p>
          </p:txBody>
        </p:sp>
        <p:sp>
          <p:nvSpPr>
            <p:cNvPr id="51" name="TextBox 50"/>
            <p:cNvSpPr txBox="1"/>
            <p:nvPr/>
          </p:nvSpPr>
          <p:spPr>
            <a:xfrm>
              <a:off x="7860563" y="4337123"/>
              <a:ext cx="663003" cy="40010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Gill Sans MT"/>
                  <a:ea typeface="+mn-ea"/>
                  <a:cs typeface="+mn-cs"/>
                </a:rPr>
                <a:t>time</a:t>
              </a:r>
            </a:p>
          </p:txBody>
        </p:sp>
        <p:sp>
          <p:nvSpPr>
            <p:cNvPr id="52" name="TextBox 51"/>
            <p:cNvSpPr txBox="1"/>
            <p:nvPr/>
          </p:nvSpPr>
          <p:spPr>
            <a:xfrm flipH="1">
              <a:off x="902971" y="3598647"/>
              <a:ext cx="1120140" cy="954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C00000"/>
                  </a:solidFill>
                  <a:effectLst/>
                  <a:uLnTx/>
                  <a:uFillTx/>
                  <a:latin typeface="Gill Sans MT"/>
                  <a:ea typeface="+mn-ea"/>
                  <a:cs typeface="+mn-cs"/>
                </a:rPr>
                <a:t>Timer interrupts</a:t>
              </a:r>
            </a:p>
          </p:txBody>
        </p:sp>
      </p:grpSp>
    </p:spTree>
    <p:custDataLst>
      <p:tags r:id="rId1"/>
    </p:custDataLst>
    <p:extLst>
      <p:ext uri="{BB962C8B-B14F-4D97-AF65-F5344CB8AC3E}">
        <p14:creationId xmlns:p14="http://schemas.microsoft.com/office/powerpoint/2010/main" val="4252816745"/>
      </p:ext>
    </p:extLst>
  </p:cSld>
  <p:clrMapOvr>
    <a:masterClrMapping/>
  </p:clrMapOvr>
  <mc:AlternateContent xmlns:mc="http://schemas.openxmlformats.org/markup-compatibility/2006" xmlns:p14="http://schemas.microsoft.com/office/powerpoint/2010/main">
    <mc:Choice Requires="p14">
      <p:transition spd="slow" p14:dur="2000" advTm="60964"/>
    </mc:Choice>
    <mc:Fallback xmlns="">
      <p:transition spd="slow" advTm="609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3A86A75C-4F4B-4683-9AE1-C65F6400EC91}">
      <p14:laserTraceLst xmlns:p14="http://schemas.microsoft.com/office/powerpoint/2010/main">
        <p14:tracePtLst>
          <p14:tracePt t="2851" x="854075" y="1155700"/>
          <p14:tracePt t="2941" x="854075" y="1146175"/>
          <p14:tracePt t="2958" x="893763" y="1146175"/>
          <p14:tracePt t="2974" x="944563" y="1146175"/>
          <p14:tracePt t="2989" x="1044575" y="1146175"/>
          <p14:tracePt t="3002" x="1146175" y="1155700"/>
          <p14:tracePt t="3024" x="1417638" y="1176338"/>
          <p14:tracePt t="3039" x="1658938" y="1176338"/>
          <p14:tracePt t="3052" x="1858963" y="1176338"/>
          <p14:tracePt t="3053" x="1900238" y="1176338"/>
          <p14:tracePt t="3067" x="2111375" y="1176338"/>
          <p14:tracePt t="3081" x="2271713" y="1176338"/>
          <p14:tracePt t="3101" x="2422525" y="1176338"/>
          <p14:tracePt t="3114" x="2452688" y="1176338"/>
          <p14:tracePt t="3130" x="2503488" y="1176338"/>
          <p14:tracePt t="3147" x="2573338" y="1176338"/>
          <p14:tracePt t="3163" x="2613025" y="1176338"/>
          <p14:tracePt t="3177" x="2682875" y="1176338"/>
          <p14:tracePt t="3192" x="2784475" y="1176338"/>
          <p14:tracePt t="3208" x="2863850" y="1176338"/>
          <p14:tracePt t="3223" x="2965450" y="1166813"/>
          <p14:tracePt t="3237" x="3014663" y="1166813"/>
          <p14:tracePt t="3258" x="3065463" y="1166813"/>
          <p14:tracePt t="3273" x="3065463" y="1155700"/>
          <p14:tracePt t="3661" x="0" y="0"/>
        </p14:tracePtLst>
        <p14:tracePtLst>
          <p14:tracePt t="5473" x="3919538" y="1095375"/>
          <p14:tracePt t="5644" x="3930650" y="1095375"/>
          <p14:tracePt t="5663" x="3970338" y="1095375"/>
          <p14:tracePt t="5677" x="3979863" y="1095375"/>
          <p14:tracePt t="5694" x="4000500" y="1095375"/>
          <p14:tracePt t="5709" x="4030663" y="1095375"/>
          <p14:tracePt t="5722" x="4070350" y="1095375"/>
          <p14:tracePt t="5723" x="4081463" y="1095375"/>
          <p14:tracePt t="5754" x="4211638" y="1095375"/>
          <p14:tracePt t="5774" x="4322763" y="1095375"/>
          <p14:tracePt t="5788" x="4402138" y="1095375"/>
          <p14:tracePt t="5801" x="4483100" y="1106488"/>
          <p14:tracePt t="5816" x="4513263" y="1106488"/>
          <p14:tracePt t="5831" x="4543425" y="1106488"/>
          <p14:tracePt t="5831" x="4562475" y="1106488"/>
          <p14:tracePt t="5850" x="4613275" y="1106488"/>
          <p14:tracePt t="5864" x="4664075" y="1106488"/>
          <p14:tracePt t="5881" x="4703763" y="1106488"/>
          <p14:tracePt t="5895" x="4743450" y="1106488"/>
          <p14:tracePt t="5909" x="4754563" y="1106488"/>
          <p14:tracePt t="5928" x="4824413" y="1116013"/>
          <p14:tracePt t="5943" x="4875213" y="1116013"/>
          <p14:tracePt t="5958" x="4935538" y="1116013"/>
          <p14:tracePt t="5972" x="4984750" y="1116013"/>
          <p14:tracePt t="5991" x="5065713" y="1116013"/>
          <p14:tracePt t="6003" x="5095875" y="1136650"/>
          <p14:tracePt t="6022" x="5126038" y="1136650"/>
          <p14:tracePt t="6036" x="5146675" y="1136650"/>
          <p14:tracePt t="6037" x="5156200" y="1136650"/>
          <p14:tracePt t="6088" x="5165725" y="1155700"/>
          <p14:tracePt t="6566" x="5165725" y="1166813"/>
          <p14:tracePt t="6567" x="0" y="0"/>
        </p14:tracePtLst>
        <p14:tracePtLst>
          <p14:tracePt t="9945" x="1758950" y="3419475"/>
          <p14:tracePt t="10034" x="1768475" y="3408363"/>
          <p14:tracePt t="10053" x="1809750" y="3408363"/>
          <p14:tracePt t="10065" x="1858963" y="3408363"/>
          <p14:tracePt t="10085" x="1979613" y="3408363"/>
          <p14:tracePt t="10098" x="2020888" y="3389313"/>
          <p14:tracePt t="10116" x="2081213" y="3389313"/>
          <p14:tracePt t="10129" x="2120900" y="3389313"/>
          <p14:tracePt t="10149" x="2130425" y="3389313"/>
          <p14:tracePt t="10163" x="2151063" y="3389313"/>
          <p14:tracePt t="10195" x="2171700" y="3389313"/>
          <p14:tracePt t="10212" x="2201863" y="3389313"/>
          <p14:tracePt t="10227" x="2251075" y="3389313"/>
          <p14:tracePt t="10239" x="2281238" y="3389313"/>
          <p14:tracePt t="10259" x="2362200" y="3378200"/>
          <p14:tracePt t="10274" x="2382838" y="3378200"/>
          <p14:tracePt t="10290" x="2462213" y="3378200"/>
          <p14:tracePt t="10305" x="2522538" y="3378200"/>
          <p14:tracePt t="10317" x="2573338" y="3378200"/>
          <p14:tracePt t="10337" x="2622550" y="3378200"/>
          <p14:tracePt t="10785" x="2633663" y="3378200"/>
          <p14:tracePt t="10786" x="0" y="0"/>
        </p14:tracePtLst>
        <p14:tracePtLst>
          <p14:tracePt t="26289" x="5829300" y="5461000"/>
          <p14:tracePt t="26400" x="5840413" y="5461000"/>
          <p14:tracePt t="26415" x="5870575" y="5461000"/>
          <p14:tracePt t="26429" x="5880100" y="5461000"/>
          <p14:tracePt t="26445" x="5919788" y="5461000"/>
          <p14:tracePt t="26459" x="5930900" y="5461000"/>
          <p14:tracePt t="26473" x="5949950" y="5461000"/>
          <p14:tracePt t="26495" x="5980113" y="5461000"/>
          <p14:tracePt t="26522" x="6000750" y="5461000"/>
          <p14:tracePt t="26708" x="6021388" y="5461000"/>
          <p14:tracePt t="26729" x="6040438" y="5449888"/>
          <p14:tracePt t="26760" x="6051550" y="5449888"/>
          <p14:tracePt t="26913" x="6061075" y="5449888"/>
          <p14:tracePt t="26914" x="0" y="0"/>
        </p14:tracePtLst>
        <p14:tracePtLst>
          <p14:tracePt t="31976" x="3116263" y="5811838"/>
          <p14:tracePt t="31977" x="3116263" y="5802313"/>
          <p14:tracePt t="32026" x="3116263" y="5792788"/>
          <p14:tracePt t="32040" x="3125788" y="5792788"/>
          <p14:tracePt t="32073" x="3186113" y="5792788"/>
          <p14:tracePt t="32085" x="3225800" y="5792788"/>
          <p14:tracePt t="32101" x="3255963" y="5792788"/>
          <p14:tracePt t="32117" x="3286125" y="5792788"/>
          <p14:tracePt t="32131" x="3316288" y="5792788"/>
          <p14:tracePt t="32148" x="3357563" y="5792788"/>
          <p14:tracePt t="32204" x="3448050" y="5792788"/>
          <p14:tracePt t="32212" x="3478213" y="5792788"/>
          <p14:tracePt t="32227" x="3508375" y="5792788"/>
          <p14:tracePt t="32242" x="3527425" y="5792788"/>
          <p14:tracePt t="32257" x="3587750" y="5792788"/>
          <p14:tracePt t="32270" x="3617913" y="5792788"/>
          <p14:tracePt t="32292" x="3668713" y="5792788"/>
          <p14:tracePt t="32320" x="3689350" y="5792788"/>
          <p14:tracePt t="32334" x="3729038" y="5792788"/>
          <p14:tracePt t="32349" x="3768725" y="5792788"/>
          <p14:tracePt t="32368" x="3829050" y="5792788"/>
          <p14:tracePt t="32384" x="3900488" y="5792788"/>
          <p14:tracePt t="32400" x="3949700" y="5792788"/>
          <p14:tracePt t="32414" x="4000500" y="5792788"/>
          <p14:tracePt t="32428" x="4040188" y="5792788"/>
          <p14:tracePt t="32443" x="4070350" y="5792788"/>
          <p14:tracePt t="32462" x="4151313" y="5792788"/>
          <p14:tracePt t="32477" x="4181475" y="5792788"/>
          <p14:tracePt t="32490" x="4211638" y="5792788"/>
          <p14:tracePt t="32510" x="4281488" y="5802313"/>
          <p14:tracePt t="32524" x="4311650" y="5802313"/>
          <p14:tracePt t="32536" x="4332288" y="5802313"/>
          <p14:tracePt t="32556" x="4362450" y="5802313"/>
          <p14:tracePt t="32570" x="4381500" y="5802313"/>
          <p14:tracePt t="32980" x="4381500" y="5792788"/>
          <p14:tracePt t="32981" x="0" y="0"/>
        </p14:tracePtLst>
        <p14:tracePtLst>
          <p14:tracePt t="36429" x="5578475" y="5862638"/>
          <p14:tracePt t="36667" x="5618163" y="5862638"/>
          <p14:tracePt t="36681" x="5629275" y="5862638"/>
          <p14:tracePt t="36706" x="5668963" y="5862638"/>
          <p14:tracePt t="36713" x="5689600" y="5862638"/>
          <p14:tracePt t="36742" x="5708650" y="5862638"/>
          <p14:tracePt t="36759" x="5738813" y="5862638"/>
          <p14:tracePt t="36786" x="5780088" y="5862638"/>
          <p14:tracePt t="36809" x="5810250" y="5862638"/>
          <p14:tracePt t="36822" x="5829300" y="5862638"/>
          <p14:tracePt t="36836" x="5859463" y="5862638"/>
          <p14:tracePt t="36850" x="5880100" y="5862638"/>
          <p14:tracePt t="36870" x="5900738" y="5862638"/>
          <p14:tracePt t="36886" x="5930900" y="5842000"/>
          <p14:tracePt t="36900" x="5970588" y="5842000"/>
          <p14:tracePt t="36914" x="5980113" y="5842000"/>
          <p14:tracePt t="36929" x="6021388" y="5842000"/>
          <p14:tracePt t="36944" x="6070600" y="5842000"/>
          <p14:tracePt t="36959" x="6100763" y="5842000"/>
          <p14:tracePt t="36979" x="6140450" y="5832475"/>
          <p14:tracePt t="36993" x="6170613" y="5832475"/>
          <p14:tracePt t="37006" x="6221413" y="5832475"/>
          <p14:tracePt t="37026" x="6251575" y="5832475"/>
          <p14:tracePt t="37039" x="6281738" y="5832475"/>
          <p14:tracePt t="37056" x="6332538" y="5832475"/>
          <p14:tracePt t="37071" x="6372225" y="5832475"/>
          <p14:tracePt t="37084" x="6411913" y="5832475"/>
          <p14:tracePt t="37101" x="6462713" y="5832475"/>
          <p14:tracePt t="37116" x="6523038" y="5832475"/>
          <p14:tracePt t="37130" x="6553200" y="5832475"/>
          <p14:tracePt t="37146" x="6604000" y="5832475"/>
          <p14:tracePt t="37165" x="6653213" y="5832475"/>
          <p14:tracePt t="37178" x="6704013" y="5832475"/>
          <p14:tracePt t="37197" x="6764338" y="5832475"/>
          <p14:tracePt t="37213" x="6804025" y="5832475"/>
          <p14:tracePt t="37227" x="6834188" y="5832475"/>
          <p14:tracePt t="37241" x="6884988" y="5832475"/>
          <p14:tracePt t="37262" x="6945313" y="5832475"/>
          <p14:tracePt t="37277" x="6965950" y="5832475"/>
          <p14:tracePt t="37304" x="6985000" y="5832475"/>
          <p14:tracePt t="37318" x="6996113" y="5832475"/>
          <p14:tracePt t="37333" x="7015163" y="5832475"/>
          <p14:tracePt t="37352" x="7045325" y="5832475"/>
          <p14:tracePt t="37386" x="7065963" y="5832475"/>
          <p14:tracePt t="38412" x="7075488" y="5832475"/>
          <p14:tracePt t="38413" x="0" y="0"/>
        </p14:tracePtLst>
        <p14:tracePtLst>
          <p14:tracePt t="46163" x="8312150" y="5832475"/>
          <p14:tracePt t="46368" x="8321675" y="5832475"/>
          <p14:tracePt t="46382" x="8362950" y="5832475"/>
          <p14:tracePt t="46397" x="8432800" y="5832475"/>
          <p14:tracePt t="46418" x="8483600" y="5832475"/>
          <p14:tracePt t="46431" x="8513763" y="5832475"/>
          <p14:tracePt t="46458" x="8583613" y="5832475"/>
          <p14:tracePt t="46459" x="8593138" y="5832475"/>
          <p14:tracePt t="46479" x="8643938" y="5832475"/>
          <p14:tracePt t="46493" x="8664575" y="5832475"/>
          <p14:tracePt t="46507" x="8674100" y="5832475"/>
          <p14:tracePt t="46529" x="8704263" y="5832475"/>
          <p14:tracePt t="46544" x="8724900" y="5832475"/>
          <p14:tracePt t="46558" x="8743950" y="5832475"/>
          <p14:tracePt t="46616" x="8755063" y="5832475"/>
          <p14:tracePt t="46636" x="8774113" y="5832475"/>
          <p14:tracePt t="46652" x="8804275" y="5832475"/>
          <p14:tracePt t="46667" x="8855075" y="5832475"/>
          <p14:tracePt t="46696" x="8875713" y="5832475"/>
          <p14:tracePt t="46710" x="8885238" y="5832475"/>
          <p14:tracePt t="46730" x="8905875" y="5832475"/>
          <p14:tracePt t="47631" x="8924925" y="5832475"/>
          <p14:tracePt t="47650" x="8955088" y="5832475"/>
          <p14:tracePt t="47664" x="8966200" y="5832475"/>
          <p14:tracePt t="47683" x="9005888" y="5832475"/>
          <p14:tracePt t="47745" x="9036050" y="5832475"/>
          <p14:tracePt t="47759" x="9056688" y="5832475"/>
          <p14:tracePt t="47777" x="9086850" y="5832475"/>
          <p14:tracePt t="47790" x="9117013" y="5832475"/>
          <p14:tracePt t="47808" x="9136063" y="5832475"/>
          <p14:tracePt t="47822" x="9147175" y="5832475"/>
          <p14:tracePt t="47824" x="9166225" y="5832475"/>
          <p14:tracePt t="47838" x="9196388" y="5832475"/>
          <p14:tracePt t="47851" x="9237663" y="5832475"/>
          <p14:tracePt t="47871" x="9277350" y="5832475"/>
          <p14:tracePt t="47897" x="9286875" y="5832475"/>
          <p14:tracePt t="47946" x="9307513" y="5832475"/>
          <p14:tracePt t="47963" x="9337675" y="5832475"/>
          <p14:tracePt t="47975" x="9358313" y="5832475"/>
          <p14:tracePt t="47995" x="9367838" y="5832475"/>
          <p14:tracePt t="48009" x="9388475" y="5832475"/>
          <p14:tracePt t="48041" x="9407525" y="5832475"/>
          <p14:tracePt t="48055" x="9418638" y="5832475"/>
          <p14:tracePt t="48090" x="9437688" y="5832475"/>
          <p14:tracePt t="48103" x="9467850" y="5832475"/>
          <p14:tracePt t="48134" x="9498013" y="5832475"/>
          <p14:tracePt t="48150" x="9518650" y="5832475"/>
          <p14:tracePt t="48163" x="9539288" y="5832475"/>
          <p14:tracePt t="48181" x="9569450" y="5832475"/>
          <p14:tracePt t="48213" x="9598025" y="5832475"/>
          <p14:tracePt t="48213" x="9618663" y="5832475"/>
          <p14:tracePt t="48241" x="9639300" y="5832475"/>
          <p14:tracePt t="48267" x="9669463" y="5832475"/>
          <p14:tracePt t="48274" x="9688513" y="5832475"/>
          <p14:tracePt t="48288" x="9718675" y="5842000"/>
          <p14:tracePt t="48310" x="9769475" y="5853113"/>
          <p14:tracePt t="48324" x="9790113" y="5853113"/>
          <p14:tracePt t="48336" x="9799638" y="5853113"/>
          <p14:tracePt t="48353" x="9829800" y="5853113"/>
          <p14:tracePt t="48373" x="9869488" y="5853113"/>
          <p14:tracePt t="48385" x="9899650" y="5853113"/>
          <p14:tracePt t="48398" x="9910763" y="5853113"/>
          <p14:tracePt t="48417" x="9950450" y="5853113"/>
          <p14:tracePt t="48429" x="9980613" y="5853113"/>
          <p14:tracePt t="48448" x="10010775" y="5853113"/>
          <p14:tracePt t="48461" x="10050463" y="5853113"/>
          <p14:tracePt t="48482" x="10080625" y="5853113"/>
          <p14:tracePt t="48491" x="10110788" y="5853113"/>
          <p14:tracePt t="48507" x="10140950" y="5853113"/>
          <p14:tracePt t="48530" x="10182225" y="5853113"/>
          <p14:tracePt t="48538" x="10191750" y="5853113"/>
          <p14:tracePt t="48575" x="10212388" y="5853113"/>
          <p14:tracePt t="48591" x="10231438" y="5853113"/>
          <p14:tracePt t="48605" x="10242550" y="5853113"/>
          <p14:tracePt t="49071" x="10252075" y="5853113"/>
          <p14:tracePt t="49073" x="0" y="0"/>
        </p14:tracePtLst>
      </p14:laserTraceLst>
    </p:ext>
    <p:ext uri="{E180D4A7-C9FB-4DFB-919C-405C955672EB}">
      <p14:showEvtLst xmlns:p14="http://schemas.microsoft.com/office/powerpoint/2010/main">
        <p14:playEvt time="36" objId="5"/>
        <p14:stopEvt time="59430" objId="5"/>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Edge-aligned Mode (down-counting)</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20</a:t>
            </a:fld>
            <a:endParaRPr kumimoji="0" lang="en-US" dirty="0"/>
          </a:p>
        </p:txBody>
      </p:sp>
      <p:sp>
        <p:nvSpPr>
          <p:cNvPr id="240" name="TextBox 239"/>
          <p:cNvSpPr txBox="1"/>
          <p:nvPr/>
        </p:nvSpPr>
        <p:spPr>
          <a:xfrm>
            <a:off x="295051" y="1175337"/>
            <a:ext cx="1908856" cy="369332"/>
          </a:xfrm>
          <a:prstGeom prst="rect">
            <a:avLst/>
          </a:prstGeom>
          <a:noFill/>
        </p:spPr>
        <p:txBody>
          <a:bodyPr wrap="none" rtlCol="0">
            <a:spAutoFit/>
          </a:bodyPr>
          <a:lstStyle/>
          <a:p>
            <a:r>
              <a:rPr lang="en-US" dirty="0">
                <a:solidFill>
                  <a:srgbClr val="C00000"/>
                </a:solidFill>
              </a:rPr>
              <a:t>ARR = 6, RCR = 0</a:t>
            </a:r>
          </a:p>
        </p:txBody>
      </p:sp>
      <p:sp>
        <p:nvSpPr>
          <p:cNvPr id="244" name="TextBox 243"/>
          <p:cNvSpPr txBox="1"/>
          <p:nvPr/>
        </p:nvSpPr>
        <p:spPr>
          <a:xfrm>
            <a:off x="163015" y="1688068"/>
            <a:ext cx="737702" cy="369332"/>
          </a:xfrm>
          <a:prstGeom prst="rect">
            <a:avLst/>
          </a:prstGeom>
          <a:noFill/>
        </p:spPr>
        <p:txBody>
          <a:bodyPr wrap="none" rtlCol="0">
            <a:spAutoFit/>
          </a:bodyPr>
          <a:lstStyle/>
          <a:p>
            <a:r>
              <a:rPr lang="en-US" dirty="0"/>
              <a:t>Clock</a:t>
            </a:r>
          </a:p>
        </p:txBody>
      </p:sp>
      <p:sp>
        <p:nvSpPr>
          <p:cNvPr id="245" name="TextBox 244"/>
          <p:cNvSpPr txBox="1"/>
          <p:nvPr/>
        </p:nvSpPr>
        <p:spPr>
          <a:xfrm>
            <a:off x="146319" y="2642747"/>
            <a:ext cx="984565" cy="369332"/>
          </a:xfrm>
          <a:prstGeom prst="rect">
            <a:avLst/>
          </a:prstGeom>
          <a:noFill/>
        </p:spPr>
        <p:txBody>
          <a:bodyPr wrap="none" rtlCol="0">
            <a:spAutoFit/>
          </a:bodyPr>
          <a:lstStyle/>
          <a:p>
            <a:r>
              <a:rPr lang="en-US" dirty="0"/>
              <a:t>Counter</a:t>
            </a:r>
          </a:p>
        </p:txBody>
      </p:sp>
      <p:sp>
        <p:nvSpPr>
          <p:cNvPr id="188" name="Right Brace 187"/>
          <p:cNvSpPr/>
          <p:nvPr/>
        </p:nvSpPr>
        <p:spPr>
          <a:xfrm rot="5400000">
            <a:off x="3660989" y="3727093"/>
            <a:ext cx="325027" cy="1974397"/>
          </a:xfrm>
          <a:prstGeom prst="rightBrac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7" name="TextBox 246"/>
          <p:cNvSpPr txBox="1"/>
          <p:nvPr/>
        </p:nvSpPr>
        <p:spPr>
          <a:xfrm>
            <a:off x="2799105" y="5107187"/>
            <a:ext cx="4363695" cy="646331"/>
          </a:xfrm>
          <a:prstGeom prst="rect">
            <a:avLst/>
          </a:prstGeom>
          <a:noFill/>
        </p:spPr>
        <p:txBody>
          <a:bodyPr wrap="none" rtlCol="0">
            <a:spAutoFit/>
          </a:bodyPr>
          <a:lstStyle/>
          <a:p>
            <a:r>
              <a:rPr lang="en-US" dirty="0">
                <a:latin typeface="Consolas" panose="020B0609020204030204" pitchFamily="49" charset="0"/>
                <a:cs typeface="Arial" panose="020B0604020202020204" pitchFamily="34" charset="0"/>
              </a:rPr>
              <a:t>Period = (1 + ARR) * Clock Period</a:t>
            </a:r>
          </a:p>
          <a:p>
            <a:r>
              <a:rPr lang="en-US" dirty="0">
                <a:latin typeface="Consolas" panose="020B0609020204030204" pitchFamily="49" charset="0"/>
                <a:cs typeface="Arial" panose="020B0604020202020204" pitchFamily="34" charset="0"/>
              </a:rPr>
              <a:t>       = 7 * Clock Period</a:t>
            </a:r>
          </a:p>
        </p:txBody>
      </p:sp>
      <p:grpSp>
        <p:nvGrpSpPr>
          <p:cNvPr id="13" name="Group 12"/>
          <p:cNvGrpSpPr/>
          <p:nvPr/>
        </p:nvGrpSpPr>
        <p:grpSpPr>
          <a:xfrm>
            <a:off x="914400" y="1800786"/>
            <a:ext cx="7924800" cy="2390217"/>
            <a:chOff x="914400" y="1800783"/>
            <a:chExt cx="7924800" cy="2390217"/>
          </a:xfrm>
        </p:grpSpPr>
        <p:grpSp>
          <p:nvGrpSpPr>
            <p:cNvPr id="241" name="Group 240"/>
            <p:cNvGrpSpPr/>
            <p:nvPr/>
          </p:nvGrpSpPr>
          <p:grpSpPr>
            <a:xfrm>
              <a:off x="914401" y="1800783"/>
              <a:ext cx="7924799" cy="228600"/>
              <a:chOff x="152401" y="1828800"/>
              <a:chExt cx="8906984" cy="228600"/>
            </a:xfrm>
          </p:grpSpPr>
          <p:grpSp>
            <p:nvGrpSpPr>
              <p:cNvPr id="21" name="Group 20"/>
              <p:cNvGrpSpPr/>
              <p:nvPr/>
            </p:nvGrpSpPr>
            <p:grpSpPr>
              <a:xfrm>
                <a:off x="152401" y="1828800"/>
                <a:ext cx="466725" cy="228600"/>
                <a:chOff x="914400" y="1828800"/>
                <a:chExt cx="466725" cy="228600"/>
              </a:xfrm>
            </p:grpSpPr>
            <p:cxnSp>
              <p:nvCxnSpPr>
                <p:cNvPr id="7" name="Elbow Connector 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466726" y="1828800"/>
                <a:ext cx="466725" cy="228600"/>
                <a:chOff x="914400" y="1828800"/>
                <a:chExt cx="466725" cy="228600"/>
              </a:xfrm>
            </p:grpSpPr>
            <p:cxnSp>
              <p:nvCxnSpPr>
                <p:cNvPr id="23" name="Elbow Connector 2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776287" y="1828800"/>
                <a:ext cx="466725" cy="228600"/>
                <a:chOff x="914400" y="1828800"/>
                <a:chExt cx="466725" cy="228600"/>
              </a:xfrm>
            </p:grpSpPr>
            <p:cxnSp>
              <p:nvCxnSpPr>
                <p:cNvPr id="26" name="Elbow Connector 25"/>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1090612" y="1828800"/>
                <a:ext cx="466725" cy="228600"/>
                <a:chOff x="914400" y="1828800"/>
                <a:chExt cx="466725" cy="228600"/>
              </a:xfrm>
            </p:grpSpPr>
            <p:cxnSp>
              <p:nvCxnSpPr>
                <p:cNvPr id="29" name="Elbow Connector 28"/>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1397793" y="1828800"/>
                <a:ext cx="466725" cy="228600"/>
                <a:chOff x="914400" y="1828800"/>
                <a:chExt cx="466725" cy="228600"/>
              </a:xfrm>
            </p:grpSpPr>
            <p:cxnSp>
              <p:nvCxnSpPr>
                <p:cNvPr id="32" name="Elbow Connector 31"/>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1712118" y="1828800"/>
                <a:ext cx="466725" cy="228600"/>
                <a:chOff x="914400" y="1828800"/>
                <a:chExt cx="466725" cy="228600"/>
              </a:xfrm>
            </p:grpSpPr>
            <p:cxnSp>
              <p:nvCxnSpPr>
                <p:cNvPr id="35" name="Elbow Connector 3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2021679" y="1828800"/>
                <a:ext cx="466725" cy="228600"/>
                <a:chOff x="914400" y="1828800"/>
                <a:chExt cx="466725" cy="228600"/>
              </a:xfrm>
            </p:grpSpPr>
            <p:cxnSp>
              <p:nvCxnSpPr>
                <p:cNvPr id="38" name="Elbow Connector 3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2336004" y="1828800"/>
                <a:ext cx="466725" cy="228600"/>
                <a:chOff x="914400" y="1828800"/>
                <a:chExt cx="466725" cy="228600"/>
              </a:xfrm>
            </p:grpSpPr>
            <p:cxnSp>
              <p:nvCxnSpPr>
                <p:cNvPr id="41" name="Elbow Connector 4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2654553" y="1828800"/>
                <a:ext cx="466725" cy="228600"/>
                <a:chOff x="914400" y="1828800"/>
                <a:chExt cx="466725" cy="228600"/>
              </a:xfrm>
            </p:grpSpPr>
            <p:cxnSp>
              <p:nvCxnSpPr>
                <p:cNvPr id="44" name="Elbow Connector 4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5" name="Elbow Connector 4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2968878" y="1828800"/>
                <a:ext cx="466725" cy="228600"/>
                <a:chOff x="914400" y="1828800"/>
                <a:chExt cx="466725" cy="228600"/>
              </a:xfrm>
            </p:grpSpPr>
            <p:cxnSp>
              <p:nvCxnSpPr>
                <p:cNvPr id="47" name="Elbow Connector 4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8" name="Elbow Connector 4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3278439" y="1828800"/>
                <a:ext cx="466725" cy="228600"/>
                <a:chOff x="914400" y="1828800"/>
                <a:chExt cx="466725" cy="228600"/>
              </a:xfrm>
            </p:grpSpPr>
            <p:cxnSp>
              <p:nvCxnSpPr>
                <p:cNvPr id="50" name="Elbow Connector 4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1" name="Elbow Connector 5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3592764" y="1828800"/>
                <a:ext cx="466725" cy="228600"/>
                <a:chOff x="914400" y="1828800"/>
                <a:chExt cx="466725" cy="228600"/>
              </a:xfrm>
            </p:grpSpPr>
            <p:cxnSp>
              <p:nvCxnSpPr>
                <p:cNvPr id="53" name="Elbow Connector 5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3899945" y="1828800"/>
                <a:ext cx="466725" cy="228600"/>
                <a:chOff x="914400" y="1828800"/>
                <a:chExt cx="466725" cy="228600"/>
              </a:xfrm>
            </p:grpSpPr>
            <p:cxnSp>
              <p:nvCxnSpPr>
                <p:cNvPr id="56" name="Elbow Connector 55"/>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7" name="Elbow Connector 56"/>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4214270" y="1828800"/>
                <a:ext cx="466725" cy="228600"/>
                <a:chOff x="914400" y="1828800"/>
                <a:chExt cx="466725" cy="228600"/>
              </a:xfrm>
            </p:grpSpPr>
            <p:cxnSp>
              <p:nvCxnSpPr>
                <p:cNvPr id="59" name="Elbow Connector 58"/>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0" name="Elbow Connector 59"/>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4523831" y="1828800"/>
                <a:ext cx="466725" cy="228600"/>
                <a:chOff x="914400" y="1828800"/>
                <a:chExt cx="466725" cy="228600"/>
              </a:xfrm>
            </p:grpSpPr>
            <p:cxnSp>
              <p:nvCxnSpPr>
                <p:cNvPr id="62" name="Elbow Connector 61"/>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3" name="Elbow Connector 62"/>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4838156" y="1828800"/>
                <a:ext cx="466725" cy="228600"/>
                <a:chOff x="914400" y="1828800"/>
                <a:chExt cx="466725" cy="228600"/>
              </a:xfrm>
            </p:grpSpPr>
            <p:cxnSp>
              <p:nvCxnSpPr>
                <p:cNvPr id="65" name="Elbow Connector 6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6" name="Elbow Connector 6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5151374" y="1828800"/>
                <a:ext cx="466725" cy="228600"/>
                <a:chOff x="914400" y="1828800"/>
                <a:chExt cx="466725" cy="228600"/>
              </a:xfrm>
            </p:grpSpPr>
            <p:cxnSp>
              <p:nvCxnSpPr>
                <p:cNvPr id="68" name="Elbow Connector 6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9" name="Elbow Connector 6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5458555" y="1828800"/>
                <a:ext cx="466725" cy="228600"/>
                <a:chOff x="914400" y="1828800"/>
                <a:chExt cx="466725" cy="228600"/>
              </a:xfrm>
            </p:grpSpPr>
            <p:cxnSp>
              <p:nvCxnSpPr>
                <p:cNvPr id="71" name="Elbow Connector 7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2" name="Elbow Connector 7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5772880" y="1828800"/>
                <a:ext cx="466725" cy="228600"/>
                <a:chOff x="914400" y="1828800"/>
                <a:chExt cx="466725" cy="228600"/>
              </a:xfrm>
            </p:grpSpPr>
            <p:cxnSp>
              <p:nvCxnSpPr>
                <p:cNvPr id="74" name="Elbow Connector 7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5" name="Elbow Connector 7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6082441" y="1828800"/>
                <a:ext cx="466725" cy="228600"/>
                <a:chOff x="914400" y="1828800"/>
                <a:chExt cx="466725" cy="228600"/>
              </a:xfrm>
            </p:grpSpPr>
            <p:cxnSp>
              <p:nvCxnSpPr>
                <p:cNvPr id="77" name="Elbow Connector 7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8" name="Elbow Connector 7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6396766" y="1828800"/>
                <a:ext cx="466725" cy="228600"/>
                <a:chOff x="914400" y="1828800"/>
                <a:chExt cx="466725" cy="228600"/>
              </a:xfrm>
            </p:grpSpPr>
            <p:cxnSp>
              <p:nvCxnSpPr>
                <p:cNvPr id="80" name="Elbow Connector 7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a:off x="6719725" y="1828800"/>
                <a:ext cx="466725" cy="228600"/>
                <a:chOff x="914400" y="1828800"/>
                <a:chExt cx="466725" cy="228600"/>
              </a:xfrm>
            </p:grpSpPr>
            <p:cxnSp>
              <p:nvCxnSpPr>
                <p:cNvPr id="205" name="Elbow Connector 20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06" name="Elbow Connector 20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07" name="Group 206"/>
              <p:cNvGrpSpPr/>
              <p:nvPr/>
            </p:nvGrpSpPr>
            <p:grpSpPr>
              <a:xfrm>
                <a:off x="7034050" y="1828800"/>
                <a:ext cx="466725" cy="228600"/>
                <a:chOff x="914400" y="1828800"/>
                <a:chExt cx="466725" cy="228600"/>
              </a:xfrm>
            </p:grpSpPr>
            <p:cxnSp>
              <p:nvCxnSpPr>
                <p:cNvPr id="208" name="Elbow Connector 20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09" name="Elbow Connector 20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a:off x="7347268" y="1828800"/>
                <a:ext cx="466725" cy="228600"/>
                <a:chOff x="914400" y="1828800"/>
                <a:chExt cx="466725" cy="228600"/>
              </a:xfrm>
            </p:grpSpPr>
            <p:cxnSp>
              <p:nvCxnSpPr>
                <p:cNvPr id="211" name="Elbow Connector 21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2" name="Elbow Connector 21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a:off x="7654449" y="1828800"/>
                <a:ext cx="466725" cy="228600"/>
                <a:chOff x="914400" y="1828800"/>
                <a:chExt cx="466725" cy="228600"/>
              </a:xfrm>
            </p:grpSpPr>
            <p:cxnSp>
              <p:nvCxnSpPr>
                <p:cNvPr id="214" name="Elbow Connector 21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5" name="Elbow Connector 21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a:off x="7968774" y="1828800"/>
                <a:ext cx="466725" cy="228600"/>
                <a:chOff x="914400" y="1828800"/>
                <a:chExt cx="466725" cy="228600"/>
              </a:xfrm>
            </p:grpSpPr>
            <p:cxnSp>
              <p:nvCxnSpPr>
                <p:cNvPr id="217" name="Elbow Connector 21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8" name="Elbow Connector 21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9" name="Group 218"/>
              <p:cNvGrpSpPr/>
              <p:nvPr/>
            </p:nvGrpSpPr>
            <p:grpSpPr>
              <a:xfrm>
                <a:off x="8278335" y="1828800"/>
                <a:ext cx="466725" cy="228600"/>
                <a:chOff x="914400" y="1828800"/>
                <a:chExt cx="466725" cy="228600"/>
              </a:xfrm>
            </p:grpSpPr>
            <p:cxnSp>
              <p:nvCxnSpPr>
                <p:cNvPr id="220" name="Elbow Connector 21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1" name="Elbow Connector 22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22" name="Group 221"/>
              <p:cNvGrpSpPr/>
              <p:nvPr/>
            </p:nvGrpSpPr>
            <p:grpSpPr>
              <a:xfrm>
                <a:off x="8592660" y="1828800"/>
                <a:ext cx="466725" cy="228600"/>
                <a:chOff x="914400" y="1828800"/>
                <a:chExt cx="466725" cy="228600"/>
              </a:xfrm>
            </p:grpSpPr>
            <p:cxnSp>
              <p:nvCxnSpPr>
                <p:cNvPr id="223" name="Elbow Connector 22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4" name="Elbow Connector 22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grpSp>
          <p:nvGrpSpPr>
            <p:cNvPr id="111" name="Group 110"/>
            <p:cNvGrpSpPr/>
            <p:nvPr/>
          </p:nvGrpSpPr>
          <p:grpSpPr>
            <a:xfrm flipH="1">
              <a:off x="914400" y="2121130"/>
              <a:ext cx="1942815" cy="1128702"/>
              <a:chOff x="958990" y="2149147"/>
              <a:chExt cx="1085848" cy="1128702"/>
            </a:xfrm>
          </p:grpSpPr>
          <p:cxnSp>
            <p:nvCxnSpPr>
              <p:cNvPr id="83" name="Elbow Connector 82"/>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6" name="Elbow Connector 85"/>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9" name="Elbow Connector 88"/>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99" name="TextBox 98"/>
              <p:cNvSpPr txBox="1"/>
              <p:nvPr/>
            </p:nvSpPr>
            <p:spPr>
              <a:xfrm>
                <a:off x="1111390" y="290875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100" name="TextBox 99"/>
              <p:cNvSpPr txBox="1"/>
              <p:nvPr/>
            </p:nvSpPr>
            <p:spPr>
              <a:xfrm>
                <a:off x="1273315" y="2753505"/>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101" name="TextBox 100"/>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102" name="TextBox 101"/>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103" name="TextBox 102"/>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104" name="TextBox 103"/>
              <p:cNvSpPr txBox="1"/>
              <p:nvPr/>
            </p:nvSpPr>
            <p:spPr>
              <a:xfrm>
                <a:off x="1892438" y="214914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6</a:t>
                </a:r>
              </a:p>
            </p:txBody>
          </p:sp>
        </p:grpSp>
        <p:cxnSp>
          <p:nvCxnSpPr>
            <p:cNvPr id="127" name="Straight Connector 126"/>
            <p:cNvCxnSpPr>
              <a:stCxn id="104" idx="2"/>
              <a:endCxn id="104" idx="2"/>
            </p:cNvCxnSpPr>
            <p:nvPr/>
          </p:nvCxnSpPr>
          <p:spPr>
            <a:xfrm>
              <a:off x="1050738" y="233657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2854772" y="2334050"/>
              <a:ext cx="1434" cy="91453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74" name="Group 173"/>
            <p:cNvGrpSpPr/>
            <p:nvPr/>
          </p:nvGrpSpPr>
          <p:grpSpPr>
            <a:xfrm flipH="1">
              <a:off x="2851258" y="2122635"/>
              <a:ext cx="1942815" cy="1128702"/>
              <a:chOff x="958990" y="2149147"/>
              <a:chExt cx="1085848" cy="1128702"/>
            </a:xfrm>
          </p:grpSpPr>
          <p:cxnSp>
            <p:nvCxnSpPr>
              <p:cNvPr id="175" name="Elbow Connector 174"/>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6" name="Elbow Connector 175"/>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7" name="Elbow Connector 176"/>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8" name="Elbow Connector 177"/>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9" name="Elbow Connector 178"/>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80" name="Elbow Connector 179"/>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181" name="TextBox 180"/>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182" name="TextBox 181"/>
              <p:cNvSpPr txBox="1"/>
              <p:nvPr/>
            </p:nvSpPr>
            <p:spPr>
              <a:xfrm>
                <a:off x="1111390" y="290875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183" name="TextBox 182"/>
              <p:cNvSpPr txBox="1"/>
              <p:nvPr/>
            </p:nvSpPr>
            <p:spPr>
              <a:xfrm>
                <a:off x="1273315" y="2753505"/>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184" name="TextBox 183"/>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185" name="TextBox 184"/>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186" name="TextBox 185"/>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187" name="TextBox 186"/>
              <p:cNvSpPr txBox="1"/>
              <p:nvPr/>
            </p:nvSpPr>
            <p:spPr>
              <a:xfrm>
                <a:off x="1892438" y="214914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6</a:t>
                </a:r>
              </a:p>
            </p:txBody>
          </p:sp>
        </p:grpSp>
        <p:cxnSp>
          <p:nvCxnSpPr>
            <p:cNvPr id="189" name="Straight Connector 188"/>
            <p:cNvCxnSpPr/>
            <p:nvPr/>
          </p:nvCxnSpPr>
          <p:spPr>
            <a:xfrm>
              <a:off x="4797014" y="2330645"/>
              <a:ext cx="1434" cy="914533"/>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0" name="Group 189"/>
            <p:cNvGrpSpPr/>
            <p:nvPr/>
          </p:nvGrpSpPr>
          <p:grpSpPr>
            <a:xfrm flipH="1">
              <a:off x="4793501" y="2119230"/>
              <a:ext cx="1942815" cy="1128702"/>
              <a:chOff x="958990" y="2149147"/>
              <a:chExt cx="1085848" cy="1128702"/>
            </a:xfrm>
          </p:grpSpPr>
          <p:cxnSp>
            <p:nvCxnSpPr>
              <p:cNvPr id="191" name="Elbow Connector 190"/>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2" name="Elbow Connector 191"/>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3" name="Elbow Connector 192"/>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4" name="Elbow Connector 193"/>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5" name="Elbow Connector 194"/>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6" name="Elbow Connector 195"/>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197" name="TextBox 196"/>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198" name="TextBox 197"/>
              <p:cNvSpPr txBox="1"/>
              <p:nvPr/>
            </p:nvSpPr>
            <p:spPr>
              <a:xfrm>
                <a:off x="1111390" y="290875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199" name="TextBox 198"/>
              <p:cNvSpPr txBox="1"/>
              <p:nvPr/>
            </p:nvSpPr>
            <p:spPr>
              <a:xfrm>
                <a:off x="1273315" y="2753505"/>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200" name="TextBox 199"/>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201" name="TextBox 200"/>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202" name="TextBox 201"/>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203" name="TextBox 202"/>
              <p:cNvSpPr txBox="1"/>
              <p:nvPr/>
            </p:nvSpPr>
            <p:spPr>
              <a:xfrm>
                <a:off x="1892438" y="214914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6</a:t>
                </a:r>
              </a:p>
            </p:txBody>
          </p:sp>
        </p:grpSp>
        <p:cxnSp>
          <p:nvCxnSpPr>
            <p:cNvPr id="225" name="Straight Connector 224"/>
            <p:cNvCxnSpPr/>
            <p:nvPr/>
          </p:nvCxnSpPr>
          <p:spPr>
            <a:xfrm>
              <a:off x="6734513" y="2329876"/>
              <a:ext cx="1434" cy="91453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226" name="Group 225"/>
            <p:cNvGrpSpPr/>
            <p:nvPr/>
          </p:nvGrpSpPr>
          <p:grpSpPr>
            <a:xfrm flipH="1">
              <a:off x="6731000" y="2118461"/>
              <a:ext cx="1942815" cy="1128702"/>
              <a:chOff x="958990" y="2149147"/>
              <a:chExt cx="1085848" cy="1128702"/>
            </a:xfrm>
          </p:grpSpPr>
          <p:cxnSp>
            <p:nvCxnSpPr>
              <p:cNvPr id="227" name="Elbow Connector 226"/>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8" name="Elbow Connector 227"/>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9" name="Elbow Connector 228"/>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0" name="Elbow Connector 229"/>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1" name="Elbow Connector 230"/>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2" name="Elbow Connector 231"/>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233" name="TextBox 232"/>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234" name="TextBox 233"/>
              <p:cNvSpPr txBox="1"/>
              <p:nvPr/>
            </p:nvSpPr>
            <p:spPr>
              <a:xfrm>
                <a:off x="1111390" y="290875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235" name="TextBox 234"/>
              <p:cNvSpPr txBox="1"/>
              <p:nvPr/>
            </p:nvSpPr>
            <p:spPr>
              <a:xfrm>
                <a:off x="1273315" y="2753505"/>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236" name="TextBox 235"/>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237" name="TextBox 236"/>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238" name="TextBox 237"/>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239" name="TextBox 238"/>
              <p:cNvSpPr txBox="1"/>
              <p:nvPr/>
            </p:nvSpPr>
            <p:spPr>
              <a:xfrm>
                <a:off x="1892438" y="214914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6</a:t>
                </a:r>
              </a:p>
            </p:txBody>
          </p:sp>
        </p:grpSp>
        <p:sp>
          <p:nvSpPr>
            <p:cNvPr id="246" name="Rectangle 245"/>
            <p:cNvSpPr/>
            <p:nvPr/>
          </p:nvSpPr>
          <p:spPr>
            <a:xfrm>
              <a:off x="3642097" y="3244333"/>
              <a:ext cx="184731" cy="369332"/>
            </a:xfrm>
            <a:prstGeom prst="rect">
              <a:avLst/>
            </a:prstGeom>
          </p:spPr>
          <p:txBody>
            <a:bodyPr wrap="none">
              <a:spAutoFit/>
            </a:bodyPr>
            <a:lstStyle/>
            <a:p>
              <a:endParaRPr lang="en-US" dirty="0"/>
            </a:p>
          </p:txBody>
        </p:sp>
        <p:grpSp>
          <p:nvGrpSpPr>
            <p:cNvPr id="259" name="Group 258"/>
            <p:cNvGrpSpPr/>
            <p:nvPr/>
          </p:nvGrpSpPr>
          <p:grpSpPr>
            <a:xfrm>
              <a:off x="2737096" y="2671126"/>
              <a:ext cx="236629" cy="91646"/>
              <a:chOff x="3140637" y="4186919"/>
              <a:chExt cx="440763" cy="156481"/>
            </a:xfrm>
          </p:grpSpPr>
          <p:cxnSp>
            <p:nvCxnSpPr>
              <p:cNvPr id="253" name="Straight Connector 252"/>
              <p:cNvCxnSpPr/>
              <p:nvPr/>
            </p:nvCxnSpPr>
            <p:spPr>
              <a:xfrm flipV="1">
                <a:off x="3140637" y="4191000"/>
                <a:ext cx="255973" cy="108246"/>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flipV="1">
                <a:off x="3325427" y="4235154"/>
                <a:ext cx="255973" cy="108246"/>
              </a:xfrm>
              <a:prstGeom prst="line">
                <a:avLst/>
              </a:prstGeom>
              <a:ln w="19050">
                <a:solidFill>
                  <a:srgbClr val="FF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333960" y="4186919"/>
                <a:ext cx="62650" cy="149050"/>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grpSp>
        <p:sp>
          <p:nvSpPr>
            <p:cNvPr id="260" name="Rectangle 259"/>
            <p:cNvSpPr/>
            <p:nvPr/>
          </p:nvSpPr>
          <p:spPr>
            <a:xfrm>
              <a:off x="2842495" y="2759742"/>
              <a:ext cx="685845" cy="338554"/>
            </a:xfrm>
            <a:prstGeom prst="rect">
              <a:avLst/>
            </a:prstGeom>
          </p:spPr>
          <p:txBody>
            <a:bodyPr wrap="square">
              <a:spAutoFit/>
            </a:bodyPr>
            <a:lstStyle/>
            <a:p>
              <a:r>
                <a:rPr lang="en-US" sz="800" dirty="0">
                  <a:solidFill>
                    <a:srgbClr val="FF00FF"/>
                  </a:solidFill>
                  <a:latin typeface="Helvetica" panose="020B0604020202020204" pitchFamily="34" charset="0"/>
                </a:rPr>
                <a:t>Counter underflow</a:t>
              </a:r>
              <a:endParaRPr lang="en-US" dirty="0">
                <a:solidFill>
                  <a:srgbClr val="FF00FF"/>
                </a:solidFill>
              </a:endParaRPr>
            </a:p>
          </p:txBody>
        </p:sp>
        <p:sp>
          <p:nvSpPr>
            <p:cNvPr id="265" name="Rectangle 264"/>
            <p:cNvSpPr/>
            <p:nvPr/>
          </p:nvSpPr>
          <p:spPr>
            <a:xfrm>
              <a:off x="2848741" y="3733800"/>
              <a:ext cx="199259" cy="457200"/>
            </a:xfrm>
            <a:prstGeom prst="rect">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265"/>
            <p:cNvSpPr/>
            <p:nvPr/>
          </p:nvSpPr>
          <p:spPr>
            <a:xfrm>
              <a:off x="4810700" y="3733800"/>
              <a:ext cx="199259" cy="457200"/>
            </a:xfrm>
            <a:prstGeom prst="rect">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ectangle 266"/>
            <p:cNvSpPr/>
            <p:nvPr/>
          </p:nvSpPr>
          <p:spPr>
            <a:xfrm>
              <a:off x="6734941" y="3733800"/>
              <a:ext cx="199259" cy="457200"/>
            </a:xfrm>
            <a:prstGeom prst="rect">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3" name="Straight Arrow Connector 262"/>
            <p:cNvCxnSpPr/>
            <p:nvPr/>
          </p:nvCxnSpPr>
          <p:spPr>
            <a:xfrm>
              <a:off x="914400" y="4191000"/>
              <a:ext cx="79248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nvGrpSpPr>
            <p:cNvPr id="268" name="Group 267"/>
            <p:cNvGrpSpPr/>
            <p:nvPr/>
          </p:nvGrpSpPr>
          <p:grpSpPr>
            <a:xfrm>
              <a:off x="4676775" y="2667000"/>
              <a:ext cx="236629" cy="91646"/>
              <a:chOff x="3140637" y="4186919"/>
              <a:chExt cx="440763" cy="156481"/>
            </a:xfrm>
          </p:grpSpPr>
          <p:cxnSp>
            <p:nvCxnSpPr>
              <p:cNvPr id="269" name="Straight Connector 268"/>
              <p:cNvCxnSpPr/>
              <p:nvPr/>
            </p:nvCxnSpPr>
            <p:spPr>
              <a:xfrm flipV="1">
                <a:off x="3140637" y="4191000"/>
                <a:ext cx="255973" cy="108246"/>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flipV="1">
                <a:off x="3325427" y="4235154"/>
                <a:ext cx="255973" cy="108246"/>
              </a:xfrm>
              <a:prstGeom prst="line">
                <a:avLst/>
              </a:prstGeom>
              <a:ln w="19050">
                <a:solidFill>
                  <a:srgbClr val="FF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flipH="1">
                <a:off x="3333960" y="4186919"/>
                <a:ext cx="62650" cy="149050"/>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p:nvGrpSpPr>
          <p:grpSpPr>
            <a:xfrm>
              <a:off x="6621371" y="2667000"/>
              <a:ext cx="236629" cy="91646"/>
              <a:chOff x="3140637" y="4186919"/>
              <a:chExt cx="440763" cy="156481"/>
            </a:xfrm>
          </p:grpSpPr>
          <p:cxnSp>
            <p:nvCxnSpPr>
              <p:cNvPr id="273" name="Straight Connector 272"/>
              <p:cNvCxnSpPr/>
              <p:nvPr/>
            </p:nvCxnSpPr>
            <p:spPr>
              <a:xfrm flipV="1">
                <a:off x="3140637" y="4191000"/>
                <a:ext cx="255973" cy="108246"/>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flipV="1">
                <a:off x="3325427" y="4235154"/>
                <a:ext cx="255973" cy="108246"/>
              </a:xfrm>
              <a:prstGeom prst="line">
                <a:avLst/>
              </a:prstGeom>
              <a:ln w="19050">
                <a:solidFill>
                  <a:srgbClr val="FF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flipH="1">
                <a:off x="3333960" y="4186919"/>
                <a:ext cx="62650" cy="149050"/>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grpSp>
        <p:sp>
          <p:nvSpPr>
            <p:cNvPr id="173" name="Rectangle 172"/>
            <p:cNvSpPr/>
            <p:nvPr/>
          </p:nvSpPr>
          <p:spPr>
            <a:xfrm>
              <a:off x="4800555" y="2785646"/>
              <a:ext cx="685845" cy="338554"/>
            </a:xfrm>
            <a:prstGeom prst="rect">
              <a:avLst/>
            </a:prstGeom>
          </p:spPr>
          <p:txBody>
            <a:bodyPr wrap="square">
              <a:spAutoFit/>
            </a:bodyPr>
            <a:lstStyle/>
            <a:p>
              <a:r>
                <a:rPr lang="en-US" sz="800" dirty="0">
                  <a:solidFill>
                    <a:srgbClr val="FF00FF"/>
                  </a:solidFill>
                  <a:latin typeface="Helvetica" panose="020B0604020202020204" pitchFamily="34" charset="0"/>
                </a:rPr>
                <a:t>Counter underflow</a:t>
              </a:r>
              <a:endParaRPr lang="en-US" dirty="0">
                <a:solidFill>
                  <a:srgbClr val="FF00FF"/>
                </a:solidFill>
              </a:endParaRPr>
            </a:p>
          </p:txBody>
        </p:sp>
        <p:sp>
          <p:nvSpPr>
            <p:cNvPr id="242" name="Rectangle 241"/>
            <p:cNvSpPr/>
            <p:nvPr/>
          </p:nvSpPr>
          <p:spPr>
            <a:xfrm>
              <a:off x="6734144" y="2748835"/>
              <a:ext cx="685845" cy="338554"/>
            </a:xfrm>
            <a:prstGeom prst="rect">
              <a:avLst/>
            </a:prstGeom>
          </p:spPr>
          <p:txBody>
            <a:bodyPr wrap="square">
              <a:spAutoFit/>
            </a:bodyPr>
            <a:lstStyle/>
            <a:p>
              <a:r>
                <a:rPr lang="en-US" sz="800" dirty="0">
                  <a:solidFill>
                    <a:srgbClr val="FF00FF"/>
                  </a:solidFill>
                  <a:latin typeface="Helvetica" panose="020B0604020202020204" pitchFamily="34" charset="0"/>
                </a:rPr>
                <a:t>Counter underflow</a:t>
              </a:r>
              <a:endParaRPr lang="en-US" dirty="0">
                <a:solidFill>
                  <a:srgbClr val="FF00FF"/>
                </a:solidFill>
              </a:endParaRPr>
            </a:p>
          </p:txBody>
        </p:sp>
      </p:grpSp>
      <p:sp>
        <p:nvSpPr>
          <p:cNvPr id="243" name="TextBox 242"/>
          <p:cNvSpPr txBox="1"/>
          <p:nvPr/>
        </p:nvSpPr>
        <p:spPr>
          <a:xfrm>
            <a:off x="110502" y="3594969"/>
            <a:ext cx="1649939" cy="523220"/>
          </a:xfrm>
          <a:prstGeom prst="rect">
            <a:avLst/>
          </a:prstGeom>
          <a:noFill/>
        </p:spPr>
        <p:txBody>
          <a:bodyPr wrap="none" rtlCol="0">
            <a:spAutoFit/>
          </a:bodyPr>
          <a:lstStyle/>
          <a:p>
            <a:r>
              <a:rPr lang="en-US" sz="1400" dirty="0"/>
              <a:t>Counter underflow</a:t>
            </a:r>
          </a:p>
          <a:p>
            <a:r>
              <a:rPr lang="en-US" sz="1400" dirty="0"/>
              <a:t>Update event (UEV)</a:t>
            </a:r>
          </a:p>
        </p:txBody>
      </p:sp>
    </p:spTree>
    <p:extLst>
      <p:ext uri="{BB962C8B-B14F-4D97-AF65-F5344CB8AC3E}">
        <p14:creationId xmlns:p14="http://schemas.microsoft.com/office/powerpoint/2010/main" val="232309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0" animBg="1"/>
      <p:bldP spid="24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Center-aligned Mode</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21</a:t>
            </a:fld>
            <a:endParaRPr kumimoji="0" lang="en-US" dirty="0"/>
          </a:p>
        </p:txBody>
      </p:sp>
      <p:sp>
        <p:nvSpPr>
          <p:cNvPr id="240" name="TextBox 239"/>
          <p:cNvSpPr txBox="1"/>
          <p:nvPr/>
        </p:nvSpPr>
        <p:spPr>
          <a:xfrm>
            <a:off x="295051" y="1175337"/>
            <a:ext cx="1908856" cy="369332"/>
          </a:xfrm>
          <a:prstGeom prst="rect">
            <a:avLst/>
          </a:prstGeom>
          <a:noFill/>
        </p:spPr>
        <p:txBody>
          <a:bodyPr wrap="none" rtlCol="0">
            <a:spAutoFit/>
          </a:bodyPr>
          <a:lstStyle/>
          <a:p>
            <a:r>
              <a:rPr lang="en-US" dirty="0">
                <a:solidFill>
                  <a:srgbClr val="C00000"/>
                </a:solidFill>
              </a:rPr>
              <a:t>ARR = 6, RCR = 0</a:t>
            </a:r>
          </a:p>
        </p:txBody>
      </p:sp>
      <p:sp>
        <p:nvSpPr>
          <p:cNvPr id="244" name="TextBox 243"/>
          <p:cNvSpPr txBox="1"/>
          <p:nvPr/>
        </p:nvSpPr>
        <p:spPr>
          <a:xfrm>
            <a:off x="163015" y="1688068"/>
            <a:ext cx="737702" cy="369332"/>
          </a:xfrm>
          <a:prstGeom prst="rect">
            <a:avLst/>
          </a:prstGeom>
          <a:noFill/>
        </p:spPr>
        <p:txBody>
          <a:bodyPr wrap="none" rtlCol="0">
            <a:spAutoFit/>
          </a:bodyPr>
          <a:lstStyle/>
          <a:p>
            <a:r>
              <a:rPr lang="en-US" dirty="0"/>
              <a:t>Clock</a:t>
            </a:r>
          </a:p>
        </p:txBody>
      </p:sp>
      <p:sp>
        <p:nvSpPr>
          <p:cNvPr id="245" name="TextBox 244"/>
          <p:cNvSpPr txBox="1"/>
          <p:nvPr/>
        </p:nvSpPr>
        <p:spPr>
          <a:xfrm>
            <a:off x="146319" y="2642747"/>
            <a:ext cx="984565" cy="369332"/>
          </a:xfrm>
          <a:prstGeom prst="rect">
            <a:avLst/>
          </a:prstGeom>
          <a:noFill/>
        </p:spPr>
        <p:txBody>
          <a:bodyPr wrap="none" rtlCol="0">
            <a:spAutoFit/>
          </a:bodyPr>
          <a:lstStyle/>
          <a:p>
            <a:r>
              <a:rPr lang="en-US" dirty="0"/>
              <a:t>Counter</a:t>
            </a:r>
          </a:p>
        </p:txBody>
      </p:sp>
      <p:sp>
        <p:nvSpPr>
          <p:cNvPr id="261" name="TextBox 260"/>
          <p:cNvSpPr txBox="1"/>
          <p:nvPr/>
        </p:nvSpPr>
        <p:spPr>
          <a:xfrm>
            <a:off x="163015" y="3748672"/>
            <a:ext cx="1860638" cy="338554"/>
          </a:xfrm>
          <a:prstGeom prst="rect">
            <a:avLst/>
          </a:prstGeom>
          <a:noFill/>
        </p:spPr>
        <p:txBody>
          <a:bodyPr wrap="none" rtlCol="0">
            <a:spAutoFit/>
          </a:bodyPr>
          <a:lstStyle/>
          <a:p>
            <a:r>
              <a:rPr lang="en-US" sz="1600" dirty="0"/>
              <a:t>Update event (UEV)</a:t>
            </a:r>
          </a:p>
        </p:txBody>
      </p:sp>
      <p:grpSp>
        <p:nvGrpSpPr>
          <p:cNvPr id="5" name="Group 4"/>
          <p:cNvGrpSpPr/>
          <p:nvPr/>
        </p:nvGrpSpPr>
        <p:grpSpPr>
          <a:xfrm>
            <a:off x="914400" y="1800785"/>
            <a:ext cx="7924800" cy="2390218"/>
            <a:chOff x="914400" y="1800783"/>
            <a:chExt cx="7924800" cy="2390217"/>
          </a:xfrm>
        </p:grpSpPr>
        <p:grpSp>
          <p:nvGrpSpPr>
            <p:cNvPr id="241" name="Group 240"/>
            <p:cNvGrpSpPr/>
            <p:nvPr/>
          </p:nvGrpSpPr>
          <p:grpSpPr>
            <a:xfrm>
              <a:off x="914401" y="1800783"/>
              <a:ext cx="7924799" cy="228600"/>
              <a:chOff x="152401" y="1828800"/>
              <a:chExt cx="8906984" cy="228600"/>
            </a:xfrm>
          </p:grpSpPr>
          <p:grpSp>
            <p:nvGrpSpPr>
              <p:cNvPr id="21" name="Group 20"/>
              <p:cNvGrpSpPr/>
              <p:nvPr/>
            </p:nvGrpSpPr>
            <p:grpSpPr>
              <a:xfrm>
                <a:off x="152401" y="1828800"/>
                <a:ext cx="466725" cy="228600"/>
                <a:chOff x="914400" y="1828800"/>
                <a:chExt cx="466725" cy="228600"/>
              </a:xfrm>
            </p:grpSpPr>
            <p:cxnSp>
              <p:nvCxnSpPr>
                <p:cNvPr id="7" name="Elbow Connector 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466726" y="1828800"/>
                <a:ext cx="466725" cy="228600"/>
                <a:chOff x="914400" y="1828800"/>
                <a:chExt cx="466725" cy="228600"/>
              </a:xfrm>
            </p:grpSpPr>
            <p:cxnSp>
              <p:nvCxnSpPr>
                <p:cNvPr id="23" name="Elbow Connector 2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776287" y="1828800"/>
                <a:ext cx="466725" cy="228600"/>
                <a:chOff x="914400" y="1828800"/>
                <a:chExt cx="466725" cy="228600"/>
              </a:xfrm>
            </p:grpSpPr>
            <p:cxnSp>
              <p:nvCxnSpPr>
                <p:cNvPr id="26" name="Elbow Connector 25"/>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1090612" y="1828800"/>
                <a:ext cx="466725" cy="228600"/>
                <a:chOff x="914400" y="1828800"/>
                <a:chExt cx="466725" cy="228600"/>
              </a:xfrm>
            </p:grpSpPr>
            <p:cxnSp>
              <p:nvCxnSpPr>
                <p:cNvPr id="29" name="Elbow Connector 28"/>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1397793" y="1828800"/>
                <a:ext cx="466725" cy="228600"/>
                <a:chOff x="914400" y="1828800"/>
                <a:chExt cx="466725" cy="228600"/>
              </a:xfrm>
            </p:grpSpPr>
            <p:cxnSp>
              <p:nvCxnSpPr>
                <p:cNvPr id="32" name="Elbow Connector 31"/>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1712118" y="1828800"/>
                <a:ext cx="466725" cy="228600"/>
                <a:chOff x="914400" y="1828800"/>
                <a:chExt cx="466725" cy="228600"/>
              </a:xfrm>
            </p:grpSpPr>
            <p:cxnSp>
              <p:nvCxnSpPr>
                <p:cNvPr id="35" name="Elbow Connector 3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2021679" y="1828800"/>
                <a:ext cx="466725" cy="228600"/>
                <a:chOff x="914400" y="1828800"/>
                <a:chExt cx="466725" cy="228600"/>
              </a:xfrm>
            </p:grpSpPr>
            <p:cxnSp>
              <p:nvCxnSpPr>
                <p:cNvPr id="38" name="Elbow Connector 3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2336004" y="1828800"/>
                <a:ext cx="466725" cy="228600"/>
                <a:chOff x="914400" y="1828800"/>
                <a:chExt cx="466725" cy="228600"/>
              </a:xfrm>
            </p:grpSpPr>
            <p:cxnSp>
              <p:nvCxnSpPr>
                <p:cNvPr id="41" name="Elbow Connector 4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2654553" y="1828800"/>
                <a:ext cx="466725" cy="228600"/>
                <a:chOff x="914400" y="1828800"/>
                <a:chExt cx="466725" cy="228600"/>
              </a:xfrm>
            </p:grpSpPr>
            <p:cxnSp>
              <p:nvCxnSpPr>
                <p:cNvPr id="44" name="Elbow Connector 4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5" name="Elbow Connector 4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2968878" y="1828800"/>
                <a:ext cx="466725" cy="228600"/>
                <a:chOff x="914400" y="1828800"/>
                <a:chExt cx="466725" cy="228600"/>
              </a:xfrm>
            </p:grpSpPr>
            <p:cxnSp>
              <p:nvCxnSpPr>
                <p:cNvPr id="47" name="Elbow Connector 4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8" name="Elbow Connector 4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3278439" y="1828800"/>
                <a:ext cx="466725" cy="228600"/>
                <a:chOff x="914400" y="1828800"/>
                <a:chExt cx="466725" cy="228600"/>
              </a:xfrm>
            </p:grpSpPr>
            <p:cxnSp>
              <p:nvCxnSpPr>
                <p:cNvPr id="50" name="Elbow Connector 4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1" name="Elbow Connector 5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3592764" y="1828800"/>
                <a:ext cx="466725" cy="228600"/>
                <a:chOff x="914400" y="1828800"/>
                <a:chExt cx="466725" cy="228600"/>
              </a:xfrm>
            </p:grpSpPr>
            <p:cxnSp>
              <p:nvCxnSpPr>
                <p:cNvPr id="53" name="Elbow Connector 5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3899945" y="1828800"/>
                <a:ext cx="466725" cy="228600"/>
                <a:chOff x="914400" y="1828800"/>
                <a:chExt cx="466725" cy="228600"/>
              </a:xfrm>
            </p:grpSpPr>
            <p:cxnSp>
              <p:nvCxnSpPr>
                <p:cNvPr id="56" name="Elbow Connector 55"/>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7" name="Elbow Connector 56"/>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4214270" y="1828800"/>
                <a:ext cx="466725" cy="228600"/>
                <a:chOff x="914400" y="1828800"/>
                <a:chExt cx="466725" cy="228600"/>
              </a:xfrm>
            </p:grpSpPr>
            <p:cxnSp>
              <p:nvCxnSpPr>
                <p:cNvPr id="59" name="Elbow Connector 58"/>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0" name="Elbow Connector 59"/>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4523831" y="1828800"/>
                <a:ext cx="466725" cy="228600"/>
                <a:chOff x="914400" y="1828800"/>
                <a:chExt cx="466725" cy="228600"/>
              </a:xfrm>
            </p:grpSpPr>
            <p:cxnSp>
              <p:nvCxnSpPr>
                <p:cNvPr id="62" name="Elbow Connector 61"/>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3" name="Elbow Connector 62"/>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4838156" y="1828800"/>
                <a:ext cx="466725" cy="228600"/>
                <a:chOff x="914400" y="1828800"/>
                <a:chExt cx="466725" cy="228600"/>
              </a:xfrm>
            </p:grpSpPr>
            <p:cxnSp>
              <p:nvCxnSpPr>
                <p:cNvPr id="65" name="Elbow Connector 6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6" name="Elbow Connector 6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5151374" y="1828800"/>
                <a:ext cx="466725" cy="228600"/>
                <a:chOff x="914400" y="1828800"/>
                <a:chExt cx="466725" cy="228600"/>
              </a:xfrm>
            </p:grpSpPr>
            <p:cxnSp>
              <p:nvCxnSpPr>
                <p:cNvPr id="68" name="Elbow Connector 6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9" name="Elbow Connector 6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5458555" y="1828800"/>
                <a:ext cx="466725" cy="228600"/>
                <a:chOff x="914400" y="1828800"/>
                <a:chExt cx="466725" cy="228600"/>
              </a:xfrm>
            </p:grpSpPr>
            <p:cxnSp>
              <p:nvCxnSpPr>
                <p:cNvPr id="71" name="Elbow Connector 7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2" name="Elbow Connector 7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5772880" y="1828800"/>
                <a:ext cx="466725" cy="228600"/>
                <a:chOff x="914400" y="1828800"/>
                <a:chExt cx="466725" cy="228600"/>
              </a:xfrm>
            </p:grpSpPr>
            <p:cxnSp>
              <p:nvCxnSpPr>
                <p:cNvPr id="74" name="Elbow Connector 7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5" name="Elbow Connector 7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6082441" y="1828800"/>
                <a:ext cx="466725" cy="228600"/>
                <a:chOff x="914400" y="1828800"/>
                <a:chExt cx="466725" cy="228600"/>
              </a:xfrm>
            </p:grpSpPr>
            <p:cxnSp>
              <p:nvCxnSpPr>
                <p:cNvPr id="77" name="Elbow Connector 7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8" name="Elbow Connector 7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6396766" y="1828800"/>
                <a:ext cx="466725" cy="228600"/>
                <a:chOff x="914400" y="1828800"/>
                <a:chExt cx="466725" cy="228600"/>
              </a:xfrm>
            </p:grpSpPr>
            <p:cxnSp>
              <p:nvCxnSpPr>
                <p:cNvPr id="80" name="Elbow Connector 7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a:off x="6719725" y="1828800"/>
                <a:ext cx="466725" cy="228600"/>
                <a:chOff x="914400" y="1828800"/>
                <a:chExt cx="466725" cy="228600"/>
              </a:xfrm>
            </p:grpSpPr>
            <p:cxnSp>
              <p:nvCxnSpPr>
                <p:cNvPr id="205" name="Elbow Connector 20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06" name="Elbow Connector 20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07" name="Group 206"/>
              <p:cNvGrpSpPr/>
              <p:nvPr/>
            </p:nvGrpSpPr>
            <p:grpSpPr>
              <a:xfrm>
                <a:off x="7034050" y="1828800"/>
                <a:ext cx="466725" cy="228600"/>
                <a:chOff x="914400" y="1828800"/>
                <a:chExt cx="466725" cy="228600"/>
              </a:xfrm>
            </p:grpSpPr>
            <p:cxnSp>
              <p:nvCxnSpPr>
                <p:cNvPr id="208" name="Elbow Connector 20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09" name="Elbow Connector 20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a:off x="7347268" y="1828800"/>
                <a:ext cx="466725" cy="228600"/>
                <a:chOff x="914400" y="1828800"/>
                <a:chExt cx="466725" cy="228600"/>
              </a:xfrm>
            </p:grpSpPr>
            <p:cxnSp>
              <p:nvCxnSpPr>
                <p:cNvPr id="211" name="Elbow Connector 21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2" name="Elbow Connector 21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a:off x="7654449" y="1828800"/>
                <a:ext cx="466725" cy="228600"/>
                <a:chOff x="914400" y="1828800"/>
                <a:chExt cx="466725" cy="228600"/>
              </a:xfrm>
            </p:grpSpPr>
            <p:cxnSp>
              <p:nvCxnSpPr>
                <p:cNvPr id="214" name="Elbow Connector 21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5" name="Elbow Connector 21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a:off x="7968774" y="1828800"/>
                <a:ext cx="466725" cy="228600"/>
                <a:chOff x="914400" y="1828800"/>
                <a:chExt cx="466725" cy="228600"/>
              </a:xfrm>
            </p:grpSpPr>
            <p:cxnSp>
              <p:nvCxnSpPr>
                <p:cNvPr id="217" name="Elbow Connector 21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8" name="Elbow Connector 21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9" name="Group 218"/>
              <p:cNvGrpSpPr/>
              <p:nvPr/>
            </p:nvGrpSpPr>
            <p:grpSpPr>
              <a:xfrm>
                <a:off x="8278335" y="1828800"/>
                <a:ext cx="466725" cy="228600"/>
                <a:chOff x="914400" y="1828800"/>
                <a:chExt cx="466725" cy="228600"/>
              </a:xfrm>
            </p:grpSpPr>
            <p:cxnSp>
              <p:nvCxnSpPr>
                <p:cNvPr id="220" name="Elbow Connector 21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1" name="Elbow Connector 22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22" name="Group 221"/>
              <p:cNvGrpSpPr/>
              <p:nvPr/>
            </p:nvGrpSpPr>
            <p:grpSpPr>
              <a:xfrm>
                <a:off x="8592660" y="1828800"/>
                <a:ext cx="466725" cy="228600"/>
                <a:chOff x="914400" y="1828800"/>
                <a:chExt cx="466725" cy="228600"/>
              </a:xfrm>
            </p:grpSpPr>
            <p:cxnSp>
              <p:nvCxnSpPr>
                <p:cNvPr id="223" name="Elbow Connector 22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4" name="Elbow Connector 22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grpSp>
          <p:nvGrpSpPr>
            <p:cNvPr id="111" name="Group 110"/>
            <p:cNvGrpSpPr/>
            <p:nvPr/>
          </p:nvGrpSpPr>
          <p:grpSpPr>
            <a:xfrm>
              <a:off x="914400" y="2121130"/>
              <a:ext cx="1942815" cy="1128702"/>
              <a:chOff x="958990" y="2149147"/>
              <a:chExt cx="1085848" cy="1128702"/>
            </a:xfrm>
          </p:grpSpPr>
          <p:cxnSp>
            <p:nvCxnSpPr>
              <p:cNvPr id="83" name="Elbow Connector 82"/>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6" name="Elbow Connector 85"/>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9" name="Elbow Connector 88"/>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99" name="TextBox 98"/>
              <p:cNvSpPr txBox="1"/>
              <p:nvPr/>
            </p:nvSpPr>
            <p:spPr>
              <a:xfrm>
                <a:off x="1111390" y="290875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100" name="TextBox 99"/>
              <p:cNvSpPr txBox="1"/>
              <p:nvPr/>
            </p:nvSpPr>
            <p:spPr>
              <a:xfrm>
                <a:off x="1273315" y="2753505"/>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101" name="TextBox 100"/>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102" name="TextBox 101"/>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103" name="TextBox 102"/>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104" name="TextBox 103"/>
              <p:cNvSpPr txBox="1"/>
              <p:nvPr/>
            </p:nvSpPr>
            <p:spPr>
              <a:xfrm>
                <a:off x="1892438" y="214914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6</a:t>
                </a:r>
              </a:p>
            </p:txBody>
          </p:sp>
        </p:grpSp>
        <p:cxnSp>
          <p:nvCxnSpPr>
            <p:cNvPr id="127" name="Straight Connector 126"/>
            <p:cNvCxnSpPr/>
            <p:nvPr/>
          </p:nvCxnSpPr>
          <p:spPr>
            <a:xfrm>
              <a:off x="2985715" y="233657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2581129" y="2381072"/>
              <a:ext cx="2232" cy="1352728"/>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nvGrpSpPr>
            <p:cNvPr id="174" name="Group 173"/>
            <p:cNvGrpSpPr/>
            <p:nvPr/>
          </p:nvGrpSpPr>
          <p:grpSpPr>
            <a:xfrm flipH="1">
              <a:off x="2581275" y="2122635"/>
              <a:ext cx="1942815" cy="1128702"/>
              <a:chOff x="958990" y="2149147"/>
              <a:chExt cx="1085848" cy="1128702"/>
            </a:xfrm>
          </p:grpSpPr>
          <p:cxnSp>
            <p:nvCxnSpPr>
              <p:cNvPr id="175" name="Elbow Connector 174"/>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6" name="Elbow Connector 175"/>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7" name="Elbow Connector 176"/>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8" name="Elbow Connector 177"/>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9" name="Elbow Connector 178"/>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80" name="Elbow Connector 179"/>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181" name="TextBox 180"/>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182" name="TextBox 181"/>
              <p:cNvSpPr txBox="1"/>
              <p:nvPr/>
            </p:nvSpPr>
            <p:spPr>
              <a:xfrm>
                <a:off x="1111390" y="290875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183" name="TextBox 182"/>
              <p:cNvSpPr txBox="1"/>
              <p:nvPr/>
            </p:nvSpPr>
            <p:spPr>
              <a:xfrm>
                <a:off x="1273315" y="2753505"/>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184" name="TextBox 183"/>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185" name="TextBox 184"/>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186" name="TextBox 185"/>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187" name="TextBox 186"/>
              <p:cNvSpPr txBox="1"/>
              <p:nvPr/>
            </p:nvSpPr>
            <p:spPr>
              <a:xfrm>
                <a:off x="1892438" y="2149147"/>
                <a:ext cx="152400" cy="215444"/>
              </a:xfrm>
              <a:prstGeom prst="rect">
                <a:avLst/>
              </a:prstGeom>
              <a:noFill/>
            </p:spPr>
            <p:txBody>
              <a:bodyPr wrap="square" lIns="0" tIns="0" rIns="0" bIns="0" rtlCol="0">
                <a:spAutoFit/>
              </a:bodyPr>
              <a:lstStyle/>
              <a:p>
                <a:pPr algn="ctr"/>
                <a:endParaRPr lang="en-US" sz="1400" dirty="0">
                  <a:latin typeface="Arial" panose="020B0604020202020204" pitchFamily="34" charset="0"/>
                  <a:cs typeface="Arial" panose="020B0604020202020204" pitchFamily="34" charset="0"/>
                </a:endParaRPr>
              </a:p>
            </p:txBody>
          </p:sp>
        </p:grpSp>
        <p:cxnSp>
          <p:nvCxnSpPr>
            <p:cNvPr id="189" name="Straight Connector 188"/>
            <p:cNvCxnSpPr/>
            <p:nvPr/>
          </p:nvCxnSpPr>
          <p:spPr>
            <a:xfrm>
              <a:off x="4237522" y="3100395"/>
              <a:ext cx="1103" cy="862005"/>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nvGrpSpPr>
            <p:cNvPr id="190" name="Group 189"/>
            <p:cNvGrpSpPr/>
            <p:nvPr/>
          </p:nvGrpSpPr>
          <p:grpSpPr>
            <a:xfrm>
              <a:off x="4243617" y="2119230"/>
              <a:ext cx="1942815" cy="1128702"/>
              <a:chOff x="958990" y="2149147"/>
              <a:chExt cx="1085848" cy="1128702"/>
            </a:xfrm>
          </p:grpSpPr>
          <p:cxnSp>
            <p:nvCxnSpPr>
              <p:cNvPr id="191" name="Elbow Connector 190"/>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2" name="Elbow Connector 191"/>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3" name="Elbow Connector 192"/>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4" name="Elbow Connector 193"/>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5" name="Elbow Connector 194"/>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6" name="Elbow Connector 195"/>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197" name="TextBox 196"/>
              <p:cNvSpPr txBox="1"/>
              <p:nvPr/>
            </p:nvSpPr>
            <p:spPr>
              <a:xfrm>
                <a:off x="958990" y="3061156"/>
                <a:ext cx="152400" cy="215444"/>
              </a:xfrm>
              <a:prstGeom prst="rect">
                <a:avLst/>
              </a:prstGeom>
              <a:noFill/>
            </p:spPr>
            <p:txBody>
              <a:bodyPr wrap="square" lIns="0" tIns="0" rIns="0" bIns="0" rtlCol="0">
                <a:spAutoFit/>
              </a:bodyPr>
              <a:lstStyle/>
              <a:p>
                <a:pPr algn="ctr"/>
                <a:endParaRPr lang="en-US" sz="1400" dirty="0">
                  <a:latin typeface="Arial" panose="020B0604020202020204" pitchFamily="34" charset="0"/>
                  <a:cs typeface="Arial" panose="020B0604020202020204" pitchFamily="34" charset="0"/>
                </a:endParaRPr>
              </a:p>
            </p:txBody>
          </p:sp>
          <p:sp>
            <p:nvSpPr>
              <p:cNvPr id="198" name="TextBox 197"/>
              <p:cNvSpPr txBox="1"/>
              <p:nvPr/>
            </p:nvSpPr>
            <p:spPr>
              <a:xfrm>
                <a:off x="1111390" y="290875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199" name="TextBox 198"/>
              <p:cNvSpPr txBox="1"/>
              <p:nvPr/>
            </p:nvSpPr>
            <p:spPr>
              <a:xfrm>
                <a:off x="1273315" y="2753505"/>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200" name="TextBox 199"/>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201" name="TextBox 200"/>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202" name="TextBox 201"/>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203" name="TextBox 202"/>
              <p:cNvSpPr txBox="1"/>
              <p:nvPr/>
            </p:nvSpPr>
            <p:spPr>
              <a:xfrm>
                <a:off x="1892438" y="214914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6</a:t>
                </a:r>
              </a:p>
            </p:txBody>
          </p:sp>
        </p:grpSp>
        <p:cxnSp>
          <p:nvCxnSpPr>
            <p:cNvPr id="225" name="Straight Connector 224"/>
            <p:cNvCxnSpPr>
              <a:endCxn id="267" idx="1"/>
            </p:cNvCxnSpPr>
            <p:nvPr/>
          </p:nvCxnSpPr>
          <p:spPr>
            <a:xfrm>
              <a:off x="5904342" y="2470949"/>
              <a:ext cx="11402" cy="1491451"/>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nvGrpSpPr>
            <p:cNvPr id="226" name="Group 225"/>
            <p:cNvGrpSpPr/>
            <p:nvPr/>
          </p:nvGrpSpPr>
          <p:grpSpPr>
            <a:xfrm flipH="1">
              <a:off x="5909343" y="2118461"/>
              <a:ext cx="1942815" cy="1128702"/>
              <a:chOff x="958990" y="2149147"/>
              <a:chExt cx="1085848" cy="1128702"/>
            </a:xfrm>
          </p:grpSpPr>
          <p:cxnSp>
            <p:nvCxnSpPr>
              <p:cNvPr id="227" name="Elbow Connector 226"/>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8" name="Elbow Connector 227"/>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9" name="Elbow Connector 228"/>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0" name="Elbow Connector 229"/>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1" name="Elbow Connector 230"/>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2" name="Elbow Connector 231"/>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233" name="TextBox 232"/>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234" name="TextBox 233"/>
              <p:cNvSpPr txBox="1"/>
              <p:nvPr/>
            </p:nvSpPr>
            <p:spPr>
              <a:xfrm>
                <a:off x="1111390" y="290875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235" name="TextBox 234"/>
              <p:cNvSpPr txBox="1"/>
              <p:nvPr/>
            </p:nvSpPr>
            <p:spPr>
              <a:xfrm>
                <a:off x="1273315" y="2753505"/>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236" name="TextBox 235"/>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237" name="TextBox 236"/>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238" name="TextBox 237"/>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239" name="TextBox 238"/>
              <p:cNvSpPr txBox="1"/>
              <p:nvPr/>
            </p:nvSpPr>
            <p:spPr>
              <a:xfrm>
                <a:off x="1892438" y="2149147"/>
                <a:ext cx="152400" cy="215444"/>
              </a:xfrm>
              <a:prstGeom prst="rect">
                <a:avLst/>
              </a:prstGeom>
              <a:noFill/>
            </p:spPr>
            <p:txBody>
              <a:bodyPr wrap="square" lIns="0" tIns="0" rIns="0" bIns="0" rtlCol="0">
                <a:spAutoFit/>
              </a:bodyPr>
              <a:lstStyle/>
              <a:p>
                <a:pPr algn="ctr"/>
                <a:endParaRPr lang="en-US" sz="1400" dirty="0">
                  <a:latin typeface="Arial" panose="020B0604020202020204" pitchFamily="34" charset="0"/>
                  <a:cs typeface="Arial" panose="020B0604020202020204" pitchFamily="34" charset="0"/>
                </a:endParaRPr>
              </a:p>
            </p:txBody>
          </p:sp>
        </p:grpSp>
        <p:sp>
          <p:nvSpPr>
            <p:cNvPr id="246" name="Rectangle 245"/>
            <p:cNvSpPr/>
            <p:nvPr/>
          </p:nvSpPr>
          <p:spPr>
            <a:xfrm>
              <a:off x="3642097" y="3244333"/>
              <a:ext cx="184731" cy="369332"/>
            </a:xfrm>
            <a:prstGeom prst="rect">
              <a:avLst/>
            </a:prstGeom>
          </p:spPr>
          <p:txBody>
            <a:bodyPr wrap="none">
              <a:spAutoFit/>
            </a:bodyPr>
            <a:lstStyle/>
            <a:p>
              <a:endParaRPr lang="en-US" dirty="0"/>
            </a:p>
          </p:txBody>
        </p:sp>
        <p:grpSp>
          <p:nvGrpSpPr>
            <p:cNvPr id="259" name="Group 258"/>
            <p:cNvGrpSpPr/>
            <p:nvPr/>
          </p:nvGrpSpPr>
          <p:grpSpPr>
            <a:xfrm>
              <a:off x="2463858" y="3337354"/>
              <a:ext cx="260292" cy="91646"/>
              <a:chOff x="3140637" y="4186919"/>
              <a:chExt cx="440763" cy="156481"/>
            </a:xfrm>
          </p:grpSpPr>
          <p:cxnSp>
            <p:nvCxnSpPr>
              <p:cNvPr id="253" name="Straight Connector 252"/>
              <p:cNvCxnSpPr/>
              <p:nvPr/>
            </p:nvCxnSpPr>
            <p:spPr>
              <a:xfrm flipV="1">
                <a:off x="3140637" y="4191000"/>
                <a:ext cx="255973" cy="10824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flipV="1">
                <a:off x="3325427" y="4235154"/>
                <a:ext cx="255973" cy="108246"/>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333960" y="4186919"/>
                <a:ext cx="62650" cy="14905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65" name="Rectangle 264"/>
            <p:cNvSpPr/>
            <p:nvPr/>
          </p:nvSpPr>
          <p:spPr>
            <a:xfrm>
              <a:off x="2571750" y="3733800"/>
              <a:ext cx="219185" cy="4572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265"/>
            <p:cNvSpPr/>
            <p:nvPr/>
          </p:nvSpPr>
          <p:spPr>
            <a:xfrm>
              <a:off x="4238625" y="3733800"/>
              <a:ext cx="199259" cy="457200"/>
            </a:xfrm>
            <a:prstGeom prst="rect">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ectangle 266"/>
            <p:cNvSpPr/>
            <p:nvPr/>
          </p:nvSpPr>
          <p:spPr>
            <a:xfrm>
              <a:off x="5915744" y="3733800"/>
              <a:ext cx="199259" cy="4572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3" name="Straight Arrow Connector 262"/>
            <p:cNvCxnSpPr/>
            <p:nvPr/>
          </p:nvCxnSpPr>
          <p:spPr>
            <a:xfrm>
              <a:off x="914400" y="4191000"/>
              <a:ext cx="79248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nvGrpSpPr>
            <p:cNvPr id="268" name="Group 267"/>
            <p:cNvGrpSpPr/>
            <p:nvPr/>
          </p:nvGrpSpPr>
          <p:grpSpPr>
            <a:xfrm>
              <a:off x="4191000" y="3413554"/>
              <a:ext cx="236629" cy="91646"/>
              <a:chOff x="3140637" y="4186919"/>
              <a:chExt cx="440763" cy="156481"/>
            </a:xfrm>
          </p:grpSpPr>
          <p:cxnSp>
            <p:nvCxnSpPr>
              <p:cNvPr id="269" name="Straight Connector 268"/>
              <p:cNvCxnSpPr/>
              <p:nvPr/>
            </p:nvCxnSpPr>
            <p:spPr>
              <a:xfrm flipV="1">
                <a:off x="3140637" y="4191000"/>
                <a:ext cx="255973" cy="108246"/>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flipV="1">
                <a:off x="3325427" y="4235154"/>
                <a:ext cx="255973" cy="108246"/>
              </a:xfrm>
              <a:prstGeom prst="line">
                <a:avLst/>
              </a:prstGeom>
              <a:ln w="19050">
                <a:solidFill>
                  <a:srgbClr val="FF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flipH="1">
                <a:off x="3333960" y="4186919"/>
                <a:ext cx="62650" cy="149050"/>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p:nvGrpSpPr>
          <p:grpSpPr>
            <a:xfrm>
              <a:off x="5791200" y="3337354"/>
              <a:ext cx="236629" cy="91646"/>
              <a:chOff x="3140637" y="4186919"/>
              <a:chExt cx="440763" cy="156481"/>
            </a:xfrm>
          </p:grpSpPr>
          <p:cxnSp>
            <p:nvCxnSpPr>
              <p:cNvPr id="273" name="Straight Connector 272"/>
              <p:cNvCxnSpPr/>
              <p:nvPr/>
            </p:nvCxnSpPr>
            <p:spPr>
              <a:xfrm flipV="1">
                <a:off x="3140637" y="4191000"/>
                <a:ext cx="255973" cy="10824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flipV="1">
                <a:off x="3325427" y="4235154"/>
                <a:ext cx="255973" cy="108246"/>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flipH="1">
                <a:off x="3333960" y="4186919"/>
                <a:ext cx="62650" cy="14905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188" name="Straight Connector 187"/>
            <p:cNvCxnSpPr>
              <a:endCxn id="242" idx="1"/>
            </p:cNvCxnSpPr>
            <p:nvPr/>
          </p:nvCxnSpPr>
          <p:spPr>
            <a:xfrm>
              <a:off x="7562740" y="3100395"/>
              <a:ext cx="1125" cy="862005"/>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242" name="Rectangle 241"/>
            <p:cNvSpPr/>
            <p:nvPr/>
          </p:nvSpPr>
          <p:spPr>
            <a:xfrm>
              <a:off x="7563865" y="3733800"/>
              <a:ext cx="199259" cy="457200"/>
            </a:xfrm>
            <a:prstGeom prst="rect">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3" name="Group 242"/>
            <p:cNvGrpSpPr/>
            <p:nvPr/>
          </p:nvGrpSpPr>
          <p:grpSpPr>
            <a:xfrm>
              <a:off x="7458075" y="3413554"/>
              <a:ext cx="236629" cy="91646"/>
              <a:chOff x="3140637" y="4186919"/>
              <a:chExt cx="440763" cy="156481"/>
            </a:xfrm>
          </p:grpSpPr>
          <p:cxnSp>
            <p:nvCxnSpPr>
              <p:cNvPr id="247" name="Straight Connector 246"/>
              <p:cNvCxnSpPr/>
              <p:nvPr/>
            </p:nvCxnSpPr>
            <p:spPr>
              <a:xfrm flipV="1">
                <a:off x="3140637" y="4191000"/>
                <a:ext cx="255973" cy="108246"/>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flipV="1">
                <a:off x="3325427" y="4235154"/>
                <a:ext cx="255973" cy="108246"/>
              </a:xfrm>
              <a:prstGeom prst="line">
                <a:avLst/>
              </a:prstGeom>
              <a:ln w="19050">
                <a:solidFill>
                  <a:srgbClr val="FF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flipH="1">
                <a:off x="3333960" y="4186919"/>
                <a:ext cx="62650" cy="149050"/>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2673595" y="3278385"/>
              <a:ext cx="831607" cy="461665"/>
            </a:xfrm>
            <a:prstGeom prst="rect">
              <a:avLst/>
            </a:prstGeom>
          </p:spPr>
          <p:txBody>
            <a:bodyPr wrap="square">
              <a:spAutoFit/>
            </a:bodyPr>
            <a:lstStyle/>
            <a:p>
              <a:r>
                <a:rPr lang="en-US" sz="1200" dirty="0">
                  <a:solidFill>
                    <a:srgbClr val="FF0000"/>
                  </a:solidFill>
                </a:rPr>
                <a:t>Counter overflow</a:t>
              </a:r>
            </a:p>
          </p:txBody>
        </p:sp>
        <p:sp>
          <p:nvSpPr>
            <p:cNvPr id="250" name="Rectangle 249"/>
            <p:cNvSpPr/>
            <p:nvPr/>
          </p:nvSpPr>
          <p:spPr>
            <a:xfrm>
              <a:off x="6025795" y="3276600"/>
              <a:ext cx="756005" cy="461665"/>
            </a:xfrm>
            <a:prstGeom prst="rect">
              <a:avLst/>
            </a:prstGeom>
          </p:spPr>
          <p:txBody>
            <a:bodyPr wrap="square">
              <a:spAutoFit/>
            </a:bodyPr>
            <a:lstStyle/>
            <a:p>
              <a:r>
                <a:rPr lang="en-US" sz="1200" dirty="0">
                  <a:solidFill>
                    <a:srgbClr val="FF0000"/>
                  </a:solidFill>
                </a:rPr>
                <a:t>Counter overflow</a:t>
              </a:r>
            </a:p>
          </p:txBody>
        </p:sp>
        <p:sp>
          <p:nvSpPr>
            <p:cNvPr id="251" name="Rectangle 250"/>
            <p:cNvSpPr/>
            <p:nvPr/>
          </p:nvSpPr>
          <p:spPr>
            <a:xfrm>
              <a:off x="4354816" y="3274368"/>
              <a:ext cx="894209" cy="461665"/>
            </a:xfrm>
            <a:prstGeom prst="rect">
              <a:avLst/>
            </a:prstGeom>
          </p:spPr>
          <p:txBody>
            <a:bodyPr wrap="square">
              <a:spAutoFit/>
            </a:bodyPr>
            <a:lstStyle/>
            <a:p>
              <a:r>
                <a:rPr lang="en-US" sz="1200" dirty="0">
                  <a:solidFill>
                    <a:srgbClr val="FF00FF"/>
                  </a:solidFill>
                </a:rPr>
                <a:t>Counter underflow</a:t>
              </a:r>
            </a:p>
          </p:txBody>
        </p:sp>
        <p:sp>
          <p:nvSpPr>
            <p:cNvPr id="252" name="Rectangle 251"/>
            <p:cNvSpPr/>
            <p:nvPr/>
          </p:nvSpPr>
          <p:spPr>
            <a:xfrm>
              <a:off x="7642992" y="3262836"/>
              <a:ext cx="894209" cy="461665"/>
            </a:xfrm>
            <a:prstGeom prst="rect">
              <a:avLst/>
            </a:prstGeom>
          </p:spPr>
          <p:txBody>
            <a:bodyPr wrap="square">
              <a:spAutoFit/>
            </a:bodyPr>
            <a:lstStyle/>
            <a:p>
              <a:r>
                <a:rPr lang="en-US" sz="1200" dirty="0">
                  <a:solidFill>
                    <a:srgbClr val="FF00FF"/>
                  </a:solidFill>
                </a:rPr>
                <a:t>Counter underflow</a:t>
              </a:r>
            </a:p>
          </p:txBody>
        </p:sp>
      </p:grpSp>
      <p:sp>
        <p:nvSpPr>
          <p:cNvPr id="256" name="Right Brace 255"/>
          <p:cNvSpPr/>
          <p:nvPr/>
        </p:nvSpPr>
        <p:spPr>
          <a:xfrm rot="5400000">
            <a:off x="2370617" y="3080804"/>
            <a:ext cx="325027" cy="3237459"/>
          </a:xfrm>
          <a:prstGeom prst="rightBrace">
            <a:avLst/>
          </a:prstGeom>
          <a:ln w="12700">
            <a:solidFill>
              <a:srgbClr val="C0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7" name="TextBox 256"/>
          <p:cNvSpPr txBox="1"/>
          <p:nvPr/>
        </p:nvSpPr>
        <p:spPr>
          <a:xfrm>
            <a:off x="863830" y="5026999"/>
            <a:ext cx="4110421" cy="646331"/>
          </a:xfrm>
          <a:prstGeom prst="rect">
            <a:avLst/>
          </a:prstGeom>
          <a:noFill/>
        </p:spPr>
        <p:txBody>
          <a:bodyPr wrap="none" rtlCol="0">
            <a:spAutoFit/>
          </a:bodyPr>
          <a:lstStyle/>
          <a:p>
            <a:r>
              <a:rPr lang="en-US" dirty="0">
                <a:latin typeface="Consolas" panose="020B0609020204030204" pitchFamily="49" charset="0"/>
                <a:cs typeface="Arial" panose="020B0604020202020204" pitchFamily="34" charset="0"/>
              </a:rPr>
              <a:t>Period = 2 * ARR * Clock Period</a:t>
            </a:r>
          </a:p>
          <a:p>
            <a:r>
              <a:rPr lang="en-US" dirty="0">
                <a:latin typeface="Consolas" panose="020B0609020204030204" pitchFamily="49" charset="0"/>
                <a:cs typeface="Arial" panose="020B0604020202020204" pitchFamily="34" charset="0"/>
              </a:rPr>
              <a:t>       = 12 * Clock Period</a:t>
            </a:r>
          </a:p>
        </p:txBody>
      </p:sp>
    </p:spTree>
    <p:extLst>
      <p:ext uri="{BB962C8B-B14F-4D97-AF65-F5344CB8AC3E}">
        <p14:creationId xmlns:p14="http://schemas.microsoft.com/office/powerpoint/2010/main" val="397490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5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 grpId="0" animBg="1"/>
      <p:bldP spid="25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D0B43-DDD3-E8A8-65FC-BB41FDF6BECF}"/>
              </a:ext>
            </a:extLst>
          </p:cNvPr>
          <p:cNvSpPr>
            <a:spLocks noGrp="1"/>
          </p:cNvSpPr>
          <p:nvPr>
            <p:ph type="title"/>
          </p:nvPr>
        </p:nvSpPr>
        <p:spPr/>
        <p:txBody>
          <a:bodyPr/>
          <a:lstStyle/>
          <a:p>
            <a:r>
              <a:rPr lang="en-US" dirty="0"/>
              <a:t>Explanations</a:t>
            </a:r>
          </a:p>
        </p:txBody>
      </p:sp>
      <p:sp>
        <p:nvSpPr>
          <p:cNvPr id="3" name="Slide Number Placeholder 2">
            <a:extLst>
              <a:ext uri="{FF2B5EF4-FFF2-40B4-BE49-F238E27FC236}">
                <a16:creationId xmlns:a16="http://schemas.microsoft.com/office/drawing/2014/main" id="{F0352BCD-1FF8-A3CF-6AD1-0DC9DA444DBE}"/>
              </a:ext>
            </a:extLst>
          </p:cNvPr>
          <p:cNvSpPr>
            <a:spLocks noGrp="1"/>
          </p:cNvSpPr>
          <p:nvPr>
            <p:ph type="sldNum" sz="quarter" idx="12"/>
          </p:nvPr>
        </p:nvSpPr>
        <p:spPr/>
        <p:txBody>
          <a:bodyPr/>
          <a:lstStyle/>
          <a:p>
            <a:fld id="{EA7C8D44-3667-46F6-9772-CC52308E2A7F}" type="slidenum">
              <a:rPr kumimoji="0" lang="en-US" smtClean="0"/>
              <a:pPr/>
              <a:t>22</a:t>
            </a:fld>
            <a:endParaRPr kumimoji="0" lang="en-US" dirty="0"/>
          </a:p>
        </p:txBody>
      </p:sp>
      <p:sp>
        <p:nvSpPr>
          <p:cNvPr id="4" name="Content Placeholder 3">
            <a:extLst>
              <a:ext uri="{FF2B5EF4-FFF2-40B4-BE49-F238E27FC236}">
                <a16:creationId xmlns:a16="http://schemas.microsoft.com/office/drawing/2014/main" id="{97AA9AA7-0196-07BD-47CC-5B59E961982A}"/>
              </a:ext>
            </a:extLst>
          </p:cNvPr>
          <p:cNvSpPr>
            <a:spLocks noGrp="1"/>
          </p:cNvSpPr>
          <p:nvPr>
            <p:ph sz="quarter" idx="1"/>
          </p:nvPr>
        </p:nvSpPr>
        <p:spPr/>
        <p:txBody>
          <a:bodyPr>
            <a:normAutofit fontScale="70000" lnSpcReduction="20000"/>
          </a:bodyPr>
          <a:lstStyle/>
          <a:p>
            <a:r>
              <a:rPr lang="en-US" dirty="0"/>
              <a:t>We can configure the timer to repeatedly count up, count down, or, count up and down. </a:t>
            </a:r>
          </a:p>
          <a:p>
            <a:r>
              <a:rPr lang="en-US" dirty="0"/>
              <a:t>In up-counting mode,  auto-reload register (ARR) holds the maximum counter value, which is also called the auto-reload value. The counter counts from 0 to the auto-reload value, then restarts from 0, and generates a counter overflow event. This figure shows an example of the counter behavior when ARR is 6. In the up-counting mode, the counter rolls over and is reset when it exceeds 6. When the counter resets, it triggers a counter overflow and an update event (UEV). After that, a new period starts.  The counting period is determined by the auto-reload value, as well as the clock period. </a:t>
            </a:r>
          </a:p>
          <a:p>
            <a:r>
              <a:rPr lang="en-US" dirty="0"/>
              <a:t>In the down-counting mode, the counter counts from the auto-reloaded value down to 0. After the counter has reached 0, hardware automatically reloads the counter with the auto-reloaded value, and generate a counter underflow event and an UEV.  The counting period of the down-counting mode is exactly the same as the counting period of the up-counting mode.</a:t>
            </a:r>
          </a:p>
          <a:p>
            <a:r>
              <a:rPr lang="en-US" dirty="0"/>
              <a:t>In center-aligned mode, the counter counts from 0 to the auto-reload value minus  1, generates a counter overflow event, then counts from the auto-reload value down to 1 and generates a counter underflow event. Then it restarts counting from 0. In this mode, the counting direction changes automatically on counter overflow and underflow. </a:t>
            </a:r>
          </a:p>
          <a:p>
            <a:endParaRPr lang="en-US" dirty="0"/>
          </a:p>
        </p:txBody>
      </p:sp>
    </p:spTree>
    <p:extLst>
      <p:ext uri="{BB962C8B-B14F-4D97-AF65-F5344CB8AC3E}">
        <p14:creationId xmlns:p14="http://schemas.microsoft.com/office/powerpoint/2010/main" val="837827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PWM Mode: Rigorous Definition</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23</a:t>
            </a:fld>
            <a:endParaRPr kumimoji="0" lang="en-US" dirty="0"/>
          </a:p>
        </p:txBody>
      </p:sp>
      <p:sp>
        <p:nvSpPr>
          <p:cNvPr id="7" name="Rectangle 2"/>
          <p:cNvSpPr>
            <a:spLocks noChangeArrowheads="1"/>
          </p:cNvSpPr>
          <p:nvPr/>
        </p:nvSpPr>
        <p:spPr bwMode="auto">
          <a:xfrm>
            <a:off x="-76200" y="285083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2158170863"/>
              </p:ext>
            </p:extLst>
          </p:nvPr>
        </p:nvGraphicFramePr>
        <p:xfrm>
          <a:off x="762000" y="2286000"/>
          <a:ext cx="6858001" cy="2199216"/>
        </p:xfrm>
        <a:graphic>
          <a:graphicData uri="http://schemas.openxmlformats.org/drawingml/2006/table">
            <a:tbl>
              <a:tblPr firstRow="1" firstCol="1" bandRow="1">
                <a:tableStyleId>{5C22544A-7EE6-4342-B048-85BDC9FD1C3A}</a:tableStyleId>
              </a:tblPr>
              <a:tblGrid>
                <a:gridCol w="1515140">
                  <a:extLst>
                    <a:ext uri="{9D8B030D-6E8A-4147-A177-3AD203B41FA5}">
                      <a16:colId xmlns:a16="http://schemas.microsoft.com/office/drawing/2014/main" val="169801539"/>
                    </a:ext>
                  </a:extLst>
                </a:gridCol>
                <a:gridCol w="2042964">
                  <a:extLst>
                    <a:ext uri="{9D8B030D-6E8A-4147-A177-3AD203B41FA5}">
                      <a16:colId xmlns:a16="http://schemas.microsoft.com/office/drawing/2014/main" val="2703477402"/>
                    </a:ext>
                  </a:extLst>
                </a:gridCol>
                <a:gridCol w="1669177">
                  <a:extLst>
                    <a:ext uri="{9D8B030D-6E8A-4147-A177-3AD203B41FA5}">
                      <a16:colId xmlns:a16="http://schemas.microsoft.com/office/drawing/2014/main" val="1325223624"/>
                    </a:ext>
                  </a:extLst>
                </a:gridCol>
                <a:gridCol w="1630720">
                  <a:extLst>
                    <a:ext uri="{9D8B030D-6E8A-4147-A177-3AD203B41FA5}">
                      <a16:colId xmlns:a16="http://schemas.microsoft.com/office/drawing/2014/main" val="2198600529"/>
                    </a:ext>
                  </a:extLst>
                </a:gridCol>
              </a:tblGrid>
              <a:tr h="490008">
                <a:tc>
                  <a:txBody>
                    <a:bodyPr/>
                    <a:lstStyle/>
                    <a:p>
                      <a:pPr marL="0" marR="0" algn="ctr">
                        <a:spcBef>
                          <a:spcPts val="0"/>
                        </a:spcBef>
                        <a:spcAft>
                          <a:spcPts val="0"/>
                        </a:spcAft>
                      </a:pPr>
                      <a:r>
                        <a:rPr lang="en-US" sz="2000" dirty="0">
                          <a:effectLst/>
                        </a:rPr>
                        <a:t>PWM Mode</a:t>
                      </a:r>
                      <a:endParaRPr lang="en-US" sz="2000" dirty="0">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2000" dirty="0">
                          <a:effectLst/>
                        </a:rPr>
                        <a:t>Timer Counting Mode</a:t>
                      </a:r>
                      <a:endParaRPr lang="en-US" sz="2000" dirty="0">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altLang="zh-CN" sz="2000" dirty="0">
                          <a:effectLst/>
                        </a:rPr>
                        <a:t>On</a:t>
                      </a:r>
                      <a:endParaRPr lang="en-US" sz="2000" dirty="0">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2000" dirty="0">
                          <a:effectLst/>
                        </a:rPr>
                        <a:t>Off</a:t>
                      </a:r>
                      <a:endParaRPr lang="en-US" sz="2000" dirty="0">
                        <a:effectLst/>
                        <a:latin typeface="Times New Roman" panose="02020603050405020304" pitchFamily="18" charset="0"/>
                        <a:ea typeface="SimSun" panose="02010600030101010101" pitchFamily="2" charset="-122"/>
                      </a:endParaRPr>
                    </a:p>
                  </a:txBody>
                  <a:tcPr marL="68907" marR="68907" marT="0" marB="0" anchor="ctr"/>
                </a:tc>
                <a:extLst>
                  <a:ext uri="{0D108BD9-81ED-4DB2-BD59-A6C34878D82A}">
                    <a16:rowId xmlns:a16="http://schemas.microsoft.com/office/drawing/2014/main" val="3071312830"/>
                  </a:ext>
                </a:extLst>
              </a:tr>
              <a:tr h="245004">
                <a:tc rowSpan="2">
                  <a:txBody>
                    <a:bodyPr/>
                    <a:lstStyle/>
                    <a:p>
                      <a:pPr marL="0" marR="0" algn="ctr">
                        <a:spcBef>
                          <a:spcPts val="0"/>
                        </a:spcBef>
                        <a:spcAft>
                          <a:spcPts val="0"/>
                        </a:spcAft>
                      </a:pPr>
                      <a:r>
                        <a:rPr lang="en-US" sz="2000" dirty="0">
                          <a:effectLst/>
                        </a:rPr>
                        <a:t>Mode 1</a:t>
                      </a:r>
                    </a:p>
                    <a:p>
                      <a:pPr marL="0" marR="0" algn="ctr">
                        <a:spcBef>
                          <a:spcPts val="0"/>
                        </a:spcBef>
                        <a:spcAft>
                          <a:spcPts val="0"/>
                        </a:spcAft>
                      </a:pPr>
                      <a:r>
                        <a:rPr lang="en-US" sz="2000" dirty="0">
                          <a:effectLst/>
                          <a:latin typeface="Times New Roman" panose="02020603050405020304" pitchFamily="18" charset="0"/>
                          <a:ea typeface="SimSun" panose="02010600030101010101" pitchFamily="2" charset="-122"/>
                        </a:rPr>
                        <a:t>(Low True)</a:t>
                      </a:r>
                    </a:p>
                  </a:txBody>
                  <a:tcPr marL="68907" marR="68907" marT="0" marB="0" anchor="ctr"/>
                </a:tc>
                <a:tc>
                  <a:txBody>
                    <a:bodyPr/>
                    <a:lstStyle/>
                    <a:p>
                      <a:pPr marL="0" marR="0" algn="ctr">
                        <a:spcBef>
                          <a:spcPts val="0"/>
                        </a:spcBef>
                        <a:spcAft>
                          <a:spcPts val="0"/>
                        </a:spcAft>
                      </a:pPr>
                      <a:r>
                        <a:rPr lang="en-US" sz="2000">
                          <a:effectLst/>
                        </a:rPr>
                        <a:t>Up-counting</a:t>
                      </a:r>
                      <a:endParaRPr lang="en-US" sz="2000">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2000" dirty="0">
                          <a:effectLst/>
                        </a:rPr>
                        <a:t>CNT &lt; CCR</a:t>
                      </a:r>
                      <a:endParaRPr lang="en-US" sz="2800" dirty="0">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2000" dirty="0">
                          <a:effectLst/>
                        </a:rPr>
                        <a:t>CNT ≥ CCR</a:t>
                      </a:r>
                      <a:endParaRPr lang="en-US" sz="2800" dirty="0">
                        <a:effectLst/>
                        <a:latin typeface="Times New Roman" panose="02020603050405020304" pitchFamily="18" charset="0"/>
                        <a:ea typeface="SimSun" panose="02010600030101010101" pitchFamily="2" charset="-122"/>
                      </a:endParaRPr>
                    </a:p>
                  </a:txBody>
                  <a:tcPr marL="68907" marR="68907" marT="0" marB="0" anchor="ctr"/>
                </a:tc>
                <a:extLst>
                  <a:ext uri="{0D108BD9-81ED-4DB2-BD59-A6C34878D82A}">
                    <a16:rowId xmlns:a16="http://schemas.microsoft.com/office/drawing/2014/main" val="1400857535"/>
                  </a:ext>
                </a:extLst>
              </a:tr>
              <a:tr h="490008">
                <a:tc vMerge="1">
                  <a:txBody>
                    <a:bodyPr/>
                    <a:lstStyle/>
                    <a:p>
                      <a:endParaRPr lang="en-US"/>
                    </a:p>
                  </a:txBody>
                  <a:tcPr/>
                </a:tc>
                <a:tc>
                  <a:txBody>
                    <a:bodyPr/>
                    <a:lstStyle/>
                    <a:p>
                      <a:pPr marL="0" marR="0" algn="ctr">
                        <a:spcBef>
                          <a:spcPts val="0"/>
                        </a:spcBef>
                        <a:spcAft>
                          <a:spcPts val="0"/>
                        </a:spcAft>
                      </a:pPr>
                      <a:r>
                        <a:rPr lang="en-US" sz="2000" dirty="0">
                          <a:effectLst/>
                        </a:rPr>
                        <a:t>Down-counting</a:t>
                      </a:r>
                      <a:endParaRPr lang="en-US" sz="2000" dirty="0">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2000" dirty="0">
                          <a:effectLst/>
                        </a:rPr>
                        <a:t>CNT ≤ CCR</a:t>
                      </a:r>
                      <a:endParaRPr lang="en-US" sz="2800" dirty="0">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2000" dirty="0">
                          <a:effectLst/>
                        </a:rPr>
                        <a:t>CNT &gt; CCR</a:t>
                      </a:r>
                      <a:endParaRPr lang="en-US" sz="2800" dirty="0">
                        <a:effectLst/>
                        <a:latin typeface="Times New Roman" panose="02020603050405020304" pitchFamily="18" charset="0"/>
                        <a:ea typeface="SimSun" panose="02010600030101010101" pitchFamily="2" charset="-122"/>
                      </a:endParaRPr>
                    </a:p>
                  </a:txBody>
                  <a:tcPr marL="68907" marR="68907" marT="0" marB="0" anchor="ctr"/>
                </a:tc>
                <a:extLst>
                  <a:ext uri="{0D108BD9-81ED-4DB2-BD59-A6C34878D82A}">
                    <a16:rowId xmlns:a16="http://schemas.microsoft.com/office/drawing/2014/main" val="479017885"/>
                  </a:ext>
                </a:extLst>
              </a:tr>
              <a:tr h="245004">
                <a:tc rowSpan="2">
                  <a:txBody>
                    <a:bodyPr/>
                    <a:lstStyle/>
                    <a:p>
                      <a:pPr marL="0" marR="0" algn="ctr">
                        <a:spcBef>
                          <a:spcPts val="0"/>
                        </a:spcBef>
                        <a:spcAft>
                          <a:spcPts val="0"/>
                        </a:spcAft>
                      </a:pPr>
                      <a:r>
                        <a:rPr lang="en-US" sz="2000" dirty="0">
                          <a:effectLst/>
                        </a:rPr>
                        <a:t>Mode 2</a:t>
                      </a:r>
                    </a:p>
                    <a:p>
                      <a:pPr marL="0" marR="0" algn="ctr">
                        <a:spcBef>
                          <a:spcPts val="0"/>
                        </a:spcBef>
                        <a:spcAft>
                          <a:spcPts val="0"/>
                        </a:spcAft>
                      </a:pPr>
                      <a:r>
                        <a:rPr lang="en-US" sz="2000" dirty="0">
                          <a:effectLst/>
                          <a:latin typeface="Times New Roman" panose="02020603050405020304" pitchFamily="18" charset="0"/>
                          <a:ea typeface="SimSun" panose="02010600030101010101" pitchFamily="2" charset="-122"/>
                        </a:rPr>
                        <a:t>(High True)</a:t>
                      </a:r>
                    </a:p>
                  </a:txBody>
                  <a:tcPr marL="68907" marR="68907" marT="0" marB="0" anchor="ctr"/>
                </a:tc>
                <a:tc>
                  <a:txBody>
                    <a:bodyPr/>
                    <a:lstStyle/>
                    <a:p>
                      <a:pPr marL="0" marR="0" algn="ctr">
                        <a:spcBef>
                          <a:spcPts val="0"/>
                        </a:spcBef>
                        <a:spcAft>
                          <a:spcPts val="0"/>
                        </a:spcAft>
                      </a:pPr>
                      <a:r>
                        <a:rPr lang="en-US" sz="2000">
                          <a:effectLst/>
                        </a:rPr>
                        <a:t>Up-counting</a:t>
                      </a:r>
                      <a:endParaRPr lang="en-US" sz="2000">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2000" dirty="0">
                          <a:effectLst/>
                        </a:rPr>
                        <a:t>CNT ≥ CCR</a:t>
                      </a:r>
                      <a:endParaRPr lang="en-US" sz="2800" dirty="0">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2000" dirty="0">
                          <a:effectLst/>
                        </a:rPr>
                        <a:t>CNT &lt; CCR</a:t>
                      </a:r>
                      <a:endParaRPr lang="en-US" sz="2800" dirty="0">
                        <a:effectLst/>
                        <a:latin typeface="Times New Roman" panose="02020603050405020304" pitchFamily="18" charset="0"/>
                        <a:ea typeface="SimSun" panose="02010600030101010101" pitchFamily="2" charset="-122"/>
                      </a:endParaRPr>
                    </a:p>
                  </a:txBody>
                  <a:tcPr marL="68907" marR="68907" marT="0" marB="0" anchor="ctr"/>
                </a:tc>
                <a:extLst>
                  <a:ext uri="{0D108BD9-81ED-4DB2-BD59-A6C34878D82A}">
                    <a16:rowId xmlns:a16="http://schemas.microsoft.com/office/drawing/2014/main" val="4087141378"/>
                  </a:ext>
                </a:extLst>
              </a:tr>
              <a:tr h="490008">
                <a:tc vMerge="1">
                  <a:txBody>
                    <a:bodyPr/>
                    <a:lstStyle/>
                    <a:p>
                      <a:endParaRPr lang="en-US"/>
                    </a:p>
                  </a:txBody>
                  <a:tcPr/>
                </a:tc>
                <a:tc>
                  <a:txBody>
                    <a:bodyPr/>
                    <a:lstStyle/>
                    <a:p>
                      <a:pPr marL="0" marR="0" algn="ctr">
                        <a:spcBef>
                          <a:spcPts val="0"/>
                        </a:spcBef>
                        <a:spcAft>
                          <a:spcPts val="0"/>
                        </a:spcAft>
                      </a:pPr>
                      <a:r>
                        <a:rPr lang="en-US" sz="2000" dirty="0">
                          <a:effectLst/>
                        </a:rPr>
                        <a:t>Down-counting</a:t>
                      </a:r>
                      <a:endParaRPr lang="en-US" sz="2000" dirty="0">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2000" dirty="0">
                          <a:effectLst/>
                        </a:rPr>
                        <a:t>CNT &gt; CCR</a:t>
                      </a:r>
                      <a:endParaRPr lang="en-US" sz="2800" dirty="0">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2000" dirty="0">
                          <a:effectLst/>
                        </a:rPr>
                        <a:t>CNT ≤ CCR</a:t>
                      </a:r>
                      <a:endParaRPr lang="en-US" sz="2800" dirty="0">
                        <a:effectLst/>
                        <a:latin typeface="Times New Roman" panose="02020603050405020304" pitchFamily="18" charset="0"/>
                        <a:ea typeface="SimSun" panose="02010600030101010101" pitchFamily="2" charset="-122"/>
                      </a:endParaRPr>
                    </a:p>
                  </a:txBody>
                  <a:tcPr marL="68907" marR="68907" marT="0" marB="0" anchor="ctr"/>
                </a:tc>
                <a:extLst>
                  <a:ext uri="{0D108BD9-81ED-4DB2-BD59-A6C34878D82A}">
                    <a16:rowId xmlns:a16="http://schemas.microsoft.com/office/drawing/2014/main" val="3497049640"/>
                  </a:ext>
                </a:extLst>
              </a:tr>
            </a:tbl>
          </a:graphicData>
        </a:graphic>
      </p:graphicFrame>
    </p:spTree>
    <p:extLst>
      <p:ext uri="{BB962C8B-B14F-4D97-AF65-F5344CB8AC3E}">
        <p14:creationId xmlns:p14="http://schemas.microsoft.com/office/powerpoint/2010/main" val="2958843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3501802" cy="990600"/>
          </a:xfrm>
        </p:spPr>
        <p:txBody>
          <a:bodyPr>
            <a:normAutofit fontScale="90000"/>
          </a:bodyPr>
          <a:lstStyle/>
          <a:p>
            <a:r>
              <a:rPr lang="en-US" dirty="0"/>
              <a:t>PWM Mode 1 (Low-True)</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24</a:t>
            </a:fld>
            <a:endParaRPr kumimoji="0" lang="en-US" dirty="0"/>
          </a:p>
        </p:txBody>
      </p:sp>
      <p:grpSp>
        <p:nvGrpSpPr>
          <p:cNvPr id="243" name="Group 242"/>
          <p:cNvGrpSpPr/>
          <p:nvPr/>
        </p:nvGrpSpPr>
        <p:grpSpPr>
          <a:xfrm>
            <a:off x="914400" y="1800784"/>
            <a:ext cx="7924800" cy="1450555"/>
            <a:chOff x="152400" y="1828800"/>
            <a:chExt cx="8906985" cy="1450554"/>
          </a:xfrm>
        </p:grpSpPr>
        <p:grpSp>
          <p:nvGrpSpPr>
            <p:cNvPr id="241" name="Group 240"/>
            <p:cNvGrpSpPr/>
            <p:nvPr/>
          </p:nvGrpSpPr>
          <p:grpSpPr>
            <a:xfrm>
              <a:off x="152401" y="1828800"/>
              <a:ext cx="8906984" cy="228600"/>
              <a:chOff x="152401" y="1828800"/>
              <a:chExt cx="8906984" cy="228600"/>
            </a:xfrm>
          </p:grpSpPr>
          <p:grpSp>
            <p:nvGrpSpPr>
              <p:cNvPr id="21" name="Group 20"/>
              <p:cNvGrpSpPr/>
              <p:nvPr/>
            </p:nvGrpSpPr>
            <p:grpSpPr>
              <a:xfrm>
                <a:off x="152401" y="1828800"/>
                <a:ext cx="466725" cy="228600"/>
                <a:chOff x="914400" y="1828800"/>
                <a:chExt cx="466725" cy="228600"/>
              </a:xfrm>
            </p:grpSpPr>
            <p:cxnSp>
              <p:nvCxnSpPr>
                <p:cNvPr id="7" name="Elbow Connector 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466726" y="1828800"/>
                <a:ext cx="466725" cy="228600"/>
                <a:chOff x="914400" y="1828800"/>
                <a:chExt cx="466725" cy="228600"/>
              </a:xfrm>
            </p:grpSpPr>
            <p:cxnSp>
              <p:nvCxnSpPr>
                <p:cNvPr id="23" name="Elbow Connector 2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776287" y="1828800"/>
                <a:ext cx="466725" cy="228600"/>
                <a:chOff x="914400" y="1828800"/>
                <a:chExt cx="466725" cy="228600"/>
              </a:xfrm>
            </p:grpSpPr>
            <p:cxnSp>
              <p:nvCxnSpPr>
                <p:cNvPr id="26" name="Elbow Connector 25"/>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1090612" y="1828800"/>
                <a:ext cx="466725" cy="228600"/>
                <a:chOff x="914400" y="1828800"/>
                <a:chExt cx="466725" cy="228600"/>
              </a:xfrm>
            </p:grpSpPr>
            <p:cxnSp>
              <p:nvCxnSpPr>
                <p:cNvPr id="29" name="Elbow Connector 28"/>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1397793" y="1828800"/>
                <a:ext cx="466725" cy="228600"/>
                <a:chOff x="914400" y="1828800"/>
                <a:chExt cx="466725" cy="228600"/>
              </a:xfrm>
            </p:grpSpPr>
            <p:cxnSp>
              <p:nvCxnSpPr>
                <p:cNvPr id="32" name="Elbow Connector 31"/>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1712118" y="1828800"/>
                <a:ext cx="466725" cy="228600"/>
                <a:chOff x="914400" y="1828800"/>
                <a:chExt cx="466725" cy="228600"/>
              </a:xfrm>
            </p:grpSpPr>
            <p:cxnSp>
              <p:nvCxnSpPr>
                <p:cNvPr id="35" name="Elbow Connector 3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2021679" y="1828800"/>
                <a:ext cx="466725" cy="228600"/>
                <a:chOff x="914400" y="1828800"/>
                <a:chExt cx="466725" cy="228600"/>
              </a:xfrm>
            </p:grpSpPr>
            <p:cxnSp>
              <p:nvCxnSpPr>
                <p:cNvPr id="38" name="Elbow Connector 3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2336004" y="1828800"/>
                <a:ext cx="466725" cy="228600"/>
                <a:chOff x="914400" y="1828800"/>
                <a:chExt cx="466725" cy="228600"/>
              </a:xfrm>
            </p:grpSpPr>
            <p:cxnSp>
              <p:nvCxnSpPr>
                <p:cNvPr id="41" name="Elbow Connector 4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2654553" y="1828800"/>
                <a:ext cx="466725" cy="228600"/>
                <a:chOff x="914400" y="1828800"/>
                <a:chExt cx="466725" cy="228600"/>
              </a:xfrm>
            </p:grpSpPr>
            <p:cxnSp>
              <p:nvCxnSpPr>
                <p:cNvPr id="44" name="Elbow Connector 4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5" name="Elbow Connector 4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2968878" y="1828800"/>
                <a:ext cx="466725" cy="228600"/>
                <a:chOff x="914400" y="1828800"/>
                <a:chExt cx="466725" cy="228600"/>
              </a:xfrm>
            </p:grpSpPr>
            <p:cxnSp>
              <p:nvCxnSpPr>
                <p:cNvPr id="47" name="Elbow Connector 4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8" name="Elbow Connector 4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3278439" y="1828800"/>
                <a:ext cx="466725" cy="228600"/>
                <a:chOff x="914400" y="1828800"/>
                <a:chExt cx="466725" cy="228600"/>
              </a:xfrm>
            </p:grpSpPr>
            <p:cxnSp>
              <p:nvCxnSpPr>
                <p:cNvPr id="50" name="Elbow Connector 4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1" name="Elbow Connector 5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3592764" y="1828800"/>
                <a:ext cx="466725" cy="228600"/>
                <a:chOff x="914400" y="1828800"/>
                <a:chExt cx="466725" cy="228600"/>
              </a:xfrm>
            </p:grpSpPr>
            <p:cxnSp>
              <p:nvCxnSpPr>
                <p:cNvPr id="53" name="Elbow Connector 5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3899945" y="1828800"/>
                <a:ext cx="466725" cy="228600"/>
                <a:chOff x="914400" y="1828800"/>
                <a:chExt cx="466725" cy="228600"/>
              </a:xfrm>
            </p:grpSpPr>
            <p:cxnSp>
              <p:nvCxnSpPr>
                <p:cNvPr id="56" name="Elbow Connector 55"/>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7" name="Elbow Connector 56"/>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4214270" y="1828800"/>
                <a:ext cx="466725" cy="228600"/>
                <a:chOff x="914400" y="1828800"/>
                <a:chExt cx="466725" cy="228600"/>
              </a:xfrm>
            </p:grpSpPr>
            <p:cxnSp>
              <p:nvCxnSpPr>
                <p:cNvPr id="59" name="Elbow Connector 58"/>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0" name="Elbow Connector 59"/>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4523831" y="1828800"/>
                <a:ext cx="466725" cy="228600"/>
                <a:chOff x="914400" y="1828800"/>
                <a:chExt cx="466725" cy="228600"/>
              </a:xfrm>
            </p:grpSpPr>
            <p:cxnSp>
              <p:nvCxnSpPr>
                <p:cNvPr id="62" name="Elbow Connector 61"/>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3" name="Elbow Connector 62"/>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4838156" y="1828800"/>
                <a:ext cx="466725" cy="228600"/>
                <a:chOff x="914400" y="1828800"/>
                <a:chExt cx="466725" cy="228600"/>
              </a:xfrm>
            </p:grpSpPr>
            <p:cxnSp>
              <p:nvCxnSpPr>
                <p:cNvPr id="65" name="Elbow Connector 6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6" name="Elbow Connector 6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5151374" y="1828800"/>
                <a:ext cx="466725" cy="228600"/>
                <a:chOff x="914400" y="1828800"/>
                <a:chExt cx="466725" cy="228600"/>
              </a:xfrm>
            </p:grpSpPr>
            <p:cxnSp>
              <p:nvCxnSpPr>
                <p:cNvPr id="68" name="Elbow Connector 6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9" name="Elbow Connector 6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5458555" y="1828800"/>
                <a:ext cx="466725" cy="228600"/>
                <a:chOff x="914400" y="1828800"/>
                <a:chExt cx="466725" cy="228600"/>
              </a:xfrm>
            </p:grpSpPr>
            <p:cxnSp>
              <p:nvCxnSpPr>
                <p:cNvPr id="71" name="Elbow Connector 7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2" name="Elbow Connector 7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5772880" y="1828800"/>
                <a:ext cx="466725" cy="228600"/>
                <a:chOff x="914400" y="1828800"/>
                <a:chExt cx="466725" cy="228600"/>
              </a:xfrm>
            </p:grpSpPr>
            <p:cxnSp>
              <p:nvCxnSpPr>
                <p:cNvPr id="74" name="Elbow Connector 7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5" name="Elbow Connector 7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6082441" y="1828800"/>
                <a:ext cx="466725" cy="228600"/>
                <a:chOff x="914400" y="1828800"/>
                <a:chExt cx="466725" cy="228600"/>
              </a:xfrm>
            </p:grpSpPr>
            <p:cxnSp>
              <p:nvCxnSpPr>
                <p:cNvPr id="77" name="Elbow Connector 7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8" name="Elbow Connector 7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6396766" y="1828800"/>
                <a:ext cx="466725" cy="228600"/>
                <a:chOff x="914400" y="1828800"/>
                <a:chExt cx="466725" cy="228600"/>
              </a:xfrm>
            </p:grpSpPr>
            <p:cxnSp>
              <p:nvCxnSpPr>
                <p:cNvPr id="80" name="Elbow Connector 7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a:off x="6719725" y="1828800"/>
                <a:ext cx="466725" cy="228600"/>
                <a:chOff x="914400" y="1828800"/>
                <a:chExt cx="466725" cy="228600"/>
              </a:xfrm>
            </p:grpSpPr>
            <p:cxnSp>
              <p:nvCxnSpPr>
                <p:cNvPr id="205" name="Elbow Connector 20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06" name="Elbow Connector 20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07" name="Group 206"/>
              <p:cNvGrpSpPr/>
              <p:nvPr/>
            </p:nvGrpSpPr>
            <p:grpSpPr>
              <a:xfrm>
                <a:off x="7034050" y="1828800"/>
                <a:ext cx="466725" cy="228600"/>
                <a:chOff x="914400" y="1828800"/>
                <a:chExt cx="466725" cy="228600"/>
              </a:xfrm>
            </p:grpSpPr>
            <p:cxnSp>
              <p:nvCxnSpPr>
                <p:cNvPr id="208" name="Elbow Connector 20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09" name="Elbow Connector 20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a:off x="7347268" y="1828800"/>
                <a:ext cx="466725" cy="228600"/>
                <a:chOff x="914400" y="1828800"/>
                <a:chExt cx="466725" cy="228600"/>
              </a:xfrm>
            </p:grpSpPr>
            <p:cxnSp>
              <p:nvCxnSpPr>
                <p:cNvPr id="211" name="Elbow Connector 21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2" name="Elbow Connector 21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a:off x="7654449" y="1828800"/>
                <a:ext cx="466725" cy="228600"/>
                <a:chOff x="914400" y="1828800"/>
                <a:chExt cx="466725" cy="228600"/>
              </a:xfrm>
            </p:grpSpPr>
            <p:cxnSp>
              <p:nvCxnSpPr>
                <p:cNvPr id="214" name="Elbow Connector 21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5" name="Elbow Connector 21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a:off x="7968774" y="1828800"/>
                <a:ext cx="466725" cy="228600"/>
                <a:chOff x="914400" y="1828800"/>
                <a:chExt cx="466725" cy="228600"/>
              </a:xfrm>
            </p:grpSpPr>
            <p:cxnSp>
              <p:nvCxnSpPr>
                <p:cNvPr id="217" name="Elbow Connector 21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8" name="Elbow Connector 21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9" name="Group 218"/>
              <p:cNvGrpSpPr/>
              <p:nvPr/>
            </p:nvGrpSpPr>
            <p:grpSpPr>
              <a:xfrm>
                <a:off x="8278335" y="1828800"/>
                <a:ext cx="466725" cy="228600"/>
                <a:chOff x="914400" y="1828800"/>
                <a:chExt cx="466725" cy="228600"/>
              </a:xfrm>
            </p:grpSpPr>
            <p:cxnSp>
              <p:nvCxnSpPr>
                <p:cNvPr id="220" name="Elbow Connector 21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1" name="Elbow Connector 22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22" name="Group 221"/>
              <p:cNvGrpSpPr/>
              <p:nvPr/>
            </p:nvGrpSpPr>
            <p:grpSpPr>
              <a:xfrm>
                <a:off x="8592660" y="1828800"/>
                <a:ext cx="466725" cy="228600"/>
                <a:chOff x="914400" y="1828800"/>
                <a:chExt cx="466725" cy="228600"/>
              </a:xfrm>
            </p:grpSpPr>
            <p:cxnSp>
              <p:nvCxnSpPr>
                <p:cNvPr id="223" name="Elbow Connector 22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4" name="Elbow Connector 22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grpSp>
          <p:nvGrpSpPr>
            <p:cNvPr id="242" name="Group 241"/>
            <p:cNvGrpSpPr/>
            <p:nvPr/>
          </p:nvGrpSpPr>
          <p:grpSpPr>
            <a:xfrm>
              <a:off x="152400" y="2146478"/>
              <a:ext cx="8721102" cy="1132876"/>
              <a:chOff x="152400" y="2146478"/>
              <a:chExt cx="8721102" cy="1132876"/>
            </a:xfrm>
          </p:grpSpPr>
          <p:grpSp>
            <p:nvGrpSpPr>
              <p:cNvPr id="111" name="Group 110"/>
              <p:cNvGrpSpPr/>
              <p:nvPr/>
            </p:nvGrpSpPr>
            <p:grpSpPr>
              <a:xfrm>
                <a:off x="152400" y="2149147"/>
                <a:ext cx="2183604" cy="1128702"/>
                <a:chOff x="958990" y="2149147"/>
                <a:chExt cx="1085848" cy="1128702"/>
              </a:xfrm>
            </p:grpSpPr>
            <p:cxnSp>
              <p:nvCxnSpPr>
                <p:cNvPr id="83" name="Elbow Connector 82"/>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6" name="Elbow Connector 85"/>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9" name="Elbow Connector 88"/>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99" name="TextBox 98"/>
                <p:cNvSpPr txBox="1"/>
                <p:nvPr/>
              </p:nvSpPr>
              <p:spPr>
                <a:xfrm>
                  <a:off x="1111390" y="290875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100" name="TextBox 99"/>
                <p:cNvSpPr txBox="1"/>
                <p:nvPr/>
              </p:nvSpPr>
              <p:spPr>
                <a:xfrm>
                  <a:off x="1273315" y="2753505"/>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101" name="TextBox 100"/>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102" name="TextBox 101"/>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103" name="TextBox 102"/>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104" name="TextBox 103"/>
                <p:cNvSpPr txBox="1"/>
                <p:nvPr/>
              </p:nvSpPr>
              <p:spPr>
                <a:xfrm>
                  <a:off x="1892438" y="214914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6</a:t>
                  </a:r>
                </a:p>
              </p:txBody>
            </p:sp>
          </p:grpSp>
          <p:cxnSp>
            <p:nvCxnSpPr>
              <p:cNvPr id="127" name="Straight Connector 126"/>
              <p:cNvCxnSpPr>
                <a:stCxn id="104" idx="2"/>
                <a:endCxn id="104" idx="2"/>
              </p:cNvCxnSpPr>
              <p:nvPr/>
            </p:nvCxnSpPr>
            <p:spPr>
              <a:xfrm>
                <a:off x="2182768" y="236459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2333258" y="2362067"/>
                <a:ext cx="1612" cy="91453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74" name="Group 173"/>
              <p:cNvGrpSpPr/>
              <p:nvPr/>
            </p:nvGrpSpPr>
            <p:grpSpPr>
              <a:xfrm>
                <a:off x="2329309" y="2150652"/>
                <a:ext cx="2183604" cy="1128702"/>
                <a:chOff x="958990" y="2149147"/>
                <a:chExt cx="1085848" cy="1128702"/>
              </a:xfrm>
            </p:grpSpPr>
            <p:cxnSp>
              <p:nvCxnSpPr>
                <p:cNvPr id="175" name="Elbow Connector 174"/>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6" name="Elbow Connector 175"/>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7" name="Elbow Connector 176"/>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8" name="Elbow Connector 177"/>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9" name="Elbow Connector 178"/>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80" name="Elbow Connector 179"/>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181" name="TextBox 180"/>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182" name="TextBox 181"/>
                <p:cNvSpPr txBox="1"/>
                <p:nvPr/>
              </p:nvSpPr>
              <p:spPr>
                <a:xfrm>
                  <a:off x="1111390" y="290875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183" name="TextBox 182"/>
                <p:cNvSpPr txBox="1"/>
                <p:nvPr/>
              </p:nvSpPr>
              <p:spPr>
                <a:xfrm>
                  <a:off x="1273315" y="2753505"/>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184" name="TextBox 183"/>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185" name="TextBox 184"/>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186" name="TextBox 185"/>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187" name="TextBox 186"/>
                <p:cNvSpPr txBox="1"/>
                <p:nvPr/>
              </p:nvSpPr>
              <p:spPr>
                <a:xfrm>
                  <a:off x="1892438" y="214914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6</a:t>
                  </a:r>
                </a:p>
              </p:txBody>
            </p:sp>
          </p:grpSp>
          <p:cxnSp>
            <p:nvCxnSpPr>
              <p:cNvPr id="189" name="Straight Connector 188"/>
              <p:cNvCxnSpPr/>
              <p:nvPr/>
            </p:nvCxnSpPr>
            <p:spPr>
              <a:xfrm>
                <a:off x="4516218" y="2358662"/>
                <a:ext cx="1612" cy="91453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90" name="Group 189"/>
              <p:cNvGrpSpPr/>
              <p:nvPr/>
            </p:nvGrpSpPr>
            <p:grpSpPr>
              <a:xfrm>
                <a:off x="4512269" y="2147247"/>
                <a:ext cx="2183604" cy="1128702"/>
                <a:chOff x="958990" y="2149147"/>
                <a:chExt cx="1085848" cy="1128702"/>
              </a:xfrm>
            </p:grpSpPr>
            <p:cxnSp>
              <p:nvCxnSpPr>
                <p:cNvPr id="191" name="Elbow Connector 190"/>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2" name="Elbow Connector 191"/>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3" name="Elbow Connector 192"/>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4" name="Elbow Connector 193"/>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5" name="Elbow Connector 194"/>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6" name="Elbow Connector 195"/>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197" name="TextBox 196"/>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198" name="TextBox 197"/>
                <p:cNvSpPr txBox="1"/>
                <p:nvPr/>
              </p:nvSpPr>
              <p:spPr>
                <a:xfrm>
                  <a:off x="1111390" y="290875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199" name="TextBox 198"/>
                <p:cNvSpPr txBox="1"/>
                <p:nvPr/>
              </p:nvSpPr>
              <p:spPr>
                <a:xfrm>
                  <a:off x="1273315" y="2753505"/>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200" name="TextBox 199"/>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201" name="TextBox 200"/>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202" name="TextBox 201"/>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203" name="TextBox 202"/>
                <p:cNvSpPr txBox="1"/>
                <p:nvPr/>
              </p:nvSpPr>
              <p:spPr>
                <a:xfrm>
                  <a:off x="1892438" y="214914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6</a:t>
                  </a:r>
                </a:p>
              </p:txBody>
            </p:sp>
          </p:grpSp>
          <p:cxnSp>
            <p:nvCxnSpPr>
              <p:cNvPr id="225" name="Straight Connector 224"/>
              <p:cNvCxnSpPr/>
              <p:nvPr/>
            </p:nvCxnSpPr>
            <p:spPr>
              <a:xfrm>
                <a:off x="6693847" y="2357893"/>
                <a:ext cx="1612" cy="91453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226" name="Group 225"/>
              <p:cNvGrpSpPr/>
              <p:nvPr/>
            </p:nvGrpSpPr>
            <p:grpSpPr>
              <a:xfrm>
                <a:off x="6689898" y="2146478"/>
                <a:ext cx="2183604" cy="1128702"/>
                <a:chOff x="958990" y="2149147"/>
                <a:chExt cx="1085848" cy="1128702"/>
              </a:xfrm>
            </p:grpSpPr>
            <p:cxnSp>
              <p:nvCxnSpPr>
                <p:cNvPr id="227" name="Elbow Connector 226"/>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8" name="Elbow Connector 227"/>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9" name="Elbow Connector 228"/>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0" name="Elbow Connector 229"/>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1" name="Elbow Connector 230"/>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2" name="Elbow Connector 231"/>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233" name="TextBox 232"/>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234" name="TextBox 233"/>
                <p:cNvSpPr txBox="1"/>
                <p:nvPr/>
              </p:nvSpPr>
              <p:spPr>
                <a:xfrm>
                  <a:off x="1111390" y="290875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235" name="TextBox 234"/>
                <p:cNvSpPr txBox="1"/>
                <p:nvPr/>
              </p:nvSpPr>
              <p:spPr>
                <a:xfrm>
                  <a:off x="1273315" y="2753505"/>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236" name="TextBox 235"/>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237" name="TextBox 236"/>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238" name="TextBox 237"/>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239" name="TextBox 238"/>
                <p:cNvSpPr txBox="1"/>
                <p:nvPr/>
              </p:nvSpPr>
              <p:spPr>
                <a:xfrm>
                  <a:off x="1892438" y="214914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6</a:t>
                  </a:r>
                </a:p>
              </p:txBody>
            </p:sp>
          </p:grpSp>
        </p:grpSp>
      </p:grpSp>
      <p:sp>
        <p:nvSpPr>
          <p:cNvPr id="240" name="TextBox 239"/>
          <p:cNvSpPr txBox="1"/>
          <p:nvPr/>
        </p:nvSpPr>
        <p:spPr>
          <a:xfrm>
            <a:off x="295051" y="1175337"/>
            <a:ext cx="3821367" cy="369332"/>
          </a:xfrm>
          <a:prstGeom prst="rect">
            <a:avLst/>
          </a:prstGeom>
          <a:noFill/>
        </p:spPr>
        <p:txBody>
          <a:bodyPr wrap="none" rtlCol="0">
            <a:spAutoFit/>
          </a:bodyPr>
          <a:lstStyle/>
          <a:p>
            <a:r>
              <a:rPr lang="en-US" dirty="0">
                <a:solidFill>
                  <a:srgbClr val="C00000"/>
                </a:solidFill>
              </a:rPr>
              <a:t>Up-counting mode,  ARR = 6, CCR = 3</a:t>
            </a:r>
          </a:p>
        </p:txBody>
      </p:sp>
      <p:sp>
        <p:nvSpPr>
          <p:cNvPr id="244" name="TextBox 243"/>
          <p:cNvSpPr txBox="1"/>
          <p:nvPr/>
        </p:nvSpPr>
        <p:spPr>
          <a:xfrm>
            <a:off x="163015" y="1688068"/>
            <a:ext cx="737702" cy="369332"/>
          </a:xfrm>
          <a:prstGeom prst="rect">
            <a:avLst/>
          </a:prstGeom>
          <a:noFill/>
        </p:spPr>
        <p:txBody>
          <a:bodyPr wrap="none" rtlCol="0">
            <a:spAutoFit/>
          </a:bodyPr>
          <a:lstStyle/>
          <a:p>
            <a:r>
              <a:rPr lang="en-US" dirty="0"/>
              <a:t>Clock</a:t>
            </a:r>
          </a:p>
        </p:txBody>
      </p:sp>
      <p:sp>
        <p:nvSpPr>
          <p:cNvPr id="245" name="TextBox 244"/>
          <p:cNvSpPr txBox="1"/>
          <p:nvPr/>
        </p:nvSpPr>
        <p:spPr>
          <a:xfrm>
            <a:off x="146319" y="2642747"/>
            <a:ext cx="984565" cy="369332"/>
          </a:xfrm>
          <a:prstGeom prst="rect">
            <a:avLst/>
          </a:prstGeom>
          <a:noFill/>
        </p:spPr>
        <p:txBody>
          <a:bodyPr wrap="none" rtlCol="0">
            <a:spAutoFit/>
          </a:bodyPr>
          <a:lstStyle/>
          <a:p>
            <a:r>
              <a:rPr lang="en-US" dirty="0"/>
              <a:t>Counter</a:t>
            </a:r>
          </a:p>
        </p:txBody>
      </p:sp>
      <p:sp>
        <p:nvSpPr>
          <p:cNvPr id="246" name="Rectangle 245"/>
          <p:cNvSpPr/>
          <p:nvPr/>
        </p:nvSpPr>
        <p:spPr>
          <a:xfrm>
            <a:off x="3642100" y="3244333"/>
            <a:ext cx="184731" cy="369332"/>
          </a:xfrm>
          <a:prstGeom prst="rect">
            <a:avLst/>
          </a:prstGeom>
        </p:spPr>
        <p:txBody>
          <a:bodyPr wrap="none">
            <a:spAutoFit/>
          </a:bodyPr>
          <a:lstStyle/>
          <a:p>
            <a:endParaRPr lang="en-US" dirty="0"/>
          </a:p>
        </p:txBody>
      </p:sp>
      <p:cxnSp>
        <p:nvCxnSpPr>
          <p:cNvPr id="173" name="Straight Arrow Connector 172"/>
          <p:cNvCxnSpPr/>
          <p:nvPr/>
        </p:nvCxnSpPr>
        <p:spPr>
          <a:xfrm flipV="1">
            <a:off x="1265122" y="2787531"/>
            <a:ext cx="7647923" cy="4908"/>
          </a:xfrm>
          <a:prstGeom prst="straightConnector1">
            <a:avLst/>
          </a:prstGeom>
          <a:ln w="19050">
            <a:solidFill>
              <a:srgbClr val="C0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flipH="1">
            <a:off x="894993" y="2551239"/>
            <a:ext cx="809867" cy="276999"/>
          </a:xfrm>
          <a:prstGeom prst="rect">
            <a:avLst/>
          </a:prstGeom>
          <a:noFill/>
        </p:spPr>
        <p:txBody>
          <a:bodyPr wrap="square" rtlCol="0">
            <a:spAutoFit/>
          </a:bodyPr>
          <a:lstStyle/>
          <a:p>
            <a:r>
              <a:rPr lang="en-US" sz="1200" dirty="0">
                <a:solidFill>
                  <a:srgbClr val="C00000"/>
                </a:solidFill>
              </a:rPr>
              <a:t>CCR = 3</a:t>
            </a:r>
          </a:p>
        </p:txBody>
      </p:sp>
      <p:cxnSp>
        <p:nvCxnSpPr>
          <p:cNvPr id="276" name="Straight Connector 275"/>
          <p:cNvCxnSpPr/>
          <p:nvPr/>
        </p:nvCxnSpPr>
        <p:spPr>
          <a:xfrm>
            <a:off x="8676050" y="2320392"/>
            <a:ext cx="1435" cy="91453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914402" y="2944286"/>
            <a:ext cx="7998643" cy="1250681"/>
            <a:chOff x="914400" y="2944283"/>
            <a:chExt cx="7998643" cy="1250681"/>
          </a:xfrm>
        </p:grpSpPr>
        <p:cxnSp>
          <p:nvCxnSpPr>
            <p:cNvPr id="15" name="Straight Connector 14"/>
            <p:cNvCxnSpPr/>
            <p:nvPr/>
          </p:nvCxnSpPr>
          <p:spPr>
            <a:xfrm>
              <a:off x="1757154" y="2945032"/>
              <a:ext cx="8592" cy="79249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a:stCxn id="181" idx="1"/>
            </p:cNvCxnSpPr>
            <p:nvPr/>
          </p:nvCxnSpPr>
          <p:spPr>
            <a:xfrm>
              <a:off x="2851257" y="3142365"/>
              <a:ext cx="9525" cy="589737"/>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a:off x="3697642" y="2944283"/>
              <a:ext cx="8592" cy="79249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4791746" y="3141617"/>
              <a:ext cx="9525" cy="589736"/>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a:off x="5642330" y="2945032"/>
              <a:ext cx="8592" cy="79249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6736434" y="3142366"/>
              <a:ext cx="9525" cy="589736"/>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a:off x="7577420" y="2945032"/>
              <a:ext cx="8592" cy="79249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a:off x="8671524" y="3142366"/>
              <a:ext cx="9525" cy="589736"/>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914400" y="3733800"/>
              <a:ext cx="7998643" cy="461164"/>
              <a:chOff x="914400" y="3733800"/>
              <a:chExt cx="7998643" cy="461164"/>
            </a:xfrm>
          </p:grpSpPr>
          <p:cxnSp>
            <p:nvCxnSpPr>
              <p:cNvPr id="247" name="Straight Arrow Connector 246"/>
              <p:cNvCxnSpPr/>
              <p:nvPr/>
            </p:nvCxnSpPr>
            <p:spPr>
              <a:xfrm>
                <a:off x="914400" y="3733800"/>
                <a:ext cx="851114" cy="178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p:nvPr/>
            </p:nvCxnSpPr>
            <p:spPr>
              <a:xfrm flipV="1">
                <a:off x="2848741" y="3733800"/>
                <a:ext cx="849290" cy="1067"/>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7" name="Straight Arrow Connector 276"/>
              <p:cNvCxnSpPr/>
              <p:nvPr/>
            </p:nvCxnSpPr>
            <p:spPr>
              <a:xfrm flipV="1">
                <a:off x="4796462" y="3733800"/>
                <a:ext cx="849290" cy="1067"/>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8" name="Straight Arrow Connector 277"/>
              <p:cNvCxnSpPr/>
              <p:nvPr/>
            </p:nvCxnSpPr>
            <p:spPr>
              <a:xfrm flipV="1">
                <a:off x="6732310" y="3733800"/>
                <a:ext cx="849290" cy="1067"/>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08" name="Group 107"/>
              <p:cNvGrpSpPr/>
              <p:nvPr/>
            </p:nvGrpSpPr>
            <p:grpSpPr>
              <a:xfrm flipV="1">
                <a:off x="3703950" y="3733800"/>
                <a:ext cx="1091021" cy="457200"/>
                <a:chOff x="3703950" y="4114800"/>
                <a:chExt cx="1091021" cy="457200"/>
              </a:xfrm>
            </p:grpSpPr>
            <p:cxnSp>
              <p:nvCxnSpPr>
                <p:cNvPr id="279" name="Straight Arrow Connector 278"/>
                <p:cNvCxnSpPr/>
                <p:nvPr/>
              </p:nvCxnSpPr>
              <p:spPr>
                <a:xfrm>
                  <a:off x="3706610" y="4114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0" name="Straight Arrow Connector 279"/>
                <p:cNvCxnSpPr/>
                <p:nvPr/>
              </p:nvCxnSpPr>
              <p:spPr>
                <a:xfrm>
                  <a:off x="4794971" y="4114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2" name="Straight Arrow Connector 281"/>
                <p:cNvCxnSpPr/>
                <p:nvPr/>
              </p:nvCxnSpPr>
              <p:spPr>
                <a:xfrm flipH="1">
                  <a:off x="3703950" y="4114800"/>
                  <a:ext cx="1090692" cy="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p:nvGrpSpPr>
            <p:grpSpPr>
              <a:xfrm flipV="1">
                <a:off x="1763804" y="3737764"/>
                <a:ext cx="1091021" cy="457200"/>
                <a:chOff x="3703950" y="4114800"/>
                <a:chExt cx="1091021" cy="457200"/>
              </a:xfrm>
            </p:grpSpPr>
            <p:cxnSp>
              <p:nvCxnSpPr>
                <p:cNvPr id="284" name="Straight Arrow Connector 283"/>
                <p:cNvCxnSpPr/>
                <p:nvPr/>
              </p:nvCxnSpPr>
              <p:spPr>
                <a:xfrm>
                  <a:off x="3706610" y="4114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5" name="Straight Arrow Connector 284"/>
                <p:cNvCxnSpPr/>
                <p:nvPr/>
              </p:nvCxnSpPr>
              <p:spPr>
                <a:xfrm>
                  <a:off x="4794971" y="4114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6" name="Straight Arrow Connector 285"/>
                <p:cNvCxnSpPr/>
                <p:nvPr/>
              </p:nvCxnSpPr>
              <p:spPr>
                <a:xfrm flipH="1">
                  <a:off x="3703950" y="4114800"/>
                  <a:ext cx="1090692" cy="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p:nvGrpSpPr>
            <p:grpSpPr>
              <a:xfrm flipV="1">
                <a:off x="5651710" y="3734266"/>
                <a:ext cx="1091021" cy="457200"/>
                <a:chOff x="3703950" y="4114800"/>
                <a:chExt cx="1091021" cy="457200"/>
              </a:xfrm>
            </p:grpSpPr>
            <p:cxnSp>
              <p:nvCxnSpPr>
                <p:cNvPr id="288" name="Straight Arrow Connector 287"/>
                <p:cNvCxnSpPr/>
                <p:nvPr/>
              </p:nvCxnSpPr>
              <p:spPr>
                <a:xfrm>
                  <a:off x="3706610" y="4114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9" name="Straight Arrow Connector 288"/>
                <p:cNvCxnSpPr/>
                <p:nvPr/>
              </p:nvCxnSpPr>
              <p:spPr>
                <a:xfrm>
                  <a:off x="4794971" y="4114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0" name="Straight Arrow Connector 289"/>
                <p:cNvCxnSpPr/>
                <p:nvPr/>
              </p:nvCxnSpPr>
              <p:spPr>
                <a:xfrm flipH="1">
                  <a:off x="3703950" y="4114800"/>
                  <a:ext cx="1090692" cy="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91" name="Group 290"/>
              <p:cNvGrpSpPr/>
              <p:nvPr/>
            </p:nvGrpSpPr>
            <p:grpSpPr>
              <a:xfrm flipV="1">
                <a:off x="7585819" y="3733800"/>
                <a:ext cx="1091021" cy="457200"/>
                <a:chOff x="3703950" y="4114800"/>
                <a:chExt cx="1091021" cy="457200"/>
              </a:xfrm>
            </p:grpSpPr>
            <p:cxnSp>
              <p:nvCxnSpPr>
                <p:cNvPr id="292" name="Straight Arrow Connector 291"/>
                <p:cNvCxnSpPr/>
                <p:nvPr/>
              </p:nvCxnSpPr>
              <p:spPr>
                <a:xfrm>
                  <a:off x="3706610" y="4114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3" name="Straight Arrow Connector 292"/>
                <p:cNvCxnSpPr/>
                <p:nvPr/>
              </p:nvCxnSpPr>
              <p:spPr>
                <a:xfrm>
                  <a:off x="4794971" y="4114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4" name="Straight Arrow Connector 293"/>
                <p:cNvCxnSpPr/>
                <p:nvPr/>
              </p:nvCxnSpPr>
              <p:spPr>
                <a:xfrm flipH="1">
                  <a:off x="3703950" y="4114800"/>
                  <a:ext cx="1090692" cy="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10" name="Straight Connector 109"/>
              <p:cNvCxnSpPr/>
              <p:nvPr/>
            </p:nvCxnSpPr>
            <p:spPr>
              <a:xfrm flipV="1">
                <a:off x="8671524" y="3733800"/>
                <a:ext cx="24151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grpSp>
        <p:nvGrpSpPr>
          <p:cNvPr id="5" name="Group 4"/>
          <p:cNvGrpSpPr/>
          <p:nvPr/>
        </p:nvGrpSpPr>
        <p:grpSpPr>
          <a:xfrm>
            <a:off x="4321014" y="4760118"/>
            <a:ext cx="4365787" cy="1504071"/>
            <a:chOff x="4321012" y="4760116"/>
            <a:chExt cx="4365787" cy="1504070"/>
          </a:xfrm>
        </p:grpSpPr>
        <p:sp>
          <p:nvSpPr>
            <p:cNvPr id="252" name="Rectangle 251"/>
            <p:cNvSpPr/>
            <p:nvPr/>
          </p:nvSpPr>
          <p:spPr>
            <a:xfrm>
              <a:off x="4370099" y="4760116"/>
              <a:ext cx="4316699" cy="1504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TextBox 252"/>
            <p:cNvSpPr txBox="1"/>
            <p:nvPr/>
          </p:nvSpPr>
          <p:spPr>
            <a:xfrm>
              <a:off x="4321012" y="5060336"/>
              <a:ext cx="4365787" cy="646331"/>
            </a:xfrm>
            <a:prstGeom prst="rect">
              <a:avLst/>
            </a:prstGeom>
            <a:noFill/>
          </p:spPr>
          <p:txBody>
            <a:bodyPr wrap="square" rtlCol="0">
              <a:spAutoFit/>
            </a:bodyPr>
            <a:lstStyle/>
            <a:p>
              <a:r>
                <a:rPr lang="en-US" dirty="0">
                  <a:solidFill>
                    <a:srgbClr val="C00000"/>
                  </a:solidFill>
                  <a:latin typeface="Consolas" panose="020B0609020204030204" pitchFamily="49" charset="0"/>
                  <a:cs typeface="Arial" panose="020B0604020202020204" pitchFamily="34" charset="0"/>
                </a:rPr>
                <a:t>Timer Period = (ARR + 1) * Clock Period       = 7 * Clock Period</a:t>
              </a:r>
            </a:p>
          </p:txBody>
        </p:sp>
      </p:grpSp>
      <p:grpSp>
        <p:nvGrpSpPr>
          <p:cNvPr id="10" name="Group 9"/>
          <p:cNvGrpSpPr/>
          <p:nvPr/>
        </p:nvGrpSpPr>
        <p:grpSpPr>
          <a:xfrm>
            <a:off x="457203" y="4762915"/>
            <a:ext cx="3767769" cy="1504071"/>
            <a:chOff x="457200" y="4762911"/>
            <a:chExt cx="3767769" cy="1504070"/>
          </a:xfrm>
        </p:grpSpPr>
        <p:sp>
          <p:nvSpPr>
            <p:cNvPr id="249" name="Rectangle 248"/>
            <p:cNvSpPr/>
            <p:nvPr/>
          </p:nvSpPr>
          <p:spPr>
            <a:xfrm>
              <a:off x="457200" y="4762911"/>
              <a:ext cx="3767769" cy="150407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TextBox 302"/>
            <p:cNvSpPr txBox="1"/>
            <p:nvPr/>
          </p:nvSpPr>
          <p:spPr>
            <a:xfrm>
              <a:off x="534391" y="4996162"/>
              <a:ext cx="1830950" cy="369332"/>
            </a:xfrm>
            <a:prstGeom prst="rect">
              <a:avLst/>
            </a:prstGeom>
            <a:noFill/>
          </p:spPr>
          <p:txBody>
            <a:bodyPr wrap="none" rtlCol="0">
              <a:spAutoFit/>
            </a:bodyPr>
            <a:lstStyle/>
            <a:p>
              <a:r>
                <a:rPr lang="en-US" dirty="0">
                  <a:solidFill>
                    <a:srgbClr val="C00000"/>
                  </a:solidFill>
                  <a:latin typeface="Consolas" panose="020B0609020204030204" pitchFamily="49" charset="0"/>
                </a:rPr>
                <a:t>Duty Cycle = </a:t>
              </a:r>
            </a:p>
          </p:txBody>
        </p:sp>
        <p:cxnSp>
          <p:nvCxnSpPr>
            <p:cNvPr id="304" name="Straight Connector 303"/>
            <p:cNvCxnSpPr/>
            <p:nvPr/>
          </p:nvCxnSpPr>
          <p:spPr>
            <a:xfrm>
              <a:off x="2237384" y="5181600"/>
              <a:ext cx="117966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05" name="TextBox 304"/>
            <p:cNvSpPr txBox="1"/>
            <p:nvPr/>
          </p:nvSpPr>
          <p:spPr>
            <a:xfrm>
              <a:off x="2237384" y="4793486"/>
              <a:ext cx="1175659" cy="369332"/>
            </a:xfrm>
            <a:prstGeom prst="rect">
              <a:avLst/>
            </a:prstGeom>
            <a:noFill/>
          </p:spPr>
          <p:txBody>
            <a:bodyPr wrap="square" rtlCol="0">
              <a:spAutoFit/>
            </a:bodyPr>
            <a:lstStyle/>
            <a:p>
              <a:pPr algn="ctr"/>
              <a:r>
                <a:rPr lang="en-US" dirty="0">
                  <a:solidFill>
                    <a:srgbClr val="C00000"/>
                  </a:solidFill>
                  <a:latin typeface="Consolas" panose="020B0609020204030204" pitchFamily="49" charset="0"/>
                </a:rPr>
                <a:t>CCR</a:t>
              </a:r>
            </a:p>
          </p:txBody>
        </p:sp>
        <p:sp>
          <p:nvSpPr>
            <p:cNvPr id="306" name="TextBox 305"/>
            <p:cNvSpPr txBox="1"/>
            <p:nvPr/>
          </p:nvSpPr>
          <p:spPr>
            <a:xfrm>
              <a:off x="2237384" y="5198836"/>
              <a:ext cx="1179664" cy="369332"/>
            </a:xfrm>
            <a:prstGeom prst="rect">
              <a:avLst/>
            </a:prstGeom>
            <a:noFill/>
          </p:spPr>
          <p:txBody>
            <a:bodyPr wrap="square" rtlCol="0">
              <a:spAutoFit/>
            </a:bodyPr>
            <a:lstStyle/>
            <a:p>
              <a:pPr algn="ctr"/>
              <a:r>
                <a:rPr lang="en-US" altLang="zh-CN" dirty="0">
                  <a:solidFill>
                    <a:srgbClr val="C00000"/>
                  </a:solidFill>
                  <a:latin typeface="Consolas" panose="020B0609020204030204" pitchFamily="49" charset="0"/>
                </a:rPr>
                <a:t>ARR + </a:t>
              </a:r>
              <a:r>
                <a:rPr lang="en-US" dirty="0">
                  <a:solidFill>
                    <a:srgbClr val="C00000"/>
                  </a:solidFill>
                  <a:latin typeface="Consolas" panose="020B0609020204030204" pitchFamily="49" charset="0"/>
                </a:rPr>
                <a:t>1</a:t>
              </a:r>
              <a:r>
                <a:rPr lang="en-US" altLang="zh-CN" dirty="0">
                  <a:solidFill>
                    <a:srgbClr val="C00000"/>
                  </a:solidFill>
                  <a:latin typeface="Consolas" panose="020B0609020204030204" pitchFamily="49" charset="0"/>
                </a:rPr>
                <a:t> </a:t>
              </a:r>
              <a:endParaRPr lang="en-US" dirty="0">
                <a:solidFill>
                  <a:srgbClr val="C00000"/>
                </a:solidFill>
                <a:latin typeface="Consolas" panose="020B0609020204030204" pitchFamily="49" charset="0"/>
              </a:endParaRPr>
            </a:p>
          </p:txBody>
        </p:sp>
        <p:sp>
          <p:nvSpPr>
            <p:cNvPr id="254" name="TextBox 253"/>
            <p:cNvSpPr txBox="1"/>
            <p:nvPr/>
          </p:nvSpPr>
          <p:spPr>
            <a:xfrm>
              <a:off x="1848379" y="5676254"/>
              <a:ext cx="370220" cy="369332"/>
            </a:xfrm>
            <a:prstGeom prst="rect">
              <a:avLst/>
            </a:prstGeom>
            <a:noFill/>
          </p:spPr>
          <p:txBody>
            <a:bodyPr wrap="square" rtlCol="0">
              <a:spAutoFit/>
            </a:bodyPr>
            <a:lstStyle/>
            <a:p>
              <a:pPr algn="ctr"/>
              <a:r>
                <a:rPr lang="en-US" dirty="0">
                  <a:solidFill>
                    <a:srgbClr val="C00000"/>
                  </a:solidFill>
                  <a:latin typeface="Consolas" panose="020B0609020204030204" pitchFamily="49" charset="0"/>
                </a:rPr>
                <a:t>=</a:t>
              </a:r>
            </a:p>
          </p:txBody>
        </p:sp>
        <p:cxnSp>
          <p:nvCxnSpPr>
            <p:cNvPr id="255" name="Straight Connector 254"/>
            <p:cNvCxnSpPr/>
            <p:nvPr/>
          </p:nvCxnSpPr>
          <p:spPr>
            <a:xfrm>
              <a:off x="2216985" y="5887496"/>
              <a:ext cx="33635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58" name="TextBox 257"/>
            <p:cNvSpPr txBox="1"/>
            <p:nvPr/>
          </p:nvSpPr>
          <p:spPr>
            <a:xfrm>
              <a:off x="2216985" y="5492299"/>
              <a:ext cx="344835" cy="369332"/>
            </a:xfrm>
            <a:prstGeom prst="rect">
              <a:avLst/>
            </a:prstGeom>
            <a:noFill/>
          </p:spPr>
          <p:txBody>
            <a:bodyPr wrap="square" rtlCol="0">
              <a:spAutoFit/>
            </a:bodyPr>
            <a:lstStyle/>
            <a:p>
              <a:pPr algn="ctr"/>
              <a:r>
                <a:rPr lang="en-US" dirty="0">
                  <a:solidFill>
                    <a:srgbClr val="C00000"/>
                  </a:solidFill>
                  <a:latin typeface="Consolas" panose="020B0609020204030204" pitchFamily="49" charset="0"/>
                </a:rPr>
                <a:t>3</a:t>
              </a:r>
            </a:p>
          </p:txBody>
        </p:sp>
        <p:sp>
          <p:nvSpPr>
            <p:cNvPr id="259" name="TextBox 258"/>
            <p:cNvSpPr txBox="1"/>
            <p:nvPr/>
          </p:nvSpPr>
          <p:spPr>
            <a:xfrm>
              <a:off x="2216985" y="5897649"/>
              <a:ext cx="336359" cy="369332"/>
            </a:xfrm>
            <a:prstGeom prst="rect">
              <a:avLst/>
            </a:prstGeom>
            <a:noFill/>
          </p:spPr>
          <p:txBody>
            <a:bodyPr wrap="square" rtlCol="0">
              <a:spAutoFit/>
            </a:bodyPr>
            <a:lstStyle/>
            <a:p>
              <a:pPr algn="ctr"/>
              <a:r>
                <a:rPr lang="en-US" dirty="0">
                  <a:solidFill>
                    <a:srgbClr val="C00000"/>
                  </a:solidFill>
                  <a:latin typeface="Consolas" panose="020B0609020204030204" pitchFamily="49" charset="0"/>
                </a:rPr>
                <a:t>7</a:t>
              </a:r>
            </a:p>
          </p:txBody>
        </p:sp>
      </p:grpSp>
      <p:sp>
        <p:nvSpPr>
          <p:cNvPr id="11" name="Rectangle 10"/>
          <p:cNvSpPr/>
          <p:nvPr/>
        </p:nvSpPr>
        <p:spPr>
          <a:xfrm>
            <a:off x="155662" y="3824949"/>
            <a:ext cx="875561" cy="646331"/>
          </a:xfrm>
          <a:prstGeom prst="rect">
            <a:avLst/>
          </a:prstGeom>
        </p:spPr>
        <p:txBody>
          <a:bodyPr wrap="none">
            <a:spAutoFit/>
          </a:bodyPr>
          <a:lstStyle/>
          <a:p>
            <a:r>
              <a:rPr lang="en-US" dirty="0"/>
              <a:t>PWM</a:t>
            </a:r>
          </a:p>
          <a:p>
            <a:r>
              <a:rPr lang="en-US" dirty="0"/>
              <a:t>Output</a:t>
            </a:r>
          </a:p>
        </p:txBody>
      </p:sp>
      <p:grpSp>
        <p:nvGrpSpPr>
          <p:cNvPr id="261" name="Group 260"/>
          <p:cNvGrpSpPr/>
          <p:nvPr/>
        </p:nvGrpSpPr>
        <p:grpSpPr>
          <a:xfrm>
            <a:off x="4711190" y="152400"/>
            <a:ext cx="4281463" cy="838200"/>
            <a:chOff x="7458162" y="246858"/>
            <a:chExt cx="4281463" cy="838200"/>
          </a:xfrm>
        </p:grpSpPr>
        <p:sp>
          <p:nvSpPr>
            <p:cNvPr id="263" name="TextBox 262"/>
            <p:cNvSpPr txBox="1"/>
            <p:nvPr/>
          </p:nvSpPr>
          <p:spPr>
            <a:xfrm>
              <a:off x="7458162" y="500314"/>
              <a:ext cx="1709122" cy="369332"/>
            </a:xfrm>
            <a:prstGeom prst="rect">
              <a:avLst/>
            </a:prstGeom>
            <a:noFill/>
          </p:spPr>
          <p:txBody>
            <a:bodyPr wrap="none" rtlCol="0">
              <a:spAutoFit/>
            </a:bodyPr>
            <a:lstStyle/>
            <a:p>
              <a:r>
                <a:rPr lang="en-US" dirty="0">
                  <a:solidFill>
                    <a:schemeClr val="bg1"/>
                  </a:solidFill>
                </a:rPr>
                <a:t>Timer Output =</a:t>
              </a:r>
            </a:p>
          </p:txBody>
        </p:sp>
        <p:sp>
          <p:nvSpPr>
            <p:cNvPr id="265" name="Left Brace 264"/>
            <p:cNvSpPr/>
            <p:nvPr/>
          </p:nvSpPr>
          <p:spPr>
            <a:xfrm>
              <a:off x="9200727" y="246858"/>
              <a:ext cx="181035" cy="838200"/>
            </a:xfrm>
            <a:prstGeom prst="leftBrace">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266" name="TextBox 265"/>
            <p:cNvSpPr txBox="1"/>
            <p:nvPr/>
          </p:nvSpPr>
          <p:spPr>
            <a:xfrm>
              <a:off x="9354036" y="265508"/>
              <a:ext cx="2385589" cy="369332"/>
            </a:xfrm>
            <a:prstGeom prst="rect">
              <a:avLst/>
            </a:prstGeom>
            <a:noFill/>
          </p:spPr>
          <p:txBody>
            <a:bodyPr wrap="none" rtlCol="0">
              <a:spAutoFit/>
            </a:bodyPr>
            <a:lstStyle/>
            <a:p>
              <a:r>
                <a:rPr lang="en-US" dirty="0">
                  <a:solidFill>
                    <a:schemeClr val="bg1"/>
                  </a:solidFill>
                </a:rPr>
                <a:t>High if counter &lt; CCR</a:t>
              </a:r>
            </a:p>
          </p:txBody>
        </p:sp>
        <p:sp>
          <p:nvSpPr>
            <p:cNvPr id="267" name="TextBox 266"/>
            <p:cNvSpPr txBox="1"/>
            <p:nvPr/>
          </p:nvSpPr>
          <p:spPr>
            <a:xfrm>
              <a:off x="9349211" y="656102"/>
              <a:ext cx="2293577" cy="369332"/>
            </a:xfrm>
            <a:prstGeom prst="rect">
              <a:avLst/>
            </a:prstGeom>
            <a:noFill/>
          </p:spPr>
          <p:txBody>
            <a:bodyPr wrap="none" rtlCol="0">
              <a:spAutoFit/>
            </a:bodyPr>
            <a:lstStyle/>
            <a:p>
              <a:r>
                <a:rPr lang="en-US" dirty="0">
                  <a:solidFill>
                    <a:schemeClr val="bg1"/>
                  </a:solidFill>
                </a:rPr>
                <a:t>Low if counter ≥ CCR</a:t>
              </a:r>
            </a:p>
          </p:txBody>
        </p:sp>
      </p:grpSp>
      <p:graphicFrame>
        <p:nvGraphicFramePr>
          <p:cNvPr id="13" name="Table 12">
            <a:extLst>
              <a:ext uri="{FF2B5EF4-FFF2-40B4-BE49-F238E27FC236}">
                <a16:creationId xmlns:a16="http://schemas.microsoft.com/office/drawing/2014/main" id="{25953149-2478-E10B-D2CB-93C5A77683B9}"/>
              </a:ext>
            </a:extLst>
          </p:cNvPr>
          <p:cNvGraphicFramePr>
            <a:graphicFrameLocks noGrp="1"/>
          </p:cNvGraphicFramePr>
          <p:nvPr>
            <p:extLst>
              <p:ext uri="{D42A27DB-BD31-4B8C-83A1-F6EECF244321}">
                <p14:modId xmlns:p14="http://schemas.microsoft.com/office/powerpoint/2010/main" val="786661320"/>
              </p:ext>
            </p:extLst>
          </p:nvPr>
        </p:nvGraphicFramePr>
        <p:xfrm>
          <a:off x="4042531" y="32274"/>
          <a:ext cx="5059154" cy="1369008"/>
        </p:xfrm>
        <a:graphic>
          <a:graphicData uri="http://schemas.openxmlformats.org/drawingml/2006/table">
            <a:tbl>
              <a:tblPr firstRow="1" firstCol="1" bandRow="1">
                <a:tableStyleId>{5C22544A-7EE6-4342-B048-85BDC9FD1C3A}</a:tableStyleId>
              </a:tblPr>
              <a:tblGrid>
                <a:gridCol w="1117720">
                  <a:extLst>
                    <a:ext uri="{9D8B030D-6E8A-4147-A177-3AD203B41FA5}">
                      <a16:colId xmlns:a16="http://schemas.microsoft.com/office/drawing/2014/main" val="169801539"/>
                    </a:ext>
                  </a:extLst>
                </a:gridCol>
                <a:gridCol w="1507097">
                  <a:extLst>
                    <a:ext uri="{9D8B030D-6E8A-4147-A177-3AD203B41FA5}">
                      <a16:colId xmlns:a16="http://schemas.microsoft.com/office/drawing/2014/main" val="2703477402"/>
                    </a:ext>
                  </a:extLst>
                </a:gridCol>
                <a:gridCol w="1231353">
                  <a:extLst>
                    <a:ext uri="{9D8B030D-6E8A-4147-A177-3AD203B41FA5}">
                      <a16:colId xmlns:a16="http://schemas.microsoft.com/office/drawing/2014/main" val="1325223624"/>
                    </a:ext>
                  </a:extLst>
                </a:gridCol>
                <a:gridCol w="1202984">
                  <a:extLst>
                    <a:ext uri="{9D8B030D-6E8A-4147-A177-3AD203B41FA5}">
                      <a16:colId xmlns:a16="http://schemas.microsoft.com/office/drawing/2014/main" val="2198600529"/>
                    </a:ext>
                  </a:extLst>
                </a:gridCol>
              </a:tblGrid>
              <a:tr h="240046">
                <a:tc>
                  <a:txBody>
                    <a:bodyPr/>
                    <a:lstStyle/>
                    <a:p>
                      <a:pPr marL="0" marR="0" algn="ctr">
                        <a:spcBef>
                          <a:spcPts val="0"/>
                        </a:spcBef>
                        <a:spcAft>
                          <a:spcPts val="0"/>
                        </a:spcAft>
                      </a:pPr>
                      <a:r>
                        <a:rPr lang="en-US" sz="1400" dirty="0">
                          <a:effectLst/>
                        </a:rPr>
                        <a:t>PWM</a:t>
                      </a:r>
                      <a:endParaRPr lang="en-US" sz="1400" dirty="0">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effectLst/>
                        </a:rPr>
                        <a:t>Timer Counting</a:t>
                      </a:r>
                      <a:endParaRPr lang="en-US" sz="1400" dirty="0">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altLang="zh-CN" sz="1400" dirty="0">
                          <a:effectLst/>
                        </a:rPr>
                        <a:t>On</a:t>
                      </a:r>
                      <a:endParaRPr lang="en-US" sz="1400" dirty="0">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effectLst/>
                        </a:rPr>
                        <a:t>Off</a:t>
                      </a:r>
                      <a:endParaRPr lang="en-US" sz="1400" dirty="0">
                        <a:effectLst/>
                        <a:latin typeface="Times New Roman" panose="02020603050405020304" pitchFamily="18" charset="0"/>
                        <a:ea typeface="SimSun" panose="02010600030101010101" pitchFamily="2" charset="-122"/>
                      </a:endParaRPr>
                    </a:p>
                  </a:txBody>
                  <a:tcPr marL="68907" marR="68907" marT="0" marB="0" anchor="ctr"/>
                </a:tc>
                <a:extLst>
                  <a:ext uri="{0D108BD9-81ED-4DB2-BD59-A6C34878D82A}">
                    <a16:rowId xmlns:a16="http://schemas.microsoft.com/office/drawing/2014/main" val="3071312830"/>
                  </a:ext>
                </a:extLst>
              </a:tr>
              <a:tr h="281568">
                <a:tc rowSpan="2">
                  <a:txBody>
                    <a:bodyPr/>
                    <a:lstStyle/>
                    <a:p>
                      <a:pPr marL="0" marR="0" algn="ctr">
                        <a:spcBef>
                          <a:spcPts val="0"/>
                        </a:spcBef>
                        <a:spcAft>
                          <a:spcPts val="0"/>
                        </a:spcAft>
                      </a:pPr>
                      <a:r>
                        <a:rPr lang="en-US" sz="1400" dirty="0">
                          <a:effectLst/>
                        </a:rPr>
                        <a:t>Mode 1</a:t>
                      </a:r>
                    </a:p>
                    <a:p>
                      <a:pPr marL="0" marR="0" algn="ctr">
                        <a:spcBef>
                          <a:spcPts val="0"/>
                        </a:spcBef>
                        <a:spcAft>
                          <a:spcPts val="0"/>
                        </a:spcAft>
                      </a:pPr>
                      <a:r>
                        <a:rPr lang="en-US" sz="1400" dirty="0">
                          <a:effectLst/>
                          <a:latin typeface="Times New Roman" panose="02020603050405020304" pitchFamily="18" charset="0"/>
                          <a:ea typeface="SimSun" panose="02010600030101010101" pitchFamily="2" charset="-122"/>
                        </a:rPr>
                        <a:t>(Low True)</a:t>
                      </a:r>
                    </a:p>
                  </a:txBody>
                  <a:tcPr marL="68907" marR="68907" marT="0" marB="0" anchor="ctr"/>
                </a:tc>
                <a:tc>
                  <a:txBody>
                    <a:bodyPr/>
                    <a:lstStyle/>
                    <a:p>
                      <a:pPr marL="0" marR="0" algn="ctr">
                        <a:spcBef>
                          <a:spcPts val="0"/>
                        </a:spcBef>
                        <a:spcAft>
                          <a:spcPts val="0"/>
                        </a:spcAft>
                      </a:pPr>
                      <a:r>
                        <a:rPr lang="en-US" sz="1400">
                          <a:solidFill>
                            <a:srgbClr val="FF0000"/>
                          </a:solidFill>
                          <a:effectLst/>
                        </a:rPr>
                        <a:t>Up-counting</a:t>
                      </a:r>
                      <a:endParaRPr lang="en-US" sz="1400">
                        <a:solidFill>
                          <a:srgbClr val="FF0000"/>
                        </a:solidFill>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solidFill>
                            <a:srgbClr val="FF0000"/>
                          </a:solidFill>
                          <a:effectLst/>
                        </a:rPr>
                        <a:t>CNT &lt; CCR</a:t>
                      </a:r>
                      <a:endParaRPr lang="en-US" sz="1800" dirty="0">
                        <a:solidFill>
                          <a:srgbClr val="FF0000"/>
                        </a:solidFill>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solidFill>
                            <a:srgbClr val="FF0000"/>
                          </a:solidFill>
                          <a:effectLst/>
                        </a:rPr>
                        <a:t>CNT ≥ CCR</a:t>
                      </a:r>
                      <a:endParaRPr lang="en-US" sz="1800" dirty="0">
                        <a:solidFill>
                          <a:srgbClr val="FF0000"/>
                        </a:solidFill>
                        <a:effectLst/>
                        <a:latin typeface="Times New Roman" panose="02020603050405020304" pitchFamily="18" charset="0"/>
                        <a:ea typeface="SimSun" panose="02010600030101010101" pitchFamily="2" charset="-122"/>
                      </a:endParaRPr>
                    </a:p>
                  </a:txBody>
                  <a:tcPr marL="68907" marR="68907" marT="0" marB="0" anchor="ctr"/>
                </a:tc>
                <a:extLst>
                  <a:ext uri="{0D108BD9-81ED-4DB2-BD59-A6C34878D82A}">
                    <a16:rowId xmlns:a16="http://schemas.microsoft.com/office/drawing/2014/main" val="1400857535"/>
                  </a:ext>
                </a:extLst>
              </a:tr>
              <a:tr h="282913">
                <a:tc vMerge="1">
                  <a:txBody>
                    <a:bodyPr/>
                    <a:lstStyle/>
                    <a:p>
                      <a:endParaRPr lang="en-US"/>
                    </a:p>
                  </a:txBody>
                  <a:tcPr/>
                </a:tc>
                <a:tc>
                  <a:txBody>
                    <a:bodyPr/>
                    <a:lstStyle/>
                    <a:p>
                      <a:pPr marL="0" marR="0" algn="ctr">
                        <a:spcBef>
                          <a:spcPts val="0"/>
                        </a:spcBef>
                        <a:spcAft>
                          <a:spcPts val="0"/>
                        </a:spcAft>
                      </a:pPr>
                      <a:r>
                        <a:rPr lang="en-US" sz="1400" dirty="0">
                          <a:effectLst/>
                        </a:rPr>
                        <a:t>Down-counting</a:t>
                      </a:r>
                      <a:endParaRPr lang="en-US" sz="1400" dirty="0">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effectLst/>
                        </a:rPr>
                        <a:t>CNT ≤ CCR</a:t>
                      </a:r>
                      <a:endParaRPr lang="en-US" sz="1800" dirty="0">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effectLst/>
                        </a:rPr>
                        <a:t>CNT &gt; CCR</a:t>
                      </a:r>
                      <a:endParaRPr lang="en-US" sz="1800" dirty="0">
                        <a:effectLst/>
                        <a:latin typeface="Times New Roman" panose="02020603050405020304" pitchFamily="18" charset="0"/>
                        <a:ea typeface="SimSun" panose="02010600030101010101" pitchFamily="2" charset="-122"/>
                      </a:endParaRPr>
                    </a:p>
                  </a:txBody>
                  <a:tcPr marL="68907" marR="68907" marT="0" marB="0" anchor="ctr"/>
                </a:tc>
                <a:extLst>
                  <a:ext uri="{0D108BD9-81ED-4DB2-BD59-A6C34878D82A}">
                    <a16:rowId xmlns:a16="http://schemas.microsoft.com/office/drawing/2014/main" val="479017885"/>
                  </a:ext>
                </a:extLst>
              </a:tr>
              <a:tr h="281568">
                <a:tc rowSpan="2">
                  <a:txBody>
                    <a:bodyPr/>
                    <a:lstStyle/>
                    <a:p>
                      <a:pPr marL="0" marR="0" algn="ctr">
                        <a:spcBef>
                          <a:spcPts val="0"/>
                        </a:spcBef>
                        <a:spcAft>
                          <a:spcPts val="0"/>
                        </a:spcAft>
                      </a:pPr>
                      <a:r>
                        <a:rPr lang="en-US" sz="1400" dirty="0">
                          <a:effectLst/>
                        </a:rPr>
                        <a:t>Mode 2</a:t>
                      </a:r>
                    </a:p>
                    <a:p>
                      <a:pPr marL="0" marR="0" algn="ctr">
                        <a:spcBef>
                          <a:spcPts val="0"/>
                        </a:spcBef>
                        <a:spcAft>
                          <a:spcPts val="0"/>
                        </a:spcAft>
                      </a:pPr>
                      <a:r>
                        <a:rPr lang="en-US" sz="1400" dirty="0">
                          <a:effectLst/>
                          <a:latin typeface="Times New Roman" panose="02020603050405020304" pitchFamily="18" charset="0"/>
                          <a:ea typeface="SimSun" panose="02010600030101010101" pitchFamily="2" charset="-122"/>
                        </a:rPr>
                        <a:t>(High True)</a:t>
                      </a:r>
                    </a:p>
                  </a:txBody>
                  <a:tcPr marL="68907" marR="68907" marT="0" marB="0" anchor="ctr"/>
                </a:tc>
                <a:tc>
                  <a:txBody>
                    <a:bodyPr/>
                    <a:lstStyle/>
                    <a:p>
                      <a:pPr marL="0" marR="0" algn="ctr">
                        <a:spcBef>
                          <a:spcPts val="0"/>
                        </a:spcBef>
                        <a:spcAft>
                          <a:spcPts val="0"/>
                        </a:spcAft>
                      </a:pPr>
                      <a:r>
                        <a:rPr lang="en-US" sz="1400">
                          <a:effectLst/>
                        </a:rPr>
                        <a:t>Up-counting</a:t>
                      </a:r>
                      <a:endParaRPr lang="en-US" sz="1400">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effectLst/>
                        </a:rPr>
                        <a:t>CNT ≥ CCR</a:t>
                      </a:r>
                      <a:endParaRPr lang="en-US" sz="1800" dirty="0">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effectLst/>
                        </a:rPr>
                        <a:t>CNT &lt; CCR</a:t>
                      </a:r>
                      <a:endParaRPr lang="en-US" sz="1800" dirty="0">
                        <a:effectLst/>
                        <a:latin typeface="Times New Roman" panose="02020603050405020304" pitchFamily="18" charset="0"/>
                        <a:ea typeface="SimSun" panose="02010600030101010101" pitchFamily="2" charset="-122"/>
                      </a:endParaRPr>
                    </a:p>
                  </a:txBody>
                  <a:tcPr marL="68907" marR="68907" marT="0" marB="0" anchor="ctr"/>
                </a:tc>
                <a:extLst>
                  <a:ext uri="{0D108BD9-81ED-4DB2-BD59-A6C34878D82A}">
                    <a16:rowId xmlns:a16="http://schemas.microsoft.com/office/drawing/2014/main" val="4087141378"/>
                  </a:ext>
                </a:extLst>
              </a:tr>
              <a:tr h="282913">
                <a:tc vMerge="1">
                  <a:txBody>
                    <a:bodyPr/>
                    <a:lstStyle/>
                    <a:p>
                      <a:endParaRPr lang="en-US"/>
                    </a:p>
                  </a:txBody>
                  <a:tcPr/>
                </a:tc>
                <a:tc>
                  <a:txBody>
                    <a:bodyPr/>
                    <a:lstStyle/>
                    <a:p>
                      <a:pPr marL="0" marR="0" algn="ctr">
                        <a:spcBef>
                          <a:spcPts val="0"/>
                        </a:spcBef>
                        <a:spcAft>
                          <a:spcPts val="0"/>
                        </a:spcAft>
                      </a:pPr>
                      <a:r>
                        <a:rPr lang="en-US" sz="1400" dirty="0">
                          <a:effectLst/>
                        </a:rPr>
                        <a:t>Down-counting</a:t>
                      </a:r>
                      <a:endParaRPr lang="en-US" sz="1400" dirty="0">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effectLst/>
                        </a:rPr>
                        <a:t>CNT &gt; CCR</a:t>
                      </a:r>
                      <a:endParaRPr lang="en-US" sz="1800" dirty="0">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effectLst/>
                        </a:rPr>
                        <a:t>CNT ≤ CCR</a:t>
                      </a:r>
                      <a:endParaRPr lang="en-US" sz="1800" dirty="0">
                        <a:effectLst/>
                        <a:latin typeface="Times New Roman" panose="02020603050405020304" pitchFamily="18" charset="0"/>
                        <a:ea typeface="SimSun" panose="02010600030101010101" pitchFamily="2" charset="-122"/>
                      </a:endParaRPr>
                    </a:p>
                  </a:txBody>
                  <a:tcPr marL="68907" marR="68907" marT="0" marB="0" anchor="ctr"/>
                </a:tc>
                <a:extLst>
                  <a:ext uri="{0D108BD9-81ED-4DB2-BD59-A6C34878D82A}">
                    <a16:rowId xmlns:a16="http://schemas.microsoft.com/office/drawing/2014/main" val="3497049640"/>
                  </a:ext>
                </a:extLst>
              </a:tr>
            </a:tbl>
          </a:graphicData>
        </a:graphic>
      </p:graphicFrame>
      <p:sp>
        <p:nvSpPr>
          <p:cNvPr id="4" name="TextBox 3">
            <a:extLst>
              <a:ext uri="{FF2B5EF4-FFF2-40B4-BE49-F238E27FC236}">
                <a16:creationId xmlns:a16="http://schemas.microsoft.com/office/drawing/2014/main" id="{CE952B6E-0D63-633E-ACD7-ED70CF20031A}"/>
              </a:ext>
            </a:extLst>
          </p:cNvPr>
          <p:cNvSpPr txBox="1"/>
          <p:nvPr/>
        </p:nvSpPr>
        <p:spPr>
          <a:xfrm>
            <a:off x="820272" y="3690972"/>
            <a:ext cx="984564" cy="307777"/>
          </a:xfrm>
          <a:prstGeom prst="rect">
            <a:avLst/>
          </a:prstGeom>
          <a:noFill/>
        </p:spPr>
        <p:txBody>
          <a:bodyPr wrap="square" rtlCol="0">
            <a:spAutoFit/>
          </a:bodyPr>
          <a:lstStyle/>
          <a:p>
            <a:pPr algn="ctr"/>
            <a:r>
              <a:rPr lang="en-US" sz="1400" dirty="0">
                <a:latin typeface="Consolas" panose="020B0609020204030204" pitchFamily="49" charset="0"/>
              </a:rPr>
              <a:t>On for 3</a:t>
            </a:r>
          </a:p>
        </p:txBody>
      </p:sp>
      <p:sp>
        <p:nvSpPr>
          <p:cNvPr id="14" name="TextBox 13">
            <a:extLst>
              <a:ext uri="{FF2B5EF4-FFF2-40B4-BE49-F238E27FC236}">
                <a16:creationId xmlns:a16="http://schemas.microsoft.com/office/drawing/2014/main" id="{FF113B20-6298-1F51-7045-6B25DD5736D2}"/>
              </a:ext>
            </a:extLst>
          </p:cNvPr>
          <p:cNvSpPr txBox="1"/>
          <p:nvPr/>
        </p:nvSpPr>
        <p:spPr>
          <a:xfrm>
            <a:off x="1776947" y="4152880"/>
            <a:ext cx="1128280" cy="307777"/>
          </a:xfrm>
          <a:prstGeom prst="rect">
            <a:avLst/>
          </a:prstGeom>
          <a:noFill/>
        </p:spPr>
        <p:txBody>
          <a:bodyPr wrap="square" rtlCol="0">
            <a:spAutoFit/>
          </a:bodyPr>
          <a:lstStyle/>
          <a:p>
            <a:pPr algn="ctr"/>
            <a:r>
              <a:rPr lang="en-US" sz="1400" dirty="0">
                <a:latin typeface="Consolas" panose="020B0609020204030204" pitchFamily="49" charset="0"/>
              </a:rPr>
              <a:t>Off for 4</a:t>
            </a:r>
          </a:p>
        </p:txBody>
      </p:sp>
    </p:spTree>
    <p:extLst>
      <p:ext uri="{BB962C8B-B14F-4D97-AF65-F5344CB8AC3E}">
        <p14:creationId xmlns:p14="http://schemas.microsoft.com/office/powerpoint/2010/main" val="401567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173"/>
                                        </p:tgtEl>
                                        <p:attrNameLst>
                                          <p:attrName>style.visibility</p:attrName>
                                        </p:attrNameLst>
                                      </p:cBhvr>
                                      <p:to>
                                        <p:strVal val="visible"/>
                                      </p:to>
                                    </p:set>
                                    <p:animEffect transition="in" filter="wipe(left)">
                                      <p:cBhvr>
                                        <p:cTn id="10" dur="1000"/>
                                        <p:tgtEl>
                                          <p:spTgt spid="17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3188089" cy="990600"/>
          </a:xfrm>
        </p:spPr>
        <p:txBody>
          <a:bodyPr>
            <a:normAutofit fontScale="90000"/>
          </a:bodyPr>
          <a:lstStyle/>
          <a:p>
            <a:r>
              <a:rPr lang="en-US" dirty="0"/>
              <a:t>PWM Mode 2 (High-True)</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25</a:t>
            </a:fld>
            <a:endParaRPr kumimoji="0" lang="en-US" dirty="0"/>
          </a:p>
        </p:txBody>
      </p:sp>
      <p:grpSp>
        <p:nvGrpSpPr>
          <p:cNvPr id="243" name="Group 242"/>
          <p:cNvGrpSpPr/>
          <p:nvPr/>
        </p:nvGrpSpPr>
        <p:grpSpPr>
          <a:xfrm>
            <a:off x="914400" y="1800784"/>
            <a:ext cx="7924800" cy="1450555"/>
            <a:chOff x="152400" y="1828800"/>
            <a:chExt cx="8906985" cy="1450554"/>
          </a:xfrm>
        </p:grpSpPr>
        <p:grpSp>
          <p:nvGrpSpPr>
            <p:cNvPr id="241" name="Group 240"/>
            <p:cNvGrpSpPr/>
            <p:nvPr/>
          </p:nvGrpSpPr>
          <p:grpSpPr>
            <a:xfrm>
              <a:off x="152401" y="1828800"/>
              <a:ext cx="8906984" cy="228600"/>
              <a:chOff x="152401" y="1828800"/>
              <a:chExt cx="8906984" cy="228600"/>
            </a:xfrm>
          </p:grpSpPr>
          <p:grpSp>
            <p:nvGrpSpPr>
              <p:cNvPr id="21" name="Group 20"/>
              <p:cNvGrpSpPr/>
              <p:nvPr/>
            </p:nvGrpSpPr>
            <p:grpSpPr>
              <a:xfrm>
                <a:off x="152401" y="1828800"/>
                <a:ext cx="466725" cy="228600"/>
                <a:chOff x="914400" y="1828800"/>
                <a:chExt cx="466725" cy="228600"/>
              </a:xfrm>
            </p:grpSpPr>
            <p:cxnSp>
              <p:nvCxnSpPr>
                <p:cNvPr id="7" name="Elbow Connector 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466726" y="1828800"/>
                <a:ext cx="466725" cy="228600"/>
                <a:chOff x="914400" y="1828800"/>
                <a:chExt cx="466725" cy="228600"/>
              </a:xfrm>
            </p:grpSpPr>
            <p:cxnSp>
              <p:nvCxnSpPr>
                <p:cNvPr id="23" name="Elbow Connector 2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776287" y="1828800"/>
                <a:ext cx="466725" cy="228600"/>
                <a:chOff x="914400" y="1828800"/>
                <a:chExt cx="466725" cy="228600"/>
              </a:xfrm>
            </p:grpSpPr>
            <p:cxnSp>
              <p:nvCxnSpPr>
                <p:cNvPr id="26" name="Elbow Connector 25"/>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1090612" y="1828800"/>
                <a:ext cx="466725" cy="228600"/>
                <a:chOff x="914400" y="1828800"/>
                <a:chExt cx="466725" cy="228600"/>
              </a:xfrm>
            </p:grpSpPr>
            <p:cxnSp>
              <p:nvCxnSpPr>
                <p:cNvPr id="29" name="Elbow Connector 28"/>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1397793" y="1828800"/>
                <a:ext cx="466725" cy="228600"/>
                <a:chOff x="914400" y="1828800"/>
                <a:chExt cx="466725" cy="228600"/>
              </a:xfrm>
            </p:grpSpPr>
            <p:cxnSp>
              <p:nvCxnSpPr>
                <p:cNvPr id="32" name="Elbow Connector 31"/>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1712118" y="1828800"/>
                <a:ext cx="466725" cy="228600"/>
                <a:chOff x="914400" y="1828800"/>
                <a:chExt cx="466725" cy="228600"/>
              </a:xfrm>
            </p:grpSpPr>
            <p:cxnSp>
              <p:nvCxnSpPr>
                <p:cNvPr id="35" name="Elbow Connector 3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2021679" y="1828800"/>
                <a:ext cx="466725" cy="228600"/>
                <a:chOff x="914400" y="1828800"/>
                <a:chExt cx="466725" cy="228600"/>
              </a:xfrm>
            </p:grpSpPr>
            <p:cxnSp>
              <p:nvCxnSpPr>
                <p:cNvPr id="38" name="Elbow Connector 3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2336004" y="1828800"/>
                <a:ext cx="466725" cy="228600"/>
                <a:chOff x="914400" y="1828800"/>
                <a:chExt cx="466725" cy="228600"/>
              </a:xfrm>
            </p:grpSpPr>
            <p:cxnSp>
              <p:nvCxnSpPr>
                <p:cNvPr id="41" name="Elbow Connector 4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2654553" y="1828800"/>
                <a:ext cx="466725" cy="228600"/>
                <a:chOff x="914400" y="1828800"/>
                <a:chExt cx="466725" cy="228600"/>
              </a:xfrm>
            </p:grpSpPr>
            <p:cxnSp>
              <p:nvCxnSpPr>
                <p:cNvPr id="44" name="Elbow Connector 4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5" name="Elbow Connector 4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2968878" y="1828800"/>
                <a:ext cx="466725" cy="228600"/>
                <a:chOff x="914400" y="1828800"/>
                <a:chExt cx="466725" cy="228600"/>
              </a:xfrm>
            </p:grpSpPr>
            <p:cxnSp>
              <p:nvCxnSpPr>
                <p:cNvPr id="47" name="Elbow Connector 4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8" name="Elbow Connector 4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3278439" y="1828800"/>
                <a:ext cx="466725" cy="228600"/>
                <a:chOff x="914400" y="1828800"/>
                <a:chExt cx="466725" cy="228600"/>
              </a:xfrm>
            </p:grpSpPr>
            <p:cxnSp>
              <p:nvCxnSpPr>
                <p:cNvPr id="50" name="Elbow Connector 4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1" name="Elbow Connector 5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3592764" y="1828800"/>
                <a:ext cx="466725" cy="228600"/>
                <a:chOff x="914400" y="1828800"/>
                <a:chExt cx="466725" cy="228600"/>
              </a:xfrm>
            </p:grpSpPr>
            <p:cxnSp>
              <p:nvCxnSpPr>
                <p:cNvPr id="53" name="Elbow Connector 5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3899945" y="1828800"/>
                <a:ext cx="466725" cy="228600"/>
                <a:chOff x="914400" y="1828800"/>
                <a:chExt cx="466725" cy="228600"/>
              </a:xfrm>
            </p:grpSpPr>
            <p:cxnSp>
              <p:nvCxnSpPr>
                <p:cNvPr id="56" name="Elbow Connector 55"/>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7" name="Elbow Connector 56"/>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4214270" y="1828800"/>
                <a:ext cx="466725" cy="228600"/>
                <a:chOff x="914400" y="1828800"/>
                <a:chExt cx="466725" cy="228600"/>
              </a:xfrm>
            </p:grpSpPr>
            <p:cxnSp>
              <p:nvCxnSpPr>
                <p:cNvPr id="59" name="Elbow Connector 58"/>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0" name="Elbow Connector 59"/>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4523831" y="1828800"/>
                <a:ext cx="466725" cy="228600"/>
                <a:chOff x="914400" y="1828800"/>
                <a:chExt cx="466725" cy="228600"/>
              </a:xfrm>
            </p:grpSpPr>
            <p:cxnSp>
              <p:nvCxnSpPr>
                <p:cNvPr id="62" name="Elbow Connector 61"/>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3" name="Elbow Connector 62"/>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4838156" y="1828800"/>
                <a:ext cx="466725" cy="228600"/>
                <a:chOff x="914400" y="1828800"/>
                <a:chExt cx="466725" cy="228600"/>
              </a:xfrm>
            </p:grpSpPr>
            <p:cxnSp>
              <p:nvCxnSpPr>
                <p:cNvPr id="65" name="Elbow Connector 6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6" name="Elbow Connector 6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5151374" y="1828800"/>
                <a:ext cx="466725" cy="228600"/>
                <a:chOff x="914400" y="1828800"/>
                <a:chExt cx="466725" cy="228600"/>
              </a:xfrm>
            </p:grpSpPr>
            <p:cxnSp>
              <p:nvCxnSpPr>
                <p:cNvPr id="68" name="Elbow Connector 6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9" name="Elbow Connector 6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5458555" y="1828800"/>
                <a:ext cx="466725" cy="228600"/>
                <a:chOff x="914400" y="1828800"/>
                <a:chExt cx="466725" cy="228600"/>
              </a:xfrm>
            </p:grpSpPr>
            <p:cxnSp>
              <p:nvCxnSpPr>
                <p:cNvPr id="71" name="Elbow Connector 7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2" name="Elbow Connector 7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5772880" y="1828800"/>
                <a:ext cx="466725" cy="228600"/>
                <a:chOff x="914400" y="1828800"/>
                <a:chExt cx="466725" cy="228600"/>
              </a:xfrm>
            </p:grpSpPr>
            <p:cxnSp>
              <p:nvCxnSpPr>
                <p:cNvPr id="74" name="Elbow Connector 7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5" name="Elbow Connector 7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6082441" y="1828800"/>
                <a:ext cx="466725" cy="228600"/>
                <a:chOff x="914400" y="1828800"/>
                <a:chExt cx="466725" cy="228600"/>
              </a:xfrm>
            </p:grpSpPr>
            <p:cxnSp>
              <p:nvCxnSpPr>
                <p:cNvPr id="77" name="Elbow Connector 7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8" name="Elbow Connector 7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6396766" y="1828800"/>
                <a:ext cx="466725" cy="228600"/>
                <a:chOff x="914400" y="1828800"/>
                <a:chExt cx="466725" cy="228600"/>
              </a:xfrm>
            </p:grpSpPr>
            <p:cxnSp>
              <p:nvCxnSpPr>
                <p:cNvPr id="80" name="Elbow Connector 7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a:off x="6719725" y="1828800"/>
                <a:ext cx="466725" cy="228600"/>
                <a:chOff x="914400" y="1828800"/>
                <a:chExt cx="466725" cy="228600"/>
              </a:xfrm>
            </p:grpSpPr>
            <p:cxnSp>
              <p:nvCxnSpPr>
                <p:cNvPr id="205" name="Elbow Connector 20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06" name="Elbow Connector 20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07" name="Group 206"/>
              <p:cNvGrpSpPr/>
              <p:nvPr/>
            </p:nvGrpSpPr>
            <p:grpSpPr>
              <a:xfrm>
                <a:off x="7034050" y="1828800"/>
                <a:ext cx="466725" cy="228600"/>
                <a:chOff x="914400" y="1828800"/>
                <a:chExt cx="466725" cy="228600"/>
              </a:xfrm>
            </p:grpSpPr>
            <p:cxnSp>
              <p:nvCxnSpPr>
                <p:cNvPr id="208" name="Elbow Connector 20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09" name="Elbow Connector 20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a:off x="7347268" y="1828800"/>
                <a:ext cx="466725" cy="228600"/>
                <a:chOff x="914400" y="1828800"/>
                <a:chExt cx="466725" cy="228600"/>
              </a:xfrm>
            </p:grpSpPr>
            <p:cxnSp>
              <p:nvCxnSpPr>
                <p:cNvPr id="211" name="Elbow Connector 21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2" name="Elbow Connector 21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a:off x="7654449" y="1828800"/>
                <a:ext cx="466725" cy="228600"/>
                <a:chOff x="914400" y="1828800"/>
                <a:chExt cx="466725" cy="228600"/>
              </a:xfrm>
            </p:grpSpPr>
            <p:cxnSp>
              <p:nvCxnSpPr>
                <p:cNvPr id="214" name="Elbow Connector 21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5" name="Elbow Connector 21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a:off x="7968774" y="1828800"/>
                <a:ext cx="466725" cy="228600"/>
                <a:chOff x="914400" y="1828800"/>
                <a:chExt cx="466725" cy="228600"/>
              </a:xfrm>
            </p:grpSpPr>
            <p:cxnSp>
              <p:nvCxnSpPr>
                <p:cNvPr id="217" name="Elbow Connector 21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8" name="Elbow Connector 21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9" name="Group 218"/>
              <p:cNvGrpSpPr/>
              <p:nvPr/>
            </p:nvGrpSpPr>
            <p:grpSpPr>
              <a:xfrm>
                <a:off x="8278335" y="1828800"/>
                <a:ext cx="466725" cy="228600"/>
                <a:chOff x="914400" y="1828800"/>
                <a:chExt cx="466725" cy="228600"/>
              </a:xfrm>
            </p:grpSpPr>
            <p:cxnSp>
              <p:nvCxnSpPr>
                <p:cNvPr id="220" name="Elbow Connector 21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1" name="Elbow Connector 22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22" name="Group 221"/>
              <p:cNvGrpSpPr/>
              <p:nvPr/>
            </p:nvGrpSpPr>
            <p:grpSpPr>
              <a:xfrm>
                <a:off x="8592660" y="1828800"/>
                <a:ext cx="466725" cy="228600"/>
                <a:chOff x="914400" y="1828800"/>
                <a:chExt cx="466725" cy="228600"/>
              </a:xfrm>
            </p:grpSpPr>
            <p:cxnSp>
              <p:nvCxnSpPr>
                <p:cNvPr id="223" name="Elbow Connector 22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4" name="Elbow Connector 22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grpSp>
          <p:nvGrpSpPr>
            <p:cNvPr id="242" name="Group 241"/>
            <p:cNvGrpSpPr/>
            <p:nvPr/>
          </p:nvGrpSpPr>
          <p:grpSpPr>
            <a:xfrm>
              <a:off x="152400" y="2146478"/>
              <a:ext cx="8721102" cy="1132876"/>
              <a:chOff x="152400" y="2146478"/>
              <a:chExt cx="8721102" cy="1132876"/>
            </a:xfrm>
          </p:grpSpPr>
          <p:grpSp>
            <p:nvGrpSpPr>
              <p:cNvPr id="111" name="Group 110"/>
              <p:cNvGrpSpPr/>
              <p:nvPr/>
            </p:nvGrpSpPr>
            <p:grpSpPr>
              <a:xfrm>
                <a:off x="152400" y="2149147"/>
                <a:ext cx="2183604" cy="1128702"/>
                <a:chOff x="958990" y="2149147"/>
                <a:chExt cx="1085848" cy="1128702"/>
              </a:xfrm>
            </p:grpSpPr>
            <p:cxnSp>
              <p:nvCxnSpPr>
                <p:cNvPr id="83" name="Elbow Connector 82"/>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6" name="Elbow Connector 85"/>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9" name="Elbow Connector 88"/>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99" name="TextBox 98"/>
                <p:cNvSpPr txBox="1"/>
                <p:nvPr/>
              </p:nvSpPr>
              <p:spPr>
                <a:xfrm>
                  <a:off x="1111390" y="290875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100" name="TextBox 99"/>
                <p:cNvSpPr txBox="1"/>
                <p:nvPr/>
              </p:nvSpPr>
              <p:spPr>
                <a:xfrm>
                  <a:off x="1273315" y="2753505"/>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101" name="TextBox 100"/>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102" name="TextBox 101"/>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103" name="TextBox 102"/>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104" name="TextBox 103"/>
                <p:cNvSpPr txBox="1"/>
                <p:nvPr/>
              </p:nvSpPr>
              <p:spPr>
                <a:xfrm>
                  <a:off x="1892438" y="214914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6</a:t>
                  </a:r>
                </a:p>
              </p:txBody>
            </p:sp>
          </p:grpSp>
          <p:cxnSp>
            <p:nvCxnSpPr>
              <p:cNvPr id="127" name="Straight Connector 126"/>
              <p:cNvCxnSpPr>
                <a:stCxn id="104" idx="2"/>
                <a:endCxn id="104" idx="2"/>
              </p:cNvCxnSpPr>
              <p:nvPr/>
            </p:nvCxnSpPr>
            <p:spPr>
              <a:xfrm>
                <a:off x="2182768" y="236459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2333258" y="2362067"/>
                <a:ext cx="1612" cy="91453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74" name="Group 173"/>
              <p:cNvGrpSpPr/>
              <p:nvPr/>
            </p:nvGrpSpPr>
            <p:grpSpPr>
              <a:xfrm>
                <a:off x="2329309" y="2150652"/>
                <a:ext cx="2183604" cy="1128702"/>
                <a:chOff x="958990" y="2149147"/>
                <a:chExt cx="1085848" cy="1128702"/>
              </a:xfrm>
            </p:grpSpPr>
            <p:cxnSp>
              <p:nvCxnSpPr>
                <p:cNvPr id="175" name="Elbow Connector 174"/>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6" name="Elbow Connector 175"/>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7" name="Elbow Connector 176"/>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8" name="Elbow Connector 177"/>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9" name="Elbow Connector 178"/>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80" name="Elbow Connector 179"/>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181" name="TextBox 180"/>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182" name="TextBox 181"/>
                <p:cNvSpPr txBox="1"/>
                <p:nvPr/>
              </p:nvSpPr>
              <p:spPr>
                <a:xfrm>
                  <a:off x="1111390" y="290875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183" name="TextBox 182"/>
                <p:cNvSpPr txBox="1"/>
                <p:nvPr/>
              </p:nvSpPr>
              <p:spPr>
                <a:xfrm>
                  <a:off x="1273315" y="2753505"/>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184" name="TextBox 183"/>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185" name="TextBox 184"/>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186" name="TextBox 185"/>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187" name="TextBox 186"/>
                <p:cNvSpPr txBox="1"/>
                <p:nvPr/>
              </p:nvSpPr>
              <p:spPr>
                <a:xfrm>
                  <a:off x="1892438" y="214914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6</a:t>
                  </a:r>
                </a:p>
              </p:txBody>
            </p:sp>
          </p:grpSp>
          <p:cxnSp>
            <p:nvCxnSpPr>
              <p:cNvPr id="189" name="Straight Connector 188"/>
              <p:cNvCxnSpPr/>
              <p:nvPr/>
            </p:nvCxnSpPr>
            <p:spPr>
              <a:xfrm>
                <a:off x="4516218" y="2358662"/>
                <a:ext cx="1612" cy="91453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90" name="Group 189"/>
              <p:cNvGrpSpPr/>
              <p:nvPr/>
            </p:nvGrpSpPr>
            <p:grpSpPr>
              <a:xfrm>
                <a:off x="4512269" y="2147247"/>
                <a:ext cx="2183604" cy="1128702"/>
                <a:chOff x="958990" y="2149147"/>
                <a:chExt cx="1085848" cy="1128702"/>
              </a:xfrm>
            </p:grpSpPr>
            <p:cxnSp>
              <p:nvCxnSpPr>
                <p:cNvPr id="191" name="Elbow Connector 190"/>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2" name="Elbow Connector 191"/>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3" name="Elbow Connector 192"/>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4" name="Elbow Connector 193"/>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5" name="Elbow Connector 194"/>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6" name="Elbow Connector 195"/>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197" name="TextBox 196"/>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198" name="TextBox 197"/>
                <p:cNvSpPr txBox="1"/>
                <p:nvPr/>
              </p:nvSpPr>
              <p:spPr>
                <a:xfrm>
                  <a:off x="1111390" y="290875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199" name="TextBox 198"/>
                <p:cNvSpPr txBox="1"/>
                <p:nvPr/>
              </p:nvSpPr>
              <p:spPr>
                <a:xfrm>
                  <a:off x="1273315" y="2753505"/>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200" name="TextBox 199"/>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201" name="TextBox 200"/>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202" name="TextBox 201"/>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203" name="TextBox 202"/>
                <p:cNvSpPr txBox="1"/>
                <p:nvPr/>
              </p:nvSpPr>
              <p:spPr>
                <a:xfrm>
                  <a:off x="1892438" y="214914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6</a:t>
                  </a:r>
                </a:p>
              </p:txBody>
            </p:sp>
          </p:grpSp>
          <p:cxnSp>
            <p:nvCxnSpPr>
              <p:cNvPr id="225" name="Straight Connector 224"/>
              <p:cNvCxnSpPr/>
              <p:nvPr/>
            </p:nvCxnSpPr>
            <p:spPr>
              <a:xfrm>
                <a:off x="6693847" y="2357893"/>
                <a:ext cx="1612" cy="91453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226" name="Group 225"/>
              <p:cNvGrpSpPr/>
              <p:nvPr/>
            </p:nvGrpSpPr>
            <p:grpSpPr>
              <a:xfrm>
                <a:off x="6689898" y="2146478"/>
                <a:ext cx="2183604" cy="1128702"/>
                <a:chOff x="958990" y="2149147"/>
                <a:chExt cx="1085848" cy="1128702"/>
              </a:xfrm>
            </p:grpSpPr>
            <p:cxnSp>
              <p:nvCxnSpPr>
                <p:cNvPr id="227" name="Elbow Connector 226"/>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8" name="Elbow Connector 227"/>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9" name="Elbow Connector 228"/>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0" name="Elbow Connector 229"/>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1" name="Elbow Connector 230"/>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2" name="Elbow Connector 231"/>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233" name="TextBox 232"/>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234" name="TextBox 233"/>
                <p:cNvSpPr txBox="1"/>
                <p:nvPr/>
              </p:nvSpPr>
              <p:spPr>
                <a:xfrm>
                  <a:off x="1111390" y="290875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235" name="TextBox 234"/>
                <p:cNvSpPr txBox="1"/>
                <p:nvPr/>
              </p:nvSpPr>
              <p:spPr>
                <a:xfrm>
                  <a:off x="1273315" y="2753505"/>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236" name="TextBox 235"/>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237" name="TextBox 236"/>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238" name="TextBox 237"/>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239" name="TextBox 238"/>
                <p:cNvSpPr txBox="1"/>
                <p:nvPr/>
              </p:nvSpPr>
              <p:spPr>
                <a:xfrm>
                  <a:off x="1892438" y="214914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6</a:t>
                  </a:r>
                </a:p>
              </p:txBody>
            </p:sp>
          </p:grpSp>
        </p:grpSp>
      </p:grpSp>
      <p:sp>
        <p:nvSpPr>
          <p:cNvPr id="240" name="TextBox 239"/>
          <p:cNvSpPr txBox="1"/>
          <p:nvPr/>
        </p:nvSpPr>
        <p:spPr>
          <a:xfrm>
            <a:off x="295051" y="1175337"/>
            <a:ext cx="3821367" cy="369332"/>
          </a:xfrm>
          <a:prstGeom prst="rect">
            <a:avLst/>
          </a:prstGeom>
          <a:noFill/>
        </p:spPr>
        <p:txBody>
          <a:bodyPr wrap="none" rtlCol="0">
            <a:spAutoFit/>
          </a:bodyPr>
          <a:lstStyle/>
          <a:p>
            <a:r>
              <a:rPr lang="en-US" dirty="0">
                <a:solidFill>
                  <a:srgbClr val="C00000"/>
                </a:solidFill>
              </a:rPr>
              <a:t>Up-counting mode,  ARR = 6, CCR = 3</a:t>
            </a:r>
          </a:p>
        </p:txBody>
      </p:sp>
      <p:sp>
        <p:nvSpPr>
          <p:cNvPr id="244" name="TextBox 243"/>
          <p:cNvSpPr txBox="1"/>
          <p:nvPr/>
        </p:nvSpPr>
        <p:spPr>
          <a:xfrm>
            <a:off x="163015" y="1688068"/>
            <a:ext cx="737702" cy="369332"/>
          </a:xfrm>
          <a:prstGeom prst="rect">
            <a:avLst/>
          </a:prstGeom>
          <a:noFill/>
        </p:spPr>
        <p:txBody>
          <a:bodyPr wrap="none" rtlCol="0">
            <a:spAutoFit/>
          </a:bodyPr>
          <a:lstStyle/>
          <a:p>
            <a:r>
              <a:rPr lang="en-US" dirty="0"/>
              <a:t>Clock</a:t>
            </a:r>
          </a:p>
        </p:txBody>
      </p:sp>
      <p:sp>
        <p:nvSpPr>
          <p:cNvPr id="245" name="TextBox 244"/>
          <p:cNvSpPr txBox="1"/>
          <p:nvPr/>
        </p:nvSpPr>
        <p:spPr>
          <a:xfrm>
            <a:off x="146319" y="2642747"/>
            <a:ext cx="984565" cy="369332"/>
          </a:xfrm>
          <a:prstGeom prst="rect">
            <a:avLst/>
          </a:prstGeom>
          <a:noFill/>
        </p:spPr>
        <p:txBody>
          <a:bodyPr wrap="none" rtlCol="0">
            <a:spAutoFit/>
          </a:bodyPr>
          <a:lstStyle/>
          <a:p>
            <a:r>
              <a:rPr lang="en-US" dirty="0"/>
              <a:t>Counter</a:t>
            </a:r>
          </a:p>
        </p:txBody>
      </p:sp>
      <p:sp>
        <p:nvSpPr>
          <p:cNvPr id="246" name="Rectangle 245"/>
          <p:cNvSpPr/>
          <p:nvPr/>
        </p:nvSpPr>
        <p:spPr>
          <a:xfrm>
            <a:off x="3642100" y="3244333"/>
            <a:ext cx="184731" cy="369332"/>
          </a:xfrm>
          <a:prstGeom prst="rect">
            <a:avLst/>
          </a:prstGeom>
        </p:spPr>
        <p:txBody>
          <a:bodyPr wrap="none">
            <a:spAutoFit/>
          </a:bodyPr>
          <a:lstStyle/>
          <a:p>
            <a:endParaRPr lang="en-US" dirty="0"/>
          </a:p>
        </p:txBody>
      </p:sp>
      <p:cxnSp>
        <p:nvCxnSpPr>
          <p:cNvPr id="276" name="Straight Connector 275"/>
          <p:cNvCxnSpPr/>
          <p:nvPr/>
        </p:nvCxnSpPr>
        <p:spPr>
          <a:xfrm>
            <a:off x="8676050" y="2320392"/>
            <a:ext cx="1435" cy="91453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flipV="1">
            <a:off x="1265122" y="2787531"/>
            <a:ext cx="7647923" cy="4908"/>
          </a:xfrm>
          <a:prstGeom prst="straightConnector1">
            <a:avLst/>
          </a:prstGeom>
          <a:ln w="19050">
            <a:solidFill>
              <a:srgbClr val="C0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flipH="1">
            <a:off x="894993" y="2551239"/>
            <a:ext cx="809867" cy="276999"/>
          </a:xfrm>
          <a:prstGeom prst="rect">
            <a:avLst/>
          </a:prstGeom>
          <a:noFill/>
        </p:spPr>
        <p:txBody>
          <a:bodyPr wrap="square" rtlCol="0">
            <a:spAutoFit/>
          </a:bodyPr>
          <a:lstStyle/>
          <a:p>
            <a:r>
              <a:rPr lang="en-US" sz="1200" dirty="0">
                <a:solidFill>
                  <a:srgbClr val="C00000"/>
                </a:solidFill>
              </a:rPr>
              <a:t>CCR = 3</a:t>
            </a:r>
          </a:p>
        </p:txBody>
      </p:sp>
      <p:grpSp>
        <p:nvGrpSpPr>
          <p:cNvPr id="10" name="Group 9"/>
          <p:cNvGrpSpPr/>
          <p:nvPr/>
        </p:nvGrpSpPr>
        <p:grpSpPr>
          <a:xfrm>
            <a:off x="914402" y="2944286"/>
            <a:ext cx="7998643" cy="1250681"/>
            <a:chOff x="914400" y="2944283"/>
            <a:chExt cx="7998643" cy="1250681"/>
          </a:xfrm>
        </p:grpSpPr>
        <p:grpSp>
          <p:nvGrpSpPr>
            <p:cNvPr id="9" name="Group 8"/>
            <p:cNvGrpSpPr/>
            <p:nvPr/>
          </p:nvGrpSpPr>
          <p:grpSpPr>
            <a:xfrm>
              <a:off x="1757154" y="2944283"/>
              <a:ext cx="6923895" cy="793242"/>
              <a:chOff x="1757154" y="2944283"/>
              <a:chExt cx="6923895" cy="793242"/>
            </a:xfrm>
          </p:grpSpPr>
          <p:cxnSp>
            <p:nvCxnSpPr>
              <p:cNvPr id="15" name="Straight Connector 14"/>
              <p:cNvCxnSpPr/>
              <p:nvPr/>
            </p:nvCxnSpPr>
            <p:spPr>
              <a:xfrm>
                <a:off x="1757154" y="2945032"/>
                <a:ext cx="8592" cy="79249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a:stCxn id="181" idx="1"/>
              </p:cNvCxnSpPr>
              <p:nvPr/>
            </p:nvCxnSpPr>
            <p:spPr>
              <a:xfrm>
                <a:off x="2851257" y="3142365"/>
                <a:ext cx="9525" cy="589737"/>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a:off x="3697642" y="2944283"/>
                <a:ext cx="8592" cy="79249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4791746" y="3141617"/>
                <a:ext cx="9525" cy="589736"/>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a:off x="5642330" y="2945032"/>
                <a:ext cx="8592" cy="79249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6736434" y="3142366"/>
                <a:ext cx="9525" cy="589736"/>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a:off x="7577420" y="2945032"/>
                <a:ext cx="8592" cy="79249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a:off x="8671524" y="3142366"/>
                <a:ext cx="9525" cy="589736"/>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cxnSp>
          <p:nvCxnSpPr>
            <p:cNvPr id="247" name="Straight Arrow Connector 246"/>
            <p:cNvCxnSpPr/>
            <p:nvPr/>
          </p:nvCxnSpPr>
          <p:spPr>
            <a:xfrm flipV="1">
              <a:off x="914400" y="4186644"/>
              <a:ext cx="851114" cy="178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p:nvPr/>
          </p:nvCxnSpPr>
          <p:spPr>
            <a:xfrm>
              <a:off x="2848741" y="4185577"/>
              <a:ext cx="849290" cy="1067"/>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7" name="Straight Arrow Connector 276"/>
            <p:cNvCxnSpPr/>
            <p:nvPr/>
          </p:nvCxnSpPr>
          <p:spPr>
            <a:xfrm>
              <a:off x="4796462" y="4183203"/>
              <a:ext cx="849290" cy="1067"/>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8" name="Straight Arrow Connector 277"/>
            <p:cNvCxnSpPr/>
            <p:nvPr/>
          </p:nvCxnSpPr>
          <p:spPr>
            <a:xfrm>
              <a:off x="6732310" y="4183203"/>
              <a:ext cx="849290" cy="1067"/>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08" name="Group 107"/>
            <p:cNvGrpSpPr/>
            <p:nvPr/>
          </p:nvGrpSpPr>
          <p:grpSpPr>
            <a:xfrm>
              <a:off x="3703950" y="3733800"/>
              <a:ext cx="1091021" cy="457200"/>
              <a:chOff x="3703950" y="4114800"/>
              <a:chExt cx="1091021" cy="457200"/>
            </a:xfrm>
          </p:grpSpPr>
          <p:cxnSp>
            <p:nvCxnSpPr>
              <p:cNvPr id="279" name="Straight Arrow Connector 278"/>
              <p:cNvCxnSpPr/>
              <p:nvPr/>
            </p:nvCxnSpPr>
            <p:spPr>
              <a:xfrm>
                <a:off x="3706610" y="4114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0" name="Straight Arrow Connector 279"/>
              <p:cNvCxnSpPr/>
              <p:nvPr/>
            </p:nvCxnSpPr>
            <p:spPr>
              <a:xfrm>
                <a:off x="4794971" y="4114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2" name="Straight Arrow Connector 281"/>
              <p:cNvCxnSpPr/>
              <p:nvPr/>
            </p:nvCxnSpPr>
            <p:spPr>
              <a:xfrm flipH="1">
                <a:off x="3703950" y="4114800"/>
                <a:ext cx="1090692" cy="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p:nvGrpSpPr>
          <p:grpSpPr>
            <a:xfrm>
              <a:off x="1763804" y="3737764"/>
              <a:ext cx="1091021" cy="457200"/>
              <a:chOff x="3703950" y="4114800"/>
              <a:chExt cx="1091021" cy="457200"/>
            </a:xfrm>
          </p:grpSpPr>
          <p:cxnSp>
            <p:nvCxnSpPr>
              <p:cNvPr id="284" name="Straight Arrow Connector 283"/>
              <p:cNvCxnSpPr/>
              <p:nvPr/>
            </p:nvCxnSpPr>
            <p:spPr>
              <a:xfrm>
                <a:off x="3706610" y="4114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5" name="Straight Arrow Connector 284"/>
              <p:cNvCxnSpPr/>
              <p:nvPr/>
            </p:nvCxnSpPr>
            <p:spPr>
              <a:xfrm>
                <a:off x="4794971" y="4114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6" name="Straight Arrow Connector 285"/>
              <p:cNvCxnSpPr/>
              <p:nvPr/>
            </p:nvCxnSpPr>
            <p:spPr>
              <a:xfrm flipH="1">
                <a:off x="3703950" y="4114800"/>
                <a:ext cx="1090692" cy="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p:nvGrpSpPr>
          <p:grpSpPr>
            <a:xfrm>
              <a:off x="5651710" y="3734266"/>
              <a:ext cx="1091021" cy="457200"/>
              <a:chOff x="3703950" y="4114800"/>
              <a:chExt cx="1091021" cy="457200"/>
            </a:xfrm>
          </p:grpSpPr>
          <p:cxnSp>
            <p:nvCxnSpPr>
              <p:cNvPr id="288" name="Straight Arrow Connector 287"/>
              <p:cNvCxnSpPr/>
              <p:nvPr/>
            </p:nvCxnSpPr>
            <p:spPr>
              <a:xfrm>
                <a:off x="3706610" y="4114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9" name="Straight Arrow Connector 288"/>
              <p:cNvCxnSpPr/>
              <p:nvPr/>
            </p:nvCxnSpPr>
            <p:spPr>
              <a:xfrm>
                <a:off x="4794971" y="4114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0" name="Straight Arrow Connector 289"/>
              <p:cNvCxnSpPr/>
              <p:nvPr/>
            </p:nvCxnSpPr>
            <p:spPr>
              <a:xfrm flipH="1">
                <a:off x="3703950" y="4114800"/>
                <a:ext cx="1090692" cy="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91" name="Group 290"/>
            <p:cNvGrpSpPr/>
            <p:nvPr/>
          </p:nvGrpSpPr>
          <p:grpSpPr>
            <a:xfrm>
              <a:off x="7585819" y="3733800"/>
              <a:ext cx="1091021" cy="457200"/>
              <a:chOff x="3703950" y="4114800"/>
              <a:chExt cx="1091021" cy="457200"/>
            </a:xfrm>
          </p:grpSpPr>
          <p:cxnSp>
            <p:nvCxnSpPr>
              <p:cNvPr id="292" name="Straight Arrow Connector 291"/>
              <p:cNvCxnSpPr/>
              <p:nvPr/>
            </p:nvCxnSpPr>
            <p:spPr>
              <a:xfrm>
                <a:off x="3706610" y="4114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3" name="Straight Arrow Connector 292"/>
              <p:cNvCxnSpPr/>
              <p:nvPr/>
            </p:nvCxnSpPr>
            <p:spPr>
              <a:xfrm>
                <a:off x="4794971" y="4114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4" name="Straight Arrow Connector 293"/>
              <p:cNvCxnSpPr/>
              <p:nvPr/>
            </p:nvCxnSpPr>
            <p:spPr>
              <a:xfrm flipH="1">
                <a:off x="3703950" y="4114800"/>
                <a:ext cx="1090692" cy="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10" name="Straight Connector 109"/>
            <p:cNvCxnSpPr/>
            <p:nvPr/>
          </p:nvCxnSpPr>
          <p:spPr>
            <a:xfrm>
              <a:off x="8671524" y="4191000"/>
              <a:ext cx="24151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4321014" y="4760115"/>
            <a:ext cx="4365787" cy="1504070"/>
            <a:chOff x="4321012" y="4760116"/>
            <a:chExt cx="4365787" cy="1504070"/>
          </a:xfrm>
        </p:grpSpPr>
        <p:sp>
          <p:nvSpPr>
            <p:cNvPr id="252" name="Rectangle 251"/>
            <p:cNvSpPr/>
            <p:nvPr/>
          </p:nvSpPr>
          <p:spPr>
            <a:xfrm>
              <a:off x="4370099" y="4760116"/>
              <a:ext cx="4316699" cy="1504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TextBox 252"/>
            <p:cNvSpPr txBox="1"/>
            <p:nvPr/>
          </p:nvSpPr>
          <p:spPr>
            <a:xfrm>
              <a:off x="4321012" y="5060336"/>
              <a:ext cx="4365787" cy="646331"/>
            </a:xfrm>
            <a:prstGeom prst="rect">
              <a:avLst/>
            </a:prstGeom>
            <a:noFill/>
          </p:spPr>
          <p:txBody>
            <a:bodyPr wrap="square" rtlCol="0">
              <a:spAutoFit/>
            </a:bodyPr>
            <a:lstStyle/>
            <a:p>
              <a:r>
                <a:rPr lang="en-US" dirty="0">
                  <a:solidFill>
                    <a:srgbClr val="C00000"/>
                  </a:solidFill>
                  <a:latin typeface="Consolas" panose="020B0609020204030204" pitchFamily="49" charset="0"/>
                  <a:cs typeface="Arial" panose="020B0604020202020204" pitchFamily="34" charset="0"/>
                </a:rPr>
                <a:t>Timer Period = (ARR + 1) * Clock Period       = 7 * Clock Period</a:t>
              </a:r>
            </a:p>
          </p:txBody>
        </p:sp>
      </p:grpSp>
      <p:grpSp>
        <p:nvGrpSpPr>
          <p:cNvPr id="13" name="Group 12"/>
          <p:cNvGrpSpPr/>
          <p:nvPr/>
        </p:nvGrpSpPr>
        <p:grpSpPr>
          <a:xfrm>
            <a:off x="457203" y="4762915"/>
            <a:ext cx="3767769" cy="1504071"/>
            <a:chOff x="457200" y="4762911"/>
            <a:chExt cx="3767769" cy="1504070"/>
          </a:xfrm>
        </p:grpSpPr>
        <p:sp>
          <p:nvSpPr>
            <p:cNvPr id="4" name="Rectangle 3"/>
            <p:cNvSpPr/>
            <p:nvPr/>
          </p:nvSpPr>
          <p:spPr>
            <a:xfrm>
              <a:off x="457200" y="4762911"/>
              <a:ext cx="3767769" cy="150407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TextBox 302"/>
            <p:cNvSpPr txBox="1"/>
            <p:nvPr/>
          </p:nvSpPr>
          <p:spPr>
            <a:xfrm>
              <a:off x="534391" y="4996162"/>
              <a:ext cx="2337499" cy="369332"/>
            </a:xfrm>
            <a:prstGeom prst="rect">
              <a:avLst/>
            </a:prstGeom>
            <a:noFill/>
          </p:spPr>
          <p:txBody>
            <a:bodyPr wrap="none" rtlCol="0">
              <a:spAutoFit/>
            </a:bodyPr>
            <a:lstStyle/>
            <a:p>
              <a:r>
                <a:rPr lang="en-US" dirty="0">
                  <a:solidFill>
                    <a:srgbClr val="C00000"/>
                  </a:solidFill>
                  <a:latin typeface="Consolas" panose="020B0609020204030204" pitchFamily="49" charset="0"/>
                </a:rPr>
                <a:t>Duty Cycle = 1 - </a:t>
              </a:r>
            </a:p>
          </p:txBody>
        </p:sp>
        <p:cxnSp>
          <p:nvCxnSpPr>
            <p:cNvPr id="304" name="Straight Connector 303"/>
            <p:cNvCxnSpPr/>
            <p:nvPr/>
          </p:nvCxnSpPr>
          <p:spPr>
            <a:xfrm>
              <a:off x="2913768" y="5181600"/>
              <a:ext cx="117966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05" name="TextBox 304"/>
            <p:cNvSpPr txBox="1"/>
            <p:nvPr/>
          </p:nvSpPr>
          <p:spPr>
            <a:xfrm>
              <a:off x="2913768" y="4793486"/>
              <a:ext cx="1175659" cy="369332"/>
            </a:xfrm>
            <a:prstGeom prst="rect">
              <a:avLst/>
            </a:prstGeom>
            <a:noFill/>
          </p:spPr>
          <p:txBody>
            <a:bodyPr wrap="square" rtlCol="0">
              <a:spAutoFit/>
            </a:bodyPr>
            <a:lstStyle/>
            <a:p>
              <a:pPr algn="ctr"/>
              <a:r>
                <a:rPr lang="en-US" dirty="0">
                  <a:solidFill>
                    <a:srgbClr val="C00000"/>
                  </a:solidFill>
                  <a:latin typeface="Consolas" panose="020B0609020204030204" pitchFamily="49" charset="0"/>
                </a:rPr>
                <a:t>CCR</a:t>
              </a:r>
            </a:p>
          </p:txBody>
        </p:sp>
        <p:sp>
          <p:nvSpPr>
            <p:cNvPr id="306" name="TextBox 305"/>
            <p:cNvSpPr txBox="1"/>
            <p:nvPr/>
          </p:nvSpPr>
          <p:spPr>
            <a:xfrm>
              <a:off x="2913768" y="5198836"/>
              <a:ext cx="1179664" cy="369332"/>
            </a:xfrm>
            <a:prstGeom prst="rect">
              <a:avLst/>
            </a:prstGeom>
            <a:noFill/>
          </p:spPr>
          <p:txBody>
            <a:bodyPr wrap="square" rtlCol="0">
              <a:spAutoFit/>
            </a:bodyPr>
            <a:lstStyle/>
            <a:p>
              <a:pPr algn="ctr"/>
              <a:r>
                <a:rPr lang="en-US" dirty="0">
                  <a:solidFill>
                    <a:srgbClr val="C00000"/>
                  </a:solidFill>
                  <a:latin typeface="Consolas" panose="020B0609020204030204" pitchFamily="49" charset="0"/>
                </a:rPr>
                <a:t>ARR + 1</a:t>
              </a:r>
            </a:p>
          </p:txBody>
        </p:sp>
        <p:sp>
          <p:nvSpPr>
            <p:cNvPr id="249" name="TextBox 248"/>
            <p:cNvSpPr txBox="1"/>
            <p:nvPr/>
          </p:nvSpPr>
          <p:spPr>
            <a:xfrm>
              <a:off x="1848379" y="5676254"/>
              <a:ext cx="370220" cy="369332"/>
            </a:xfrm>
            <a:prstGeom prst="rect">
              <a:avLst/>
            </a:prstGeom>
            <a:noFill/>
          </p:spPr>
          <p:txBody>
            <a:bodyPr wrap="square" rtlCol="0">
              <a:spAutoFit/>
            </a:bodyPr>
            <a:lstStyle/>
            <a:p>
              <a:pPr algn="ctr"/>
              <a:r>
                <a:rPr lang="en-US" dirty="0">
                  <a:solidFill>
                    <a:srgbClr val="C00000"/>
                  </a:solidFill>
                  <a:latin typeface="Consolas" panose="020B0609020204030204" pitchFamily="49" charset="0"/>
                </a:rPr>
                <a:t>=</a:t>
              </a:r>
            </a:p>
          </p:txBody>
        </p:sp>
        <p:cxnSp>
          <p:nvCxnSpPr>
            <p:cNvPr id="254" name="Straight Connector 253"/>
            <p:cNvCxnSpPr/>
            <p:nvPr/>
          </p:nvCxnSpPr>
          <p:spPr>
            <a:xfrm>
              <a:off x="2216985" y="5887496"/>
              <a:ext cx="33635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55" name="TextBox 254"/>
            <p:cNvSpPr txBox="1"/>
            <p:nvPr/>
          </p:nvSpPr>
          <p:spPr>
            <a:xfrm>
              <a:off x="2216985" y="5492299"/>
              <a:ext cx="344835" cy="369332"/>
            </a:xfrm>
            <a:prstGeom prst="rect">
              <a:avLst/>
            </a:prstGeom>
            <a:noFill/>
          </p:spPr>
          <p:txBody>
            <a:bodyPr wrap="square" rtlCol="0">
              <a:spAutoFit/>
            </a:bodyPr>
            <a:lstStyle/>
            <a:p>
              <a:pPr algn="ctr"/>
              <a:r>
                <a:rPr lang="en-US" dirty="0">
                  <a:solidFill>
                    <a:srgbClr val="C00000"/>
                  </a:solidFill>
                  <a:latin typeface="Consolas" panose="020B0609020204030204" pitchFamily="49" charset="0"/>
                </a:rPr>
                <a:t>4</a:t>
              </a:r>
            </a:p>
          </p:txBody>
        </p:sp>
        <p:sp>
          <p:nvSpPr>
            <p:cNvPr id="258" name="TextBox 257"/>
            <p:cNvSpPr txBox="1"/>
            <p:nvPr/>
          </p:nvSpPr>
          <p:spPr>
            <a:xfrm>
              <a:off x="2216985" y="5897649"/>
              <a:ext cx="336359" cy="369332"/>
            </a:xfrm>
            <a:prstGeom prst="rect">
              <a:avLst/>
            </a:prstGeom>
            <a:noFill/>
          </p:spPr>
          <p:txBody>
            <a:bodyPr wrap="square" rtlCol="0">
              <a:spAutoFit/>
            </a:bodyPr>
            <a:lstStyle/>
            <a:p>
              <a:pPr algn="ctr"/>
              <a:r>
                <a:rPr lang="en-US" dirty="0">
                  <a:solidFill>
                    <a:srgbClr val="C00000"/>
                  </a:solidFill>
                  <a:latin typeface="Consolas" panose="020B0609020204030204" pitchFamily="49" charset="0"/>
                </a:rPr>
                <a:t>7</a:t>
              </a:r>
            </a:p>
          </p:txBody>
        </p:sp>
      </p:grpSp>
      <p:sp>
        <p:nvSpPr>
          <p:cNvPr id="259" name="Rectangle 258"/>
          <p:cNvSpPr/>
          <p:nvPr/>
        </p:nvSpPr>
        <p:spPr>
          <a:xfrm>
            <a:off x="155662" y="3824949"/>
            <a:ext cx="875561" cy="646331"/>
          </a:xfrm>
          <a:prstGeom prst="rect">
            <a:avLst/>
          </a:prstGeom>
        </p:spPr>
        <p:txBody>
          <a:bodyPr wrap="none">
            <a:spAutoFit/>
          </a:bodyPr>
          <a:lstStyle/>
          <a:p>
            <a:r>
              <a:rPr lang="en-US" dirty="0"/>
              <a:t>PWM</a:t>
            </a:r>
          </a:p>
          <a:p>
            <a:r>
              <a:rPr lang="en-US" dirty="0"/>
              <a:t>Output</a:t>
            </a:r>
          </a:p>
        </p:txBody>
      </p:sp>
      <p:grpSp>
        <p:nvGrpSpPr>
          <p:cNvPr id="261" name="Group 260"/>
          <p:cNvGrpSpPr/>
          <p:nvPr/>
        </p:nvGrpSpPr>
        <p:grpSpPr>
          <a:xfrm>
            <a:off x="4711190" y="152861"/>
            <a:ext cx="4212518" cy="838200"/>
            <a:chOff x="7458162" y="246858"/>
            <a:chExt cx="4212518" cy="838200"/>
          </a:xfrm>
        </p:grpSpPr>
        <p:sp>
          <p:nvSpPr>
            <p:cNvPr id="263" name="TextBox 262"/>
            <p:cNvSpPr txBox="1"/>
            <p:nvPr/>
          </p:nvSpPr>
          <p:spPr>
            <a:xfrm>
              <a:off x="7458162" y="500314"/>
              <a:ext cx="1709122" cy="369332"/>
            </a:xfrm>
            <a:prstGeom prst="rect">
              <a:avLst/>
            </a:prstGeom>
            <a:noFill/>
          </p:spPr>
          <p:txBody>
            <a:bodyPr wrap="none" rtlCol="0">
              <a:spAutoFit/>
            </a:bodyPr>
            <a:lstStyle/>
            <a:p>
              <a:r>
                <a:rPr lang="en-US" dirty="0">
                  <a:solidFill>
                    <a:schemeClr val="bg1"/>
                  </a:solidFill>
                </a:rPr>
                <a:t>Timer Output =</a:t>
              </a:r>
            </a:p>
          </p:txBody>
        </p:sp>
        <p:sp>
          <p:nvSpPr>
            <p:cNvPr id="265" name="Left Brace 264"/>
            <p:cNvSpPr/>
            <p:nvPr/>
          </p:nvSpPr>
          <p:spPr>
            <a:xfrm>
              <a:off x="9200727" y="246858"/>
              <a:ext cx="181035" cy="838200"/>
            </a:xfrm>
            <a:prstGeom prst="leftBrace">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266" name="TextBox 265"/>
            <p:cNvSpPr txBox="1"/>
            <p:nvPr/>
          </p:nvSpPr>
          <p:spPr>
            <a:xfrm>
              <a:off x="9354036" y="265508"/>
              <a:ext cx="2293577" cy="369332"/>
            </a:xfrm>
            <a:prstGeom prst="rect">
              <a:avLst/>
            </a:prstGeom>
            <a:noFill/>
          </p:spPr>
          <p:txBody>
            <a:bodyPr wrap="none" rtlCol="0">
              <a:spAutoFit/>
            </a:bodyPr>
            <a:lstStyle/>
            <a:p>
              <a:r>
                <a:rPr lang="en-US" dirty="0">
                  <a:solidFill>
                    <a:schemeClr val="bg1"/>
                  </a:solidFill>
                </a:rPr>
                <a:t>Low if counter &lt; CCR</a:t>
              </a:r>
            </a:p>
          </p:txBody>
        </p:sp>
        <p:sp>
          <p:nvSpPr>
            <p:cNvPr id="267" name="TextBox 266"/>
            <p:cNvSpPr txBox="1"/>
            <p:nvPr/>
          </p:nvSpPr>
          <p:spPr>
            <a:xfrm>
              <a:off x="9349211" y="656102"/>
              <a:ext cx="2321469" cy="369332"/>
            </a:xfrm>
            <a:prstGeom prst="rect">
              <a:avLst/>
            </a:prstGeom>
            <a:noFill/>
          </p:spPr>
          <p:txBody>
            <a:bodyPr wrap="none" rtlCol="0">
              <a:spAutoFit/>
            </a:bodyPr>
            <a:lstStyle/>
            <a:p>
              <a:r>
                <a:rPr lang="en-US" dirty="0">
                  <a:solidFill>
                    <a:schemeClr val="bg1"/>
                  </a:solidFill>
                </a:rPr>
                <a:t>High if counter ≥ CCR</a:t>
              </a:r>
            </a:p>
          </p:txBody>
        </p:sp>
      </p:grpSp>
      <p:graphicFrame>
        <p:nvGraphicFramePr>
          <p:cNvPr id="6" name="Table 5">
            <a:extLst>
              <a:ext uri="{FF2B5EF4-FFF2-40B4-BE49-F238E27FC236}">
                <a16:creationId xmlns:a16="http://schemas.microsoft.com/office/drawing/2014/main" id="{9F8077DF-D179-4A34-6C36-9502D4C6F1AA}"/>
              </a:ext>
            </a:extLst>
          </p:cNvPr>
          <p:cNvGraphicFramePr>
            <a:graphicFrameLocks noGrp="1"/>
          </p:cNvGraphicFramePr>
          <p:nvPr>
            <p:extLst>
              <p:ext uri="{D42A27DB-BD31-4B8C-83A1-F6EECF244321}">
                <p14:modId xmlns:p14="http://schemas.microsoft.com/office/powerpoint/2010/main" val="3020881955"/>
              </p:ext>
            </p:extLst>
          </p:nvPr>
        </p:nvGraphicFramePr>
        <p:xfrm>
          <a:off x="4051146" y="32274"/>
          <a:ext cx="5059154" cy="1369008"/>
        </p:xfrm>
        <a:graphic>
          <a:graphicData uri="http://schemas.openxmlformats.org/drawingml/2006/table">
            <a:tbl>
              <a:tblPr firstRow="1" firstCol="1" bandRow="1">
                <a:tableStyleId>{5C22544A-7EE6-4342-B048-85BDC9FD1C3A}</a:tableStyleId>
              </a:tblPr>
              <a:tblGrid>
                <a:gridCol w="1117720">
                  <a:extLst>
                    <a:ext uri="{9D8B030D-6E8A-4147-A177-3AD203B41FA5}">
                      <a16:colId xmlns:a16="http://schemas.microsoft.com/office/drawing/2014/main" val="169801539"/>
                    </a:ext>
                  </a:extLst>
                </a:gridCol>
                <a:gridCol w="1507097">
                  <a:extLst>
                    <a:ext uri="{9D8B030D-6E8A-4147-A177-3AD203B41FA5}">
                      <a16:colId xmlns:a16="http://schemas.microsoft.com/office/drawing/2014/main" val="2703477402"/>
                    </a:ext>
                  </a:extLst>
                </a:gridCol>
                <a:gridCol w="1231353">
                  <a:extLst>
                    <a:ext uri="{9D8B030D-6E8A-4147-A177-3AD203B41FA5}">
                      <a16:colId xmlns:a16="http://schemas.microsoft.com/office/drawing/2014/main" val="1325223624"/>
                    </a:ext>
                  </a:extLst>
                </a:gridCol>
                <a:gridCol w="1202984">
                  <a:extLst>
                    <a:ext uri="{9D8B030D-6E8A-4147-A177-3AD203B41FA5}">
                      <a16:colId xmlns:a16="http://schemas.microsoft.com/office/drawing/2014/main" val="2198600529"/>
                    </a:ext>
                  </a:extLst>
                </a:gridCol>
              </a:tblGrid>
              <a:tr h="240046">
                <a:tc>
                  <a:txBody>
                    <a:bodyPr/>
                    <a:lstStyle/>
                    <a:p>
                      <a:pPr marL="0" marR="0" algn="ctr">
                        <a:spcBef>
                          <a:spcPts val="0"/>
                        </a:spcBef>
                        <a:spcAft>
                          <a:spcPts val="0"/>
                        </a:spcAft>
                      </a:pPr>
                      <a:r>
                        <a:rPr lang="en-US" sz="1400" dirty="0">
                          <a:effectLst/>
                        </a:rPr>
                        <a:t>PWM</a:t>
                      </a:r>
                      <a:endParaRPr lang="en-US" sz="1400" dirty="0">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effectLst/>
                        </a:rPr>
                        <a:t>Timer Counting</a:t>
                      </a:r>
                      <a:endParaRPr lang="en-US" sz="1400" dirty="0">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altLang="zh-CN" sz="1400" dirty="0">
                          <a:effectLst/>
                        </a:rPr>
                        <a:t>On</a:t>
                      </a:r>
                      <a:endParaRPr lang="en-US" sz="1400" dirty="0">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effectLst/>
                        </a:rPr>
                        <a:t>Off</a:t>
                      </a:r>
                      <a:endParaRPr lang="en-US" sz="1400" dirty="0">
                        <a:effectLst/>
                        <a:latin typeface="Times New Roman" panose="02020603050405020304" pitchFamily="18" charset="0"/>
                        <a:ea typeface="SimSun" panose="02010600030101010101" pitchFamily="2" charset="-122"/>
                      </a:endParaRPr>
                    </a:p>
                  </a:txBody>
                  <a:tcPr marL="68907" marR="68907" marT="0" marB="0" anchor="ctr"/>
                </a:tc>
                <a:extLst>
                  <a:ext uri="{0D108BD9-81ED-4DB2-BD59-A6C34878D82A}">
                    <a16:rowId xmlns:a16="http://schemas.microsoft.com/office/drawing/2014/main" val="3071312830"/>
                  </a:ext>
                </a:extLst>
              </a:tr>
              <a:tr h="281568">
                <a:tc rowSpan="2">
                  <a:txBody>
                    <a:bodyPr/>
                    <a:lstStyle/>
                    <a:p>
                      <a:pPr marL="0" marR="0" algn="ctr">
                        <a:spcBef>
                          <a:spcPts val="0"/>
                        </a:spcBef>
                        <a:spcAft>
                          <a:spcPts val="0"/>
                        </a:spcAft>
                      </a:pPr>
                      <a:r>
                        <a:rPr lang="en-US" sz="1400" dirty="0">
                          <a:effectLst/>
                        </a:rPr>
                        <a:t>Mode 1</a:t>
                      </a:r>
                    </a:p>
                    <a:p>
                      <a:pPr marL="0" marR="0" algn="ctr">
                        <a:spcBef>
                          <a:spcPts val="0"/>
                        </a:spcBef>
                        <a:spcAft>
                          <a:spcPts val="0"/>
                        </a:spcAft>
                      </a:pPr>
                      <a:r>
                        <a:rPr lang="en-US" sz="1400" dirty="0">
                          <a:effectLst/>
                          <a:latin typeface="Times New Roman" panose="02020603050405020304" pitchFamily="18" charset="0"/>
                          <a:ea typeface="SimSun" panose="02010600030101010101" pitchFamily="2" charset="-122"/>
                        </a:rPr>
                        <a:t>(Low True)</a:t>
                      </a:r>
                    </a:p>
                  </a:txBody>
                  <a:tcPr marL="68907" marR="68907" marT="0" marB="0" anchor="ctr"/>
                </a:tc>
                <a:tc>
                  <a:txBody>
                    <a:bodyPr/>
                    <a:lstStyle/>
                    <a:p>
                      <a:pPr marL="0" marR="0" algn="ctr">
                        <a:spcBef>
                          <a:spcPts val="0"/>
                        </a:spcBef>
                        <a:spcAft>
                          <a:spcPts val="0"/>
                        </a:spcAft>
                      </a:pPr>
                      <a:r>
                        <a:rPr lang="en-US" sz="1400">
                          <a:solidFill>
                            <a:schemeClr val="tx1"/>
                          </a:solidFill>
                          <a:effectLst/>
                        </a:rPr>
                        <a:t>Up-counting</a:t>
                      </a:r>
                      <a:endParaRPr lang="en-US" sz="1400">
                        <a:solidFill>
                          <a:schemeClr val="tx1"/>
                        </a:solidFill>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solidFill>
                            <a:schemeClr val="tx1"/>
                          </a:solidFill>
                          <a:effectLst/>
                        </a:rPr>
                        <a:t>CNT &lt; CCR</a:t>
                      </a:r>
                      <a:endParaRPr lang="en-US" sz="1800" dirty="0">
                        <a:solidFill>
                          <a:schemeClr val="tx1"/>
                        </a:solidFill>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solidFill>
                            <a:schemeClr val="tx1"/>
                          </a:solidFill>
                          <a:effectLst/>
                        </a:rPr>
                        <a:t>CNT ≥ CCR</a:t>
                      </a:r>
                      <a:endParaRPr lang="en-US" sz="1800" dirty="0">
                        <a:solidFill>
                          <a:schemeClr val="tx1"/>
                        </a:solidFill>
                        <a:effectLst/>
                        <a:latin typeface="Times New Roman" panose="02020603050405020304" pitchFamily="18" charset="0"/>
                        <a:ea typeface="SimSun" panose="02010600030101010101" pitchFamily="2" charset="-122"/>
                      </a:endParaRPr>
                    </a:p>
                  </a:txBody>
                  <a:tcPr marL="68907" marR="68907" marT="0" marB="0" anchor="ctr"/>
                </a:tc>
                <a:extLst>
                  <a:ext uri="{0D108BD9-81ED-4DB2-BD59-A6C34878D82A}">
                    <a16:rowId xmlns:a16="http://schemas.microsoft.com/office/drawing/2014/main" val="1400857535"/>
                  </a:ext>
                </a:extLst>
              </a:tr>
              <a:tr h="282913">
                <a:tc vMerge="1">
                  <a:txBody>
                    <a:bodyPr/>
                    <a:lstStyle/>
                    <a:p>
                      <a:endParaRPr lang="en-US"/>
                    </a:p>
                  </a:txBody>
                  <a:tcPr/>
                </a:tc>
                <a:tc>
                  <a:txBody>
                    <a:bodyPr/>
                    <a:lstStyle/>
                    <a:p>
                      <a:pPr marL="0" marR="0" algn="ctr">
                        <a:spcBef>
                          <a:spcPts val="0"/>
                        </a:spcBef>
                        <a:spcAft>
                          <a:spcPts val="0"/>
                        </a:spcAft>
                      </a:pPr>
                      <a:r>
                        <a:rPr lang="en-US" sz="1400" dirty="0">
                          <a:effectLst/>
                        </a:rPr>
                        <a:t>Down-counting</a:t>
                      </a:r>
                      <a:endParaRPr lang="en-US" sz="1400" dirty="0">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effectLst/>
                        </a:rPr>
                        <a:t>CNT ≤ CCR</a:t>
                      </a:r>
                      <a:endParaRPr lang="en-US" sz="1800" dirty="0">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effectLst/>
                        </a:rPr>
                        <a:t>CNT &gt; CCR</a:t>
                      </a:r>
                      <a:endParaRPr lang="en-US" sz="1800" dirty="0">
                        <a:effectLst/>
                        <a:latin typeface="Times New Roman" panose="02020603050405020304" pitchFamily="18" charset="0"/>
                        <a:ea typeface="SimSun" panose="02010600030101010101" pitchFamily="2" charset="-122"/>
                      </a:endParaRPr>
                    </a:p>
                  </a:txBody>
                  <a:tcPr marL="68907" marR="68907" marT="0" marB="0" anchor="ctr"/>
                </a:tc>
                <a:extLst>
                  <a:ext uri="{0D108BD9-81ED-4DB2-BD59-A6C34878D82A}">
                    <a16:rowId xmlns:a16="http://schemas.microsoft.com/office/drawing/2014/main" val="479017885"/>
                  </a:ext>
                </a:extLst>
              </a:tr>
              <a:tr h="281568">
                <a:tc rowSpan="2">
                  <a:txBody>
                    <a:bodyPr/>
                    <a:lstStyle/>
                    <a:p>
                      <a:pPr marL="0" marR="0" algn="ctr">
                        <a:spcBef>
                          <a:spcPts val="0"/>
                        </a:spcBef>
                        <a:spcAft>
                          <a:spcPts val="0"/>
                        </a:spcAft>
                      </a:pPr>
                      <a:r>
                        <a:rPr lang="en-US" sz="1400" dirty="0">
                          <a:effectLst/>
                        </a:rPr>
                        <a:t>Mode 2</a:t>
                      </a:r>
                    </a:p>
                    <a:p>
                      <a:pPr marL="0" marR="0" algn="ctr">
                        <a:spcBef>
                          <a:spcPts val="0"/>
                        </a:spcBef>
                        <a:spcAft>
                          <a:spcPts val="0"/>
                        </a:spcAft>
                      </a:pPr>
                      <a:r>
                        <a:rPr lang="en-US" sz="1400" dirty="0">
                          <a:effectLst/>
                          <a:latin typeface="Times New Roman" panose="02020603050405020304" pitchFamily="18" charset="0"/>
                          <a:ea typeface="SimSun" panose="02010600030101010101" pitchFamily="2" charset="-122"/>
                        </a:rPr>
                        <a:t>(High True)</a:t>
                      </a:r>
                    </a:p>
                  </a:txBody>
                  <a:tcPr marL="68907" marR="68907" marT="0" marB="0" anchor="ctr"/>
                </a:tc>
                <a:tc>
                  <a:txBody>
                    <a:bodyPr/>
                    <a:lstStyle/>
                    <a:p>
                      <a:pPr marL="0" marR="0" algn="ctr">
                        <a:spcBef>
                          <a:spcPts val="0"/>
                        </a:spcBef>
                        <a:spcAft>
                          <a:spcPts val="0"/>
                        </a:spcAft>
                      </a:pPr>
                      <a:r>
                        <a:rPr lang="en-US" sz="1400">
                          <a:solidFill>
                            <a:srgbClr val="FF0000"/>
                          </a:solidFill>
                          <a:effectLst/>
                        </a:rPr>
                        <a:t>Up-counting</a:t>
                      </a:r>
                      <a:endParaRPr lang="en-US" sz="1400">
                        <a:solidFill>
                          <a:srgbClr val="FF0000"/>
                        </a:solidFill>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solidFill>
                            <a:srgbClr val="FF0000"/>
                          </a:solidFill>
                          <a:effectLst/>
                        </a:rPr>
                        <a:t>CNT ≥ CCR</a:t>
                      </a:r>
                      <a:endParaRPr lang="en-US" sz="1800" dirty="0">
                        <a:solidFill>
                          <a:srgbClr val="FF0000"/>
                        </a:solidFill>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solidFill>
                            <a:srgbClr val="FF0000"/>
                          </a:solidFill>
                          <a:effectLst/>
                        </a:rPr>
                        <a:t>CNT &lt; CCR</a:t>
                      </a:r>
                      <a:endParaRPr lang="en-US" sz="1800" dirty="0">
                        <a:solidFill>
                          <a:srgbClr val="FF0000"/>
                        </a:solidFill>
                        <a:effectLst/>
                        <a:latin typeface="Times New Roman" panose="02020603050405020304" pitchFamily="18" charset="0"/>
                        <a:ea typeface="SimSun" panose="02010600030101010101" pitchFamily="2" charset="-122"/>
                      </a:endParaRPr>
                    </a:p>
                  </a:txBody>
                  <a:tcPr marL="68907" marR="68907" marT="0" marB="0" anchor="ctr"/>
                </a:tc>
                <a:extLst>
                  <a:ext uri="{0D108BD9-81ED-4DB2-BD59-A6C34878D82A}">
                    <a16:rowId xmlns:a16="http://schemas.microsoft.com/office/drawing/2014/main" val="4087141378"/>
                  </a:ext>
                </a:extLst>
              </a:tr>
              <a:tr h="282913">
                <a:tc vMerge="1">
                  <a:txBody>
                    <a:bodyPr/>
                    <a:lstStyle/>
                    <a:p>
                      <a:endParaRPr lang="en-US"/>
                    </a:p>
                  </a:txBody>
                  <a:tcPr/>
                </a:tc>
                <a:tc>
                  <a:txBody>
                    <a:bodyPr/>
                    <a:lstStyle/>
                    <a:p>
                      <a:pPr marL="0" marR="0" algn="ctr">
                        <a:spcBef>
                          <a:spcPts val="0"/>
                        </a:spcBef>
                        <a:spcAft>
                          <a:spcPts val="0"/>
                        </a:spcAft>
                      </a:pPr>
                      <a:r>
                        <a:rPr lang="en-US" sz="1400" dirty="0">
                          <a:effectLst/>
                        </a:rPr>
                        <a:t>Down-counting</a:t>
                      </a:r>
                      <a:endParaRPr lang="en-US" sz="1400" dirty="0">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effectLst/>
                        </a:rPr>
                        <a:t>CNT &gt; CCR</a:t>
                      </a:r>
                      <a:endParaRPr lang="en-US" sz="1800" dirty="0">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effectLst/>
                        </a:rPr>
                        <a:t>CNT ≤ CCR</a:t>
                      </a:r>
                      <a:endParaRPr lang="en-US" sz="1800" dirty="0">
                        <a:effectLst/>
                        <a:latin typeface="Times New Roman" panose="02020603050405020304" pitchFamily="18" charset="0"/>
                        <a:ea typeface="SimSun" panose="02010600030101010101" pitchFamily="2" charset="-122"/>
                      </a:endParaRPr>
                    </a:p>
                  </a:txBody>
                  <a:tcPr marL="68907" marR="68907" marT="0" marB="0" anchor="ctr"/>
                </a:tc>
                <a:extLst>
                  <a:ext uri="{0D108BD9-81ED-4DB2-BD59-A6C34878D82A}">
                    <a16:rowId xmlns:a16="http://schemas.microsoft.com/office/drawing/2014/main" val="3497049640"/>
                  </a:ext>
                </a:extLst>
              </a:tr>
            </a:tbl>
          </a:graphicData>
        </a:graphic>
      </p:graphicFrame>
      <p:sp>
        <p:nvSpPr>
          <p:cNvPr id="5" name="TextBox 4">
            <a:extLst>
              <a:ext uri="{FF2B5EF4-FFF2-40B4-BE49-F238E27FC236}">
                <a16:creationId xmlns:a16="http://schemas.microsoft.com/office/drawing/2014/main" id="{45A6658B-70B4-7F9F-63A2-B6622AE139B2}"/>
              </a:ext>
            </a:extLst>
          </p:cNvPr>
          <p:cNvSpPr txBox="1"/>
          <p:nvPr/>
        </p:nvSpPr>
        <p:spPr>
          <a:xfrm>
            <a:off x="852333" y="4182016"/>
            <a:ext cx="1090691" cy="307777"/>
          </a:xfrm>
          <a:prstGeom prst="rect">
            <a:avLst/>
          </a:prstGeom>
          <a:noFill/>
        </p:spPr>
        <p:txBody>
          <a:bodyPr wrap="square" rtlCol="0">
            <a:spAutoFit/>
          </a:bodyPr>
          <a:lstStyle/>
          <a:p>
            <a:pPr algn="ctr"/>
            <a:r>
              <a:rPr lang="en-US" sz="1400" dirty="0">
                <a:latin typeface="Consolas" panose="020B0609020204030204" pitchFamily="49" charset="0"/>
              </a:rPr>
              <a:t>Off for 3</a:t>
            </a:r>
          </a:p>
        </p:txBody>
      </p:sp>
      <p:sp>
        <p:nvSpPr>
          <p:cNvPr id="11" name="TextBox 10">
            <a:extLst>
              <a:ext uri="{FF2B5EF4-FFF2-40B4-BE49-F238E27FC236}">
                <a16:creationId xmlns:a16="http://schemas.microsoft.com/office/drawing/2014/main" id="{467D1C9A-68C8-6680-DAF2-F74B376210BD}"/>
              </a:ext>
            </a:extLst>
          </p:cNvPr>
          <p:cNvSpPr txBox="1"/>
          <p:nvPr/>
        </p:nvSpPr>
        <p:spPr>
          <a:xfrm>
            <a:off x="1766536" y="3689594"/>
            <a:ext cx="1128280" cy="307777"/>
          </a:xfrm>
          <a:prstGeom prst="rect">
            <a:avLst/>
          </a:prstGeom>
          <a:noFill/>
        </p:spPr>
        <p:txBody>
          <a:bodyPr wrap="square" rtlCol="0">
            <a:spAutoFit/>
          </a:bodyPr>
          <a:lstStyle/>
          <a:p>
            <a:pPr algn="ctr"/>
            <a:r>
              <a:rPr lang="en-US" sz="1400" dirty="0">
                <a:latin typeface="Consolas" panose="020B0609020204030204" pitchFamily="49" charset="0"/>
              </a:rPr>
              <a:t>On for 4</a:t>
            </a:r>
          </a:p>
        </p:txBody>
      </p:sp>
    </p:spTree>
    <p:extLst>
      <p:ext uri="{BB962C8B-B14F-4D97-AF65-F5344CB8AC3E}">
        <p14:creationId xmlns:p14="http://schemas.microsoft.com/office/powerpoint/2010/main" val="1712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173"/>
                                        </p:tgtEl>
                                        <p:attrNameLst>
                                          <p:attrName>style.visibility</p:attrName>
                                        </p:attrNameLst>
                                      </p:cBhvr>
                                      <p:to>
                                        <p:strVal val="visible"/>
                                      </p:to>
                                    </p:set>
                                    <p:animEffect transition="in" filter="wipe(left)">
                                      <p:cBhvr>
                                        <p:cTn id="10" dur="1000"/>
                                        <p:tgtEl>
                                          <p:spTgt spid="17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7C8D44-3667-46F6-9772-CC52308E2A7F}" type="slidenum">
              <a:rPr kumimoji="0" lang="en-US" smtClean="0"/>
              <a:pPr/>
              <a:t>26</a:t>
            </a:fld>
            <a:endParaRPr kumimoji="0" lang="en-US" dirty="0"/>
          </a:p>
        </p:txBody>
      </p:sp>
      <p:grpSp>
        <p:nvGrpSpPr>
          <p:cNvPr id="243" name="Group 242"/>
          <p:cNvGrpSpPr/>
          <p:nvPr/>
        </p:nvGrpSpPr>
        <p:grpSpPr>
          <a:xfrm>
            <a:off x="914400" y="1800784"/>
            <a:ext cx="7924800" cy="1450555"/>
            <a:chOff x="152400" y="1828800"/>
            <a:chExt cx="8906985" cy="1450554"/>
          </a:xfrm>
        </p:grpSpPr>
        <p:grpSp>
          <p:nvGrpSpPr>
            <p:cNvPr id="241" name="Group 240"/>
            <p:cNvGrpSpPr/>
            <p:nvPr/>
          </p:nvGrpSpPr>
          <p:grpSpPr>
            <a:xfrm>
              <a:off x="152401" y="1828800"/>
              <a:ext cx="8906984" cy="228600"/>
              <a:chOff x="152401" y="1828800"/>
              <a:chExt cx="8906984" cy="228600"/>
            </a:xfrm>
          </p:grpSpPr>
          <p:grpSp>
            <p:nvGrpSpPr>
              <p:cNvPr id="21" name="Group 20"/>
              <p:cNvGrpSpPr/>
              <p:nvPr/>
            </p:nvGrpSpPr>
            <p:grpSpPr>
              <a:xfrm>
                <a:off x="152401" y="1828800"/>
                <a:ext cx="466725" cy="228600"/>
                <a:chOff x="914400" y="1828800"/>
                <a:chExt cx="466725" cy="228600"/>
              </a:xfrm>
            </p:grpSpPr>
            <p:cxnSp>
              <p:nvCxnSpPr>
                <p:cNvPr id="7" name="Elbow Connector 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466726" y="1828800"/>
                <a:ext cx="466725" cy="228600"/>
                <a:chOff x="914400" y="1828800"/>
                <a:chExt cx="466725" cy="228600"/>
              </a:xfrm>
            </p:grpSpPr>
            <p:cxnSp>
              <p:nvCxnSpPr>
                <p:cNvPr id="23" name="Elbow Connector 2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776287" y="1828800"/>
                <a:ext cx="466725" cy="228600"/>
                <a:chOff x="914400" y="1828800"/>
                <a:chExt cx="466725" cy="228600"/>
              </a:xfrm>
            </p:grpSpPr>
            <p:cxnSp>
              <p:nvCxnSpPr>
                <p:cNvPr id="26" name="Elbow Connector 25"/>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1090612" y="1828800"/>
                <a:ext cx="466725" cy="228600"/>
                <a:chOff x="914400" y="1828800"/>
                <a:chExt cx="466725" cy="228600"/>
              </a:xfrm>
            </p:grpSpPr>
            <p:cxnSp>
              <p:nvCxnSpPr>
                <p:cNvPr id="29" name="Elbow Connector 28"/>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1397793" y="1828800"/>
                <a:ext cx="466725" cy="228600"/>
                <a:chOff x="914400" y="1828800"/>
                <a:chExt cx="466725" cy="228600"/>
              </a:xfrm>
            </p:grpSpPr>
            <p:cxnSp>
              <p:nvCxnSpPr>
                <p:cNvPr id="32" name="Elbow Connector 31"/>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1712118" y="1828800"/>
                <a:ext cx="466725" cy="228600"/>
                <a:chOff x="914400" y="1828800"/>
                <a:chExt cx="466725" cy="228600"/>
              </a:xfrm>
            </p:grpSpPr>
            <p:cxnSp>
              <p:nvCxnSpPr>
                <p:cNvPr id="35" name="Elbow Connector 3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2021679" y="1828800"/>
                <a:ext cx="466725" cy="228600"/>
                <a:chOff x="914400" y="1828800"/>
                <a:chExt cx="466725" cy="228600"/>
              </a:xfrm>
            </p:grpSpPr>
            <p:cxnSp>
              <p:nvCxnSpPr>
                <p:cNvPr id="38" name="Elbow Connector 3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2336004" y="1828800"/>
                <a:ext cx="466725" cy="228600"/>
                <a:chOff x="914400" y="1828800"/>
                <a:chExt cx="466725" cy="228600"/>
              </a:xfrm>
            </p:grpSpPr>
            <p:cxnSp>
              <p:nvCxnSpPr>
                <p:cNvPr id="41" name="Elbow Connector 4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2654553" y="1828800"/>
                <a:ext cx="466725" cy="228600"/>
                <a:chOff x="914400" y="1828800"/>
                <a:chExt cx="466725" cy="228600"/>
              </a:xfrm>
            </p:grpSpPr>
            <p:cxnSp>
              <p:nvCxnSpPr>
                <p:cNvPr id="44" name="Elbow Connector 4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5" name="Elbow Connector 4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2968878" y="1828800"/>
                <a:ext cx="466725" cy="228600"/>
                <a:chOff x="914400" y="1828800"/>
                <a:chExt cx="466725" cy="228600"/>
              </a:xfrm>
            </p:grpSpPr>
            <p:cxnSp>
              <p:nvCxnSpPr>
                <p:cNvPr id="47" name="Elbow Connector 4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8" name="Elbow Connector 4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3278439" y="1828800"/>
                <a:ext cx="466725" cy="228600"/>
                <a:chOff x="914400" y="1828800"/>
                <a:chExt cx="466725" cy="228600"/>
              </a:xfrm>
            </p:grpSpPr>
            <p:cxnSp>
              <p:nvCxnSpPr>
                <p:cNvPr id="50" name="Elbow Connector 4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1" name="Elbow Connector 5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3592764" y="1828800"/>
                <a:ext cx="466725" cy="228600"/>
                <a:chOff x="914400" y="1828800"/>
                <a:chExt cx="466725" cy="228600"/>
              </a:xfrm>
            </p:grpSpPr>
            <p:cxnSp>
              <p:nvCxnSpPr>
                <p:cNvPr id="53" name="Elbow Connector 5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3899945" y="1828800"/>
                <a:ext cx="466725" cy="228600"/>
                <a:chOff x="914400" y="1828800"/>
                <a:chExt cx="466725" cy="228600"/>
              </a:xfrm>
            </p:grpSpPr>
            <p:cxnSp>
              <p:nvCxnSpPr>
                <p:cNvPr id="56" name="Elbow Connector 55"/>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7" name="Elbow Connector 56"/>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4214270" y="1828800"/>
                <a:ext cx="466725" cy="228600"/>
                <a:chOff x="914400" y="1828800"/>
                <a:chExt cx="466725" cy="228600"/>
              </a:xfrm>
            </p:grpSpPr>
            <p:cxnSp>
              <p:nvCxnSpPr>
                <p:cNvPr id="59" name="Elbow Connector 58"/>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0" name="Elbow Connector 59"/>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4523831" y="1828800"/>
                <a:ext cx="466725" cy="228600"/>
                <a:chOff x="914400" y="1828800"/>
                <a:chExt cx="466725" cy="228600"/>
              </a:xfrm>
            </p:grpSpPr>
            <p:cxnSp>
              <p:nvCxnSpPr>
                <p:cNvPr id="62" name="Elbow Connector 61"/>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3" name="Elbow Connector 62"/>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4838156" y="1828800"/>
                <a:ext cx="466725" cy="228600"/>
                <a:chOff x="914400" y="1828800"/>
                <a:chExt cx="466725" cy="228600"/>
              </a:xfrm>
            </p:grpSpPr>
            <p:cxnSp>
              <p:nvCxnSpPr>
                <p:cNvPr id="65" name="Elbow Connector 6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6" name="Elbow Connector 6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5151374" y="1828800"/>
                <a:ext cx="466725" cy="228600"/>
                <a:chOff x="914400" y="1828800"/>
                <a:chExt cx="466725" cy="228600"/>
              </a:xfrm>
            </p:grpSpPr>
            <p:cxnSp>
              <p:nvCxnSpPr>
                <p:cNvPr id="68" name="Elbow Connector 6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9" name="Elbow Connector 6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5458555" y="1828800"/>
                <a:ext cx="466725" cy="228600"/>
                <a:chOff x="914400" y="1828800"/>
                <a:chExt cx="466725" cy="228600"/>
              </a:xfrm>
            </p:grpSpPr>
            <p:cxnSp>
              <p:nvCxnSpPr>
                <p:cNvPr id="71" name="Elbow Connector 7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2" name="Elbow Connector 7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5772880" y="1828800"/>
                <a:ext cx="466725" cy="228600"/>
                <a:chOff x="914400" y="1828800"/>
                <a:chExt cx="466725" cy="228600"/>
              </a:xfrm>
            </p:grpSpPr>
            <p:cxnSp>
              <p:nvCxnSpPr>
                <p:cNvPr id="74" name="Elbow Connector 7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5" name="Elbow Connector 7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6082441" y="1828800"/>
                <a:ext cx="466725" cy="228600"/>
                <a:chOff x="914400" y="1828800"/>
                <a:chExt cx="466725" cy="228600"/>
              </a:xfrm>
            </p:grpSpPr>
            <p:cxnSp>
              <p:nvCxnSpPr>
                <p:cNvPr id="77" name="Elbow Connector 7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8" name="Elbow Connector 7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6396766" y="1828800"/>
                <a:ext cx="466725" cy="228600"/>
                <a:chOff x="914400" y="1828800"/>
                <a:chExt cx="466725" cy="228600"/>
              </a:xfrm>
            </p:grpSpPr>
            <p:cxnSp>
              <p:nvCxnSpPr>
                <p:cNvPr id="80" name="Elbow Connector 7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a:off x="6719725" y="1828800"/>
                <a:ext cx="466725" cy="228600"/>
                <a:chOff x="914400" y="1828800"/>
                <a:chExt cx="466725" cy="228600"/>
              </a:xfrm>
            </p:grpSpPr>
            <p:cxnSp>
              <p:nvCxnSpPr>
                <p:cNvPr id="205" name="Elbow Connector 20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06" name="Elbow Connector 20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07" name="Group 206"/>
              <p:cNvGrpSpPr/>
              <p:nvPr/>
            </p:nvGrpSpPr>
            <p:grpSpPr>
              <a:xfrm>
                <a:off x="7034050" y="1828800"/>
                <a:ext cx="466725" cy="228600"/>
                <a:chOff x="914400" y="1828800"/>
                <a:chExt cx="466725" cy="228600"/>
              </a:xfrm>
            </p:grpSpPr>
            <p:cxnSp>
              <p:nvCxnSpPr>
                <p:cNvPr id="208" name="Elbow Connector 20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09" name="Elbow Connector 20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a:off x="7347268" y="1828800"/>
                <a:ext cx="466725" cy="228600"/>
                <a:chOff x="914400" y="1828800"/>
                <a:chExt cx="466725" cy="228600"/>
              </a:xfrm>
            </p:grpSpPr>
            <p:cxnSp>
              <p:nvCxnSpPr>
                <p:cNvPr id="211" name="Elbow Connector 21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2" name="Elbow Connector 21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a:off x="7654449" y="1828800"/>
                <a:ext cx="466725" cy="228600"/>
                <a:chOff x="914400" y="1828800"/>
                <a:chExt cx="466725" cy="228600"/>
              </a:xfrm>
            </p:grpSpPr>
            <p:cxnSp>
              <p:nvCxnSpPr>
                <p:cNvPr id="214" name="Elbow Connector 21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5" name="Elbow Connector 21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a:off x="7968774" y="1828800"/>
                <a:ext cx="466725" cy="228600"/>
                <a:chOff x="914400" y="1828800"/>
                <a:chExt cx="466725" cy="228600"/>
              </a:xfrm>
            </p:grpSpPr>
            <p:cxnSp>
              <p:nvCxnSpPr>
                <p:cNvPr id="217" name="Elbow Connector 21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8" name="Elbow Connector 21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9" name="Group 218"/>
              <p:cNvGrpSpPr/>
              <p:nvPr/>
            </p:nvGrpSpPr>
            <p:grpSpPr>
              <a:xfrm>
                <a:off x="8278335" y="1828800"/>
                <a:ext cx="466725" cy="228600"/>
                <a:chOff x="914400" y="1828800"/>
                <a:chExt cx="466725" cy="228600"/>
              </a:xfrm>
            </p:grpSpPr>
            <p:cxnSp>
              <p:nvCxnSpPr>
                <p:cNvPr id="220" name="Elbow Connector 21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1" name="Elbow Connector 22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22" name="Group 221"/>
              <p:cNvGrpSpPr/>
              <p:nvPr/>
            </p:nvGrpSpPr>
            <p:grpSpPr>
              <a:xfrm>
                <a:off x="8592660" y="1828800"/>
                <a:ext cx="466725" cy="228600"/>
                <a:chOff x="914400" y="1828800"/>
                <a:chExt cx="466725" cy="228600"/>
              </a:xfrm>
            </p:grpSpPr>
            <p:cxnSp>
              <p:nvCxnSpPr>
                <p:cNvPr id="223" name="Elbow Connector 22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4" name="Elbow Connector 22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grpSp>
          <p:nvGrpSpPr>
            <p:cNvPr id="242" name="Group 241"/>
            <p:cNvGrpSpPr/>
            <p:nvPr/>
          </p:nvGrpSpPr>
          <p:grpSpPr>
            <a:xfrm>
              <a:off x="152400" y="2146478"/>
              <a:ext cx="8721102" cy="1132876"/>
              <a:chOff x="152400" y="2146478"/>
              <a:chExt cx="8721102" cy="1132876"/>
            </a:xfrm>
          </p:grpSpPr>
          <p:grpSp>
            <p:nvGrpSpPr>
              <p:cNvPr id="111" name="Group 110"/>
              <p:cNvGrpSpPr/>
              <p:nvPr/>
            </p:nvGrpSpPr>
            <p:grpSpPr>
              <a:xfrm>
                <a:off x="152400" y="2149147"/>
                <a:ext cx="2183604" cy="1128702"/>
                <a:chOff x="958990" y="2149147"/>
                <a:chExt cx="1085848" cy="1128702"/>
              </a:xfrm>
            </p:grpSpPr>
            <p:cxnSp>
              <p:nvCxnSpPr>
                <p:cNvPr id="83" name="Elbow Connector 82"/>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6" name="Elbow Connector 85"/>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9" name="Elbow Connector 88"/>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99" name="TextBox 98"/>
                <p:cNvSpPr txBox="1"/>
                <p:nvPr/>
              </p:nvSpPr>
              <p:spPr>
                <a:xfrm>
                  <a:off x="1111390" y="290875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100" name="TextBox 99"/>
                <p:cNvSpPr txBox="1"/>
                <p:nvPr/>
              </p:nvSpPr>
              <p:spPr>
                <a:xfrm>
                  <a:off x="1273315" y="2753505"/>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101" name="TextBox 100"/>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102" name="TextBox 101"/>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103" name="TextBox 102"/>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104" name="TextBox 103"/>
                <p:cNvSpPr txBox="1"/>
                <p:nvPr/>
              </p:nvSpPr>
              <p:spPr>
                <a:xfrm>
                  <a:off x="1892438" y="214914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6</a:t>
                  </a:r>
                </a:p>
              </p:txBody>
            </p:sp>
          </p:grpSp>
          <p:cxnSp>
            <p:nvCxnSpPr>
              <p:cNvPr id="127" name="Straight Connector 126"/>
              <p:cNvCxnSpPr>
                <a:stCxn id="104" idx="2"/>
                <a:endCxn id="104" idx="2"/>
              </p:cNvCxnSpPr>
              <p:nvPr/>
            </p:nvCxnSpPr>
            <p:spPr>
              <a:xfrm>
                <a:off x="2182768" y="236459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2333258" y="2362067"/>
                <a:ext cx="1612" cy="91453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74" name="Group 173"/>
              <p:cNvGrpSpPr/>
              <p:nvPr/>
            </p:nvGrpSpPr>
            <p:grpSpPr>
              <a:xfrm>
                <a:off x="2329309" y="2150652"/>
                <a:ext cx="2183604" cy="1128702"/>
                <a:chOff x="958990" y="2149147"/>
                <a:chExt cx="1085848" cy="1128702"/>
              </a:xfrm>
            </p:grpSpPr>
            <p:cxnSp>
              <p:nvCxnSpPr>
                <p:cNvPr id="175" name="Elbow Connector 174"/>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6" name="Elbow Connector 175"/>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7" name="Elbow Connector 176"/>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8" name="Elbow Connector 177"/>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9" name="Elbow Connector 178"/>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80" name="Elbow Connector 179"/>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181" name="TextBox 180"/>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182" name="TextBox 181"/>
                <p:cNvSpPr txBox="1"/>
                <p:nvPr/>
              </p:nvSpPr>
              <p:spPr>
                <a:xfrm>
                  <a:off x="1111390" y="290875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183" name="TextBox 182"/>
                <p:cNvSpPr txBox="1"/>
                <p:nvPr/>
              </p:nvSpPr>
              <p:spPr>
                <a:xfrm>
                  <a:off x="1273315" y="2753505"/>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184" name="TextBox 183"/>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185" name="TextBox 184"/>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186" name="TextBox 185"/>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187" name="TextBox 186"/>
                <p:cNvSpPr txBox="1"/>
                <p:nvPr/>
              </p:nvSpPr>
              <p:spPr>
                <a:xfrm>
                  <a:off x="1892438" y="214914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6</a:t>
                  </a:r>
                </a:p>
              </p:txBody>
            </p:sp>
          </p:grpSp>
          <p:cxnSp>
            <p:nvCxnSpPr>
              <p:cNvPr id="189" name="Straight Connector 188"/>
              <p:cNvCxnSpPr/>
              <p:nvPr/>
            </p:nvCxnSpPr>
            <p:spPr>
              <a:xfrm>
                <a:off x="4516218" y="2358662"/>
                <a:ext cx="1612" cy="91453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90" name="Group 189"/>
              <p:cNvGrpSpPr/>
              <p:nvPr/>
            </p:nvGrpSpPr>
            <p:grpSpPr>
              <a:xfrm>
                <a:off x="4512269" y="2147247"/>
                <a:ext cx="2183604" cy="1128702"/>
                <a:chOff x="958990" y="2149147"/>
                <a:chExt cx="1085848" cy="1128702"/>
              </a:xfrm>
            </p:grpSpPr>
            <p:cxnSp>
              <p:nvCxnSpPr>
                <p:cNvPr id="191" name="Elbow Connector 190"/>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2" name="Elbow Connector 191"/>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3" name="Elbow Connector 192"/>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4" name="Elbow Connector 193"/>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5" name="Elbow Connector 194"/>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6" name="Elbow Connector 195"/>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197" name="TextBox 196"/>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198" name="TextBox 197"/>
                <p:cNvSpPr txBox="1"/>
                <p:nvPr/>
              </p:nvSpPr>
              <p:spPr>
                <a:xfrm>
                  <a:off x="1111390" y="290875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199" name="TextBox 198"/>
                <p:cNvSpPr txBox="1"/>
                <p:nvPr/>
              </p:nvSpPr>
              <p:spPr>
                <a:xfrm>
                  <a:off x="1273315" y="2753505"/>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200" name="TextBox 199"/>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201" name="TextBox 200"/>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202" name="TextBox 201"/>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203" name="TextBox 202"/>
                <p:cNvSpPr txBox="1"/>
                <p:nvPr/>
              </p:nvSpPr>
              <p:spPr>
                <a:xfrm>
                  <a:off x="1892438" y="214914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6</a:t>
                  </a:r>
                </a:p>
              </p:txBody>
            </p:sp>
          </p:grpSp>
          <p:cxnSp>
            <p:nvCxnSpPr>
              <p:cNvPr id="225" name="Straight Connector 224"/>
              <p:cNvCxnSpPr/>
              <p:nvPr/>
            </p:nvCxnSpPr>
            <p:spPr>
              <a:xfrm>
                <a:off x="6693847" y="2357893"/>
                <a:ext cx="1612" cy="91453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226" name="Group 225"/>
              <p:cNvGrpSpPr/>
              <p:nvPr/>
            </p:nvGrpSpPr>
            <p:grpSpPr>
              <a:xfrm>
                <a:off x="6689898" y="2146478"/>
                <a:ext cx="2183604" cy="1128702"/>
                <a:chOff x="958990" y="2149147"/>
                <a:chExt cx="1085848" cy="1128702"/>
              </a:xfrm>
            </p:grpSpPr>
            <p:cxnSp>
              <p:nvCxnSpPr>
                <p:cNvPr id="227" name="Elbow Connector 226"/>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8" name="Elbow Connector 227"/>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9" name="Elbow Connector 228"/>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0" name="Elbow Connector 229"/>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1" name="Elbow Connector 230"/>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2" name="Elbow Connector 231"/>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233" name="TextBox 232"/>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234" name="TextBox 233"/>
                <p:cNvSpPr txBox="1"/>
                <p:nvPr/>
              </p:nvSpPr>
              <p:spPr>
                <a:xfrm>
                  <a:off x="1111390" y="290875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235" name="TextBox 234"/>
                <p:cNvSpPr txBox="1"/>
                <p:nvPr/>
              </p:nvSpPr>
              <p:spPr>
                <a:xfrm>
                  <a:off x="1273315" y="2753505"/>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236" name="TextBox 235"/>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237" name="TextBox 236"/>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238" name="TextBox 237"/>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239" name="TextBox 238"/>
                <p:cNvSpPr txBox="1"/>
                <p:nvPr/>
              </p:nvSpPr>
              <p:spPr>
                <a:xfrm>
                  <a:off x="1892438" y="214914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6</a:t>
                  </a:r>
                </a:p>
              </p:txBody>
            </p:sp>
          </p:grpSp>
        </p:grpSp>
      </p:grpSp>
      <p:sp>
        <p:nvSpPr>
          <p:cNvPr id="240" name="TextBox 239"/>
          <p:cNvSpPr txBox="1"/>
          <p:nvPr/>
        </p:nvSpPr>
        <p:spPr>
          <a:xfrm>
            <a:off x="295051" y="1175337"/>
            <a:ext cx="3821367" cy="369332"/>
          </a:xfrm>
          <a:prstGeom prst="rect">
            <a:avLst/>
          </a:prstGeom>
          <a:noFill/>
        </p:spPr>
        <p:txBody>
          <a:bodyPr wrap="none" rtlCol="0">
            <a:spAutoFit/>
          </a:bodyPr>
          <a:lstStyle/>
          <a:p>
            <a:r>
              <a:rPr lang="en-US" dirty="0">
                <a:solidFill>
                  <a:srgbClr val="C00000"/>
                </a:solidFill>
              </a:rPr>
              <a:t>Up-counting mode,  ARR = 6, CCR = 5</a:t>
            </a:r>
          </a:p>
        </p:txBody>
      </p:sp>
      <p:sp>
        <p:nvSpPr>
          <p:cNvPr id="244" name="TextBox 243"/>
          <p:cNvSpPr txBox="1"/>
          <p:nvPr/>
        </p:nvSpPr>
        <p:spPr>
          <a:xfrm>
            <a:off x="163015" y="1688068"/>
            <a:ext cx="737702" cy="369332"/>
          </a:xfrm>
          <a:prstGeom prst="rect">
            <a:avLst/>
          </a:prstGeom>
          <a:noFill/>
        </p:spPr>
        <p:txBody>
          <a:bodyPr wrap="none" rtlCol="0">
            <a:spAutoFit/>
          </a:bodyPr>
          <a:lstStyle/>
          <a:p>
            <a:r>
              <a:rPr lang="en-US" dirty="0"/>
              <a:t>Clock</a:t>
            </a:r>
          </a:p>
        </p:txBody>
      </p:sp>
      <p:sp>
        <p:nvSpPr>
          <p:cNvPr id="245" name="TextBox 244"/>
          <p:cNvSpPr txBox="1"/>
          <p:nvPr/>
        </p:nvSpPr>
        <p:spPr>
          <a:xfrm>
            <a:off x="146319" y="2642747"/>
            <a:ext cx="984565" cy="369332"/>
          </a:xfrm>
          <a:prstGeom prst="rect">
            <a:avLst/>
          </a:prstGeom>
          <a:noFill/>
        </p:spPr>
        <p:txBody>
          <a:bodyPr wrap="none" rtlCol="0">
            <a:spAutoFit/>
          </a:bodyPr>
          <a:lstStyle/>
          <a:p>
            <a:r>
              <a:rPr lang="en-US" dirty="0"/>
              <a:t>Counter</a:t>
            </a:r>
          </a:p>
        </p:txBody>
      </p:sp>
      <p:sp>
        <p:nvSpPr>
          <p:cNvPr id="246" name="Rectangle 245"/>
          <p:cNvSpPr/>
          <p:nvPr/>
        </p:nvSpPr>
        <p:spPr>
          <a:xfrm>
            <a:off x="3642100" y="3244333"/>
            <a:ext cx="184731" cy="369332"/>
          </a:xfrm>
          <a:prstGeom prst="rect">
            <a:avLst/>
          </a:prstGeom>
        </p:spPr>
        <p:txBody>
          <a:bodyPr wrap="none">
            <a:spAutoFit/>
          </a:bodyPr>
          <a:lstStyle/>
          <a:p>
            <a:endParaRPr lang="en-US" dirty="0"/>
          </a:p>
        </p:txBody>
      </p:sp>
      <p:cxnSp>
        <p:nvCxnSpPr>
          <p:cNvPr id="173" name="Straight Arrow Connector 172"/>
          <p:cNvCxnSpPr/>
          <p:nvPr/>
        </p:nvCxnSpPr>
        <p:spPr>
          <a:xfrm flipV="1">
            <a:off x="1265122" y="2490951"/>
            <a:ext cx="7647923" cy="4908"/>
          </a:xfrm>
          <a:prstGeom prst="straightConnector1">
            <a:avLst/>
          </a:prstGeom>
          <a:ln w="19050">
            <a:solidFill>
              <a:srgbClr val="C0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flipH="1">
            <a:off x="910286" y="2209803"/>
            <a:ext cx="809867" cy="276999"/>
          </a:xfrm>
          <a:prstGeom prst="rect">
            <a:avLst/>
          </a:prstGeom>
          <a:noFill/>
        </p:spPr>
        <p:txBody>
          <a:bodyPr wrap="square" rtlCol="0">
            <a:spAutoFit/>
          </a:bodyPr>
          <a:lstStyle/>
          <a:p>
            <a:r>
              <a:rPr lang="en-US" sz="1200" dirty="0">
                <a:solidFill>
                  <a:srgbClr val="C00000"/>
                </a:solidFill>
              </a:rPr>
              <a:t>CCR = 5</a:t>
            </a:r>
          </a:p>
        </p:txBody>
      </p:sp>
      <p:cxnSp>
        <p:nvCxnSpPr>
          <p:cNvPr id="276" name="Straight Connector 275"/>
          <p:cNvCxnSpPr/>
          <p:nvPr/>
        </p:nvCxnSpPr>
        <p:spPr>
          <a:xfrm>
            <a:off x="8676050" y="2320392"/>
            <a:ext cx="1435" cy="91453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457203" y="4762915"/>
            <a:ext cx="3767769" cy="1504071"/>
            <a:chOff x="457200" y="4762911"/>
            <a:chExt cx="3767769" cy="1504070"/>
          </a:xfrm>
        </p:grpSpPr>
        <p:sp>
          <p:nvSpPr>
            <p:cNvPr id="247" name="Rectangle 246"/>
            <p:cNvSpPr/>
            <p:nvPr/>
          </p:nvSpPr>
          <p:spPr>
            <a:xfrm>
              <a:off x="457200" y="4762911"/>
              <a:ext cx="3767769" cy="150407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TextBox 248"/>
            <p:cNvSpPr txBox="1"/>
            <p:nvPr/>
          </p:nvSpPr>
          <p:spPr>
            <a:xfrm>
              <a:off x="534391" y="4996162"/>
              <a:ext cx="2337499" cy="369332"/>
            </a:xfrm>
            <a:prstGeom prst="rect">
              <a:avLst/>
            </a:prstGeom>
            <a:noFill/>
          </p:spPr>
          <p:txBody>
            <a:bodyPr wrap="none" rtlCol="0">
              <a:spAutoFit/>
            </a:bodyPr>
            <a:lstStyle/>
            <a:p>
              <a:r>
                <a:rPr lang="en-US" dirty="0">
                  <a:solidFill>
                    <a:srgbClr val="C00000"/>
                  </a:solidFill>
                  <a:latin typeface="Consolas" panose="020B0609020204030204" pitchFamily="49" charset="0"/>
                </a:rPr>
                <a:t>Duty Cycle = 1 - </a:t>
              </a:r>
            </a:p>
          </p:txBody>
        </p:sp>
        <p:cxnSp>
          <p:nvCxnSpPr>
            <p:cNvPr id="252" name="Straight Connector 251"/>
            <p:cNvCxnSpPr/>
            <p:nvPr/>
          </p:nvCxnSpPr>
          <p:spPr>
            <a:xfrm>
              <a:off x="2913768" y="5181600"/>
              <a:ext cx="117966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53" name="TextBox 252"/>
            <p:cNvSpPr txBox="1"/>
            <p:nvPr/>
          </p:nvSpPr>
          <p:spPr>
            <a:xfrm>
              <a:off x="2913768" y="4793486"/>
              <a:ext cx="1175659" cy="369332"/>
            </a:xfrm>
            <a:prstGeom prst="rect">
              <a:avLst/>
            </a:prstGeom>
            <a:noFill/>
          </p:spPr>
          <p:txBody>
            <a:bodyPr wrap="square" rtlCol="0">
              <a:spAutoFit/>
            </a:bodyPr>
            <a:lstStyle/>
            <a:p>
              <a:pPr algn="ctr"/>
              <a:r>
                <a:rPr lang="en-US" dirty="0">
                  <a:solidFill>
                    <a:srgbClr val="C00000"/>
                  </a:solidFill>
                  <a:latin typeface="Consolas" panose="020B0609020204030204" pitchFamily="49" charset="0"/>
                </a:rPr>
                <a:t>CCR</a:t>
              </a:r>
            </a:p>
          </p:txBody>
        </p:sp>
        <p:sp>
          <p:nvSpPr>
            <p:cNvPr id="254" name="TextBox 253"/>
            <p:cNvSpPr txBox="1"/>
            <p:nvPr/>
          </p:nvSpPr>
          <p:spPr>
            <a:xfrm>
              <a:off x="2913768" y="5198836"/>
              <a:ext cx="1179664" cy="369332"/>
            </a:xfrm>
            <a:prstGeom prst="rect">
              <a:avLst/>
            </a:prstGeom>
            <a:noFill/>
          </p:spPr>
          <p:txBody>
            <a:bodyPr wrap="square" rtlCol="0">
              <a:spAutoFit/>
            </a:bodyPr>
            <a:lstStyle/>
            <a:p>
              <a:pPr algn="ctr"/>
              <a:r>
                <a:rPr lang="en-US" dirty="0">
                  <a:solidFill>
                    <a:srgbClr val="C00000"/>
                  </a:solidFill>
                  <a:latin typeface="Consolas" panose="020B0609020204030204" pitchFamily="49" charset="0"/>
                </a:rPr>
                <a:t>ARR + 1</a:t>
              </a:r>
            </a:p>
          </p:txBody>
        </p:sp>
        <p:sp>
          <p:nvSpPr>
            <p:cNvPr id="255" name="TextBox 254"/>
            <p:cNvSpPr txBox="1"/>
            <p:nvPr/>
          </p:nvSpPr>
          <p:spPr>
            <a:xfrm>
              <a:off x="1848379" y="5676254"/>
              <a:ext cx="370220" cy="369332"/>
            </a:xfrm>
            <a:prstGeom prst="rect">
              <a:avLst/>
            </a:prstGeom>
            <a:noFill/>
          </p:spPr>
          <p:txBody>
            <a:bodyPr wrap="square" rtlCol="0">
              <a:spAutoFit/>
            </a:bodyPr>
            <a:lstStyle/>
            <a:p>
              <a:pPr algn="ctr"/>
              <a:r>
                <a:rPr lang="en-US" dirty="0">
                  <a:solidFill>
                    <a:srgbClr val="C00000"/>
                  </a:solidFill>
                  <a:latin typeface="Consolas" panose="020B0609020204030204" pitchFamily="49" charset="0"/>
                </a:rPr>
                <a:t>=</a:t>
              </a:r>
            </a:p>
          </p:txBody>
        </p:sp>
        <p:cxnSp>
          <p:nvCxnSpPr>
            <p:cNvPr id="258" name="Straight Connector 257"/>
            <p:cNvCxnSpPr/>
            <p:nvPr/>
          </p:nvCxnSpPr>
          <p:spPr>
            <a:xfrm>
              <a:off x="2216984" y="5888420"/>
              <a:ext cx="46679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59" name="TextBox 258"/>
            <p:cNvSpPr txBox="1"/>
            <p:nvPr/>
          </p:nvSpPr>
          <p:spPr>
            <a:xfrm>
              <a:off x="2216984" y="5492299"/>
              <a:ext cx="466793" cy="369332"/>
            </a:xfrm>
            <a:prstGeom prst="rect">
              <a:avLst/>
            </a:prstGeom>
            <a:noFill/>
          </p:spPr>
          <p:txBody>
            <a:bodyPr wrap="square" rtlCol="0">
              <a:spAutoFit/>
            </a:bodyPr>
            <a:lstStyle/>
            <a:p>
              <a:pPr algn="ctr"/>
              <a:r>
                <a:rPr lang="en-US" dirty="0">
                  <a:solidFill>
                    <a:srgbClr val="C00000"/>
                  </a:solidFill>
                  <a:latin typeface="Consolas" panose="020B0609020204030204" pitchFamily="49" charset="0"/>
                </a:rPr>
                <a:t>2</a:t>
              </a:r>
            </a:p>
          </p:txBody>
        </p:sp>
        <p:sp>
          <p:nvSpPr>
            <p:cNvPr id="261" name="TextBox 260"/>
            <p:cNvSpPr txBox="1"/>
            <p:nvPr/>
          </p:nvSpPr>
          <p:spPr>
            <a:xfrm>
              <a:off x="2216984" y="5897649"/>
              <a:ext cx="466793" cy="369332"/>
            </a:xfrm>
            <a:prstGeom prst="rect">
              <a:avLst/>
            </a:prstGeom>
            <a:noFill/>
          </p:spPr>
          <p:txBody>
            <a:bodyPr wrap="square" rtlCol="0">
              <a:spAutoFit/>
            </a:bodyPr>
            <a:lstStyle/>
            <a:p>
              <a:pPr algn="ctr"/>
              <a:r>
                <a:rPr lang="en-US" dirty="0">
                  <a:solidFill>
                    <a:srgbClr val="C00000"/>
                  </a:solidFill>
                  <a:latin typeface="Consolas" panose="020B0609020204030204" pitchFamily="49" charset="0"/>
                </a:rPr>
                <a:t>7</a:t>
              </a:r>
            </a:p>
          </p:txBody>
        </p:sp>
      </p:grpSp>
      <p:grpSp>
        <p:nvGrpSpPr>
          <p:cNvPr id="9" name="Group 8"/>
          <p:cNvGrpSpPr/>
          <p:nvPr/>
        </p:nvGrpSpPr>
        <p:grpSpPr>
          <a:xfrm>
            <a:off x="920426" y="2635422"/>
            <a:ext cx="7992619" cy="1575177"/>
            <a:chOff x="920425" y="2635419"/>
            <a:chExt cx="7992618" cy="1575177"/>
          </a:xfrm>
        </p:grpSpPr>
        <p:grpSp>
          <p:nvGrpSpPr>
            <p:cNvPr id="13" name="Group 12"/>
            <p:cNvGrpSpPr/>
            <p:nvPr/>
          </p:nvGrpSpPr>
          <p:grpSpPr>
            <a:xfrm>
              <a:off x="2300164" y="2639383"/>
              <a:ext cx="560619" cy="1102733"/>
              <a:chOff x="2300164" y="2639383"/>
              <a:chExt cx="560619" cy="1102733"/>
            </a:xfrm>
          </p:grpSpPr>
          <p:cxnSp>
            <p:nvCxnSpPr>
              <p:cNvPr id="15" name="Straight Connector 14"/>
              <p:cNvCxnSpPr/>
              <p:nvPr/>
            </p:nvCxnSpPr>
            <p:spPr>
              <a:xfrm>
                <a:off x="2300164" y="2639383"/>
                <a:ext cx="5375" cy="110273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2860155" y="3224845"/>
                <a:ext cx="628" cy="507257"/>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grpSp>
          <p:nvGrpSpPr>
            <p:cNvPr id="263" name="Group 262"/>
            <p:cNvGrpSpPr/>
            <p:nvPr/>
          </p:nvGrpSpPr>
          <p:grpSpPr>
            <a:xfrm>
              <a:off x="4239981" y="2635419"/>
              <a:ext cx="560619" cy="1102733"/>
              <a:chOff x="2300164" y="2639383"/>
              <a:chExt cx="560619" cy="1102733"/>
            </a:xfrm>
          </p:grpSpPr>
          <p:cxnSp>
            <p:nvCxnSpPr>
              <p:cNvPr id="265" name="Straight Connector 264"/>
              <p:cNvCxnSpPr/>
              <p:nvPr/>
            </p:nvCxnSpPr>
            <p:spPr>
              <a:xfrm>
                <a:off x="2300164" y="2639383"/>
                <a:ext cx="5375" cy="110273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a:off x="2860155" y="3224845"/>
                <a:ext cx="628" cy="507257"/>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grpSp>
          <p:nvGrpSpPr>
            <p:cNvPr id="271" name="Group 270"/>
            <p:cNvGrpSpPr/>
            <p:nvPr/>
          </p:nvGrpSpPr>
          <p:grpSpPr>
            <a:xfrm>
              <a:off x="6172140" y="2653525"/>
              <a:ext cx="560619" cy="1102733"/>
              <a:chOff x="2300164" y="2639383"/>
              <a:chExt cx="560619" cy="1102733"/>
            </a:xfrm>
          </p:grpSpPr>
          <p:cxnSp>
            <p:nvCxnSpPr>
              <p:cNvPr id="272" name="Straight Connector 271"/>
              <p:cNvCxnSpPr/>
              <p:nvPr/>
            </p:nvCxnSpPr>
            <p:spPr>
              <a:xfrm>
                <a:off x="2300164" y="2639383"/>
                <a:ext cx="5375" cy="110273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2860155" y="3224845"/>
                <a:ext cx="628" cy="507257"/>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grpSp>
          <p:nvGrpSpPr>
            <p:cNvPr id="296" name="Group 295"/>
            <p:cNvGrpSpPr/>
            <p:nvPr/>
          </p:nvGrpSpPr>
          <p:grpSpPr>
            <a:xfrm>
              <a:off x="8119924" y="2645118"/>
              <a:ext cx="560619" cy="1102733"/>
              <a:chOff x="2300164" y="2639383"/>
              <a:chExt cx="560619" cy="1102733"/>
            </a:xfrm>
          </p:grpSpPr>
          <p:cxnSp>
            <p:nvCxnSpPr>
              <p:cNvPr id="297" name="Straight Connector 296"/>
              <p:cNvCxnSpPr/>
              <p:nvPr/>
            </p:nvCxnSpPr>
            <p:spPr>
              <a:xfrm>
                <a:off x="2300164" y="2639383"/>
                <a:ext cx="5375" cy="110273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2860155" y="3224845"/>
                <a:ext cx="628" cy="507257"/>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920425" y="3736779"/>
              <a:ext cx="7992618" cy="473817"/>
              <a:chOff x="920425" y="3736779"/>
              <a:chExt cx="7992618" cy="473817"/>
            </a:xfrm>
          </p:grpSpPr>
          <p:grpSp>
            <p:nvGrpSpPr>
              <p:cNvPr id="12" name="Group 11"/>
              <p:cNvGrpSpPr/>
              <p:nvPr/>
            </p:nvGrpSpPr>
            <p:grpSpPr>
              <a:xfrm>
                <a:off x="2293652" y="3736779"/>
                <a:ext cx="561173" cy="458185"/>
                <a:chOff x="2293652" y="3736779"/>
                <a:chExt cx="561173" cy="458185"/>
              </a:xfrm>
            </p:grpSpPr>
            <p:cxnSp>
              <p:nvCxnSpPr>
                <p:cNvPr id="284" name="Straight Arrow Connector 283"/>
                <p:cNvCxnSpPr/>
                <p:nvPr/>
              </p:nvCxnSpPr>
              <p:spPr>
                <a:xfrm>
                  <a:off x="2301632" y="3737764"/>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5" name="Straight Arrow Connector 284"/>
                <p:cNvCxnSpPr/>
                <p:nvPr/>
              </p:nvCxnSpPr>
              <p:spPr>
                <a:xfrm>
                  <a:off x="2854825" y="3737764"/>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6" name="Straight Arrow Connector 285"/>
                <p:cNvCxnSpPr/>
                <p:nvPr/>
              </p:nvCxnSpPr>
              <p:spPr>
                <a:xfrm flipH="1" flipV="1">
                  <a:off x="2293652" y="3736779"/>
                  <a:ext cx="560844" cy="985"/>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10" name="Straight Connector 109"/>
              <p:cNvCxnSpPr/>
              <p:nvPr/>
            </p:nvCxnSpPr>
            <p:spPr>
              <a:xfrm>
                <a:off x="8671524" y="4191000"/>
                <a:ext cx="24151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67" name="Group 266"/>
              <p:cNvGrpSpPr/>
              <p:nvPr/>
            </p:nvGrpSpPr>
            <p:grpSpPr>
              <a:xfrm>
                <a:off x="4233469" y="3752411"/>
                <a:ext cx="561173" cy="458185"/>
                <a:chOff x="2293652" y="3736779"/>
                <a:chExt cx="561173" cy="458185"/>
              </a:xfrm>
            </p:grpSpPr>
            <p:cxnSp>
              <p:nvCxnSpPr>
                <p:cNvPr id="268" name="Straight Arrow Connector 267"/>
                <p:cNvCxnSpPr/>
                <p:nvPr/>
              </p:nvCxnSpPr>
              <p:spPr>
                <a:xfrm>
                  <a:off x="2301632" y="3737764"/>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9" name="Straight Arrow Connector 268"/>
                <p:cNvCxnSpPr/>
                <p:nvPr/>
              </p:nvCxnSpPr>
              <p:spPr>
                <a:xfrm>
                  <a:off x="2854825" y="3737764"/>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0" name="Straight Arrow Connector 269"/>
                <p:cNvCxnSpPr/>
                <p:nvPr/>
              </p:nvCxnSpPr>
              <p:spPr>
                <a:xfrm flipH="1" flipV="1">
                  <a:off x="2293652" y="3736779"/>
                  <a:ext cx="560844" cy="985"/>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74" name="Group 273"/>
              <p:cNvGrpSpPr/>
              <p:nvPr/>
            </p:nvGrpSpPr>
            <p:grpSpPr>
              <a:xfrm>
                <a:off x="6165628" y="3750921"/>
                <a:ext cx="561173" cy="458185"/>
                <a:chOff x="2293652" y="3736779"/>
                <a:chExt cx="561173" cy="458185"/>
              </a:xfrm>
            </p:grpSpPr>
            <p:cxnSp>
              <p:nvCxnSpPr>
                <p:cNvPr id="275" name="Straight Arrow Connector 274"/>
                <p:cNvCxnSpPr/>
                <p:nvPr/>
              </p:nvCxnSpPr>
              <p:spPr>
                <a:xfrm>
                  <a:off x="2301632" y="3737764"/>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1" name="Straight Arrow Connector 280"/>
                <p:cNvCxnSpPr/>
                <p:nvPr/>
              </p:nvCxnSpPr>
              <p:spPr>
                <a:xfrm>
                  <a:off x="2854825" y="3737764"/>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5" name="Straight Arrow Connector 294"/>
                <p:cNvCxnSpPr/>
                <p:nvPr/>
              </p:nvCxnSpPr>
              <p:spPr>
                <a:xfrm flipH="1" flipV="1">
                  <a:off x="2293652" y="3736779"/>
                  <a:ext cx="560844" cy="985"/>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99" name="Group 298"/>
              <p:cNvGrpSpPr/>
              <p:nvPr/>
            </p:nvGrpSpPr>
            <p:grpSpPr>
              <a:xfrm>
                <a:off x="8113412" y="3742514"/>
                <a:ext cx="561173" cy="458185"/>
                <a:chOff x="2293652" y="3736779"/>
                <a:chExt cx="561173" cy="458185"/>
              </a:xfrm>
            </p:grpSpPr>
            <p:cxnSp>
              <p:nvCxnSpPr>
                <p:cNvPr id="300" name="Straight Arrow Connector 299"/>
                <p:cNvCxnSpPr/>
                <p:nvPr/>
              </p:nvCxnSpPr>
              <p:spPr>
                <a:xfrm>
                  <a:off x="2301632" y="3737764"/>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1" name="Straight Arrow Connector 300"/>
                <p:cNvCxnSpPr/>
                <p:nvPr/>
              </p:nvCxnSpPr>
              <p:spPr>
                <a:xfrm>
                  <a:off x="2854825" y="3737764"/>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2" name="Straight Arrow Connector 301"/>
                <p:cNvCxnSpPr/>
                <p:nvPr/>
              </p:nvCxnSpPr>
              <p:spPr>
                <a:xfrm flipH="1" flipV="1">
                  <a:off x="2293652" y="3736779"/>
                  <a:ext cx="560844" cy="985"/>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307" name="Straight Arrow Connector 306"/>
              <p:cNvCxnSpPr/>
              <p:nvPr/>
            </p:nvCxnSpPr>
            <p:spPr>
              <a:xfrm>
                <a:off x="6734513" y="4200699"/>
                <a:ext cx="1376907" cy="1"/>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8" name="Straight Arrow Connector 307"/>
              <p:cNvCxnSpPr/>
              <p:nvPr/>
            </p:nvCxnSpPr>
            <p:spPr>
              <a:xfrm flipH="1">
                <a:off x="4793501" y="4205840"/>
                <a:ext cx="1378639" cy="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0" name="Straight Arrow Connector 309"/>
              <p:cNvCxnSpPr/>
              <p:nvPr/>
            </p:nvCxnSpPr>
            <p:spPr>
              <a:xfrm flipH="1">
                <a:off x="2858592" y="4197532"/>
                <a:ext cx="1378639" cy="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1" name="Straight Arrow Connector 310"/>
              <p:cNvCxnSpPr/>
              <p:nvPr/>
            </p:nvCxnSpPr>
            <p:spPr>
              <a:xfrm flipH="1">
                <a:off x="920425" y="4187734"/>
                <a:ext cx="1378639" cy="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5" name="Group 4"/>
          <p:cNvGrpSpPr/>
          <p:nvPr/>
        </p:nvGrpSpPr>
        <p:grpSpPr>
          <a:xfrm>
            <a:off x="4321014" y="4760118"/>
            <a:ext cx="4365787" cy="1504071"/>
            <a:chOff x="4321012" y="4760116"/>
            <a:chExt cx="4365787" cy="1504070"/>
          </a:xfrm>
        </p:grpSpPr>
        <p:sp>
          <p:nvSpPr>
            <p:cNvPr id="248" name="Rectangle 247"/>
            <p:cNvSpPr/>
            <p:nvPr/>
          </p:nvSpPr>
          <p:spPr>
            <a:xfrm>
              <a:off x="4370099" y="4760116"/>
              <a:ext cx="4316699" cy="1504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TextBox 249"/>
            <p:cNvSpPr txBox="1"/>
            <p:nvPr/>
          </p:nvSpPr>
          <p:spPr>
            <a:xfrm>
              <a:off x="4321012" y="5060336"/>
              <a:ext cx="4365787" cy="646331"/>
            </a:xfrm>
            <a:prstGeom prst="rect">
              <a:avLst/>
            </a:prstGeom>
            <a:noFill/>
          </p:spPr>
          <p:txBody>
            <a:bodyPr wrap="square" rtlCol="0">
              <a:spAutoFit/>
            </a:bodyPr>
            <a:lstStyle/>
            <a:p>
              <a:r>
                <a:rPr lang="en-US" dirty="0">
                  <a:solidFill>
                    <a:srgbClr val="C00000"/>
                  </a:solidFill>
                  <a:latin typeface="Consolas" panose="020B0609020204030204" pitchFamily="49" charset="0"/>
                  <a:cs typeface="Arial" panose="020B0604020202020204" pitchFamily="34" charset="0"/>
                </a:rPr>
                <a:t>Timer Period = (ARR + 1) * Clock Period       = 7 * Clock Period</a:t>
              </a:r>
            </a:p>
          </p:txBody>
        </p:sp>
      </p:grpSp>
      <p:sp>
        <p:nvSpPr>
          <p:cNvPr id="251" name="Rectangle 250"/>
          <p:cNvSpPr/>
          <p:nvPr/>
        </p:nvSpPr>
        <p:spPr>
          <a:xfrm>
            <a:off x="155662" y="3824949"/>
            <a:ext cx="875561" cy="646331"/>
          </a:xfrm>
          <a:prstGeom prst="rect">
            <a:avLst/>
          </a:prstGeom>
        </p:spPr>
        <p:txBody>
          <a:bodyPr wrap="none">
            <a:spAutoFit/>
          </a:bodyPr>
          <a:lstStyle/>
          <a:p>
            <a:r>
              <a:rPr lang="en-US" dirty="0"/>
              <a:t>PWM</a:t>
            </a:r>
          </a:p>
          <a:p>
            <a:r>
              <a:rPr lang="en-US" dirty="0"/>
              <a:t>Output</a:t>
            </a:r>
          </a:p>
        </p:txBody>
      </p:sp>
      <p:sp>
        <p:nvSpPr>
          <p:cNvPr id="256" name="Title 1"/>
          <p:cNvSpPr>
            <a:spLocks noGrp="1"/>
          </p:cNvSpPr>
          <p:nvPr>
            <p:ph type="title"/>
          </p:nvPr>
        </p:nvSpPr>
        <p:spPr>
          <a:xfrm>
            <a:off x="457200" y="152400"/>
            <a:ext cx="3188089" cy="990600"/>
          </a:xfrm>
        </p:spPr>
        <p:txBody>
          <a:bodyPr>
            <a:normAutofit fontScale="90000"/>
          </a:bodyPr>
          <a:lstStyle/>
          <a:p>
            <a:r>
              <a:rPr lang="en-US" dirty="0"/>
              <a:t>PWM Mode 2 (High-True)</a:t>
            </a:r>
          </a:p>
        </p:txBody>
      </p:sp>
      <p:graphicFrame>
        <p:nvGraphicFramePr>
          <p:cNvPr id="11" name="Table 10">
            <a:extLst>
              <a:ext uri="{FF2B5EF4-FFF2-40B4-BE49-F238E27FC236}">
                <a16:creationId xmlns:a16="http://schemas.microsoft.com/office/drawing/2014/main" id="{90C8BB82-E9A1-B500-E811-4EDEB3750B24}"/>
              </a:ext>
            </a:extLst>
          </p:cNvPr>
          <p:cNvGraphicFramePr>
            <a:graphicFrameLocks noGrp="1"/>
          </p:cNvGraphicFramePr>
          <p:nvPr>
            <p:extLst>
              <p:ext uri="{D42A27DB-BD31-4B8C-83A1-F6EECF244321}">
                <p14:modId xmlns:p14="http://schemas.microsoft.com/office/powerpoint/2010/main" val="751340370"/>
              </p:ext>
            </p:extLst>
          </p:nvPr>
        </p:nvGraphicFramePr>
        <p:xfrm>
          <a:off x="4051146" y="32274"/>
          <a:ext cx="5059154" cy="1369008"/>
        </p:xfrm>
        <a:graphic>
          <a:graphicData uri="http://schemas.openxmlformats.org/drawingml/2006/table">
            <a:tbl>
              <a:tblPr firstRow="1" firstCol="1" bandRow="1">
                <a:tableStyleId>{5C22544A-7EE6-4342-B048-85BDC9FD1C3A}</a:tableStyleId>
              </a:tblPr>
              <a:tblGrid>
                <a:gridCol w="1117720">
                  <a:extLst>
                    <a:ext uri="{9D8B030D-6E8A-4147-A177-3AD203B41FA5}">
                      <a16:colId xmlns:a16="http://schemas.microsoft.com/office/drawing/2014/main" val="169801539"/>
                    </a:ext>
                  </a:extLst>
                </a:gridCol>
                <a:gridCol w="1507097">
                  <a:extLst>
                    <a:ext uri="{9D8B030D-6E8A-4147-A177-3AD203B41FA5}">
                      <a16:colId xmlns:a16="http://schemas.microsoft.com/office/drawing/2014/main" val="2703477402"/>
                    </a:ext>
                  </a:extLst>
                </a:gridCol>
                <a:gridCol w="1231353">
                  <a:extLst>
                    <a:ext uri="{9D8B030D-6E8A-4147-A177-3AD203B41FA5}">
                      <a16:colId xmlns:a16="http://schemas.microsoft.com/office/drawing/2014/main" val="1325223624"/>
                    </a:ext>
                  </a:extLst>
                </a:gridCol>
                <a:gridCol w="1202984">
                  <a:extLst>
                    <a:ext uri="{9D8B030D-6E8A-4147-A177-3AD203B41FA5}">
                      <a16:colId xmlns:a16="http://schemas.microsoft.com/office/drawing/2014/main" val="2198600529"/>
                    </a:ext>
                  </a:extLst>
                </a:gridCol>
              </a:tblGrid>
              <a:tr h="240046">
                <a:tc>
                  <a:txBody>
                    <a:bodyPr/>
                    <a:lstStyle/>
                    <a:p>
                      <a:pPr marL="0" marR="0" algn="ctr">
                        <a:spcBef>
                          <a:spcPts val="0"/>
                        </a:spcBef>
                        <a:spcAft>
                          <a:spcPts val="0"/>
                        </a:spcAft>
                      </a:pPr>
                      <a:r>
                        <a:rPr lang="en-US" sz="1400" dirty="0">
                          <a:effectLst/>
                        </a:rPr>
                        <a:t>PWM</a:t>
                      </a:r>
                      <a:endParaRPr lang="en-US" sz="1400" dirty="0">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effectLst/>
                        </a:rPr>
                        <a:t>Timer Counting</a:t>
                      </a:r>
                      <a:endParaRPr lang="en-US" sz="1400" dirty="0">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altLang="zh-CN" sz="1400" dirty="0">
                          <a:effectLst/>
                        </a:rPr>
                        <a:t>On</a:t>
                      </a:r>
                      <a:endParaRPr lang="en-US" sz="1400" dirty="0">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effectLst/>
                        </a:rPr>
                        <a:t>Off</a:t>
                      </a:r>
                      <a:endParaRPr lang="en-US" sz="1400" dirty="0">
                        <a:effectLst/>
                        <a:latin typeface="Times New Roman" panose="02020603050405020304" pitchFamily="18" charset="0"/>
                        <a:ea typeface="SimSun" panose="02010600030101010101" pitchFamily="2" charset="-122"/>
                      </a:endParaRPr>
                    </a:p>
                  </a:txBody>
                  <a:tcPr marL="68907" marR="68907" marT="0" marB="0" anchor="ctr"/>
                </a:tc>
                <a:extLst>
                  <a:ext uri="{0D108BD9-81ED-4DB2-BD59-A6C34878D82A}">
                    <a16:rowId xmlns:a16="http://schemas.microsoft.com/office/drawing/2014/main" val="3071312830"/>
                  </a:ext>
                </a:extLst>
              </a:tr>
              <a:tr h="281568">
                <a:tc rowSpan="2">
                  <a:txBody>
                    <a:bodyPr/>
                    <a:lstStyle/>
                    <a:p>
                      <a:pPr marL="0" marR="0" algn="ctr">
                        <a:spcBef>
                          <a:spcPts val="0"/>
                        </a:spcBef>
                        <a:spcAft>
                          <a:spcPts val="0"/>
                        </a:spcAft>
                      </a:pPr>
                      <a:r>
                        <a:rPr lang="en-US" sz="1400" dirty="0">
                          <a:effectLst/>
                        </a:rPr>
                        <a:t>Mode 1</a:t>
                      </a:r>
                    </a:p>
                    <a:p>
                      <a:pPr marL="0" marR="0" algn="ctr">
                        <a:spcBef>
                          <a:spcPts val="0"/>
                        </a:spcBef>
                        <a:spcAft>
                          <a:spcPts val="0"/>
                        </a:spcAft>
                      </a:pPr>
                      <a:r>
                        <a:rPr lang="en-US" sz="1400" dirty="0">
                          <a:effectLst/>
                          <a:latin typeface="Times New Roman" panose="02020603050405020304" pitchFamily="18" charset="0"/>
                          <a:ea typeface="SimSun" panose="02010600030101010101" pitchFamily="2" charset="-122"/>
                        </a:rPr>
                        <a:t>(Low True)</a:t>
                      </a:r>
                    </a:p>
                  </a:txBody>
                  <a:tcPr marL="68907" marR="68907" marT="0" marB="0" anchor="ctr"/>
                </a:tc>
                <a:tc>
                  <a:txBody>
                    <a:bodyPr/>
                    <a:lstStyle/>
                    <a:p>
                      <a:pPr marL="0" marR="0" algn="ctr">
                        <a:spcBef>
                          <a:spcPts val="0"/>
                        </a:spcBef>
                        <a:spcAft>
                          <a:spcPts val="0"/>
                        </a:spcAft>
                      </a:pPr>
                      <a:r>
                        <a:rPr lang="en-US" sz="1400">
                          <a:solidFill>
                            <a:schemeClr val="tx1"/>
                          </a:solidFill>
                          <a:effectLst/>
                        </a:rPr>
                        <a:t>Up-counting</a:t>
                      </a:r>
                      <a:endParaRPr lang="en-US" sz="1400">
                        <a:solidFill>
                          <a:schemeClr val="tx1"/>
                        </a:solidFill>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solidFill>
                            <a:schemeClr val="tx1"/>
                          </a:solidFill>
                          <a:effectLst/>
                        </a:rPr>
                        <a:t>CNT &lt; CCR</a:t>
                      </a:r>
                      <a:endParaRPr lang="en-US" sz="1800" dirty="0">
                        <a:solidFill>
                          <a:schemeClr val="tx1"/>
                        </a:solidFill>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solidFill>
                            <a:schemeClr val="tx1"/>
                          </a:solidFill>
                          <a:effectLst/>
                        </a:rPr>
                        <a:t>CNT ≥ CCR</a:t>
                      </a:r>
                      <a:endParaRPr lang="en-US" sz="1800" dirty="0">
                        <a:solidFill>
                          <a:schemeClr val="tx1"/>
                        </a:solidFill>
                        <a:effectLst/>
                        <a:latin typeface="Times New Roman" panose="02020603050405020304" pitchFamily="18" charset="0"/>
                        <a:ea typeface="SimSun" panose="02010600030101010101" pitchFamily="2" charset="-122"/>
                      </a:endParaRPr>
                    </a:p>
                  </a:txBody>
                  <a:tcPr marL="68907" marR="68907" marT="0" marB="0" anchor="ctr"/>
                </a:tc>
                <a:extLst>
                  <a:ext uri="{0D108BD9-81ED-4DB2-BD59-A6C34878D82A}">
                    <a16:rowId xmlns:a16="http://schemas.microsoft.com/office/drawing/2014/main" val="1400857535"/>
                  </a:ext>
                </a:extLst>
              </a:tr>
              <a:tr h="282913">
                <a:tc vMerge="1">
                  <a:txBody>
                    <a:bodyPr/>
                    <a:lstStyle/>
                    <a:p>
                      <a:endParaRPr lang="en-US"/>
                    </a:p>
                  </a:txBody>
                  <a:tcPr/>
                </a:tc>
                <a:tc>
                  <a:txBody>
                    <a:bodyPr/>
                    <a:lstStyle/>
                    <a:p>
                      <a:pPr marL="0" marR="0" algn="ctr">
                        <a:spcBef>
                          <a:spcPts val="0"/>
                        </a:spcBef>
                        <a:spcAft>
                          <a:spcPts val="0"/>
                        </a:spcAft>
                      </a:pPr>
                      <a:r>
                        <a:rPr lang="en-US" sz="1400" dirty="0">
                          <a:effectLst/>
                        </a:rPr>
                        <a:t>Down-counting</a:t>
                      </a:r>
                      <a:endParaRPr lang="en-US" sz="1400" dirty="0">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effectLst/>
                        </a:rPr>
                        <a:t>CNT ≤ CCR</a:t>
                      </a:r>
                      <a:endParaRPr lang="en-US" sz="1800" dirty="0">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effectLst/>
                        </a:rPr>
                        <a:t>CNT &gt; CCR</a:t>
                      </a:r>
                      <a:endParaRPr lang="en-US" sz="1800" dirty="0">
                        <a:effectLst/>
                        <a:latin typeface="Times New Roman" panose="02020603050405020304" pitchFamily="18" charset="0"/>
                        <a:ea typeface="SimSun" panose="02010600030101010101" pitchFamily="2" charset="-122"/>
                      </a:endParaRPr>
                    </a:p>
                  </a:txBody>
                  <a:tcPr marL="68907" marR="68907" marT="0" marB="0" anchor="ctr"/>
                </a:tc>
                <a:extLst>
                  <a:ext uri="{0D108BD9-81ED-4DB2-BD59-A6C34878D82A}">
                    <a16:rowId xmlns:a16="http://schemas.microsoft.com/office/drawing/2014/main" val="479017885"/>
                  </a:ext>
                </a:extLst>
              </a:tr>
              <a:tr h="281568">
                <a:tc rowSpan="2">
                  <a:txBody>
                    <a:bodyPr/>
                    <a:lstStyle/>
                    <a:p>
                      <a:pPr marL="0" marR="0" algn="ctr">
                        <a:spcBef>
                          <a:spcPts val="0"/>
                        </a:spcBef>
                        <a:spcAft>
                          <a:spcPts val="0"/>
                        </a:spcAft>
                      </a:pPr>
                      <a:r>
                        <a:rPr lang="en-US" sz="1400" dirty="0">
                          <a:effectLst/>
                        </a:rPr>
                        <a:t>Mode 2</a:t>
                      </a:r>
                    </a:p>
                    <a:p>
                      <a:pPr marL="0" marR="0" algn="ctr">
                        <a:spcBef>
                          <a:spcPts val="0"/>
                        </a:spcBef>
                        <a:spcAft>
                          <a:spcPts val="0"/>
                        </a:spcAft>
                      </a:pPr>
                      <a:r>
                        <a:rPr lang="en-US" sz="1400" dirty="0">
                          <a:effectLst/>
                          <a:latin typeface="Times New Roman" panose="02020603050405020304" pitchFamily="18" charset="0"/>
                          <a:ea typeface="SimSun" panose="02010600030101010101" pitchFamily="2" charset="-122"/>
                        </a:rPr>
                        <a:t>(High True)</a:t>
                      </a:r>
                    </a:p>
                  </a:txBody>
                  <a:tcPr marL="68907" marR="68907" marT="0" marB="0" anchor="ctr"/>
                </a:tc>
                <a:tc>
                  <a:txBody>
                    <a:bodyPr/>
                    <a:lstStyle/>
                    <a:p>
                      <a:pPr marL="0" marR="0" algn="ctr">
                        <a:spcBef>
                          <a:spcPts val="0"/>
                        </a:spcBef>
                        <a:spcAft>
                          <a:spcPts val="0"/>
                        </a:spcAft>
                      </a:pPr>
                      <a:r>
                        <a:rPr lang="en-US" sz="1400">
                          <a:solidFill>
                            <a:srgbClr val="FF0000"/>
                          </a:solidFill>
                          <a:effectLst/>
                        </a:rPr>
                        <a:t>Up-counting</a:t>
                      </a:r>
                      <a:endParaRPr lang="en-US" sz="1400">
                        <a:solidFill>
                          <a:srgbClr val="FF0000"/>
                        </a:solidFill>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solidFill>
                            <a:srgbClr val="FF0000"/>
                          </a:solidFill>
                          <a:effectLst/>
                        </a:rPr>
                        <a:t>CNT ≥ CCR</a:t>
                      </a:r>
                      <a:endParaRPr lang="en-US" sz="1800" dirty="0">
                        <a:solidFill>
                          <a:srgbClr val="FF0000"/>
                        </a:solidFill>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solidFill>
                            <a:srgbClr val="FF0000"/>
                          </a:solidFill>
                          <a:effectLst/>
                        </a:rPr>
                        <a:t>CNT &lt; CCR</a:t>
                      </a:r>
                      <a:endParaRPr lang="en-US" sz="1800" dirty="0">
                        <a:solidFill>
                          <a:srgbClr val="FF0000"/>
                        </a:solidFill>
                        <a:effectLst/>
                        <a:latin typeface="Times New Roman" panose="02020603050405020304" pitchFamily="18" charset="0"/>
                        <a:ea typeface="SimSun" panose="02010600030101010101" pitchFamily="2" charset="-122"/>
                      </a:endParaRPr>
                    </a:p>
                  </a:txBody>
                  <a:tcPr marL="68907" marR="68907" marT="0" marB="0" anchor="ctr"/>
                </a:tc>
                <a:extLst>
                  <a:ext uri="{0D108BD9-81ED-4DB2-BD59-A6C34878D82A}">
                    <a16:rowId xmlns:a16="http://schemas.microsoft.com/office/drawing/2014/main" val="4087141378"/>
                  </a:ext>
                </a:extLst>
              </a:tr>
              <a:tr h="282913">
                <a:tc vMerge="1">
                  <a:txBody>
                    <a:bodyPr/>
                    <a:lstStyle/>
                    <a:p>
                      <a:endParaRPr lang="en-US"/>
                    </a:p>
                  </a:txBody>
                  <a:tcPr/>
                </a:tc>
                <a:tc>
                  <a:txBody>
                    <a:bodyPr/>
                    <a:lstStyle/>
                    <a:p>
                      <a:pPr marL="0" marR="0" algn="ctr">
                        <a:spcBef>
                          <a:spcPts val="0"/>
                        </a:spcBef>
                        <a:spcAft>
                          <a:spcPts val="0"/>
                        </a:spcAft>
                      </a:pPr>
                      <a:r>
                        <a:rPr lang="en-US" sz="1400" dirty="0">
                          <a:effectLst/>
                        </a:rPr>
                        <a:t>Down-counting</a:t>
                      </a:r>
                      <a:endParaRPr lang="en-US" sz="1400" dirty="0">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effectLst/>
                        </a:rPr>
                        <a:t>CNT &gt; CCR</a:t>
                      </a:r>
                      <a:endParaRPr lang="en-US" sz="1800" dirty="0">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effectLst/>
                        </a:rPr>
                        <a:t>CNT ≤ CCR</a:t>
                      </a:r>
                      <a:endParaRPr lang="en-US" sz="1800" dirty="0">
                        <a:effectLst/>
                        <a:latin typeface="Times New Roman" panose="02020603050405020304" pitchFamily="18" charset="0"/>
                        <a:ea typeface="SimSun" panose="02010600030101010101" pitchFamily="2" charset="-122"/>
                      </a:endParaRPr>
                    </a:p>
                  </a:txBody>
                  <a:tcPr marL="68907" marR="68907" marT="0" marB="0" anchor="ctr"/>
                </a:tc>
                <a:extLst>
                  <a:ext uri="{0D108BD9-81ED-4DB2-BD59-A6C34878D82A}">
                    <a16:rowId xmlns:a16="http://schemas.microsoft.com/office/drawing/2014/main" val="3497049640"/>
                  </a:ext>
                </a:extLst>
              </a:tr>
            </a:tbl>
          </a:graphicData>
        </a:graphic>
      </p:graphicFrame>
      <p:sp>
        <p:nvSpPr>
          <p:cNvPr id="2" name="TextBox 1">
            <a:extLst>
              <a:ext uri="{FF2B5EF4-FFF2-40B4-BE49-F238E27FC236}">
                <a16:creationId xmlns:a16="http://schemas.microsoft.com/office/drawing/2014/main" id="{19184AC0-2FDD-BDB3-3199-60C8099239A1}"/>
              </a:ext>
            </a:extLst>
          </p:cNvPr>
          <p:cNvSpPr txBox="1"/>
          <p:nvPr/>
        </p:nvSpPr>
        <p:spPr>
          <a:xfrm>
            <a:off x="1002631" y="4181327"/>
            <a:ext cx="1090691" cy="307777"/>
          </a:xfrm>
          <a:prstGeom prst="rect">
            <a:avLst/>
          </a:prstGeom>
          <a:noFill/>
        </p:spPr>
        <p:txBody>
          <a:bodyPr wrap="square" rtlCol="0">
            <a:spAutoFit/>
          </a:bodyPr>
          <a:lstStyle/>
          <a:p>
            <a:pPr algn="ctr"/>
            <a:r>
              <a:rPr lang="en-US" sz="1400" dirty="0">
                <a:latin typeface="Consolas" panose="020B0609020204030204" pitchFamily="49" charset="0"/>
              </a:rPr>
              <a:t>Off for 5</a:t>
            </a:r>
          </a:p>
        </p:txBody>
      </p:sp>
      <p:sp>
        <p:nvSpPr>
          <p:cNvPr id="10" name="TextBox 9">
            <a:extLst>
              <a:ext uri="{FF2B5EF4-FFF2-40B4-BE49-F238E27FC236}">
                <a16:creationId xmlns:a16="http://schemas.microsoft.com/office/drawing/2014/main" id="{9BC8C069-3B1D-27DF-31C7-1111609311F8}"/>
              </a:ext>
            </a:extLst>
          </p:cNvPr>
          <p:cNvSpPr txBox="1"/>
          <p:nvPr/>
        </p:nvSpPr>
        <p:spPr>
          <a:xfrm>
            <a:off x="1990888" y="3457209"/>
            <a:ext cx="1128280" cy="307777"/>
          </a:xfrm>
          <a:prstGeom prst="rect">
            <a:avLst/>
          </a:prstGeom>
          <a:noFill/>
        </p:spPr>
        <p:txBody>
          <a:bodyPr wrap="square" rtlCol="0">
            <a:spAutoFit/>
          </a:bodyPr>
          <a:lstStyle/>
          <a:p>
            <a:pPr algn="ctr"/>
            <a:r>
              <a:rPr lang="en-US" sz="1400" dirty="0">
                <a:latin typeface="Consolas" panose="020B0609020204030204" pitchFamily="49" charset="0"/>
              </a:rPr>
              <a:t>On for 2</a:t>
            </a:r>
          </a:p>
        </p:txBody>
      </p:sp>
    </p:spTree>
    <p:extLst>
      <p:ext uri="{BB962C8B-B14F-4D97-AF65-F5344CB8AC3E}">
        <p14:creationId xmlns:p14="http://schemas.microsoft.com/office/powerpoint/2010/main" val="189176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173"/>
                                        </p:tgtEl>
                                        <p:attrNameLst>
                                          <p:attrName>style.visibility</p:attrName>
                                        </p:attrNameLst>
                                      </p:cBhvr>
                                      <p:to>
                                        <p:strVal val="visible"/>
                                      </p:to>
                                    </p:set>
                                    <p:animEffect transition="in" filter="wipe(left)">
                                      <p:cBhvr>
                                        <p:cTn id="10" dur="1000"/>
                                        <p:tgtEl>
                                          <p:spTgt spid="17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Rectangle 172"/>
          <p:cNvSpPr/>
          <p:nvPr/>
        </p:nvSpPr>
        <p:spPr>
          <a:xfrm>
            <a:off x="457203" y="4762912"/>
            <a:ext cx="3767769" cy="150407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27</a:t>
            </a:fld>
            <a:endParaRPr kumimoji="0" lang="en-US" dirty="0"/>
          </a:p>
        </p:txBody>
      </p:sp>
      <p:grpSp>
        <p:nvGrpSpPr>
          <p:cNvPr id="241" name="Group 240"/>
          <p:cNvGrpSpPr/>
          <p:nvPr/>
        </p:nvGrpSpPr>
        <p:grpSpPr>
          <a:xfrm>
            <a:off x="914404" y="1800783"/>
            <a:ext cx="7924799" cy="228600"/>
            <a:chOff x="152401" y="1828800"/>
            <a:chExt cx="8906984" cy="228600"/>
          </a:xfrm>
        </p:grpSpPr>
        <p:grpSp>
          <p:nvGrpSpPr>
            <p:cNvPr id="21" name="Group 20"/>
            <p:cNvGrpSpPr/>
            <p:nvPr/>
          </p:nvGrpSpPr>
          <p:grpSpPr>
            <a:xfrm>
              <a:off x="152401" y="1828800"/>
              <a:ext cx="466725" cy="228600"/>
              <a:chOff x="914400" y="1828800"/>
              <a:chExt cx="466725" cy="228600"/>
            </a:xfrm>
          </p:grpSpPr>
          <p:cxnSp>
            <p:nvCxnSpPr>
              <p:cNvPr id="7" name="Elbow Connector 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466726" y="1828800"/>
              <a:ext cx="466725" cy="228600"/>
              <a:chOff x="914400" y="1828800"/>
              <a:chExt cx="466725" cy="228600"/>
            </a:xfrm>
          </p:grpSpPr>
          <p:cxnSp>
            <p:nvCxnSpPr>
              <p:cNvPr id="23" name="Elbow Connector 2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776287" y="1828800"/>
              <a:ext cx="466725" cy="228600"/>
              <a:chOff x="914400" y="1828800"/>
              <a:chExt cx="466725" cy="228600"/>
            </a:xfrm>
          </p:grpSpPr>
          <p:cxnSp>
            <p:nvCxnSpPr>
              <p:cNvPr id="26" name="Elbow Connector 25"/>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1090612" y="1828800"/>
              <a:ext cx="466725" cy="228600"/>
              <a:chOff x="914400" y="1828800"/>
              <a:chExt cx="466725" cy="228600"/>
            </a:xfrm>
          </p:grpSpPr>
          <p:cxnSp>
            <p:nvCxnSpPr>
              <p:cNvPr id="29" name="Elbow Connector 28"/>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1397793" y="1828800"/>
              <a:ext cx="466725" cy="228600"/>
              <a:chOff x="914400" y="1828800"/>
              <a:chExt cx="466725" cy="228600"/>
            </a:xfrm>
          </p:grpSpPr>
          <p:cxnSp>
            <p:nvCxnSpPr>
              <p:cNvPr id="32" name="Elbow Connector 31"/>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1712118" y="1828800"/>
              <a:ext cx="466725" cy="228600"/>
              <a:chOff x="914400" y="1828800"/>
              <a:chExt cx="466725" cy="228600"/>
            </a:xfrm>
          </p:grpSpPr>
          <p:cxnSp>
            <p:nvCxnSpPr>
              <p:cNvPr id="35" name="Elbow Connector 3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2021679" y="1828800"/>
              <a:ext cx="466725" cy="228600"/>
              <a:chOff x="914400" y="1828800"/>
              <a:chExt cx="466725" cy="228600"/>
            </a:xfrm>
          </p:grpSpPr>
          <p:cxnSp>
            <p:nvCxnSpPr>
              <p:cNvPr id="38" name="Elbow Connector 3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2336004" y="1828800"/>
              <a:ext cx="466725" cy="228600"/>
              <a:chOff x="914400" y="1828800"/>
              <a:chExt cx="466725" cy="228600"/>
            </a:xfrm>
          </p:grpSpPr>
          <p:cxnSp>
            <p:nvCxnSpPr>
              <p:cNvPr id="41" name="Elbow Connector 4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2654553" y="1828800"/>
              <a:ext cx="466725" cy="228600"/>
              <a:chOff x="914400" y="1828800"/>
              <a:chExt cx="466725" cy="228600"/>
            </a:xfrm>
          </p:grpSpPr>
          <p:cxnSp>
            <p:nvCxnSpPr>
              <p:cNvPr id="44" name="Elbow Connector 4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5" name="Elbow Connector 4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2968878" y="1828800"/>
              <a:ext cx="466725" cy="228600"/>
              <a:chOff x="914400" y="1828800"/>
              <a:chExt cx="466725" cy="228600"/>
            </a:xfrm>
          </p:grpSpPr>
          <p:cxnSp>
            <p:nvCxnSpPr>
              <p:cNvPr id="47" name="Elbow Connector 4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8" name="Elbow Connector 4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3278439" y="1828800"/>
              <a:ext cx="466725" cy="228600"/>
              <a:chOff x="914400" y="1828800"/>
              <a:chExt cx="466725" cy="228600"/>
            </a:xfrm>
          </p:grpSpPr>
          <p:cxnSp>
            <p:nvCxnSpPr>
              <p:cNvPr id="50" name="Elbow Connector 4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1" name="Elbow Connector 5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3592764" y="1828800"/>
              <a:ext cx="466725" cy="228600"/>
              <a:chOff x="914400" y="1828800"/>
              <a:chExt cx="466725" cy="228600"/>
            </a:xfrm>
          </p:grpSpPr>
          <p:cxnSp>
            <p:nvCxnSpPr>
              <p:cNvPr id="53" name="Elbow Connector 5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3899945" y="1828800"/>
              <a:ext cx="466725" cy="228600"/>
              <a:chOff x="914400" y="1828800"/>
              <a:chExt cx="466725" cy="228600"/>
            </a:xfrm>
          </p:grpSpPr>
          <p:cxnSp>
            <p:nvCxnSpPr>
              <p:cNvPr id="56" name="Elbow Connector 55"/>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7" name="Elbow Connector 56"/>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4214270" y="1828800"/>
              <a:ext cx="466725" cy="228600"/>
              <a:chOff x="914400" y="1828800"/>
              <a:chExt cx="466725" cy="228600"/>
            </a:xfrm>
          </p:grpSpPr>
          <p:cxnSp>
            <p:nvCxnSpPr>
              <p:cNvPr id="59" name="Elbow Connector 58"/>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0" name="Elbow Connector 59"/>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4523831" y="1828800"/>
              <a:ext cx="466725" cy="228600"/>
              <a:chOff x="914400" y="1828800"/>
              <a:chExt cx="466725" cy="228600"/>
            </a:xfrm>
          </p:grpSpPr>
          <p:cxnSp>
            <p:nvCxnSpPr>
              <p:cNvPr id="62" name="Elbow Connector 61"/>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3" name="Elbow Connector 62"/>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4838156" y="1828800"/>
              <a:ext cx="466725" cy="228600"/>
              <a:chOff x="914400" y="1828800"/>
              <a:chExt cx="466725" cy="228600"/>
            </a:xfrm>
          </p:grpSpPr>
          <p:cxnSp>
            <p:nvCxnSpPr>
              <p:cNvPr id="65" name="Elbow Connector 6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6" name="Elbow Connector 6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5151374" y="1828800"/>
              <a:ext cx="466725" cy="228600"/>
              <a:chOff x="914400" y="1828800"/>
              <a:chExt cx="466725" cy="228600"/>
            </a:xfrm>
          </p:grpSpPr>
          <p:cxnSp>
            <p:nvCxnSpPr>
              <p:cNvPr id="68" name="Elbow Connector 6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9" name="Elbow Connector 6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5458555" y="1828800"/>
              <a:ext cx="466725" cy="228600"/>
              <a:chOff x="914400" y="1828800"/>
              <a:chExt cx="466725" cy="228600"/>
            </a:xfrm>
          </p:grpSpPr>
          <p:cxnSp>
            <p:nvCxnSpPr>
              <p:cNvPr id="71" name="Elbow Connector 7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2" name="Elbow Connector 7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5772880" y="1828800"/>
              <a:ext cx="466725" cy="228600"/>
              <a:chOff x="914400" y="1828800"/>
              <a:chExt cx="466725" cy="228600"/>
            </a:xfrm>
          </p:grpSpPr>
          <p:cxnSp>
            <p:nvCxnSpPr>
              <p:cNvPr id="74" name="Elbow Connector 7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5" name="Elbow Connector 7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6082441" y="1828800"/>
              <a:ext cx="466725" cy="228600"/>
              <a:chOff x="914400" y="1828800"/>
              <a:chExt cx="466725" cy="228600"/>
            </a:xfrm>
          </p:grpSpPr>
          <p:cxnSp>
            <p:nvCxnSpPr>
              <p:cNvPr id="77" name="Elbow Connector 7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8" name="Elbow Connector 7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6396766" y="1828800"/>
              <a:ext cx="466725" cy="228600"/>
              <a:chOff x="914400" y="1828800"/>
              <a:chExt cx="466725" cy="228600"/>
            </a:xfrm>
          </p:grpSpPr>
          <p:cxnSp>
            <p:nvCxnSpPr>
              <p:cNvPr id="80" name="Elbow Connector 7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a:off x="6719725" y="1828800"/>
              <a:ext cx="466725" cy="228600"/>
              <a:chOff x="914400" y="1828800"/>
              <a:chExt cx="466725" cy="228600"/>
            </a:xfrm>
          </p:grpSpPr>
          <p:cxnSp>
            <p:nvCxnSpPr>
              <p:cNvPr id="205" name="Elbow Connector 20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06" name="Elbow Connector 20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07" name="Group 206"/>
            <p:cNvGrpSpPr/>
            <p:nvPr/>
          </p:nvGrpSpPr>
          <p:grpSpPr>
            <a:xfrm>
              <a:off x="7034050" y="1828800"/>
              <a:ext cx="466725" cy="228600"/>
              <a:chOff x="914400" y="1828800"/>
              <a:chExt cx="466725" cy="228600"/>
            </a:xfrm>
          </p:grpSpPr>
          <p:cxnSp>
            <p:nvCxnSpPr>
              <p:cNvPr id="208" name="Elbow Connector 20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09" name="Elbow Connector 20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a:off x="7347268" y="1828800"/>
              <a:ext cx="466725" cy="228600"/>
              <a:chOff x="914400" y="1828800"/>
              <a:chExt cx="466725" cy="228600"/>
            </a:xfrm>
          </p:grpSpPr>
          <p:cxnSp>
            <p:nvCxnSpPr>
              <p:cNvPr id="211" name="Elbow Connector 21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2" name="Elbow Connector 21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a:off x="7654449" y="1828800"/>
              <a:ext cx="466725" cy="228600"/>
              <a:chOff x="914400" y="1828800"/>
              <a:chExt cx="466725" cy="228600"/>
            </a:xfrm>
          </p:grpSpPr>
          <p:cxnSp>
            <p:nvCxnSpPr>
              <p:cNvPr id="214" name="Elbow Connector 21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5" name="Elbow Connector 21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a:off x="7968774" y="1828800"/>
              <a:ext cx="466725" cy="228600"/>
              <a:chOff x="914400" y="1828800"/>
              <a:chExt cx="466725" cy="228600"/>
            </a:xfrm>
          </p:grpSpPr>
          <p:cxnSp>
            <p:nvCxnSpPr>
              <p:cNvPr id="217" name="Elbow Connector 21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8" name="Elbow Connector 21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9" name="Group 218"/>
            <p:cNvGrpSpPr/>
            <p:nvPr/>
          </p:nvGrpSpPr>
          <p:grpSpPr>
            <a:xfrm>
              <a:off x="8278335" y="1828800"/>
              <a:ext cx="466725" cy="228600"/>
              <a:chOff x="914400" y="1828800"/>
              <a:chExt cx="466725" cy="228600"/>
            </a:xfrm>
          </p:grpSpPr>
          <p:cxnSp>
            <p:nvCxnSpPr>
              <p:cNvPr id="220" name="Elbow Connector 21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1" name="Elbow Connector 22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22" name="Group 221"/>
            <p:cNvGrpSpPr/>
            <p:nvPr/>
          </p:nvGrpSpPr>
          <p:grpSpPr>
            <a:xfrm>
              <a:off x="8592660" y="1828800"/>
              <a:ext cx="466725" cy="228600"/>
              <a:chOff x="914400" y="1828800"/>
              <a:chExt cx="466725" cy="228600"/>
            </a:xfrm>
          </p:grpSpPr>
          <p:cxnSp>
            <p:nvCxnSpPr>
              <p:cNvPr id="223" name="Elbow Connector 22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4" name="Elbow Connector 22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grpSp>
        <p:nvGrpSpPr>
          <p:cNvPr id="111" name="Group 110"/>
          <p:cNvGrpSpPr/>
          <p:nvPr/>
        </p:nvGrpSpPr>
        <p:grpSpPr>
          <a:xfrm>
            <a:off x="914403" y="2121131"/>
            <a:ext cx="1942815" cy="1128703"/>
            <a:chOff x="958990" y="2149147"/>
            <a:chExt cx="1085848" cy="1128702"/>
          </a:xfrm>
        </p:grpSpPr>
        <p:cxnSp>
          <p:nvCxnSpPr>
            <p:cNvPr id="83" name="Elbow Connector 82"/>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6" name="Elbow Connector 85"/>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9" name="Elbow Connector 88"/>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99" name="TextBox 98"/>
            <p:cNvSpPr txBox="1"/>
            <p:nvPr/>
          </p:nvSpPr>
          <p:spPr>
            <a:xfrm>
              <a:off x="1111390" y="29087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100" name="TextBox 99"/>
            <p:cNvSpPr txBox="1"/>
            <p:nvPr/>
          </p:nvSpPr>
          <p:spPr>
            <a:xfrm>
              <a:off x="1277129" y="2753504"/>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101" name="TextBox 100"/>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102" name="TextBox 101"/>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103" name="TextBox 102"/>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104" name="TextBox 103"/>
            <p:cNvSpPr txBox="1"/>
            <p:nvPr/>
          </p:nvSpPr>
          <p:spPr>
            <a:xfrm>
              <a:off x="1892438" y="214914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6</a:t>
              </a:r>
            </a:p>
          </p:txBody>
        </p:sp>
      </p:grpSp>
      <p:cxnSp>
        <p:nvCxnSpPr>
          <p:cNvPr id="127" name="Straight Connector 126"/>
          <p:cNvCxnSpPr>
            <a:stCxn id="104" idx="2"/>
            <a:endCxn id="104" idx="2"/>
          </p:cNvCxnSpPr>
          <p:nvPr/>
        </p:nvCxnSpPr>
        <p:spPr>
          <a:xfrm>
            <a:off x="2720879" y="233657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754788" y="2950516"/>
            <a:ext cx="3135" cy="783287"/>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nvGrpSpPr>
          <p:cNvPr id="174" name="Group 173"/>
          <p:cNvGrpSpPr/>
          <p:nvPr/>
        </p:nvGrpSpPr>
        <p:grpSpPr>
          <a:xfrm flipH="1">
            <a:off x="2581279" y="2122636"/>
            <a:ext cx="1942815" cy="1128703"/>
            <a:chOff x="958990" y="2149147"/>
            <a:chExt cx="1085848" cy="1128702"/>
          </a:xfrm>
        </p:grpSpPr>
        <p:cxnSp>
          <p:nvCxnSpPr>
            <p:cNvPr id="175" name="Elbow Connector 174"/>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6" name="Elbow Connector 175"/>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7" name="Elbow Connector 176"/>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8" name="Elbow Connector 177"/>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9" name="Elbow Connector 178"/>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80" name="Elbow Connector 179"/>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181" name="TextBox 180"/>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182" name="TextBox 181"/>
            <p:cNvSpPr txBox="1"/>
            <p:nvPr/>
          </p:nvSpPr>
          <p:spPr>
            <a:xfrm>
              <a:off x="1111390" y="29087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183" name="TextBox 182"/>
            <p:cNvSpPr txBox="1"/>
            <p:nvPr/>
          </p:nvSpPr>
          <p:spPr>
            <a:xfrm>
              <a:off x="1273315" y="2753504"/>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184" name="TextBox 183"/>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185" name="TextBox 184"/>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186" name="TextBox 185"/>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187" name="TextBox 186"/>
            <p:cNvSpPr txBox="1"/>
            <p:nvPr/>
          </p:nvSpPr>
          <p:spPr>
            <a:xfrm>
              <a:off x="1892438" y="2149147"/>
              <a:ext cx="152400" cy="215444"/>
            </a:xfrm>
            <a:prstGeom prst="rect">
              <a:avLst/>
            </a:prstGeom>
            <a:noFill/>
          </p:spPr>
          <p:txBody>
            <a:bodyPr wrap="square" lIns="0" tIns="0" rIns="0" bIns="0" rtlCol="0">
              <a:spAutoFit/>
            </a:bodyPr>
            <a:lstStyle/>
            <a:p>
              <a:pPr algn="ctr"/>
              <a:endParaRPr lang="en-US" sz="1400" dirty="0">
                <a:latin typeface="Arial" panose="020B0604020202020204" pitchFamily="34" charset="0"/>
                <a:cs typeface="Arial" panose="020B0604020202020204" pitchFamily="34" charset="0"/>
              </a:endParaRPr>
            </a:p>
          </p:txBody>
        </p:sp>
      </p:grpSp>
      <p:grpSp>
        <p:nvGrpSpPr>
          <p:cNvPr id="190" name="Group 189"/>
          <p:cNvGrpSpPr/>
          <p:nvPr/>
        </p:nvGrpSpPr>
        <p:grpSpPr>
          <a:xfrm>
            <a:off x="4243620" y="2119231"/>
            <a:ext cx="1942815" cy="1128703"/>
            <a:chOff x="958990" y="2149147"/>
            <a:chExt cx="1085848" cy="1128702"/>
          </a:xfrm>
        </p:grpSpPr>
        <p:cxnSp>
          <p:nvCxnSpPr>
            <p:cNvPr id="191" name="Elbow Connector 190"/>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2" name="Elbow Connector 191"/>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3" name="Elbow Connector 192"/>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4" name="Elbow Connector 193"/>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5" name="Elbow Connector 194"/>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6" name="Elbow Connector 195"/>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197" name="TextBox 196"/>
            <p:cNvSpPr txBox="1"/>
            <p:nvPr/>
          </p:nvSpPr>
          <p:spPr>
            <a:xfrm>
              <a:off x="958990" y="3061156"/>
              <a:ext cx="152400" cy="215444"/>
            </a:xfrm>
            <a:prstGeom prst="rect">
              <a:avLst/>
            </a:prstGeom>
            <a:noFill/>
          </p:spPr>
          <p:txBody>
            <a:bodyPr wrap="square" lIns="0" tIns="0" rIns="0" bIns="0" rtlCol="0">
              <a:spAutoFit/>
            </a:bodyPr>
            <a:lstStyle/>
            <a:p>
              <a:pPr algn="ctr"/>
              <a:endParaRPr lang="en-US" sz="1400" dirty="0">
                <a:latin typeface="Arial" panose="020B0604020202020204" pitchFamily="34" charset="0"/>
                <a:cs typeface="Arial" panose="020B0604020202020204" pitchFamily="34" charset="0"/>
              </a:endParaRPr>
            </a:p>
          </p:txBody>
        </p:sp>
        <p:sp>
          <p:nvSpPr>
            <p:cNvPr id="198" name="TextBox 197"/>
            <p:cNvSpPr txBox="1"/>
            <p:nvPr/>
          </p:nvSpPr>
          <p:spPr>
            <a:xfrm>
              <a:off x="1111390" y="29087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199" name="TextBox 198"/>
            <p:cNvSpPr txBox="1"/>
            <p:nvPr/>
          </p:nvSpPr>
          <p:spPr>
            <a:xfrm>
              <a:off x="1273315" y="2753504"/>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200" name="TextBox 199"/>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201" name="TextBox 200"/>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202" name="TextBox 201"/>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203" name="TextBox 202"/>
            <p:cNvSpPr txBox="1"/>
            <p:nvPr/>
          </p:nvSpPr>
          <p:spPr>
            <a:xfrm>
              <a:off x="1892438" y="214914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6</a:t>
              </a:r>
            </a:p>
          </p:txBody>
        </p:sp>
      </p:grpSp>
      <p:grpSp>
        <p:nvGrpSpPr>
          <p:cNvPr id="226" name="Group 225"/>
          <p:cNvGrpSpPr/>
          <p:nvPr/>
        </p:nvGrpSpPr>
        <p:grpSpPr>
          <a:xfrm flipH="1">
            <a:off x="5909347" y="2118463"/>
            <a:ext cx="1942815" cy="1128703"/>
            <a:chOff x="958990" y="2149147"/>
            <a:chExt cx="1085848" cy="1128702"/>
          </a:xfrm>
        </p:grpSpPr>
        <p:cxnSp>
          <p:nvCxnSpPr>
            <p:cNvPr id="227" name="Elbow Connector 226"/>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8" name="Elbow Connector 227"/>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9" name="Elbow Connector 228"/>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0" name="Elbow Connector 229"/>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1" name="Elbow Connector 230"/>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2" name="Elbow Connector 231"/>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233" name="TextBox 232"/>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234" name="TextBox 233"/>
            <p:cNvSpPr txBox="1"/>
            <p:nvPr/>
          </p:nvSpPr>
          <p:spPr>
            <a:xfrm>
              <a:off x="1111390" y="29087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235" name="TextBox 234"/>
            <p:cNvSpPr txBox="1"/>
            <p:nvPr/>
          </p:nvSpPr>
          <p:spPr>
            <a:xfrm>
              <a:off x="1273315" y="2753504"/>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236" name="TextBox 235"/>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237" name="TextBox 236"/>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238" name="TextBox 237"/>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239" name="TextBox 238"/>
            <p:cNvSpPr txBox="1"/>
            <p:nvPr/>
          </p:nvSpPr>
          <p:spPr>
            <a:xfrm>
              <a:off x="1892438" y="2149147"/>
              <a:ext cx="152400" cy="215444"/>
            </a:xfrm>
            <a:prstGeom prst="rect">
              <a:avLst/>
            </a:prstGeom>
            <a:noFill/>
          </p:spPr>
          <p:txBody>
            <a:bodyPr wrap="square" lIns="0" tIns="0" rIns="0" bIns="0" rtlCol="0">
              <a:spAutoFit/>
            </a:bodyPr>
            <a:lstStyle/>
            <a:p>
              <a:pPr algn="ctr"/>
              <a:endParaRPr lang="en-US" sz="1400" dirty="0">
                <a:latin typeface="Arial" panose="020B0604020202020204" pitchFamily="34" charset="0"/>
                <a:cs typeface="Arial" panose="020B0604020202020204" pitchFamily="34" charset="0"/>
              </a:endParaRPr>
            </a:p>
          </p:txBody>
        </p:sp>
      </p:grpSp>
      <p:sp>
        <p:nvSpPr>
          <p:cNvPr id="240" name="TextBox 239"/>
          <p:cNvSpPr txBox="1"/>
          <p:nvPr/>
        </p:nvSpPr>
        <p:spPr>
          <a:xfrm>
            <a:off x="0" y="1143000"/>
            <a:ext cx="4097853" cy="369332"/>
          </a:xfrm>
          <a:prstGeom prst="rect">
            <a:avLst/>
          </a:prstGeom>
          <a:noFill/>
        </p:spPr>
        <p:txBody>
          <a:bodyPr wrap="none" rtlCol="0">
            <a:spAutoFit/>
          </a:bodyPr>
          <a:lstStyle/>
          <a:p>
            <a:r>
              <a:rPr lang="en-US" dirty="0">
                <a:solidFill>
                  <a:srgbClr val="C00000"/>
                </a:solidFill>
              </a:rPr>
              <a:t> Center-aligned mode,  ARR = 6, CCR = 3</a:t>
            </a:r>
          </a:p>
        </p:txBody>
      </p:sp>
      <p:sp>
        <p:nvSpPr>
          <p:cNvPr id="244" name="TextBox 243"/>
          <p:cNvSpPr txBox="1"/>
          <p:nvPr/>
        </p:nvSpPr>
        <p:spPr>
          <a:xfrm>
            <a:off x="163015" y="1688068"/>
            <a:ext cx="737702" cy="369332"/>
          </a:xfrm>
          <a:prstGeom prst="rect">
            <a:avLst/>
          </a:prstGeom>
          <a:noFill/>
        </p:spPr>
        <p:txBody>
          <a:bodyPr wrap="none" rtlCol="0">
            <a:spAutoFit/>
          </a:bodyPr>
          <a:lstStyle/>
          <a:p>
            <a:r>
              <a:rPr lang="en-US" dirty="0"/>
              <a:t>Clock</a:t>
            </a:r>
          </a:p>
        </p:txBody>
      </p:sp>
      <p:sp>
        <p:nvSpPr>
          <p:cNvPr id="245" name="TextBox 244"/>
          <p:cNvSpPr txBox="1"/>
          <p:nvPr/>
        </p:nvSpPr>
        <p:spPr>
          <a:xfrm>
            <a:off x="146319" y="2642747"/>
            <a:ext cx="984565" cy="369332"/>
          </a:xfrm>
          <a:prstGeom prst="rect">
            <a:avLst/>
          </a:prstGeom>
          <a:noFill/>
        </p:spPr>
        <p:txBody>
          <a:bodyPr wrap="none" rtlCol="0">
            <a:spAutoFit/>
          </a:bodyPr>
          <a:lstStyle/>
          <a:p>
            <a:r>
              <a:rPr lang="en-US" dirty="0"/>
              <a:t>Counter</a:t>
            </a:r>
          </a:p>
        </p:txBody>
      </p:sp>
      <p:cxnSp>
        <p:nvCxnSpPr>
          <p:cNvPr id="256" name="Straight Arrow Connector 255"/>
          <p:cNvCxnSpPr/>
          <p:nvPr/>
        </p:nvCxnSpPr>
        <p:spPr>
          <a:xfrm flipV="1">
            <a:off x="1265122" y="2787531"/>
            <a:ext cx="7647923" cy="4908"/>
          </a:xfrm>
          <a:prstGeom prst="straightConnector1">
            <a:avLst/>
          </a:prstGeom>
          <a:ln w="19050">
            <a:solidFill>
              <a:srgbClr val="C0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7" name="TextBox 256"/>
          <p:cNvSpPr txBox="1"/>
          <p:nvPr/>
        </p:nvSpPr>
        <p:spPr>
          <a:xfrm flipH="1">
            <a:off x="894993" y="2551239"/>
            <a:ext cx="809867" cy="276999"/>
          </a:xfrm>
          <a:prstGeom prst="rect">
            <a:avLst/>
          </a:prstGeom>
          <a:noFill/>
        </p:spPr>
        <p:txBody>
          <a:bodyPr wrap="square" rtlCol="0">
            <a:spAutoFit/>
          </a:bodyPr>
          <a:lstStyle/>
          <a:p>
            <a:r>
              <a:rPr lang="en-US" sz="1200" dirty="0">
                <a:solidFill>
                  <a:srgbClr val="C00000"/>
                </a:solidFill>
              </a:rPr>
              <a:t>CCR = 3</a:t>
            </a:r>
          </a:p>
        </p:txBody>
      </p:sp>
      <p:cxnSp>
        <p:nvCxnSpPr>
          <p:cNvPr id="258" name="Straight Arrow Connector 257"/>
          <p:cNvCxnSpPr/>
          <p:nvPr/>
        </p:nvCxnSpPr>
        <p:spPr>
          <a:xfrm flipV="1">
            <a:off x="914401" y="4186645"/>
            <a:ext cx="851115" cy="178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0" name="Straight Arrow Connector 259"/>
          <p:cNvCxnSpPr/>
          <p:nvPr/>
        </p:nvCxnSpPr>
        <p:spPr>
          <a:xfrm>
            <a:off x="3397367" y="4186238"/>
            <a:ext cx="1677612" cy="2499"/>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1" name="Straight Arrow Connector 280"/>
          <p:cNvCxnSpPr/>
          <p:nvPr/>
        </p:nvCxnSpPr>
        <p:spPr>
          <a:xfrm>
            <a:off x="1755260" y="3737764"/>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2" name="Straight Arrow Connector 281"/>
          <p:cNvCxnSpPr/>
          <p:nvPr/>
        </p:nvCxnSpPr>
        <p:spPr>
          <a:xfrm>
            <a:off x="3405116" y="3737764"/>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3" name="Straight Arrow Connector 282"/>
          <p:cNvCxnSpPr/>
          <p:nvPr/>
        </p:nvCxnSpPr>
        <p:spPr>
          <a:xfrm flipH="1">
            <a:off x="1752603" y="3733801"/>
            <a:ext cx="1659103" cy="3964"/>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a:off x="3403936" y="2795188"/>
            <a:ext cx="4383" cy="935352"/>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5081951" y="2946552"/>
            <a:ext cx="3135" cy="783287"/>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95" name="Straight Arrow Connector 294"/>
          <p:cNvCxnSpPr/>
          <p:nvPr/>
        </p:nvCxnSpPr>
        <p:spPr>
          <a:xfrm flipV="1">
            <a:off x="6724531" y="4177235"/>
            <a:ext cx="1124919" cy="5039"/>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6" name="Straight Arrow Connector 295"/>
          <p:cNvCxnSpPr/>
          <p:nvPr/>
        </p:nvCxnSpPr>
        <p:spPr>
          <a:xfrm>
            <a:off x="5082423" y="3733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7" name="Straight Arrow Connector 296"/>
          <p:cNvCxnSpPr/>
          <p:nvPr/>
        </p:nvCxnSpPr>
        <p:spPr>
          <a:xfrm>
            <a:off x="6732279" y="3733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8" name="Straight Arrow Connector 297"/>
          <p:cNvCxnSpPr/>
          <p:nvPr/>
        </p:nvCxnSpPr>
        <p:spPr>
          <a:xfrm flipH="1">
            <a:off x="5079766" y="3729837"/>
            <a:ext cx="1659103" cy="3964"/>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a:off x="6731099" y="2791224"/>
            <a:ext cx="4383" cy="935352"/>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302" name="TextBox 301"/>
          <p:cNvSpPr txBox="1"/>
          <p:nvPr/>
        </p:nvSpPr>
        <p:spPr>
          <a:xfrm>
            <a:off x="534394" y="4996161"/>
            <a:ext cx="2337499" cy="369332"/>
          </a:xfrm>
          <a:prstGeom prst="rect">
            <a:avLst/>
          </a:prstGeom>
          <a:noFill/>
        </p:spPr>
        <p:txBody>
          <a:bodyPr wrap="none" rtlCol="0">
            <a:spAutoFit/>
          </a:bodyPr>
          <a:lstStyle/>
          <a:p>
            <a:r>
              <a:rPr lang="en-US" dirty="0">
                <a:solidFill>
                  <a:srgbClr val="C00000"/>
                </a:solidFill>
                <a:latin typeface="Consolas" panose="020B0609020204030204" pitchFamily="49" charset="0"/>
              </a:rPr>
              <a:t>Duty Cycle = 1 - </a:t>
            </a:r>
          </a:p>
        </p:txBody>
      </p:sp>
      <p:cxnSp>
        <p:nvCxnSpPr>
          <p:cNvPr id="303" name="Straight Connector 302"/>
          <p:cNvCxnSpPr/>
          <p:nvPr/>
        </p:nvCxnSpPr>
        <p:spPr>
          <a:xfrm>
            <a:off x="2743203" y="5181600"/>
            <a:ext cx="59997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04" name="TextBox 303"/>
          <p:cNvSpPr txBox="1"/>
          <p:nvPr/>
        </p:nvSpPr>
        <p:spPr>
          <a:xfrm>
            <a:off x="2743202" y="4793486"/>
            <a:ext cx="599975" cy="369332"/>
          </a:xfrm>
          <a:prstGeom prst="rect">
            <a:avLst/>
          </a:prstGeom>
          <a:noFill/>
        </p:spPr>
        <p:txBody>
          <a:bodyPr wrap="square" rtlCol="0">
            <a:spAutoFit/>
          </a:bodyPr>
          <a:lstStyle/>
          <a:p>
            <a:pPr algn="ctr"/>
            <a:r>
              <a:rPr lang="en-US" dirty="0">
                <a:solidFill>
                  <a:srgbClr val="C00000"/>
                </a:solidFill>
                <a:latin typeface="Consolas" panose="020B0609020204030204" pitchFamily="49" charset="0"/>
              </a:rPr>
              <a:t>CCR</a:t>
            </a:r>
          </a:p>
        </p:txBody>
      </p:sp>
      <p:sp>
        <p:nvSpPr>
          <p:cNvPr id="305" name="TextBox 304"/>
          <p:cNvSpPr txBox="1"/>
          <p:nvPr/>
        </p:nvSpPr>
        <p:spPr>
          <a:xfrm>
            <a:off x="2743202" y="5198837"/>
            <a:ext cx="607771" cy="369332"/>
          </a:xfrm>
          <a:prstGeom prst="rect">
            <a:avLst/>
          </a:prstGeom>
          <a:noFill/>
        </p:spPr>
        <p:txBody>
          <a:bodyPr wrap="square" rtlCol="0">
            <a:spAutoFit/>
          </a:bodyPr>
          <a:lstStyle/>
          <a:p>
            <a:pPr algn="ctr"/>
            <a:r>
              <a:rPr lang="en-US" dirty="0">
                <a:solidFill>
                  <a:srgbClr val="C00000"/>
                </a:solidFill>
                <a:latin typeface="Consolas" panose="020B0609020204030204" pitchFamily="49" charset="0"/>
              </a:rPr>
              <a:t>ARR</a:t>
            </a:r>
          </a:p>
        </p:txBody>
      </p:sp>
      <p:sp>
        <p:nvSpPr>
          <p:cNvPr id="188" name="Rectangle 187"/>
          <p:cNvSpPr/>
          <p:nvPr/>
        </p:nvSpPr>
        <p:spPr>
          <a:xfrm>
            <a:off x="4370102" y="4760118"/>
            <a:ext cx="4316699" cy="150407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extBox 188"/>
          <p:cNvSpPr txBox="1"/>
          <p:nvPr/>
        </p:nvSpPr>
        <p:spPr>
          <a:xfrm>
            <a:off x="4473416" y="5060339"/>
            <a:ext cx="4365787" cy="646331"/>
          </a:xfrm>
          <a:prstGeom prst="rect">
            <a:avLst/>
          </a:prstGeom>
          <a:noFill/>
        </p:spPr>
        <p:txBody>
          <a:bodyPr wrap="square" rtlCol="0">
            <a:spAutoFit/>
          </a:bodyPr>
          <a:lstStyle/>
          <a:p>
            <a:r>
              <a:rPr lang="en-US" dirty="0">
                <a:solidFill>
                  <a:srgbClr val="C00000"/>
                </a:solidFill>
                <a:latin typeface="Consolas" panose="020B0609020204030204" pitchFamily="49" charset="0"/>
                <a:cs typeface="Arial" panose="020B0604020202020204" pitchFamily="34" charset="0"/>
              </a:rPr>
              <a:t>Timer Period = 2 * ARR * Clock Period       = 12 * Clock Period</a:t>
            </a:r>
          </a:p>
        </p:txBody>
      </p:sp>
      <p:sp>
        <p:nvSpPr>
          <p:cNvPr id="225" name="TextBox 224"/>
          <p:cNvSpPr txBox="1"/>
          <p:nvPr/>
        </p:nvSpPr>
        <p:spPr>
          <a:xfrm>
            <a:off x="1848379" y="5676255"/>
            <a:ext cx="370220" cy="369332"/>
          </a:xfrm>
          <a:prstGeom prst="rect">
            <a:avLst/>
          </a:prstGeom>
          <a:noFill/>
        </p:spPr>
        <p:txBody>
          <a:bodyPr wrap="square" rtlCol="0">
            <a:spAutoFit/>
          </a:bodyPr>
          <a:lstStyle/>
          <a:p>
            <a:pPr algn="ctr"/>
            <a:r>
              <a:rPr lang="en-US" dirty="0">
                <a:solidFill>
                  <a:srgbClr val="C00000"/>
                </a:solidFill>
                <a:latin typeface="Consolas" panose="020B0609020204030204" pitchFamily="49" charset="0"/>
              </a:rPr>
              <a:t>=</a:t>
            </a:r>
          </a:p>
        </p:txBody>
      </p:sp>
      <p:cxnSp>
        <p:nvCxnSpPr>
          <p:cNvPr id="242" name="Straight Connector 241"/>
          <p:cNvCxnSpPr/>
          <p:nvPr/>
        </p:nvCxnSpPr>
        <p:spPr>
          <a:xfrm>
            <a:off x="2216988" y="5887496"/>
            <a:ext cx="33635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43" name="TextBox 242"/>
          <p:cNvSpPr txBox="1"/>
          <p:nvPr/>
        </p:nvSpPr>
        <p:spPr>
          <a:xfrm>
            <a:off x="2216986" y="5492299"/>
            <a:ext cx="344835" cy="369332"/>
          </a:xfrm>
          <a:prstGeom prst="rect">
            <a:avLst/>
          </a:prstGeom>
          <a:noFill/>
        </p:spPr>
        <p:txBody>
          <a:bodyPr wrap="square" rtlCol="0">
            <a:spAutoFit/>
          </a:bodyPr>
          <a:lstStyle/>
          <a:p>
            <a:pPr algn="ctr"/>
            <a:r>
              <a:rPr lang="en-US" dirty="0">
                <a:solidFill>
                  <a:srgbClr val="C00000"/>
                </a:solidFill>
                <a:latin typeface="Consolas" panose="020B0609020204030204" pitchFamily="49" charset="0"/>
              </a:rPr>
              <a:t>1</a:t>
            </a:r>
          </a:p>
        </p:txBody>
      </p:sp>
      <p:sp>
        <p:nvSpPr>
          <p:cNvPr id="246" name="TextBox 245"/>
          <p:cNvSpPr txBox="1"/>
          <p:nvPr/>
        </p:nvSpPr>
        <p:spPr>
          <a:xfrm>
            <a:off x="2216988" y="5897649"/>
            <a:ext cx="336359" cy="369332"/>
          </a:xfrm>
          <a:prstGeom prst="rect">
            <a:avLst/>
          </a:prstGeom>
          <a:noFill/>
        </p:spPr>
        <p:txBody>
          <a:bodyPr wrap="square" rtlCol="0">
            <a:spAutoFit/>
          </a:bodyPr>
          <a:lstStyle/>
          <a:p>
            <a:pPr algn="ctr"/>
            <a:r>
              <a:rPr lang="en-US" dirty="0">
                <a:solidFill>
                  <a:srgbClr val="C00000"/>
                </a:solidFill>
                <a:latin typeface="Consolas" panose="020B0609020204030204" pitchFamily="49" charset="0"/>
              </a:rPr>
              <a:t>2</a:t>
            </a:r>
          </a:p>
        </p:txBody>
      </p:sp>
      <p:sp>
        <p:nvSpPr>
          <p:cNvPr id="247" name="Rectangle 246"/>
          <p:cNvSpPr/>
          <p:nvPr/>
        </p:nvSpPr>
        <p:spPr>
          <a:xfrm>
            <a:off x="155662" y="3824949"/>
            <a:ext cx="875561" cy="646331"/>
          </a:xfrm>
          <a:prstGeom prst="rect">
            <a:avLst/>
          </a:prstGeom>
        </p:spPr>
        <p:txBody>
          <a:bodyPr wrap="none">
            <a:spAutoFit/>
          </a:bodyPr>
          <a:lstStyle/>
          <a:p>
            <a:r>
              <a:rPr lang="en-US" dirty="0"/>
              <a:t>PWM</a:t>
            </a:r>
          </a:p>
          <a:p>
            <a:r>
              <a:rPr lang="en-US" dirty="0"/>
              <a:t>Output</a:t>
            </a:r>
          </a:p>
        </p:txBody>
      </p:sp>
      <p:sp>
        <p:nvSpPr>
          <p:cNvPr id="248" name="Title 1"/>
          <p:cNvSpPr>
            <a:spLocks noGrp="1"/>
          </p:cNvSpPr>
          <p:nvPr>
            <p:ph type="title"/>
          </p:nvPr>
        </p:nvSpPr>
        <p:spPr>
          <a:xfrm>
            <a:off x="457200" y="152400"/>
            <a:ext cx="3188089" cy="990600"/>
          </a:xfrm>
        </p:spPr>
        <p:txBody>
          <a:bodyPr>
            <a:normAutofit fontScale="90000"/>
          </a:bodyPr>
          <a:lstStyle/>
          <a:p>
            <a:r>
              <a:rPr lang="en-US" dirty="0"/>
              <a:t>PWM Mode 2 (High-True)</a:t>
            </a:r>
          </a:p>
        </p:txBody>
      </p:sp>
      <p:grpSp>
        <p:nvGrpSpPr>
          <p:cNvPr id="250" name="Group 249"/>
          <p:cNvGrpSpPr/>
          <p:nvPr/>
        </p:nvGrpSpPr>
        <p:grpSpPr>
          <a:xfrm>
            <a:off x="4711190" y="152861"/>
            <a:ext cx="4212518" cy="838200"/>
            <a:chOff x="7458162" y="246858"/>
            <a:chExt cx="4212518" cy="838200"/>
          </a:xfrm>
        </p:grpSpPr>
        <p:sp>
          <p:nvSpPr>
            <p:cNvPr id="251" name="TextBox 250"/>
            <p:cNvSpPr txBox="1"/>
            <p:nvPr/>
          </p:nvSpPr>
          <p:spPr>
            <a:xfrm>
              <a:off x="7458162" y="500314"/>
              <a:ext cx="1709122" cy="369332"/>
            </a:xfrm>
            <a:prstGeom prst="rect">
              <a:avLst/>
            </a:prstGeom>
            <a:noFill/>
          </p:spPr>
          <p:txBody>
            <a:bodyPr wrap="none" rtlCol="0">
              <a:spAutoFit/>
            </a:bodyPr>
            <a:lstStyle/>
            <a:p>
              <a:r>
                <a:rPr lang="en-US" dirty="0">
                  <a:solidFill>
                    <a:schemeClr val="bg1"/>
                  </a:solidFill>
                </a:rPr>
                <a:t>Timer Output =</a:t>
              </a:r>
            </a:p>
          </p:txBody>
        </p:sp>
        <p:sp>
          <p:nvSpPr>
            <p:cNvPr id="252" name="Left Brace 251"/>
            <p:cNvSpPr/>
            <p:nvPr/>
          </p:nvSpPr>
          <p:spPr>
            <a:xfrm>
              <a:off x="9200727" y="246858"/>
              <a:ext cx="181035" cy="838200"/>
            </a:xfrm>
            <a:prstGeom prst="leftBrace">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253" name="TextBox 252"/>
            <p:cNvSpPr txBox="1"/>
            <p:nvPr/>
          </p:nvSpPr>
          <p:spPr>
            <a:xfrm>
              <a:off x="9354036" y="265508"/>
              <a:ext cx="2293577" cy="369332"/>
            </a:xfrm>
            <a:prstGeom prst="rect">
              <a:avLst/>
            </a:prstGeom>
            <a:noFill/>
          </p:spPr>
          <p:txBody>
            <a:bodyPr wrap="none" rtlCol="0">
              <a:spAutoFit/>
            </a:bodyPr>
            <a:lstStyle/>
            <a:p>
              <a:r>
                <a:rPr lang="en-US" dirty="0">
                  <a:solidFill>
                    <a:schemeClr val="bg1"/>
                  </a:solidFill>
                </a:rPr>
                <a:t>Low if counter &lt; CCR</a:t>
              </a:r>
            </a:p>
          </p:txBody>
        </p:sp>
        <p:sp>
          <p:nvSpPr>
            <p:cNvPr id="254" name="TextBox 253"/>
            <p:cNvSpPr txBox="1"/>
            <p:nvPr/>
          </p:nvSpPr>
          <p:spPr>
            <a:xfrm>
              <a:off x="9349211" y="656102"/>
              <a:ext cx="2321469" cy="369332"/>
            </a:xfrm>
            <a:prstGeom prst="rect">
              <a:avLst/>
            </a:prstGeom>
            <a:noFill/>
          </p:spPr>
          <p:txBody>
            <a:bodyPr wrap="none" rtlCol="0">
              <a:spAutoFit/>
            </a:bodyPr>
            <a:lstStyle/>
            <a:p>
              <a:r>
                <a:rPr lang="en-US" dirty="0">
                  <a:solidFill>
                    <a:schemeClr val="bg1"/>
                  </a:solidFill>
                </a:rPr>
                <a:t>High if counter ≥ CCR</a:t>
              </a:r>
            </a:p>
          </p:txBody>
        </p:sp>
      </p:grpSp>
      <p:graphicFrame>
        <p:nvGraphicFramePr>
          <p:cNvPr id="4" name="Table 3">
            <a:extLst>
              <a:ext uri="{FF2B5EF4-FFF2-40B4-BE49-F238E27FC236}">
                <a16:creationId xmlns:a16="http://schemas.microsoft.com/office/drawing/2014/main" id="{F55AB168-49D0-8BA3-605B-2A56C50BEC51}"/>
              </a:ext>
            </a:extLst>
          </p:cNvPr>
          <p:cNvGraphicFramePr>
            <a:graphicFrameLocks noGrp="1"/>
          </p:cNvGraphicFramePr>
          <p:nvPr>
            <p:extLst>
              <p:ext uri="{D42A27DB-BD31-4B8C-83A1-F6EECF244321}">
                <p14:modId xmlns:p14="http://schemas.microsoft.com/office/powerpoint/2010/main" val="1466027017"/>
              </p:ext>
            </p:extLst>
          </p:nvPr>
        </p:nvGraphicFramePr>
        <p:xfrm>
          <a:off x="4051146" y="32274"/>
          <a:ext cx="5059154" cy="1369008"/>
        </p:xfrm>
        <a:graphic>
          <a:graphicData uri="http://schemas.openxmlformats.org/drawingml/2006/table">
            <a:tbl>
              <a:tblPr firstRow="1" firstCol="1" bandRow="1">
                <a:tableStyleId>{5C22544A-7EE6-4342-B048-85BDC9FD1C3A}</a:tableStyleId>
              </a:tblPr>
              <a:tblGrid>
                <a:gridCol w="1117720">
                  <a:extLst>
                    <a:ext uri="{9D8B030D-6E8A-4147-A177-3AD203B41FA5}">
                      <a16:colId xmlns:a16="http://schemas.microsoft.com/office/drawing/2014/main" val="169801539"/>
                    </a:ext>
                  </a:extLst>
                </a:gridCol>
                <a:gridCol w="1507097">
                  <a:extLst>
                    <a:ext uri="{9D8B030D-6E8A-4147-A177-3AD203B41FA5}">
                      <a16:colId xmlns:a16="http://schemas.microsoft.com/office/drawing/2014/main" val="2703477402"/>
                    </a:ext>
                  </a:extLst>
                </a:gridCol>
                <a:gridCol w="1231353">
                  <a:extLst>
                    <a:ext uri="{9D8B030D-6E8A-4147-A177-3AD203B41FA5}">
                      <a16:colId xmlns:a16="http://schemas.microsoft.com/office/drawing/2014/main" val="1325223624"/>
                    </a:ext>
                  </a:extLst>
                </a:gridCol>
                <a:gridCol w="1202984">
                  <a:extLst>
                    <a:ext uri="{9D8B030D-6E8A-4147-A177-3AD203B41FA5}">
                      <a16:colId xmlns:a16="http://schemas.microsoft.com/office/drawing/2014/main" val="2198600529"/>
                    </a:ext>
                  </a:extLst>
                </a:gridCol>
              </a:tblGrid>
              <a:tr h="240046">
                <a:tc>
                  <a:txBody>
                    <a:bodyPr/>
                    <a:lstStyle/>
                    <a:p>
                      <a:pPr marL="0" marR="0" algn="ctr">
                        <a:spcBef>
                          <a:spcPts val="0"/>
                        </a:spcBef>
                        <a:spcAft>
                          <a:spcPts val="0"/>
                        </a:spcAft>
                      </a:pPr>
                      <a:r>
                        <a:rPr lang="en-US" sz="1400" dirty="0">
                          <a:effectLst/>
                        </a:rPr>
                        <a:t>PWM</a:t>
                      </a:r>
                      <a:endParaRPr lang="en-US" sz="1400" dirty="0">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effectLst/>
                        </a:rPr>
                        <a:t>Timer Counting</a:t>
                      </a:r>
                      <a:endParaRPr lang="en-US" sz="1400" dirty="0">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altLang="zh-CN" sz="1400" dirty="0">
                          <a:effectLst/>
                        </a:rPr>
                        <a:t>On</a:t>
                      </a:r>
                      <a:endParaRPr lang="en-US" sz="1400" dirty="0">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effectLst/>
                        </a:rPr>
                        <a:t>Off</a:t>
                      </a:r>
                      <a:endParaRPr lang="en-US" sz="1400" dirty="0">
                        <a:effectLst/>
                        <a:latin typeface="Times New Roman" panose="02020603050405020304" pitchFamily="18" charset="0"/>
                        <a:ea typeface="SimSun" panose="02010600030101010101" pitchFamily="2" charset="-122"/>
                      </a:endParaRPr>
                    </a:p>
                  </a:txBody>
                  <a:tcPr marL="68907" marR="68907" marT="0" marB="0" anchor="ctr"/>
                </a:tc>
                <a:extLst>
                  <a:ext uri="{0D108BD9-81ED-4DB2-BD59-A6C34878D82A}">
                    <a16:rowId xmlns:a16="http://schemas.microsoft.com/office/drawing/2014/main" val="3071312830"/>
                  </a:ext>
                </a:extLst>
              </a:tr>
              <a:tr h="281568">
                <a:tc rowSpan="2">
                  <a:txBody>
                    <a:bodyPr/>
                    <a:lstStyle/>
                    <a:p>
                      <a:pPr marL="0" marR="0" algn="ctr">
                        <a:spcBef>
                          <a:spcPts val="0"/>
                        </a:spcBef>
                        <a:spcAft>
                          <a:spcPts val="0"/>
                        </a:spcAft>
                      </a:pPr>
                      <a:r>
                        <a:rPr lang="en-US" sz="1400" dirty="0">
                          <a:effectLst/>
                        </a:rPr>
                        <a:t>Mode 1</a:t>
                      </a:r>
                    </a:p>
                    <a:p>
                      <a:pPr marL="0" marR="0" algn="ctr">
                        <a:spcBef>
                          <a:spcPts val="0"/>
                        </a:spcBef>
                        <a:spcAft>
                          <a:spcPts val="0"/>
                        </a:spcAft>
                      </a:pPr>
                      <a:r>
                        <a:rPr lang="en-US" sz="1400" dirty="0">
                          <a:effectLst/>
                          <a:latin typeface="Times New Roman" panose="02020603050405020304" pitchFamily="18" charset="0"/>
                          <a:ea typeface="SimSun" panose="02010600030101010101" pitchFamily="2" charset="-122"/>
                        </a:rPr>
                        <a:t>(Low True)</a:t>
                      </a:r>
                    </a:p>
                  </a:txBody>
                  <a:tcPr marL="68907" marR="68907" marT="0" marB="0" anchor="ctr"/>
                </a:tc>
                <a:tc>
                  <a:txBody>
                    <a:bodyPr/>
                    <a:lstStyle/>
                    <a:p>
                      <a:pPr marL="0" marR="0" algn="ctr">
                        <a:spcBef>
                          <a:spcPts val="0"/>
                        </a:spcBef>
                        <a:spcAft>
                          <a:spcPts val="0"/>
                        </a:spcAft>
                      </a:pPr>
                      <a:r>
                        <a:rPr lang="en-US" sz="1400">
                          <a:solidFill>
                            <a:schemeClr val="tx1"/>
                          </a:solidFill>
                          <a:effectLst/>
                        </a:rPr>
                        <a:t>Up-counting</a:t>
                      </a:r>
                      <a:endParaRPr lang="en-US" sz="1400">
                        <a:solidFill>
                          <a:schemeClr val="tx1"/>
                        </a:solidFill>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solidFill>
                            <a:schemeClr val="tx1"/>
                          </a:solidFill>
                          <a:effectLst/>
                        </a:rPr>
                        <a:t>CNT &lt; CCR</a:t>
                      </a:r>
                      <a:endParaRPr lang="en-US" sz="1800" dirty="0">
                        <a:solidFill>
                          <a:schemeClr val="tx1"/>
                        </a:solidFill>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solidFill>
                            <a:schemeClr val="tx1"/>
                          </a:solidFill>
                          <a:effectLst/>
                        </a:rPr>
                        <a:t>CNT ≥ CCR</a:t>
                      </a:r>
                      <a:endParaRPr lang="en-US" sz="1800" dirty="0">
                        <a:solidFill>
                          <a:schemeClr val="tx1"/>
                        </a:solidFill>
                        <a:effectLst/>
                        <a:latin typeface="Times New Roman" panose="02020603050405020304" pitchFamily="18" charset="0"/>
                        <a:ea typeface="SimSun" panose="02010600030101010101" pitchFamily="2" charset="-122"/>
                      </a:endParaRPr>
                    </a:p>
                  </a:txBody>
                  <a:tcPr marL="68907" marR="68907" marT="0" marB="0" anchor="ctr"/>
                </a:tc>
                <a:extLst>
                  <a:ext uri="{0D108BD9-81ED-4DB2-BD59-A6C34878D82A}">
                    <a16:rowId xmlns:a16="http://schemas.microsoft.com/office/drawing/2014/main" val="1400857535"/>
                  </a:ext>
                </a:extLst>
              </a:tr>
              <a:tr h="282913">
                <a:tc vMerge="1">
                  <a:txBody>
                    <a:bodyPr/>
                    <a:lstStyle/>
                    <a:p>
                      <a:endParaRPr lang="en-US"/>
                    </a:p>
                  </a:txBody>
                  <a:tcPr/>
                </a:tc>
                <a:tc>
                  <a:txBody>
                    <a:bodyPr/>
                    <a:lstStyle/>
                    <a:p>
                      <a:pPr marL="0" marR="0" algn="ctr">
                        <a:spcBef>
                          <a:spcPts val="0"/>
                        </a:spcBef>
                        <a:spcAft>
                          <a:spcPts val="0"/>
                        </a:spcAft>
                      </a:pPr>
                      <a:r>
                        <a:rPr lang="en-US" sz="1400" dirty="0">
                          <a:effectLst/>
                        </a:rPr>
                        <a:t>Down-counting</a:t>
                      </a:r>
                      <a:endParaRPr lang="en-US" sz="1400" dirty="0">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effectLst/>
                        </a:rPr>
                        <a:t>CNT ≤ CCR</a:t>
                      </a:r>
                      <a:endParaRPr lang="en-US" sz="1800" dirty="0">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effectLst/>
                        </a:rPr>
                        <a:t>CNT &gt; CCR</a:t>
                      </a:r>
                      <a:endParaRPr lang="en-US" sz="1800" dirty="0">
                        <a:effectLst/>
                        <a:latin typeface="Times New Roman" panose="02020603050405020304" pitchFamily="18" charset="0"/>
                        <a:ea typeface="SimSun" panose="02010600030101010101" pitchFamily="2" charset="-122"/>
                      </a:endParaRPr>
                    </a:p>
                  </a:txBody>
                  <a:tcPr marL="68907" marR="68907" marT="0" marB="0" anchor="ctr"/>
                </a:tc>
                <a:extLst>
                  <a:ext uri="{0D108BD9-81ED-4DB2-BD59-A6C34878D82A}">
                    <a16:rowId xmlns:a16="http://schemas.microsoft.com/office/drawing/2014/main" val="479017885"/>
                  </a:ext>
                </a:extLst>
              </a:tr>
              <a:tr h="281568">
                <a:tc rowSpan="2">
                  <a:txBody>
                    <a:bodyPr/>
                    <a:lstStyle/>
                    <a:p>
                      <a:pPr marL="0" marR="0" algn="ctr">
                        <a:spcBef>
                          <a:spcPts val="0"/>
                        </a:spcBef>
                        <a:spcAft>
                          <a:spcPts val="0"/>
                        </a:spcAft>
                      </a:pPr>
                      <a:r>
                        <a:rPr lang="en-US" sz="1400" dirty="0">
                          <a:effectLst/>
                        </a:rPr>
                        <a:t>Mode 2</a:t>
                      </a:r>
                    </a:p>
                    <a:p>
                      <a:pPr marL="0" marR="0" algn="ctr">
                        <a:spcBef>
                          <a:spcPts val="0"/>
                        </a:spcBef>
                        <a:spcAft>
                          <a:spcPts val="0"/>
                        </a:spcAft>
                      </a:pPr>
                      <a:r>
                        <a:rPr lang="en-US" sz="1400" dirty="0">
                          <a:effectLst/>
                          <a:latin typeface="Times New Roman" panose="02020603050405020304" pitchFamily="18" charset="0"/>
                          <a:ea typeface="SimSun" panose="02010600030101010101" pitchFamily="2" charset="-122"/>
                        </a:rPr>
                        <a:t>(High True)</a:t>
                      </a:r>
                    </a:p>
                  </a:txBody>
                  <a:tcPr marL="68907" marR="68907" marT="0" marB="0" anchor="ctr"/>
                </a:tc>
                <a:tc>
                  <a:txBody>
                    <a:bodyPr/>
                    <a:lstStyle/>
                    <a:p>
                      <a:pPr marL="0" marR="0" algn="ctr">
                        <a:spcBef>
                          <a:spcPts val="0"/>
                        </a:spcBef>
                        <a:spcAft>
                          <a:spcPts val="0"/>
                        </a:spcAft>
                      </a:pPr>
                      <a:r>
                        <a:rPr lang="en-US" sz="1400">
                          <a:solidFill>
                            <a:srgbClr val="FF0000"/>
                          </a:solidFill>
                          <a:effectLst/>
                        </a:rPr>
                        <a:t>Up-counting</a:t>
                      </a:r>
                      <a:endParaRPr lang="en-US" sz="1400">
                        <a:solidFill>
                          <a:srgbClr val="FF0000"/>
                        </a:solidFill>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solidFill>
                            <a:srgbClr val="FF0000"/>
                          </a:solidFill>
                          <a:effectLst/>
                        </a:rPr>
                        <a:t>CNT ≥ CCR</a:t>
                      </a:r>
                      <a:endParaRPr lang="en-US" sz="1800" dirty="0">
                        <a:solidFill>
                          <a:srgbClr val="FF0000"/>
                        </a:solidFill>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solidFill>
                            <a:srgbClr val="FF0000"/>
                          </a:solidFill>
                          <a:effectLst/>
                        </a:rPr>
                        <a:t>CNT &lt; CCR</a:t>
                      </a:r>
                      <a:endParaRPr lang="en-US" sz="1800" dirty="0">
                        <a:solidFill>
                          <a:srgbClr val="FF0000"/>
                        </a:solidFill>
                        <a:effectLst/>
                        <a:latin typeface="Times New Roman" panose="02020603050405020304" pitchFamily="18" charset="0"/>
                        <a:ea typeface="SimSun" panose="02010600030101010101" pitchFamily="2" charset="-122"/>
                      </a:endParaRPr>
                    </a:p>
                  </a:txBody>
                  <a:tcPr marL="68907" marR="68907" marT="0" marB="0" anchor="ctr"/>
                </a:tc>
                <a:extLst>
                  <a:ext uri="{0D108BD9-81ED-4DB2-BD59-A6C34878D82A}">
                    <a16:rowId xmlns:a16="http://schemas.microsoft.com/office/drawing/2014/main" val="4087141378"/>
                  </a:ext>
                </a:extLst>
              </a:tr>
              <a:tr h="282913">
                <a:tc vMerge="1">
                  <a:txBody>
                    <a:bodyPr/>
                    <a:lstStyle/>
                    <a:p>
                      <a:endParaRPr lang="en-US"/>
                    </a:p>
                  </a:txBody>
                  <a:tcPr/>
                </a:tc>
                <a:tc>
                  <a:txBody>
                    <a:bodyPr/>
                    <a:lstStyle/>
                    <a:p>
                      <a:pPr marL="0" marR="0" algn="ctr">
                        <a:spcBef>
                          <a:spcPts val="0"/>
                        </a:spcBef>
                        <a:spcAft>
                          <a:spcPts val="0"/>
                        </a:spcAft>
                      </a:pPr>
                      <a:r>
                        <a:rPr lang="en-US" sz="1400" dirty="0">
                          <a:solidFill>
                            <a:srgbClr val="FF0000"/>
                          </a:solidFill>
                          <a:effectLst/>
                        </a:rPr>
                        <a:t>Down-counting</a:t>
                      </a:r>
                      <a:endParaRPr lang="en-US" sz="1400" dirty="0">
                        <a:solidFill>
                          <a:srgbClr val="FF0000"/>
                        </a:solidFill>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solidFill>
                            <a:srgbClr val="FF0000"/>
                          </a:solidFill>
                          <a:effectLst/>
                        </a:rPr>
                        <a:t>CNT &gt; CCR</a:t>
                      </a:r>
                      <a:endParaRPr lang="en-US" sz="1800" dirty="0">
                        <a:solidFill>
                          <a:srgbClr val="FF0000"/>
                        </a:solidFill>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solidFill>
                            <a:srgbClr val="FF0000"/>
                          </a:solidFill>
                          <a:effectLst/>
                        </a:rPr>
                        <a:t>CNT ≤ CCR</a:t>
                      </a:r>
                      <a:endParaRPr lang="en-US" sz="1800" dirty="0">
                        <a:solidFill>
                          <a:srgbClr val="FF0000"/>
                        </a:solidFill>
                        <a:effectLst/>
                        <a:latin typeface="Times New Roman" panose="02020603050405020304" pitchFamily="18" charset="0"/>
                        <a:ea typeface="SimSun" panose="02010600030101010101" pitchFamily="2" charset="-122"/>
                      </a:endParaRPr>
                    </a:p>
                  </a:txBody>
                  <a:tcPr marL="68907" marR="68907" marT="0" marB="0" anchor="ctr"/>
                </a:tc>
                <a:extLst>
                  <a:ext uri="{0D108BD9-81ED-4DB2-BD59-A6C34878D82A}">
                    <a16:rowId xmlns:a16="http://schemas.microsoft.com/office/drawing/2014/main" val="3497049640"/>
                  </a:ext>
                </a:extLst>
              </a:tr>
            </a:tbl>
          </a:graphicData>
        </a:graphic>
      </p:graphicFrame>
      <p:sp>
        <p:nvSpPr>
          <p:cNvPr id="5" name="TextBox 4">
            <a:extLst>
              <a:ext uri="{FF2B5EF4-FFF2-40B4-BE49-F238E27FC236}">
                <a16:creationId xmlns:a16="http://schemas.microsoft.com/office/drawing/2014/main" id="{1B37D8D7-CA4F-B8C2-BC21-E7928CA1BFB4}"/>
              </a:ext>
            </a:extLst>
          </p:cNvPr>
          <p:cNvSpPr txBox="1"/>
          <p:nvPr/>
        </p:nvSpPr>
        <p:spPr>
          <a:xfrm>
            <a:off x="5559780" y="3785793"/>
            <a:ext cx="3487946"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600" dirty="0"/>
              <a:t>The timer counter value of 3 corresponds to different PWM output</a:t>
            </a:r>
            <a:r>
              <a:rPr lang="en-US" altLang="zh-CN" sz="1600" dirty="0"/>
              <a:t>s (on or off)</a:t>
            </a:r>
            <a:r>
              <a:rPr lang="en-US" sz="1600" dirty="0"/>
              <a:t> depending on the phase (up-counting or down-counting)</a:t>
            </a:r>
          </a:p>
        </p:txBody>
      </p:sp>
      <p:sp>
        <p:nvSpPr>
          <p:cNvPr id="2" name="TextBox 1">
            <a:extLst>
              <a:ext uri="{FF2B5EF4-FFF2-40B4-BE49-F238E27FC236}">
                <a16:creationId xmlns:a16="http://schemas.microsoft.com/office/drawing/2014/main" id="{CA487E5A-1E4F-3F4A-0849-AC6313C2AB9E}"/>
              </a:ext>
            </a:extLst>
          </p:cNvPr>
          <p:cNvSpPr txBox="1"/>
          <p:nvPr/>
        </p:nvSpPr>
        <p:spPr>
          <a:xfrm>
            <a:off x="3715568" y="4148114"/>
            <a:ext cx="1090691" cy="307777"/>
          </a:xfrm>
          <a:prstGeom prst="rect">
            <a:avLst/>
          </a:prstGeom>
          <a:noFill/>
        </p:spPr>
        <p:txBody>
          <a:bodyPr wrap="square" rtlCol="0">
            <a:spAutoFit/>
          </a:bodyPr>
          <a:lstStyle/>
          <a:p>
            <a:pPr algn="ctr"/>
            <a:r>
              <a:rPr lang="en-US" sz="1400" dirty="0">
                <a:latin typeface="Consolas" panose="020B0609020204030204" pitchFamily="49" charset="0"/>
              </a:rPr>
              <a:t>Off </a:t>
            </a:r>
            <a:r>
              <a:rPr lang="en-US" sz="1400">
                <a:latin typeface="Consolas" panose="020B0609020204030204" pitchFamily="49" charset="0"/>
              </a:rPr>
              <a:t>for 6</a:t>
            </a:r>
            <a:endParaRPr lang="en-US" sz="1400" dirty="0">
              <a:latin typeface="Consolas" panose="020B0609020204030204" pitchFamily="49" charset="0"/>
            </a:endParaRPr>
          </a:p>
        </p:txBody>
      </p:sp>
      <p:sp>
        <p:nvSpPr>
          <p:cNvPr id="6" name="TextBox 5">
            <a:extLst>
              <a:ext uri="{FF2B5EF4-FFF2-40B4-BE49-F238E27FC236}">
                <a16:creationId xmlns:a16="http://schemas.microsoft.com/office/drawing/2014/main" id="{40148CD4-4D84-C0EE-C297-AA7495898C7C}"/>
              </a:ext>
            </a:extLst>
          </p:cNvPr>
          <p:cNvSpPr txBox="1"/>
          <p:nvPr/>
        </p:nvSpPr>
        <p:spPr>
          <a:xfrm>
            <a:off x="1961934" y="3671060"/>
            <a:ext cx="1128280" cy="307777"/>
          </a:xfrm>
          <a:prstGeom prst="rect">
            <a:avLst/>
          </a:prstGeom>
          <a:noFill/>
        </p:spPr>
        <p:txBody>
          <a:bodyPr wrap="square" rtlCol="0">
            <a:spAutoFit/>
          </a:bodyPr>
          <a:lstStyle/>
          <a:p>
            <a:pPr algn="ctr"/>
            <a:r>
              <a:rPr lang="en-US" sz="1400" dirty="0">
                <a:latin typeface="Consolas" panose="020B0609020204030204" pitchFamily="49" charset="0"/>
              </a:rPr>
              <a:t>On for 6</a:t>
            </a:r>
          </a:p>
        </p:txBody>
      </p:sp>
    </p:spTree>
    <p:extLst>
      <p:ext uri="{BB962C8B-B14F-4D97-AF65-F5344CB8AC3E}">
        <p14:creationId xmlns:p14="http://schemas.microsoft.com/office/powerpoint/2010/main" val="202933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Rectangle 172"/>
          <p:cNvSpPr/>
          <p:nvPr/>
        </p:nvSpPr>
        <p:spPr>
          <a:xfrm>
            <a:off x="457203" y="4762912"/>
            <a:ext cx="3767769" cy="150407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28</a:t>
            </a:fld>
            <a:endParaRPr kumimoji="0" lang="en-US" dirty="0"/>
          </a:p>
        </p:txBody>
      </p:sp>
      <p:grpSp>
        <p:nvGrpSpPr>
          <p:cNvPr id="241" name="Group 240"/>
          <p:cNvGrpSpPr/>
          <p:nvPr/>
        </p:nvGrpSpPr>
        <p:grpSpPr>
          <a:xfrm>
            <a:off x="914404" y="1800783"/>
            <a:ext cx="7924799" cy="228600"/>
            <a:chOff x="152401" y="1828800"/>
            <a:chExt cx="8906984" cy="228600"/>
          </a:xfrm>
        </p:grpSpPr>
        <p:grpSp>
          <p:nvGrpSpPr>
            <p:cNvPr id="21" name="Group 20"/>
            <p:cNvGrpSpPr/>
            <p:nvPr/>
          </p:nvGrpSpPr>
          <p:grpSpPr>
            <a:xfrm>
              <a:off x="152401" y="1828800"/>
              <a:ext cx="466725" cy="228600"/>
              <a:chOff x="914400" y="1828800"/>
              <a:chExt cx="466725" cy="228600"/>
            </a:xfrm>
          </p:grpSpPr>
          <p:cxnSp>
            <p:nvCxnSpPr>
              <p:cNvPr id="7" name="Elbow Connector 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466726" y="1828800"/>
              <a:ext cx="466725" cy="228600"/>
              <a:chOff x="914400" y="1828800"/>
              <a:chExt cx="466725" cy="228600"/>
            </a:xfrm>
          </p:grpSpPr>
          <p:cxnSp>
            <p:nvCxnSpPr>
              <p:cNvPr id="23" name="Elbow Connector 2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776287" y="1828800"/>
              <a:ext cx="466725" cy="228600"/>
              <a:chOff x="914400" y="1828800"/>
              <a:chExt cx="466725" cy="228600"/>
            </a:xfrm>
          </p:grpSpPr>
          <p:cxnSp>
            <p:nvCxnSpPr>
              <p:cNvPr id="26" name="Elbow Connector 25"/>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1090612" y="1828800"/>
              <a:ext cx="466725" cy="228600"/>
              <a:chOff x="914400" y="1828800"/>
              <a:chExt cx="466725" cy="228600"/>
            </a:xfrm>
          </p:grpSpPr>
          <p:cxnSp>
            <p:nvCxnSpPr>
              <p:cNvPr id="29" name="Elbow Connector 28"/>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1397793" y="1828800"/>
              <a:ext cx="466725" cy="228600"/>
              <a:chOff x="914400" y="1828800"/>
              <a:chExt cx="466725" cy="228600"/>
            </a:xfrm>
          </p:grpSpPr>
          <p:cxnSp>
            <p:nvCxnSpPr>
              <p:cNvPr id="32" name="Elbow Connector 31"/>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1712118" y="1828800"/>
              <a:ext cx="466725" cy="228600"/>
              <a:chOff x="914400" y="1828800"/>
              <a:chExt cx="466725" cy="228600"/>
            </a:xfrm>
          </p:grpSpPr>
          <p:cxnSp>
            <p:nvCxnSpPr>
              <p:cNvPr id="35" name="Elbow Connector 3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2021679" y="1828800"/>
              <a:ext cx="466725" cy="228600"/>
              <a:chOff x="914400" y="1828800"/>
              <a:chExt cx="466725" cy="228600"/>
            </a:xfrm>
          </p:grpSpPr>
          <p:cxnSp>
            <p:nvCxnSpPr>
              <p:cNvPr id="38" name="Elbow Connector 3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2336004" y="1828800"/>
              <a:ext cx="466725" cy="228600"/>
              <a:chOff x="914400" y="1828800"/>
              <a:chExt cx="466725" cy="228600"/>
            </a:xfrm>
          </p:grpSpPr>
          <p:cxnSp>
            <p:nvCxnSpPr>
              <p:cNvPr id="41" name="Elbow Connector 4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2654553" y="1828800"/>
              <a:ext cx="466725" cy="228600"/>
              <a:chOff x="914400" y="1828800"/>
              <a:chExt cx="466725" cy="228600"/>
            </a:xfrm>
          </p:grpSpPr>
          <p:cxnSp>
            <p:nvCxnSpPr>
              <p:cNvPr id="44" name="Elbow Connector 4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5" name="Elbow Connector 4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2968878" y="1828800"/>
              <a:ext cx="466725" cy="228600"/>
              <a:chOff x="914400" y="1828800"/>
              <a:chExt cx="466725" cy="228600"/>
            </a:xfrm>
          </p:grpSpPr>
          <p:cxnSp>
            <p:nvCxnSpPr>
              <p:cNvPr id="47" name="Elbow Connector 4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8" name="Elbow Connector 4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3278439" y="1828800"/>
              <a:ext cx="466725" cy="228600"/>
              <a:chOff x="914400" y="1828800"/>
              <a:chExt cx="466725" cy="228600"/>
            </a:xfrm>
          </p:grpSpPr>
          <p:cxnSp>
            <p:nvCxnSpPr>
              <p:cNvPr id="50" name="Elbow Connector 4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1" name="Elbow Connector 5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3592764" y="1828800"/>
              <a:ext cx="466725" cy="228600"/>
              <a:chOff x="914400" y="1828800"/>
              <a:chExt cx="466725" cy="228600"/>
            </a:xfrm>
          </p:grpSpPr>
          <p:cxnSp>
            <p:nvCxnSpPr>
              <p:cNvPr id="53" name="Elbow Connector 5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3899945" y="1828800"/>
              <a:ext cx="466725" cy="228600"/>
              <a:chOff x="914400" y="1828800"/>
              <a:chExt cx="466725" cy="228600"/>
            </a:xfrm>
          </p:grpSpPr>
          <p:cxnSp>
            <p:nvCxnSpPr>
              <p:cNvPr id="56" name="Elbow Connector 55"/>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7" name="Elbow Connector 56"/>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4214270" y="1828800"/>
              <a:ext cx="466725" cy="228600"/>
              <a:chOff x="914400" y="1828800"/>
              <a:chExt cx="466725" cy="228600"/>
            </a:xfrm>
          </p:grpSpPr>
          <p:cxnSp>
            <p:nvCxnSpPr>
              <p:cNvPr id="59" name="Elbow Connector 58"/>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0" name="Elbow Connector 59"/>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4523831" y="1828800"/>
              <a:ext cx="466725" cy="228600"/>
              <a:chOff x="914400" y="1828800"/>
              <a:chExt cx="466725" cy="228600"/>
            </a:xfrm>
          </p:grpSpPr>
          <p:cxnSp>
            <p:nvCxnSpPr>
              <p:cNvPr id="62" name="Elbow Connector 61"/>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3" name="Elbow Connector 62"/>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4838156" y="1828800"/>
              <a:ext cx="466725" cy="228600"/>
              <a:chOff x="914400" y="1828800"/>
              <a:chExt cx="466725" cy="228600"/>
            </a:xfrm>
          </p:grpSpPr>
          <p:cxnSp>
            <p:nvCxnSpPr>
              <p:cNvPr id="65" name="Elbow Connector 6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6" name="Elbow Connector 6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5151374" y="1828800"/>
              <a:ext cx="466725" cy="228600"/>
              <a:chOff x="914400" y="1828800"/>
              <a:chExt cx="466725" cy="228600"/>
            </a:xfrm>
          </p:grpSpPr>
          <p:cxnSp>
            <p:nvCxnSpPr>
              <p:cNvPr id="68" name="Elbow Connector 6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9" name="Elbow Connector 6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5458555" y="1828800"/>
              <a:ext cx="466725" cy="228600"/>
              <a:chOff x="914400" y="1828800"/>
              <a:chExt cx="466725" cy="228600"/>
            </a:xfrm>
          </p:grpSpPr>
          <p:cxnSp>
            <p:nvCxnSpPr>
              <p:cNvPr id="71" name="Elbow Connector 7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2" name="Elbow Connector 7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5772880" y="1828800"/>
              <a:ext cx="466725" cy="228600"/>
              <a:chOff x="914400" y="1828800"/>
              <a:chExt cx="466725" cy="228600"/>
            </a:xfrm>
          </p:grpSpPr>
          <p:cxnSp>
            <p:nvCxnSpPr>
              <p:cNvPr id="74" name="Elbow Connector 7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5" name="Elbow Connector 7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6082441" y="1828800"/>
              <a:ext cx="466725" cy="228600"/>
              <a:chOff x="914400" y="1828800"/>
              <a:chExt cx="466725" cy="228600"/>
            </a:xfrm>
          </p:grpSpPr>
          <p:cxnSp>
            <p:nvCxnSpPr>
              <p:cNvPr id="77" name="Elbow Connector 7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8" name="Elbow Connector 7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6396766" y="1828800"/>
              <a:ext cx="466725" cy="228600"/>
              <a:chOff x="914400" y="1828800"/>
              <a:chExt cx="466725" cy="228600"/>
            </a:xfrm>
          </p:grpSpPr>
          <p:cxnSp>
            <p:nvCxnSpPr>
              <p:cNvPr id="80" name="Elbow Connector 7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a:off x="6719725" y="1828800"/>
              <a:ext cx="466725" cy="228600"/>
              <a:chOff x="914400" y="1828800"/>
              <a:chExt cx="466725" cy="228600"/>
            </a:xfrm>
          </p:grpSpPr>
          <p:cxnSp>
            <p:nvCxnSpPr>
              <p:cNvPr id="205" name="Elbow Connector 20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06" name="Elbow Connector 20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07" name="Group 206"/>
            <p:cNvGrpSpPr/>
            <p:nvPr/>
          </p:nvGrpSpPr>
          <p:grpSpPr>
            <a:xfrm>
              <a:off x="7034050" y="1828800"/>
              <a:ext cx="466725" cy="228600"/>
              <a:chOff x="914400" y="1828800"/>
              <a:chExt cx="466725" cy="228600"/>
            </a:xfrm>
          </p:grpSpPr>
          <p:cxnSp>
            <p:nvCxnSpPr>
              <p:cNvPr id="208" name="Elbow Connector 20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09" name="Elbow Connector 20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a:off x="7347268" y="1828800"/>
              <a:ext cx="466725" cy="228600"/>
              <a:chOff x="914400" y="1828800"/>
              <a:chExt cx="466725" cy="228600"/>
            </a:xfrm>
          </p:grpSpPr>
          <p:cxnSp>
            <p:nvCxnSpPr>
              <p:cNvPr id="211" name="Elbow Connector 21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2" name="Elbow Connector 21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a:off x="7654449" y="1828800"/>
              <a:ext cx="466725" cy="228600"/>
              <a:chOff x="914400" y="1828800"/>
              <a:chExt cx="466725" cy="228600"/>
            </a:xfrm>
          </p:grpSpPr>
          <p:cxnSp>
            <p:nvCxnSpPr>
              <p:cNvPr id="214" name="Elbow Connector 21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5" name="Elbow Connector 21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a:off x="7968774" y="1828800"/>
              <a:ext cx="466725" cy="228600"/>
              <a:chOff x="914400" y="1828800"/>
              <a:chExt cx="466725" cy="228600"/>
            </a:xfrm>
          </p:grpSpPr>
          <p:cxnSp>
            <p:nvCxnSpPr>
              <p:cNvPr id="217" name="Elbow Connector 21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8" name="Elbow Connector 21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9" name="Group 218"/>
            <p:cNvGrpSpPr/>
            <p:nvPr/>
          </p:nvGrpSpPr>
          <p:grpSpPr>
            <a:xfrm>
              <a:off x="8278335" y="1828800"/>
              <a:ext cx="466725" cy="228600"/>
              <a:chOff x="914400" y="1828800"/>
              <a:chExt cx="466725" cy="228600"/>
            </a:xfrm>
          </p:grpSpPr>
          <p:cxnSp>
            <p:nvCxnSpPr>
              <p:cNvPr id="220" name="Elbow Connector 21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1" name="Elbow Connector 22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22" name="Group 221"/>
            <p:cNvGrpSpPr/>
            <p:nvPr/>
          </p:nvGrpSpPr>
          <p:grpSpPr>
            <a:xfrm>
              <a:off x="8592660" y="1828800"/>
              <a:ext cx="466725" cy="228600"/>
              <a:chOff x="914400" y="1828800"/>
              <a:chExt cx="466725" cy="228600"/>
            </a:xfrm>
          </p:grpSpPr>
          <p:cxnSp>
            <p:nvCxnSpPr>
              <p:cNvPr id="223" name="Elbow Connector 22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4" name="Elbow Connector 22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grpSp>
        <p:nvGrpSpPr>
          <p:cNvPr id="111" name="Group 110"/>
          <p:cNvGrpSpPr/>
          <p:nvPr/>
        </p:nvGrpSpPr>
        <p:grpSpPr>
          <a:xfrm>
            <a:off x="914403" y="2121131"/>
            <a:ext cx="1942815" cy="1128703"/>
            <a:chOff x="958990" y="2149147"/>
            <a:chExt cx="1085848" cy="1128702"/>
          </a:xfrm>
        </p:grpSpPr>
        <p:cxnSp>
          <p:nvCxnSpPr>
            <p:cNvPr id="83" name="Elbow Connector 82"/>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6" name="Elbow Connector 85"/>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9" name="Elbow Connector 88"/>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99" name="TextBox 98"/>
            <p:cNvSpPr txBox="1"/>
            <p:nvPr/>
          </p:nvSpPr>
          <p:spPr>
            <a:xfrm>
              <a:off x="1111390" y="29087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100" name="TextBox 99"/>
            <p:cNvSpPr txBox="1"/>
            <p:nvPr/>
          </p:nvSpPr>
          <p:spPr>
            <a:xfrm>
              <a:off x="1277129" y="2753504"/>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101" name="TextBox 100"/>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102" name="TextBox 101"/>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103" name="TextBox 102"/>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104" name="TextBox 103"/>
            <p:cNvSpPr txBox="1"/>
            <p:nvPr/>
          </p:nvSpPr>
          <p:spPr>
            <a:xfrm>
              <a:off x="1892438" y="214914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6</a:t>
              </a:r>
            </a:p>
          </p:txBody>
        </p:sp>
      </p:grpSp>
      <p:cxnSp>
        <p:nvCxnSpPr>
          <p:cNvPr id="127" name="Straight Connector 126"/>
          <p:cNvCxnSpPr>
            <a:stCxn id="104" idx="2"/>
            <a:endCxn id="104" idx="2"/>
          </p:cNvCxnSpPr>
          <p:nvPr/>
        </p:nvCxnSpPr>
        <p:spPr>
          <a:xfrm>
            <a:off x="2720879" y="233657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197799" y="3082908"/>
            <a:ext cx="3135" cy="783287"/>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nvGrpSpPr>
          <p:cNvPr id="174" name="Group 173"/>
          <p:cNvGrpSpPr/>
          <p:nvPr/>
        </p:nvGrpSpPr>
        <p:grpSpPr>
          <a:xfrm flipH="1">
            <a:off x="2581279" y="2122636"/>
            <a:ext cx="1942815" cy="1128703"/>
            <a:chOff x="958990" y="2149147"/>
            <a:chExt cx="1085848" cy="1128702"/>
          </a:xfrm>
        </p:grpSpPr>
        <p:cxnSp>
          <p:nvCxnSpPr>
            <p:cNvPr id="175" name="Elbow Connector 174"/>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6" name="Elbow Connector 175"/>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7" name="Elbow Connector 176"/>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8" name="Elbow Connector 177"/>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9" name="Elbow Connector 178"/>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80" name="Elbow Connector 179"/>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181" name="TextBox 180"/>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182" name="TextBox 181"/>
            <p:cNvSpPr txBox="1"/>
            <p:nvPr/>
          </p:nvSpPr>
          <p:spPr>
            <a:xfrm>
              <a:off x="1111390" y="29087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183" name="TextBox 182"/>
            <p:cNvSpPr txBox="1"/>
            <p:nvPr/>
          </p:nvSpPr>
          <p:spPr>
            <a:xfrm>
              <a:off x="1273315" y="2753504"/>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184" name="TextBox 183"/>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185" name="TextBox 184"/>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186" name="TextBox 185"/>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187" name="TextBox 186"/>
            <p:cNvSpPr txBox="1"/>
            <p:nvPr/>
          </p:nvSpPr>
          <p:spPr>
            <a:xfrm>
              <a:off x="1892438" y="2149147"/>
              <a:ext cx="152400" cy="215444"/>
            </a:xfrm>
            <a:prstGeom prst="rect">
              <a:avLst/>
            </a:prstGeom>
            <a:noFill/>
          </p:spPr>
          <p:txBody>
            <a:bodyPr wrap="square" lIns="0" tIns="0" rIns="0" bIns="0" rtlCol="0">
              <a:spAutoFit/>
            </a:bodyPr>
            <a:lstStyle/>
            <a:p>
              <a:pPr algn="ctr"/>
              <a:endParaRPr lang="en-US" sz="1400" dirty="0">
                <a:latin typeface="Arial" panose="020B0604020202020204" pitchFamily="34" charset="0"/>
                <a:cs typeface="Arial" panose="020B0604020202020204" pitchFamily="34" charset="0"/>
              </a:endParaRPr>
            </a:p>
          </p:txBody>
        </p:sp>
      </p:grpSp>
      <p:grpSp>
        <p:nvGrpSpPr>
          <p:cNvPr id="190" name="Group 189"/>
          <p:cNvGrpSpPr/>
          <p:nvPr/>
        </p:nvGrpSpPr>
        <p:grpSpPr>
          <a:xfrm>
            <a:off x="4243620" y="2119231"/>
            <a:ext cx="1942815" cy="1128703"/>
            <a:chOff x="958990" y="2149147"/>
            <a:chExt cx="1085848" cy="1128702"/>
          </a:xfrm>
        </p:grpSpPr>
        <p:cxnSp>
          <p:nvCxnSpPr>
            <p:cNvPr id="191" name="Elbow Connector 190"/>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2" name="Elbow Connector 191"/>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3" name="Elbow Connector 192"/>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4" name="Elbow Connector 193"/>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5" name="Elbow Connector 194"/>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6" name="Elbow Connector 195"/>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197" name="TextBox 196"/>
            <p:cNvSpPr txBox="1"/>
            <p:nvPr/>
          </p:nvSpPr>
          <p:spPr>
            <a:xfrm>
              <a:off x="958990" y="3061156"/>
              <a:ext cx="152400" cy="215444"/>
            </a:xfrm>
            <a:prstGeom prst="rect">
              <a:avLst/>
            </a:prstGeom>
            <a:noFill/>
          </p:spPr>
          <p:txBody>
            <a:bodyPr wrap="square" lIns="0" tIns="0" rIns="0" bIns="0" rtlCol="0">
              <a:spAutoFit/>
            </a:bodyPr>
            <a:lstStyle/>
            <a:p>
              <a:pPr algn="ctr"/>
              <a:endParaRPr lang="en-US" sz="1400" dirty="0">
                <a:latin typeface="Arial" panose="020B0604020202020204" pitchFamily="34" charset="0"/>
                <a:cs typeface="Arial" panose="020B0604020202020204" pitchFamily="34" charset="0"/>
              </a:endParaRPr>
            </a:p>
          </p:txBody>
        </p:sp>
        <p:sp>
          <p:nvSpPr>
            <p:cNvPr id="198" name="TextBox 197"/>
            <p:cNvSpPr txBox="1"/>
            <p:nvPr/>
          </p:nvSpPr>
          <p:spPr>
            <a:xfrm>
              <a:off x="1111390" y="29087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199" name="TextBox 198"/>
            <p:cNvSpPr txBox="1"/>
            <p:nvPr/>
          </p:nvSpPr>
          <p:spPr>
            <a:xfrm>
              <a:off x="1273315" y="2753504"/>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200" name="TextBox 199"/>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201" name="TextBox 200"/>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202" name="TextBox 201"/>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203" name="TextBox 202"/>
            <p:cNvSpPr txBox="1"/>
            <p:nvPr/>
          </p:nvSpPr>
          <p:spPr>
            <a:xfrm>
              <a:off x="1892438" y="214914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6</a:t>
              </a:r>
            </a:p>
          </p:txBody>
        </p:sp>
      </p:grpSp>
      <p:grpSp>
        <p:nvGrpSpPr>
          <p:cNvPr id="226" name="Group 225"/>
          <p:cNvGrpSpPr/>
          <p:nvPr/>
        </p:nvGrpSpPr>
        <p:grpSpPr>
          <a:xfrm flipH="1">
            <a:off x="5909347" y="2118463"/>
            <a:ext cx="1942815" cy="1128703"/>
            <a:chOff x="958990" y="2149147"/>
            <a:chExt cx="1085848" cy="1128702"/>
          </a:xfrm>
        </p:grpSpPr>
        <p:cxnSp>
          <p:nvCxnSpPr>
            <p:cNvPr id="227" name="Elbow Connector 226"/>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8" name="Elbow Connector 227"/>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9" name="Elbow Connector 228"/>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0" name="Elbow Connector 229"/>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1" name="Elbow Connector 230"/>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2" name="Elbow Connector 231"/>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233" name="TextBox 232"/>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234" name="TextBox 233"/>
            <p:cNvSpPr txBox="1"/>
            <p:nvPr/>
          </p:nvSpPr>
          <p:spPr>
            <a:xfrm>
              <a:off x="1111390" y="29087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235" name="TextBox 234"/>
            <p:cNvSpPr txBox="1"/>
            <p:nvPr/>
          </p:nvSpPr>
          <p:spPr>
            <a:xfrm>
              <a:off x="1273315" y="2753504"/>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236" name="TextBox 235"/>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237" name="TextBox 236"/>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238" name="TextBox 237"/>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239" name="TextBox 238"/>
            <p:cNvSpPr txBox="1"/>
            <p:nvPr/>
          </p:nvSpPr>
          <p:spPr>
            <a:xfrm>
              <a:off x="1892438" y="2149147"/>
              <a:ext cx="152400" cy="215444"/>
            </a:xfrm>
            <a:prstGeom prst="rect">
              <a:avLst/>
            </a:prstGeom>
            <a:noFill/>
          </p:spPr>
          <p:txBody>
            <a:bodyPr wrap="square" lIns="0" tIns="0" rIns="0" bIns="0" rtlCol="0">
              <a:spAutoFit/>
            </a:bodyPr>
            <a:lstStyle/>
            <a:p>
              <a:pPr algn="ctr"/>
              <a:endParaRPr lang="en-US" sz="1400" dirty="0">
                <a:latin typeface="Arial" panose="020B0604020202020204" pitchFamily="34" charset="0"/>
                <a:cs typeface="Arial" panose="020B0604020202020204" pitchFamily="34" charset="0"/>
              </a:endParaRPr>
            </a:p>
          </p:txBody>
        </p:sp>
      </p:grpSp>
      <p:sp>
        <p:nvSpPr>
          <p:cNvPr id="240" name="TextBox 239"/>
          <p:cNvSpPr txBox="1"/>
          <p:nvPr/>
        </p:nvSpPr>
        <p:spPr>
          <a:xfrm>
            <a:off x="46251" y="1174870"/>
            <a:ext cx="4097853" cy="369332"/>
          </a:xfrm>
          <a:prstGeom prst="rect">
            <a:avLst/>
          </a:prstGeom>
          <a:noFill/>
        </p:spPr>
        <p:txBody>
          <a:bodyPr wrap="none" rtlCol="0">
            <a:spAutoFit/>
          </a:bodyPr>
          <a:lstStyle/>
          <a:p>
            <a:r>
              <a:rPr lang="en-US" dirty="0">
                <a:solidFill>
                  <a:srgbClr val="C00000"/>
                </a:solidFill>
              </a:rPr>
              <a:t> Center-aligned mode,  ARR = 6, CCR = 1</a:t>
            </a:r>
          </a:p>
        </p:txBody>
      </p:sp>
      <p:sp>
        <p:nvSpPr>
          <p:cNvPr id="244" name="TextBox 243"/>
          <p:cNvSpPr txBox="1"/>
          <p:nvPr/>
        </p:nvSpPr>
        <p:spPr>
          <a:xfrm>
            <a:off x="163015" y="1688068"/>
            <a:ext cx="737702" cy="369332"/>
          </a:xfrm>
          <a:prstGeom prst="rect">
            <a:avLst/>
          </a:prstGeom>
          <a:noFill/>
        </p:spPr>
        <p:txBody>
          <a:bodyPr wrap="none" rtlCol="0">
            <a:spAutoFit/>
          </a:bodyPr>
          <a:lstStyle/>
          <a:p>
            <a:r>
              <a:rPr lang="en-US" dirty="0"/>
              <a:t>Clock</a:t>
            </a:r>
          </a:p>
        </p:txBody>
      </p:sp>
      <p:sp>
        <p:nvSpPr>
          <p:cNvPr id="245" name="TextBox 244"/>
          <p:cNvSpPr txBox="1"/>
          <p:nvPr/>
        </p:nvSpPr>
        <p:spPr>
          <a:xfrm>
            <a:off x="146319" y="2642747"/>
            <a:ext cx="984565" cy="369332"/>
          </a:xfrm>
          <a:prstGeom prst="rect">
            <a:avLst/>
          </a:prstGeom>
          <a:noFill/>
        </p:spPr>
        <p:txBody>
          <a:bodyPr wrap="none" rtlCol="0">
            <a:spAutoFit/>
          </a:bodyPr>
          <a:lstStyle/>
          <a:p>
            <a:r>
              <a:rPr lang="en-US" dirty="0"/>
              <a:t>Counter</a:t>
            </a:r>
          </a:p>
        </p:txBody>
      </p:sp>
      <p:cxnSp>
        <p:nvCxnSpPr>
          <p:cNvPr id="256" name="Straight Arrow Connector 255"/>
          <p:cNvCxnSpPr/>
          <p:nvPr/>
        </p:nvCxnSpPr>
        <p:spPr>
          <a:xfrm flipV="1">
            <a:off x="642550" y="3096641"/>
            <a:ext cx="7647923" cy="4908"/>
          </a:xfrm>
          <a:prstGeom prst="straightConnector1">
            <a:avLst/>
          </a:prstGeom>
          <a:ln w="19050">
            <a:solidFill>
              <a:srgbClr val="C0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7" name="TextBox 256"/>
          <p:cNvSpPr txBox="1"/>
          <p:nvPr/>
        </p:nvSpPr>
        <p:spPr>
          <a:xfrm flipH="1">
            <a:off x="-29715" y="2968918"/>
            <a:ext cx="809867" cy="276999"/>
          </a:xfrm>
          <a:prstGeom prst="rect">
            <a:avLst/>
          </a:prstGeom>
          <a:noFill/>
        </p:spPr>
        <p:txBody>
          <a:bodyPr wrap="square" rtlCol="0">
            <a:spAutoFit/>
          </a:bodyPr>
          <a:lstStyle/>
          <a:p>
            <a:r>
              <a:rPr lang="en-US" sz="1200" dirty="0">
                <a:solidFill>
                  <a:srgbClr val="C00000"/>
                </a:solidFill>
              </a:rPr>
              <a:t>CCR = 1</a:t>
            </a:r>
          </a:p>
        </p:txBody>
      </p:sp>
      <p:cxnSp>
        <p:nvCxnSpPr>
          <p:cNvPr id="258" name="Straight Arrow Connector 257"/>
          <p:cNvCxnSpPr/>
          <p:nvPr/>
        </p:nvCxnSpPr>
        <p:spPr>
          <a:xfrm flipV="1">
            <a:off x="914402" y="4186237"/>
            <a:ext cx="286327" cy="2189"/>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0" name="Straight Arrow Connector 259"/>
          <p:cNvCxnSpPr/>
          <p:nvPr/>
        </p:nvCxnSpPr>
        <p:spPr>
          <a:xfrm>
            <a:off x="3978737" y="4186235"/>
            <a:ext cx="555280" cy="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1" name="Straight Arrow Connector 280"/>
          <p:cNvCxnSpPr/>
          <p:nvPr/>
        </p:nvCxnSpPr>
        <p:spPr>
          <a:xfrm>
            <a:off x="1200727" y="3737764"/>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2" name="Straight Arrow Connector 281"/>
          <p:cNvCxnSpPr/>
          <p:nvPr/>
        </p:nvCxnSpPr>
        <p:spPr>
          <a:xfrm>
            <a:off x="3971637" y="3737764"/>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3" name="Straight Arrow Connector 282"/>
          <p:cNvCxnSpPr/>
          <p:nvPr/>
        </p:nvCxnSpPr>
        <p:spPr>
          <a:xfrm flipH="1">
            <a:off x="1200730" y="3733800"/>
            <a:ext cx="2766191" cy="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a:off x="3968380" y="2970290"/>
            <a:ext cx="4383" cy="76351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302" name="TextBox 301"/>
          <p:cNvSpPr txBox="1"/>
          <p:nvPr/>
        </p:nvSpPr>
        <p:spPr>
          <a:xfrm>
            <a:off x="534394" y="4996161"/>
            <a:ext cx="2337499" cy="369332"/>
          </a:xfrm>
          <a:prstGeom prst="rect">
            <a:avLst/>
          </a:prstGeom>
          <a:noFill/>
        </p:spPr>
        <p:txBody>
          <a:bodyPr wrap="none" rtlCol="0">
            <a:spAutoFit/>
          </a:bodyPr>
          <a:lstStyle/>
          <a:p>
            <a:r>
              <a:rPr lang="en-US" dirty="0">
                <a:solidFill>
                  <a:srgbClr val="C00000"/>
                </a:solidFill>
                <a:latin typeface="Consolas" panose="020B0609020204030204" pitchFamily="49" charset="0"/>
              </a:rPr>
              <a:t>Duty Cycle = 1 - </a:t>
            </a:r>
          </a:p>
        </p:txBody>
      </p:sp>
      <p:cxnSp>
        <p:nvCxnSpPr>
          <p:cNvPr id="303" name="Straight Connector 302"/>
          <p:cNvCxnSpPr/>
          <p:nvPr/>
        </p:nvCxnSpPr>
        <p:spPr>
          <a:xfrm>
            <a:off x="2743203" y="5181600"/>
            <a:ext cx="59997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04" name="TextBox 303"/>
          <p:cNvSpPr txBox="1"/>
          <p:nvPr/>
        </p:nvSpPr>
        <p:spPr>
          <a:xfrm>
            <a:off x="2743201" y="4793486"/>
            <a:ext cx="607771" cy="369332"/>
          </a:xfrm>
          <a:prstGeom prst="rect">
            <a:avLst/>
          </a:prstGeom>
          <a:noFill/>
        </p:spPr>
        <p:txBody>
          <a:bodyPr wrap="square" rtlCol="0">
            <a:spAutoFit/>
          </a:bodyPr>
          <a:lstStyle/>
          <a:p>
            <a:pPr algn="ctr"/>
            <a:r>
              <a:rPr lang="en-US" dirty="0">
                <a:solidFill>
                  <a:srgbClr val="C00000"/>
                </a:solidFill>
                <a:latin typeface="Consolas" panose="020B0609020204030204" pitchFamily="49" charset="0"/>
              </a:rPr>
              <a:t>CCR</a:t>
            </a:r>
          </a:p>
        </p:txBody>
      </p:sp>
      <p:sp>
        <p:nvSpPr>
          <p:cNvPr id="305" name="TextBox 304"/>
          <p:cNvSpPr txBox="1"/>
          <p:nvPr/>
        </p:nvSpPr>
        <p:spPr>
          <a:xfrm>
            <a:off x="2743203" y="5198837"/>
            <a:ext cx="599973" cy="369332"/>
          </a:xfrm>
          <a:prstGeom prst="rect">
            <a:avLst/>
          </a:prstGeom>
          <a:noFill/>
        </p:spPr>
        <p:txBody>
          <a:bodyPr wrap="square" rtlCol="0">
            <a:spAutoFit/>
          </a:bodyPr>
          <a:lstStyle/>
          <a:p>
            <a:pPr algn="ctr"/>
            <a:r>
              <a:rPr lang="en-US" dirty="0">
                <a:solidFill>
                  <a:srgbClr val="C00000"/>
                </a:solidFill>
                <a:latin typeface="Consolas" panose="020B0609020204030204" pitchFamily="49" charset="0"/>
              </a:rPr>
              <a:t>ARR</a:t>
            </a:r>
          </a:p>
        </p:txBody>
      </p:sp>
      <p:cxnSp>
        <p:nvCxnSpPr>
          <p:cNvPr id="188" name="Straight Connector 187"/>
          <p:cNvCxnSpPr/>
          <p:nvPr/>
        </p:nvCxnSpPr>
        <p:spPr>
          <a:xfrm>
            <a:off x="4534019" y="3084422"/>
            <a:ext cx="3135" cy="783287"/>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a:off x="4536945" y="3739277"/>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5" name="Straight Arrow Connector 224"/>
          <p:cNvCxnSpPr/>
          <p:nvPr/>
        </p:nvCxnSpPr>
        <p:spPr>
          <a:xfrm>
            <a:off x="7307856" y="3739277"/>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2" name="Straight Arrow Connector 241"/>
          <p:cNvCxnSpPr/>
          <p:nvPr/>
        </p:nvCxnSpPr>
        <p:spPr>
          <a:xfrm flipH="1">
            <a:off x="4536948" y="3735313"/>
            <a:ext cx="2766191" cy="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7304599" y="2971803"/>
            <a:ext cx="4383" cy="76351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46" name="Straight Arrow Connector 245"/>
          <p:cNvCxnSpPr/>
          <p:nvPr/>
        </p:nvCxnSpPr>
        <p:spPr>
          <a:xfrm>
            <a:off x="7303136" y="4186235"/>
            <a:ext cx="555280" cy="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7" name="TextBox 246"/>
          <p:cNvSpPr txBox="1"/>
          <p:nvPr/>
        </p:nvSpPr>
        <p:spPr>
          <a:xfrm>
            <a:off x="1848379" y="5676255"/>
            <a:ext cx="370220" cy="369332"/>
          </a:xfrm>
          <a:prstGeom prst="rect">
            <a:avLst/>
          </a:prstGeom>
          <a:noFill/>
        </p:spPr>
        <p:txBody>
          <a:bodyPr wrap="square" rtlCol="0">
            <a:spAutoFit/>
          </a:bodyPr>
          <a:lstStyle/>
          <a:p>
            <a:pPr algn="ctr"/>
            <a:r>
              <a:rPr lang="en-US" dirty="0">
                <a:solidFill>
                  <a:srgbClr val="C00000"/>
                </a:solidFill>
                <a:latin typeface="Consolas" panose="020B0609020204030204" pitchFamily="49" charset="0"/>
              </a:rPr>
              <a:t>=</a:t>
            </a:r>
          </a:p>
        </p:txBody>
      </p:sp>
      <p:cxnSp>
        <p:nvCxnSpPr>
          <p:cNvPr id="248" name="Straight Connector 247"/>
          <p:cNvCxnSpPr/>
          <p:nvPr/>
        </p:nvCxnSpPr>
        <p:spPr>
          <a:xfrm>
            <a:off x="2216988" y="5887496"/>
            <a:ext cx="33635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49" name="TextBox 248"/>
          <p:cNvSpPr txBox="1"/>
          <p:nvPr/>
        </p:nvSpPr>
        <p:spPr>
          <a:xfrm>
            <a:off x="2216986" y="5492299"/>
            <a:ext cx="344835" cy="369332"/>
          </a:xfrm>
          <a:prstGeom prst="rect">
            <a:avLst/>
          </a:prstGeom>
          <a:noFill/>
        </p:spPr>
        <p:txBody>
          <a:bodyPr wrap="square" rtlCol="0">
            <a:spAutoFit/>
          </a:bodyPr>
          <a:lstStyle/>
          <a:p>
            <a:pPr algn="ctr"/>
            <a:r>
              <a:rPr lang="en-US" dirty="0">
                <a:solidFill>
                  <a:srgbClr val="C00000"/>
                </a:solidFill>
                <a:latin typeface="Consolas" panose="020B0609020204030204" pitchFamily="49" charset="0"/>
              </a:rPr>
              <a:t>5</a:t>
            </a:r>
          </a:p>
        </p:txBody>
      </p:sp>
      <p:sp>
        <p:nvSpPr>
          <p:cNvPr id="250" name="TextBox 249"/>
          <p:cNvSpPr txBox="1"/>
          <p:nvPr/>
        </p:nvSpPr>
        <p:spPr>
          <a:xfrm>
            <a:off x="2216988" y="5897649"/>
            <a:ext cx="336359" cy="369332"/>
          </a:xfrm>
          <a:prstGeom prst="rect">
            <a:avLst/>
          </a:prstGeom>
          <a:noFill/>
        </p:spPr>
        <p:txBody>
          <a:bodyPr wrap="square" rtlCol="0">
            <a:spAutoFit/>
          </a:bodyPr>
          <a:lstStyle/>
          <a:p>
            <a:pPr algn="ctr"/>
            <a:r>
              <a:rPr lang="en-US" dirty="0">
                <a:solidFill>
                  <a:srgbClr val="C00000"/>
                </a:solidFill>
                <a:latin typeface="Consolas" panose="020B0609020204030204" pitchFamily="49" charset="0"/>
              </a:rPr>
              <a:t>6</a:t>
            </a:r>
          </a:p>
        </p:txBody>
      </p:sp>
      <p:sp>
        <p:nvSpPr>
          <p:cNvPr id="251" name="Rectangle 250"/>
          <p:cNvSpPr/>
          <p:nvPr/>
        </p:nvSpPr>
        <p:spPr>
          <a:xfrm>
            <a:off x="4370102" y="4760118"/>
            <a:ext cx="4316699" cy="150407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TextBox 251"/>
          <p:cNvSpPr txBox="1"/>
          <p:nvPr/>
        </p:nvSpPr>
        <p:spPr>
          <a:xfrm>
            <a:off x="4473416" y="5060339"/>
            <a:ext cx="4365787" cy="646331"/>
          </a:xfrm>
          <a:prstGeom prst="rect">
            <a:avLst/>
          </a:prstGeom>
          <a:noFill/>
        </p:spPr>
        <p:txBody>
          <a:bodyPr wrap="square" rtlCol="0">
            <a:spAutoFit/>
          </a:bodyPr>
          <a:lstStyle/>
          <a:p>
            <a:r>
              <a:rPr lang="en-US" dirty="0">
                <a:solidFill>
                  <a:srgbClr val="C00000"/>
                </a:solidFill>
                <a:latin typeface="Consolas" panose="020B0609020204030204" pitchFamily="49" charset="0"/>
                <a:cs typeface="Arial" panose="020B0604020202020204" pitchFamily="34" charset="0"/>
              </a:rPr>
              <a:t>Timer Period = 2 * ARR * Clock Period       = 12 * Clock Period</a:t>
            </a:r>
          </a:p>
        </p:txBody>
      </p:sp>
      <p:sp>
        <p:nvSpPr>
          <p:cNvPr id="253" name="Rectangle 252"/>
          <p:cNvSpPr/>
          <p:nvPr/>
        </p:nvSpPr>
        <p:spPr>
          <a:xfrm>
            <a:off x="155662" y="3824949"/>
            <a:ext cx="875561" cy="646331"/>
          </a:xfrm>
          <a:prstGeom prst="rect">
            <a:avLst/>
          </a:prstGeom>
        </p:spPr>
        <p:txBody>
          <a:bodyPr wrap="none">
            <a:spAutoFit/>
          </a:bodyPr>
          <a:lstStyle/>
          <a:p>
            <a:r>
              <a:rPr lang="en-US" dirty="0"/>
              <a:t>PWM</a:t>
            </a:r>
          </a:p>
          <a:p>
            <a:r>
              <a:rPr lang="en-US" dirty="0"/>
              <a:t>Output</a:t>
            </a:r>
          </a:p>
        </p:txBody>
      </p:sp>
      <p:sp>
        <p:nvSpPr>
          <p:cNvPr id="254" name="Title 1"/>
          <p:cNvSpPr>
            <a:spLocks noGrp="1"/>
          </p:cNvSpPr>
          <p:nvPr>
            <p:ph type="title"/>
          </p:nvPr>
        </p:nvSpPr>
        <p:spPr>
          <a:xfrm>
            <a:off x="457200" y="152400"/>
            <a:ext cx="3188089" cy="990600"/>
          </a:xfrm>
        </p:spPr>
        <p:txBody>
          <a:bodyPr>
            <a:normAutofit fontScale="90000"/>
          </a:bodyPr>
          <a:lstStyle/>
          <a:p>
            <a:r>
              <a:rPr lang="en-US" dirty="0"/>
              <a:t>PWM Mode 2 (High-True)</a:t>
            </a:r>
          </a:p>
        </p:txBody>
      </p:sp>
      <p:sp>
        <p:nvSpPr>
          <p:cNvPr id="266" name="TextBox 265"/>
          <p:cNvSpPr txBox="1"/>
          <p:nvPr/>
        </p:nvSpPr>
        <p:spPr>
          <a:xfrm>
            <a:off x="5559780" y="3785793"/>
            <a:ext cx="3487946"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600" dirty="0"/>
              <a:t>The timer counter value of 1 corresponds to different PWM output</a:t>
            </a:r>
            <a:r>
              <a:rPr lang="en-US" altLang="zh-CN" sz="1600" dirty="0"/>
              <a:t>s (on or off)</a:t>
            </a:r>
            <a:r>
              <a:rPr lang="en-US" sz="1600" dirty="0"/>
              <a:t> depending on the phase (up-counting or down-counting)</a:t>
            </a:r>
          </a:p>
        </p:txBody>
      </p:sp>
      <p:graphicFrame>
        <p:nvGraphicFramePr>
          <p:cNvPr id="4" name="Table 3">
            <a:extLst>
              <a:ext uri="{FF2B5EF4-FFF2-40B4-BE49-F238E27FC236}">
                <a16:creationId xmlns:a16="http://schemas.microsoft.com/office/drawing/2014/main" id="{A9414070-BBAA-25F9-C468-6E40CF213043}"/>
              </a:ext>
            </a:extLst>
          </p:cNvPr>
          <p:cNvGraphicFramePr>
            <a:graphicFrameLocks noGrp="1"/>
          </p:cNvGraphicFramePr>
          <p:nvPr>
            <p:extLst>
              <p:ext uri="{D42A27DB-BD31-4B8C-83A1-F6EECF244321}">
                <p14:modId xmlns:p14="http://schemas.microsoft.com/office/powerpoint/2010/main" val="2651654572"/>
              </p:ext>
            </p:extLst>
          </p:nvPr>
        </p:nvGraphicFramePr>
        <p:xfrm>
          <a:off x="4051146" y="32274"/>
          <a:ext cx="5059154" cy="1369008"/>
        </p:xfrm>
        <a:graphic>
          <a:graphicData uri="http://schemas.openxmlformats.org/drawingml/2006/table">
            <a:tbl>
              <a:tblPr firstRow="1" firstCol="1" bandRow="1">
                <a:tableStyleId>{5C22544A-7EE6-4342-B048-85BDC9FD1C3A}</a:tableStyleId>
              </a:tblPr>
              <a:tblGrid>
                <a:gridCol w="1117720">
                  <a:extLst>
                    <a:ext uri="{9D8B030D-6E8A-4147-A177-3AD203B41FA5}">
                      <a16:colId xmlns:a16="http://schemas.microsoft.com/office/drawing/2014/main" val="169801539"/>
                    </a:ext>
                  </a:extLst>
                </a:gridCol>
                <a:gridCol w="1507097">
                  <a:extLst>
                    <a:ext uri="{9D8B030D-6E8A-4147-A177-3AD203B41FA5}">
                      <a16:colId xmlns:a16="http://schemas.microsoft.com/office/drawing/2014/main" val="2703477402"/>
                    </a:ext>
                  </a:extLst>
                </a:gridCol>
                <a:gridCol w="1231353">
                  <a:extLst>
                    <a:ext uri="{9D8B030D-6E8A-4147-A177-3AD203B41FA5}">
                      <a16:colId xmlns:a16="http://schemas.microsoft.com/office/drawing/2014/main" val="1325223624"/>
                    </a:ext>
                  </a:extLst>
                </a:gridCol>
                <a:gridCol w="1202984">
                  <a:extLst>
                    <a:ext uri="{9D8B030D-6E8A-4147-A177-3AD203B41FA5}">
                      <a16:colId xmlns:a16="http://schemas.microsoft.com/office/drawing/2014/main" val="2198600529"/>
                    </a:ext>
                  </a:extLst>
                </a:gridCol>
              </a:tblGrid>
              <a:tr h="240046">
                <a:tc>
                  <a:txBody>
                    <a:bodyPr/>
                    <a:lstStyle/>
                    <a:p>
                      <a:pPr marL="0" marR="0" algn="ctr">
                        <a:spcBef>
                          <a:spcPts val="0"/>
                        </a:spcBef>
                        <a:spcAft>
                          <a:spcPts val="0"/>
                        </a:spcAft>
                      </a:pPr>
                      <a:r>
                        <a:rPr lang="en-US" sz="1400" dirty="0">
                          <a:effectLst/>
                        </a:rPr>
                        <a:t>PWM</a:t>
                      </a:r>
                      <a:endParaRPr lang="en-US" sz="1400" dirty="0">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effectLst/>
                        </a:rPr>
                        <a:t>Timer Counting</a:t>
                      </a:r>
                      <a:endParaRPr lang="en-US" sz="1400" dirty="0">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altLang="zh-CN" sz="1400" dirty="0">
                          <a:effectLst/>
                        </a:rPr>
                        <a:t>On</a:t>
                      </a:r>
                      <a:endParaRPr lang="en-US" sz="1400" dirty="0">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effectLst/>
                        </a:rPr>
                        <a:t>Off</a:t>
                      </a:r>
                      <a:endParaRPr lang="en-US" sz="1400" dirty="0">
                        <a:effectLst/>
                        <a:latin typeface="Times New Roman" panose="02020603050405020304" pitchFamily="18" charset="0"/>
                        <a:ea typeface="SimSun" panose="02010600030101010101" pitchFamily="2" charset="-122"/>
                      </a:endParaRPr>
                    </a:p>
                  </a:txBody>
                  <a:tcPr marL="68907" marR="68907" marT="0" marB="0" anchor="ctr"/>
                </a:tc>
                <a:extLst>
                  <a:ext uri="{0D108BD9-81ED-4DB2-BD59-A6C34878D82A}">
                    <a16:rowId xmlns:a16="http://schemas.microsoft.com/office/drawing/2014/main" val="3071312830"/>
                  </a:ext>
                </a:extLst>
              </a:tr>
              <a:tr h="281568">
                <a:tc rowSpan="2">
                  <a:txBody>
                    <a:bodyPr/>
                    <a:lstStyle/>
                    <a:p>
                      <a:pPr marL="0" marR="0" algn="ctr">
                        <a:spcBef>
                          <a:spcPts val="0"/>
                        </a:spcBef>
                        <a:spcAft>
                          <a:spcPts val="0"/>
                        </a:spcAft>
                      </a:pPr>
                      <a:r>
                        <a:rPr lang="en-US" sz="1400" dirty="0">
                          <a:effectLst/>
                        </a:rPr>
                        <a:t>Mode 1</a:t>
                      </a:r>
                    </a:p>
                    <a:p>
                      <a:pPr marL="0" marR="0" algn="ctr">
                        <a:spcBef>
                          <a:spcPts val="0"/>
                        </a:spcBef>
                        <a:spcAft>
                          <a:spcPts val="0"/>
                        </a:spcAft>
                      </a:pPr>
                      <a:r>
                        <a:rPr lang="en-US" sz="1400" dirty="0">
                          <a:effectLst/>
                          <a:latin typeface="Times New Roman" panose="02020603050405020304" pitchFamily="18" charset="0"/>
                          <a:ea typeface="SimSun" panose="02010600030101010101" pitchFamily="2" charset="-122"/>
                        </a:rPr>
                        <a:t>(Low True)</a:t>
                      </a:r>
                    </a:p>
                  </a:txBody>
                  <a:tcPr marL="68907" marR="68907" marT="0" marB="0" anchor="ctr"/>
                </a:tc>
                <a:tc>
                  <a:txBody>
                    <a:bodyPr/>
                    <a:lstStyle/>
                    <a:p>
                      <a:pPr marL="0" marR="0" algn="ctr">
                        <a:spcBef>
                          <a:spcPts val="0"/>
                        </a:spcBef>
                        <a:spcAft>
                          <a:spcPts val="0"/>
                        </a:spcAft>
                      </a:pPr>
                      <a:r>
                        <a:rPr lang="en-US" sz="1400">
                          <a:solidFill>
                            <a:schemeClr val="tx1"/>
                          </a:solidFill>
                          <a:effectLst/>
                        </a:rPr>
                        <a:t>Up-counting</a:t>
                      </a:r>
                      <a:endParaRPr lang="en-US" sz="1400">
                        <a:solidFill>
                          <a:schemeClr val="tx1"/>
                        </a:solidFill>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solidFill>
                            <a:schemeClr val="tx1"/>
                          </a:solidFill>
                          <a:effectLst/>
                        </a:rPr>
                        <a:t>CNT &lt; CCR</a:t>
                      </a:r>
                      <a:endParaRPr lang="en-US" sz="1800" dirty="0">
                        <a:solidFill>
                          <a:schemeClr val="tx1"/>
                        </a:solidFill>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solidFill>
                            <a:schemeClr val="tx1"/>
                          </a:solidFill>
                          <a:effectLst/>
                        </a:rPr>
                        <a:t>CNT ≥ CCR</a:t>
                      </a:r>
                      <a:endParaRPr lang="en-US" sz="1800" dirty="0">
                        <a:solidFill>
                          <a:schemeClr val="tx1"/>
                        </a:solidFill>
                        <a:effectLst/>
                        <a:latin typeface="Times New Roman" panose="02020603050405020304" pitchFamily="18" charset="0"/>
                        <a:ea typeface="SimSun" panose="02010600030101010101" pitchFamily="2" charset="-122"/>
                      </a:endParaRPr>
                    </a:p>
                  </a:txBody>
                  <a:tcPr marL="68907" marR="68907" marT="0" marB="0" anchor="ctr"/>
                </a:tc>
                <a:extLst>
                  <a:ext uri="{0D108BD9-81ED-4DB2-BD59-A6C34878D82A}">
                    <a16:rowId xmlns:a16="http://schemas.microsoft.com/office/drawing/2014/main" val="1400857535"/>
                  </a:ext>
                </a:extLst>
              </a:tr>
              <a:tr h="282913">
                <a:tc vMerge="1">
                  <a:txBody>
                    <a:bodyPr/>
                    <a:lstStyle/>
                    <a:p>
                      <a:endParaRPr lang="en-US"/>
                    </a:p>
                  </a:txBody>
                  <a:tcPr/>
                </a:tc>
                <a:tc>
                  <a:txBody>
                    <a:bodyPr/>
                    <a:lstStyle/>
                    <a:p>
                      <a:pPr marL="0" marR="0" algn="ctr">
                        <a:spcBef>
                          <a:spcPts val="0"/>
                        </a:spcBef>
                        <a:spcAft>
                          <a:spcPts val="0"/>
                        </a:spcAft>
                      </a:pPr>
                      <a:r>
                        <a:rPr lang="en-US" sz="1400" dirty="0">
                          <a:effectLst/>
                        </a:rPr>
                        <a:t>Down-counting</a:t>
                      </a:r>
                      <a:endParaRPr lang="en-US" sz="1400" dirty="0">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effectLst/>
                        </a:rPr>
                        <a:t>CNT ≤ CCR</a:t>
                      </a:r>
                      <a:endParaRPr lang="en-US" sz="1800" dirty="0">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effectLst/>
                        </a:rPr>
                        <a:t>CNT &gt; CCR</a:t>
                      </a:r>
                      <a:endParaRPr lang="en-US" sz="1800" dirty="0">
                        <a:effectLst/>
                        <a:latin typeface="Times New Roman" panose="02020603050405020304" pitchFamily="18" charset="0"/>
                        <a:ea typeface="SimSun" panose="02010600030101010101" pitchFamily="2" charset="-122"/>
                      </a:endParaRPr>
                    </a:p>
                  </a:txBody>
                  <a:tcPr marL="68907" marR="68907" marT="0" marB="0" anchor="ctr"/>
                </a:tc>
                <a:extLst>
                  <a:ext uri="{0D108BD9-81ED-4DB2-BD59-A6C34878D82A}">
                    <a16:rowId xmlns:a16="http://schemas.microsoft.com/office/drawing/2014/main" val="479017885"/>
                  </a:ext>
                </a:extLst>
              </a:tr>
              <a:tr h="281568">
                <a:tc rowSpan="2">
                  <a:txBody>
                    <a:bodyPr/>
                    <a:lstStyle/>
                    <a:p>
                      <a:pPr marL="0" marR="0" algn="ctr">
                        <a:spcBef>
                          <a:spcPts val="0"/>
                        </a:spcBef>
                        <a:spcAft>
                          <a:spcPts val="0"/>
                        </a:spcAft>
                      </a:pPr>
                      <a:r>
                        <a:rPr lang="en-US" sz="1400" dirty="0">
                          <a:effectLst/>
                        </a:rPr>
                        <a:t>Mode 2</a:t>
                      </a:r>
                    </a:p>
                    <a:p>
                      <a:pPr marL="0" marR="0" algn="ctr">
                        <a:spcBef>
                          <a:spcPts val="0"/>
                        </a:spcBef>
                        <a:spcAft>
                          <a:spcPts val="0"/>
                        </a:spcAft>
                      </a:pPr>
                      <a:r>
                        <a:rPr lang="en-US" sz="1400" dirty="0">
                          <a:effectLst/>
                          <a:latin typeface="Times New Roman" panose="02020603050405020304" pitchFamily="18" charset="0"/>
                          <a:ea typeface="SimSun" panose="02010600030101010101" pitchFamily="2" charset="-122"/>
                        </a:rPr>
                        <a:t>(High True)</a:t>
                      </a:r>
                    </a:p>
                  </a:txBody>
                  <a:tcPr marL="68907" marR="68907" marT="0" marB="0" anchor="ctr"/>
                </a:tc>
                <a:tc>
                  <a:txBody>
                    <a:bodyPr/>
                    <a:lstStyle/>
                    <a:p>
                      <a:pPr marL="0" marR="0" algn="ctr">
                        <a:spcBef>
                          <a:spcPts val="0"/>
                        </a:spcBef>
                        <a:spcAft>
                          <a:spcPts val="0"/>
                        </a:spcAft>
                      </a:pPr>
                      <a:r>
                        <a:rPr lang="en-US" sz="1400">
                          <a:solidFill>
                            <a:srgbClr val="FF0000"/>
                          </a:solidFill>
                          <a:effectLst/>
                        </a:rPr>
                        <a:t>Up-counting</a:t>
                      </a:r>
                      <a:endParaRPr lang="en-US" sz="1400">
                        <a:solidFill>
                          <a:srgbClr val="FF0000"/>
                        </a:solidFill>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solidFill>
                            <a:srgbClr val="FF0000"/>
                          </a:solidFill>
                          <a:effectLst/>
                        </a:rPr>
                        <a:t>CNT ≥ CCR</a:t>
                      </a:r>
                      <a:endParaRPr lang="en-US" sz="1800" dirty="0">
                        <a:solidFill>
                          <a:srgbClr val="FF0000"/>
                        </a:solidFill>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solidFill>
                            <a:srgbClr val="FF0000"/>
                          </a:solidFill>
                          <a:effectLst/>
                        </a:rPr>
                        <a:t>CNT &lt; CCR</a:t>
                      </a:r>
                      <a:endParaRPr lang="en-US" sz="1800" dirty="0">
                        <a:solidFill>
                          <a:srgbClr val="FF0000"/>
                        </a:solidFill>
                        <a:effectLst/>
                        <a:latin typeface="Times New Roman" panose="02020603050405020304" pitchFamily="18" charset="0"/>
                        <a:ea typeface="SimSun" panose="02010600030101010101" pitchFamily="2" charset="-122"/>
                      </a:endParaRPr>
                    </a:p>
                  </a:txBody>
                  <a:tcPr marL="68907" marR="68907" marT="0" marB="0" anchor="ctr"/>
                </a:tc>
                <a:extLst>
                  <a:ext uri="{0D108BD9-81ED-4DB2-BD59-A6C34878D82A}">
                    <a16:rowId xmlns:a16="http://schemas.microsoft.com/office/drawing/2014/main" val="4087141378"/>
                  </a:ext>
                </a:extLst>
              </a:tr>
              <a:tr h="282913">
                <a:tc vMerge="1">
                  <a:txBody>
                    <a:bodyPr/>
                    <a:lstStyle/>
                    <a:p>
                      <a:endParaRPr lang="en-US"/>
                    </a:p>
                  </a:txBody>
                  <a:tcPr/>
                </a:tc>
                <a:tc>
                  <a:txBody>
                    <a:bodyPr/>
                    <a:lstStyle/>
                    <a:p>
                      <a:pPr marL="0" marR="0" algn="ctr">
                        <a:spcBef>
                          <a:spcPts val="0"/>
                        </a:spcBef>
                        <a:spcAft>
                          <a:spcPts val="0"/>
                        </a:spcAft>
                      </a:pPr>
                      <a:r>
                        <a:rPr lang="en-US" sz="1400" dirty="0">
                          <a:solidFill>
                            <a:srgbClr val="FF0000"/>
                          </a:solidFill>
                          <a:effectLst/>
                        </a:rPr>
                        <a:t>Down-counting</a:t>
                      </a:r>
                      <a:endParaRPr lang="en-US" sz="1400" dirty="0">
                        <a:solidFill>
                          <a:srgbClr val="FF0000"/>
                        </a:solidFill>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solidFill>
                            <a:srgbClr val="FF0000"/>
                          </a:solidFill>
                          <a:effectLst/>
                        </a:rPr>
                        <a:t>CNT &gt; CCR</a:t>
                      </a:r>
                      <a:endParaRPr lang="en-US" sz="1800" dirty="0">
                        <a:solidFill>
                          <a:srgbClr val="FF0000"/>
                        </a:solidFill>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solidFill>
                            <a:srgbClr val="FF0000"/>
                          </a:solidFill>
                          <a:effectLst/>
                        </a:rPr>
                        <a:t>CNT ≤ CCR</a:t>
                      </a:r>
                      <a:endParaRPr lang="en-US" sz="1800" dirty="0">
                        <a:solidFill>
                          <a:srgbClr val="FF0000"/>
                        </a:solidFill>
                        <a:effectLst/>
                        <a:latin typeface="Times New Roman" panose="02020603050405020304" pitchFamily="18" charset="0"/>
                        <a:ea typeface="SimSun" panose="02010600030101010101" pitchFamily="2" charset="-122"/>
                      </a:endParaRPr>
                    </a:p>
                  </a:txBody>
                  <a:tcPr marL="68907" marR="68907" marT="0" marB="0" anchor="ctr"/>
                </a:tc>
                <a:extLst>
                  <a:ext uri="{0D108BD9-81ED-4DB2-BD59-A6C34878D82A}">
                    <a16:rowId xmlns:a16="http://schemas.microsoft.com/office/drawing/2014/main" val="3497049640"/>
                  </a:ext>
                </a:extLst>
              </a:tr>
            </a:tbl>
          </a:graphicData>
        </a:graphic>
      </p:graphicFrame>
      <p:sp>
        <p:nvSpPr>
          <p:cNvPr id="2" name="TextBox 1">
            <a:extLst>
              <a:ext uri="{FF2B5EF4-FFF2-40B4-BE49-F238E27FC236}">
                <a16:creationId xmlns:a16="http://schemas.microsoft.com/office/drawing/2014/main" id="{B56957B2-9A5D-035E-29E9-76E29EA0F434}"/>
              </a:ext>
            </a:extLst>
          </p:cNvPr>
          <p:cNvSpPr txBox="1"/>
          <p:nvPr/>
        </p:nvSpPr>
        <p:spPr>
          <a:xfrm>
            <a:off x="3715568" y="4148114"/>
            <a:ext cx="1090691" cy="307777"/>
          </a:xfrm>
          <a:prstGeom prst="rect">
            <a:avLst/>
          </a:prstGeom>
          <a:noFill/>
        </p:spPr>
        <p:txBody>
          <a:bodyPr wrap="square" rtlCol="0">
            <a:spAutoFit/>
          </a:bodyPr>
          <a:lstStyle/>
          <a:p>
            <a:pPr algn="ctr"/>
            <a:r>
              <a:rPr lang="en-US" sz="1400" dirty="0">
                <a:latin typeface="Consolas" panose="020B0609020204030204" pitchFamily="49" charset="0"/>
              </a:rPr>
              <a:t>Off for 2</a:t>
            </a:r>
          </a:p>
        </p:txBody>
      </p:sp>
      <p:sp>
        <p:nvSpPr>
          <p:cNvPr id="5" name="TextBox 4">
            <a:extLst>
              <a:ext uri="{FF2B5EF4-FFF2-40B4-BE49-F238E27FC236}">
                <a16:creationId xmlns:a16="http://schemas.microsoft.com/office/drawing/2014/main" id="{5655839D-599E-02CD-400B-835EF0AC622A}"/>
              </a:ext>
            </a:extLst>
          </p:cNvPr>
          <p:cNvSpPr txBox="1"/>
          <p:nvPr/>
        </p:nvSpPr>
        <p:spPr>
          <a:xfrm>
            <a:off x="1961934" y="3671060"/>
            <a:ext cx="1128280" cy="307777"/>
          </a:xfrm>
          <a:prstGeom prst="rect">
            <a:avLst/>
          </a:prstGeom>
          <a:noFill/>
        </p:spPr>
        <p:txBody>
          <a:bodyPr wrap="square" rtlCol="0">
            <a:spAutoFit/>
          </a:bodyPr>
          <a:lstStyle/>
          <a:p>
            <a:pPr algn="ctr"/>
            <a:r>
              <a:rPr lang="en-US" sz="1400" dirty="0">
                <a:latin typeface="Consolas" panose="020B0609020204030204" pitchFamily="49" charset="0"/>
              </a:rPr>
              <a:t>On for 10</a:t>
            </a:r>
          </a:p>
        </p:txBody>
      </p:sp>
    </p:spTree>
    <p:extLst>
      <p:ext uri="{BB962C8B-B14F-4D97-AF65-F5344CB8AC3E}">
        <p14:creationId xmlns:p14="http://schemas.microsoft.com/office/powerpoint/2010/main" val="255366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 grpId="0" animBg="1"/>
      <p:bldP spid="2"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64" y="152400"/>
            <a:ext cx="4097903" cy="990600"/>
          </a:xfrm>
        </p:spPr>
        <p:txBody>
          <a:bodyPr>
            <a:noAutofit/>
          </a:bodyPr>
          <a:lstStyle/>
          <a:p>
            <a:r>
              <a:rPr lang="en-US" sz="2400" dirty="0"/>
              <a:t>PWM Mode 1: Left Edge-aligned</a:t>
            </a: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7C8D44-3667-46F6-9772-CC52308E2A7F}" type="slidenum">
              <a:rPr kumimoji="0" lang="en-US" sz="1400" b="0" i="0" u="none" strike="noStrike" kern="1200" cap="none" spc="0" normalizeH="0" baseline="0" noProof="0" smtClean="0">
                <a:ln>
                  <a:noFill/>
                </a:ln>
                <a:solidFill>
                  <a:srgbClr val="1F497D"/>
                </a:solidFill>
                <a:effectLst/>
                <a:uLnTx/>
                <a:uFillTx/>
                <a:latin typeface="Gill Sans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1400" b="0" i="0" u="none" strike="noStrike" kern="1200" cap="none" spc="0" normalizeH="0" baseline="0" noProof="0" dirty="0">
              <a:ln>
                <a:noFill/>
              </a:ln>
              <a:solidFill>
                <a:srgbClr val="1F497D"/>
              </a:solidFill>
              <a:effectLst/>
              <a:uLnTx/>
              <a:uFillTx/>
              <a:latin typeface="Gill Sans MT"/>
              <a:ea typeface="+mn-ea"/>
              <a:cs typeface="+mn-cs"/>
            </a:endParaRPr>
          </a:p>
        </p:txBody>
      </p:sp>
      <p:grpSp>
        <p:nvGrpSpPr>
          <p:cNvPr id="243" name="Group 242"/>
          <p:cNvGrpSpPr/>
          <p:nvPr/>
        </p:nvGrpSpPr>
        <p:grpSpPr>
          <a:xfrm>
            <a:off x="914524" y="2207837"/>
            <a:ext cx="7935452" cy="1087916"/>
            <a:chOff x="152400" y="1828800"/>
            <a:chExt cx="8906985" cy="1450554"/>
          </a:xfrm>
        </p:grpSpPr>
        <p:grpSp>
          <p:nvGrpSpPr>
            <p:cNvPr id="241" name="Group 240"/>
            <p:cNvGrpSpPr/>
            <p:nvPr/>
          </p:nvGrpSpPr>
          <p:grpSpPr>
            <a:xfrm>
              <a:off x="152401" y="1828800"/>
              <a:ext cx="8906984" cy="228600"/>
              <a:chOff x="152401" y="1828800"/>
              <a:chExt cx="8906984" cy="228600"/>
            </a:xfrm>
          </p:grpSpPr>
          <p:grpSp>
            <p:nvGrpSpPr>
              <p:cNvPr id="21" name="Group 20"/>
              <p:cNvGrpSpPr/>
              <p:nvPr/>
            </p:nvGrpSpPr>
            <p:grpSpPr>
              <a:xfrm>
                <a:off x="152401" y="1828800"/>
                <a:ext cx="466725" cy="228600"/>
                <a:chOff x="914400" y="1828800"/>
                <a:chExt cx="466725" cy="228600"/>
              </a:xfrm>
            </p:grpSpPr>
            <p:cxnSp>
              <p:nvCxnSpPr>
                <p:cNvPr id="7" name="Elbow Connector 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466726" y="1828800"/>
                <a:ext cx="466725" cy="228600"/>
                <a:chOff x="914400" y="1828800"/>
                <a:chExt cx="466725" cy="228600"/>
              </a:xfrm>
            </p:grpSpPr>
            <p:cxnSp>
              <p:nvCxnSpPr>
                <p:cNvPr id="23" name="Elbow Connector 2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776287" y="1828800"/>
                <a:ext cx="466725" cy="228600"/>
                <a:chOff x="914400" y="1828800"/>
                <a:chExt cx="466725" cy="228600"/>
              </a:xfrm>
            </p:grpSpPr>
            <p:cxnSp>
              <p:nvCxnSpPr>
                <p:cNvPr id="26" name="Elbow Connector 25"/>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1090612" y="1828800"/>
                <a:ext cx="466725" cy="228600"/>
                <a:chOff x="914400" y="1828800"/>
                <a:chExt cx="466725" cy="228600"/>
              </a:xfrm>
            </p:grpSpPr>
            <p:cxnSp>
              <p:nvCxnSpPr>
                <p:cNvPr id="29" name="Elbow Connector 28"/>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1397793" y="1828800"/>
                <a:ext cx="466725" cy="228600"/>
                <a:chOff x="914400" y="1828800"/>
                <a:chExt cx="466725" cy="228600"/>
              </a:xfrm>
            </p:grpSpPr>
            <p:cxnSp>
              <p:nvCxnSpPr>
                <p:cNvPr id="32" name="Elbow Connector 31"/>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1712118" y="1828800"/>
                <a:ext cx="466725" cy="228600"/>
                <a:chOff x="914400" y="1828800"/>
                <a:chExt cx="466725" cy="228600"/>
              </a:xfrm>
            </p:grpSpPr>
            <p:cxnSp>
              <p:nvCxnSpPr>
                <p:cNvPr id="35" name="Elbow Connector 3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2021679" y="1828800"/>
                <a:ext cx="466725" cy="228600"/>
                <a:chOff x="914400" y="1828800"/>
                <a:chExt cx="466725" cy="228600"/>
              </a:xfrm>
            </p:grpSpPr>
            <p:cxnSp>
              <p:nvCxnSpPr>
                <p:cNvPr id="38" name="Elbow Connector 3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2336004" y="1828800"/>
                <a:ext cx="466725" cy="228600"/>
                <a:chOff x="914400" y="1828800"/>
                <a:chExt cx="466725" cy="228600"/>
              </a:xfrm>
            </p:grpSpPr>
            <p:cxnSp>
              <p:nvCxnSpPr>
                <p:cNvPr id="41" name="Elbow Connector 4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2654553" y="1828800"/>
                <a:ext cx="466725" cy="228600"/>
                <a:chOff x="914400" y="1828800"/>
                <a:chExt cx="466725" cy="228600"/>
              </a:xfrm>
            </p:grpSpPr>
            <p:cxnSp>
              <p:nvCxnSpPr>
                <p:cNvPr id="44" name="Elbow Connector 4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5" name="Elbow Connector 4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2968878" y="1828800"/>
                <a:ext cx="466725" cy="228600"/>
                <a:chOff x="914400" y="1828800"/>
                <a:chExt cx="466725" cy="228600"/>
              </a:xfrm>
            </p:grpSpPr>
            <p:cxnSp>
              <p:nvCxnSpPr>
                <p:cNvPr id="47" name="Elbow Connector 4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8" name="Elbow Connector 4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3278439" y="1828800"/>
                <a:ext cx="466725" cy="228600"/>
                <a:chOff x="914400" y="1828800"/>
                <a:chExt cx="466725" cy="228600"/>
              </a:xfrm>
            </p:grpSpPr>
            <p:cxnSp>
              <p:nvCxnSpPr>
                <p:cNvPr id="50" name="Elbow Connector 4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1" name="Elbow Connector 5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3592764" y="1828800"/>
                <a:ext cx="466725" cy="228600"/>
                <a:chOff x="914400" y="1828800"/>
                <a:chExt cx="466725" cy="228600"/>
              </a:xfrm>
            </p:grpSpPr>
            <p:cxnSp>
              <p:nvCxnSpPr>
                <p:cNvPr id="53" name="Elbow Connector 5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3899945" y="1828800"/>
                <a:ext cx="466725" cy="228600"/>
                <a:chOff x="914400" y="1828800"/>
                <a:chExt cx="466725" cy="228600"/>
              </a:xfrm>
            </p:grpSpPr>
            <p:cxnSp>
              <p:nvCxnSpPr>
                <p:cNvPr id="56" name="Elbow Connector 55"/>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7" name="Elbow Connector 56"/>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4214270" y="1828800"/>
                <a:ext cx="466725" cy="228600"/>
                <a:chOff x="914400" y="1828800"/>
                <a:chExt cx="466725" cy="228600"/>
              </a:xfrm>
            </p:grpSpPr>
            <p:cxnSp>
              <p:nvCxnSpPr>
                <p:cNvPr id="59" name="Elbow Connector 58"/>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0" name="Elbow Connector 59"/>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4523831" y="1828800"/>
                <a:ext cx="466725" cy="228600"/>
                <a:chOff x="914400" y="1828800"/>
                <a:chExt cx="466725" cy="228600"/>
              </a:xfrm>
            </p:grpSpPr>
            <p:cxnSp>
              <p:nvCxnSpPr>
                <p:cNvPr id="62" name="Elbow Connector 61"/>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3" name="Elbow Connector 62"/>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4838156" y="1828800"/>
                <a:ext cx="466725" cy="228600"/>
                <a:chOff x="914400" y="1828800"/>
                <a:chExt cx="466725" cy="228600"/>
              </a:xfrm>
            </p:grpSpPr>
            <p:cxnSp>
              <p:nvCxnSpPr>
                <p:cNvPr id="65" name="Elbow Connector 6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6" name="Elbow Connector 6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5151374" y="1828800"/>
                <a:ext cx="466725" cy="228600"/>
                <a:chOff x="914400" y="1828800"/>
                <a:chExt cx="466725" cy="228600"/>
              </a:xfrm>
            </p:grpSpPr>
            <p:cxnSp>
              <p:nvCxnSpPr>
                <p:cNvPr id="68" name="Elbow Connector 6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9" name="Elbow Connector 6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5458555" y="1828800"/>
                <a:ext cx="466725" cy="228600"/>
                <a:chOff x="914400" y="1828800"/>
                <a:chExt cx="466725" cy="228600"/>
              </a:xfrm>
            </p:grpSpPr>
            <p:cxnSp>
              <p:nvCxnSpPr>
                <p:cNvPr id="71" name="Elbow Connector 7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2" name="Elbow Connector 7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5772880" y="1828800"/>
                <a:ext cx="466725" cy="228600"/>
                <a:chOff x="914400" y="1828800"/>
                <a:chExt cx="466725" cy="228600"/>
              </a:xfrm>
            </p:grpSpPr>
            <p:cxnSp>
              <p:nvCxnSpPr>
                <p:cNvPr id="74" name="Elbow Connector 7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5" name="Elbow Connector 7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6082441" y="1828800"/>
                <a:ext cx="466725" cy="228600"/>
                <a:chOff x="914400" y="1828800"/>
                <a:chExt cx="466725" cy="228600"/>
              </a:xfrm>
            </p:grpSpPr>
            <p:cxnSp>
              <p:nvCxnSpPr>
                <p:cNvPr id="77" name="Elbow Connector 7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8" name="Elbow Connector 7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6396766" y="1828800"/>
                <a:ext cx="466725" cy="228600"/>
                <a:chOff x="914400" y="1828800"/>
                <a:chExt cx="466725" cy="228600"/>
              </a:xfrm>
            </p:grpSpPr>
            <p:cxnSp>
              <p:nvCxnSpPr>
                <p:cNvPr id="80" name="Elbow Connector 7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a:off x="6719725" y="1828800"/>
                <a:ext cx="466725" cy="228600"/>
                <a:chOff x="914400" y="1828800"/>
                <a:chExt cx="466725" cy="228600"/>
              </a:xfrm>
            </p:grpSpPr>
            <p:cxnSp>
              <p:nvCxnSpPr>
                <p:cNvPr id="205" name="Elbow Connector 20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06" name="Elbow Connector 20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07" name="Group 206"/>
              <p:cNvGrpSpPr/>
              <p:nvPr/>
            </p:nvGrpSpPr>
            <p:grpSpPr>
              <a:xfrm>
                <a:off x="7034050" y="1828800"/>
                <a:ext cx="466725" cy="228600"/>
                <a:chOff x="914400" y="1828800"/>
                <a:chExt cx="466725" cy="228600"/>
              </a:xfrm>
            </p:grpSpPr>
            <p:cxnSp>
              <p:nvCxnSpPr>
                <p:cNvPr id="208" name="Elbow Connector 20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09" name="Elbow Connector 20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a:off x="7347268" y="1828800"/>
                <a:ext cx="466725" cy="228600"/>
                <a:chOff x="914400" y="1828800"/>
                <a:chExt cx="466725" cy="228600"/>
              </a:xfrm>
            </p:grpSpPr>
            <p:cxnSp>
              <p:nvCxnSpPr>
                <p:cNvPr id="211" name="Elbow Connector 21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2" name="Elbow Connector 21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a:off x="7654449" y="1828800"/>
                <a:ext cx="466725" cy="228600"/>
                <a:chOff x="914400" y="1828800"/>
                <a:chExt cx="466725" cy="228600"/>
              </a:xfrm>
            </p:grpSpPr>
            <p:cxnSp>
              <p:nvCxnSpPr>
                <p:cNvPr id="214" name="Elbow Connector 21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5" name="Elbow Connector 21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a:off x="7968774" y="1828800"/>
                <a:ext cx="466725" cy="228600"/>
                <a:chOff x="914400" y="1828800"/>
                <a:chExt cx="466725" cy="228600"/>
              </a:xfrm>
            </p:grpSpPr>
            <p:cxnSp>
              <p:nvCxnSpPr>
                <p:cNvPr id="217" name="Elbow Connector 21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8" name="Elbow Connector 21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9" name="Group 218"/>
              <p:cNvGrpSpPr/>
              <p:nvPr/>
            </p:nvGrpSpPr>
            <p:grpSpPr>
              <a:xfrm>
                <a:off x="8278335" y="1828800"/>
                <a:ext cx="466725" cy="228600"/>
                <a:chOff x="914400" y="1828800"/>
                <a:chExt cx="466725" cy="228600"/>
              </a:xfrm>
            </p:grpSpPr>
            <p:cxnSp>
              <p:nvCxnSpPr>
                <p:cNvPr id="220" name="Elbow Connector 21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1" name="Elbow Connector 22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22" name="Group 221"/>
              <p:cNvGrpSpPr/>
              <p:nvPr/>
            </p:nvGrpSpPr>
            <p:grpSpPr>
              <a:xfrm>
                <a:off x="8592660" y="1828800"/>
                <a:ext cx="466725" cy="228600"/>
                <a:chOff x="914400" y="1828800"/>
                <a:chExt cx="466725" cy="228600"/>
              </a:xfrm>
            </p:grpSpPr>
            <p:cxnSp>
              <p:nvCxnSpPr>
                <p:cNvPr id="223" name="Elbow Connector 22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4" name="Elbow Connector 22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grpSp>
          <p:nvGrpSpPr>
            <p:cNvPr id="242" name="Group 241"/>
            <p:cNvGrpSpPr/>
            <p:nvPr/>
          </p:nvGrpSpPr>
          <p:grpSpPr>
            <a:xfrm>
              <a:off x="152400" y="2146478"/>
              <a:ext cx="8721102" cy="1132876"/>
              <a:chOff x="152400" y="2146478"/>
              <a:chExt cx="8721102" cy="1132876"/>
            </a:xfrm>
          </p:grpSpPr>
          <p:grpSp>
            <p:nvGrpSpPr>
              <p:cNvPr id="111" name="Group 110"/>
              <p:cNvGrpSpPr/>
              <p:nvPr/>
            </p:nvGrpSpPr>
            <p:grpSpPr>
              <a:xfrm>
                <a:off x="152400" y="2149147"/>
                <a:ext cx="2183604" cy="1128702"/>
                <a:chOff x="958990" y="2149147"/>
                <a:chExt cx="1085848" cy="1128702"/>
              </a:xfrm>
            </p:grpSpPr>
            <p:cxnSp>
              <p:nvCxnSpPr>
                <p:cNvPr id="83" name="Elbow Connector 82"/>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6" name="Elbow Connector 85"/>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9" name="Elbow Connector 88"/>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958990" y="3061156"/>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p>
              </p:txBody>
            </p:sp>
            <p:sp>
              <p:nvSpPr>
                <p:cNvPr id="99" name="TextBox 98"/>
                <p:cNvSpPr txBox="1"/>
                <p:nvPr/>
              </p:nvSpPr>
              <p:spPr>
                <a:xfrm>
                  <a:off x="1111390" y="2908756"/>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100" name="TextBox 99"/>
                <p:cNvSpPr txBox="1"/>
                <p:nvPr/>
              </p:nvSpPr>
              <p:spPr>
                <a:xfrm>
                  <a:off x="1273315" y="2753504"/>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101" name="TextBox 100"/>
                <p:cNvSpPr txBox="1"/>
                <p:nvPr/>
              </p:nvSpPr>
              <p:spPr>
                <a:xfrm>
                  <a:off x="1435382" y="2603956"/>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102" name="TextBox 101"/>
                <p:cNvSpPr txBox="1"/>
                <p:nvPr/>
              </p:nvSpPr>
              <p:spPr>
                <a:xfrm>
                  <a:off x="1588721" y="2453856"/>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103" name="TextBox 102"/>
                <p:cNvSpPr txBox="1"/>
                <p:nvPr/>
              </p:nvSpPr>
              <p:spPr>
                <a:xfrm>
                  <a:off x="1736604" y="2299862"/>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sp>
              <p:nvSpPr>
                <p:cNvPr id="104" name="TextBox 103"/>
                <p:cNvSpPr txBox="1"/>
                <p:nvPr/>
              </p:nvSpPr>
              <p:spPr>
                <a:xfrm>
                  <a:off x="1892438" y="2149147"/>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a:t>
                  </a:r>
                </a:p>
              </p:txBody>
            </p:sp>
          </p:grpSp>
          <p:cxnSp>
            <p:nvCxnSpPr>
              <p:cNvPr id="127" name="Straight Connector 126"/>
              <p:cNvCxnSpPr>
                <a:stCxn id="104" idx="2"/>
                <a:endCxn id="104" idx="2"/>
              </p:cNvCxnSpPr>
              <p:nvPr/>
            </p:nvCxnSpPr>
            <p:spPr>
              <a:xfrm>
                <a:off x="2182768" y="236459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2333258" y="2362067"/>
                <a:ext cx="1612" cy="91453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74" name="Group 173"/>
              <p:cNvGrpSpPr/>
              <p:nvPr/>
            </p:nvGrpSpPr>
            <p:grpSpPr>
              <a:xfrm>
                <a:off x="2329309" y="2150652"/>
                <a:ext cx="2183604" cy="1128702"/>
                <a:chOff x="958990" y="2149147"/>
                <a:chExt cx="1085848" cy="1128702"/>
              </a:xfrm>
            </p:grpSpPr>
            <p:cxnSp>
              <p:nvCxnSpPr>
                <p:cNvPr id="175" name="Elbow Connector 174"/>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6" name="Elbow Connector 175"/>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7" name="Elbow Connector 176"/>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8" name="Elbow Connector 177"/>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9" name="Elbow Connector 178"/>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80" name="Elbow Connector 179"/>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181" name="TextBox 180"/>
                <p:cNvSpPr txBox="1"/>
                <p:nvPr/>
              </p:nvSpPr>
              <p:spPr>
                <a:xfrm>
                  <a:off x="958990" y="3061156"/>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p>
              </p:txBody>
            </p:sp>
            <p:sp>
              <p:nvSpPr>
                <p:cNvPr id="182" name="TextBox 181"/>
                <p:cNvSpPr txBox="1"/>
                <p:nvPr/>
              </p:nvSpPr>
              <p:spPr>
                <a:xfrm>
                  <a:off x="1111390" y="2908756"/>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183" name="TextBox 182"/>
                <p:cNvSpPr txBox="1"/>
                <p:nvPr/>
              </p:nvSpPr>
              <p:spPr>
                <a:xfrm>
                  <a:off x="1273315" y="2753504"/>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184" name="TextBox 183"/>
                <p:cNvSpPr txBox="1"/>
                <p:nvPr/>
              </p:nvSpPr>
              <p:spPr>
                <a:xfrm>
                  <a:off x="1435382" y="2603956"/>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185" name="TextBox 184"/>
                <p:cNvSpPr txBox="1"/>
                <p:nvPr/>
              </p:nvSpPr>
              <p:spPr>
                <a:xfrm>
                  <a:off x="1588721" y="2453856"/>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186" name="TextBox 185"/>
                <p:cNvSpPr txBox="1"/>
                <p:nvPr/>
              </p:nvSpPr>
              <p:spPr>
                <a:xfrm>
                  <a:off x="1736604" y="2299862"/>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sp>
              <p:nvSpPr>
                <p:cNvPr id="187" name="TextBox 186"/>
                <p:cNvSpPr txBox="1"/>
                <p:nvPr/>
              </p:nvSpPr>
              <p:spPr>
                <a:xfrm>
                  <a:off x="1892438" y="2149147"/>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a:t>
                  </a:r>
                </a:p>
              </p:txBody>
            </p:sp>
          </p:grpSp>
          <p:cxnSp>
            <p:nvCxnSpPr>
              <p:cNvPr id="189" name="Straight Connector 188"/>
              <p:cNvCxnSpPr/>
              <p:nvPr/>
            </p:nvCxnSpPr>
            <p:spPr>
              <a:xfrm>
                <a:off x="4516218" y="2358662"/>
                <a:ext cx="1612" cy="91453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90" name="Group 189"/>
              <p:cNvGrpSpPr/>
              <p:nvPr/>
            </p:nvGrpSpPr>
            <p:grpSpPr>
              <a:xfrm>
                <a:off x="4512269" y="2147247"/>
                <a:ext cx="2183604" cy="1128702"/>
                <a:chOff x="958990" y="2149147"/>
                <a:chExt cx="1085848" cy="1128702"/>
              </a:xfrm>
            </p:grpSpPr>
            <p:cxnSp>
              <p:nvCxnSpPr>
                <p:cNvPr id="191" name="Elbow Connector 190"/>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2" name="Elbow Connector 191"/>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3" name="Elbow Connector 192"/>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4" name="Elbow Connector 193"/>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5" name="Elbow Connector 194"/>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6" name="Elbow Connector 195"/>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197" name="TextBox 196"/>
                <p:cNvSpPr txBox="1"/>
                <p:nvPr/>
              </p:nvSpPr>
              <p:spPr>
                <a:xfrm>
                  <a:off x="958990" y="3061156"/>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p>
              </p:txBody>
            </p:sp>
            <p:sp>
              <p:nvSpPr>
                <p:cNvPr id="198" name="TextBox 197"/>
                <p:cNvSpPr txBox="1"/>
                <p:nvPr/>
              </p:nvSpPr>
              <p:spPr>
                <a:xfrm>
                  <a:off x="1111390" y="2908756"/>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199" name="TextBox 198"/>
                <p:cNvSpPr txBox="1"/>
                <p:nvPr/>
              </p:nvSpPr>
              <p:spPr>
                <a:xfrm>
                  <a:off x="1273315" y="2753504"/>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200" name="TextBox 199"/>
                <p:cNvSpPr txBox="1"/>
                <p:nvPr/>
              </p:nvSpPr>
              <p:spPr>
                <a:xfrm>
                  <a:off x="1435382" y="2603956"/>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201" name="TextBox 200"/>
                <p:cNvSpPr txBox="1"/>
                <p:nvPr/>
              </p:nvSpPr>
              <p:spPr>
                <a:xfrm>
                  <a:off x="1588721" y="2453856"/>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202" name="TextBox 201"/>
                <p:cNvSpPr txBox="1"/>
                <p:nvPr/>
              </p:nvSpPr>
              <p:spPr>
                <a:xfrm>
                  <a:off x="1736604" y="2299862"/>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sp>
              <p:nvSpPr>
                <p:cNvPr id="203" name="TextBox 202"/>
                <p:cNvSpPr txBox="1"/>
                <p:nvPr/>
              </p:nvSpPr>
              <p:spPr>
                <a:xfrm>
                  <a:off x="1892438" y="2149147"/>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a:t>
                  </a:r>
                </a:p>
              </p:txBody>
            </p:sp>
          </p:grpSp>
          <p:cxnSp>
            <p:nvCxnSpPr>
              <p:cNvPr id="225" name="Straight Connector 224"/>
              <p:cNvCxnSpPr/>
              <p:nvPr/>
            </p:nvCxnSpPr>
            <p:spPr>
              <a:xfrm>
                <a:off x="6693847" y="2357893"/>
                <a:ext cx="1612" cy="91453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226" name="Group 225"/>
              <p:cNvGrpSpPr/>
              <p:nvPr/>
            </p:nvGrpSpPr>
            <p:grpSpPr>
              <a:xfrm>
                <a:off x="6689898" y="2146478"/>
                <a:ext cx="2183604" cy="1128702"/>
                <a:chOff x="958990" y="2149147"/>
                <a:chExt cx="1085848" cy="1128702"/>
              </a:xfrm>
            </p:grpSpPr>
            <p:cxnSp>
              <p:nvCxnSpPr>
                <p:cNvPr id="227" name="Elbow Connector 226"/>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8" name="Elbow Connector 227"/>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9" name="Elbow Connector 228"/>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0" name="Elbow Connector 229"/>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1" name="Elbow Connector 230"/>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2" name="Elbow Connector 231"/>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233" name="TextBox 232"/>
                <p:cNvSpPr txBox="1"/>
                <p:nvPr/>
              </p:nvSpPr>
              <p:spPr>
                <a:xfrm>
                  <a:off x="958990" y="3061156"/>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p>
              </p:txBody>
            </p:sp>
            <p:sp>
              <p:nvSpPr>
                <p:cNvPr id="234" name="TextBox 233"/>
                <p:cNvSpPr txBox="1"/>
                <p:nvPr/>
              </p:nvSpPr>
              <p:spPr>
                <a:xfrm>
                  <a:off x="1111390" y="2908756"/>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235" name="TextBox 234"/>
                <p:cNvSpPr txBox="1"/>
                <p:nvPr/>
              </p:nvSpPr>
              <p:spPr>
                <a:xfrm>
                  <a:off x="1273315" y="2753504"/>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236" name="TextBox 235"/>
                <p:cNvSpPr txBox="1"/>
                <p:nvPr/>
              </p:nvSpPr>
              <p:spPr>
                <a:xfrm>
                  <a:off x="1435382" y="2603956"/>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237" name="TextBox 236"/>
                <p:cNvSpPr txBox="1"/>
                <p:nvPr/>
              </p:nvSpPr>
              <p:spPr>
                <a:xfrm>
                  <a:off x="1588721" y="2453856"/>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238" name="TextBox 237"/>
                <p:cNvSpPr txBox="1"/>
                <p:nvPr/>
              </p:nvSpPr>
              <p:spPr>
                <a:xfrm>
                  <a:off x="1736604" y="2299862"/>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sp>
              <p:nvSpPr>
                <p:cNvPr id="239" name="TextBox 238"/>
                <p:cNvSpPr txBox="1"/>
                <p:nvPr/>
              </p:nvSpPr>
              <p:spPr>
                <a:xfrm>
                  <a:off x="1892438" y="2149147"/>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a:t>
                  </a:r>
                </a:p>
              </p:txBody>
            </p:sp>
          </p:grpSp>
        </p:grpSp>
      </p:grpSp>
      <p:sp>
        <p:nvSpPr>
          <p:cNvPr id="244" name="TextBox 243"/>
          <p:cNvSpPr txBox="1"/>
          <p:nvPr/>
        </p:nvSpPr>
        <p:spPr>
          <a:xfrm>
            <a:off x="180105" y="2137094"/>
            <a:ext cx="599844" cy="3000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Gill Sans MT"/>
                <a:ea typeface="+mn-ea"/>
                <a:cs typeface="+mn-cs"/>
              </a:rPr>
              <a:t>Clock</a:t>
            </a:r>
          </a:p>
        </p:txBody>
      </p:sp>
      <p:sp>
        <p:nvSpPr>
          <p:cNvPr id="245" name="TextBox 244"/>
          <p:cNvSpPr txBox="1"/>
          <p:nvPr/>
        </p:nvSpPr>
        <p:spPr>
          <a:xfrm>
            <a:off x="167582" y="2853103"/>
            <a:ext cx="785793" cy="3000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Gill Sans MT"/>
                <a:ea typeface="+mn-ea"/>
                <a:cs typeface="+mn-cs"/>
              </a:rPr>
              <a:t>Counter</a:t>
            </a:r>
          </a:p>
        </p:txBody>
      </p:sp>
      <p:sp>
        <p:nvSpPr>
          <p:cNvPr id="246" name="Rectangle 245"/>
          <p:cNvSpPr/>
          <p:nvPr/>
        </p:nvSpPr>
        <p:spPr>
          <a:xfrm>
            <a:off x="3853262" y="3290500"/>
            <a:ext cx="184979" cy="30008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Gill Sans MT"/>
              <a:ea typeface="+mn-ea"/>
              <a:cs typeface="+mn-cs"/>
            </a:endParaRPr>
          </a:p>
        </p:txBody>
      </p:sp>
      <p:cxnSp>
        <p:nvCxnSpPr>
          <p:cNvPr id="173" name="Straight Arrow Connector 172"/>
          <p:cNvCxnSpPr/>
          <p:nvPr/>
        </p:nvCxnSpPr>
        <p:spPr>
          <a:xfrm flipV="1">
            <a:off x="1209508" y="2946123"/>
            <a:ext cx="7658202" cy="1511"/>
          </a:xfrm>
          <a:prstGeom prst="straightConnector1">
            <a:avLst/>
          </a:prstGeom>
          <a:ln w="19050">
            <a:solidFill>
              <a:srgbClr val="C0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flipH="1">
            <a:off x="913435" y="2720887"/>
            <a:ext cx="81095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Gill Sans MT"/>
                <a:ea typeface="+mn-ea"/>
                <a:cs typeface="+mn-cs"/>
              </a:rPr>
              <a:t>CCR = 3</a:t>
            </a:r>
          </a:p>
        </p:txBody>
      </p:sp>
      <p:cxnSp>
        <p:nvCxnSpPr>
          <p:cNvPr id="276" name="Straight Connector 275"/>
          <p:cNvCxnSpPr/>
          <p:nvPr/>
        </p:nvCxnSpPr>
        <p:spPr>
          <a:xfrm>
            <a:off x="8678426" y="2585686"/>
            <a:ext cx="1076" cy="68590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906006" y="3310267"/>
            <a:ext cx="8009395" cy="1154882"/>
            <a:chOff x="914400" y="3270688"/>
            <a:chExt cx="7998643" cy="1539842"/>
          </a:xfrm>
        </p:grpSpPr>
        <p:cxnSp>
          <p:nvCxnSpPr>
            <p:cNvPr id="188" name="Straight Connector 187"/>
            <p:cNvCxnSpPr/>
            <p:nvPr/>
          </p:nvCxnSpPr>
          <p:spPr>
            <a:xfrm flipH="1">
              <a:off x="2863275" y="3270688"/>
              <a:ext cx="4244" cy="1539842"/>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914400" y="3733800"/>
              <a:ext cx="7998643" cy="461164"/>
              <a:chOff x="914400" y="3733800"/>
              <a:chExt cx="7998643" cy="461164"/>
            </a:xfrm>
          </p:grpSpPr>
          <p:cxnSp>
            <p:nvCxnSpPr>
              <p:cNvPr id="247" name="Straight Arrow Connector 246"/>
              <p:cNvCxnSpPr/>
              <p:nvPr/>
            </p:nvCxnSpPr>
            <p:spPr>
              <a:xfrm>
                <a:off x="914400" y="3733800"/>
                <a:ext cx="851114" cy="178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p:nvPr/>
            </p:nvCxnSpPr>
            <p:spPr>
              <a:xfrm flipV="1">
                <a:off x="2848741" y="3733800"/>
                <a:ext cx="849290" cy="1067"/>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7" name="Straight Arrow Connector 276"/>
              <p:cNvCxnSpPr/>
              <p:nvPr/>
            </p:nvCxnSpPr>
            <p:spPr>
              <a:xfrm flipV="1">
                <a:off x="4796462" y="3733800"/>
                <a:ext cx="849290" cy="1067"/>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8" name="Straight Arrow Connector 277"/>
              <p:cNvCxnSpPr/>
              <p:nvPr/>
            </p:nvCxnSpPr>
            <p:spPr>
              <a:xfrm flipV="1">
                <a:off x="6732310" y="3733800"/>
                <a:ext cx="849290" cy="1067"/>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08" name="Group 107"/>
              <p:cNvGrpSpPr/>
              <p:nvPr/>
            </p:nvGrpSpPr>
            <p:grpSpPr>
              <a:xfrm flipV="1">
                <a:off x="3703950" y="3733800"/>
                <a:ext cx="1091021" cy="457200"/>
                <a:chOff x="3703950" y="4114800"/>
                <a:chExt cx="1091021" cy="457200"/>
              </a:xfrm>
            </p:grpSpPr>
            <p:cxnSp>
              <p:nvCxnSpPr>
                <p:cNvPr id="279" name="Straight Arrow Connector 278"/>
                <p:cNvCxnSpPr/>
                <p:nvPr/>
              </p:nvCxnSpPr>
              <p:spPr>
                <a:xfrm>
                  <a:off x="3706610" y="4114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0" name="Straight Arrow Connector 279"/>
                <p:cNvCxnSpPr/>
                <p:nvPr/>
              </p:nvCxnSpPr>
              <p:spPr>
                <a:xfrm>
                  <a:off x="4794971" y="4114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2" name="Straight Arrow Connector 281"/>
                <p:cNvCxnSpPr/>
                <p:nvPr/>
              </p:nvCxnSpPr>
              <p:spPr>
                <a:xfrm flipH="1">
                  <a:off x="3703950" y="4114800"/>
                  <a:ext cx="1090692" cy="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p:nvGrpSpPr>
            <p:grpSpPr>
              <a:xfrm flipV="1">
                <a:off x="1763804" y="3737764"/>
                <a:ext cx="1091021" cy="457200"/>
                <a:chOff x="3703950" y="4114800"/>
                <a:chExt cx="1091021" cy="457200"/>
              </a:xfrm>
            </p:grpSpPr>
            <p:cxnSp>
              <p:nvCxnSpPr>
                <p:cNvPr id="284" name="Straight Arrow Connector 283"/>
                <p:cNvCxnSpPr/>
                <p:nvPr/>
              </p:nvCxnSpPr>
              <p:spPr>
                <a:xfrm>
                  <a:off x="3706610" y="4114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5" name="Straight Arrow Connector 284"/>
                <p:cNvCxnSpPr/>
                <p:nvPr/>
              </p:nvCxnSpPr>
              <p:spPr>
                <a:xfrm>
                  <a:off x="4794971" y="4114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6" name="Straight Arrow Connector 285"/>
                <p:cNvCxnSpPr/>
                <p:nvPr/>
              </p:nvCxnSpPr>
              <p:spPr>
                <a:xfrm flipH="1">
                  <a:off x="3703950" y="4114800"/>
                  <a:ext cx="1090692" cy="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p:nvGrpSpPr>
            <p:grpSpPr>
              <a:xfrm flipV="1">
                <a:off x="5651710" y="3734266"/>
                <a:ext cx="1091021" cy="457200"/>
                <a:chOff x="3703950" y="4114800"/>
                <a:chExt cx="1091021" cy="457200"/>
              </a:xfrm>
            </p:grpSpPr>
            <p:cxnSp>
              <p:nvCxnSpPr>
                <p:cNvPr id="288" name="Straight Arrow Connector 287"/>
                <p:cNvCxnSpPr/>
                <p:nvPr/>
              </p:nvCxnSpPr>
              <p:spPr>
                <a:xfrm>
                  <a:off x="3706610" y="4114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9" name="Straight Arrow Connector 288"/>
                <p:cNvCxnSpPr/>
                <p:nvPr/>
              </p:nvCxnSpPr>
              <p:spPr>
                <a:xfrm>
                  <a:off x="4794971" y="4114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0" name="Straight Arrow Connector 289"/>
                <p:cNvCxnSpPr/>
                <p:nvPr/>
              </p:nvCxnSpPr>
              <p:spPr>
                <a:xfrm flipH="1">
                  <a:off x="3703950" y="4114800"/>
                  <a:ext cx="1090692" cy="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91" name="Group 290"/>
              <p:cNvGrpSpPr/>
              <p:nvPr/>
            </p:nvGrpSpPr>
            <p:grpSpPr>
              <a:xfrm flipV="1">
                <a:off x="7585819" y="3733800"/>
                <a:ext cx="1091021" cy="457200"/>
                <a:chOff x="3703950" y="4114800"/>
                <a:chExt cx="1091021" cy="457200"/>
              </a:xfrm>
            </p:grpSpPr>
            <p:cxnSp>
              <p:nvCxnSpPr>
                <p:cNvPr id="292" name="Straight Arrow Connector 291"/>
                <p:cNvCxnSpPr/>
                <p:nvPr/>
              </p:nvCxnSpPr>
              <p:spPr>
                <a:xfrm>
                  <a:off x="3706610" y="4114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3" name="Straight Arrow Connector 292"/>
                <p:cNvCxnSpPr/>
                <p:nvPr/>
              </p:nvCxnSpPr>
              <p:spPr>
                <a:xfrm>
                  <a:off x="4794971" y="4114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4" name="Straight Arrow Connector 293"/>
                <p:cNvCxnSpPr/>
                <p:nvPr/>
              </p:nvCxnSpPr>
              <p:spPr>
                <a:xfrm flipH="1">
                  <a:off x="3703950" y="4114800"/>
                  <a:ext cx="1090692" cy="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10" name="Straight Connector 109"/>
              <p:cNvCxnSpPr/>
              <p:nvPr/>
            </p:nvCxnSpPr>
            <p:spPr>
              <a:xfrm flipV="1">
                <a:off x="8671524" y="3733800"/>
                <a:ext cx="24151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sp>
        <p:nvSpPr>
          <p:cNvPr id="11" name="Rectangle 10"/>
          <p:cNvSpPr/>
          <p:nvPr/>
        </p:nvSpPr>
        <p:spPr>
          <a:xfrm>
            <a:off x="174589" y="3581400"/>
            <a:ext cx="837089" cy="5078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Gill Sans MT"/>
                <a:ea typeface="+mn-ea"/>
                <a:cs typeface="+mn-cs"/>
              </a:rPr>
              <a:t>PWM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50" dirty="0">
                <a:solidFill>
                  <a:prstClr val="black"/>
                </a:solidFill>
                <a:latin typeface="Gill Sans MT"/>
              </a:rPr>
              <a:t>Output 1</a:t>
            </a:r>
            <a:endParaRPr kumimoji="0" lang="en-US" sz="1350" b="0" i="0" u="none" strike="noStrike" kern="1200" cap="none" spc="0" normalizeH="0" baseline="0" noProof="0" dirty="0">
              <a:ln>
                <a:noFill/>
              </a:ln>
              <a:solidFill>
                <a:prstClr val="black"/>
              </a:solidFill>
              <a:effectLst/>
              <a:uLnTx/>
              <a:uFillTx/>
              <a:latin typeface="Gill Sans MT"/>
              <a:ea typeface="+mn-ea"/>
              <a:cs typeface="+mn-cs"/>
            </a:endParaRPr>
          </a:p>
        </p:txBody>
      </p:sp>
      <p:cxnSp>
        <p:nvCxnSpPr>
          <p:cNvPr id="260" name="Straight Arrow Connector 259"/>
          <p:cNvCxnSpPr/>
          <p:nvPr/>
        </p:nvCxnSpPr>
        <p:spPr>
          <a:xfrm flipV="1">
            <a:off x="1323808" y="2605958"/>
            <a:ext cx="7658202" cy="1511"/>
          </a:xfrm>
          <a:prstGeom prst="straightConnector1">
            <a:avLst/>
          </a:prstGeom>
          <a:ln w="19050">
            <a:solidFill>
              <a:srgbClr val="FF00FF"/>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1" name="TextBox 260"/>
          <p:cNvSpPr txBox="1"/>
          <p:nvPr/>
        </p:nvSpPr>
        <p:spPr>
          <a:xfrm flipH="1">
            <a:off x="800100" y="2504973"/>
            <a:ext cx="81095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00FF"/>
                </a:solidFill>
                <a:effectLst/>
                <a:uLnTx/>
                <a:uFillTx/>
                <a:latin typeface="Gill Sans MT"/>
                <a:ea typeface="+mn-ea"/>
                <a:cs typeface="+mn-cs"/>
              </a:rPr>
              <a:t>CCR = 6</a:t>
            </a:r>
          </a:p>
        </p:txBody>
      </p:sp>
      <p:sp>
        <p:nvSpPr>
          <p:cNvPr id="263" name="Rectangle 262"/>
          <p:cNvSpPr/>
          <p:nvPr/>
        </p:nvSpPr>
        <p:spPr>
          <a:xfrm>
            <a:off x="171451" y="4523601"/>
            <a:ext cx="837089" cy="507831"/>
          </a:xfrm>
          <a:prstGeom prst="rect">
            <a:avLst/>
          </a:prstGeom>
        </p:spPr>
        <p:txBody>
          <a:bodyPr wrap="none">
            <a:spAutoFit/>
          </a:bodyPr>
          <a:lstStyle/>
          <a:p>
            <a:pPr lvl="0">
              <a:defRPr/>
            </a:pPr>
            <a:r>
              <a:rPr lang="en-US" sz="1350" dirty="0">
                <a:solidFill>
                  <a:prstClr val="black"/>
                </a:solidFill>
              </a:rPr>
              <a:t>PWM</a:t>
            </a:r>
          </a:p>
          <a:p>
            <a:pPr lvl="0">
              <a:defRPr/>
            </a:pPr>
            <a:r>
              <a:rPr lang="en-US" sz="1350" dirty="0">
                <a:solidFill>
                  <a:prstClr val="black"/>
                </a:solidFill>
              </a:rPr>
              <a:t>Output 2</a:t>
            </a:r>
          </a:p>
        </p:txBody>
      </p:sp>
      <p:cxnSp>
        <p:nvCxnSpPr>
          <p:cNvPr id="265" name="Straight Arrow Connector 264"/>
          <p:cNvCxnSpPr/>
          <p:nvPr/>
        </p:nvCxnSpPr>
        <p:spPr>
          <a:xfrm>
            <a:off x="914467" y="4454727"/>
            <a:ext cx="1661202" cy="2973"/>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6" name="Straight Arrow Connector 265"/>
          <p:cNvCxnSpPr/>
          <p:nvPr/>
        </p:nvCxnSpPr>
        <p:spPr>
          <a:xfrm flipV="1">
            <a:off x="2571750" y="4457700"/>
            <a:ext cx="0" cy="342900"/>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p:nvPr/>
        </p:nvCxnSpPr>
        <p:spPr>
          <a:xfrm flipV="1">
            <a:off x="2857500" y="4457700"/>
            <a:ext cx="0" cy="342900"/>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p:nvPr/>
        </p:nvCxnSpPr>
        <p:spPr>
          <a:xfrm flipH="1">
            <a:off x="2578375" y="4800600"/>
            <a:ext cx="278797" cy="0"/>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4" name="Straight Arrow Connector 273"/>
          <p:cNvCxnSpPr/>
          <p:nvPr/>
        </p:nvCxnSpPr>
        <p:spPr>
          <a:xfrm>
            <a:off x="2859850" y="4453241"/>
            <a:ext cx="1661202" cy="2973"/>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5" name="Straight Arrow Connector 274"/>
          <p:cNvCxnSpPr/>
          <p:nvPr/>
        </p:nvCxnSpPr>
        <p:spPr>
          <a:xfrm flipV="1">
            <a:off x="4517133" y="4456214"/>
            <a:ext cx="0" cy="342900"/>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1" name="Straight Arrow Connector 280"/>
          <p:cNvCxnSpPr/>
          <p:nvPr/>
        </p:nvCxnSpPr>
        <p:spPr>
          <a:xfrm flipV="1">
            <a:off x="4802883" y="4456214"/>
            <a:ext cx="0" cy="342900"/>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5" name="Straight Arrow Connector 294"/>
          <p:cNvCxnSpPr/>
          <p:nvPr/>
        </p:nvCxnSpPr>
        <p:spPr>
          <a:xfrm flipH="1">
            <a:off x="4523758" y="4799114"/>
            <a:ext cx="278797" cy="0"/>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6" name="Straight Arrow Connector 295"/>
          <p:cNvCxnSpPr/>
          <p:nvPr/>
        </p:nvCxnSpPr>
        <p:spPr>
          <a:xfrm>
            <a:off x="4800667" y="4457700"/>
            <a:ext cx="1661202" cy="2973"/>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7" name="Straight Arrow Connector 296"/>
          <p:cNvCxnSpPr/>
          <p:nvPr/>
        </p:nvCxnSpPr>
        <p:spPr>
          <a:xfrm flipV="1">
            <a:off x="6457950" y="4460673"/>
            <a:ext cx="0" cy="342900"/>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8" name="Straight Arrow Connector 297"/>
          <p:cNvCxnSpPr/>
          <p:nvPr/>
        </p:nvCxnSpPr>
        <p:spPr>
          <a:xfrm flipV="1">
            <a:off x="6743700" y="4460673"/>
            <a:ext cx="0" cy="342900"/>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9" name="Straight Arrow Connector 298"/>
          <p:cNvCxnSpPr/>
          <p:nvPr/>
        </p:nvCxnSpPr>
        <p:spPr>
          <a:xfrm flipH="1">
            <a:off x="6464575" y="4803573"/>
            <a:ext cx="278797" cy="0"/>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0" name="Straight Arrow Connector 299"/>
          <p:cNvCxnSpPr/>
          <p:nvPr/>
        </p:nvCxnSpPr>
        <p:spPr>
          <a:xfrm>
            <a:off x="6743767" y="4457700"/>
            <a:ext cx="1661202" cy="2973"/>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1" name="Straight Arrow Connector 300"/>
          <p:cNvCxnSpPr/>
          <p:nvPr/>
        </p:nvCxnSpPr>
        <p:spPr>
          <a:xfrm flipV="1">
            <a:off x="8401050" y="4460673"/>
            <a:ext cx="0" cy="342900"/>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2" name="Straight Arrow Connector 301"/>
          <p:cNvCxnSpPr/>
          <p:nvPr/>
        </p:nvCxnSpPr>
        <p:spPr>
          <a:xfrm flipV="1">
            <a:off x="8686800" y="4460673"/>
            <a:ext cx="0" cy="342900"/>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7" name="Straight Arrow Connector 306"/>
          <p:cNvCxnSpPr/>
          <p:nvPr/>
        </p:nvCxnSpPr>
        <p:spPr>
          <a:xfrm flipH="1">
            <a:off x="8407675" y="4803573"/>
            <a:ext cx="278797" cy="0"/>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flipV="1">
            <a:off x="8686800" y="4457700"/>
            <a:ext cx="241844" cy="0"/>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flipH="1">
            <a:off x="4796350" y="3314700"/>
            <a:ext cx="4250" cy="1154882"/>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flipH="1">
            <a:off x="6737515" y="3295753"/>
            <a:ext cx="4250" cy="1154882"/>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312" name="Straight Connector 311"/>
          <p:cNvCxnSpPr/>
          <p:nvPr/>
        </p:nvCxnSpPr>
        <p:spPr>
          <a:xfrm>
            <a:off x="8678385" y="3271585"/>
            <a:ext cx="4166" cy="1186115"/>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313" name="TextBox 312"/>
          <p:cNvSpPr txBox="1"/>
          <p:nvPr/>
        </p:nvSpPr>
        <p:spPr>
          <a:xfrm flipH="1">
            <a:off x="857250" y="3429000"/>
            <a:ext cx="81095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Gill Sans MT"/>
                <a:ea typeface="+mn-ea"/>
                <a:cs typeface="+mn-cs"/>
              </a:rPr>
              <a:t>CCR = 3</a:t>
            </a:r>
          </a:p>
        </p:txBody>
      </p:sp>
      <p:sp>
        <p:nvSpPr>
          <p:cNvPr id="314" name="TextBox 313"/>
          <p:cNvSpPr txBox="1"/>
          <p:nvPr/>
        </p:nvSpPr>
        <p:spPr>
          <a:xfrm flipH="1">
            <a:off x="857250" y="4249951"/>
            <a:ext cx="81095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00FF"/>
                </a:solidFill>
                <a:effectLst/>
                <a:uLnTx/>
                <a:uFillTx/>
                <a:latin typeface="Gill Sans MT"/>
                <a:ea typeface="+mn-ea"/>
                <a:cs typeface="+mn-cs"/>
              </a:rPr>
              <a:t>CCR = 6</a:t>
            </a:r>
          </a:p>
        </p:txBody>
      </p:sp>
      <p:sp>
        <p:nvSpPr>
          <p:cNvPr id="85" name="Rectangle 84"/>
          <p:cNvSpPr/>
          <p:nvPr/>
        </p:nvSpPr>
        <p:spPr>
          <a:xfrm>
            <a:off x="902747" y="5188538"/>
            <a:ext cx="3256020" cy="3231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C00000"/>
                </a:solidFill>
                <a:effectLst/>
                <a:uLnTx/>
                <a:uFillTx/>
                <a:latin typeface="Gill Sans MT"/>
                <a:ea typeface="+mn-ea"/>
                <a:cs typeface="+mn-cs"/>
              </a:rPr>
              <a:t>All rising edges occur at the same time!</a:t>
            </a:r>
          </a:p>
        </p:txBody>
      </p:sp>
      <p:grpSp>
        <p:nvGrpSpPr>
          <p:cNvPr id="4" name="Group 3"/>
          <p:cNvGrpSpPr/>
          <p:nvPr/>
        </p:nvGrpSpPr>
        <p:grpSpPr>
          <a:xfrm>
            <a:off x="2858940" y="4822032"/>
            <a:ext cx="5825429" cy="207169"/>
            <a:chOff x="3811920" y="5286375"/>
            <a:chExt cx="7767238" cy="276225"/>
          </a:xfrm>
        </p:grpSpPr>
        <p:cxnSp>
          <p:nvCxnSpPr>
            <p:cNvPr id="5" name="Straight Arrow Connector 4"/>
            <p:cNvCxnSpPr/>
            <p:nvPr/>
          </p:nvCxnSpPr>
          <p:spPr>
            <a:xfrm flipV="1">
              <a:off x="3811920" y="5286375"/>
              <a:ext cx="0" cy="27622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49" name="Straight Arrow Connector 248"/>
            <p:cNvCxnSpPr/>
            <p:nvPr/>
          </p:nvCxnSpPr>
          <p:spPr>
            <a:xfrm flipV="1">
              <a:off x="6388618" y="5286375"/>
              <a:ext cx="0" cy="27622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50" name="Straight Arrow Connector 249"/>
            <p:cNvCxnSpPr/>
            <p:nvPr/>
          </p:nvCxnSpPr>
          <p:spPr>
            <a:xfrm flipV="1">
              <a:off x="9003557" y="5286375"/>
              <a:ext cx="0" cy="27622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51" name="Straight Arrow Connector 250"/>
            <p:cNvCxnSpPr/>
            <p:nvPr/>
          </p:nvCxnSpPr>
          <p:spPr>
            <a:xfrm flipV="1">
              <a:off x="11579158" y="5286375"/>
              <a:ext cx="0" cy="27622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grpSp>
      <p:cxnSp>
        <p:nvCxnSpPr>
          <p:cNvPr id="252" name="Straight Connector 251"/>
          <p:cNvCxnSpPr/>
          <p:nvPr/>
        </p:nvCxnSpPr>
        <p:spPr>
          <a:xfrm>
            <a:off x="4792601" y="5107881"/>
            <a:ext cx="0" cy="3214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a:off x="6755948" y="5118574"/>
            <a:ext cx="0" cy="3214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4" name="Straight Arrow Connector 253"/>
          <p:cNvCxnSpPr/>
          <p:nvPr/>
        </p:nvCxnSpPr>
        <p:spPr>
          <a:xfrm>
            <a:off x="4790557" y="5273280"/>
            <a:ext cx="1958780" cy="602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55" name="TextBox 254"/>
          <p:cNvSpPr txBox="1"/>
          <p:nvPr/>
        </p:nvSpPr>
        <p:spPr>
          <a:xfrm>
            <a:off x="5310082" y="5291699"/>
            <a:ext cx="99354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ill Sans MT"/>
                <a:ea typeface="+mn-ea"/>
                <a:cs typeface="+mn-cs"/>
              </a:rPr>
              <a:t>PWM Period</a:t>
            </a:r>
          </a:p>
        </p:txBody>
      </p:sp>
      <p:sp>
        <p:nvSpPr>
          <p:cNvPr id="13" name="TextBox 12"/>
          <p:cNvSpPr txBox="1"/>
          <p:nvPr/>
        </p:nvSpPr>
        <p:spPr>
          <a:xfrm>
            <a:off x="4792825" y="5029200"/>
            <a:ext cx="992579" cy="3000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C00000"/>
                </a:solidFill>
                <a:effectLst/>
                <a:uLnTx/>
                <a:uFillTx/>
                <a:latin typeface="Gill Sans MT"/>
                <a:ea typeface="+mn-ea"/>
                <a:cs typeface="+mn-cs"/>
              </a:rPr>
              <a:t>Left-aligned</a:t>
            </a:r>
          </a:p>
        </p:txBody>
      </p:sp>
      <p:sp>
        <p:nvSpPr>
          <p:cNvPr id="10" name="Rectangle 9"/>
          <p:cNvSpPr/>
          <p:nvPr/>
        </p:nvSpPr>
        <p:spPr>
          <a:xfrm>
            <a:off x="60864" y="5486400"/>
            <a:ext cx="9204052" cy="923330"/>
          </a:xfrm>
          <a:prstGeom prst="rect">
            <a:avLst/>
          </a:prstGeom>
        </p:spPr>
        <p:txBody>
          <a:bodyPr wrap="square">
            <a:spAutoFit/>
          </a:bodyPr>
          <a:lstStyle/>
          <a:p>
            <a:pPr lvl="0" defTabSz="457200">
              <a:defRPr/>
            </a:pPr>
            <a:r>
              <a:rPr lang="en-US" dirty="0"/>
              <a:t>In the up-counting mode, when multiple PWM signals are generated by the same timer,  the PWM pulses are </a:t>
            </a:r>
            <a:r>
              <a:rPr lang="en-US" dirty="0">
                <a:solidFill>
                  <a:srgbClr val="C00000"/>
                </a:solidFill>
              </a:rPr>
              <a:t>left edge aligned</a:t>
            </a:r>
            <a:r>
              <a:rPr lang="en-US" dirty="0"/>
              <a:t>, because all </a:t>
            </a:r>
            <a:r>
              <a:rPr lang="en-US" altLang="zh-CN" dirty="0"/>
              <a:t>rising edges</a:t>
            </a:r>
            <a:r>
              <a:rPr lang="en-US" dirty="0"/>
              <a:t> are aligned to the left side of the PWM period. </a:t>
            </a:r>
          </a:p>
        </p:txBody>
      </p:sp>
      <p:graphicFrame>
        <p:nvGraphicFramePr>
          <p:cNvPr id="12" name="Table 11">
            <a:extLst>
              <a:ext uri="{FF2B5EF4-FFF2-40B4-BE49-F238E27FC236}">
                <a16:creationId xmlns:a16="http://schemas.microsoft.com/office/drawing/2014/main" id="{38972FD7-A01A-A330-4283-F0A7560C2FD7}"/>
              </a:ext>
            </a:extLst>
          </p:cNvPr>
          <p:cNvGraphicFramePr>
            <a:graphicFrameLocks noGrp="1"/>
          </p:cNvGraphicFramePr>
          <p:nvPr>
            <p:extLst>
              <p:ext uri="{D42A27DB-BD31-4B8C-83A1-F6EECF244321}">
                <p14:modId xmlns:p14="http://schemas.microsoft.com/office/powerpoint/2010/main" val="329236288"/>
              </p:ext>
            </p:extLst>
          </p:nvPr>
        </p:nvGraphicFramePr>
        <p:xfrm>
          <a:off x="4051146" y="32274"/>
          <a:ext cx="5059154" cy="1369008"/>
        </p:xfrm>
        <a:graphic>
          <a:graphicData uri="http://schemas.openxmlformats.org/drawingml/2006/table">
            <a:tbl>
              <a:tblPr firstRow="1" firstCol="1" bandRow="1">
                <a:tableStyleId>{5C22544A-7EE6-4342-B048-85BDC9FD1C3A}</a:tableStyleId>
              </a:tblPr>
              <a:tblGrid>
                <a:gridCol w="1117720">
                  <a:extLst>
                    <a:ext uri="{9D8B030D-6E8A-4147-A177-3AD203B41FA5}">
                      <a16:colId xmlns:a16="http://schemas.microsoft.com/office/drawing/2014/main" val="169801539"/>
                    </a:ext>
                  </a:extLst>
                </a:gridCol>
                <a:gridCol w="1507097">
                  <a:extLst>
                    <a:ext uri="{9D8B030D-6E8A-4147-A177-3AD203B41FA5}">
                      <a16:colId xmlns:a16="http://schemas.microsoft.com/office/drawing/2014/main" val="2703477402"/>
                    </a:ext>
                  </a:extLst>
                </a:gridCol>
                <a:gridCol w="1231353">
                  <a:extLst>
                    <a:ext uri="{9D8B030D-6E8A-4147-A177-3AD203B41FA5}">
                      <a16:colId xmlns:a16="http://schemas.microsoft.com/office/drawing/2014/main" val="1325223624"/>
                    </a:ext>
                  </a:extLst>
                </a:gridCol>
                <a:gridCol w="1202984">
                  <a:extLst>
                    <a:ext uri="{9D8B030D-6E8A-4147-A177-3AD203B41FA5}">
                      <a16:colId xmlns:a16="http://schemas.microsoft.com/office/drawing/2014/main" val="2198600529"/>
                    </a:ext>
                  </a:extLst>
                </a:gridCol>
              </a:tblGrid>
              <a:tr h="240046">
                <a:tc>
                  <a:txBody>
                    <a:bodyPr/>
                    <a:lstStyle/>
                    <a:p>
                      <a:pPr marL="0" marR="0" algn="ctr">
                        <a:spcBef>
                          <a:spcPts val="0"/>
                        </a:spcBef>
                        <a:spcAft>
                          <a:spcPts val="0"/>
                        </a:spcAft>
                      </a:pPr>
                      <a:r>
                        <a:rPr lang="en-US" sz="1400" dirty="0">
                          <a:effectLst/>
                        </a:rPr>
                        <a:t>PWM</a:t>
                      </a:r>
                      <a:endParaRPr lang="en-US" sz="1400" dirty="0">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effectLst/>
                        </a:rPr>
                        <a:t>Timer Counting</a:t>
                      </a:r>
                      <a:endParaRPr lang="en-US" sz="1400" dirty="0">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altLang="zh-CN" sz="1400" dirty="0">
                          <a:effectLst/>
                        </a:rPr>
                        <a:t>On</a:t>
                      </a:r>
                      <a:endParaRPr lang="en-US" sz="1400" dirty="0">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effectLst/>
                        </a:rPr>
                        <a:t>Off</a:t>
                      </a:r>
                      <a:endParaRPr lang="en-US" sz="1400" dirty="0">
                        <a:effectLst/>
                        <a:latin typeface="Times New Roman" panose="02020603050405020304" pitchFamily="18" charset="0"/>
                        <a:ea typeface="SimSun" panose="02010600030101010101" pitchFamily="2" charset="-122"/>
                      </a:endParaRPr>
                    </a:p>
                  </a:txBody>
                  <a:tcPr marL="68907" marR="68907" marT="0" marB="0" anchor="ctr"/>
                </a:tc>
                <a:extLst>
                  <a:ext uri="{0D108BD9-81ED-4DB2-BD59-A6C34878D82A}">
                    <a16:rowId xmlns:a16="http://schemas.microsoft.com/office/drawing/2014/main" val="3071312830"/>
                  </a:ext>
                </a:extLst>
              </a:tr>
              <a:tr h="281568">
                <a:tc rowSpan="2">
                  <a:txBody>
                    <a:bodyPr/>
                    <a:lstStyle/>
                    <a:p>
                      <a:pPr marL="0" marR="0" algn="ctr">
                        <a:spcBef>
                          <a:spcPts val="0"/>
                        </a:spcBef>
                        <a:spcAft>
                          <a:spcPts val="0"/>
                        </a:spcAft>
                      </a:pPr>
                      <a:r>
                        <a:rPr lang="en-US" sz="1400" dirty="0">
                          <a:effectLst/>
                        </a:rPr>
                        <a:t>Mode 1</a:t>
                      </a:r>
                    </a:p>
                    <a:p>
                      <a:pPr marL="0" marR="0" algn="ctr">
                        <a:spcBef>
                          <a:spcPts val="0"/>
                        </a:spcBef>
                        <a:spcAft>
                          <a:spcPts val="0"/>
                        </a:spcAft>
                      </a:pPr>
                      <a:r>
                        <a:rPr lang="en-US" sz="1400" dirty="0">
                          <a:effectLst/>
                          <a:latin typeface="Times New Roman" panose="02020603050405020304" pitchFamily="18" charset="0"/>
                          <a:ea typeface="SimSun" panose="02010600030101010101" pitchFamily="2" charset="-122"/>
                        </a:rPr>
                        <a:t>(Low True)</a:t>
                      </a:r>
                    </a:p>
                  </a:txBody>
                  <a:tcPr marL="68907" marR="68907" marT="0" marB="0" anchor="ctr"/>
                </a:tc>
                <a:tc>
                  <a:txBody>
                    <a:bodyPr/>
                    <a:lstStyle/>
                    <a:p>
                      <a:pPr marL="0" marR="0" algn="ctr">
                        <a:spcBef>
                          <a:spcPts val="0"/>
                        </a:spcBef>
                        <a:spcAft>
                          <a:spcPts val="0"/>
                        </a:spcAft>
                      </a:pPr>
                      <a:r>
                        <a:rPr lang="en-US" sz="1400">
                          <a:solidFill>
                            <a:srgbClr val="FF0000"/>
                          </a:solidFill>
                          <a:effectLst/>
                        </a:rPr>
                        <a:t>Up-counting</a:t>
                      </a:r>
                      <a:endParaRPr lang="en-US" sz="1400">
                        <a:solidFill>
                          <a:srgbClr val="FF0000"/>
                        </a:solidFill>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solidFill>
                            <a:srgbClr val="FF0000"/>
                          </a:solidFill>
                          <a:effectLst/>
                        </a:rPr>
                        <a:t>CNT &lt; CCR</a:t>
                      </a:r>
                      <a:endParaRPr lang="en-US" sz="1800" dirty="0">
                        <a:solidFill>
                          <a:srgbClr val="FF0000"/>
                        </a:solidFill>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solidFill>
                            <a:srgbClr val="FF0000"/>
                          </a:solidFill>
                          <a:effectLst/>
                        </a:rPr>
                        <a:t>CNT ≥ CCR</a:t>
                      </a:r>
                      <a:endParaRPr lang="en-US" sz="1800" dirty="0">
                        <a:solidFill>
                          <a:srgbClr val="FF0000"/>
                        </a:solidFill>
                        <a:effectLst/>
                        <a:latin typeface="Times New Roman" panose="02020603050405020304" pitchFamily="18" charset="0"/>
                        <a:ea typeface="SimSun" panose="02010600030101010101" pitchFamily="2" charset="-122"/>
                      </a:endParaRPr>
                    </a:p>
                  </a:txBody>
                  <a:tcPr marL="68907" marR="68907" marT="0" marB="0" anchor="ctr"/>
                </a:tc>
                <a:extLst>
                  <a:ext uri="{0D108BD9-81ED-4DB2-BD59-A6C34878D82A}">
                    <a16:rowId xmlns:a16="http://schemas.microsoft.com/office/drawing/2014/main" val="1400857535"/>
                  </a:ext>
                </a:extLst>
              </a:tr>
              <a:tr h="282913">
                <a:tc vMerge="1">
                  <a:txBody>
                    <a:bodyPr/>
                    <a:lstStyle/>
                    <a:p>
                      <a:endParaRPr lang="en-US"/>
                    </a:p>
                  </a:txBody>
                  <a:tcPr/>
                </a:tc>
                <a:tc>
                  <a:txBody>
                    <a:bodyPr/>
                    <a:lstStyle/>
                    <a:p>
                      <a:pPr marL="0" marR="0" algn="ctr">
                        <a:spcBef>
                          <a:spcPts val="0"/>
                        </a:spcBef>
                        <a:spcAft>
                          <a:spcPts val="0"/>
                        </a:spcAft>
                      </a:pPr>
                      <a:r>
                        <a:rPr lang="en-US" sz="1400" dirty="0">
                          <a:effectLst/>
                        </a:rPr>
                        <a:t>Down-counting</a:t>
                      </a:r>
                      <a:endParaRPr lang="en-US" sz="1400" dirty="0">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effectLst/>
                        </a:rPr>
                        <a:t>CNT ≤ CCR</a:t>
                      </a:r>
                      <a:endParaRPr lang="en-US" sz="1800" dirty="0">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effectLst/>
                        </a:rPr>
                        <a:t>CNT &gt; CCR</a:t>
                      </a:r>
                      <a:endParaRPr lang="en-US" sz="1800" dirty="0">
                        <a:effectLst/>
                        <a:latin typeface="Times New Roman" panose="02020603050405020304" pitchFamily="18" charset="0"/>
                        <a:ea typeface="SimSun" panose="02010600030101010101" pitchFamily="2" charset="-122"/>
                      </a:endParaRPr>
                    </a:p>
                  </a:txBody>
                  <a:tcPr marL="68907" marR="68907" marT="0" marB="0" anchor="ctr"/>
                </a:tc>
                <a:extLst>
                  <a:ext uri="{0D108BD9-81ED-4DB2-BD59-A6C34878D82A}">
                    <a16:rowId xmlns:a16="http://schemas.microsoft.com/office/drawing/2014/main" val="479017885"/>
                  </a:ext>
                </a:extLst>
              </a:tr>
              <a:tr h="281568">
                <a:tc rowSpan="2">
                  <a:txBody>
                    <a:bodyPr/>
                    <a:lstStyle/>
                    <a:p>
                      <a:pPr marL="0" marR="0" algn="ctr">
                        <a:spcBef>
                          <a:spcPts val="0"/>
                        </a:spcBef>
                        <a:spcAft>
                          <a:spcPts val="0"/>
                        </a:spcAft>
                      </a:pPr>
                      <a:r>
                        <a:rPr lang="en-US" sz="1400" dirty="0">
                          <a:effectLst/>
                        </a:rPr>
                        <a:t>Mode 2</a:t>
                      </a:r>
                    </a:p>
                    <a:p>
                      <a:pPr marL="0" marR="0" algn="ctr">
                        <a:spcBef>
                          <a:spcPts val="0"/>
                        </a:spcBef>
                        <a:spcAft>
                          <a:spcPts val="0"/>
                        </a:spcAft>
                      </a:pPr>
                      <a:r>
                        <a:rPr lang="en-US" sz="1400" dirty="0">
                          <a:effectLst/>
                          <a:latin typeface="Times New Roman" panose="02020603050405020304" pitchFamily="18" charset="0"/>
                          <a:ea typeface="SimSun" panose="02010600030101010101" pitchFamily="2" charset="-122"/>
                        </a:rPr>
                        <a:t>(High True)</a:t>
                      </a:r>
                    </a:p>
                  </a:txBody>
                  <a:tcPr marL="68907" marR="68907" marT="0" marB="0" anchor="ctr"/>
                </a:tc>
                <a:tc>
                  <a:txBody>
                    <a:bodyPr/>
                    <a:lstStyle/>
                    <a:p>
                      <a:pPr marL="0" marR="0" algn="ctr">
                        <a:spcBef>
                          <a:spcPts val="0"/>
                        </a:spcBef>
                        <a:spcAft>
                          <a:spcPts val="0"/>
                        </a:spcAft>
                      </a:pPr>
                      <a:r>
                        <a:rPr lang="en-US" sz="1400" dirty="0">
                          <a:solidFill>
                            <a:schemeClr val="tx1"/>
                          </a:solidFill>
                          <a:effectLst/>
                        </a:rPr>
                        <a:t>Up-counting</a:t>
                      </a:r>
                      <a:endParaRPr lang="en-US" sz="1400" dirty="0">
                        <a:solidFill>
                          <a:schemeClr val="tx1"/>
                        </a:solidFill>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solidFill>
                            <a:schemeClr val="tx1"/>
                          </a:solidFill>
                          <a:effectLst/>
                        </a:rPr>
                        <a:t>CNT ≥ CCR</a:t>
                      </a:r>
                      <a:endParaRPr lang="en-US" sz="1800" dirty="0">
                        <a:solidFill>
                          <a:schemeClr val="tx1"/>
                        </a:solidFill>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solidFill>
                            <a:schemeClr val="tx1"/>
                          </a:solidFill>
                          <a:effectLst/>
                        </a:rPr>
                        <a:t>CNT &lt; CCR</a:t>
                      </a:r>
                      <a:endParaRPr lang="en-US" sz="1800" dirty="0">
                        <a:solidFill>
                          <a:schemeClr val="tx1"/>
                        </a:solidFill>
                        <a:effectLst/>
                        <a:latin typeface="Times New Roman" panose="02020603050405020304" pitchFamily="18" charset="0"/>
                        <a:ea typeface="SimSun" panose="02010600030101010101" pitchFamily="2" charset="-122"/>
                      </a:endParaRPr>
                    </a:p>
                  </a:txBody>
                  <a:tcPr marL="68907" marR="68907" marT="0" marB="0" anchor="ctr"/>
                </a:tc>
                <a:extLst>
                  <a:ext uri="{0D108BD9-81ED-4DB2-BD59-A6C34878D82A}">
                    <a16:rowId xmlns:a16="http://schemas.microsoft.com/office/drawing/2014/main" val="4087141378"/>
                  </a:ext>
                </a:extLst>
              </a:tr>
              <a:tr h="282913">
                <a:tc vMerge="1">
                  <a:txBody>
                    <a:bodyPr/>
                    <a:lstStyle/>
                    <a:p>
                      <a:endParaRPr lang="en-US"/>
                    </a:p>
                  </a:txBody>
                  <a:tcPr/>
                </a:tc>
                <a:tc>
                  <a:txBody>
                    <a:bodyPr/>
                    <a:lstStyle/>
                    <a:p>
                      <a:pPr marL="0" marR="0" algn="ctr">
                        <a:spcBef>
                          <a:spcPts val="0"/>
                        </a:spcBef>
                        <a:spcAft>
                          <a:spcPts val="0"/>
                        </a:spcAft>
                      </a:pPr>
                      <a:r>
                        <a:rPr lang="en-US" sz="1400" dirty="0">
                          <a:solidFill>
                            <a:schemeClr val="tx1"/>
                          </a:solidFill>
                          <a:effectLst/>
                        </a:rPr>
                        <a:t>Down-counting</a:t>
                      </a:r>
                      <a:endParaRPr lang="en-US" sz="1400" dirty="0">
                        <a:solidFill>
                          <a:schemeClr val="tx1"/>
                        </a:solidFill>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solidFill>
                            <a:schemeClr val="tx1"/>
                          </a:solidFill>
                          <a:effectLst/>
                        </a:rPr>
                        <a:t>CNT &gt; CCR</a:t>
                      </a:r>
                      <a:endParaRPr lang="en-US" sz="1800" dirty="0">
                        <a:solidFill>
                          <a:schemeClr val="tx1"/>
                        </a:solidFill>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solidFill>
                            <a:schemeClr val="tx1"/>
                          </a:solidFill>
                          <a:effectLst/>
                        </a:rPr>
                        <a:t>CNT ≤ CCR</a:t>
                      </a:r>
                      <a:endParaRPr lang="en-US" sz="1800" dirty="0">
                        <a:solidFill>
                          <a:schemeClr val="tx1"/>
                        </a:solidFill>
                        <a:effectLst/>
                        <a:latin typeface="Times New Roman" panose="02020603050405020304" pitchFamily="18" charset="0"/>
                        <a:ea typeface="SimSun" panose="02010600030101010101" pitchFamily="2" charset="-122"/>
                      </a:endParaRPr>
                    </a:p>
                  </a:txBody>
                  <a:tcPr marL="68907" marR="68907" marT="0" marB="0" anchor="ctr"/>
                </a:tc>
                <a:extLst>
                  <a:ext uri="{0D108BD9-81ED-4DB2-BD59-A6C34878D82A}">
                    <a16:rowId xmlns:a16="http://schemas.microsoft.com/office/drawing/2014/main" val="3497049640"/>
                  </a:ext>
                </a:extLst>
              </a:tr>
            </a:tbl>
          </a:graphicData>
        </a:graphic>
      </p:graphicFrame>
      <p:sp>
        <p:nvSpPr>
          <p:cNvPr id="14" name="TextBox 13">
            <a:extLst>
              <a:ext uri="{FF2B5EF4-FFF2-40B4-BE49-F238E27FC236}">
                <a16:creationId xmlns:a16="http://schemas.microsoft.com/office/drawing/2014/main" id="{0BF59134-9E38-6C3D-5669-CC0B34CF8426}"/>
              </a:ext>
            </a:extLst>
          </p:cNvPr>
          <p:cNvSpPr txBox="1"/>
          <p:nvPr/>
        </p:nvSpPr>
        <p:spPr>
          <a:xfrm>
            <a:off x="295051" y="1175337"/>
            <a:ext cx="3821367" cy="369332"/>
          </a:xfrm>
          <a:prstGeom prst="rect">
            <a:avLst/>
          </a:prstGeom>
          <a:noFill/>
        </p:spPr>
        <p:txBody>
          <a:bodyPr wrap="none" rtlCol="0">
            <a:spAutoFit/>
          </a:bodyPr>
          <a:lstStyle/>
          <a:p>
            <a:r>
              <a:rPr lang="en-US" dirty="0">
                <a:solidFill>
                  <a:srgbClr val="C00000"/>
                </a:solidFill>
              </a:rPr>
              <a:t>Up-counting mode,  ARR = 6, CCR = 3</a:t>
            </a:r>
          </a:p>
        </p:txBody>
      </p:sp>
    </p:spTree>
    <p:custDataLst>
      <p:tags r:id="rId1"/>
    </p:custDataLst>
    <p:extLst>
      <p:ext uri="{BB962C8B-B14F-4D97-AF65-F5344CB8AC3E}">
        <p14:creationId xmlns:p14="http://schemas.microsoft.com/office/powerpoint/2010/main" val="1811287028"/>
      </p:ext>
    </p:extLst>
  </p:cSld>
  <p:clrMapOvr>
    <a:masterClrMapping/>
  </p:clrMapOvr>
  <mc:AlternateContent xmlns:mc="http://schemas.openxmlformats.org/markup-compatibility/2006" xmlns:p14="http://schemas.microsoft.com/office/powerpoint/2010/main">
    <mc:Choice Requires="p14">
      <p:transition spd="slow" p14:dur="2000" advTm="63843"/>
    </mc:Choice>
    <mc:Fallback xmlns="">
      <p:transition spd="slow" advTm="638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3A86A75C-4F4B-4683-9AE1-C65F6400EC91}">
      <p14:laserTraceLst xmlns:p14="http://schemas.microsoft.com/office/powerpoint/2010/main">
        <p14:tracePtLst>
          <p14:tracePt t="18994" x="1246188" y="3790950"/>
          <p14:tracePt t="19186" x="1255713" y="3790950"/>
          <p14:tracePt t="19214" x="1266825" y="3790950"/>
          <p14:tracePt t="19228" x="1285875" y="3781425"/>
          <p14:tracePt t="19260" x="1296988" y="3781425"/>
          <p14:tracePt t="19288" x="1306513" y="3770313"/>
          <p14:tracePt t="19316" x="1327150" y="3770313"/>
          <p14:tracePt t="19331" x="1336675" y="3770313"/>
          <p14:tracePt t="19358" x="1376363" y="3751263"/>
          <p14:tracePt t="19372" x="1387475" y="3751263"/>
          <p14:tracePt t="19373" x="1397000" y="3751263"/>
          <p14:tracePt t="19388" x="1427163" y="3751263"/>
          <p14:tracePt t="19389" x="1447800" y="3751263"/>
          <p14:tracePt t="19405" x="1487488" y="3751263"/>
          <p14:tracePt t="19421" x="1527175" y="3751263"/>
          <p14:tracePt t="19437" x="1568450" y="3740150"/>
          <p14:tracePt t="19451" x="1587500" y="3740150"/>
          <p14:tracePt t="19464" x="1638300" y="3740150"/>
          <p14:tracePt t="19477" x="1689100" y="3730625"/>
          <p14:tracePt t="19492" x="1698625" y="3730625"/>
          <p14:tracePt t="19506" x="1728788" y="3721100"/>
          <p14:tracePt t="19519" x="1738313" y="3721100"/>
          <p14:tracePt t="19638" x="1749425" y="3721100"/>
          <p14:tracePt t="19680" x="1758950" y="3721100"/>
          <p14:tracePt t="19950" x="0" y="0"/>
        </p14:tracePtLst>
        <p14:tracePtLst>
          <p14:tracePt t="20495" x="1285875" y="4716463"/>
          <p14:tracePt t="20537" x="1296988" y="4716463"/>
          <p14:tracePt t="20606" x="1296988" y="4725988"/>
          <p14:tracePt t="20634" x="1306513" y="4725988"/>
          <p14:tracePt t="20650" x="1316038" y="4725988"/>
          <p14:tracePt t="20679" x="1327150" y="4735513"/>
          <p14:tracePt t="20708" x="1346200" y="4746625"/>
          <p14:tracePt t="20723" x="1376363" y="4765675"/>
          <p14:tracePt t="20739" x="1417638" y="4765675"/>
          <p14:tracePt t="20753" x="1457325" y="4776788"/>
          <p14:tracePt t="20768" x="1477963" y="4786313"/>
          <p14:tracePt t="20782" x="1527175" y="4786313"/>
          <p14:tracePt t="20806" x="1628775" y="4795838"/>
          <p14:tracePt t="20819" x="1708150" y="4795838"/>
          <p14:tracePt t="20833" x="1798638" y="4795838"/>
          <p14:tracePt t="20847" x="1828800" y="4786313"/>
          <p14:tracePt t="20862" x="1858963" y="4786313"/>
          <p14:tracePt t="20887" x="1870075" y="4786313"/>
          <p14:tracePt t="21125" x="0" y="0"/>
        </p14:tracePtLst>
        <p14:tracePtLst>
          <p14:tracePt t="23240" x="6392863" y="5329238"/>
          <p14:tracePt t="23259" x="6372225" y="5319713"/>
          <p14:tracePt t="23288" x="6362700" y="5319713"/>
          <p14:tracePt t="23304" x="6362700" y="5310188"/>
          <p14:tracePt t="23318" x="6351588" y="5299075"/>
          <p14:tracePt t="23332" x="6351588" y="5289550"/>
          <p14:tracePt t="23347" x="6351588" y="5280025"/>
          <p14:tracePt t="23362" x="6342063" y="5238750"/>
          <p14:tracePt t="23378" x="6342063" y="5199063"/>
          <p14:tracePt t="23392" x="6342063" y="5148263"/>
          <p14:tracePt t="23407" x="6342063" y="5127625"/>
          <p14:tracePt t="23408" x="6342063" y="5108575"/>
          <p14:tracePt t="23421" x="6342063" y="5097463"/>
          <p14:tracePt t="23435" x="6342063" y="5057775"/>
          <p14:tracePt t="23461" x="6342063" y="5018088"/>
          <p14:tracePt t="23475" x="6342063" y="4987925"/>
          <p14:tracePt t="23489" x="6342063" y="4967288"/>
          <p14:tracePt t="23502" x="6342063" y="4957763"/>
          <p14:tracePt t="23516" x="6342063" y="4927600"/>
          <p14:tracePt t="23530" x="6342063" y="4906963"/>
          <p14:tracePt t="23545" x="6342063" y="4897438"/>
          <p14:tracePt t="23571" x="6342063" y="4856163"/>
          <p14:tracePt t="23585" x="6342063" y="4846638"/>
          <p14:tracePt t="23599" x="6351588" y="4826000"/>
          <p14:tracePt t="23613" x="6362700" y="4776788"/>
          <p14:tracePt t="23627" x="6372225" y="4746625"/>
          <p14:tracePt t="23643" x="6372225" y="4716463"/>
          <p14:tracePt t="23656" x="6372225" y="4695825"/>
          <p14:tracePt t="23668" x="6381750" y="4665663"/>
          <p14:tracePt t="23694" x="6392863" y="4595813"/>
          <p14:tracePt t="23708" x="6402388" y="4545013"/>
          <p14:tracePt t="23721" x="6402388" y="4514850"/>
          <p14:tracePt t="23734" x="6402388" y="4475163"/>
          <p14:tracePt t="23748" x="6411913" y="4433888"/>
          <p14:tracePt t="23763" x="6411913" y="4403725"/>
          <p14:tracePt t="23788" x="6423025" y="4343400"/>
          <p14:tracePt t="23801" x="6423025" y="4333875"/>
          <p14:tracePt t="23815" x="6423025" y="4303713"/>
          <p14:tracePt t="23829" x="6423025" y="4273550"/>
          <p14:tracePt t="23843" x="6423025" y="4264025"/>
          <p14:tracePt t="23856" x="6423025" y="4233863"/>
          <p14:tracePt t="23882" x="6423025" y="4203700"/>
          <p14:tracePt t="23898" x="6423025" y="4183063"/>
          <p14:tracePt t="23914" x="6432550" y="4162425"/>
          <p14:tracePt t="23927" x="6432550" y="4143375"/>
          <p14:tracePt t="23941" x="6432550" y="4122738"/>
          <p14:tracePt t="23953" x="6432550" y="4113213"/>
          <p14:tracePt t="23966" x="6432550" y="4092575"/>
          <p14:tracePt t="23981" x="6432550" y="4062413"/>
          <p14:tracePt t="24007" x="6432550" y="4011613"/>
          <p14:tracePt t="24021" x="6432550" y="3981450"/>
          <p14:tracePt t="24035" x="6432550" y="3951288"/>
          <p14:tracePt t="24049" x="6423025" y="3911600"/>
          <p14:tracePt t="24063" x="6423025" y="3890963"/>
          <p14:tracePt t="24077" x="6411913" y="3881438"/>
          <p14:tracePt t="24092" x="6411913" y="3871913"/>
          <p14:tracePt t="24117" x="6411913" y="3860800"/>
          <p14:tracePt t="24131" x="6411913" y="3851275"/>
          <p14:tracePt t="24146" x="6411913" y="3841750"/>
          <p14:tracePt t="24160" x="6411913" y="3830638"/>
          <p14:tracePt t="24373" x="6411913" y="3860800"/>
          <p14:tracePt t="24387" x="6411913" y="3921125"/>
          <p14:tracePt t="24406" x="6411913" y="3981450"/>
          <p14:tracePt t="24422" x="6411913" y="4041775"/>
          <p14:tracePt t="24438" x="6411913" y="4092575"/>
          <p14:tracePt t="24452" x="6432550" y="4152900"/>
          <p14:tracePt t="24468" x="6442075" y="4203700"/>
          <p14:tracePt t="24482" x="6442075" y="4273550"/>
          <p14:tracePt t="24497" x="6442075" y="4303713"/>
          <p14:tracePt t="24523" x="6453188" y="4384675"/>
          <p14:tracePt t="24536" x="6462713" y="4403725"/>
          <p14:tracePt t="24551" x="6462713" y="4433888"/>
          <p14:tracePt t="24564" x="6462713" y="4484688"/>
          <p14:tracePt t="24578" x="6462713" y="4535488"/>
          <p14:tracePt t="24592" x="6462713" y="4554538"/>
          <p14:tracePt t="24617" x="6462713" y="4614863"/>
          <p14:tracePt t="24631" x="6462713" y="4645025"/>
          <p14:tracePt t="24646" x="6462713" y="4695825"/>
          <p14:tracePt t="24661" x="6462713" y="4725988"/>
          <p14:tracePt t="24676" x="6462713" y="4756150"/>
          <p14:tracePt t="24692" x="6462713" y="4786313"/>
          <p14:tracePt t="24704" x="6462713" y="4806950"/>
          <p14:tracePt t="24717" x="6453188" y="4837113"/>
          <p14:tracePt t="24731" x="6453188" y="4867275"/>
          <p14:tracePt t="24745" x="6453188" y="4897438"/>
          <p14:tracePt t="24771" x="6453188" y="4967288"/>
          <p14:tracePt t="24785" x="6453188" y="4997450"/>
          <p14:tracePt t="24799" x="6453188" y="5027613"/>
          <p14:tracePt t="24813" x="6453188" y="5037138"/>
          <p14:tracePt t="24828" x="6453188" y="5048250"/>
          <p14:tracePt t="24841" x="6453188" y="5067300"/>
          <p14:tracePt t="24853" x="6453188" y="5097463"/>
          <p14:tracePt t="24879" x="6453188" y="5127625"/>
          <p14:tracePt t="24892" x="6453188" y="5148263"/>
          <p14:tracePt t="24919" x="6453188" y="5159375"/>
          <p14:tracePt t="24934" x="6453188" y="5178425"/>
          <p14:tracePt t="24976" x="6453188" y="5189538"/>
          <p14:tracePt t="25127" x="6453188" y="5148263"/>
          <p14:tracePt t="25141" x="6442075" y="5118100"/>
          <p14:tracePt t="25143" x="6442075" y="5087938"/>
          <p14:tracePt t="25157" x="6432550" y="5048250"/>
          <p14:tracePt t="25170" x="6423025" y="4976813"/>
          <p14:tracePt t="25184" x="6411913" y="4916488"/>
          <p14:tracePt t="25210" x="6411913" y="4826000"/>
          <p14:tracePt t="25225" x="6402388" y="4776788"/>
          <p14:tracePt t="25238" x="6392863" y="4756150"/>
          <p14:tracePt t="25254" x="6381750" y="4686300"/>
          <p14:tracePt t="25268" x="6381750" y="4614863"/>
          <p14:tracePt t="25282" x="6362700" y="4524375"/>
          <p14:tracePt t="25296" x="6351588" y="4494213"/>
          <p14:tracePt t="25296" x="6351588" y="4475163"/>
          <p14:tracePt t="25310" x="6342063" y="4445000"/>
          <p14:tracePt t="25322" x="6342063" y="4403725"/>
          <p14:tracePt t="25348" x="6321425" y="4333875"/>
          <p14:tracePt t="25362" x="6311900" y="4283075"/>
          <p14:tracePt t="25376" x="6311900" y="4252913"/>
          <p14:tracePt t="25389" x="6311900" y="4203700"/>
          <p14:tracePt t="25403" x="6311900" y="4152900"/>
          <p14:tracePt t="25416" x="6311900" y="4102100"/>
          <p14:tracePt t="25443" x="6311900" y="4052888"/>
          <p14:tracePt t="25456" x="6311900" y="4022725"/>
          <p14:tracePt t="25469" x="6311900" y="3992563"/>
          <p14:tracePt t="25483" x="6321425" y="3941763"/>
          <p14:tracePt t="25497" x="6321425" y="3932238"/>
          <p14:tracePt t="25511" x="6321425" y="3890963"/>
          <p14:tracePt t="25535" x="6321425" y="3860800"/>
          <p14:tracePt t="25567" x="6321425" y="3851275"/>
          <p14:tracePt t="25582" x="6321425" y="3841750"/>
          <p14:tracePt t="25598" x="6321425" y="3830638"/>
          <p14:tracePt t="25613" x="6321425" y="3821113"/>
          <p14:tracePt t="25628" x="6332538" y="3800475"/>
          <p14:tracePt t="25778" x="6332538" y="3811588"/>
          <p14:tracePt t="25793" x="6332538" y="3851275"/>
          <p14:tracePt t="25808" x="6332538" y="3902075"/>
          <p14:tracePt t="25824" x="6332538" y="3962400"/>
          <p14:tracePt t="25838" x="6332538" y="4052888"/>
          <p14:tracePt t="25864" x="6342063" y="4162425"/>
          <p14:tracePt t="25878" x="6342063" y="4243388"/>
          <p14:tracePt t="25892" x="6351588" y="4303713"/>
          <p14:tracePt t="25906" x="6351588" y="4324350"/>
          <p14:tracePt t="25919" x="6362700" y="4373563"/>
          <p14:tracePt t="25933" x="6362700" y="4433888"/>
          <p14:tracePt t="25947" x="6362700" y="4475163"/>
          <p14:tracePt t="25973" x="6362700" y="4535488"/>
          <p14:tracePt t="25987" x="6362700" y="4584700"/>
          <p14:tracePt t="26001" x="6362700" y="4614863"/>
          <p14:tracePt t="26015" x="6362700" y="4656138"/>
          <p14:tracePt t="26030" x="6362700" y="4686300"/>
          <p14:tracePt t="26044" x="6362700" y="4735513"/>
          <p14:tracePt t="26056" x="6362700" y="4756150"/>
          <p14:tracePt t="26083" x="6372225" y="4826000"/>
          <p14:tracePt t="26097" x="6372225" y="4856163"/>
          <p14:tracePt t="26111" x="6372225" y="4886325"/>
          <p14:tracePt t="26124" x="6372225" y="4897438"/>
          <p14:tracePt t="26139" x="6372225" y="4937125"/>
          <p14:tracePt t="26153" x="6372225" y="4967288"/>
          <p14:tracePt t="26167" x="6372225" y="4987925"/>
          <p14:tracePt t="26181" x="6372225" y="5018088"/>
          <p14:tracePt t="26208" x="6372225" y="5057775"/>
          <p14:tracePt t="26222" x="6372225" y="5087938"/>
          <p14:tracePt t="26235" x="6372225" y="5097463"/>
          <p14:tracePt t="26251" x="6372225" y="5108575"/>
          <p14:tracePt t="26280" x="6372225" y="5118100"/>
          <p14:tracePt t="26405" x="6372225" y="5087938"/>
          <p14:tracePt t="26420" x="6372225" y="5006975"/>
          <p14:tracePt t="26435" x="6372225" y="4916488"/>
          <p14:tracePt t="26450" x="6372225" y="4856163"/>
          <p14:tracePt t="26451" x="6372225" y="4816475"/>
          <p14:tracePt t="26465" x="6372225" y="4765675"/>
          <p14:tracePt t="26478" x="6362700" y="4686300"/>
          <p14:tracePt t="26505" x="6362700" y="4554538"/>
          <p14:tracePt t="26519" x="6351588" y="4454525"/>
          <p14:tracePt t="26533" x="6332538" y="4343400"/>
          <p14:tracePt t="26548" x="6321425" y="4222750"/>
          <p14:tracePt t="26562" x="6321425" y="4183063"/>
          <p14:tracePt t="26563" x="6321425" y="4143375"/>
          <p14:tracePt t="26576" x="6321425" y="4122738"/>
          <p14:tracePt t="26588" x="6321425" y="4062413"/>
          <p14:tracePt t="26603" x="6311900" y="4002088"/>
          <p14:tracePt t="26629" x="6302375" y="3921125"/>
          <p14:tracePt t="26644" x="6302375" y="3851275"/>
          <p14:tracePt t="26657" x="6302375" y="3811588"/>
          <p14:tracePt t="26671" x="6302375" y="3751263"/>
          <p14:tracePt t="26685" x="6302375" y="3721100"/>
          <p14:tracePt t="26699" x="6302375" y="3709988"/>
          <p14:tracePt t="27202" x="0" y="0"/>
        </p14:tracePtLst>
        <p14:tracePtLst>
          <p14:tracePt t="32620" x="6453188" y="5168900"/>
          <p14:tracePt t="32928" x="6462713" y="5168900"/>
          <p14:tracePt t="32943" x="6472238" y="5168900"/>
          <p14:tracePt t="32957" x="6492875" y="5168900"/>
          <p14:tracePt t="32973" x="6513513" y="5168900"/>
          <p14:tracePt t="32990" x="6553200" y="5168900"/>
          <p14:tracePt t="33005" x="6583363" y="5168900"/>
          <p14:tracePt t="33021" x="6634163" y="5168900"/>
          <p14:tracePt t="33036" x="6643688" y="5168900"/>
          <p14:tracePt t="33037" x="6653213" y="5168900"/>
          <p14:tracePt t="33051" x="6673850" y="5168900"/>
          <p14:tracePt t="33064" x="6694488" y="5168900"/>
          <p14:tracePt t="33090" x="6754813" y="5168900"/>
          <p14:tracePt t="33103" x="6784975" y="5168900"/>
          <p14:tracePt t="33117" x="6804025" y="5168900"/>
          <p14:tracePt t="33131" x="6824663" y="5168900"/>
          <p14:tracePt t="33146" x="6854825" y="5178425"/>
          <p14:tracePt t="33161" x="6884988" y="5178425"/>
          <p14:tracePt t="33175" x="6924675" y="5178425"/>
          <p14:tracePt t="33189" x="6975475" y="5178425"/>
          <p14:tracePt t="33204" x="6996113" y="5178425"/>
          <p14:tracePt t="33229" x="7135813" y="5178425"/>
          <p14:tracePt t="33243" x="7165975" y="5189538"/>
          <p14:tracePt t="33259" x="7237413" y="5189538"/>
          <p14:tracePt t="33273" x="7277100" y="5189538"/>
          <p14:tracePt t="33287" x="7327900" y="5189538"/>
          <p14:tracePt t="33301" x="7346950" y="5189538"/>
          <p14:tracePt t="33314" x="7377113" y="5189538"/>
          <p14:tracePt t="33340" x="7458075" y="5189538"/>
          <p14:tracePt t="33353" x="7488238" y="5189538"/>
          <p14:tracePt t="33368" x="7527925" y="5189538"/>
          <p14:tracePt t="33382" x="7548563" y="5189538"/>
          <p14:tracePt t="33395" x="7588250" y="5189538"/>
          <p14:tracePt t="33409" x="7629525" y="5189538"/>
          <p14:tracePt t="33424" x="7699375" y="5189538"/>
          <p14:tracePt t="33438" x="7759700" y="5178425"/>
          <p14:tracePt t="33464" x="7920038" y="5178425"/>
          <p14:tracePt t="33478" x="7940675" y="5178425"/>
          <p14:tracePt t="33506" x="7950200" y="5178425"/>
          <p14:tracePt t="33603" x="7959725" y="5178425"/>
          <p14:tracePt t="33631" x="7970838" y="5178425"/>
          <p14:tracePt t="33633" x="7989888" y="5168900"/>
          <p14:tracePt t="33647" x="8001000" y="5168900"/>
          <p14:tracePt t="33661" x="8031163" y="5168900"/>
          <p14:tracePt t="33676" x="8050213" y="5168900"/>
          <p14:tracePt t="33787" x="8020050" y="5168900"/>
          <p14:tracePt t="33803" x="7970838" y="5168900"/>
          <p14:tracePt t="33818" x="7899400" y="5178425"/>
          <p14:tracePt t="33833" x="7869238" y="5178425"/>
          <p14:tracePt t="33847" x="7789863" y="5178425"/>
          <p14:tracePt t="33861" x="7678738" y="5178425"/>
          <p14:tracePt t="33876" x="7548563" y="5178425"/>
          <p14:tracePt t="33892" x="7427913" y="5178425"/>
          <p14:tracePt t="33907" x="7286625" y="5178425"/>
          <p14:tracePt t="33922" x="7216775" y="5178425"/>
          <p14:tracePt t="33923" x="7177088" y="5178425"/>
          <p14:tracePt t="33938" x="7146925" y="5178425"/>
          <p14:tracePt t="33938" x="7116763" y="5178425"/>
          <p14:tracePt t="33963" x="7065963" y="5178425"/>
          <p14:tracePt t="33977" x="7015163" y="5178425"/>
          <p14:tracePt t="33993" x="6965950" y="5199063"/>
          <p14:tracePt t="34007" x="6864350" y="5219700"/>
          <p14:tracePt t="34022" x="6743700" y="5238750"/>
          <p14:tracePt t="34036" x="6704013" y="5238750"/>
          <p14:tracePt t="34048" x="6643688" y="5238750"/>
          <p14:tracePt t="34061" x="6623050" y="5238750"/>
          <p14:tracePt t="34089" x="6613525" y="5238750"/>
          <p14:tracePt t="34130" x="6604000" y="5238750"/>
          <p14:tracePt t="34147" x="6583363" y="5238750"/>
          <p14:tracePt t="34161" x="6573838" y="5238750"/>
          <p14:tracePt t="34191" x="6562725" y="5238750"/>
          <p14:tracePt t="34265" x="6553200" y="5238750"/>
          <p14:tracePt t="34280" x="6553200" y="5219700"/>
          <p14:tracePt t="34307" x="6553200" y="5168900"/>
          <p14:tracePt t="34321" x="6553200" y="5127625"/>
          <p14:tracePt t="34336" x="6553200" y="5067300"/>
          <p14:tracePt t="34350" x="6573838" y="5018088"/>
          <p14:tracePt t="34364" x="6573838" y="4997450"/>
          <p14:tracePt t="34378" x="6573838" y="4987925"/>
          <p14:tracePt t="34513" x="6583363" y="4987925"/>
          <p14:tracePt t="34540" x="6604000" y="5048250"/>
          <p14:tracePt t="34555" x="6623050" y="5087938"/>
          <p14:tracePt t="34571" x="6634163" y="5138738"/>
          <p14:tracePt t="34586" x="6643688" y="5168900"/>
          <p14:tracePt t="34602" x="6653213" y="5199063"/>
          <p14:tracePt t="34617" x="6653213" y="5219700"/>
          <p14:tracePt t="34632" x="6653213" y="5229225"/>
          <p14:tracePt t="34660" x="6653213" y="5238750"/>
          <p14:tracePt t="34675" x="6653213" y="5259388"/>
          <p14:tracePt t="34690" x="6653213" y="5310188"/>
          <p14:tracePt t="34706" x="6634163" y="5359400"/>
          <p14:tracePt t="34720" x="6634163" y="5370513"/>
          <p14:tracePt t="34722" x="6634163" y="5380038"/>
          <p14:tracePt t="34774" x="6623050" y="5400675"/>
          <p14:tracePt t="34789" x="6623050" y="5410200"/>
          <p14:tracePt t="34805" x="6604000" y="5440363"/>
          <p14:tracePt t="34820" x="6592888" y="5480050"/>
          <p14:tracePt t="34836" x="6573838" y="5510213"/>
          <p14:tracePt t="34851" x="6573838" y="5540375"/>
          <p14:tracePt t="34864" x="6562725" y="5561013"/>
          <p14:tracePt t="34878" x="6562725" y="5621338"/>
          <p14:tracePt t="34891" x="6562725" y="5711825"/>
          <p14:tracePt t="34905" x="6562725" y="5751513"/>
          <p14:tracePt t="34930" x="6562725" y="5832475"/>
          <p14:tracePt t="34945" x="6553200" y="5862638"/>
          <p14:tracePt t="34958" x="6553200" y="5872163"/>
          <p14:tracePt t="35095" x="6553200" y="5853113"/>
          <p14:tracePt t="35110" x="6553200" y="5702300"/>
          <p14:tracePt t="35124" x="6553200" y="5591175"/>
          <p14:tracePt t="35126" x="6553200" y="5480050"/>
          <p14:tracePt t="35139" x="6553200" y="5370513"/>
          <p14:tracePt t="35165" x="6553200" y="5219700"/>
          <p14:tracePt t="35165" x="6553200" y="5208588"/>
          <p14:tracePt t="35179" x="6553200" y="5199063"/>
          <p14:tracePt t="35197" x="6553200" y="5189538"/>
          <p14:tracePt t="35211" x="6553200" y="5178425"/>
          <p14:tracePt t="35225" x="6553200" y="5159375"/>
          <p14:tracePt t="35238" x="6553200" y="5148263"/>
          <p14:tracePt t="35254" x="6553200" y="5108575"/>
          <p14:tracePt t="35269" x="6553200" y="5078413"/>
          <p14:tracePt t="35298" x="6553200" y="5067300"/>
          <p14:tracePt t="35326" x="6553200" y="5048250"/>
          <p14:tracePt t="35341" x="6553200" y="5037138"/>
          <p14:tracePt t="35383" x="6523038" y="5087938"/>
          <p14:tracePt t="35399" x="6492875" y="5178425"/>
          <p14:tracePt t="35414" x="6462713" y="5208588"/>
          <p14:tracePt t="35415" x="6442075" y="5259388"/>
          <p14:tracePt t="35429" x="6423025" y="5289550"/>
          <p14:tracePt t="35443" x="6411913" y="5349875"/>
          <p14:tracePt t="35457" x="6392863" y="5410200"/>
          <p14:tracePt t="35471" x="6392863" y="5430838"/>
          <p14:tracePt t="35471" x="6392863" y="5461000"/>
          <p14:tracePt t="35483" x="6392863" y="5491163"/>
          <p14:tracePt t="35497" x="6392863" y="5570538"/>
          <p14:tracePt t="35523" x="6392863" y="5651500"/>
          <p14:tracePt t="35537" x="6392863" y="5721350"/>
          <p14:tracePt t="35551" x="6392863" y="5741988"/>
          <p14:tracePt t="35564" x="6402388" y="5811838"/>
          <p14:tracePt t="35578" x="6423025" y="5862638"/>
          <p14:tracePt t="35592" x="6423025" y="5883275"/>
          <p14:tracePt t="35607" x="6442075" y="5913438"/>
          <p14:tracePt t="35634" x="6483350" y="5953125"/>
          <p14:tracePt t="35648" x="6513513" y="5973763"/>
          <p14:tracePt t="35662" x="6543675" y="5992813"/>
          <p14:tracePt t="35676" x="6583363" y="6022975"/>
          <p14:tracePt t="35690" x="6653213" y="6053138"/>
          <p14:tracePt t="35703" x="6683375" y="6064250"/>
          <p14:tracePt t="35716" x="6773863" y="6094413"/>
          <p14:tracePt t="35741" x="6905625" y="6103938"/>
          <p14:tracePt t="35754" x="6965950" y="6103938"/>
          <p14:tracePt t="35767" x="7045325" y="6103938"/>
          <p14:tracePt t="35782" x="7116763" y="6083300"/>
          <p14:tracePt t="35795" x="7165975" y="6073775"/>
          <p14:tracePt t="35809" x="7177088" y="6053138"/>
          <p14:tracePt t="35835" x="7226300" y="6043613"/>
          <p14:tracePt t="35835" x="7246938" y="6043613"/>
          <p14:tracePt t="35850" x="7246938" y="6034088"/>
          <p14:tracePt t="35864" x="7277100" y="6013450"/>
          <p14:tracePt t="35878" x="7297738" y="5973763"/>
          <p14:tracePt t="35892" x="7316788" y="5922963"/>
          <p14:tracePt t="35906" x="7316788" y="5913438"/>
          <p14:tracePt t="35918" x="7327900" y="5883275"/>
          <p14:tracePt t="35945" x="7337425" y="5853113"/>
          <p14:tracePt t="35958" x="7346950" y="5822950"/>
          <p14:tracePt t="35971" x="7346950" y="5811838"/>
          <p14:tracePt t="35971" x="7346950" y="5792788"/>
          <p14:tracePt t="35984" x="7346950" y="5781675"/>
          <p14:tracePt t="35998" x="7358063" y="5751513"/>
          <p14:tracePt t="36037" x="7358063" y="5702300"/>
          <p14:tracePt t="36066" x="7358063" y="5672138"/>
          <p14:tracePt t="36081" x="7358063" y="5651500"/>
          <p14:tracePt t="36096" x="7337425" y="5630863"/>
          <p14:tracePt t="36111" x="7307263" y="5600700"/>
          <p14:tracePt t="36126" x="7256463" y="5570538"/>
          <p14:tracePt t="36141" x="7207250" y="5540375"/>
          <p14:tracePt t="36158" x="7146925" y="5521325"/>
          <p14:tracePt t="36173" x="7116763" y="5500688"/>
          <p14:tracePt t="36174" x="7075488" y="5491163"/>
          <p14:tracePt t="36187" x="7045325" y="5491163"/>
          <p14:tracePt t="36199" x="6996113" y="5480050"/>
          <p14:tracePt t="36225" x="6915150" y="5480050"/>
          <p14:tracePt t="36238" x="6894513" y="5480050"/>
          <p14:tracePt t="36252" x="6845300" y="5480050"/>
          <p14:tracePt t="36267" x="6804025" y="5480050"/>
          <p14:tracePt t="36281" x="6754813" y="5480050"/>
          <p14:tracePt t="36295" x="6734175" y="5480050"/>
          <p14:tracePt t="36309" x="6694488" y="5480050"/>
          <p14:tracePt t="36334" x="6643688" y="5521325"/>
          <p14:tracePt t="36348" x="6634163" y="5540375"/>
          <p14:tracePt t="36361" x="6604000" y="5581650"/>
          <p14:tracePt t="36376" x="6573838" y="5641975"/>
          <p14:tracePt t="36390" x="6562725" y="5672138"/>
          <p14:tracePt t="36405" x="6543675" y="5732463"/>
          <p14:tracePt t="36417" x="6543675" y="5792788"/>
          <p14:tracePt t="36442" x="6532563" y="5872163"/>
          <p14:tracePt t="36455" x="6532563" y="5922963"/>
          <p14:tracePt t="36469" x="6532563" y="5943600"/>
          <p14:tracePt t="36483" x="6553200" y="5992813"/>
          <p14:tracePt t="36497" x="6592888" y="6043613"/>
          <p14:tracePt t="36511" x="6613525" y="6053138"/>
          <p14:tracePt t="36537" x="6694488" y="6113463"/>
          <p14:tracePt t="36550" x="6743700" y="6134100"/>
          <p14:tracePt t="36564" x="6794500" y="6134100"/>
          <p14:tracePt t="36577" x="6845300" y="6134100"/>
          <p14:tracePt t="36591" x="6875463" y="6113463"/>
          <p14:tracePt t="36617" x="6985000" y="5973763"/>
          <p14:tracePt t="36617" x="7005638" y="5922963"/>
          <p14:tracePt t="36631" x="7015163" y="5853113"/>
          <p14:tracePt t="36646" x="7015163" y="5681663"/>
          <p14:tracePt t="36662" x="7026275" y="5530850"/>
          <p14:tracePt t="36676" x="7026275" y="5400675"/>
          <p14:tracePt t="36690" x="7005638" y="5299075"/>
          <p14:tracePt t="36702" x="6985000" y="5238750"/>
          <p14:tracePt t="36715" x="6935788" y="5159375"/>
          <p14:tracePt t="36729" x="6875463" y="5067300"/>
          <p14:tracePt t="36755" x="6773863" y="4946650"/>
          <p14:tracePt t="36769" x="6734175" y="4927600"/>
          <p14:tracePt t="36782" x="6673850" y="4886325"/>
          <p14:tracePt t="36796" x="6623050" y="4867275"/>
          <p14:tracePt t="36811" x="6604000" y="4867275"/>
          <p14:tracePt t="36811" x="6592888" y="4856163"/>
          <p14:tracePt t="36825" x="6583363" y="4846638"/>
          <p14:tracePt t="36840" x="6573838" y="4846638"/>
          <p14:tracePt t="36865" x="6553200" y="4846638"/>
          <p14:tracePt t="36908" x="6543675" y="4856163"/>
          <p14:tracePt t="36935" x="6543675" y="4867275"/>
          <p14:tracePt t="36951" x="6532563" y="4886325"/>
          <p14:tracePt t="36965" x="6532563" y="4916488"/>
          <p14:tracePt t="36981" x="6532563" y="4927600"/>
          <p14:tracePt t="36982" x="6532563" y="4937125"/>
          <p14:tracePt t="37012" x="6532563" y="4946650"/>
          <p14:tracePt t="37081" x="6553200" y="4946650"/>
          <p14:tracePt t="37097" x="6592888" y="4937125"/>
          <p14:tracePt t="37113" x="6634163" y="4937125"/>
          <p14:tracePt t="37129" x="6683375" y="4927600"/>
          <p14:tracePt t="37145" x="6724650" y="4916488"/>
          <p14:tracePt t="37161" x="6773863" y="4906963"/>
          <p14:tracePt t="37177" x="6824663" y="4906963"/>
          <p14:tracePt t="37192" x="6864350" y="4906963"/>
          <p14:tracePt t="37209" x="6915150" y="4906963"/>
          <p14:tracePt t="37224" x="6965950" y="4906963"/>
          <p14:tracePt t="37239" x="7026275" y="4906963"/>
          <p14:tracePt t="37255" x="7056438" y="4906963"/>
          <p14:tracePt t="37256" x="7086600" y="4897438"/>
          <p14:tracePt t="37282" x="7177088" y="4886325"/>
          <p14:tracePt t="37297" x="7237413" y="4886325"/>
          <p14:tracePt t="37310" x="7267575" y="4886325"/>
          <p14:tracePt t="37323" x="7316788" y="4876800"/>
          <p14:tracePt t="37347" x="7397750" y="4867275"/>
          <p14:tracePt t="37360" x="7437438" y="4867275"/>
          <p14:tracePt t="37375" x="7458075" y="4867275"/>
          <p14:tracePt t="37388" x="7518400" y="4867275"/>
          <p14:tracePt t="37402" x="7599363" y="4867275"/>
          <p14:tracePt t="37427" x="7720013" y="4867275"/>
          <p14:tracePt t="37440" x="7780338" y="4856163"/>
          <p14:tracePt t="37454" x="7810500" y="4856163"/>
          <p14:tracePt t="37468" x="7839075" y="4856163"/>
          <p14:tracePt t="37482" x="7859713" y="4856163"/>
          <p14:tracePt t="37495" x="7880350" y="4846638"/>
          <p14:tracePt t="37510" x="7899400" y="4846638"/>
          <p14:tracePt t="37535" x="7970838" y="4846638"/>
          <p14:tracePt t="37549" x="8010525" y="4837113"/>
          <p14:tracePt t="37563" x="8020050" y="4837113"/>
          <p14:tracePt t="37911" x="0" y="0"/>
        </p14:tracePtLst>
        <p14:tracePtLst>
          <p14:tracePt t="39262" x="6381750" y="3800475"/>
          <p14:tracePt t="39609" x="6392863" y="3800475"/>
          <p14:tracePt t="39705" x="6392863" y="3790950"/>
          <p14:tracePt t="39720" x="6402388" y="3790950"/>
          <p14:tracePt t="39734" x="6402388" y="3781425"/>
          <p14:tracePt t="39752" x="6411913" y="3781425"/>
          <p14:tracePt t="39805" x="6411913" y="3770313"/>
          <p14:tracePt t="40276" x="6423025" y="3770313"/>
          <p14:tracePt t="41617" x="6432550" y="3770313"/>
          <p14:tracePt t="41809" x="6442075" y="3770313"/>
          <p14:tracePt t="41851" x="6453188" y="3770313"/>
          <p14:tracePt t="41919" x="6462713" y="3770313"/>
          <p14:tracePt t="41934" x="6462713" y="3760788"/>
          <p14:tracePt t="41965" x="6472238" y="3760788"/>
          <p14:tracePt t="41979" x="6483350" y="3760788"/>
          <p14:tracePt t="42061" x="6492875" y="3760788"/>
          <p14:tracePt t="42118" x="6502400" y="3760788"/>
          <p14:tracePt t="42133" x="6502400" y="3751263"/>
          <p14:tracePt t="42149" x="6513513" y="3751263"/>
          <p14:tracePt t="42203" x="6523038" y="3751263"/>
          <p14:tracePt t="42246" x="6532563" y="3751263"/>
          <p14:tracePt t="42292" x="6543675" y="3751263"/>
          <p14:tracePt t="42320" x="6553200" y="3751263"/>
          <p14:tracePt t="42336" x="6562725" y="3751263"/>
          <p14:tracePt t="42366" x="6573838" y="3751263"/>
          <p14:tracePt t="42383" x="6583363" y="3751263"/>
          <p14:tracePt t="42397" x="6592888" y="3751263"/>
          <p14:tracePt t="42428" x="6604000" y="3751263"/>
          <p14:tracePt t="42443" x="6623050" y="3751263"/>
          <p14:tracePt t="42457" x="6634163" y="3751263"/>
          <p14:tracePt t="42483" x="6664325" y="3751263"/>
          <p14:tracePt t="42510" x="6673850" y="3751263"/>
          <p14:tracePt t="42537" x="6683375" y="3760788"/>
          <p14:tracePt t="42582" x="6694488" y="3760788"/>
          <p14:tracePt t="42671" x="6704013" y="3760788"/>
          <p14:tracePt t="42687" x="6713538" y="3760788"/>
          <p14:tracePt t="42701" x="6724650" y="3760788"/>
          <p14:tracePt t="42717" x="6734175" y="3760788"/>
          <p14:tracePt t="42760" x="6743700" y="3760788"/>
          <p14:tracePt t="42775" x="6754813" y="3760788"/>
          <p14:tracePt t="42819" x="6764338" y="3760788"/>
          <p14:tracePt t="42849" x="6773863" y="3760788"/>
          <p14:tracePt t="42889" x="6784975" y="3760788"/>
          <p14:tracePt t="42904" x="6794500" y="3760788"/>
          <p14:tracePt t="42964" x="6804025" y="3760788"/>
          <p14:tracePt t="42980" x="6815138" y="3751263"/>
          <p14:tracePt t="42994" x="6834188" y="3751263"/>
          <p14:tracePt t="43011" x="6854825" y="3751263"/>
          <p14:tracePt t="43038" x="6875463" y="3751263"/>
          <p14:tracePt t="43052" x="6884988" y="3751263"/>
          <p14:tracePt t="43067" x="6894513" y="3751263"/>
          <p14:tracePt t="43083" x="6905625" y="3751263"/>
          <p14:tracePt t="43099" x="6924675" y="3751263"/>
          <p14:tracePt t="43115" x="6935788" y="3751263"/>
          <p14:tracePt t="43130" x="6965950" y="3751263"/>
          <p14:tracePt t="43146" x="6985000" y="3751263"/>
          <p14:tracePt t="43185" x="7005638" y="3751263"/>
          <p14:tracePt t="43215" x="7015163" y="3751263"/>
          <p14:tracePt t="43245" x="7026275" y="3751263"/>
          <p14:tracePt t="43302" x="7026275" y="3740150"/>
          <p14:tracePt t="43318" x="7045325" y="3740150"/>
          <p14:tracePt t="43347" x="7056438" y="3740150"/>
          <p14:tracePt t="43362" x="7065963" y="3740150"/>
          <p14:tracePt t="43390" x="7086600" y="3740150"/>
          <p14:tracePt t="43419" x="7096125" y="3740150"/>
          <p14:tracePt t="43420" x="7105650" y="3740150"/>
          <p14:tracePt t="43434" x="7116763" y="3740150"/>
          <p14:tracePt t="43450" x="7126288" y="3740150"/>
          <p14:tracePt t="43451" x="7135813" y="3740150"/>
          <p14:tracePt t="43465" x="7146925" y="3740150"/>
          <p14:tracePt t="43479" x="7165975" y="3740150"/>
          <p14:tracePt t="43491" x="7177088" y="3740150"/>
          <p14:tracePt t="43519" x="7186613" y="3740150"/>
          <p14:tracePt t="43550" x="7196138" y="3740150"/>
          <p14:tracePt t="43565" x="7216775" y="3740150"/>
          <p14:tracePt t="43606" x="7246938" y="3740150"/>
          <p14:tracePt t="43623" x="7267575" y="3740150"/>
          <p14:tracePt t="43639" x="7297738" y="3740150"/>
          <p14:tracePt t="43655" x="7327900" y="3740150"/>
          <p14:tracePt t="43682" x="7367588" y="3740150"/>
          <p14:tracePt t="43698" x="7377113" y="3740150"/>
          <p14:tracePt t="43713" x="7397750" y="3740150"/>
          <p14:tracePt t="43727" x="7407275" y="3751263"/>
          <p14:tracePt t="43757" x="7418388" y="3751263"/>
          <p14:tracePt t="43815" x="7427913" y="3751263"/>
          <p14:tracePt t="43856" x="7427913" y="3760788"/>
          <p14:tracePt t="43886" x="7437438" y="3760788"/>
          <p14:tracePt t="43918" x="7448550" y="3760788"/>
          <p14:tracePt t="43948" x="7458075" y="3760788"/>
          <p14:tracePt t="44114" x="7467600" y="3760788"/>
          <p14:tracePt t="44270" x="7478713" y="3760788"/>
          <p14:tracePt t="44414" x="7488238" y="3760788"/>
          <p14:tracePt t="44449" x="7497763" y="3760788"/>
          <p14:tracePt t="46619" x="7497763" y="3770313"/>
          <p14:tracePt t="46634" x="7497763" y="3790950"/>
          <p14:tracePt t="46680" x="7497763" y="3800475"/>
          <p14:tracePt t="46736" x="7497763" y="3811588"/>
          <p14:tracePt t="46751" x="7497763" y="3821113"/>
          <p14:tracePt t="46766" x="7497763" y="3830638"/>
          <p14:tracePt t="46782" x="7497763" y="3841750"/>
          <p14:tracePt t="46810" x="7497763" y="3851275"/>
          <p14:tracePt t="46854" x="7497763" y="3860800"/>
          <p14:tracePt t="46881" x="7497763" y="3881438"/>
          <p14:tracePt t="46896" x="7497763" y="3890963"/>
          <p14:tracePt t="46912" x="7497763" y="3902075"/>
          <p14:tracePt t="46941" x="7497763" y="3911600"/>
          <p14:tracePt t="46957" x="7497763" y="3921125"/>
          <p14:tracePt t="47000" x="7497763" y="3932238"/>
          <p14:tracePt t="47015" x="7497763" y="3941763"/>
          <p14:tracePt t="47031" x="7497763" y="3951288"/>
          <p14:tracePt t="47044" x="7497763" y="3962400"/>
          <p14:tracePt t="47071" x="7497763" y="3971925"/>
          <p14:tracePt t="47098" x="7497763" y="3981450"/>
          <p14:tracePt t="47140" x="7497763" y="3992563"/>
          <p14:tracePt t="47155" x="7497763" y="4002088"/>
          <p14:tracePt t="47171" x="7497763" y="4011613"/>
          <p14:tracePt t="47187" x="7497763" y="4022725"/>
          <p14:tracePt t="47203" x="7497763" y="4032250"/>
          <p14:tracePt t="47218" x="7497763" y="4041775"/>
          <p14:tracePt t="47236" x="7508875" y="4052888"/>
          <p14:tracePt t="47272" x="7508875" y="4062413"/>
          <p14:tracePt t="47288" x="7508875" y="4071938"/>
          <p14:tracePt t="47307" x="7508875" y="4083050"/>
          <p14:tracePt t="47335" x="7508875" y="4092575"/>
          <p14:tracePt t="47350" x="7508875" y="4113213"/>
          <p14:tracePt t="47380" x="7518400" y="4122738"/>
          <p14:tracePt t="47412" x="7518400" y="4132263"/>
          <p14:tracePt t="47443" x="7518400" y="4143375"/>
          <p14:tracePt t="47459" x="7518400" y="4152900"/>
          <p14:tracePt t="47518" x="7518400" y="4162425"/>
          <p14:tracePt t="47552" x="7518400" y="4183063"/>
          <p14:tracePt t="47569" x="7527925" y="4192588"/>
          <p14:tracePt t="47599" x="7527925" y="4203700"/>
          <p14:tracePt t="47980" x="7539038" y="4203700"/>
          <p14:tracePt t="48008" x="7558088" y="4203700"/>
          <p14:tracePt t="48023" x="7569200" y="4203700"/>
          <p14:tracePt t="48038" x="7578725" y="4203700"/>
          <p14:tracePt t="48053" x="7588250" y="4203700"/>
          <p14:tracePt t="48069" x="7599363" y="4203700"/>
          <p14:tracePt t="48084" x="7608888" y="4203700"/>
          <p14:tracePt t="48100" x="7618413" y="4203700"/>
          <p14:tracePt t="48114" x="7629525" y="4203700"/>
          <p14:tracePt t="48129" x="7639050" y="4203700"/>
          <p14:tracePt t="48143" x="7648575" y="4203700"/>
          <p14:tracePt t="48171" x="7659688" y="4203700"/>
          <p14:tracePt t="48186" x="7669213" y="4203700"/>
          <p14:tracePt t="48201" x="7678738" y="4203700"/>
          <p14:tracePt t="48240" x="7689850" y="4203700"/>
          <p14:tracePt t="48254" x="7699375" y="4203700"/>
          <p14:tracePt t="48284" x="7708900" y="4203700"/>
          <p14:tracePt t="48299" x="7720013" y="4203700"/>
          <p14:tracePt t="48313" x="7729538" y="4203700"/>
          <p14:tracePt t="48329" x="7759700" y="4203700"/>
          <p14:tracePt t="48344" x="7769225" y="4203700"/>
          <p14:tracePt t="48359" x="7789863" y="4203700"/>
          <p14:tracePt t="48375" x="7810500" y="4203700"/>
          <p14:tracePt t="48390" x="7829550" y="4203700"/>
          <p14:tracePt t="48405" x="7839075" y="4203700"/>
          <p14:tracePt t="48420" x="7850188" y="4203700"/>
          <p14:tracePt t="48434" x="7859713" y="4203700"/>
          <p14:tracePt t="48474" x="7889875" y="4203700"/>
          <p14:tracePt t="48518" x="7899400" y="4203700"/>
          <p14:tracePt t="48532" x="7910513" y="4203700"/>
          <p14:tracePt t="48561" x="7929563" y="4213225"/>
          <p14:tracePt t="48576" x="7940675" y="4213225"/>
          <p14:tracePt t="48591" x="7950200" y="4213225"/>
          <p14:tracePt t="48606" x="7959725" y="4213225"/>
          <p14:tracePt t="48621" x="7980363" y="4213225"/>
          <p14:tracePt t="48636" x="7989888" y="4213225"/>
          <p14:tracePt t="48651" x="8010525" y="4213225"/>
          <p14:tracePt t="48667" x="8020050" y="4213225"/>
          <p14:tracePt t="48693" x="8050213" y="4213225"/>
          <p14:tracePt t="48707" x="8070850" y="4213225"/>
          <p14:tracePt t="48722" x="8091488" y="4213225"/>
          <p14:tracePt t="48735" x="8131175" y="4213225"/>
          <p14:tracePt t="48749" x="8151813" y="4222750"/>
          <p14:tracePt t="48763" x="8170863" y="4222750"/>
          <p14:tracePt t="48777" x="8181975" y="4222750"/>
          <p14:tracePt t="48803" x="8212138" y="4222750"/>
          <p14:tracePt t="48817" x="8221663" y="4222750"/>
          <p14:tracePt t="48831" x="8231188" y="4222750"/>
          <p14:tracePt t="48873" x="8251825" y="4222750"/>
          <p14:tracePt t="48890" x="8261350" y="4222750"/>
          <p14:tracePt t="48905" x="8272463" y="4222750"/>
          <p14:tracePt t="48921" x="8281988" y="4222750"/>
          <p14:tracePt t="48936" x="8302625" y="4222750"/>
          <p14:tracePt t="48951" x="8312150" y="4222750"/>
          <p14:tracePt t="48964" x="8321675" y="4222750"/>
          <p14:tracePt t="48990" x="8342313" y="4222750"/>
          <p14:tracePt t="48991" x="8351838" y="4222750"/>
          <p14:tracePt t="49006" x="8362950" y="4222750"/>
          <p14:tracePt t="49007" x="8382000" y="4233863"/>
          <p14:tracePt t="49021" x="8393113" y="4233863"/>
          <p14:tracePt t="49035" x="8423275" y="4233863"/>
          <p14:tracePt t="49047" x="8453438" y="4233863"/>
          <p14:tracePt t="49061" x="8483600" y="4233863"/>
          <p14:tracePt t="49076" x="8502650" y="4243388"/>
          <p14:tracePt t="49090" x="8523288" y="4243388"/>
          <p14:tracePt t="49129" x="8562975" y="4243388"/>
          <p14:tracePt t="49146" x="8574088" y="4243388"/>
          <p14:tracePt t="49161" x="8593138" y="4243388"/>
          <p14:tracePt t="49176" x="8604250" y="4243388"/>
          <p14:tracePt t="49177" x="8623300" y="4243388"/>
          <p14:tracePt t="49204" x="8653463" y="4243388"/>
          <p14:tracePt t="49219" x="8683625" y="4243388"/>
          <p14:tracePt t="49232" x="8694738" y="4243388"/>
          <p14:tracePt t="49246" x="8704263" y="4243388"/>
          <p14:tracePt t="49263" x="8724900" y="4243388"/>
          <p14:tracePt t="49278" x="8734425" y="4243388"/>
          <p14:tracePt t="49292" x="8743950" y="4243388"/>
          <p14:tracePt t="49317" x="8755063" y="4243388"/>
          <p14:tracePt t="49345" x="8764588" y="4243388"/>
          <p14:tracePt t="49375" x="8774113" y="4243388"/>
          <p14:tracePt t="49391" x="8794750" y="4243388"/>
          <p14:tracePt t="49408" x="8804275" y="4243388"/>
          <p14:tracePt t="49426" x="8824913" y="4243388"/>
          <p14:tracePt t="49427" x="8834438" y="4243388"/>
          <p14:tracePt t="49443" x="8855075" y="4243388"/>
          <p14:tracePt t="49458" x="8864600" y="4243388"/>
          <p14:tracePt t="49472" x="8875713" y="4243388"/>
          <p14:tracePt t="49486" x="8885238" y="4252913"/>
          <p14:tracePt t="49499" x="8894763" y="4252913"/>
          <p14:tracePt t="49527" x="8905875" y="4252913"/>
          <p14:tracePt t="49542" x="8915400" y="4252913"/>
          <p14:tracePt t="49558" x="8924925" y="4252913"/>
          <p14:tracePt t="49572" x="8936038" y="4252913"/>
          <p14:tracePt t="49574" x="8945563" y="4252913"/>
          <p14:tracePt t="50384" x="8955088" y="4252913"/>
          <p14:tracePt t="50471" x="8955088" y="4243388"/>
          <p14:tracePt t="50499" x="8955088" y="4233863"/>
          <p14:tracePt t="50527" x="8955088" y="4222750"/>
          <p14:tracePt t="50558" x="8966200" y="4222750"/>
          <p14:tracePt t="50612" x="8966200" y="4213225"/>
          <p14:tracePt t="50715" x="8966200" y="4203700"/>
          <p14:tracePt t="50730" x="8966200" y="4192588"/>
          <p14:tracePt t="50744" x="8966200" y="4183063"/>
          <p14:tracePt t="50814" x="8966200" y="4173538"/>
          <p14:tracePt t="50861" x="8966200" y="4162425"/>
          <p14:tracePt t="50904" x="8966200" y="4152900"/>
          <p14:tracePt t="50918" x="8966200" y="4143375"/>
          <p14:tracePt t="50947" x="8966200" y="4132263"/>
          <p14:tracePt t="50976" x="8966200" y="4122738"/>
          <p14:tracePt t="51005" x="8966200" y="4113213"/>
          <p14:tracePt t="51031" x="8966200" y="4102100"/>
          <p14:tracePt t="51046" x="8966200" y="4083050"/>
          <p14:tracePt t="51062" x="8966200" y="4071938"/>
          <p14:tracePt t="51077" x="8975725" y="4071938"/>
          <p14:tracePt t="51092" x="8975725" y="4062413"/>
          <p14:tracePt t="51107" x="8975725" y="4052888"/>
          <p14:tracePt t="51135" x="8975725" y="4041775"/>
          <p14:tracePt t="51150" x="8975725" y="4022725"/>
          <p14:tracePt t="51180" x="8975725" y="4011613"/>
          <p14:tracePt t="51195" x="8985250" y="4002088"/>
          <p14:tracePt t="51237" x="8985250" y="3981450"/>
          <p14:tracePt t="51252" x="8985250" y="3971925"/>
          <p14:tracePt t="51270" x="8985250" y="3962400"/>
          <p14:tracePt t="51284" x="8985250" y="3951288"/>
          <p14:tracePt t="51298" x="8996363" y="3951288"/>
          <p14:tracePt t="51312" x="8996363" y="3941763"/>
          <p14:tracePt t="51327" x="8996363" y="3921125"/>
          <p14:tracePt t="51369" x="8996363" y="3911600"/>
          <p14:tracePt t="51411" x="8996363" y="3902075"/>
          <p14:tracePt t="51438" x="8996363" y="3890963"/>
          <p14:tracePt t="51453" x="8996363" y="3881438"/>
          <p14:tracePt t="51481" x="8996363" y="3871913"/>
          <p14:tracePt t="51510" x="9005888" y="3860800"/>
          <p14:tracePt t="51527" x="9005888" y="3851275"/>
          <p14:tracePt t="51557" x="9005888" y="3841750"/>
          <p14:tracePt t="51572" x="9005888" y="3830638"/>
          <p14:tracePt t="51616" x="9005888" y="3821113"/>
          <p14:tracePt t="51633" x="9005888" y="3811588"/>
          <p14:tracePt t="51648" x="9015413" y="3800475"/>
          <p14:tracePt t="51698" x="9015413" y="3790950"/>
          <p14:tracePt t="51751" x="9026525" y="3781425"/>
          <p14:tracePt t="51780" x="9036050" y="3781425"/>
          <p14:tracePt t="51795" x="9056688" y="3770313"/>
          <p14:tracePt t="51824" x="9066213" y="3770313"/>
          <p14:tracePt t="51839" x="9075738" y="3770313"/>
          <p14:tracePt t="51854" x="9086850" y="3770313"/>
          <p14:tracePt t="51867" x="9105900" y="3770313"/>
          <p14:tracePt t="51882" x="9126538" y="3770313"/>
          <p14:tracePt t="51907" x="9196388" y="3770313"/>
          <p14:tracePt t="51922" x="9256713" y="3781425"/>
          <p14:tracePt t="51936" x="9297988" y="3781425"/>
          <p14:tracePt t="51950" x="9347200" y="3781425"/>
          <p14:tracePt t="51963" x="9377363" y="3781425"/>
          <p14:tracePt t="51978" x="9388475" y="3781425"/>
          <p14:tracePt t="52033" x="9407525" y="3781425"/>
          <p14:tracePt t="52078" x="9428163" y="3781425"/>
          <p14:tracePt t="52094" x="9478963" y="3781425"/>
          <p14:tracePt t="52109" x="9518650" y="3781425"/>
          <p14:tracePt t="52124" x="9569450" y="3781425"/>
          <p14:tracePt t="52139" x="9609138" y="3781425"/>
          <p14:tracePt t="52140" x="9628188" y="3781425"/>
          <p14:tracePt t="52154" x="9648825" y="3781425"/>
          <p14:tracePt t="52168" x="9658350" y="3781425"/>
          <p14:tracePt t="52182" x="9678988" y="3781425"/>
          <p14:tracePt t="52198" x="9699625" y="3781425"/>
          <p14:tracePt t="52212" x="9709150" y="3781425"/>
          <p14:tracePt t="52226" x="9729788" y="3781425"/>
          <p14:tracePt t="52252" x="9759950" y="3781425"/>
          <p14:tracePt t="52268" x="9809163" y="3790950"/>
          <p14:tracePt t="52282" x="9829800" y="3790950"/>
          <p14:tracePt t="52296" x="9869488" y="3790950"/>
          <p14:tracePt t="52311" x="9899650" y="3800475"/>
          <p14:tracePt t="52325" x="9929813" y="3811588"/>
          <p14:tracePt t="52337" x="9940925" y="3811588"/>
          <p14:tracePt t="52351" x="9950450" y="3821113"/>
          <p14:tracePt t="52376" x="9971088" y="3830638"/>
          <p14:tracePt t="52390" x="9971088" y="3841750"/>
          <p14:tracePt t="52403" x="9980613" y="3851275"/>
          <p14:tracePt t="52416" x="10001250" y="3871913"/>
          <p14:tracePt t="52431" x="10020300" y="3881438"/>
          <p14:tracePt t="52445" x="10031413" y="3902075"/>
          <p14:tracePt t="52459" x="10040938" y="3911600"/>
          <p14:tracePt t="52485" x="10050463" y="3932238"/>
          <p14:tracePt t="52498" x="10061575" y="3962400"/>
          <p14:tracePt t="52511" x="10061575" y="3992563"/>
          <p14:tracePt t="52525" x="10071100" y="4011613"/>
          <p14:tracePt t="52526" x="10071100" y="4022725"/>
          <p14:tracePt t="52539" x="10071100" y="4041775"/>
          <p14:tracePt t="52552" x="10091738" y="4062413"/>
          <p14:tracePt t="52577" x="10101263" y="4102100"/>
          <p14:tracePt t="52604" x="10101263" y="4132263"/>
          <p14:tracePt t="52619" x="10110788" y="4152900"/>
          <p14:tracePt t="52634" x="10110788" y="4173538"/>
          <p14:tracePt t="52649" x="10131425" y="4183063"/>
          <p14:tracePt t="52664" x="10131425" y="4203700"/>
          <p14:tracePt t="52680" x="10131425" y="4213225"/>
          <p14:tracePt t="52694" x="10131425" y="4222750"/>
          <p14:tracePt t="52696" x="10140950" y="4233863"/>
          <p14:tracePt t="52710" x="10140950" y="4243388"/>
          <p14:tracePt t="52725" x="10161588" y="4273550"/>
          <p14:tracePt t="52751" x="10171113" y="4294188"/>
          <p14:tracePt t="52752" x="10182225" y="4294188"/>
          <p14:tracePt t="52779" x="10182225" y="4303713"/>
          <p14:tracePt t="52793" x="10191750" y="4303713"/>
          <p14:tracePt t="52808" x="10212388" y="4303713"/>
          <p14:tracePt t="52821" x="10221913" y="4303713"/>
          <p14:tracePt t="52834" x="10282238" y="4283075"/>
          <p14:tracePt t="52860" x="10402888" y="4264025"/>
          <p14:tracePt t="52874" x="10472738" y="4252913"/>
          <p14:tracePt t="52888" x="10493375" y="4252913"/>
          <p14:tracePt t="52901" x="10553700" y="4252913"/>
          <p14:tracePt t="52915" x="10583863" y="4252913"/>
          <p14:tracePt t="52930" x="10623550" y="4252913"/>
          <p14:tracePt t="52943" x="10664825" y="4252913"/>
          <p14:tracePt t="52970" x="10795000" y="4252913"/>
          <p14:tracePt t="52983" x="10834688" y="4252913"/>
          <p14:tracePt t="52998" x="10945813" y="4252913"/>
          <p14:tracePt t="53012" x="11036300" y="4252913"/>
          <p14:tracePt t="53026" x="11066463" y="4252913"/>
          <p14:tracePt t="53038" x="11106150" y="4252913"/>
          <p14:tracePt t="53052" x="11126788" y="4252913"/>
          <p14:tracePt t="53077" x="11177588" y="4243388"/>
          <p14:tracePt t="53091" x="11207750" y="4233863"/>
          <p14:tracePt t="53104" x="11256963" y="4233863"/>
          <p14:tracePt t="53117" x="11317288" y="4233863"/>
          <p14:tracePt t="53131" x="11326813" y="4233863"/>
          <p14:tracePt t="53132" x="11347450" y="4233863"/>
          <p14:tracePt t="53147" x="11356975" y="4233863"/>
          <p14:tracePt t="53161" x="11398250" y="4233863"/>
          <p14:tracePt t="53187" x="11428413" y="4233863"/>
          <p14:tracePt t="53524" x="0" y="0"/>
        </p14:tracePtLst>
        <p14:tracePtLst>
          <p14:tracePt t="60759" x="6653213" y="5943600"/>
          <p14:tracePt t="60931" x="6673850" y="5922963"/>
          <p14:tracePt t="60946" x="6683375" y="5913438"/>
          <p14:tracePt t="60971" x="6734175" y="5902325"/>
          <p14:tracePt t="60983" x="6743700" y="5902325"/>
          <p14:tracePt t="61044" x="6754813" y="5902325"/>
          <p14:tracePt t="61058" x="6784975" y="5902325"/>
          <p14:tracePt t="61095" x="6815138" y="5913438"/>
          <p14:tracePt t="61107" x="6834188" y="5922963"/>
          <p14:tracePt t="61120" x="6864350" y="5932488"/>
          <p14:tracePt t="61134" x="6875463" y="5932488"/>
          <p14:tracePt t="61159" x="6905625" y="5932488"/>
          <p14:tracePt t="61172" x="6954838" y="5943600"/>
          <p14:tracePt t="61186" x="6985000" y="5953125"/>
          <p14:tracePt t="61197" x="7015163" y="5953125"/>
          <p14:tracePt t="61223" x="7075488" y="5953125"/>
          <p14:tracePt t="61234" x="7126288" y="5953125"/>
          <p14:tracePt t="61248" x="7156450" y="5953125"/>
          <p14:tracePt t="61263" x="7177088" y="5953125"/>
          <p14:tracePt t="61277" x="7216775" y="5953125"/>
          <p14:tracePt t="61290" x="7237413" y="5953125"/>
          <p14:tracePt t="61315" x="7246938" y="5953125"/>
          <p14:tracePt t="61327" x="7267575" y="5953125"/>
          <p14:tracePt t="61341" x="7286625" y="5943600"/>
          <p14:tracePt t="61354" x="7316788" y="5943600"/>
          <p14:tracePt t="61354" x="7337425" y="5943600"/>
          <p14:tracePt t="61379" x="7377113" y="5922963"/>
          <p14:tracePt t="61391" x="7388225" y="5922963"/>
          <p14:tracePt t="61464" x="7397750" y="5922963"/>
          <p14:tracePt t="61477" x="7407275" y="5922963"/>
          <p14:tracePt t="61503" x="7418388" y="5922963"/>
          <p14:tracePt t="61759" x="0" y="0"/>
        </p14:tracePtLst>
      </p14:laserTraceLst>
    </p:ext>
    <p:ext uri="{E180D4A7-C9FB-4DFB-919C-405C955672EB}">
      <p14:showEvtLst xmlns:p14="http://schemas.microsoft.com/office/powerpoint/2010/main">
        <p14:playEvt time="183" objId="10"/>
        <p14:stopEvt time="60627" objId="10"/>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Timer: </a:t>
            </a:r>
            <a:r>
              <a:rPr lang="en-US" dirty="0" err="1"/>
              <a:t>Pre</a:t>
            </a:r>
            <a:r>
              <a:rPr lang="en-US" altLang="zh-CN" dirty="0" err="1"/>
              <a:t>scaler</a:t>
            </a:r>
            <a:r>
              <a:rPr lang="en-US" altLang="zh-CN" dirty="0"/>
              <a:t> (PSC)</a:t>
            </a:r>
            <a:endParaRPr lang="en-US" dirty="0"/>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7C8D44-3667-46F6-9772-CC52308E2A7F}" type="slidenum">
              <a:rPr kumimoji="0" lang="en-US" sz="1400" b="0" i="0" u="none" strike="noStrike" kern="1200" cap="none" spc="0" normalizeH="0" baseline="0" noProof="0" smtClean="0">
                <a:ln>
                  <a:noFill/>
                </a:ln>
                <a:solidFill>
                  <a:srgbClr val="1F497D"/>
                </a:solidFill>
                <a:effectLst/>
                <a:uLnTx/>
                <a:uFillTx/>
                <a:latin typeface="Gill Sans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dirty="0">
              <a:ln>
                <a:noFill/>
              </a:ln>
              <a:solidFill>
                <a:srgbClr val="1F497D"/>
              </a:solidFill>
              <a:effectLst/>
              <a:uLnTx/>
              <a:uFillTx/>
              <a:latin typeface="Gill Sans MT"/>
              <a:ea typeface="+mn-ea"/>
              <a:cs typeface="+mn-cs"/>
            </a:endParaRPr>
          </a:p>
        </p:txBody>
      </p:sp>
      <p:sp>
        <p:nvSpPr>
          <p:cNvPr id="6" name="Text Box 12"/>
          <p:cNvSpPr txBox="1">
            <a:spLocks noChangeArrowheads="1"/>
          </p:cNvSpPr>
          <p:nvPr/>
        </p:nvSpPr>
        <p:spPr bwMode="auto">
          <a:xfrm>
            <a:off x="4530500" y="1068574"/>
            <a:ext cx="15610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charset="0"/>
                <a:ea typeface="+mn-ea"/>
                <a:cs typeface="Arial" charset="0"/>
              </a:rPr>
              <a:t>Reload Value</a:t>
            </a:r>
          </a:p>
        </p:txBody>
      </p:sp>
      <p:sp>
        <p:nvSpPr>
          <p:cNvPr id="7" name="Line 9"/>
          <p:cNvSpPr>
            <a:spLocks noChangeShapeType="1"/>
          </p:cNvSpPr>
          <p:nvPr/>
        </p:nvSpPr>
        <p:spPr bwMode="auto">
          <a:xfrm>
            <a:off x="1752602" y="2516376"/>
            <a:ext cx="342411" cy="847"/>
          </a:xfrm>
          <a:prstGeom prst="line">
            <a:avLst/>
          </a:prstGeom>
          <a:noFill/>
          <a:ln w="19050">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8" name="Rectangle 4"/>
          <p:cNvSpPr>
            <a:spLocks noChangeArrowheads="1"/>
          </p:cNvSpPr>
          <p:nvPr/>
        </p:nvSpPr>
        <p:spPr bwMode="auto">
          <a:xfrm>
            <a:off x="4340907" y="2128386"/>
            <a:ext cx="2001927" cy="762000"/>
          </a:xfrm>
          <a:prstGeom prst="rect">
            <a:avLst/>
          </a:prstGeom>
          <a:solidFill>
            <a:schemeClr val="tx2"/>
          </a:solidFill>
          <a:ln w="9525">
            <a:solidFill>
              <a:schemeClr val="tx1"/>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Arial" charset="0"/>
              </a:rPr>
              <a:t>Timer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Arial" charset="0"/>
                <a:ea typeface="+mn-ea"/>
                <a:cs typeface="Arial" charset="0"/>
              </a:rPr>
              <a:t>Counter</a:t>
            </a:r>
          </a:p>
        </p:txBody>
      </p:sp>
      <p:sp>
        <p:nvSpPr>
          <p:cNvPr id="9" name="AutoShape 5"/>
          <p:cNvSpPr>
            <a:spLocks noChangeArrowheads="1"/>
          </p:cNvSpPr>
          <p:nvPr/>
        </p:nvSpPr>
        <p:spPr bwMode="auto">
          <a:xfrm rot="5400000">
            <a:off x="4304552" y="2386991"/>
            <a:ext cx="311151" cy="238443"/>
          </a:xfrm>
          <a:prstGeom prst="triangle">
            <a:avLst>
              <a:gd name="adj" fmla="val 50000"/>
            </a:avLst>
          </a:prstGeom>
          <a:solidFill>
            <a:schemeClr val="accent1"/>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11" name="Line 13"/>
          <p:cNvSpPr>
            <a:spLocks noChangeShapeType="1"/>
          </p:cNvSpPr>
          <p:nvPr/>
        </p:nvSpPr>
        <p:spPr bwMode="auto">
          <a:xfrm>
            <a:off x="5374157" y="1451338"/>
            <a:ext cx="0" cy="67704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12" name="Text Box 7"/>
          <p:cNvSpPr txBox="1">
            <a:spLocks noChangeArrowheads="1"/>
          </p:cNvSpPr>
          <p:nvPr/>
        </p:nvSpPr>
        <p:spPr bwMode="auto">
          <a:xfrm>
            <a:off x="467183" y="2032741"/>
            <a:ext cx="8835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C00000"/>
                </a:solidFill>
                <a:effectLst/>
                <a:uLnTx/>
                <a:uFillTx/>
                <a:latin typeface="Arial" charset="0"/>
                <a:ea typeface="+mn-ea"/>
                <a:cs typeface="Arial" charset="0"/>
              </a:rPr>
              <a:t>f</a:t>
            </a:r>
            <a:r>
              <a:rPr kumimoji="0" lang="en-US" sz="1800" b="1" i="1" u="none" strike="noStrike" kern="1200" cap="none" spc="0" normalizeH="0" baseline="-25000" noProof="0" dirty="0" err="1">
                <a:ln>
                  <a:noFill/>
                </a:ln>
                <a:solidFill>
                  <a:srgbClr val="C00000"/>
                </a:solidFill>
                <a:effectLst/>
                <a:uLnTx/>
                <a:uFillTx/>
                <a:latin typeface="Arial" charset="0"/>
                <a:ea typeface="+mn-ea"/>
                <a:cs typeface="Arial" charset="0"/>
              </a:rPr>
              <a:t>CK_PSC</a:t>
            </a:r>
            <a:endParaRPr kumimoji="0" lang="en-US" sz="1800" b="1" i="1" u="none" strike="noStrike" kern="1200" cap="none" spc="0" normalizeH="0" baseline="-25000" noProof="0" dirty="0">
              <a:ln>
                <a:noFill/>
              </a:ln>
              <a:solidFill>
                <a:srgbClr val="C00000"/>
              </a:solidFill>
              <a:effectLst/>
              <a:uLnTx/>
              <a:uFillTx/>
              <a:latin typeface="Arial" charset="0"/>
              <a:ea typeface="+mn-ea"/>
              <a:cs typeface="Arial" charset="0"/>
            </a:endParaRPr>
          </a:p>
        </p:txBody>
      </p:sp>
      <p:sp>
        <p:nvSpPr>
          <p:cNvPr id="13" name="Text Box 17"/>
          <p:cNvSpPr txBox="1">
            <a:spLocks noChangeArrowheads="1"/>
          </p:cNvSpPr>
          <p:nvPr/>
        </p:nvSpPr>
        <p:spPr bwMode="auto">
          <a:xfrm>
            <a:off x="7457118" y="2314202"/>
            <a:ext cx="569387" cy="369332"/>
          </a:xfrm>
          <a:prstGeom prst="rect">
            <a:avLst/>
          </a:prstGeom>
          <a:solidFill>
            <a:schemeClr val="tx2"/>
          </a:solidFill>
          <a:ln w="9525">
            <a:solidFill>
              <a:schemeClr val="tx1"/>
            </a:solidFill>
            <a:miter lim="800000"/>
            <a:headEnd/>
            <a:tailEnd/>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ISR</a:t>
            </a:r>
            <a:endParaRPr kumimoji="0" lang="en-US" sz="16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cxnSp>
        <p:nvCxnSpPr>
          <p:cNvPr id="14" name="AutoShape 20"/>
          <p:cNvCxnSpPr>
            <a:cxnSpLocks noChangeShapeType="1"/>
            <a:stCxn id="8" idx="3"/>
            <a:endCxn id="13" idx="1"/>
          </p:cNvCxnSpPr>
          <p:nvPr/>
        </p:nvCxnSpPr>
        <p:spPr bwMode="auto">
          <a:xfrm flipV="1">
            <a:off x="6342833" y="2498868"/>
            <a:ext cx="1114284" cy="10518"/>
          </a:xfrm>
          <a:prstGeom prst="straightConnector1">
            <a:avLst/>
          </a:prstGeom>
          <a:noFill/>
          <a:ln w="19050">
            <a:solidFill>
              <a:srgbClr val="FF0000"/>
            </a:solidFill>
            <a:prstDash val="dash"/>
            <a:miter lim="800000"/>
            <a:headEnd/>
            <a:tailEnd type="triangle" w="med" len="med"/>
          </a:ln>
          <a:extLst>
            <a:ext uri="{909E8E84-426E-40DD-AFC4-6F175D3DCCD1}">
              <a14:hiddenFill xmlns:a14="http://schemas.microsoft.com/office/drawing/2010/main">
                <a:noFill/>
              </a14:hiddenFill>
            </a:ext>
          </a:extLst>
        </p:spPr>
      </p:cxnSp>
      <p:cxnSp>
        <p:nvCxnSpPr>
          <p:cNvPr id="15" name="AutoShape 21"/>
          <p:cNvCxnSpPr>
            <a:cxnSpLocks noChangeShapeType="1"/>
            <a:stCxn id="13" idx="3"/>
          </p:cNvCxnSpPr>
          <p:nvPr/>
        </p:nvCxnSpPr>
        <p:spPr bwMode="auto">
          <a:xfrm>
            <a:off x="8026504" y="2498868"/>
            <a:ext cx="507896" cy="2568"/>
          </a:xfrm>
          <a:prstGeom prst="straightConnector1">
            <a:avLst/>
          </a:prstGeom>
          <a:noFill/>
          <a:ln w="19050">
            <a:solidFill>
              <a:srgbClr val="FF0000"/>
            </a:solidFill>
            <a:prstDash val="dash"/>
            <a:miter lim="800000"/>
            <a:headEnd/>
            <a:tailEnd type="triangle" w="med" len="med"/>
          </a:ln>
          <a:extLst>
            <a:ext uri="{909E8E84-426E-40DD-AFC4-6F175D3DCCD1}">
              <a14:hiddenFill xmlns:a14="http://schemas.microsoft.com/office/drawing/2010/main">
                <a:noFill/>
              </a14:hiddenFill>
            </a:ext>
          </a:extLst>
        </p:spPr>
      </p:cxnSp>
      <p:sp>
        <p:nvSpPr>
          <p:cNvPr id="17" name="Text Box 23"/>
          <p:cNvSpPr txBox="1">
            <a:spLocks noChangeArrowheads="1"/>
          </p:cNvSpPr>
          <p:nvPr/>
        </p:nvSpPr>
        <p:spPr bwMode="auto">
          <a:xfrm>
            <a:off x="7236735" y="1828800"/>
            <a:ext cx="16786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0">
              <a:defRPr/>
            </a:pPr>
            <a:r>
              <a:rPr lang="en-US" altLang="zh-CN" sz="1800" dirty="0">
                <a:solidFill>
                  <a:prstClr val="black"/>
                </a:solidFill>
                <a:latin typeface="Gill Sans MT"/>
              </a:rPr>
              <a:t>Timer </a:t>
            </a:r>
            <a:r>
              <a:rPr kumimoji="0" lang="en-US" sz="1800" b="0" u="none" strike="noStrike" kern="1200" cap="none" spc="0" normalizeH="0" baseline="0" noProof="0" dirty="0">
                <a:ln>
                  <a:noFill/>
                </a:ln>
                <a:solidFill>
                  <a:prstClr val="black"/>
                </a:solidFill>
                <a:effectLst/>
                <a:uLnTx/>
                <a:uFillTx/>
                <a:latin typeface="Arial" charset="0"/>
                <a:ea typeface="+mn-ea"/>
                <a:cs typeface="Arial" charset="0"/>
              </a:rPr>
              <a:t>Interrupt</a:t>
            </a:r>
          </a:p>
        </p:txBody>
      </p:sp>
      <p:grpSp>
        <p:nvGrpSpPr>
          <p:cNvPr id="18" name="Group 37"/>
          <p:cNvGrpSpPr>
            <a:grpSpLocks/>
          </p:cNvGrpSpPr>
          <p:nvPr/>
        </p:nvGrpSpPr>
        <p:grpSpPr bwMode="auto">
          <a:xfrm>
            <a:off x="152400" y="2440173"/>
            <a:ext cx="1524000" cy="228600"/>
            <a:chOff x="144" y="1440"/>
            <a:chExt cx="960" cy="144"/>
          </a:xfrm>
        </p:grpSpPr>
        <p:sp>
          <p:nvSpPr>
            <p:cNvPr id="19" name="Freeform 27"/>
            <p:cNvSpPr>
              <a:spLocks/>
            </p:cNvSpPr>
            <p:nvPr/>
          </p:nvSpPr>
          <p:spPr bwMode="auto">
            <a:xfrm>
              <a:off x="144"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20" name="Freeform 28"/>
            <p:cNvSpPr>
              <a:spLocks/>
            </p:cNvSpPr>
            <p:nvPr/>
          </p:nvSpPr>
          <p:spPr bwMode="auto">
            <a:xfrm>
              <a:off x="240"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21" name="Freeform 29"/>
            <p:cNvSpPr>
              <a:spLocks/>
            </p:cNvSpPr>
            <p:nvPr/>
          </p:nvSpPr>
          <p:spPr bwMode="auto">
            <a:xfrm>
              <a:off x="336"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22" name="Freeform 30"/>
            <p:cNvSpPr>
              <a:spLocks/>
            </p:cNvSpPr>
            <p:nvPr/>
          </p:nvSpPr>
          <p:spPr bwMode="auto">
            <a:xfrm>
              <a:off x="432"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23" name="Freeform 31"/>
            <p:cNvSpPr>
              <a:spLocks/>
            </p:cNvSpPr>
            <p:nvPr/>
          </p:nvSpPr>
          <p:spPr bwMode="auto">
            <a:xfrm>
              <a:off x="528"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24" name="Freeform 32"/>
            <p:cNvSpPr>
              <a:spLocks/>
            </p:cNvSpPr>
            <p:nvPr/>
          </p:nvSpPr>
          <p:spPr bwMode="auto">
            <a:xfrm>
              <a:off x="624"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25" name="Freeform 33"/>
            <p:cNvSpPr>
              <a:spLocks/>
            </p:cNvSpPr>
            <p:nvPr/>
          </p:nvSpPr>
          <p:spPr bwMode="auto">
            <a:xfrm>
              <a:off x="720"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26" name="Freeform 34"/>
            <p:cNvSpPr>
              <a:spLocks/>
            </p:cNvSpPr>
            <p:nvPr/>
          </p:nvSpPr>
          <p:spPr bwMode="auto">
            <a:xfrm>
              <a:off x="816"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27" name="Freeform 35"/>
            <p:cNvSpPr>
              <a:spLocks/>
            </p:cNvSpPr>
            <p:nvPr/>
          </p:nvSpPr>
          <p:spPr bwMode="auto">
            <a:xfrm>
              <a:off x="912"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28" name="Freeform 36"/>
            <p:cNvSpPr>
              <a:spLocks/>
            </p:cNvSpPr>
            <p:nvPr/>
          </p:nvSpPr>
          <p:spPr bwMode="auto">
            <a:xfrm>
              <a:off x="1008"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grpSp>
      <p:sp>
        <p:nvSpPr>
          <p:cNvPr id="29" name="Text Box 41"/>
          <p:cNvSpPr txBox="1">
            <a:spLocks noChangeArrowheads="1"/>
          </p:cNvSpPr>
          <p:nvPr/>
        </p:nvSpPr>
        <p:spPr bwMode="auto">
          <a:xfrm>
            <a:off x="5383585" y="1556783"/>
            <a:ext cx="9588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Arial" charset="0"/>
                <a:ea typeface="+mn-ea"/>
                <a:cs typeface="Arial" charset="0"/>
              </a:rPr>
              <a:t>Reload</a:t>
            </a:r>
          </a:p>
        </p:txBody>
      </p:sp>
      <p:sp>
        <p:nvSpPr>
          <p:cNvPr id="30" name="Text Box 17"/>
          <p:cNvSpPr txBox="1">
            <a:spLocks noChangeArrowheads="1"/>
          </p:cNvSpPr>
          <p:nvPr/>
        </p:nvSpPr>
        <p:spPr bwMode="auto">
          <a:xfrm>
            <a:off x="2095014" y="2321544"/>
            <a:ext cx="915635" cy="369332"/>
          </a:xfrm>
          <a:prstGeom prst="rect">
            <a:avLst/>
          </a:prstGeom>
          <a:solidFill>
            <a:schemeClr val="tx2"/>
          </a:solidFill>
          <a:ln w="9525">
            <a:solidFill>
              <a:schemeClr val="tx1"/>
            </a:solidFill>
            <a:miter lim="800000"/>
            <a:headEnd/>
            <a:tailEnd/>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Arial" charset="0"/>
                <a:ea typeface="+mn-ea"/>
                <a:cs typeface="Arial" charset="0"/>
              </a:rPr>
              <a:t>  PSC  </a:t>
            </a:r>
          </a:p>
        </p:txBody>
      </p:sp>
      <p:cxnSp>
        <p:nvCxnSpPr>
          <p:cNvPr id="31" name="AutoShape 21"/>
          <p:cNvCxnSpPr>
            <a:cxnSpLocks noChangeShapeType="1"/>
            <a:stCxn id="30" idx="3"/>
            <a:endCxn id="8" idx="1"/>
          </p:cNvCxnSpPr>
          <p:nvPr/>
        </p:nvCxnSpPr>
        <p:spPr bwMode="auto">
          <a:xfrm>
            <a:off x="3010649" y="2506210"/>
            <a:ext cx="1330258" cy="3176"/>
          </a:xfrm>
          <a:prstGeom prst="straightConnector1">
            <a:avLst/>
          </a:prstGeom>
          <a:noFill/>
          <a:ln w="19050">
            <a:solidFill>
              <a:srgbClr val="FF0000"/>
            </a:solidFill>
            <a:prstDash val="dash"/>
            <a:miter lim="800000"/>
            <a:headEnd/>
            <a:tailEnd type="triangle" w="med" len="med"/>
          </a:ln>
          <a:extLst>
            <a:ext uri="{909E8E84-426E-40DD-AFC4-6F175D3DCCD1}">
              <a14:hiddenFill xmlns:a14="http://schemas.microsoft.com/office/drawing/2010/main">
                <a:noFill/>
              </a14:hiddenFill>
            </a:ext>
          </a:extLst>
        </p:spPr>
      </p:cxnSp>
      <p:sp>
        <p:nvSpPr>
          <p:cNvPr id="32" name="Text Box 17"/>
          <p:cNvSpPr txBox="1">
            <a:spLocks noChangeArrowheads="1"/>
          </p:cNvSpPr>
          <p:nvPr/>
        </p:nvSpPr>
        <p:spPr bwMode="auto">
          <a:xfrm>
            <a:off x="6935200" y="1066800"/>
            <a:ext cx="684803" cy="369332"/>
          </a:xfrm>
          <a:prstGeom prst="rect">
            <a:avLst/>
          </a:prstGeom>
          <a:solidFill>
            <a:schemeClr val="tx2"/>
          </a:solidFill>
          <a:ln w="9525">
            <a:solidFill>
              <a:schemeClr val="tx1"/>
            </a:solidFill>
            <a:miter lim="800000"/>
            <a:headEnd/>
            <a:tailEnd/>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ARR</a:t>
            </a:r>
            <a:endParaRPr kumimoji="0" lang="en-US" sz="20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cxnSp>
        <p:nvCxnSpPr>
          <p:cNvPr id="33" name="AutoShape 21"/>
          <p:cNvCxnSpPr>
            <a:cxnSpLocks noChangeShapeType="1"/>
          </p:cNvCxnSpPr>
          <p:nvPr/>
        </p:nvCxnSpPr>
        <p:spPr bwMode="auto">
          <a:xfrm flipV="1">
            <a:off x="7256835" y="1436132"/>
            <a:ext cx="0" cy="1066388"/>
          </a:xfrm>
          <a:prstGeom prst="straightConnector1">
            <a:avLst/>
          </a:prstGeom>
          <a:noFill/>
          <a:ln w="19050">
            <a:solidFill>
              <a:srgbClr val="FF0000"/>
            </a:solidFill>
            <a:prstDash val="dash"/>
            <a:miter lim="800000"/>
            <a:headEnd/>
            <a:tailEnd type="triangle" w="med" len="med"/>
          </a:ln>
          <a:extLst>
            <a:ext uri="{909E8E84-426E-40DD-AFC4-6F175D3DCCD1}">
              <a14:hiddenFill xmlns:a14="http://schemas.microsoft.com/office/drawing/2010/main">
                <a:noFill/>
              </a14:hiddenFill>
            </a:ext>
          </a:extLst>
        </p:spPr>
      </p:cxnSp>
      <p:cxnSp>
        <p:nvCxnSpPr>
          <p:cNvPr id="34" name="AutoShape 21"/>
          <p:cNvCxnSpPr>
            <a:cxnSpLocks noChangeShapeType="1"/>
            <a:stCxn id="32" idx="1"/>
            <a:endCxn id="6" idx="3"/>
          </p:cNvCxnSpPr>
          <p:nvPr/>
        </p:nvCxnSpPr>
        <p:spPr bwMode="auto">
          <a:xfrm flipH="1">
            <a:off x="6091569" y="1251466"/>
            <a:ext cx="843631" cy="1774"/>
          </a:xfrm>
          <a:prstGeom prst="straightConnector1">
            <a:avLst/>
          </a:prstGeom>
          <a:noFill/>
          <a:ln w="19050">
            <a:solidFill>
              <a:srgbClr val="FF0000"/>
            </a:solidFill>
            <a:prstDash val="dash"/>
            <a:miter lim="800000"/>
            <a:headEnd/>
            <a:tailEnd type="triangle" w="med" len="me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36" name="Rectangle 35"/>
              <p:cNvSpPr/>
              <p:nvPr/>
            </p:nvSpPr>
            <p:spPr>
              <a:xfrm>
                <a:off x="1295401" y="2856932"/>
                <a:ext cx="3428999" cy="68262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prstClr val="black"/>
                              </a:solidFill>
                              <a:effectLst/>
                              <a:uLnTx/>
                              <a:uFillTx/>
                              <a:latin typeface="Cambria Math"/>
                              <a:ea typeface="+mn-ea"/>
                              <a:cs typeface="+mn-cs"/>
                            </a:rPr>
                            <m:t>𝑓</m:t>
                          </m:r>
                        </m:e>
                        <m:sub>
                          <m:r>
                            <a:rPr kumimoji="0" lang="en-US" sz="2000" b="0" i="1" u="none" strike="noStrike" kern="1200" cap="none" spc="0" normalizeH="0" baseline="0" noProof="0">
                              <a:ln>
                                <a:noFill/>
                              </a:ln>
                              <a:solidFill>
                                <a:prstClr val="black"/>
                              </a:solidFill>
                              <a:effectLst/>
                              <a:uLnTx/>
                              <a:uFillTx/>
                              <a:latin typeface="Cambria Math"/>
                              <a:ea typeface="+mn-ea"/>
                              <a:cs typeface="+mn-cs"/>
                            </a:rPr>
                            <m:t>𝐶𝐾</m:t>
                          </m:r>
                          <m:r>
                            <a:rPr kumimoji="0" lang="en-US" sz="2000" b="0" i="1" u="none" strike="noStrike" kern="1200" cap="none" spc="0" normalizeH="0" baseline="0" noProof="0">
                              <a:ln>
                                <a:noFill/>
                              </a:ln>
                              <a:solidFill>
                                <a:prstClr val="black"/>
                              </a:solidFill>
                              <a:effectLst/>
                              <a:uLnTx/>
                              <a:uFillTx/>
                              <a:latin typeface="Cambria Math"/>
                              <a:ea typeface="+mn-ea"/>
                              <a:cs typeface="+mn-cs"/>
                            </a:rPr>
                            <m:t>_</m:t>
                          </m:r>
                          <m:r>
                            <a:rPr kumimoji="0" lang="en-US" sz="2000" b="0" i="1" u="none" strike="noStrike" kern="1200" cap="none" spc="0" normalizeH="0" baseline="0" noProof="0">
                              <a:ln>
                                <a:noFill/>
                              </a:ln>
                              <a:solidFill>
                                <a:prstClr val="black"/>
                              </a:solidFill>
                              <a:effectLst/>
                              <a:uLnTx/>
                              <a:uFillTx/>
                              <a:latin typeface="Cambria Math"/>
                              <a:ea typeface="+mn-ea"/>
                              <a:cs typeface="+mn-cs"/>
                            </a:rPr>
                            <m:t>𝐶𝑁𝑇</m:t>
                          </m:r>
                        </m:sub>
                      </m:sSub>
                      <m:r>
                        <a:rPr kumimoji="0" lang="en-US" sz="2000" b="0" i="1" u="none" strike="noStrike" kern="1200" cap="none" spc="0" normalizeH="0" baseline="0" noProof="0">
                          <a:ln>
                            <a:noFill/>
                          </a:ln>
                          <a:solidFill>
                            <a:prstClr val="black"/>
                          </a:solidFill>
                          <a:effectLst/>
                          <a:uLnTx/>
                          <a:uFillTx/>
                          <a:latin typeface="Cambria Math"/>
                          <a:ea typeface="+mn-ea"/>
                          <a:cs typeface="+mn-cs"/>
                        </a:rPr>
                        <m:t>=</m:t>
                      </m:r>
                      <m:f>
                        <m:f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sSub>
                            <m:sSub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prstClr val="black"/>
                                  </a:solidFill>
                                  <a:effectLst/>
                                  <a:uLnTx/>
                                  <a:uFillTx/>
                                  <a:latin typeface="Cambria Math"/>
                                  <a:ea typeface="+mn-ea"/>
                                  <a:cs typeface="+mn-cs"/>
                                </a:rPr>
                                <m:t>𝑓</m:t>
                              </m:r>
                            </m:e>
                            <m:sub>
                              <m:r>
                                <a:rPr kumimoji="0" lang="en-US" sz="2000" b="0" i="1" u="none" strike="noStrike" kern="1200" cap="none" spc="0" normalizeH="0" baseline="0" noProof="0">
                                  <a:ln>
                                    <a:noFill/>
                                  </a:ln>
                                  <a:solidFill>
                                    <a:prstClr val="black"/>
                                  </a:solidFill>
                                  <a:effectLst/>
                                  <a:uLnTx/>
                                  <a:uFillTx/>
                                  <a:latin typeface="Cambria Math"/>
                                  <a:ea typeface="+mn-ea"/>
                                  <a:cs typeface="+mn-cs"/>
                                </a:rPr>
                                <m:t>𝐶</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𝐾</m:t>
                              </m:r>
                              <m:r>
                                <a:rPr kumimoji="0" lang="en-US" sz="2000" b="0" i="1" u="none" strike="noStrike" kern="1200" cap="none" spc="0" normalizeH="0" baseline="0" noProof="0">
                                  <a:ln>
                                    <a:noFill/>
                                  </a:ln>
                                  <a:solidFill>
                                    <a:prstClr val="black"/>
                                  </a:solidFill>
                                  <a:effectLst/>
                                  <a:uLnTx/>
                                  <a:uFillTx/>
                                  <a:latin typeface="Cambria Math"/>
                                  <a:ea typeface="+mn-ea"/>
                                  <a:cs typeface="+mn-cs"/>
                                </a:rPr>
                                <m:t>_</m:t>
                              </m:r>
                              <m:r>
                                <a:rPr kumimoji="0" lang="en-US" sz="2000" b="0" i="1" u="none" strike="noStrike" kern="1200" cap="none" spc="0" normalizeH="0" baseline="0" noProof="0">
                                  <a:ln>
                                    <a:noFill/>
                                  </a:ln>
                                  <a:solidFill>
                                    <a:prstClr val="black"/>
                                  </a:solidFill>
                                  <a:effectLst/>
                                  <a:uLnTx/>
                                  <a:uFillTx/>
                                  <a:latin typeface="Cambria Math"/>
                                  <a:ea typeface="+mn-ea"/>
                                  <a:cs typeface="+mn-cs"/>
                                </a:rPr>
                                <m:t>𝑃𝑆𝐶</m:t>
                              </m:r>
                            </m:sub>
                          </m:sSub>
                        </m:num>
                        <m:den>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𝑃𝑆𝐶</m:t>
                          </m:r>
                          <m:r>
                            <a:rPr kumimoji="0" lang="en-US" sz="2000" b="0" i="1" u="none" strike="noStrike" kern="1200" cap="none" spc="0" normalizeH="0" baseline="0" noProof="0">
                              <a:ln>
                                <a:noFill/>
                              </a:ln>
                              <a:solidFill>
                                <a:prstClr val="black"/>
                              </a:solidFill>
                              <a:effectLst/>
                              <a:uLnTx/>
                              <a:uFillTx/>
                              <a:latin typeface="Cambria Math"/>
                              <a:ea typeface="+mn-ea"/>
                              <a:cs typeface="+mn-cs"/>
                            </a:rPr>
                            <m:t>+1</m:t>
                          </m:r>
                        </m:den>
                      </m:f>
                    </m:oMath>
                  </m:oMathPara>
                </a14:m>
                <a:endParaRPr kumimoji="0" lang="en-US" sz="2000" b="0" i="0" u="none" strike="noStrike" kern="1200" cap="none" spc="0" normalizeH="0" baseline="0" noProof="0" dirty="0">
                  <a:ln>
                    <a:noFill/>
                  </a:ln>
                  <a:solidFill>
                    <a:prstClr val="black"/>
                  </a:solidFill>
                  <a:effectLst/>
                  <a:uLnTx/>
                  <a:uFillTx/>
                  <a:latin typeface="Gill Sans MT"/>
                  <a:ea typeface="+mn-ea"/>
                  <a:cs typeface="+mn-cs"/>
                </a:endParaRPr>
              </a:p>
            </p:txBody>
          </p:sp>
        </mc:Choice>
        <mc:Fallback xmlns="">
          <p:sp>
            <p:nvSpPr>
              <p:cNvPr id="36" name="Rectangle 35"/>
              <p:cNvSpPr>
                <a:spLocks noRot="1" noChangeAspect="1" noMove="1" noResize="1" noEditPoints="1" noAdjustHandles="1" noChangeArrowheads="1" noChangeShapeType="1" noTextEdit="1"/>
              </p:cNvSpPr>
              <p:nvPr/>
            </p:nvSpPr>
            <p:spPr>
              <a:xfrm>
                <a:off x="1295401" y="2856932"/>
                <a:ext cx="3428999" cy="682623"/>
              </a:xfrm>
              <a:prstGeom prst="rect">
                <a:avLst/>
              </a:prstGeom>
              <a:blipFill>
                <a:blip r:embed="rId3"/>
                <a:stretch>
                  <a:fillRect/>
                </a:stretch>
              </a:blipFill>
            </p:spPr>
            <p:txBody>
              <a:bodyPr/>
              <a:lstStyle/>
              <a:p>
                <a:r>
                  <a:rPr lang="en-US">
                    <a:noFill/>
                  </a:rPr>
                  <a:t> </a:t>
                </a:r>
              </a:p>
            </p:txBody>
          </p:sp>
        </mc:Fallback>
      </mc:AlternateContent>
      <p:sp>
        <p:nvSpPr>
          <p:cNvPr id="37" name="TextBox 36"/>
          <p:cNvSpPr txBox="1"/>
          <p:nvPr/>
        </p:nvSpPr>
        <p:spPr>
          <a:xfrm>
            <a:off x="2057400" y="2720478"/>
            <a:ext cx="10392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a:ea typeface="+mn-ea"/>
                <a:cs typeface="+mn-cs"/>
              </a:rPr>
              <a:t>Prescaler</a:t>
            </a:r>
          </a:p>
        </p:txBody>
      </p:sp>
      <p:sp>
        <p:nvSpPr>
          <p:cNvPr id="38" name="Text Box 7"/>
          <p:cNvSpPr txBox="1">
            <a:spLocks noChangeArrowheads="1"/>
          </p:cNvSpPr>
          <p:nvPr/>
        </p:nvSpPr>
        <p:spPr bwMode="auto">
          <a:xfrm>
            <a:off x="3104400" y="2060934"/>
            <a:ext cx="8835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C00000"/>
                </a:solidFill>
                <a:effectLst/>
                <a:uLnTx/>
                <a:uFillTx/>
                <a:latin typeface="Arial" charset="0"/>
                <a:ea typeface="+mn-ea"/>
                <a:cs typeface="Arial" charset="0"/>
              </a:rPr>
              <a:t>f</a:t>
            </a:r>
            <a:r>
              <a:rPr kumimoji="0" lang="en-US" sz="1800" b="1" i="1" u="none" strike="noStrike" kern="1200" cap="none" spc="0" normalizeH="0" baseline="-25000" noProof="0" dirty="0" err="1">
                <a:ln>
                  <a:noFill/>
                </a:ln>
                <a:solidFill>
                  <a:srgbClr val="C00000"/>
                </a:solidFill>
                <a:effectLst/>
                <a:uLnTx/>
                <a:uFillTx/>
                <a:latin typeface="Arial" charset="0"/>
                <a:ea typeface="+mn-ea"/>
                <a:cs typeface="Arial" charset="0"/>
              </a:rPr>
              <a:t>CK_CNT</a:t>
            </a:r>
            <a:endParaRPr kumimoji="0" lang="en-US" sz="1800" b="1" i="1" u="none" strike="noStrike" kern="1200" cap="none" spc="0" normalizeH="0" baseline="-25000" noProof="0" dirty="0">
              <a:ln>
                <a:noFill/>
              </a:ln>
              <a:solidFill>
                <a:srgbClr val="C00000"/>
              </a:solidFill>
              <a:effectLst/>
              <a:uLnTx/>
              <a:uFillTx/>
              <a:latin typeface="Arial" charset="0"/>
              <a:ea typeface="+mn-ea"/>
              <a:cs typeface="Arial" charset="0"/>
            </a:endParaRPr>
          </a:p>
        </p:txBody>
      </p:sp>
      <p:sp>
        <p:nvSpPr>
          <p:cNvPr id="39" name="TextBox 38"/>
          <p:cNvSpPr txBox="1"/>
          <p:nvPr/>
        </p:nvSpPr>
        <p:spPr>
          <a:xfrm>
            <a:off x="278146" y="1764268"/>
            <a:ext cx="124585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Gill Sans MT"/>
                <a:ea typeface="+mn-ea"/>
                <a:cs typeface="+mn-cs"/>
              </a:rPr>
              <a:t>CPU </a:t>
            </a:r>
            <a:r>
              <a:rPr kumimoji="0" lang="en-US" sz="1800" b="0" i="0" u="none" strike="noStrike" kern="1200" cap="none" spc="0" normalizeH="0" baseline="0" noProof="0" dirty="0">
                <a:ln>
                  <a:noFill/>
                </a:ln>
                <a:solidFill>
                  <a:prstClr val="black"/>
                </a:solidFill>
                <a:effectLst/>
                <a:uLnTx/>
                <a:uFillTx/>
                <a:latin typeface="Gill Sans MT"/>
                <a:ea typeface="+mn-ea"/>
                <a:cs typeface="+mn-cs"/>
              </a:rPr>
              <a:t>Clock</a:t>
            </a:r>
          </a:p>
        </p:txBody>
      </p:sp>
      <p:grpSp>
        <p:nvGrpSpPr>
          <p:cNvPr id="52" name="Group 51"/>
          <p:cNvGrpSpPr/>
          <p:nvPr/>
        </p:nvGrpSpPr>
        <p:grpSpPr>
          <a:xfrm>
            <a:off x="3108039" y="2651097"/>
            <a:ext cx="860271" cy="228600"/>
            <a:chOff x="3330729" y="3865063"/>
            <a:chExt cx="588054" cy="228600"/>
          </a:xfrm>
        </p:grpSpPr>
        <p:sp>
          <p:nvSpPr>
            <p:cNvPr id="42" name="Freeform 27"/>
            <p:cNvSpPr>
              <a:spLocks/>
            </p:cNvSpPr>
            <p:nvPr/>
          </p:nvSpPr>
          <p:spPr bwMode="auto">
            <a:xfrm>
              <a:off x="3330729" y="3865063"/>
              <a:ext cx="196018" cy="228600"/>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43" name="Freeform 28"/>
            <p:cNvSpPr>
              <a:spLocks/>
            </p:cNvSpPr>
            <p:nvPr/>
          </p:nvSpPr>
          <p:spPr bwMode="auto">
            <a:xfrm>
              <a:off x="3526747" y="3865063"/>
              <a:ext cx="196018" cy="228600"/>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44" name="Freeform 29"/>
            <p:cNvSpPr>
              <a:spLocks/>
            </p:cNvSpPr>
            <p:nvPr/>
          </p:nvSpPr>
          <p:spPr bwMode="auto">
            <a:xfrm>
              <a:off x="3722765" y="3865063"/>
              <a:ext cx="196018" cy="228600"/>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grpSp>
      <mc:AlternateContent xmlns:mc="http://schemas.openxmlformats.org/markup-compatibility/2006" xmlns:a14="http://schemas.microsoft.com/office/drawing/2010/main">
        <mc:Choice Requires="a14">
          <p:sp>
            <p:nvSpPr>
              <p:cNvPr id="4" name="Rectangle 3"/>
              <p:cNvSpPr/>
              <p:nvPr/>
            </p:nvSpPr>
            <p:spPr>
              <a:xfrm>
                <a:off x="381000" y="3572615"/>
                <a:ext cx="8610600" cy="2904385"/>
              </a:xfrm>
              <a:prstGeom prst="rect">
                <a:avLst/>
              </a:prstGeom>
            </p:spPr>
            <p:txBody>
              <a:bodyPr wrap="square">
                <a:spAutoFit/>
              </a:bodyPr>
              <a:lstStyle/>
              <a:p>
                <a:pPr marL="11430" indent="-274320">
                  <a:buSzPct val="76000"/>
                  <a:buFont typeface="Wingdings 3"/>
                  <a:buChar char=""/>
                </a:pPr>
                <a:r>
                  <a:rPr lang="en-US" sz="1600" dirty="0"/>
                  <a:t>Software can change the </a:t>
                </a:r>
                <a:r>
                  <a:rPr lang="en-US" sz="1600" dirty="0" err="1"/>
                  <a:t>prescaler</a:t>
                </a:r>
                <a:r>
                  <a:rPr lang="en-US" sz="1600" dirty="0"/>
                  <a:t> (PSC) to allow the timer clocked at desired rate.  PSC serves as a “frequency divider” that enables tradeoffs between timer resolution and timer range. Larger PSC value leads to slower timer clock rate, coarser timer resolution, and larger timer range. </a:t>
                </a:r>
              </a:p>
              <a:p>
                <a:pPr marL="11430" indent="-274320">
                  <a:buSzPct val="76000"/>
                  <a:buFont typeface="Wingdings 3"/>
                  <a:buChar char=""/>
                </a:pPr>
                <a:r>
                  <a:rPr lang="en-US" sz="1600" dirty="0"/>
                  <a:t>The 16</a:t>
                </a:r>
                <a:r>
                  <a:rPr lang="en-US" altLang="zh-CN" sz="1600" dirty="0"/>
                  <a:t>-bit </a:t>
                </a:r>
                <a:r>
                  <a:rPr lang="en-US" sz="1600" dirty="0"/>
                  <a:t>PSC register holds the frequency pre-scaler value </a:t>
                </a:r>
                <a:r>
                  <a:rPr lang="en-US" altLang="zh-CN" sz="1600" dirty="0"/>
                  <a:t>in the range of [0, 2</a:t>
                </a:r>
                <a:r>
                  <a:rPr lang="en-US" altLang="zh-CN" sz="1600" baseline="30000" dirty="0"/>
                  <a:t>16</a:t>
                </a:r>
                <a:r>
                  <a:rPr lang="en-US" altLang="zh-CN" sz="1600" dirty="0"/>
                  <a:t>-1=65535]</a:t>
                </a:r>
                <a:r>
                  <a:rPr lang="en-US" sz="1600" dirty="0"/>
                  <a:t>.  The CPU Clock Frequency </a:t>
                </a:r>
                <a:r>
                  <a:rPr lang="en-US" sz="1600" dirty="0" err="1"/>
                  <a:t>f</a:t>
                </a:r>
                <a:r>
                  <a:rPr lang="en-US" sz="1600" baseline="-25000" dirty="0" err="1"/>
                  <a:t>CK_PSC</a:t>
                </a:r>
                <a:r>
                  <a:rPr lang="en-US" sz="1600" dirty="0"/>
                  <a:t> is divided by a constant integer, PSC</a:t>
                </a:r>
                <a:r>
                  <a:rPr lang="en-US" altLang="zh-CN" sz="1600" dirty="0"/>
                  <a:t>+</a:t>
                </a:r>
                <a:r>
                  <a:rPr lang="en-US" sz="1600" dirty="0"/>
                  <a:t>1,</a:t>
                </a:r>
                <a:r>
                  <a:rPr lang="en-US" altLang="zh-CN" sz="1600" dirty="0"/>
                  <a:t> to generate</a:t>
                </a:r>
                <a:r>
                  <a:rPr lang="en-US" sz="1600" dirty="0"/>
                  <a:t> the Timer Clock with frequency </a:t>
                </a:r>
                <a:r>
                  <a:rPr lang="en-US" sz="1600" dirty="0" err="1"/>
                  <a:t>f</a:t>
                </a:r>
                <a:r>
                  <a:rPr lang="en-US" sz="1600" baseline="-25000" dirty="0" err="1"/>
                  <a:t>CK_CNT</a:t>
                </a:r>
                <a:r>
                  <a:rPr lang="en-US" sz="1600" dirty="0"/>
                  <a:t> that drives the Timer Counter. </a:t>
                </a:r>
              </a:p>
              <a:p>
                <a:pPr marL="468630" lvl="1" indent="-274320">
                  <a:buSzPct val="76000"/>
                  <a:buFont typeface="Wingdings 3"/>
                  <a:buChar char=""/>
                </a:pPr>
                <a:r>
                  <a:rPr lang="en-US" sz="1600" dirty="0"/>
                  <a:t>e.g., </a:t>
                </a:r>
                <a14:m>
                  <m:oMath xmlns:m="http://schemas.openxmlformats.org/officeDocument/2006/math">
                    <m:r>
                      <a:rPr lang="en-US" sz="1600" i="1">
                        <a:latin typeface="Cambria Math" panose="02040503050406030204" pitchFamily="18" charset="0"/>
                      </a:rPr>
                      <m:t>𝑃𝑆𝐶</m:t>
                    </m:r>
                    <m:r>
                      <a:rPr lang="en-US" sz="1600" b="0" i="1" smtClean="0">
                        <a:latin typeface="Cambria Math" panose="02040503050406030204" pitchFamily="18" charset="0"/>
                      </a:rPr>
                      <m:t>=15999,</m:t>
                    </m:r>
                    <m:r>
                      <a:rPr lang="en-US" sz="1600" i="1">
                        <a:latin typeface="Cambria Math" panose="02040503050406030204" pitchFamily="18" charset="0"/>
                      </a:rPr>
                      <m:t> </m:t>
                    </m:r>
                    <m:sSub>
                      <m:sSubPr>
                        <m:ctrlPr>
                          <a:rPr lang="en-US" sz="1600" i="1">
                            <a:latin typeface="Cambria Math" panose="02040503050406030204" pitchFamily="18" charset="0"/>
                          </a:rPr>
                        </m:ctrlPr>
                      </m:sSubPr>
                      <m:e>
                        <m:r>
                          <a:rPr lang="en-US" sz="1600" i="1">
                            <a:latin typeface="Cambria Math"/>
                          </a:rPr>
                          <m:t>𝑓</m:t>
                        </m:r>
                      </m:e>
                      <m:sub>
                        <m:r>
                          <a:rPr lang="en-US" sz="1600" i="1">
                            <a:latin typeface="Cambria Math"/>
                          </a:rPr>
                          <m:t>𝐶𝐾</m:t>
                        </m:r>
                        <m:r>
                          <a:rPr lang="en-US" sz="1600" i="1">
                            <a:latin typeface="Cambria Math"/>
                          </a:rPr>
                          <m:t>_</m:t>
                        </m:r>
                        <m:r>
                          <a:rPr lang="en-US" sz="1600" i="1">
                            <a:latin typeface="Cambria Math"/>
                          </a:rPr>
                          <m:t>𝐶𝑁𝑇</m:t>
                        </m:r>
                      </m:sub>
                    </m:sSub>
                    <m:r>
                      <a:rPr lang="en-US" sz="1600" i="1">
                        <a:latin typeface="Cambria Math"/>
                      </a:rPr>
                      <m:t>=</m:t>
                    </m:r>
                    <m:f>
                      <m:fPr>
                        <m:ctrlPr>
                          <a:rPr lang="en-US" sz="1600" i="1">
                            <a:latin typeface="Cambria Math" panose="02040503050406030204" pitchFamily="18" charset="0"/>
                          </a:rPr>
                        </m:ctrlPr>
                      </m:fPr>
                      <m:num>
                        <m:r>
                          <a:rPr lang="en-US" sz="1600" i="1">
                            <a:latin typeface="Cambria Math" panose="02040503050406030204" pitchFamily="18" charset="0"/>
                          </a:rPr>
                          <m:t>16 </m:t>
                        </m:r>
                        <m:r>
                          <a:rPr lang="en-US" sz="1600" i="1">
                            <a:latin typeface="Cambria Math" panose="02040503050406030204" pitchFamily="18" charset="0"/>
                          </a:rPr>
                          <m:t>𝑀𝐻𝑧</m:t>
                        </m:r>
                      </m:num>
                      <m:den>
                        <m:r>
                          <a:rPr lang="en-US" sz="1600" i="1">
                            <a:latin typeface="Cambria Math" panose="02040503050406030204" pitchFamily="18" charset="0"/>
                          </a:rPr>
                          <m:t>15999</m:t>
                        </m:r>
                        <m:r>
                          <a:rPr lang="en-US" sz="1600" i="1">
                            <a:latin typeface="Cambria Math"/>
                          </a:rPr>
                          <m:t>+1</m:t>
                        </m:r>
                      </m:den>
                    </m:f>
                    <m:r>
                      <a:rPr lang="en-US" sz="1600" i="1">
                        <a:latin typeface="Cambria Math" panose="02040503050406030204" pitchFamily="18" charset="0"/>
                      </a:rPr>
                      <m:t>=1 </m:t>
                    </m:r>
                    <m:r>
                      <a:rPr lang="en-US" sz="1600" i="1">
                        <a:latin typeface="Cambria Math" panose="02040503050406030204" pitchFamily="18" charset="0"/>
                      </a:rPr>
                      <m:t>𝐾𝐻𝑧</m:t>
                    </m:r>
                  </m:oMath>
                </a14:m>
                <a:endParaRPr lang="en-US" sz="1600" dirty="0"/>
              </a:p>
              <a:p>
                <a:pPr marL="11430" indent="-274320">
                  <a:buSzPct val="76000"/>
                  <a:buFont typeface="Wingdings 3"/>
                  <a:buChar char=""/>
                </a:pPr>
                <a:r>
                  <a:rPr lang="en-US" sz="1600" dirty="0"/>
                  <a:t>The 16-bit Auto-Reload Register (ARR) holds the maximum timer counter value</a:t>
                </a:r>
                <a:r>
                  <a:rPr lang="en-US" altLang="zh-CN" sz="1600" dirty="0"/>
                  <a:t>.</a:t>
                </a:r>
              </a:p>
              <a:p>
                <a:pPr marL="11430" indent="-274320">
                  <a:buSzPct val="76000"/>
                  <a:buFont typeface="Wingdings 3"/>
                  <a:buChar char=""/>
                </a:pPr>
                <a:r>
                  <a:rPr lang="en-US" sz="1600" dirty="0"/>
                  <a:t>CPU clock and timer clock: measured in GHz/MHz;  Timer interrupt frequency: measured in Hz, e.g., the Linux OS timer interrupt frequency is 100Hz (period=10ms). Since each timer interrupt triggers an ISR software execution, timer interrupt frequency should not be higher than 1KHz. </a:t>
                </a:r>
              </a:p>
            </p:txBody>
          </p:sp>
        </mc:Choice>
        <mc:Fallback xmlns="">
          <p:sp>
            <p:nvSpPr>
              <p:cNvPr id="4" name="Rectangle 3"/>
              <p:cNvSpPr>
                <a:spLocks noRot="1" noChangeAspect="1" noMove="1" noResize="1" noEditPoints="1" noAdjustHandles="1" noChangeArrowheads="1" noChangeShapeType="1" noTextEdit="1"/>
              </p:cNvSpPr>
              <p:nvPr/>
            </p:nvSpPr>
            <p:spPr>
              <a:xfrm>
                <a:off x="381000" y="3572615"/>
                <a:ext cx="8610600" cy="2904385"/>
              </a:xfrm>
              <a:prstGeom prst="rect">
                <a:avLst/>
              </a:prstGeom>
              <a:blipFill>
                <a:blip r:embed="rId4"/>
                <a:stretch>
                  <a:fillRect l="-283" t="-629" r="-850" b="-1677"/>
                </a:stretch>
              </a:blipFill>
            </p:spPr>
            <p:txBody>
              <a:bodyPr/>
              <a:lstStyle/>
              <a:p>
                <a:r>
                  <a:rPr lang="en-US">
                    <a:noFill/>
                  </a:rPr>
                  <a:t> </a:t>
                </a:r>
              </a:p>
            </p:txBody>
          </p:sp>
        </mc:Fallback>
      </mc:AlternateContent>
      <p:sp>
        <p:nvSpPr>
          <p:cNvPr id="40" name="TextBox 39"/>
          <p:cNvSpPr txBox="1"/>
          <p:nvPr/>
        </p:nvSpPr>
        <p:spPr>
          <a:xfrm>
            <a:off x="2826151" y="1764268"/>
            <a:ext cx="13724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Gill Sans MT"/>
                <a:ea typeface="+mn-ea"/>
                <a:cs typeface="+mn-cs"/>
              </a:rPr>
              <a:t>Timer </a:t>
            </a:r>
            <a:r>
              <a:rPr kumimoji="0" lang="en-US" sz="1800" b="0" i="0" u="none" strike="noStrike" kern="1200" cap="none" spc="0" normalizeH="0" baseline="0" noProof="0" dirty="0">
                <a:ln>
                  <a:noFill/>
                </a:ln>
                <a:solidFill>
                  <a:prstClr val="black"/>
                </a:solidFill>
                <a:effectLst/>
                <a:uLnTx/>
                <a:uFillTx/>
                <a:latin typeface="Gill Sans MT"/>
                <a:ea typeface="+mn-ea"/>
                <a:cs typeface="+mn-cs"/>
              </a:rPr>
              <a:t>Clock</a:t>
            </a:r>
          </a:p>
        </p:txBody>
      </p:sp>
      <mc:AlternateContent xmlns:mc="http://schemas.openxmlformats.org/markup-compatibility/2006" xmlns:a14="http://schemas.microsoft.com/office/drawing/2010/main">
        <mc:Choice Requires="a14">
          <p:sp>
            <p:nvSpPr>
              <p:cNvPr id="45" name="Rectangle 44"/>
              <p:cNvSpPr/>
              <p:nvPr/>
            </p:nvSpPr>
            <p:spPr>
              <a:xfrm>
                <a:off x="5315605" y="2872334"/>
                <a:ext cx="3980795" cy="632866"/>
              </a:xfrm>
              <a:prstGeom prst="rect">
                <a:avLst/>
              </a:prstGeom>
            </p:spPr>
            <p:txBody>
              <a:bodyPr wrap="square">
                <a:spAutoFit/>
              </a:bodyPr>
              <a:lstStyle/>
              <a:p>
                <a:pPr lvl="0">
                  <a:defRPr/>
                </a:pPr>
                <a14:m>
                  <m:oMath xmlns:m="http://schemas.openxmlformats.org/officeDocument/2006/math">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prstClr val="black"/>
                            </a:solidFill>
                            <a:effectLst/>
                            <a:uLnTx/>
                            <a:uFillTx/>
                            <a:latin typeface="Cambria Math"/>
                            <a:ea typeface="+mn-ea"/>
                            <a:cs typeface="+mn-cs"/>
                          </a:rPr>
                          <m:t>𝑓</m:t>
                        </m:r>
                      </m:e>
                      <m:sub>
                        <m:r>
                          <m:rPr>
                            <m:sty m:val="p"/>
                          </m:rPr>
                          <a:rPr lang="en-US" altLang="zh-CN" sz="2400" i="1">
                            <a:solidFill>
                              <a:prstClr val="black"/>
                            </a:solidFill>
                            <a:latin typeface="Cambria Math" panose="02040503050406030204" pitchFamily="18" charset="0"/>
                          </a:rPr>
                          <m:t>Timer</m:t>
                        </m:r>
                      </m:sub>
                    </m:sSub>
                    <m:r>
                      <a:rPr kumimoji="0" lang="en-US" sz="2400" b="0" i="1" u="none" strike="noStrike" kern="1200" cap="none" spc="0" normalizeH="0" baseline="0" noProof="0">
                        <a:ln>
                          <a:noFill/>
                        </a:ln>
                        <a:solidFill>
                          <a:prstClr val="black"/>
                        </a:solidFill>
                        <a:effectLst/>
                        <a:uLnTx/>
                        <a:uFillTx/>
                        <a:latin typeface="Cambria Math"/>
                        <a:ea typeface="+mn-ea"/>
                        <a:cs typeface="+mn-cs"/>
                      </a:rPr>
                      <m:t>=</m:t>
                    </m:r>
                    <m:f>
                      <m:f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prstClr val="black"/>
                                </a:solidFill>
                                <a:effectLst/>
                                <a:uLnTx/>
                                <a:uFillTx/>
                                <a:latin typeface="Cambria Math"/>
                                <a:ea typeface="+mn-ea"/>
                                <a:cs typeface="+mn-cs"/>
                              </a:rPr>
                              <m:t>𝑓</m:t>
                            </m:r>
                          </m:e>
                          <m:sub>
                            <m:r>
                              <a:rPr kumimoji="0" lang="en-US" sz="2400" b="0" i="1" u="none" strike="noStrike" kern="1200" cap="none" spc="0" normalizeH="0" baseline="0" noProof="0">
                                <a:ln>
                                  <a:noFill/>
                                </a:ln>
                                <a:solidFill>
                                  <a:prstClr val="black"/>
                                </a:solidFill>
                                <a:effectLst/>
                                <a:uLnTx/>
                                <a:uFillTx/>
                                <a:latin typeface="Cambria Math"/>
                                <a:ea typeface="+mn-ea"/>
                                <a:cs typeface="+mn-cs"/>
                              </a:rPr>
                              <m:t>𝐶</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𝐾</m:t>
                            </m:r>
                            <m:r>
                              <a:rPr kumimoji="0" lang="en-US" sz="2400" b="0" i="1" u="none" strike="noStrike" kern="1200" cap="none" spc="0" normalizeH="0" baseline="0" noProof="0">
                                <a:ln>
                                  <a:noFill/>
                                </a:ln>
                                <a:solidFill>
                                  <a:prstClr val="black"/>
                                </a:solidFill>
                                <a:effectLst/>
                                <a:uLnTx/>
                                <a:uFillTx/>
                                <a:latin typeface="Cambria Math"/>
                                <a:ea typeface="+mn-ea"/>
                                <a:cs typeface="+mn-cs"/>
                              </a:rPr>
                              <m:t>_</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𝐶𝑁𝑇</m:t>
                            </m:r>
                          </m:sub>
                        </m:sSub>
                      </m:num>
                      <m:den>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𝐴𝑅𝑅</m:t>
                        </m:r>
                        <m:r>
                          <a:rPr kumimoji="0" lang="en-US" sz="2400" b="0" i="1" u="none" strike="noStrike" kern="1200" cap="none" spc="0" normalizeH="0" baseline="0" noProof="0">
                            <a:ln>
                              <a:noFill/>
                            </a:ln>
                            <a:solidFill>
                              <a:prstClr val="black"/>
                            </a:solidFill>
                            <a:effectLst/>
                            <a:uLnTx/>
                            <a:uFillTx/>
                            <a:latin typeface="Cambria Math"/>
                            <a:ea typeface="+mn-ea"/>
                            <a:cs typeface="+mn-cs"/>
                          </a:rPr>
                          <m:t>+1</m:t>
                        </m:r>
                      </m:den>
                    </m:f>
                  </m:oMath>
                </a14:m>
                <a:r>
                  <a:rPr kumimoji="0" lang="en-US" sz="2400" b="0" i="0" u="none" strike="noStrike" kern="1200" cap="none" spc="0" normalizeH="0" baseline="0" noProof="0" dirty="0">
                    <a:ln>
                      <a:noFill/>
                    </a:ln>
                    <a:solidFill>
                      <a:prstClr val="black"/>
                    </a:solidFill>
                    <a:effectLst/>
                    <a:uLnTx/>
                    <a:uFillTx/>
                    <a:latin typeface="Gill Sans MT"/>
                    <a:ea typeface="+mn-ea"/>
                    <a:cs typeface="+mn-cs"/>
                  </a:rPr>
                  <a:t> or </a:t>
                </a:r>
                <a14:m>
                  <m:oMath xmlns:m="http://schemas.openxmlformats.org/officeDocument/2006/math">
                    <m:f>
                      <m:fPr>
                        <m:ctrlPr>
                          <a:rPr lang="en-US" sz="2400" i="1">
                            <a:solidFill>
                              <a:prstClr val="black"/>
                            </a:solidFill>
                            <a:latin typeface="Cambria Math" panose="02040503050406030204" pitchFamily="18" charset="0"/>
                          </a:rPr>
                        </m:ctrlPr>
                      </m:fPr>
                      <m:num>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a:rPr>
                              <m:t>𝑓</m:t>
                            </m:r>
                          </m:e>
                          <m:sub>
                            <m:r>
                              <a:rPr lang="en-US" sz="2400" i="1">
                                <a:solidFill>
                                  <a:prstClr val="black"/>
                                </a:solidFill>
                                <a:latin typeface="Cambria Math"/>
                              </a:rPr>
                              <m:t>𝐶</m:t>
                            </m:r>
                            <m:r>
                              <a:rPr lang="en-US" sz="2400" i="1">
                                <a:solidFill>
                                  <a:prstClr val="black"/>
                                </a:solidFill>
                                <a:latin typeface="Cambria Math" panose="02040503050406030204" pitchFamily="18" charset="0"/>
                              </a:rPr>
                              <m:t>𝐾</m:t>
                            </m:r>
                            <m:r>
                              <a:rPr lang="en-US" sz="2400" i="1">
                                <a:solidFill>
                                  <a:prstClr val="black"/>
                                </a:solidFill>
                                <a:latin typeface="Cambria Math"/>
                              </a:rPr>
                              <m:t>_</m:t>
                            </m:r>
                            <m:r>
                              <a:rPr lang="en-US" sz="2400" i="1">
                                <a:solidFill>
                                  <a:prstClr val="black"/>
                                </a:solidFill>
                                <a:latin typeface="Cambria Math" panose="02040503050406030204" pitchFamily="18" charset="0"/>
                              </a:rPr>
                              <m:t>𝐶𝑁𝑇</m:t>
                            </m:r>
                          </m:sub>
                        </m:sSub>
                      </m:num>
                      <m:den>
                        <m:r>
                          <a:rPr lang="en-US" sz="2400" b="0" i="1" smtClean="0">
                            <a:solidFill>
                              <a:prstClr val="black"/>
                            </a:solidFill>
                            <a:latin typeface="Cambria Math" panose="02040503050406030204" pitchFamily="18" charset="0"/>
                          </a:rPr>
                          <m:t>2∗</m:t>
                        </m:r>
                        <m:r>
                          <a:rPr lang="en-US" sz="2400" i="1">
                            <a:solidFill>
                              <a:prstClr val="black"/>
                            </a:solidFill>
                            <a:latin typeface="Cambria Math" panose="02040503050406030204" pitchFamily="18" charset="0"/>
                          </a:rPr>
                          <m:t>𝐴𝑅𝑅</m:t>
                        </m:r>
                      </m:den>
                    </m:f>
                  </m:oMath>
                </a14:m>
                <a:endParaRPr kumimoji="0" lang="en-US" sz="2400" b="0" i="0" u="none" strike="noStrike" kern="1200" cap="none" spc="0" normalizeH="0" baseline="0" noProof="0" dirty="0">
                  <a:ln>
                    <a:noFill/>
                  </a:ln>
                  <a:solidFill>
                    <a:prstClr val="black"/>
                  </a:solidFill>
                  <a:effectLst/>
                  <a:uLnTx/>
                  <a:uFillTx/>
                  <a:latin typeface="Gill Sans MT"/>
                  <a:ea typeface="+mn-ea"/>
                  <a:cs typeface="+mn-cs"/>
                </a:endParaRPr>
              </a:p>
            </p:txBody>
          </p:sp>
        </mc:Choice>
        <mc:Fallback xmlns="">
          <p:sp>
            <p:nvSpPr>
              <p:cNvPr id="45" name="Rectangle 44"/>
              <p:cNvSpPr>
                <a:spLocks noRot="1" noChangeAspect="1" noMove="1" noResize="1" noEditPoints="1" noAdjustHandles="1" noChangeArrowheads="1" noChangeShapeType="1" noTextEdit="1"/>
              </p:cNvSpPr>
              <p:nvPr/>
            </p:nvSpPr>
            <p:spPr>
              <a:xfrm>
                <a:off x="5315605" y="2872334"/>
                <a:ext cx="3980795" cy="632866"/>
              </a:xfrm>
              <a:prstGeom prst="rect">
                <a:avLst/>
              </a:prstGeom>
              <a:blipFill>
                <a:blip r:embed="rId5"/>
                <a:stretch>
                  <a:fillRect b="-7692"/>
                </a:stretch>
              </a:blipFill>
            </p:spPr>
            <p:txBody>
              <a:bodyPr/>
              <a:lstStyle/>
              <a:p>
                <a:r>
                  <a:rPr lang="en-US">
                    <a:noFill/>
                  </a:rPr>
                  <a:t> </a:t>
                </a:r>
              </a:p>
            </p:txBody>
          </p:sp>
        </mc:Fallback>
      </mc:AlternateContent>
    </p:spTree>
    <p:extLst>
      <p:ext uri="{BB962C8B-B14F-4D97-AF65-F5344CB8AC3E}">
        <p14:creationId xmlns:p14="http://schemas.microsoft.com/office/powerpoint/2010/main" val="1363005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65" y="152400"/>
            <a:ext cx="3990282" cy="990600"/>
          </a:xfrm>
        </p:spPr>
        <p:txBody>
          <a:bodyPr>
            <a:noAutofit/>
          </a:bodyPr>
          <a:lstStyle/>
          <a:p>
            <a:r>
              <a:rPr lang="en-US" sz="2400" dirty="0"/>
              <a:t>PWM Mode 2: Right Edge-aligned</a:t>
            </a: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7C8D44-3667-46F6-9772-CC52308E2A7F}" type="slidenum">
              <a:rPr kumimoji="0" lang="en-US" sz="1400" b="0" i="0" u="none" strike="noStrike" kern="1200" cap="none" spc="0" normalizeH="0" baseline="0" noProof="0" smtClean="0">
                <a:ln>
                  <a:noFill/>
                </a:ln>
                <a:solidFill>
                  <a:srgbClr val="1F497D"/>
                </a:solidFill>
                <a:effectLst/>
                <a:uLnTx/>
                <a:uFillTx/>
                <a:latin typeface="Gill Sans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1400" b="0" i="0" u="none" strike="noStrike" kern="1200" cap="none" spc="0" normalizeH="0" baseline="0" noProof="0" dirty="0">
              <a:ln>
                <a:noFill/>
              </a:ln>
              <a:solidFill>
                <a:srgbClr val="1F497D"/>
              </a:solidFill>
              <a:effectLst/>
              <a:uLnTx/>
              <a:uFillTx/>
              <a:latin typeface="Gill Sans MT"/>
              <a:ea typeface="+mn-ea"/>
              <a:cs typeface="+mn-cs"/>
            </a:endParaRPr>
          </a:p>
        </p:txBody>
      </p:sp>
      <p:grpSp>
        <p:nvGrpSpPr>
          <p:cNvPr id="243" name="Group 242"/>
          <p:cNvGrpSpPr/>
          <p:nvPr/>
        </p:nvGrpSpPr>
        <p:grpSpPr>
          <a:xfrm>
            <a:off x="914524" y="2207837"/>
            <a:ext cx="7935452" cy="1087916"/>
            <a:chOff x="152400" y="1828800"/>
            <a:chExt cx="8906985" cy="1450554"/>
          </a:xfrm>
        </p:grpSpPr>
        <p:grpSp>
          <p:nvGrpSpPr>
            <p:cNvPr id="241" name="Group 240"/>
            <p:cNvGrpSpPr/>
            <p:nvPr/>
          </p:nvGrpSpPr>
          <p:grpSpPr>
            <a:xfrm>
              <a:off x="152401" y="1828800"/>
              <a:ext cx="8906984" cy="228600"/>
              <a:chOff x="152401" y="1828800"/>
              <a:chExt cx="8906984" cy="228600"/>
            </a:xfrm>
          </p:grpSpPr>
          <p:grpSp>
            <p:nvGrpSpPr>
              <p:cNvPr id="21" name="Group 20"/>
              <p:cNvGrpSpPr/>
              <p:nvPr/>
            </p:nvGrpSpPr>
            <p:grpSpPr>
              <a:xfrm>
                <a:off x="152401" y="1828800"/>
                <a:ext cx="466725" cy="228600"/>
                <a:chOff x="914400" y="1828800"/>
                <a:chExt cx="466725" cy="228600"/>
              </a:xfrm>
            </p:grpSpPr>
            <p:cxnSp>
              <p:nvCxnSpPr>
                <p:cNvPr id="7" name="Elbow Connector 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466726" y="1828800"/>
                <a:ext cx="466725" cy="228600"/>
                <a:chOff x="914400" y="1828800"/>
                <a:chExt cx="466725" cy="228600"/>
              </a:xfrm>
            </p:grpSpPr>
            <p:cxnSp>
              <p:nvCxnSpPr>
                <p:cNvPr id="23" name="Elbow Connector 2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776287" y="1828800"/>
                <a:ext cx="466725" cy="228600"/>
                <a:chOff x="914400" y="1828800"/>
                <a:chExt cx="466725" cy="228600"/>
              </a:xfrm>
            </p:grpSpPr>
            <p:cxnSp>
              <p:nvCxnSpPr>
                <p:cNvPr id="26" name="Elbow Connector 25"/>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1090612" y="1828800"/>
                <a:ext cx="466725" cy="228600"/>
                <a:chOff x="914400" y="1828800"/>
                <a:chExt cx="466725" cy="228600"/>
              </a:xfrm>
            </p:grpSpPr>
            <p:cxnSp>
              <p:nvCxnSpPr>
                <p:cNvPr id="29" name="Elbow Connector 28"/>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1397793" y="1828800"/>
                <a:ext cx="466725" cy="228600"/>
                <a:chOff x="914400" y="1828800"/>
                <a:chExt cx="466725" cy="228600"/>
              </a:xfrm>
            </p:grpSpPr>
            <p:cxnSp>
              <p:nvCxnSpPr>
                <p:cNvPr id="32" name="Elbow Connector 31"/>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1712118" y="1828800"/>
                <a:ext cx="466725" cy="228600"/>
                <a:chOff x="914400" y="1828800"/>
                <a:chExt cx="466725" cy="228600"/>
              </a:xfrm>
            </p:grpSpPr>
            <p:cxnSp>
              <p:nvCxnSpPr>
                <p:cNvPr id="35" name="Elbow Connector 3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2021679" y="1828800"/>
                <a:ext cx="466725" cy="228600"/>
                <a:chOff x="914400" y="1828800"/>
                <a:chExt cx="466725" cy="228600"/>
              </a:xfrm>
            </p:grpSpPr>
            <p:cxnSp>
              <p:nvCxnSpPr>
                <p:cNvPr id="38" name="Elbow Connector 3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2336004" y="1828800"/>
                <a:ext cx="466725" cy="228600"/>
                <a:chOff x="914400" y="1828800"/>
                <a:chExt cx="466725" cy="228600"/>
              </a:xfrm>
            </p:grpSpPr>
            <p:cxnSp>
              <p:nvCxnSpPr>
                <p:cNvPr id="41" name="Elbow Connector 4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2654553" y="1828800"/>
                <a:ext cx="466725" cy="228600"/>
                <a:chOff x="914400" y="1828800"/>
                <a:chExt cx="466725" cy="228600"/>
              </a:xfrm>
            </p:grpSpPr>
            <p:cxnSp>
              <p:nvCxnSpPr>
                <p:cNvPr id="44" name="Elbow Connector 4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5" name="Elbow Connector 4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2968878" y="1828800"/>
                <a:ext cx="466725" cy="228600"/>
                <a:chOff x="914400" y="1828800"/>
                <a:chExt cx="466725" cy="228600"/>
              </a:xfrm>
            </p:grpSpPr>
            <p:cxnSp>
              <p:nvCxnSpPr>
                <p:cNvPr id="47" name="Elbow Connector 4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8" name="Elbow Connector 4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3278439" y="1828800"/>
                <a:ext cx="466725" cy="228600"/>
                <a:chOff x="914400" y="1828800"/>
                <a:chExt cx="466725" cy="228600"/>
              </a:xfrm>
            </p:grpSpPr>
            <p:cxnSp>
              <p:nvCxnSpPr>
                <p:cNvPr id="50" name="Elbow Connector 4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1" name="Elbow Connector 5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3592764" y="1828800"/>
                <a:ext cx="466725" cy="228600"/>
                <a:chOff x="914400" y="1828800"/>
                <a:chExt cx="466725" cy="228600"/>
              </a:xfrm>
            </p:grpSpPr>
            <p:cxnSp>
              <p:nvCxnSpPr>
                <p:cNvPr id="53" name="Elbow Connector 5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3899945" y="1828800"/>
                <a:ext cx="466725" cy="228600"/>
                <a:chOff x="914400" y="1828800"/>
                <a:chExt cx="466725" cy="228600"/>
              </a:xfrm>
            </p:grpSpPr>
            <p:cxnSp>
              <p:nvCxnSpPr>
                <p:cNvPr id="56" name="Elbow Connector 55"/>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7" name="Elbow Connector 56"/>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4214270" y="1828800"/>
                <a:ext cx="466725" cy="228600"/>
                <a:chOff x="914400" y="1828800"/>
                <a:chExt cx="466725" cy="228600"/>
              </a:xfrm>
            </p:grpSpPr>
            <p:cxnSp>
              <p:nvCxnSpPr>
                <p:cNvPr id="59" name="Elbow Connector 58"/>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0" name="Elbow Connector 59"/>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4523831" y="1828800"/>
                <a:ext cx="466725" cy="228600"/>
                <a:chOff x="914400" y="1828800"/>
                <a:chExt cx="466725" cy="228600"/>
              </a:xfrm>
            </p:grpSpPr>
            <p:cxnSp>
              <p:nvCxnSpPr>
                <p:cNvPr id="62" name="Elbow Connector 61"/>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3" name="Elbow Connector 62"/>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4838156" y="1828800"/>
                <a:ext cx="466725" cy="228600"/>
                <a:chOff x="914400" y="1828800"/>
                <a:chExt cx="466725" cy="228600"/>
              </a:xfrm>
            </p:grpSpPr>
            <p:cxnSp>
              <p:nvCxnSpPr>
                <p:cNvPr id="65" name="Elbow Connector 6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6" name="Elbow Connector 6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5151374" y="1828800"/>
                <a:ext cx="466725" cy="228600"/>
                <a:chOff x="914400" y="1828800"/>
                <a:chExt cx="466725" cy="228600"/>
              </a:xfrm>
            </p:grpSpPr>
            <p:cxnSp>
              <p:nvCxnSpPr>
                <p:cNvPr id="68" name="Elbow Connector 6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9" name="Elbow Connector 6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5458555" y="1828800"/>
                <a:ext cx="466725" cy="228600"/>
                <a:chOff x="914400" y="1828800"/>
                <a:chExt cx="466725" cy="228600"/>
              </a:xfrm>
            </p:grpSpPr>
            <p:cxnSp>
              <p:nvCxnSpPr>
                <p:cNvPr id="71" name="Elbow Connector 7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2" name="Elbow Connector 7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5772880" y="1828800"/>
                <a:ext cx="466725" cy="228600"/>
                <a:chOff x="914400" y="1828800"/>
                <a:chExt cx="466725" cy="228600"/>
              </a:xfrm>
            </p:grpSpPr>
            <p:cxnSp>
              <p:nvCxnSpPr>
                <p:cNvPr id="74" name="Elbow Connector 7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5" name="Elbow Connector 7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6082441" y="1828800"/>
                <a:ext cx="466725" cy="228600"/>
                <a:chOff x="914400" y="1828800"/>
                <a:chExt cx="466725" cy="228600"/>
              </a:xfrm>
            </p:grpSpPr>
            <p:cxnSp>
              <p:nvCxnSpPr>
                <p:cNvPr id="77" name="Elbow Connector 7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8" name="Elbow Connector 7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6396766" y="1828800"/>
                <a:ext cx="466725" cy="228600"/>
                <a:chOff x="914400" y="1828800"/>
                <a:chExt cx="466725" cy="228600"/>
              </a:xfrm>
            </p:grpSpPr>
            <p:cxnSp>
              <p:nvCxnSpPr>
                <p:cNvPr id="80" name="Elbow Connector 7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a:off x="6719725" y="1828800"/>
                <a:ext cx="466725" cy="228600"/>
                <a:chOff x="914400" y="1828800"/>
                <a:chExt cx="466725" cy="228600"/>
              </a:xfrm>
            </p:grpSpPr>
            <p:cxnSp>
              <p:nvCxnSpPr>
                <p:cNvPr id="205" name="Elbow Connector 20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06" name="Elbow Connector 20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07" name="Group 206"/>
              <p:cNvGrpSpPr/>
              <p:nvPr/>
            </p:nvGrpSpPr>
            <p:grpSpPr>
              <a:xfrm>
                <a:off x="7034050" y="1828800"/>
                <a:ext cx="466725" cy="228600"/>
                <a:chOff x="914400" y="1828800"/>
                <a:chExt cx="466725" cy="228600"/>
              </a:xfrm>
            </p:grpSpPr>
            <p:cxnSp>
              <p:nvCxnSpPr>
                <p:cNvPr id="208" name="Elbow Connector 20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09" name="Elbow Connector 20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a:off x="7347268" y="1828800"/>
                <a:ext cx="466725" cy="228600"/>
                <a:chOff x="914400" y="1828800"/>
                <a:chExt cx="466725" cy="228600"/>
              </a:xfrm>
            </p:grpSpPr>
            <p:cxnSp>
              <p:nvCxnSpPr>
                <p:cNvPr id="211" name="Elbow Connector 21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2" name="Elbow Connector 21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a:off x="7654449" y="1828800"/>
                <a:ext cx="466725" cy="228600"/>
                <a:chOff x="914400" y="1828800"/>
                <a:chExt cx="466725" cy="228600"/>
              </a:xfrm>
            </p:grpSpPr>
            <p:cxnSp>
              <p:nvCxnSpPr>
                <p:cNvPr id="214" name="Elbow Connector 21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5" name="Elbow Connector 21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a:off x="7968774" y="1828800"/>
                <a:ext cx="466725" cy="228600"/>
                <a:chOff x="914400" y="1828800"/>
                <a:chExt cx="466725" cy="228600"/>
              </a:xfrm>
            </p:grpSpPr>
            <p:cxnSp>
              <p:nvCxnSpPr>
                <p:cNvPr id="217" name="Elbow Connector 21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8" name="Elbow Connector 21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9" name="Group 218"/>
              <p:cNvGrpSpPr/>
              <p:nvPr/>
            </p:nvGrpSpPr>
            <p:grpSpPr>
              <a:xfrm>
                <a:off x="8278335" y="1828800"/>
                <a:ext cx="466725" cy="228600"/>
                <a:chOff x="914400" y="1828800"/>
                <a:chExt cx="466725" cy="228600"/>
              </a:xfrm>
            </p:grpSpPr>
            <p:cxnSp>
              <p:nvCxnSpPr>
                <p:cNvPr id="220" name="Elbow Connector 21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1" name="Elbow Connector 22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22" name="Group 221"/>
              <p:cNvGrpSpPr/>
              <p:nvPr/>
            </p:nvGrpSpPr>
            <p:grpSpPr>
              <a:xfrm>
                <a:off x="8592660" y="1828800"/>
                <a:ext cx="466725" cy="228600"/>
                <a:chOff x="914400" y="1828800"/>
                <a:chExt cx="466725" cy="228600"/>
              </a:xfrm>
            </p:grpSpPr>
            <p:cxnSp>
              <p:nvCxnSpPr>
                <p:cNvPr id="223" name="Elbow Connector 22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4" name="Elbow Connector 22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grpSp>
          <p:nvGrpSpPr>
            <p:cNvPr id="242" name="Group 241"/>
            <p:cNvGrpSpPr/>
            <p:nvPr/>
          </p:nvGrpSpPr>
          <p:grpSpPr>
            <a:xfrm>
              <a:off x="152400" y="2146478"/>
              <a:ext cx="8721102" cy="1132876"/>
              <a:chOff x="152400" y="2146478"/>
              <a:chExt cx="8721102" cy="1132876"/>
            </a:xfrm>
          </p:grpSpPr>
          <p:grpSp>
            <p:nvGrpSpPr>
              <p:cNvPr id="111" name="Group 110"/>
              <p:cNvGrpSpPr/>
              <p:nvPr/>
            </p:nvGrpSpPr>
            <p:grpSpPr>
              <a:xfrm>
                <a:off x="152400" y="2149147"/>
                <a:ext cx="2183604" cy="1128702"/>
                <a:chOff x="958990" y="2149147"/>
                <a:chExt cx="1085848" cy="1128702"/>
              </a:xfrm>
            </p:grpSpPr>
            <p:cxnSp>
              <p:nvCxnSpPr>
                <p:cNvPr id="83" name="Elbow Connector 82"/>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6" name="Elbow Connector 85"/>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9" name="Elbow Connector 88"/>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958990" y="3061156"/>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p>
              </p:txBody>
            </p:sp>
            <p:sp>
              <p:nvSpPr>
                <p:cNvPr id="99" name="TextBox 98"/>
                <p:cNvSpPr txBox="1"/>
                <p:nvPr/>
              </p:nvSpPr>
              <p:spPr>
                <a:xfrm>
                  <a:off x="1111390" y="2908756"/>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100" name="TextBox 99"/>
                <p:cNvSpPr txBox="1"/>
                <p:nvPr/>
              </p:nvSpPr>
              <p:spPr>
                <a:xfrm>
                  <a:off x="1273315" y="2753504"/>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101" name="TextBox 100"/>
                <p:cNvSpPr txBox="1"/>
                <p:nvPr/>
              </p:nvSpPr>
              <p:spPr>
                <a:xfrm>
                  <a:off x="1435382" y="2603956"/>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102" name="TextBox 101"/>
                <p:cNvSpPr txBox="1"/>
                <p:nvPr/>
              </p:nvSpPr>
              <p:spPr>
                <a:xfrm>
                  <a:off x="1588721" y="2453856"/>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103" name="TextBox 102"/>
                <p:cNvSpPr txBox="1"/>
                <p:nvPr/>
              </p:nvSpPr>
              <p:spPr>
                <a:xfrm>
                  <a:off x="1736604" y="2299862"/>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sp>
              <p:nvSpPr>
                <p:cNvPr id="104" name="TextBox 103"/>
                <p:cNvSpPr txBox="1"/>
                <p:nvPr/>
              </p:nvSpPr>
              <p:spPr>
                <a:xfrm>
                  <a:off x="1892438" y="2149147"/>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a:t>
                  </a:r>
                </a:p>
              </p:txBody>
            </p:sp>
          </p:grpSp>
          <p:cxnSp>
            <p:nvCxnSpPr>
              <p:cNvPr id="127" name="Straight Connector 126"/>
              <p:cNvCxnSpPr>
                <a:stCxn id="104" idx="2"/>
                <a:endCxn id="104" idx="2"/>
              </p:cNvCxnSpPr>
              <p:nvPr/>
            </p:nvCxnSpPr>
            <p:spPr>
              <a:xfrm>
                <a:off x="2182768" y="236459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2333258" y="2362067"/>
                <a:ext cx="1612" cy="91453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74" name="Group 173"/>
              <p:cNvGrpSpPr/>
              <p:nvPr/>
            </p:nvGrpSpPr>
            <p:grpSpPr>
              <a:xfrm>
                <a:off x="2329309" y="2150652"/>
                <a:ext cx="2183604" cy="1128702"/>
                <a:chOff x="958990" y="2149147"/>
                <a:chExt cx="1085848" cy="1128702"/>
              </a:xfrm>
            </p:grpSpPr>
            <p:cxnSp>
              <p:nvCxnSpPr>
                <p:cNvPr id="175" name="Elbow Connector 174"/>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6" name="Elbow Connector 175"/>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7" name="Elbow Connector 176"/>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8" name="Elbow Connector 177"/>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9" name="Elbow Connector 178"/>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80" name="Elbow Connector 179"/>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181" name="TextBox 180"/>
                <p:cNvSpPr txBox="1"/>
                <p:nvPr/>
              </p:nvSpPr>
              <p:spPr>
                <a:xfrm>
                  <a:off x="958990" y="3061156"/>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p>
              </p:txBody>
            </p:sp>
            <p:sp>
              <p:nvSpPr>
                <p:cNvPr id="182" name="TextBox 181"/>
                <p:cNvSpPr txBox="1"/>
                <p:nvPr/>
              </p:nvSpPr>
              <p:spPr>
                <a:xfrm>
                  <a:off x="1111390" y="2908756"/>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183" name="TextBox 182"/>
                <p:cNvSpPr txBox="1"/>
                <p:nvPr/>
              </p:nvSpPr>
              <p:spPr>
                <a:xfrm>
                  <a:off x="1273315" y="2753504"/>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184" name="TextBox 183"/>
                <p:cNvSpPr txBox="1"/>
                <p:nvPr/>
              </p:nvSpPr>
              <p:spPr>
                <a:xfrm>
                  <a:off x="1435382" y="2603956"/>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185" name="TextBox 184"/>
                <p:cNvSpPr txBox="1"/>
                <p:nvPr/>
              </p:nvSpPr>
              <p:spPr>
                <a:xfrm>
                  <a:off x="1588721" y="2453856"/>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186" name="TextBox 185"/>
                <p:cNvSpPr txBox="1"/>
                <p:nvPr/>
              </p:nvSpPr>
              <p:spPr>
                <a:xfrm>
                  <a:off x="1736604" y="2299862"/>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sp>
              <p:nvSpPr>
                <p:cNvPr id="187" name="TextBox 186"/>
                <p:cNvSpPr txBox="1"/>
                <p:nvPr/>
              </p:nvSpPr>
              <p:spPr>
                <a:xfrm>
                  <a:off x="1892438" y="2149147"/>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a:t>
                  </a:r>
                </a:p>
              </p:txBody>
            </p:sp>
          </p:grpSp>
          <p:cxnSp>
            <p:nvCxnSpPr>
              <p:cNvPr id="189" name="Straight Connector 188"/>
              <p:cNvCxnSpPr/>
              <p:nvPr/>
            </p:nvCxnSpPr>
            <p:spPr>
              <a:xfrm>
                <a:off x="4516218" y="2358662"/>
                <a:ext cx="1612" cy="91453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90" name="Group 189"/>
              <p:cNvGrpSpPr/>
              <p:nvPr/>
            </p:nvGrpSpPr>
            <p:grpSpPr>
              <a:xfrm>
                <a:off x="4512269" y="2147247"/>
                <a:ext cx="2183604" cy="1128702"/>
                <a:chOff x="958990" y="2149147"/>
                <a:chExt cx="1085848" cy="1128702"/>
              </a:xfrm>
            </p:grpSpPr>
            <p:cxnSp>
              <p:nvCxnSpPr>
                <p:cNvPr id="191" name="Elbow Connector 190"/>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2" name="Elbow Connector 191"/>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3" name="Elbow Connector 192"/>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4" name="Elbow Connector 193"/>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5" name="Elbow Connector 194"/>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6" name="Elbow Connector 195"/>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197" name="TextBox 196"/>
                <p:cNvSpPr txBox="1"/>
                <p:nvPr/>
              </p:nvSpPr>
              <p:spPr>
                <a:xfrm>
                  <a:off x="958990" y="3061156"/>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p>
              </p:txBody>
            </p:sp>
            <p:sp>
              <p:nvSpPr>
                <p:cNvPr id="198" name="TextBox 197"/>
                <p:cNvSpPr txBox="1"/>
                <p:nvPr/>
              </p:nvSpPr>
              <p:spPr>
                <a:xfrm>
                  <a:off x="1111390" y="2908756"/>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199" name="TextBox 198"/>
                <p:cNvSpPr txBox="1"/>
                <p:nvPr/>
              </p:nvSpPr>
              <p:spPr>
                <a:xfrm>
                  <a:off x="1273315" y="2753504"/>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200" name="TextBox 199"/>
                <p:cNvSpPr txBox="1"/>
                <p:nvPr/>
              </p:nvSpPr>
              <p:spPr>
                <a:xfrm>
                  <a:off x="1435382" y="2603956"/>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201" name="TextBox 200"/>
                <p:cNvSpPr txBox="1"/>
                <p:nvPr/>
              </p:nvSpPr>
              <p:spPr>
                <a:xfrm>
                  <a:off x="1588721" y="2453856"/>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202" name="TextBox 201"/>
                <p:cNvSpPr txBox="1"/>
                <p:nvPr/>
              </p:nvSpPr>
              <p:spPr>
                <a:xfrm>
                  <a:off x="1736604" y="2299862"/>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sp>
              <p:nvSpPr>
                <p:cNvPr id="203" name="TextBox 202"/>
                <p:cNvSpPr txBox="1"/>
                <p:nvPr/>
              </p:nvSpPr>
              <p:spPr>
                <a:xfrm>
                  <a:off x="1892438" y="2149147"/>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a:t>
                  </a:r>
                </a:p>
              </p:txBody>
            </p:sp>
          </p:grpSp>
          <p:cxnSp>
            <p:nvCxnSpPr>
              <p:cNvPr id="225" name="Straight Connector 224"/>
              <p:cNvCxnSpPr/>
              <p:nvPr/>
            </p:nvCxnSpPr>
            <p:spPr>
              <a:xfrm>
                <a:off x="6693847" y="2357893"/>
                <a:ext cx="1612" cy="91453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226" name="Group 225"/>
              <p:cNvGrpSpPr/>
              <p:nvPr/>
            </p:nvGrpSpPr>
            <p:grpSpPr>
              <a:xfrm>
                <a:off x="6689898" y="2146478"/>
                <a:ext cx="2183604" cy="1128702"/>
                <a:chOff x="958990" y="2149147"/>
                <a:chExt cx="1085848" cy="1128702"/>
              </a:xfrm>
            </p:grpSpPr>
            <p:cxnSp>
              <p:nvCxnSpPr>
                <p:cNvPr id="227" name="Elbow Connector 226"/>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8" name="Elbow Connector 227"/>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9" name="Elbow Connector 228"/>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0" name="Elbow Connector 229"/>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1" name="Elbow Connector 230"/>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2" name="Elbow Connector 231"/>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233" name="TextBox 232"/>
                <p:cNvSpPr txBox="1"/>
                <p:nvPr/>
              </p:nvSpPr>
              <p:spPr>
                <a:xfrm>
                  <a:off x="958990" y="3061156"/>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p>
              </p:txBody>
            </p:sp>
            <p:sp>
              <p:nvSpPr>
                <p:cNvPr id="234" name="TextBox 233"/>
                <p:cNvSpPr txBox="1"/>
                <p:nvPr/>
              </p:nvSpPr>
              <p:spPr>
                <a:xfrm>
                  <a:off x="1111390" y="2908756"/>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235" name="TextBox 234"/>
                <p:cNvSpPr txBox="1"/>
                <p:nvPr/>
              </p:nvSpPr>
              <p:spPr>
                <a:xfrm>
                  <a:off x="1273315" y="2753504"/>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236" name="TextBox 235"/>
                <p:cNvSpPr txBox="1"/>
                <p:nvPr/>
              </p:nvSpPr>
              <p:spPr>
                <a:xfrm>
                  <a:off x="1435382" y="2603956"/>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237" name="TextBox 236"/>
                <p:cNvSpPr txBox="1"/>
                <p:nvPr/>
              </p:nvSpPr>
              <p:spPr>
                <a:xfrm>
                  <a:off x="1588721" y="2453856"/>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238" name="TextBox 237"/>
                <p:cNvSpPr txBox="1"/>
                <p:nvPr/>
              </p:nvSpPr>
              <p:spPr>
                <a:xfrm>
                  <a:off x="1736604" y="2299862"/>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sp>
              <p:nvSpPr>
                <p:cNvPr id="239" name="TextBox 238"/>
                <p:cNvSpPr txBox="1"/>
                <p:nvPr/>
              </p:nvSpPr>
              <p:spPr>
                <a:xfrm>
                  <a:off x="1892438" y="2149147"/>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a:t>
                  </a:r>
                </a:p>
              </p:txBody>
            </p:sp>
          </p:grpSp>
        </p:grpSp>
      </p:grpSp>
      <p:sp>
        <p:nvSpPr>
          <p:cNvPr id="246" name="Rectangle 245"/>
          <p:cNvSpPr/>
          <p:nvPr/>
        </p:nvSpPr>
        <p:spPr>
          <a:xfrm>
            <a:off x="3853262" y="3290500"/>
            <a:ext cx="184979" cy="30008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Gill Sans MT"/>
              <a:ea typeface="+mn-ea"/>
              <a:cs typeface="+mn-cs"/>
            </a:endParaRPr>
          </a:p>
        </p:txBody>
      </p:sp>
      <p:cxnSp>
        <p:nvCxnSpPr>
          <p:cNvPr id="276" name="Straight Connector 275"/>
          <p:cNvCxnSpPr/>
          <p:nvPr/>
        </p:nvCxnSpPr>
        <p:spPr>
          <a:xfrm>
            <a:off x="8669395" y="2597543"/>
            <a:ext cx="1076" cy="6859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a:off x="1209508" y="2943297"/>
            <a:ext cx="7658202" cy="2794"/>
          </a:xfrm>
          <a:prstGeom prst="straightConnector1">
            <a:avLst/>
          </a:prstGeom>
          <a:ln w="19050">
            <a:solidFill>
              <a:srgbClr val="C0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flipH="1">
            <a:off x="929565" y="2764051"/>
            <a:ext cx="81095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Gill Sans MT"/>
                <a:ea typeface="+mn-ea"/>
                <a:cs typeface="+mn-cs"/>
              </a:rPr>
              <a:t>CCR = 3</a:t>
            </a:r>
          </a:p>
        </p:txBody>
      </p:sp>
      <p:grpSp>
        <p:nvGrpSpPr>
          <p:cNvPr id="10" name="Group 9"/>
          <p:cNvGrpSpPr/>
          <p:nvPr/>
        </p:nvGrpSpPr>
        <p:grpSpPr>
          <a:xfrm>
            <a:off x="906006" y="3213462"/>
            <a:ext cx="8009395" cy="790010"/>
            <a:chOff x="914400" y="3141617"/>
            <a:chExt cx="7998643" cy="1053347"/>
          </a:xfrm>
        </p:grpSpPr>
        <p:grpSp>
          <p:nvGrpSpPr>
            <p:cNvPr id="9" name="Group 8"/>
            <p:cNvGrpSpPr/>
            <p:nvPr/>
          </p:nvGrpSpPr>
          <p:grpSpPr>
            <a:xfrm>
              <a:off x="2859765" y="3141617"/>
              <a:ext cx="5821284" cy="590485"/>
              <a:chOff x="2859765" y="3141617"/>
              <a:chExt cx="5821284" cy="590485"/>
            </a:xfrm>
          </p:grpSpPr>
          <p:cxnSp>
            <p:nvCxnSpPr>
              <p:cNvPr id="188" name="Straight Connector 187"/>
              <p:cNvCxnSpPr>
                <a:stCxn id="181" idx="1"/>
              </p:cNvCxnSpPr>
              <p:nvPr/>
            </p:nvCxnSpPr>
            <p:spPr>
              <a:xfrm>
                <a:off x="2859765" y="3142367"/>
                <a:ext cx="1016" cy="589735"/>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4791746" y="3141617"/>
                <a:ext cx="9525" cy="589736"/>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6736434" y="3142366"/>
                <a:ext cx="9525" cy="589736"/>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a:off x="8671524" y="3142366"/>
                <a:ext cx="9525" cy="589736"/>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cxnSp>
          <p:nvCxnSpPr>
            <p:cNvPr id="247" name="Straight Arrow Connector 246"/>
            <p:cNvCxnSpPr/>
            <p:nvPr/>
          </p:nvCxnSpPr>
          <p:spPr>
            <a:xfrm flipV="1">
              <a:off x="914400" y="4186644"/>
              <a:ext cx="851114" cy="178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p:nvPr/>
          </p:nvCxnSpPr>
          <p:spPr>
            <a:xfrm>
              <a:off x="2848741" y="4185577"/>
              <a:ext cx="849290" cy="1067"/>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7" name="Straight Arrow Connector 276"/>
            <p:cNvCxnSpPr/>
            <p:nvPr/>
          </p:nvCxnSpPr>
          <p:spPr>
            <a:xfrm>
              <a:off x="4796462" y="4183203"/>
              <a:ext cx="849290" cy="1067"/>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8" name="Straight Arrow Connector 277"/>
            <p:cNvCxnSpPr/>
            <p:nvPr/>
          </p:nvCxnSpPr>
          <p:spPr>
            <a:xfrm>
              <a:off x="6732310" y="4183203"/>
              <a:ext cx="849290" cy="1067"/>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08" name="Group 107"/>
            <p:cNvGrpSpPr/>
            <p:nvPr/>
          </p:nvGrpSpPr>
          <p:grpSpPr>
            <a:xfrm>
              <a:off x="3703950" y="3733800"/>
              <a:ext cx="1091021" cy="457200"/>
              <a:chOff x="3703950" y="4114800"/>
              <a:chExt cx="1091021" cy="457200"/>
            </a:xfrm>
          </p:grpSpPr>
          <p:cxnSp>
            <p:nvCxnSpPr>
              <p:cNvPr id="279" name="Straight Arrow Connector 278"/>
              <p:cNvCxnSpPr/>
              <p:nvPr/>
            </p:nvCxnSpPr>
            <p:spPr>
              <a:xfrm>
                <a:off x="3706610" y="4114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0" name="Straight Arrow Connector 279"/>
              <p:cNvCxnSpPr/>
              <p:nvPr/>
            </p:nvCxnSpPr>
            <p:spPr>
              <a:xfrm>
                <a:off x="4794971" y="4114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2" name="Straight Arrow Connector 281"/>
              <p:cNvCxnSpPr/>
              <p:nvPr/>
            </p:nvCxnSpPr>
            <p:spPr>
              <a:xfrm flipH="1">
                <a:off x="3703950" y="4114800"/>
                <a:ext cx="1090692" cy="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83" name="Group 282"/>
            <p:cNvGrpSpPr/>
            <p:nvPr/>
          </p:nvGrpSpPr>
          <p:grpSpPr>
            <a:xfrm>
              <a:off x="1763804" y="3737764"/>
              <a:ext cx="1091021" cy="457200"/>
              <a:chOff x="3703950" y="4114800"/>
              <a:chExt cx="1091021" cy="457200"/>
            </a:xfrm>
          </p:grpSpPr>
          <p:cxnSp>
            <p:nvCxnSpPr>
              <p:cNvPr id="284" name="Straight Arrow Connector 283"/>
              <p:cNvCxnSpPr/>
              <p:nvPr/>
            </p:nvCxnSpPr>
            <p:spPr>
              <a:xfrm>
                <a:off x="3706610" y="4114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5" name="Straight Arrow Connector 284"/>
              <p:cNvCxnSpPr/>
              <p:nvPr/>
            </p:nvCxnSpPr>
            <p:spPr>
              <a:xfrm>
                <a:off x="4794971" y="4114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6" name="Straight Arrow Connector 285"/>
              <p:cNvCxnSpPr/>
              <p:nvPr/>
            </p:nvCxnSpPr>
            <p:spPr>
              <a:xfrm flipH="1">
                <a:off x="3703950" y="4114800"/>
                <a:ext cx="1090692" cy="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87" name="Group 286"/>
            <p:cNvGrpSpPr/>
            <p:nvPr/>
          </p:nvGrpSpPr>
          <p:grpSpPr>
            <a:xfrm>
              <a:off x="5651710" y="3734266"/>
              <a:ext cx="1091021" cy="457200"/>
              <a:chOff x="3703950" y="4114800"/>
              <a:chExt cx="1091021" cy="457200"/>
            </a:xfrm>
          </p:grpSpPr>
          <p:cxnSp>
            <p:nvCxnSpPr>
              <p:cNvPr id="288" name="Straight Arrow Connector 287"/>
              <p:cNvCxnSpPr/>
              <p:nvPr/>
            </p:nvCxnSpPr>
            <p:spPr>
              <a:xfrm>
                <a:off x="3706610" y="4114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9" name="Straight Arrow Connector 288"/>
              <p:cNvCxnSpPr/>
              <p:nvPr/>
            </p:nvCxnSpPr>
            <p:spPr>
              <a:xfrm>
                <a:off x="4794971" y="4114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0" name="Straight Arrow Connector 289"/>
              <p:cNvCxnSpPr/>
              <p:nvPr/>
            </p:nvCxnSpPr>
            <p:spPr>
              <a:xfrm flipH="1">
                <a:off x="3703950" y="4114800"/>
                <a:ext cx="1090692" cy="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91" name="Group 290"/>
            <p:cNvGrpSpPr/>
            <p:nvPr/>
          </p:nvGrpSpPr>
          <p:grpSpPr>
            <a:xfrm>
              <a:off x="7585819" y="3733800"/>
              <a:ext cx="1091021" cy="457200"/>
              <a:chOff x="3703950" y="4114800"/>
              <a:chExt cx="1091021" cy="457200"/>
            </a:xfrm>
          </p:grpSpPr>
          <p:cxnSp>
            <p:nvCxnSpPr>
              <p:cNvPr id="292" name="Straight Arrow Connector 291"/>
              <p:cNvCxnSpPr/>
              <p:nvPr/>
            </p:nvCxnSpPr>
            <p:spPr>
              <a:xfrm>
                <a:off x="3706610" y="4114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3" name="Straight Arrow Connector 292"/>
              <p:cNvCxnSpPr/>
              <p:nvPr/>
            </p:nvCxnSpPr>
            <p:spPr>
              <a:xfrm>
                <a:off x="4794971" y="4114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4" name="Straight Arrow Connector 293"/>
              <p:cNvCxnSpPr/>
              <p:nvPr/>
            </p:nvCxnSpPr>
            <p:spPr>
              <a:xfrm flipH="1">
                <a:off x="3703950" y="4114800"/>
                <a:ext cx="1090692" cy="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10" name="Straight Connector 109"/>
            <p:cNvCxnSpPr/>
            <p:nvPr/>
          </p:nvCxnSpPr>
          <p:spPr>
            <a:xfrm>
              <a:off x="8671524" y="4191000"/>
              <a:ext cx="24151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60" name="TextBox 259"/>
          <p:cNvSpPr txBox="1"/>
          <p:nvPr/>
        </p:nvSpPr>
        <p:spPr>
          <a:xfrm>
            <a:off x="180105" y="2137094"/>
            <a:ext cx="599844" cy="3000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Gill Sans MT"/>
                <a:ea typeface="+mn-ea"/>
                <a:cs typeface="+mn-cs"/>
              </a:rPr>
              <a:t>Clock</a:t>
            </a:r>
          </a:p>
        </p:txBody>
      </p:sp>
      <p:sp>
        <p:nvSpPr>
          <p:cNvPr id="261" name="TextBox 260"/>
          <p:cNvSpPr txBox="1"/>
          <p:nvPr/>
        </p:nvSpPr>
        <p:spPr>
          <a:xfrm>
            <a:off x="167582" y="2853103"/>
            <a:ext cx="785793" cy="3000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Gill Sans MT"/>
                <a:ea typeface="+mn-ea"/>
                <a:cs typeface="+mn-cs"/>
              </a:rPr>
              <a:t>Counter</a:t>
            </a:r>
          </a:p>
        </p:txBody>
      </p:sp>
      <p:cxnSp>
        <p:nvCxnSpPr>
          <p:cNvPr id="318" name="Straight Connector 317"/>
          <p:cNvCxnSpPr/>
          <p:nvPr/>
        </p:nvCxnSpPr>
        <p:spPr>
          <a:xfrm>
            <a:off x="2846669" y="3945431"/>
            <a:ext cx="629" cy="38044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316" name="Straight Connector 315"/>
          <p:cNvCxnSpPr/>
          <p:nvPr/>
        </p:nvCxnSpPr>
        <p:spPr>
          <a:xfrm>
            <a:off x="4790558" y="3942458"/>
            <a:ext cx="629" cy="38044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p:nvPr/>
        </p:nvCxnSpPr>
        <p:spPr>
          <a:xfrm>
            <a:off x="6726772" y="3956037"/>
            <a:ext cx="629" cy="38044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312" name="Straight Connector 311"/>
          <p:cNvCxnSpPr/>
          <p:nvPr/>
        </p:nvCxnSpPr>
        <p:spPr>
          <a:xfrm>
            <a:off x="8678644" y="3949732"/>
            <a:ext cx="629" cy="380443"/>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grpSp>
        <p:nvGrpSpPr>
          <p:cNvPr id="267" name="Group 266"/>
          <p:cNvGrpSpPr/>
          <p:nvPr/>
        </p:nvGrpSpPr>
        <p:grpSpPr>
          <a:xfrm>
            <a:off x="902867" y="4329381"/>
            <a:ext cx="8009394" cy="355363"/>
            <a:chOff x="920425" y="3736779"/>
            <a:chExt cx="7992618" cy="473817"/>
          </a:xfrm>
        </p:grpSpPr>
        <p:grpSp>
          <p:nvGrpSpPr>
            <p:cNvPr id="268" name="Group 267"/>
            <p:cNvGrpSpPr/>
            <p:nvPr/>
          </p:nvGrpSpPr>
          <p:grpSpPr>
            <a:xfrm>
              <a:off x="2293652" y="3736779"/>
              <a:ext cx="561173" cy="458185"/>
              <a:chOff x="2293652" y="3736779"/>
              <a:chExt cx="561173" cy="458185"/>
            </a:xfrm>
          </p:grpSpPr>
          <p:cxnSp>
            <p:nvCxnSpPr>
              <p:cNvPr id="308" name="Straight Arrow Connector 307"/>
              <p:cNvCxnSpPr/>
              <p:nvPr/>
            </p:nvCxnSpPr>
            <p:spPr>
              <a:xfrm>
                <a:off x="2301632" y="3737764"/>
                <a:ext cx="0" cy="457200"/>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9" name="Straight Arrow Connector 308"/>
              <p:cNvCxnSpPr/>
              <p:nvPr/>
            </p:nvCxnSpPr>
            <p:spPr>
              <a:xfrm>
                <a:off x="2854825" y="3737764"/>
                <a:ext cx="0" cy="457200"/>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0" name="Straight Arrow Connector 309"/>
              <p:cNvCxnSpPr/>
              <p:nvPr/>
            </p:nvCxnSpPr>
            <p:spPr>
              <a:xfrm flipH="1" flipV="1">
                <a:off x="2293652" y="3736779"/>
                <a:ext cx="560844" cy="985"/>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69" name="Straight Connector 268"/>
            <p:cNvCxnSpPr/>
            <p:nvPr/>
          </p:nvCxnSpPr>
          <p:spPr>
            <a:xfrm>
              <a:off x="8671524" y="4191000"/>
              <a:ext cx="241519" cy="0"/>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grpSp>
          <p:nvGrpSpPr>
            <p:cNvPr id="270" name="Group 269"/>
            <p:cNvGrpSpPr/>
            <p:nvPr/>
          </p:nvGrpSpPr>
          <p:grpSpPr>
            <a:xfrm>
              <a:off x="4233469" y="3752411"/>
              <a:ext cx="561173" cy="458185"/>
              <a:chOff x="2293652" y="3736779"/>
              <a:chExt cx="561173" cy="458185"/>
            </a:xfrm>
          </p:grpSpPr>
          <p:cxnSp>
            <p:nvCxnSpPr>
              <p:cNvPr id="301" name="Straight Arrow Connector 300"/>
              <p:cNvCxnSpPr/>
              <p:nvPr/>
            </p:nvCxnSpPr>
            <p:spPr>
              <a:xfrm>
                <a:off x="2301632" y="3737764"/>
                <a:ext cx="0" cy="457200"/>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2" name="Straight Arrow Connector 301"/>
              <p:cNvCxnSpPr/>
              <p:nvPr/>
            </p:nvCxnSpPr>
            <p:spPr>
              <a:xfrm>
                <a:off x="2854825" y="3737764"/>
                <a:ext cx="0" cy="457200"/>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7" name="Straight Arrow Connector 306"/>
              <p:cNvCxnSpPr/>
              <p:nvPr/>
            </p:nvCxnSpPr>
            <p:spPr>
              <a:xfrm flipH="1" flipV="1">
                <a:off x="2293652" y="3736779"/>
                <a:ext cx="560844" cy="985"/>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71" name="Group 270"/>
            <p:cNvGrpSpPr/>
            <p:nvPr/>
          </p:nvGrpSpPr>
          <p:grpSpPr>
            <a:xfrm>
              <a:off x="6165628" y="3750921"/>
              <a:ext cx="561173" cy="458185"/>
              <a:chOff x="2293652" y="3736779"/>
              <a:chExt cx="561173" cy="458185"/>
            </a:xfrm>
          </p:grpSpPr>
          <p:cxnSp>
            <p:nvCxnSpPr>
              <p:cNvPr id="298" name="Straight Arrow Connector 297"/>
              <p:cNvCxnSpPr/>
              <p:nvPr/>
            </p:nvCxnSpPr>
            <p:spPr>
              <a:xfrm>
                <a:off x="2301632" y="3737764"/>
                <a:ext cx="0" cy="457200"/>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9" name="Straight Arrow Connector 298"/>
              <p:cNvCxnSpPr/>
              <p:nvPr/>
            </p:nvCxnSpPr>
            <p:spPr>
              <a:xfrm>
                <a:off x="2854825" y="3737764"/>
                <a:ext cx="0" cy="457200"/>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0" name="Straight Arrow Connector 299"/>
              <p:cNvCxnSpPr/>
              <p:nvPr/>
            </p:nvCxnSpPr>
            <p:spPr>
              <a:xfrm flipH="1" flipV="1">
                <a:off x="2293652" y="3736779"/>
                <a:ext cx="560844" cy="985"/>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p:nvGrpSpPr>
          <p:grpSpPr>
            <a:xfrm>
              <a:off x="8113412" y="3742514"/>
              <a:ext cx="561173" cy="458185"/>
              <a:chOff x="2293652" y="3736779"/>
              <a:chExt cx="561173" cy="458185"/>
            </a:xfrm>
          </p:grpSpPr>
          <p:cxnSp>
            <p:nvCxnSpPr>
              <p:cNvPr id="295" name="Straight Arrow Connector 294"/>
              <p:cNvCxnSpPr/>
              <p:nvPr/>
            </p:nvCxnSpPr>
            <p:spPr>
              <a:xfrm>
                <a:off x="2301632" y="3737764"/>
                <a:ext cx="0" cy="457200"/>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6" name="Straight Arrow Connector 295"/>
              <p:cNvCxnSpPr/>
              <p:nvPr/>
            </p:nvCxnSpPr>
            <p:spPr>
              <a:xfrm>
                <a:off x="2854825" y="3737764"/>
                <a:ext cx="0" cy="457200"/>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7" name="Straight Arrow Connector 296"/>
              <p:cNvCxnSpPr/>
              <p:nvPr/>
            </p:nvCxnSpPr>
            <p:spPr>
              <a:xfrm flipH="1" flipV="1">
                <a:off x="2293652" y="3736779"/>
                <a:ext cx="560844" cy="985"/>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73" name="Straight Arrow Connector 272"/>
            <p:cNvCxnSpPr/>
            <p:nvPr/>
          </p:nvCxnSpPr>
          <p:spPr>
            <a:xfrm>
              <a:off x="6734513" y="4200699"/>
              <a:ext cx="1376907" cy="1"/>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4" name="Straight Arrow Connector 273"/>
            <p:cNvCxnSpPr/>
            <p:nvPr/>
          </p:nvCxnSpPr>
          <p:spPr>
            <a:xfrm flipH="1">
              <a:off x="4793501" y="4205840"/>
              <a:ext cx="1378639" cy="0"/>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5" name="Straight Arrow Connector 274"/>
            <p:cNvCxnSpPr/>
            <p:nvPr/>
          </p:nvCxnSpPr>
          <p:spPr>
            <a:xfrm flipH="1">
              <a:off x="2858592" y="4197532"/>
              <a:ext cx="1378639" cy="0"/>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1" name="Straight Arrow Connector 280"/>
            <p:cNvCxnSpPr/>
            <p:nvPr/>
          </p:nvCxnSpPr>
          <p:spPr>
            <a:xfrm flipH="1">
              <a:off x="920425" y="4187734"/>
              <a:ext cx="1378639" cy="0"/>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20" name="Rectangle 319"/>
          <p:cNvSpPr/>
          <p:nvPr/>
        </p:nvSpPr>
        <p:spPr>
          <a:xfrm>
            <a:off x="831228" y="5118574"/>
            <a:ext cx="3276859" cy="3231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C00000"/>
                </a:solidFill>
                <a:effectLst/>
                <a:uLnTx/>
                <a:uFillTx/>
                <a:latin typeface="Gill Sans MT"/>
                <a:ea typeface="+mn-ea"/>
                <a:cs typeface="+mn-cs"/>
              </a:rPr>
              <a:t>All falling edges occur at the same time!</a:t>
            </a:r>
          </a:p>
        </p:txBody>
      </p:sp>
      <p:cxnSp>
        <p:nvCxnSpPr>
          <p:cNvPr id="321" name="Straight Arrow Connector 320"/>
          <p:cNvCxnSpPr/>
          <p:nvPr/>
        </p:nvCxnSpPr>
        <p:spPr>
          <a:xfrm>
            <a:off x="1204520" y="2720785"/>
            <a:ext cx="7663974" cy="2837"/>
          </a:xfrm>
          <a:prstGeom prst="straightConnector1">
            <a:avLst/>
          </a:prstGeom>
          <a:ln w="19050">
            <a:solidFill>
              <a:srgbClr val="FF00FF"/>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2" name="TextBox 321"/>
          <p:cNvSpPr txBox="1"/>
          <p:nvPr/>
        </p:nvSpPr>
        <p:spPr>
          <a:xfrm flipH="1">
            <a:off x="914400" y="2535451"/>
            <a:ext cx="81156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00FF"/>
                </a:solidFill>
                <a:effectLst/>
                <a:uLnTx/>
                <a:uFillTx/>
                <a:latin typeface="Gill Sans MT"/>
                <a:ea typeface="+mn-ea"/>
                <a:cs typeface="+mn-cs"/>
              </a:rPr>
              <a:t>CCR = 5</a:t>
            </a:r>
          </a:p>
        </p:txBody>
      </p:sp>
      <p:sp>
        <p:nvSpPr>
          <p:cNvPr id="323" name="TextBox 322"/>
          <p:cNvSpPr txBox="1"/>
          <p:nvPr/>
        </p:nvSpPr>
        <p:spPr>
          <a:xfrm flipH="1">
            <a:off x="914400" y="4421401"/>
            <a:ext cx="81156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00FF"/>
                </a:solidFill>
                <a:effectLst/>
                <a:uLnTx/>
                <a:uFillTx/>
                <a:latin typeface="Gill Sans MT"/>
                <a:ea typeface="+mn-ea"/>
                <a:cs typeface="+mn-cs"/>
              </a:rPr>
              <a:t>CCR = 5</a:t>
            </a:r>
          </a:p>
        </p:txBody>
      </p:sp>
      <p:sp>
        <p:nvSpPr>
          <p:cNvPr id="324" name="TextBox 323"/>
          <p:cNvSpPr txBox="1"/>
          <p:nvPr/>
        </p:nvSpPr>
        <p:spPr>
          <a:xfrm flipH="1">
            <a:off x="903546" y="3771900"/>
            <a:ext cx="81095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Gill Sans MT"/>
                <a:ea typeface="+mn-ea"/>
                <a:cs typeface="+mn-cs"/>
              </a:rPr>
              <a:t>CCR = 3</a:t>
            </a:r>
          </a:p>
        </p:txBody>
      </p:sp>
      <p:grpSp>
        <p:nvGrpSpPr>
          <p:cNvPr id="4" name="Group 3"/>
          <p:cNvGrpSpPr/>
          <p:nvPr/>
        </p:nvGrpSpPr>
        <p:grpSpPr>
          <a:xfrm>
            <a:off x="2858940" y="4726925"/>
            <a:ext cx="5825429" cy="223694"/>
            <a:chOff x="3811920" y="5159566"/>
            <a:chExt cx="7767238" cy="298259"/>
          </a:xfrm>
        </p:grpSpPr>
        <p:cxnSp>
          <p:nvCxnSpPr>
            <p:cNvPr id="244" name="Straight Arrow Connector 243"/>
            <p:cNvCxnSpPr/>
            <p:nvPr/>
          </p:nvCxnSpPr>
          <p:spPr>
            <a:xfrm flipV="1">
              <a:off x="3811920" y="5181600"/>
              <a:ext cx="0" cy="27622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45" name="Straight Arrow Connector 244"/>
            <p:cNvCxnSpPr/>
            <p:nvPr/>
          </p:nvCxnSpPr>
          <p:spPr>
            <a:xfrm flipV="1">
              <a:off x="6388618" y="5181600"/>
              <a:ext cx="0" cy="27622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49" name="Straight Arrow Connector 248"/>
            <p:cNvCxnSpPr/>
            <p:nvPr/>
          </p:nvCxnSpPr>
          <p:spPr>
            <a:xfrm flipV="1">
              <a:off x="8959468" y="5181600"/>
              <a:ext cx="0" cy="27622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50" name="Straight Arrow Connector 249"/>
            <p:cNvCxnSpPr/>
            <p:nvPr/>
          </p:nvCxnSpPr>
          <p:spPr>
            <a:xfrm flipV="1">
              <a:off x="11579158" y="5159566"/>
              <a:ext cx="0" cy="27622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grpSp>
      <p:cxnSp>
        <p:nvCxnSpPr>
          <p:cNvPr id="252" name="Straight Connector 251"/>
          <p:cNvCxnSpPr/>
          <p:nvPr/>
        </p:nvCxnSpPr>
        <p:spPr>
          <a:xfrm>
            <a:off x="4792601" y="5107881"/>
            <a:ext cx="0" cy="3214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a:off x="6726946" y="5118574"/>
            <a:ext cx="0" cy="321469"/>
          </a:xfrm>
          <a:prstGeom prst="line">
            <a:avLst/>
          </a:prstGeom>
        </p:spPr>
        <p:style>
          <a:lnRef idx="1">
            <a:schemeClr val="accent1"/>
          </a:lnRef>
          <a:fillRef idx="0">
            <a:schemeClr val="accent1"/>
          </a:fillRef>
          <a:effectRef idx="0">
            <a:schemeClr val="accent1"/>
          </a:effectRef>
          <a:fontRef idx="minor">
            <a:schemeClr val="tx1"/>
          </a:fontRef>
        </p:style>
      </p:cxnSp>
      <p:sp>
        <p:nvSpPr>
          <p:cNvPr id="255" name="TextBox 254"/>
          <p:cNvSpPr txBox="1"/>
          <p:nvPr/>
        </p:nvSpPr>
        <p:spPr>
          <a:xfrm>
            <a:off x="5310082" y="5291699"/>
            <a:ext cx="99354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Gill Sans MT"/>
                <a:ea typeface="+mn-ea"/>
                <a:cs typeface="+mn-cs"/>
              </a:rPr>
              <a:t>PWM Period</a:t>
            </a:r>
          </a:p>
        </p:txBody>
      </p:sp>
      <p:cxnSp>
        <p:nvCxnSpPr>
          <p:cNvPr id="16" name="Straight Arrow Connector 15"/>
          <p:cNvCxnSpPr/>
          <p:nvPr/>
        </p:nvCxnSpPr>
        <p:spPr>
          <a:xfrm>
            <a:off x="4790558" y="5268514"/>
            <a:ext cx="1936214" cy="1069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56" name="TextBox 255"/>
          <p:cNvSpPr txBox="1"/>
          <p:nvPr/>
        </p:nvSpPr>
        <p:spPr>
          <a:xfrm>
            <a:off x="5695154" y="5010442"/>
            <a:ext cx="1083951" cy="3000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C00000"/>
                </a:solidFill>
                <a:effectLst/>
                <a:uLnTx/>
                <a:uFillTx/>
                <a:latin typeface="Gill Sans MT"/>
                <a:ea typeface="+mn-ea"/>
                <a:cs typeface="+mn-cs"/>
              </a:rPr>
              <a:t>Right-aligned</a:t>
            </a:r>
          </a:p>
        </p:txBody>
      </p:sp>
      <p:sp>
        <p:nvSpPr>
          <p:cNvPr id="254" name="Rectangle 253"/>
          <p:cNvSpPr/>
          <p:nvPr/>
        </p:nvSpPr>
        <p:spPr>
          <a:xfrm>
            <a:off x="60864" y="5486400"/>
            <a:ext cx="9204052" cy="923330"/>
          </a:xfrm>
          <a:prstGeom prst="rect">
            <a:avLst/>
          </a:prstGeom>
        </p:spPr>
        <p:txBody>
          <a:bodyPr wrap="square">
            <a:spAutoFit/>
          </a:bodyPr>
          <a:lstStyle/>
          <a:p>
            <a:pPr lvl="0" defTabSz="457200">
              <a:defRPr/>
            </a:pPr>
            <a:r>
              <a:rPr lang="en-US" dirty="0"/>
              <a:t>In the down-counting mode, when multiple PWM signals are generated by the same timer,  the PWM pulses are </a:t>
            </a:r>
            <a:r>
              <a:rPr lang="en-US" dirty="0">
                <a:solidFill>
                  <a:srgbClr val="C00000"/>
                </a:solidFill>
              </a:rPr>
              <a:t>right edge aligned</a:t>
            </a:r>
            <a:r>
              <a:rPr lang="en-US" dirty="0"/>
              <a:t>, because all </a:t>
            </a:r>
            <a:r>
              <a:rPr lang="en-US" altLang="zh-CN" dirty="0"/>
              <a:t>falling edges</a:t>
            </a:r>
            <a:r>
              <a:rPr lang="en-US" dirty="0"/>
              <a:t> are aligned to the right side of the PWM period. </a:t>
            </a:r>
          </a:p>
        </p:txBody>
      </p:sp>
      <p:sp>
        <p:nvSpPr>
          <p:cNvPr id="258" name="Rectangle 257"/>
          <p:cNvSpPr/>
          <p:nvPr/>
        </p:nvSpPr>
        <p:spPr>
          <a:xfrm>
            <a:off x="174589" y="3581400"/>
            <a:ext cx="837089" cy="5078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Gill Sans MT"/>
                <a:ea typeface="+mn-ea"/>
                <a:cs typeface="+mn-cs"/>
              </a:rPr>
              <a:t>PWM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50" dirty="0">
                <a:solidFill>
                  <a:prstClr val="black"/>
                </a:solidFill>
                <a:latin typeface="Gill Sans MT"/>
              </a:rPr>
              <a:t>Output 1</a:t>
            </a:r>
            <a:endParaRPr kumimoji="0" lang="en-US" sz="1350" b="0" i="0" u="none" strike="noStrike" kern="1200" cap="none" spc="0" normalizeH="0" baseline="0" noProof="0" dirty="0">
              <a:ln>
                <a:noFill/>
              </a:ln>
              <a:solidFill>
                <a:prstClr val="black"/>
              </a:solidFill>
              <a:effectLst/>
              <a:uLnTx/>
              <a:uFillTx/>
              <a:latin typeface="Gill Sans MT"/>
              <a:ea typeface="+mn-ea"/>
              <a:cs typeface="+mn-cs"/>
            </a:endParaRPr>
          </a:p>
        </p:txBody>
      </p:sp>
      <p:sp>
        <p:nvSpPr>
          <p:cNvPr id="259" name="Rectangle 258"/>
          <p:cNvSpPr/>
          <p:nvPr/>
        </p:nvSpPr>
        <p:spPr>
          <a:xfrm>
            <a:off x="171451" y="4523601"/>
            <a:ext cx="837089" cy="507831"/>
          </a:xfrm>
          <a:prstGeom prst="rect">
            <a:avLst/>
          </a:prstGeom>
        </p:spPr>
        <p:txBody>
          <a:bodyPr wrap="none">
            <a:spAutoFit/>
          </a:bodyPr>
          <a:lstStyle/>
          <a:p>
            <a:pPr lvl="0">
              <a:defRPr/>
            </a:pPr>
            <a:r>
              <a:rPr lang="en-US" sz="1350" dirty="0">
                <a:solidFill>
                  <a:prstClr val="black"/>
                </a:solidFill>
              </a:rPr>
              <a:t>PWM</a:t>
            </a:r>
          </a:p>
          <a:p>
            <a:pPr lvl="0">
              <a:defRPr/>
            </a:pPr>
            <a:r>
              <a:rPr lang="en-US" sz="1350" dirty="0">
                <a:solidFill>
                  <a:prstClr val="black"/>
                </a:solidFill>
              </a:rPr>
              <a:t>Output 2</a:t>
            </a:r>
          </a:p>
        </p:txBody>
      </p:sp>
      <p:graphicFrame>
        <p:nvGraphicFramePr>
          <p:cNvPr id="5" name="Table 4">
            <a:extLst>
              <a:ext uri="{FF2B5EF4-FFF2-40B4-BE49-F238E27FC236}">
                <a16:creationId xmlns:a16="http://schemas.microsoft.com/office/drawing/2014/main" id="{2D69740A-5FE2-2F4E-7C13-EAA0C72A72D7}"/>
              </a:ext>
            </a:extLst>
          </p:cNvPr>
          <p:cNvGraphicFramePr>
            <a:graphicFrameLocks noGrp="1"/>
          </p:cNvGraphicFramePr>
          <p:nvPr>
            <p:extLst>
              <p:ext uri="{D42A27DB-BD31-4B8C-83A1-F6EECF244321}">
                <p14:modId xmlns:p14="http://schemas.microsoft.com/office/powerpoint/2010/main" val="1703364325"/>
              </p:ext>
            </p:extLst>
          </p:nvPr>
        </p:nvGraphicFramePr>
        <p:xfrm>
          <a:off x="4051146" y="32274"/>
          <a:ext cx="5059154" cy="1369008"/>
        </p:xfrm>
        <a:graphic>
          <a:graphicData uri="http://schemas.openxmlformats.org/drawingml/2006/table">
            <a:tbl>
              <a:tblPr firstRow="1" firstCol="1" bandRow="1">
                <a:tableStyleId>{5C22544A-7EE6-4342-B048-85BDC9FD1C3A}</a:tableStyleId>
              </a:tblPr>
              <a:tblGrid>
                <a:gridCol w="1117720">
                  <a:extLst>
                    <a:ext uri="{9D8B030D-6E8A-4147-A177-3AD203B41FA5}">
                      <a16:colId xmlns:a16="http://schemas.microsoft.com/office/drawing/2014/main" val="169801539"/>
                    </a:ext>
                  </a:extLst>
                </a:gridCol>
                <a:gridCol w="1507097">
                  <a:extLst>
                    <a:ext uri="{9D8B030D-6E8A-4147-A177-3AD203B41FA5}">
                      <a16:colId xmlns:a16="http://schemas.microsoft.com/office/drawing/2014/main" val="2703477402"/>
                    </a:ext>
                  </a:extLst>
                </a:gridCol>
                <a:gridCol w="1231353">
                  <a:extLst>
                    <a:ext uri="{9D8B030D-6E8A-4147-A177-3AD203B41FA5}">
                      <a16:colId xmlns:a16="http://schemas.microsoft.com/office/drawing/2014/main" val="1325223624"/>
                    </a:ext>
                  </a:extLst>
                </a:gridCol>
                <a:gridCol w="1202984">
                  <a:extLst>
                    <a:ext uri="{9D8B030D-6E8A-4147-A177-3AD203B41FA5}">
                      <a16:colId xmlns:a16="http://schemas.microsoft.com/office/drawing/2014/main" val="2198600529"/>
                    </a:ext>
                  </a:extLst>
                </a:gridCol>
              </a:tblGrid>
              <a:tr h="240046">
                <a:tc>
                  <a:txBody>
                    <a:bodyPr/>
                    <a:lstStyle/>
                    <a:p>
                      <a:pPr marL="0" marR="0" algn="ctr">
                        <a:spcBef>
                          <a:spcPts val="0"/>
                        </a:spcBef>
                        <a:spcAft>
                          <a:spcPts val="0"/>
                        </a:spcAft>
                      </a:pPr>
                      <a:r>
                        <a:rPr lang="en-US" sz="1400" dirty="0">
                          <a:effectLst/>
                        </a:rPr>
                        <a:t>PWM</a:t>
                      </a:r>
                      <a:endParaRPr lang="en-US" sz="1400" dirty="0">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effectLst/>
                        </a:rPr>
                        <a:t>Timer Counting</a:t>
                      </a:r>
                      <a:endParaRPr lang="en-US" sz="1400" dirty="0">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altLang="zh-CN" sz="1400" dirty="0">
                          <a:effectLst/>
                        </a:rPr>
                        <a:t>On</a:t>
                      </a:r>
                      <a:endParaRPr lang="en-US" sz="1400" dirty="0">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effectLst/>
                        </a:rPr>
                        <a:t>Off</a:t>
                      </a:r>
                      <a:endParaRPr lang="en-US" sz="1400" dirty="0">
                        <a:effectLst/>
                        <a:latin typeface="Times New Roman" panose="02020603050405020304" pitchFamily="18" charset="0"/>
                        <a:ea typeface="SimSun" panose="02010600030101010101" pitchFamily="2" charset="-122"/>
                      </a:endParaRPr>
                    </a:p>
                  </a:txBody>
                  <a:tcPr marL="68907" marR="68907" marT="0" marB="0" anchor="ctr"/>
                </a:tc>
                <a:extLst>
                  <a:ext uri="{0D108BD9-81ED-4DB2-BD59-A6C34878D82A}">
                    <a16:rowId xmlns:a16="http://schemas.microsoft.com/office/drawing/2014/main" val="3071312830"/>
                  </a:ext>
                </a:extLst>
              </a:tr>
              <a:tr h="281568">
                <a:tc rowSpan="2">
                  <a:txBody>
                    <a:bodyPr/>
                    <a:lstStyle/>
                    <a:p>
                      <a:pPr marL="0" marR="0" algn="ctr">
                        <a:spcBef>
                          <a:spcPts val="0"/>
                        </a:spcBef>
                        <a:spcAft>
                          <a:spcPts val="0"/>
                        </a:spcAft>
                      </a:pPr>
                      <a:r>
                        <a:rPr lang="en-US" sz="1400" dirty="0">
                          <a:effectLst/>
                        </a:rPr>
                        <a:t>Mode 1</a:t>
                      </a:r>
                    </a:p>
                    <a:p>
                      <a:pPr marL="0" marR="0" algn="ctr">
                        <a:spcBef>
                          <a:spcPts val="0"/>
                        </a:spcBef>
                        <a:spcAft>
                          <a:spcPts val="0"/>
                        </a:spcAft>
                      </a:pPr>
                      <a:r>
                        <a:rPr lang="en-US" sz="1400" dirty="0">
                          <a:effectLst/>
                          <a:latin typeface="Times New Roman" panose="02020603050405020304" pitchFamily="18" charset="0"/>
                          <a:ea typeface="SimSun" panose="02010600030101010101" pitchFamily="2" charset="-122"/>
                        </a:rPr>
                        <a:t>(Low True)</a:t>
                      </a:r>
                    </a:p>
                  </a:txBody>
                  <a:tcPr marL="68907" marR="68907" marT="0" marB="0" anchor="ctr"/>
                </a:tc>
                <a:tc>
                  <a:txBody>
                    <a:bodyPr/>
                    <a:lstStyle/>
                    <a:p>
                      <a:pPr marL="0" marR="0" algn="ctr">
                        <a:spcBef>
                          <a:spcPts val="0"/>
                        </a:spcBef>
                        <a:spcAft>
                          <a:spcPts val="0"/>
                        </a:spcAft>
                      </a:pPr>
                      <a:r>
                        <a:rPr lang="en-US" sz="1400">
                          <a:solidFill>
                            <a:schemeClr val="tx1"/>
                          </a:solidFill>
                          <a:effectLst/>
                        </a:rPr>
                        <a:t>Up-counting</a:t>
                      </a:r>
                      <a:endParaRPr lang="en-US" sz="1400">
                        <a:solidFill>
                          <a:schemeClr val="tx1"/>
                        </a:solidFill>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solidFill>
                            <a:schemeClr val="tx1"/>
                          </a:solidFill>
                          <a:effectLst/>
                        </a:rPr>
                        <a:t>CNT &lt; CCR</a:t>
                      </a:r>
                      <a:endParaRPr lang="en-US" sz="1800" dirty="0">
                        <a:solidFill>
                          <a:schemeClr val="tx1"/>
                        </a:solidFill>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solidFill>
                            <a:schemeClr val="tx1"/>
                          </a:solidFill>
                          <a:effectLst/>
                        </a:rPr>
                        <a:t>CNT ≥ CCR</a:t>
                      </a:r>
                      <a:endParaRPr lang="en-US" sz="1800" dirty="0">
                        <a:solidFill>
                          <a:schemeClr val="tx1"/>
                        </a:solidFill>
                        <a:effectLst/>
                        <a:latin typeface="Times New Roman" panose="02020603050405020304" pitchFamily="18" charset="0"/>
                        <a:ea typeface="SimSun" panose="02010600030101010101" pitchFamily="2" charset="-122"/>
                      </a:endParaRPr>
                    </a:p>
                  </a:txBody>
                  <a:tcPr marL="68907" marR="68907" marT="0" marB="0" anchor="ctr"/>
                </a:tc>
                <a:extLst>
                  <a:ext uri="{0D108BD9-81ED-4DB2-BD59-A6C34878D82A}">
                    <a16:rowId xmlns:a16="http://schemas.microsoft.com/office/drawing/2014/main" val="1400857535"/>
                  </a:ext>
                </a:extLst>
              </a:tr>
              <a:tr h="282913">
                <a:tc vMerge="1">
                  <a:txBody>
                    <a:bodyPr/>
                    <a:lstStyle/>
                    <a:p>
                      <a:endParaRPr lang="en-US"/>
                    </a:p>
                  </a:txBody>
                  <a:tcPr/>
                </a:tc>
                <a:tc>
                  <a:txBody>
                    <a:bodyPr/>
                    <a:lstStyle/>
                    <a:p>
                      <a:pPr marL="0" marR="0" algn="ctr">
                        <a:spcBef>
                          <a:spcPts val="0"/>
                        </a:spcBef>
                        <a:spcAft>
                          <a:spcPts val="0"/>
                        </a:spcAft>
                      </a:pPr>
                      <a:r>
                        <a:rPr lang="en-US" sz="1400" dirty="0">
                          <a:effectLst/>
                        </a:rPr>
                        <a:t>Down-counting</a:t>
                      </a:r>
                      <a:endParaRPr lang="en-US" sz="1400" dirty="0">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effectLst/>
                        </a:rPr>
                        <a:t>CNT ≤ CCR</a:t>
                      </a:r>
                      <a:endParaRPr lang="en-US" sz="1800" dirty="0">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effectLst/>
                        </a:rPr>
                        <a:t>CNT &gt; CCR</a:t>
                      </a:r>
                      <a:endParaRPr lang="en-US" sz="1800" dirty="0">
                        <a:effectLst/>
                        <a:latin typeface="Times New Roman" panose="02020603050405020304" pitchFamily="18" charset="0"/>
                        <a:ea typeface="SimSun" panose="02010600030101010101" pitchFamily="2" charset="-122"/>
                      </a:endParaRPr>
                    </a:p>
                  </a:txBody>
                  <a:tcPr marL="68907" marR="68907" marT="0" marB="0" anchor="ctr"/>
                </a:tc>
                <a:extLst>
                  <a:ext uri="{0D108BD9-81ED-4DB2-BD59-A6C34878D82A}">
                    <a16:rowId xmlns:a16="http://schemas.microsoft.com/office/drawing/2014/main" val="479017885"/>
                  </a:ext>
                </a:extLst>
              </a:tr>
              <a:tr h="281568">
                <a:tc rowSpan="2">
                  <a:txBody>
                    <a:bodyPr/>
                    <a:lstStyle/>
                    <a:p>
                      <a:pPr marL="0" marR="0" algn="ctr">
                        <a:spcBef>
                          <a:spcPts val="0"/>
                        </a:spcBef>
                        <a:spcAft>
                          <a:spcPts val="0"/>
                        </a:spcAft>
                      </a:pPr>
                      <a:r>
                        <a:rPr lang="en-US" sz="1400" dirty="0">
                          <a:effectLst/>
                        </a:rPr>
                        <a:t>Mode 2</a:t>
                      </a:r>
                    </a:p>
                    <a:p>
                      <a:pPr marL="0" marR="0" algn="ctr">
                        <a:spcBef>
                          <a:spcPts val="0"/>
                        </a:spcBef>
                        <a:spcAft>
                          <a:spcPts val="0"/>
                        </a:spcAft>
                      </a:pPr>
                      <a:r>
                        <a:rPr lang="en-US" sz="1400" dirty="0">
                          <a:effectLst/>
                          <a:latin typeface="Times New Roman" panose="02020603050405020304" pitchFamily="18" charset="0"/>
                          <a:ea typeface="SimSun" panose="02010600030101010101" pitchFamily="2" charset="-122"/>
                        </a:rPr>
                        <a:t>(High True)</a:t>
                      </a:r>
                    </a:p>
                  </a:txBody>
                  <a:tcPr marL="68907" marR="68907" marT="0" marB="0" anchor="ctr"/>
                </a:tc>
                <a:tc>
                  <a:txBody>
                    <a:bodyPr/>
                    <a:lstStyle/>
                    <a:p>
                      <a:pPr marL="0" marR="0" algn="ctr">
                        <a:spcBef>
                          <a:spcPts val="0"/>
                        </a:spcBef>
                        <a:spcAft>
                          <a:spcPts val="0"/>
                        </a:spcAft>
                      </a:pPr>
                      <a:r>
                        <a:rPr lang="en-US" sz="1400" dirty="0">
                          <a:solidFill>
                            <a:srgbClr val="FF0000"/>
                          </a:solidFill>
                          <a:effectLst/>
                        </a:rPr>
                        <a:t>Up-counting</a:t>
                      </a:r>
                      <a:endParaRPr lang="en-US" sz="1400" dirty="0">
                        <a:solidFill>
                          <a:srgbClr val="FF0000"/>
                        </a:solidFill>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solidFill>
                            <a:srgbClr val="FF0000"/>
                          </a:solidFill>
                          <a:effectLst/>
                        </a:rPr>
                        <a:t>CNT ≥ CCR</a:t>
                      </a:r>
                      <a:endParaRPr lang="en-US" sz="1800" dirty="0">
                        <a:solidFill>
                          <a:srgbClr val="FF0000"/>
                        </a:solidFill>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solidFill>
                            <a:srgbClr val="FF0000"/>
                          </a:solidFill>
                          <a:effectLst/>
                        </a:rPr>
                        <a:t>CNT &lt; CCR</a:t>
                      </a:r>
                      <a:endParaRPr lang="en-US" sz="1800" dirty="0">
                        <a:solidFill>
                          <a:srgbClr val="FF0000"/>
                        </a:solidFill>
                        <a:effectLst/>
                        <a:latin typeface="Times New Roman" panose="02020603050405020304" pitchFamily="18" charset="0"/>
                        <a:ea typeface="SimSun" panose="02010600030101010101" pitchFamily="2" charset="-122"/>
                      </a:endParaRPr>
                    </a:p>
                  </a:txBody>
                  <a:tcPr marL="68907" marR="68907" marT="0" marB="0" anchor="ctr"/>
                </a:tc>
                <a:extLst>
                  <a:ext uri="{0D108BD9-81ED-4DB2-BD59-A6C34878D82A}">
                    <a16:rowId xmlns:a16="http://schemas.microsoft.com/office/drawing/2014/main" val="4087141378"/>
                  </a:ext>
                </a:extLst>
              </a:tr>
              <a:tr h="282913">
                <a:tc vMerge="1">
                  <a:txBody>
                    <a:bodyPr/>
                    <a:lstStyle/>
                    <a:p>
                      <a:endParaRPr lang="en-US"/>
                    </a:p>
                  </a:txBody>
                  <a:tcPr/>
                </a:tc>
                <a:tc>
                  <a:txBody>
                    <a:bodyPr/>
                    <a:lstStyle/>
                    <a:p>
                      <a:pPr marL="0" marR="0" algn="ctr">
                        <a:spcBef>
                          <a:spcPts val="0"/>
                        </a:spcBef>
                        <a:spcAft>
                          <a:spcPts val="0"/>
                        </a:spcAft>
                      </a:pPr>
                      <a:r>
                        <a:rPr lang="en-US" sz="1400" dirty="0">
                          <a:solidFill>
                            <a:schemeClr val="tx1"/>
                          </a:solidFill>
                          <a:effectLst/>
                        </a:rPr>
                        <a:t>Down-counting</a:t>
                      </a:r>
                      <a:endParaRPr lang="en-US" sz="1400" dirty="0">
                        <a:solidFill>
                          <a:schemeClr val="tx1"/>
                        </a:solidFill>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solidFill>
                            <a:schemeClr val="tx1"/>
                          </a:solidFill>
                          <a:effectLst/>
                        </a:rPr>
                        <a:t>CNT &gt; CCR</a:t>
                      </a:r>
                      <a:endParaRPr lang="en-US" sz="1800" dirty="0">
                        <a:solidFill>
                          <a:schemeClr val="tx1"/>
                        </a:solidFill>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solidFill>
                            <a:schemeClr val="tx1"/>
                          </a:solidFill>
                          <a:effectLst/>
                        </a:rPr>
                        <a:t>CNT ≤ CCR</a:t>
                      </a:r>
                      <a:endParaRPr lang="en-US" sz="1800" dirty="0">
                        <a:solidFill>
                          <a:schemeClr val="tx1"/>
                        </a:solidFill>
                        <a:effectLst/>
                        <a:latin typeface="Times New Roman" panose="02020603050405020304" pitchFamily="18" charset="0"/>
                        <a:ea typeface="SimSun" panose="02010600030101010101" pitchFamily="2" charset="-122"/>
                      </a:endParaRPr>
                    </a:p>
                  </a:txBody>
                  <a:tcPr marL="68907" marR="68907" marT="0" marB="0" anchor="ctr"/>
                </a:tc>
                <a:extLst>
                  <a:ext uri="{0D108BD9-81ED-4DB2-BD59-A6C34878D82A}">
                    <a16:rowId xmlns:a16="http://schemas.microsoft.com/office/drawing/2014/main" val="3497049640"/>
                  </a:ext>
                </a:extLst>
              </a:tr>
            </a:tbl>
          </a:graphicData>
        </a:graphic>
      </p:graphicFrame>
      <p:sp>
        <p:nvSpPr>
          <p:cNvPr id="6" name="TextBox 5">
            <a:extLst>
              <a:ext uri="{FF2B5EF4-FFF2-40B4-BE49-F238E27FC236}">
                <a16:creationId xmlns:a16="http://schemas.microsoft.com/office/drawing/2014/main" id="{49F88934-164B-F0EB-3EE9-6D94A564B9FF}"/>
              </a:ext>
            </a:extLst>
          </p:cNvPr>
          <p:cNvSpPr txBox="1"/>
          <p:nvPr/>
        </p:nvSpPr>
        <p:spPr>
          <a:xfrm>
            <a:off x="295051" y="1175337"/>
            <a:ext cx="3821367" cy="369332"/>
          </a:xfrm>
          <a:prstGeom prst="rect">
            <a:avLst/>
          </a:prstGeom>
          <a:noFill/>
        </p:spPr>
        <p:txBody>
          <a:bodyPr wrap="none" rtlCol="0">
            <a:spAutoFit/>
          </a:bodyPr>
          <a:lstStyle/>
          <a:p>
            <a:r>
              <a:rPr lang="en-US" dirty="0">
                <a:solidFill>
                  <a:srgbClr val="C00000"/>
                </a:solidFill>
              </a:rPr>
              <a:t>Up-counting mode,  ARR = 6, CCR = 3</a:t>
            </a:r>
          </a:p>
        </p:txBody>
      </p:sp>
    </p:spTree>
    <p:custDataLst>
      <p:tags r:id="rId1"/>
    </p:custDataLst>
    <p:extLst>
      <p:ext uri="{BB962C8B-B14F-4D97-AF65-F5344CB8AC3E}">
        <p14:creationId xmlns:p14="http://schemas.microsoft.com/office/powerpoint/2010/main" val="3843227747"/>
      </p:ext>
    </p:extLst>
  </p:cSld>
  <p:clrMapOvr>
    <a:masterClrMapping/>
  </p:clrMapOvr>
  <mc:AlternateContent xmlns:mc="http://schemas.openxmlformats.org/markup-compatibility/2006" xmlns:p14="http://schemas.microsoft.com/office/powerpoint/2010/main">
    <mc:Choice Requires="p14">
      <p:transition spd="slow" p14:dur="2000" advTm="41918"/>
    </mc:Choice>
    <mc:Fallback xmlns="">
      <p:transition spd="slow" advTm="419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3A86A75C-4F4B-4683-9AE1-C65F6400EC91}">
      <p14:laserTraceLst xmlns:p14="http://schemas.microsoft.com/office/powerpoint/2010/main">
        <p14:tracePtLst>
          <p14:tracePt t="9510" x="3749675" y="3860800"/>
          <p14:tracePt t="9651" x="3768725" y="3851275"/>
          <p14:tracePt t="9665" x="3779838" y="3851275"/>
          <p14:tracePt t="9767" x="3779838" y="3871913"/>
          <p14:tracePt t="9791" x="3779838" y="3941763"/>
          <p14:tracePt t="9804" x="3779838" y="3971925"/>
          <p14:tracePt t="9805" x="3779838" y="4011613"/>
          <p14:tracePt t="9817" x="3779838" y="4041775"/>
          <p14:tracePt t="9840" x="3779838" y="4143375"/>
          <p14:tracePt t="9852" x="3779838" y="4173538"/>
          <p14:tracePt t="9864" x="3779838" y="4222750"/>
          <p14:tracePt t="9886" x="3779838" y="4313238"/>
          <p14:tracePt t="9898" x="3779838" y="4343400"/>
          <p14:tracePt t="9910" x="3779838" y="4364038"/>
          <p14:tracePt t="9932" x="3749675" y="4454525"/>
          <p14:tracePt t="9944" x="3749675" y="4494213"/>
          <p14:tracePt t="9977" x="3749675" y="4524375"/>
          <p14:tracePt t="9992" x="3749675" y="4535488"/>
          <p14:tracePt t="10005" x="3749675" y="4545013"/>
          <p14:tracePt t="10017" x="3749675" y="4554538"/>
          <p14:tracePt t="10041" x="3749675" y="4595813"/>
          <p14:tracePt t="10054" x="3749675" y="4605338"/>
          <p14:tracePt t="10056" x="3749675" y="4614863"/>
          <p14:tracePt t="10067" x="3749675" y="4625975"/>
          <p14:tracePt t="10078" x="3749675" y="4645025"/>
          <p14:tracePt t="10100" x="3749675" y="4686300"/>
          <p14:tracePt t="10112" x="3749675" y="4695825"/>
          <p14:tracePt t="10134" x="3749675" y="4716463"/>
          <p14:tracePt t="10146" x="3749675" y="4735513"/>
          <p14:tracePt t="10158" x="3738563" y="4735513"/>
          <p14:tracePt t="10181" x="3738563" y="4756150"/>
          <p14:tracePt t="10276" x="3768725" y="4705350"/>
          <p14:tracePt t="10289" x="3789363" y="4635500"/>
          <p14:tracePt t="10302" x="3798888" y="4584700"/>
          <p14:tracePt t="10315" x="3810000" y="4505325"/>
          <p14:tracePt t="10338" x="3810000" y="4394200"/>
          <p14:tracePt t="10350" x="3819525" y="4364038"/>
          <p14:tracePt t="10362" x="3819525" y="4324350"/>
          <p14:tracePt t="10385" x="3819525" y="4264025"/>
          <p14:tracePt t="10385" x="3819525" y="4233863"/>
          <p14:tracePt t="10397" x="3819525" y="4192588"/>
          <p14:tracePt t="10409" x="3819525" y="4152900"/>
          <p14:tracePt t="10433" x="3819525" y="4092575"/>
          <p14:tracePt t="10445" x="3819525" y="4032250"/>
          <p14:tracePt t="10457" x="3819525" y="3981450"/>
          <p14:tracePt t="10470" x="3819525" y="3951288"/>
          <p14:tracePt t="10493" x="3819525" y="3890963"/>
          <p14:tracePt t="10506" x="3819525" y="3851275"/>
          <p14:tracePt t="10518" x="3819525" y="3841750"/>
          <p14:tracePt t="10541" x="3819525" y="3811588"/>
          <p14:tracePt t="10564" x="3819525" y="3800475"/>
          <p14:tracePt t="10637" x="3819525" y="3821113"/>
          <p14:tracePt t="10650" x="3819525" y="3830638"/>
          <p14:tracePt t="10652" x="3819525" y="3851275"/>
          <p14:tracePt t="10663" x="3819525" y="3881438"/>
          <p14:tracePt t="10675" x="3819525" y="3971925"/>
          <p14:tracePt t="10689" x="3819525" y="4022725"/>
          <p14:tracePt t="10712" x="3819525" y="4213225"/>
          <p14:tracePt t="10724" x="3810000" y="4343400"/>
          <p14:tracePt t="10737" x="3798888" y="4403725"/>
          <p14:tracePt t="10760" x="3798888" y="4545013"/>
          <p14:tracePt t="10773" x="3798888" y="4584700"/>
          <p14:tracePt t="10773" x="3798888" y="4614863"/>
          <p14:tracePt t="10785" x="3798888" y="4645025"/>
          <p14:tracePt t="10808" x="3798888" y="4716463"/>
          <p14:tracePt t="10820" x="3798888" y="4735513"/>
          <p14:tracePt t="10831" x="3798888" y="4765675"/>
          <p14:tracePt t="10854" x="3798888" y="4776788"/>
          <p14:tracePt t="11240" x="0" y="0"/>
        </p14:tracePtLst>
        <p14:tracePtLst>
          <p14:tracePt t="15768" x="1617663" y="4203700"/>
          <p14:tracePt t="15890" x="0" y="0"/>
        </p14:tracePtLst>
        <p14:tracePtLst>
          <p14:tracePt t="15988" x="1617663" y="4203700"/>
          <p14:tracePt t="16064" x="1628775" y="4203700"/>
          <p14:tracePt t="16088" x="1647825" y="4203700"/>
          <p14:tracePt t="16114" x="1689100" y="4192588"/>
          <p14:tracePt t="16128" x="1728788" y="4173538"/>
          <p14:tracePt t="16141" x="1768475" y="4152900"/>
          <p14:tracePt t="16154" x="1789113" y="4143375"/>
          <p14:tracePt t="16167" x="1819275" y="4132263"/>
          <p14:tracePt t="16190" x="1879600" y="4113213"/>
          <p14:tracePt t="16204" x="1900238" y="4102100"/>
          <p14:tracePt t="16206" x="1919288" y="4092575"/>
          <p14:tracePt t="16217" x="1939925" y="4083050"/>
          <p14:tracePt t="16229" x="1979613" y="4083050"/>
          <p14:tracePt t="16252" x="2009775" y="4071938"/>
          <p14:tracePt t="16415" x="2009775" y="4062413"/>
          <p14:tracePt t="16438" x="1949450" y="4052888"/>
          <p14:tracePt t="16440" x="1909763" y="4041775"/>
          <p14:tracePt t="16453" x="1879600" y="4041775"/>
          <p14:tracePt t="16465" x="1809750" y="4032250"/>
          <p14:tracePt t="16477" x="1789113" y="4022725"/>
          <p14:tracePt t="16500" x="1768475" y="4022725"/>
          <p14:tracePt t="16547" x="1758950" y="4022725"/>
          <p14:tracePt t="16561" x="1749425" y="4022725"/>
          <p14:tracePt t="16574" x="1738313" y="4022725"/>
          <p14:tracePt t="16575" x="1728788" y="4022725"/>
          <p14:tracePt t="16587" x="1719263" y="4022725"/>
          <p14:tracePt t="16609" x="1677988" y="4032250"/>
          <p14:tracePt t="16620" x="1668463" y="4032250"/>
          <p14:tracePt t="16642" x="1658938" y="4041775"/>
          <p14:tracePt t="16655" x="1658938" y="4052888"/>
          <p14:tracePt t="16667" x="1647825" y="4062413"/>
          <p14:tracePt t="16689" x="1647825" y="4102100"/>
          <p14:tracePt t="16701" x="1647825" y="4113213"/>
          <p14:tracePt t="16713" x="1647825" y="4132263"/>
          <p14:tracePt t="16736" x="1647825" y="4152900"/>
          <p14:tracePt t="16748" x="1658938" y="4162425"/>
          <p14:tracePt t="16782" x="1689100" y="4183063"/>
          <p14:tracePt t="16794" x="1719263" y="4183063"/>
          <p14:tracePt t="16806" x="1728788" y="4192588"/>
          <p14:tracePt t="16829" x="1758950" y="4192588"/>
          <p14:tracePt t="16841" x="1768475" y="4192588"/>
          <p14:tracePt t="17062" x="0" y="0"/>
        </p14:tracePtLst>
        <p14:tracePtLst>
          <p14:tracePt t="17735" x="1819275" y="5018088"/>
          <p14:tracePt t="17843" x="1828800" y="5018088"/>
          <p14:tracePt t="17859" x="1839913" y="5018088"/>
          <p14:tracePt t="17872" x="1849438" y="5018088"/>
          <p14:tracePt t="17874" x="1858963" y="5018088"/>
          <p14:tracePt t="17885" x="1870075" y="5006975"/>
          <p14:tracePt t="17908" x="1919288" y="4976813"/>
          <p14:tracePt t="17920" x="1930400" y="4976813"/>
          <p14:tracePt t="17932" x="1939925" y="4967288"/>
          <p14:tracePt t="17944" x="1939925" y="4957763"/>
          <p14:tracePt t="17967" x="1949450" y="4927600"/>
          <p14:tracePt t="17979" x="1970088" y="4906963"/>
          <p14:tracePt t="17990" x="1970088" y="4897438"/>
          <p14:tracePt t="18011" x="1979613" y="4856163"/>
          <p14:tracePt t="18023" x="1990725" y="4837113"/>
          <p14:tracePt t="18046" x="1990725" y="4816475"/>
          <p14:tracePt t="18058" x="1990725" y="4806950"/>
          <p14:tracePt t="18069" x="1990725" y="4795838"/>
          <p14:tracePt t="18091" x="1970088" y="4786313"/>
          <p14:tracePt t="18104" x="1960563" y="4776788"/>
          <p14:tracePt t="18116" x="1939925" y="4776788"/>
          <p14:tracePt t="18138" x="1930400" y="4776788"/>
          <p14:tracePt t="18150" x="1909763" y="4776788"/>
          <p14:tracePt t="18172" x="1849438" y="4776788"/>
          <p14:tracePt t="18184" x="1828800" y="4786313"/>
          <p14:tracePt t="18196" x="1779588" y="4816475"/>
          <p14:tracePt t="18218" x="1719263" y="4846638"/>
          <p14:tracePt t="18231" x="1698625" y="4867275"/>
          <p14:tracePt t="18243" x="1689100" y="4897438"/>
          <p14:tracePt t="18266" x="1668463" y="4937125"/>
          <p14:tracePt t="18277" x="1668463" y="4957763"/>
          <p14:tracePt t="18288" x="1668463" y="4976813"/>
          <p14:tracePt t="18310" x="1668463" y="5027613"/>
          <p14:tracePt t="18323" x="1677988" y="5048250"/>
          <p14:tracePt t="18335" x="1708150" y="5078413"/>
          <p14:tracePt t="18357" x="1758950" y="5108575"/>
          <p14:tracePt t="18369" x="1768475" y="5108575"/>
          <p14:tracePt t="18381" x="1779588" y="5108575"/>
          <p14:tracePt t="18402" x="1798638" y="5108575"/>
          <p14:tracePt t="18415" x="1809750" y="5097463"/>
          <p14:tracePt t="18437" x="1819275" y="5087938"/>
          <p14:tracePt t="18438" x="1828800" y="5078413"/>
          <p14:tracePt t="18592" x="0" y="0"/>
        </p14:tracePtLst>
        <p14:tracePtLst>
          <p14:tracePt t="21496" x="8945563" y="3781425"/>
          <p14:tracePt t="21793" x="8945563" y="3800475"/>
          <p14:tracePt t="21807" x="8945563" y="3811588"/>
          <p14:tracePt t="21820" x="8945563" y="3830638"/>
          <p14:tracePt t="21847" x="8945563" y="3851275"/>
          <p14:tracePt t="21872" x="8945563" y="3881438"/>
          <p14:tracePt t="21885" x="8945563" y="3911600"/>
          <p14:tracePt t="21898" x="8945563" y="3921125"/>
          <p14:tracePt t="21911" x="8945563" y="3951288"/>
          <p14:tracePt t="21948" x="8945563" y="3992563"/>
          <p14:tracePt t="21949" x="8945563" y="4002088"/>
          <p14:tracePt t="21961" x="8945563" y="4022725"/>
          <p14:tracePt t="21973" x="8945563" y="4041775"/>
          <p14:tracePt t="21986" x="8945563" y="4062413"/>
          <p14:tracePt t="22008" x="8945563" y="4113213"/>
          <p14:tracePt t="22020" x="8945563" y="4132263"/>
          <p14:tracePt t="22033" x="8945563" y="4173538"/>
          <p14:tracePt t="22055" x="8955088" y="4233863"/>
          <p14:tracePt t="22068" x="8955088" y="4243388"/>
          <p14:tracePt t="22079" x="8955088" y="4273550"/>
          <p14:tracePt t="22103" x="8966200" y="4313238"/>
          <p14:tracePt t="22128" x="8966200" y="4343400"/>
          <p14:tracePt t="22152" x="8966200" y="4384675"/>
          <p14:tracePt t="22167" x="8966200" y="4414838"/>
          <p14:tracePt t="22181" x="8966200" y="4433888"/>
          <p14:tracePt t="22194" x="8966200" y="4464050"/>
          <p14:tracePt t="22207" x="8966200" y="4505325"/>
          <p14:tracePt t="22220" x="8966200" y="4524375"/>
          <p14:tracePt t="22244" x="8966200" y="4565650"/>
          <p14:tracePt t="22258" x="8966200" y="4584700"/>
          <p14:tracePt t="22271" x="8966200" y="4635500"/>
          <p14:tracePt t="22285" x="8966200" y="4645025"/>
          <p14:tracePt t="22298" x="8966200" y="4686300"/>
          <p14:tracePt t="22324" x="8966200" y="4725988"/>
          <p14:tracePt t="22339" x="8966200" y="4746625"/>
          <p14:tracePt t="22353" x="8966200" y="4786313"/>
          <p14:tracePt t="22366" x="8966200" y="4806950"/>
          <p14:tracePt t="22379" x="8966200" y="4837113"/>
          <p14:tracePt t="22392" x="8966200" y="4867275"/>
          <p14:tracePt t="22415" x="8966200" y="4897438"/>
          <p14:tracePt t="22427" x="8966200" y="4937125"/>
          <p14:tracePt t="22440" x="8966200" y="4946650"/>
          <p14:tracePt t="22441" x="8966200" y="4957763"/>
          <p14:tracePt t="22455" x="8966200" y="4967288"/>
          <p14:tracePt t="22478" x="8966200" y="4976813"/>
          <p14:tracePt t="22639" x="8966200" y="4967288"/>
          <p14:tracePt t="22667" x="8966200" y="4826000"/>
          <p14:tracePt t="22683" x="8966200" y="4735513"/>
          <p14:tracePt t="22697" x="8966200" y="4695825"/>
          <p14:tracePt t="22698" x="8966200" y="4656138"/>
          <p14:tracePt t="22711" x="8966200" y="4635500"/>
          <p14:tracePt t="22723" x="8955088" y="4595813"/>
          <p14:tracePt t="22736" x="8955088" y="4575175"/>
          <p14:tracePt t="22759" x="8945563" y="4514850"/>
          <p14:tracePt t="22771" x="8945563" y="4475163"/>
          <p14:tracePt t="22783" x="8945563" y="4454525"/>
          <p14:tracePt t="22806" x="8945563" y="4394200"/>
          <p14:tracePt t="22819" x="8945563" y="4343400"/>
          <p14:tracePt t="22832" x="8945563" y="4324350"/>
          <p14:tracePt t="22843" x="8945563" y="4294188"/>
          <p14:tracePt t="22866" x="8945563" y="4243388"/>
          <p14:tracePt t="22867" x="8945563" y="4222750"/>
          <p14:tracePt t="22878" x="8945563" y="4203700"/>
          <p14:tracePt t="22891" x="8955088" y="4162425"/>
          <p14:tracePt t="22913" x="8955088" y="4132263"/>
          <p14:tracePt t="22925" x="8955088" y="4083050"/>
          <p14:tracePt t="22938" x="8955088" y="4062413"/>
          <p14:tracePt t="22960" x="8966200" y="4002088"/>
          <p14:tracePt t="22973" x="8966200" y="3971925"/>
          <p14:tracePt t="22985" x="8966200" y="3951288"/>
          <p14:tracePt t="23009" x="8975725" y="3890963"/>
          <p14:tracePt t="23022" x="8985250" y="3830638"/>
          <p14:tracePt t="23034" x="8985250" y="3800475"/>
          <p14:tracePt t="23045" x="8985250" y="3751263"/>
          <p14:tracePt t="23068" x="8985250" y="3721100"/>
          <p14:tracePt t="23244" x="8985250" y="3781425"/>
          <p14:tracePt t="23258" x="8985250" y="3841750"/>
          <p14:tracePt t="23272" x="8985250" y="3921125"/>
          <p14:tracePt t="23286" x="8975725" y="3941763"/>
          <p14:tracePt t="23287" x="8975725" y="3971925"/>
          <p14:tracePt t="23299" x="8975725" y="3992563"/>
          <p14:tracePt t="23322" x="8966200" y="4071938"/>
          <p14:tracePt t="23334" x="8966200" y="4113213"/>
          <p14:tracePt t="23345" x="8966200" y="4132263"/>
          <p14:tracePt t="23369" x="8966200" y="4213225"/>
          <p14:tracePt t="23382" x="8966200" y="4233863"/>
          <p14:tracePt t="23394" x="8966200" y="4283075"/>
          <p14:tracePt t="23407" x="8966200" y="4333875"/>
          <p14:tracePt t="23429" x="8966200" y="4394200"/>
          <p14:tracePt t="23442" x="8966200" y="4454525"/>
          <p14:tracePt t="23456" x="8966200" y="4514850"/>
          <p14:tracePt t="23469" x="8966200" y="4545013"/>
          <p14:tracePt t="23492" x="8966200" y="4614863"/>
          <p14:tracePt t="23505" x="8966200" y="4665663"/>
          <p14:tracePt t="23517" x="8966200" y="4686300"/>
          <p14:tracePt t="23540" x="8966200" y="4786313"/>
          <p14:tracePt t="23552" x="8966200" y="4816475"/>
          <p14:tracePt t="23553" x="8966200" y="4867275"/>
          <p14:tracePt t="23563" x="8966200" y="4897438"/>
          <p14:tracePt t="23586" x="8966200" y="5006975"/>
          <p14:tracePt t="23598" x="8966200" y="5037138"/>
          <p14:tracePt t="23610" x="8955088" y="5087938"/>
          <p14:tracePt t="23633" x="8955088" y="5148263"/>
          <p14:tracePt t="23645" x="8955088" y="5159375"/>
          <p14:tracePt t="23657" x="8955088" y="5199063"/>
          <p14:tracePt t="23680" x="8955088" y="5229225"/>
          <p14:tracePt t="23692" x="8945563" y="5280025"/>
          <p14:tracePt t="23705" x="8936038" y="5349875"/>
          <p14:tracePt t="23728" x="8924925" y="5400675"/>
          <p14:tracePt t="23741" x="8924925" y="5461000"/>
          <p14:tracePt t="23754" x="8915400" y="5500688"/>
          <p14:tracePt t="23766" x="8915400" y="5521325"/>
          <p14:tracePt t="23789" x="8915400" y="5600700"/>
          <p14:tracePt t="23801" x="8915400" y="5651500"/>
          <p14:tracePt t="23812" x="8915400" y="5681663"/>
          <p14:tracePt t="23835" x="8905875" y="5772150"/>
          <p14:tracePt t="23847" x="8905875" y="5802313"/>
          <p14:tracePt t="23860" x="8905875" y="5832475"/>
          <p14:tracePt t="23884" x="8905875" y="5853113"/>
          <p14:tracePt t="23907" x="8905875" y="5872163"/>
          <p14:tracePt t="23930" x="8894763" y="5913438"/>
          <p14:tracePt t="23932" x="8894763" y="5932488"/>
          <p14:tracePt t="23944" x="8894763" y="5953125"/>
          <p14:tracePt t="23956" x="8894763" y="6003925"/>
          <p14:tracePt t="23968" x="8894763" y="6013450"/>
          <p14:tracePt t="23991" x="8894763" y="6034088"/>
          <p14:tracePt t="24026" x="8894763" y="6043613"/>
          <p14:tracePt t="24040" x="8894763" y="6053138"/>
          <p14:tracePt t="24208" x="8894763" y="6013450"/>
          <p14:tracePt t="24221" x="8894763" y="5983288"/>
          <p14:tracePt t="24235" x="8894763" y="5962650"/>
          <p14:tracePt t="24259" x="8894763" y="5913438"/>
          <p14:tracePt t="24272" x="8894763" y="5902325"/>
          <p14:tracePt t="24286" x="8894763" y="5883275"/>
          <p14:tracePt t="24300" x="8894763" y="5872163"/>
          <p14:tracePt t="24313" x="8894763" y="5862638"/>
          <p14:tracePt t="24338" x="8894763" y="5842000"/>
          <p14:tracePt t="24375" x="8894763" y="5832475"/>
          <p14:tracePt t="24414" x="8894763" y="5822950"/>
          <p14:tracePt t="24415" x="8894763" y="5811838"/>
          <p14:tracePt t="24428" x="8894763" y="5802313"/>
          <p14:tracePt t="24440" x="8894763" y="5792788"/>
          <p14:tracePt t="24782" x="8894763" y="5781675"/>
          <p14:tracePt t="24796" x="8894763" y="5702300"/>
          <p14:tracePt t="24820" x="8894763" y="5561013"/>
          <p14:tracePt t="24833" x="8894763" y="5480050"/>
          <p14:tracePt t="24847" x="8894763" y="5449888"/>
          <p14:tracePt t="24861" x="8894763" y="5400675"/>
          <p14:tracePt t="24874" x="8894763" y="5329238"/>
          <p14:tracePt t="24899" x="8894763" y="5229225"/>
          <p14:tracePt t="24912" x="8894763" y="5189538"/>
          <p14:tracePt t="24925" x="8894763" y="5118100"/>
          <p14:tracePt t="24938" x="8894763" y="5037138"/>
          <p14:tracePt t="24951" x="8894763" y="4987925"/>
          <p14:tracePt t="24976" x="8894763" y="4856163"/>
          <p14:tracePt t="24988" x="8894763" y="4795838"/>
          <p14:tracePt t="25002" x="8894763" y="4776788"/>
          <p14:tracePt t="25015" x="8915400" y="4735513"/>
          <p14:tracePt t="25039" x="8915400" y="4645025"/>
          <p14:tracePt t="25052" x="8915400" y="4575175"/>
          <p14:tracePt t="25065" x="8915400" y="4535488"/>
          <p14:tracePt t="25077" x="8915400" y="4475163"/>
          <p14:tracePt t="25092" x="8924925" y="4414838"/>
          <p14:tracePt t="25106" x="8924925" y="4394200"/>
          <p14:tracePt t="25129" x="8924925" y="4324350"/>
          <p14:tracePt t="25141" x="8924925" y="4264025"/>
          <p14:tracePt t="25154" x="8924925" y="4222750"/>
          <p14:tracePt t="25177" x="8936038" y="4092575"/>
          <p14:tracePt t="25189" x="8945563" y="4011613"/>
          <p14:tracePt t="25202" x="8945563" y="3962400"/>
          <p14:tracePt t="25224" x="8955088" y="3860800"/>
          <p14:tracePt t="25237" x="8955088" y="3781425"/>
          <p14:tracePt t="25248" x="8955088" y="3730625"/>
          <p14:tracePt t="25270" x="8955088" y="3640138"/>
          <p14:tracePt t="25282" x="8955088" y="3630613"/>
          <p14:tracePt t="25294" x="8955088" y="3589338"/>
          <p14:tracePt t="25317" x="8955088" y="3570288"/>
          <p14:tracePt t="25317" x="8955088" y="3549650"/>
          <p14:tracePt t="25328" x="8955088" y="3529013"/>
          <p14:tracePt t="25342" x="8955088" y="3479800"/>
          <p14:tracePt t="25365" x="8955088" y="3378200"/>
          <p14:tracePt t="25378" x="8966200" y="3348038"/>
          <p14:tracePt t="25390" x="8975725" y="3287713"/>
          <p14:tracePt t="25412" x="8975725" y="3257550"/>
          <p14:tracePt t="25425" x="8985250" y="3208338"/>
          <p14:tracePt t="25436" x="8985250" y="3167063"/>
          <p14:tracePt t="25449" x="8996363" y="3117850"/>
          <p14:tracePt t="25473" x="8996363" y="3087688"/>
          <p14:tracePt t="25486" x="8996363" y="3076575"/>
          <p14:tracePt t="25863" x="0" y="0"/>
        </p14:tracePtLst>
        <p14:tracePtLst>
          <p14:tracePt t="30563" x="7789863" y="4022725"/>
          <p14:tracePt t="30778" x="7810500" y="4022725"/>
          <p14:tracePt t="30793" x="7859713" y="4022725"/>
          <p14:tracePt t="30806" x="7950200" y="4022725"/>
          <p14:tracePt t="30818" x="7989888" y="4022725"/>
          <p14:tracePt t="30841" x="8101013" y="4022725"/>
          <p14:tracePt t="30854" x="8151813" y="4022725"/>
          <p14:tracePt t="30866" x="8181975" y="4022725"/>
          <p14:tracePt t="30887" x="8242300" y="4022725"/>
          <p14:tracePt t="30899" x="8261350" y="4022725"/>
          <p14:tracePt t="30912" x="8302625" y="4022725"/>
          <p14:tracePt t="30933" x="8362950" y="4022725"/>
          <p14:tracePt t="30946" x="8382000" y="4022725"/>
          <p14:tracePt t="30968" x="8412163" y="4022725"/>
          <p14:tracePt t="30980" x="8423275" y="4022725"/>
          <p14:tracePt t="30992" x="8432800" y="4022725"/>
          <p14:tracePt t="31016" x="8472488" y="4022725"/>
          <p14:tracePt t="31038" x="8493125" y="4022725"/>
          <p14:tracePt t="31060" x="8553450" y="4011613"/>
          <p14:tracePt t="31072" x="8593138" y="4011613"/>
          <p14:tracePt t="31084" x="8613775" y="4011613"/>
          <p14:tracePt t="31108" x="8683625" y="4011613"/>
          <p14:tracePt t="31121" x="8704263" y="4011613"/>
          <p14:tracePt t="31146" x="8724900" y="4011613"/>
          <p14:tracePt t="31169" x="8755063" y="4011613"/>
          <p14:tracePt t="31182" x="8785225" y="4011613"/>
          <p14:tracePt t="31184" x="8804275" y="4011613"/>
          <p14:tracePt t="31196" x="8824913" y="4011613"/>
          <p14:tracePt t="31208" x="8864600" y="4011613"/>
          <p14:tracePt t="31232" x="8915400" y="4011613"/>
          <p14:tracePt t="31384" x="8915400" y="4022725"/>
          <p14:tracePt t="31419" x="8915400" y="4032250"/>
          <p14:tracePt t="31433" x="8905875" y="4041775"/>
          <p14:tracePt t="31449" x="8885238" y="4052888"/>
          <p14:tracePt t="31630" x="0" y="0"/>
        </p14:tracePtLst>
        <p14:tracePtLst>
          <p14:tracePt t="32132" x="8221663" y="4976813"/>
          <p14:tracePt t="32279" x="8231188" y="4976813"/>
          <p14:tracePt t="32280" x="8242300" y="4976813"/>
          <p14:tracePt t="32293" x="8272463" y="4976813"/>
          <p14:tracePt t="32304" x="8302625" y="4976813"/>
          <p14:tracePt t="32318" x="8332788" y="4976813"/>
          <p14:tracePt t="32342" x="8423275" y="4976813"/>
          <p14:tracePt t="32353" x="8502650" y="4976813"/>
          <p14:tracePt t="32365" x="8532813" y="4976813"/>
          <p14:tracePt t="32378" x="8583613" y="4976813"/>
          <p14:tracePt t="32401" x="8613775" y="4976813"/>
          <p14:tracePt t="32413" x="8623300" y="4976813"/>
          <p14:tracePt t="32450" x="8634413" y="4976813"/>
          <p14:tracePt t="32476" x="8653463" y="4976813"/>
          <p14:tracePt t="32489" x="8674100" y="4976813"/>
          <p14:tracePt t="32513" x="8704263" y="4976813"/>
          <p14:tracePt t="32527" x="8713788" y="4976813"/>
          <p14:tracePt t="32540" x="8724900" y="4976813"/>
          <p14:tracePt t="32666" x="8734425" y="4976813"/>
          <p14:tracePt t="32681" x="8743950" y="4976813"/>
          <p14:tracePt t="32824" x="0" y="0"/>
        </p14:tracePtLst>
        <p14:tracePtLst>
          <p14:tracePt t="33324" x="8864600" y="5651500"/>
          <p14:tracePt t="33336" x="8875713" y="5641975"/>
          <p14:tracePt t="33350" x="8875713" y="5630863"/>
          <p14:tracePt t="33364" x="8885238" y="5611813"/>
          <p14:tracePt t="33386" x="8894763" y="5581650"/>
          <p14:tracePt t="33399" x="8894763" y="5551488"/>
          <p14:tracePt t="33425" x="8894763" y="5540375"/>
          <p14:tracePt t="33450" x="8894763" y="5521325"/>
          <p14:tracePt t="33512" x="8894763" y="5510213"/>
          <p14:tracePt t="33613" x="8905875" y="5510213"/>
          <p14:tracePt t="33637" x="8905875" y="5530850"/>
          <p14:tracePt t="33650" x="8905875" y="5551488"/>
          <p14:tracePt t="33664" x="8905875" y="5570538"/>
          <p14:tracePt t="33677" x="8915400" y="5591175"/>
          <p14:tracePt t="33689" x="8915400" y="5611813"/>
          <p14:tracePt t="33711" x="8915400" y="5661025"/>
          <p14:tracePt t="33723" x="8915400" y="5681663"/>
          <p14:tracePt t="33724" x="8924925" y="5702300"/>
          <p14:tracePt t="33736" x="8924925" y="5721350"/>
          <p14:tracePt t="33760" x="8936038" y="5792788"/>
          <p14:tracePt t="33773" x="8936038" y="5822950"/>
          <p14:tracePt t="33785" x="8945563" y="5842000"/>
          <p14:tracePt t="33807" x="8945563" y="5892800"/>
          <p14:tracePt t="33819" x="8945563" y="5922963"/>
          <p14:tracePt t="33831" x="8955088" y="5953125"/>
          <p14:tracePt t="33854" x="8955088" y="5992813"/>
          <p14:tracePt t="33866" x="8955088" y="6003925"/>
          <p14:tracePt t="33878" x="8955088" y="6043613"/>
          <p14:tracePt t="33901" x="8966200" y="6094413"/>
          <p14:tracePt t="33914" x="8966200" y="6103938"/>
          <p14:tracePt t="33924" x="8975725" y="6134100"/>
          <p14:tracePt t="33947" x="8975725" y="6154738"/>
          <p14:tracePt t="33959" x="8975725" y="6164263"/>
          <p14:tracePt t="33971" x="8975725" y="6173788"/>
          <p14:tracePt t="34018" x="8975725" y="6184900"/>
          <p14:tracePt t="34106" x="8985250" y="6173788"/>
          <p14:tracePt t="34119" x="8985250" y="6094413"/>
          <p14:tracePt t="34134" x="8985250" y="5962650"/>
          <p14:tracePt t="34147" x="8985250" y="5913438"/>
          <p14:tracePt t="34160" x="8985250" y="5832475"/>
          <p14:tracePt t="34182" x="8985250" y="5762625"/>
          <p14:tracePt t="34194" x="8985250" y="5741988"/>
          <p14:tracePt t="34207" x="8985250" y="5691188"/>
          <p14:tracePt t="34219" x="8985250" y="5661025"/>
          <p14:tracePt t="34242" x="8985250" y="5600700"/>
          <p14:tracePt t="34254" x="8975725" y="5581650"/>
          <p14:tracePt t="34268" x="8975725" y="5551488"/>
          <p14:tracePt t="34290" x="8975725" y="5510213"/>
          <p14:tracePt t="34303" x="8975725" y="5500688"/>
          <p14:tracePt t="34315" x="8975725" y="5491163"/>
          <p14:tracePt t="34338" x="8975725" y="5449888"/>
          <p14:tracePt t="34351" x="8975725" y="5440363"/>
          <p14:tracePt t="34363" x="8975725" y="5430838"/>
          <p14:tracePt t="34396" x="8975725" y="5419725"/>
          <p14:tracePt t="34491" x="8975725" y="5449888"/>
          <p14:tracePt t="34503" x="8975725" y="5470525"/>
          <p14:tracePt t="34504" x="8975725" y="5500688"/>
          <p14:tracePt t="34517" x="8975725" y="5540375"/>
          <p14:tracePt t="34539" x="8975725" y="5630863"/>
          <p14:tracePt t="34552" x="8975725" y="5661025"/>
          <p14:tracePt t="34565" x="8975725" y="5721350"/>
          <p14:tracePt t="34587" x="8975725" y="5792788"/>
          <p14:tracePt t="34599" x="8975725" y="5822950"/>
          <p14:tracePt t="34609" x="8975725" y="5853113"/>
          <p14:tracePt t="34632" x="8975725" y="5922963"/>
          <p14:tracePt t="34644" x="8975725" y="5973763"/>
          <p14:tracePt t="34656" x="8975725" y="5992813"/>
          <p14:tracePt t="34679" x="8975725" y="6034088"/>
          <p14:tracePt t="34691" x="8975725" y="6073775"/>
          <p14:tracePt t="34703" x="8975725" y="6083300"/>
          <p14:tracePt t="34726" x="8975725" y="6124575"/>
          <p14:tracePt t="34739" x="8975725" y="6143625"/>
          <p14:tracePt t="34774" x="8975725" y="6154738"/>
          <p14:tracePt t="34788" x="8975725" y="6164263"/>
          <p14:tracePt t="34956" x="0" y="0"/>
        </p14:tracePtLst>
        <p14:tracePtLst>
          <p14:tracePt t="35608" x="6453188" y="6073775"/>
          <p14:tracePt t="35756" x="6462713" y="6073775"/>
          <p14:tracePt t="35767" x="6472238" y="6073775"/>
          <p14:tracePt t="35779" x="6502400" y="6073775"/>
          <p14:tracePt t="35801" x="6543675" y="6073775"/>
          <p14:tracePt t="35811" x="6592888" y="6073775"/>
          <p14:tracePt t="35835" x="6713538" y="6083300"/>
          <p14:tracePt t="35846" x="6773863" y="6094413"/>
          <p14:tracePt t="35858" x="6845300" y="6094413"/>
          <p14:tracePt t="35881" x="7045325" y="6103938"/>
          <p14:tracePt t="35891" x="7105650" y="6113463"/>
          <p14:tracePt t="35903" x="7207250" y="6113463"/>
          <p14:tracePt t="35926" x="7337425" y="6113463"/>
          <p14:tracePt t="35939" x="7388225" y="6113463"/>
          <p14:tracePt t="35951" x="7497763" y="6113463"/>
          <p14:tracePt t="35973" x="7720013" y="6113463"/>
          <p14:tracePt t="35985" x="7789863" y="6113463"/>
          <p14:tracePt t="35997" x="7899400" y="6113463"/>
          <p14:tracePt t="36019" x="7980363" y="6113463"/>
          <p14:tracePt t="36029" x="8050213" y="6113463"/>
          <p14:tracePt t="36052" x="8191500" y="6113463"/>
          <p14:tracePt t="36063" x="8242300" y="6113463"/>
          <p14:tracePt t="36085" x="8423275" y="6113463"/>
          <p14:tracePt t="36096" x="8472488" y="6113463"/>
          <p14:tracePt t="36109" x="8513763" y="6113463"/>
          <p14:tracePt t="36131" x="8623300" y="6103938"/>
          <p14:tracePt t="36141" x="8643938" y="6103938"/>
          <p14:tracePt t="36154" x="8674100" y="6103938"/>
          <p14:tracePt t="36175" x="8694738" y="6103938"/>
          <p14:tracePt t="36185" x="8704263" y="6103938"/>
          <p14:tracePt t="36207" x="8743950" y="6094413"/>
          <p14:tracePt t="36218" x="8764588" y="6094413"/>
          <p14:tracePt t="36239" x="8774113" y="6094413"/>
          <p14:tracePt t="36301" x="8774113" y="6083300"/>
          <p14:tracePt t="36740" x="0" y="0"/>
        </p14:tracePtLst>
      </p14:laserTraceLst>
    </p:ext>
    <p:ext uri="{E180D4A7-C9FB-4DFB-919C-405C955672EB}">
      <p14:showEvtLst xmlns:p14="http://schemas.microsoft.com/office/powerpoint/2010/main">
        <p14:playEvt time="80" objId="5"/>
        <p14:stopEvt time="35564" objId="5"/>
      </p14:showEvtLst>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3636195" cy="990600"/>
          </a:xfrm>
        </p:spPr>
        <p:txBody>
          <a:bodyPr>
            <a:noAutofit/>
          </a:bodyPr>
          <a:lstStyle/>
          <a:p>
            <a:r>
              <a:rPr lang="en-US" sz="2400" dirty="0"/>
              <a:t>PWM Mode 2: Center aligned</a:t>
            </a:r>
            <a:endParaRPr lang="en-US" sz="2400" dirty="0">
              <a:solidFill>
                <a:srgbClr val="C00000"/>
              </a:solidFill>
            </a:endParaRP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7C8D44-3667-46F6-9772-CC52308E2A7F}" type="slidenum">
              <a:rPr kumimoji="0" lang="en-US" sz="1400" b="0" i="0" u="none" strike="noStrike" kern="1200" cap="none" spc="0" normalizeH="0" baseline="0" noProof="0" smtClean="0">
                <a:ln>
                  <a:noFill/>
                </a:ln>
                <a:solidFill>
                  <a:srgbClr val="1F497D"/>
                </a:solidFill>
                <a:effectLst/>
                <a:uLnTx/>
                <a:uFillTx/>
                <a:latin typeface="Gill Sans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1400" b="0" i="0" u="none" strike="noStrike" kern="1200" cap="none" spc="0" normalizeH="0" baseline="0" noProof="0" dirty="0">
              <a:ln>
                <a:noFill/>
              </a:ln>
              <a:solidFill>
                <a:srgbClr val="1F497D"/>
              </a:solidFill>
              <a:effectLst/>
              <a:uLnTx/>
              <a:uFillTx/>
              <a:latin typeface="Gill Sans MT"/>
              <a:ea typeface="+mn-ea"/>
              <a:cs typeface="+mn-cs"/>
            </a:endParaRPr>
          </a:p>
        </p:txBody>
      </p:sp>
      <p:grpSp>
        <p:nvGrpSpPr>
          <p:cNvPr id="108" name="Group 107"/>
          <p:cNvGrpSpPr/>
          <p:nvPr/>
        </p:nvGrpSpPr>
        <p:grpSpPr>
          <a:xfrm>
            <a:off x="851697" y="2207838"/>
            <a:ext cx="8006553" cy="2649913"/>
            <a:chOff x="2418992" y="1800783"/>
            <a:chExt cx="6965387" cy="3533217"/>
          </a:xfrm>
        </p:grpSpPr>
        <p:grpSp>
          <p:nvGrpSpPr>
            <p:cNvPr id="241" name="Group 240"/>
            <p:cNvGrpSpPr/>
            <p:nvPr/>
          </p:nvGrpSpPr>
          <p:grpSpPr>
            <a:xfrm>
              <a:off x="2438402" y="1800783"/>
              <a:ext cx="6945977" cy="228600"/>
              <a:chOff x="152401" y="1828800"/>
              <a:chExt cx="7806848" cy="228600"/>
            </a:xfrm>
          </p:grpSpPr>
          <p:grpSp>
            <p:nvGrpSpPr>
              <p:cNvPr id="21" name="Group 20"/>
              <p:cNvGrpSpPr/>
              <p:nvPr/>
            </p:nvGrpSpPr>
            <p:grpSpPr>
              <a:xfrm>
                <a:off x="152401" y="1828800"/>
                <a:ext cx="466725" cy="228600"/>
                <a:chOff x="914400" y="1828800"/>
                <a:chExt cx="466725" cy="228600"/>
              </a:xfrm>
            </p:grpSpPr>
            <p:cxnSp>
              <p:nvCxnSpPr>
                <p:cNvPr id="7" name="Elbow Connector 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466726" y="1828800"/>
                <a:ext cx="466725" cy="228600"/>
                <a:chOff x="914400" y="1828800"/>
                <a:chExt cx="466725" cy="228600"/>
              </a:xfrm>
            </p:grpSpPr>
            <p:cxnSp>
              <p:nvCxnSpPr>
                <p:cNvPr id="23" name="Elbow Connector 2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776287" y="1828800"/>
                <a:ext cx="466725" cy="228600"/>
                <a:chOff x="914400" y="1828800"/>
                <a:chExt cx="466725" cy="228600"/>
              </a:xfrm>
            </p:grpSpPr>
            <p:cxnSp>
              <p:nvCxnSpPr>
                <p:cNvPr id="26" name="Elbow Connector 25"/>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1090612" y="1828800"/>
                <a:ext cx="466725" cy="228600"/>
                <a:chOff x="914400" y="1828800"/>
                <a:chExt cx="466725" cy="228600"/>
              </a:xfrm>
            </p:grpSpPr>
            <p:cxnSp>
              <p:nvCxnSpPr>
                <p:cNvPr id="29" name="Elbow Connector 28"/>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1397793" y="1828800"/>
                <a:ext cx="466725" cy="228600"/>
                <a:chOff x="914400" y="1828800"/>
                <a:chExt cx="466725" cy="228600"/>
              </a:xfrm>
            </p:grpSpPr>
            <p:cxnSp>
              <p:nvCxnSpPr>
                <p:cNvPr id="32" name="Elbow Connector 31"/>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1712118" y="1828800"/>
                <a:ext cx="466725" cy="228600"/>
                <a:chOff x="914400" y="1828800"/>
                <a:chExt cx="466725" cy="228600"/>
              </a:xfrm>
            </p:grpSpPr>
            <p:cxnSp>
              <p:nvCxnSpPr>
                <p:cNvPr id="35" name="Elbow Connector 3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2021679" y="1828800"/>
                <a:ext cx="466725" cy="228600"/>
                <a:chOff x="914400" y="1828800"/>
                <a:chExt cx="466725" cy="228600"/>
              </a:xfrm>
            </p:grpSpPr>
            <p:cxnSp>
              <p:nvCxnSpPr>
                <p:cNvPr id="38" name="Elbow Connector 3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2336004" y="1828800"/>
                <a:ext cx="466725" cy="228600"/>
                <a:chOff x="914400" y="1828800"/>
                <a:chExt cx="466725" cy="228600"/>
              </a:xfrm>
            </p:grpSpPr>
            <p:cxnSp>
              <p:nvCxnSpPr>
                <p:cNvPr id="41" name="Elbow Connector 4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2654553" y="1828800"/>
                <a:ext cx="466725" cy="228600"/>
                <a:chOff x="914400" y="1828800"/>
                <a:chExt cx="466725" cy="228600"/>
              </a:xfrm>
            </p:grpSpPr>
            <p:cxnSp>
              <p:nvCxnSpPr>
                <p:cNvPr id="44" name="Elbow Connector 4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5" name="Elbow Connector 4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2968878" y="1828800"/>
                <a:ext cx="466725" cy="228600"/>
                <a:chOff x="914400" y="1828800"/>
                <a:chExt cx="466725" cy="228600"/>
              </a:xfrm>
            </p:grpSpPr>
            <p:cxnSp>
              <p:nvCxnSpPr>
                <p:cNvPr id="47" name="Elbow Connector 4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8" name="Elbow Connector 4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3278439" y="1828800"/>
                <a:ext cx="466725" cy="228600"/>
                <a:chOff x="914400" y="1828800"/>
                <a:chExt cx="466725" cy="228600"/>
              </a:xfrm>
            </p:grpSpPr>
            <p:cxnSp>
              <p:nvCxnSpPr>
                <p:cNvPr id="50" name="Elbow Connector 4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1" name="Elbow Connector 5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3592764" y="1828800"/>
                <a:ext cx="466725" cy="228600"/>
                <a:chOff x="914400" y="1828800"/>
                <a:chExt cx="466725" cy="228600"/>
              </a:xfrm>
            </p:grpSpPr>
            <p:cxnSp>
              <p:nvCxnSpPr>
                <p:cNvPr id="53" name="Elbow Connector 5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3899945" y="1828800"/>
                <a:ext cx="466725" cy="228600"/>
                <a:chOff x="914400" y="1828800"/>
                <a:chExt cx="466725" cy="228600"/>
              </a:xfrm>
            </p:grpSpPr>
            <p:cxnSp>
              <p:nvCxnSpPr>
                <p:cNvPr id="56" name="Elbow Connector 55"/>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7" name="Elbow Connector 56"/>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4214270" y="1828800"/>
                <a:ext cx="466725" cy="228600"/>
                <a:chOff x="914400" y="1828800"/>
                <a:chExt cx="466725" cy="228600"/>
              </a:xfrm>
            </p:grpSpPr>
            <p:cxnSp>
              <p:nvCxnSpPr>
                <p:cNvPr id="59" name="Elbow Connector 58"/>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0" name="Elbow Connector 59"/>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4523831" y="1828800"/>
                <a:ext cx="466725" cy="228600"/>
                <a:chOff x="914400" y="1828800"/>
                <a:chExt cx="466725" cy="228600"/>
              </a:xfrm>
            </p:grpSpPr>
            <p:cxnSp>
              <p:nvCxnSpPr>
                <p:cNvPr id="62" name="Elbow Connector 61"/>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3" name="Elbow Connector 62"/>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4838156" y="1828800"/>
                <a:ext cx="466725" cy="228600"/>
                <a:chOff x="914400" y="1828800"/>
                <a:chExt cx="466725" cy="228600"/>
              </a:xfrm>
            </p:grpSpPr>
            <p:cxnSp>
              <p:nvCxnSpPr>
                <p:cNvPr id="65" name="Elbow Connector 6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6" name="Elbow Connector 6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5151374" y="1828800"/>
                <a:ext cx="466725" cy="228600"/>
                <a:chOff x="914400" y="1828800"/>
                <a:chExt cx="466725" cy="228600"/>
              </a:xfrm>
            </p:grpSpPr>
            <p:cxnSp>
              <p:nvCxnSpPr>
                <p:cNvPr id="68" name="Elbow Connector 6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9" name="Elbow Connector 6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5458555" y="1828800"/>
                <a:ext cx="466725" cy="228600"/>
                <a:chOff x="914400" y="1828800"/>
                <a:chExt cx="466725" cy="228600"/>
              </a:xfrm>
            </p:grpSpPr>
            <p:cxnSp>
              <p:nvCxnSpPr>
                <p:cNvPr id="71" name="Elbow Connector 7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2" name="Elbow Connector 7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5772880" y="1828800"/>
                <a:ext cx="466725" cy="228600"/>
                <a:chOff x="914400" y="1828800"/>
                <a:chExt cx="466725" cy="228600"/>
              </a:xfrm>
            </p:grpSpPr>
            <p:cxnSp>
              <p:nvCxnSpPr>
                <p:cNvPr id="74" name="Elbow Connector 7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5" name="Elbow Connector 7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6082441" y="1828800"/>
                <a:ext cx="466725" cy="228600"/>
                <a:chOff x="914400" y="1828800"/>
                <a:chExt cx="466725" cy="228600"/>
              </a:xfrm>
            </p:grpSpPr>
            <p:cxnSp>
              <p:nvCxnSpPr>
                <p:cNvPr id="77" name="Elbow Connector 7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8" name="Elbow Connector 7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6396766" y="1828800"/>
                <a:ext cx="466725" cy="228600"/>
                <a:chOff x="914400" y="1828800"/>
                <a:chExt cx="466725" cy="228600"/>
              </a:xfrm>
            </p:grpSpPr>
            <p:cxnSp>
              <p:nvCxnSpPr>
                <p:cNvPr id="80" name="Elbow Connector 7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a:off x="6719725" y="1828800"/>
                <a:ext cx="466725" cy="228600"/>
                <a:chOff x="914400" y="1828800"/>
                <a:chExt cx="466725" cy="228600"/>
              </a:xfrm>
            </p:grpSpPr>
            <p:cxnSp>
              <p:nvCxnSpPr>
                <p:cNvPr id="205" name="Elbow Connector 20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06" name="Elbow Connector 20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07" name="Group 206"/>
              <p:cNvGrpSpPr/>
              <p:nvPr/>
            </p:nvGrpSpPr>
            <p:grpSpPr>
              <a:xfrm>
                <a:off x="7034050" y="1828800"/>
                <a:ext cx="466725" cy="228600"/>
                <a:chOff x="914400" y="1828800"/>
                <a:chExt cx="466725" cy="228600"/>
              </a:xfrm>
            </p:grpSpPr>
            <p:cxnSp>
              <p:nvCxnSpPr>
                <p:cNvPr id="208" name="Elbow Connector 20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09" name="Elbow Connector 20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a:off x="7347268" y="1828800"/>
                <a:ext cx="466725" cy="228600"/>
                <a:chOff x="914400" y="1828800"/>
                <a:chExt cx="466725" cy="228600"/>
              </a:xfrm>
            </p:grpSpPr>
            <p:cxnSp>
              <p:nvCxnSpPr>
                <p:cNvPr id="211" name="Elbow Connector 21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2" name="Elbow Connector 21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cxnSp>
            <p:nvCxnSpPr>
              <p:cNvPr id="214" name="Elbow Connector 213"/>
              <p:cNvCxnSpPr/>
              <p:nvPr/>
            </p:nvCxnSpPr>
            <p:spPr>
              <a:xfrm>
                <a:off x="7654449"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111" name="Group 110"/>
            <p:cNvGrpSpPr/>
            <p:nvPr/>
          </p:nvGrpSpPr>
          <p:grpSpPr>
            <a:xfrm>
              <a:off x="2438401" y="2121130"/>
              <a:ext cx="1942815" cy="1128702"/>
              <a:chOff x="958990" y="2149147"/>
              <a:chExt cx="1085848" cy="1128702"/>
            </a:xfrm>
          </p:grpSpPr>
          <p:cxnSp>
            <p:nvCxnSpPr>
              <p:cNvPr id="83" name="Elbow Connector 82"/>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6" name="Elbow Connector 85"/>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9" name="Elbow Connector 88"/>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958990" y="3061156"/>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p>
            </p:txBody>
          </p:sp>
          <p:sp>
            <p:nvSpPr>
              <p:cNvPr id="99" name="TextBox 98"/>
              <p:cNvSpPr txBox="1"/>
              <p:nvPr/>
            </p:nvSpPr>
            <p:spPr>
              <a:xfrm>
                <a:off x="1111390" y="2908756"/>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100" name="TextBox 99"/>
              <p:cNvSpPr txBox="1"/>
              <p:nvPr/>
            </p:nvSpPr>
            <p:spPr>
              <a:xfrm>
                <a:off x="1277129" y="2753504"/>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101" name="TextBox 100"/>
              <p:cNvSpPr txBox="1"/>
              <p:nvPr/>
            </p:nvSpPr>
            <p:spPr>
              <a:xfrm>
                <a:off x="1435382" y="2603956"/>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102" name="TextBox 101"/>
              <p:cNvSpPr txBox="1"/>
              <p:nvPr/>
            </p:nvSpPr>
            <p:spPr>
              <a:xfrm>
                <a:off x="1588721" y="2453856"/>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103" name="TextBox 102"/>
              <p:cNvSpPr txBox="1"/>
              <p:nvPr/>
            </p:nvSpPr>
            <p:spPr>
              <a:xfrm>
                <a:off x="1736604" y="2299862"/>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sp>
            <p:nvSpPr>
              <p:cNvPr id="104" name="TextBox 103"/>
              <p:cNvSpPr txBox="1"/>
              <p:nvPr/>
            </p:nvSpPr>
            <p:spPr>
              <a:xfrm>
                <a:off x="1892438" y="2149147"/>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a:t>
                </a:r>
              </a:p>
            </p:txBody>
          </p:sp>
        </p:grpSp>
        <p:cxnSp>
          <p:nvCxnSpPr>
            <p:cNvPr id="127" name="Straight Connector 126"/>
            <p:cNvCxnSpPr>
              <a:stCxn id="104" idx="2"/>
              <a:endCxn id="104" idx="2"/>
            </p:cNvCxnSpPr>
            <p:nvPr/>
          </p:nvCxnSpPr>
          <p:spPr>
            <a:xfrm>
              <a:off x="4244878" y="2336574"/>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74" name="Group 173"/>
            <p:cNvGrpSpPr/>
            <p:nvPr/>
          </p:nvGrpSpPr>
          <p:grpSpPr>
            <a:xfrm flipH="1">
              <a:off x="4105276" y="2122635"/>
              <a:ext cx="1942815" cy="1128702"/>
              <a:chOff x="958990" y="2149147"/>
              <a:chExt cx="1085848" cy="1128702"/>
            </a:xfrm>
          </p:grpSpPr>
          <p:cxnSp>
            <p:nvCxnSpPr>
              <p:cNvPr id="175" name="Elbow Connector 174"/>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6" name="Elbow Connector 175"/>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7" name="Elbow Connector 176"/>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8" name="Elbow Connector 177"/>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9" name="Elbow Connector 178"/>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80" name="Elbow Connector 179"/>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181" name="TextBox 180"/>
              <p:cNvSpPr txBox="1"/>
              <p:nvPr/>
            </p:nvSpPr>
            <p:spPr>
              <a:xfrm>
                <a:off x="958990" y="3061156"/>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p>
            </p:txBody>
          </p:sp>
          <p:sp>
            <p:nvSpPr>
              <p:cNvPr id="182" name="TextBox 181"/>
              <p:cNvSpPr txBox="1"/>
              <p:nvPr/>
            </p:nvSpPr>
            <p:spPr>
              <a:xfrm>
                <a:off x="1111390" y="2908756"/>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183" name="TextBox 182"/>
              <p:cNvSpPr txBox="1"/>
              <p:nvPr/>
            </p:nvSpPr>
            <p:spPr>
              <a:xfrm>
                <a:off x="1273315" y="2753504"/>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184" name="TextBox 183"/>
              <p:cNvSpPr txBox="1"/>
              <p:nvPr/>
            </p:nvSpPr>
            <p:spPr>
              <a:xfrm>
                <a:off x="1435382" y="2603956"/>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185" name="TextBox 184"/>
              <p:cNvSpPr txBox="1"/>
              <p:nvPr/>
            </p:nvSpPr>
            <p:spPr>
              <a:xfrm>
                <a:off x="1588721" y="2453856"/>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186" name="TextBox 185"/>
              <p:cNvSpPr txBox="1"/>
              <p:nvPr/>
            </p:nvSpPr>
            <p:spPr>
              <a:xfrm>
                <a:off x="1736604" y="2299862"/>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sp>
            <p:nvSpPr>
              <p:cNvPr id="187" name="TextBox 186"/>
              <p:cNvSpPr txBox="1"/>
              <p:nvPr/>
            </p:nvSpPr>
            <p:spPr>
              <a:xfrm>
                <a:off x="1892438" y="2149147"/>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90" name="Group 189"/>
            <p:cNvGrpSpPr/>
            <p:nvPr/>
          </p:nvGrpSpPr>
          <p:grpSpPr>
            <a:xfrm>
              <a:off x="5767618" y="2119230"/>
              <a:ext cx="1942815" cy="1128702"/>
              <a:chOff x="958990" y="2149147"/>
              <a:chExt cx="1085848" cy="1128702"/>
            </a:xfrm>
          </p:grpSpPr>
          <p:cxnSp>
            <p:nvCxnSpPr>
              <p:cNvPr id="191" name="Elbow Connector 190"/>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2" name="Elbow Connector 191"/>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3" name="Elbow Connector 192"/>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4" name="Elbow Connector 193"/>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5" name="Elbow Connector 194"/>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6" name="Elbow Connector 195"/>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197" name="TextBox 196"/>
              <p:cNvSpPr txBox="1"/>
              <p:nvPr/>
            </p:nvSpPr>
            <p:spPr>
              <a:xfrm>
                <a:off x="958990" y="3061156"/>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8" name="TextBox 197"/>
              <p:cNvSpPr txBox="1"/>
              <p:nvPr/>
            </p:nvSpPr>
            <p:spPr>
              <a:xfrm>
                <a:off x="1111390" y="2908756"/>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199" name="TextBox 198"/>
              <p:cNvSpPr txBox="1"/>
              <p:nvPr/>
            </p:nvSpPr>
            <p:spPr>
              <a:xfrm>
                <a:off x="1273315" y="2753504"/>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200" name="TextBox 199"/>
              <p:cNvSpPr txBox="1"/>
              <p:nvPr/>
            </p:nvSpPr>
            <p:spPr>
              <a:xfrm>
                <a:off x="1435382" y="2603956"/>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201" name="TextBox 200"/>
              <p:cNvSpPr txBox="1"/>
              <p:nvPr/>
            </p:nvSpPr>
            <p:spPr>
              <a:xfrm>
                <a:off x="1588721" y="2453856"/>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202" name="TextBox 201"/>
              <p:cNvSpPr txBox="1"/>
              <p:nvPr/>
            </p:nvSpPr>
            <p:spPr>
              <a:xfrm>
                <a:off x="1736604" y="2299862"/>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sp>
            <p:nvSpPr>
              <p:cNvPr id="203" name="TextBox 202"/>
              <p:cNvSpPr txBox="1"/>
              <p:nvPr/>
            </p:nvSpPr>
            <p:spPr>
              <a:xfrm>
                <a:off x="1892438" y="2149147"/>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a:t>
                </a:r>
              </a:p>
            </p:txBody>
          </p:sp>
        </p:grpSp>
        <p:grpSp>
          <p:nvGrpSpPr>
            <p:cNvPr id="226" name="Group 225"/>
            <p:cNvGrpSpPr/>
            <p:nvPr/>
          </p:nvGrpSpPr>
          <p:grpSpPr>
            <a:xfrm flipH="1">
              <a:off x="7433344" y="2118461"/>
              <a:ext cx="1942815" cy="1128702"/>
              <a:chOff x="958990" y="2149147"/>
              <a:chExt cx="1085848" cy="1128702"/>
            </a:xfrm>
          </p:grpSpPr>
          <p:cxnSp>
            <p:nvCxnSpPr>
              <p:cNvPr id="227" name="Elbow Connector 226"/>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8" name="Elbow Connector 227"/>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9" name="Elbow Connector 228"/>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0" name="Elbow Connector 229"/>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1" name="Elbow Connector 230"/>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2" name="Elbow Connector 231"/>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233" name="TextBox 232"/>
              <p:cNvSpPr txBox="1"/>
              <p:nvPr/>
            </p:nvSpPr>
            <p:spPr>
              <a:xfrm>
                <a:off x="958990" y="3061156"/>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p>
            </p:txBody>
          </p:sp>
          <p:sp>
            <p:nvSpPr>
              <p:cNvPr id="234" name="TextBox 233"/>
              <p:cNvSpPr txBox="1"/>
              <p:nvPr/>
            </p:nvSpPr>
            <p:spPr>
              <a:xfrm>
                <a:off x="1111390" y="2908756"/>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235" name="TextBox 234"/>
              <p:cNvSpPr txBox="1"/>
              <p:nvPr/>
            </p:nvSpPr>
            <p:spPr>
              <a:xfrm>
                <a:off x="1273315" y="2753504"/>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236" name="TextBox 235"/>
              <p:cNvSpPr txBox="1"/>
              <p:nvPr/>
            </p:nvSpPr>
            <p:spPr>
              <a:xfrm>
                <a:off x="1435382" y="2603956"/>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237" name="TextBox 236"/>
              <p:cNvSpPr txBox="1"/>
              <p:nvPr/>
            </p:nvSpPr>
            <p:spPr>
              <a:xfrm>
                <a:off x="1588721" y="2453856"/>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238" name="TextBox 237"/>
              <p:cNvSpPr txBox="1"/>
              <p:nvPr/>
            </p:nvSpPr>
            <p:spPr>
              <a:xfrm>
                <a:off x="1736604" y="2299862"/>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sp>
            <p:nvSpPr>
              <p:cNvPr id="239" name="TextBox 238"/>
              <p:cNvSpPr txBox="1"/>
              <p:nvPr/>
            </p:nvSpPr>
            <p:spPr>
              <a:xfrm>
                <a:off x="1892438" y="2149147"/>
                <a:ext cx="15240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cxnSp>
          <p:nvCxnSpPr>
            <p:cNvPr id="256" name="Straight Arrow Connector 255"/>
            <p:cNvCxnSpPr/>
            <p:nvPr/>
          </p:nvCxnSpPr>
          <p:spPr>
            <a:xfrm flipV="1">
              <a:off x="2789121" y="2788714"/>
              <a:ext cx="6595258" cy="3725"/>
            </a:xfrm>
            <a:prstGeom prst="straightConnector1">
              <a:avLst/>
            </a:prstGeom>
            <a:ln w="19050">
              <a:solidFill>
                <a:srgbClr val="C0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7" name="TextBox 256"/>
            <p:cNvSpPr txBox="1"/>
            <p:nvPr/>
          </p:nvSpPr>
          <p:spPr>
            <a:xfrm flipH="1">
              <a:off x="2418992" y="2551238"/>
              <a:ext cx="809866" cy="3077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Gill Sans MT"/>
                  <a:ea typeface="+mn-ea"/>
                  <a:cs typeface="+mn-cs"/>
                </a:rPr>
                <a:t>CCR = 3</a:t>
              </a:r>
            </a:p>
          </p:txBody>
        </p:sp>
        <p:cxnSp>
          <p:nvCxnSpPr>
            <p:cNvPr id="258" name="Straight Arrow Connector 257"/>
            <p:cNvCxnSpPr/>
            <p:nvPr/>
          </p:nvCxnSpPr>
          <p:spPr>
            <a:xfrm flipV="1">
              <a:off x="2438400" y="4186644"/>
              <a:ext cx="851114" cy="178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0" name="Straight Arrow Connector 259"/>
            <p:cNvCxnSpPr/>
            <p:nvPr/>
          </p:nvCxnSpPr>
          <p:spPr>
            <a:xfrm>
              <a:off x="4921366" y="4186236"/>
              <a:ext cx="1677612" cy="2499"/>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1" name="Straight Arrow Connector 280"/>
            <p:cNvCxnSpPr/>
            <p:nvPr/>
          </p:nvCxnSpPr>
          <p:spPr>
            <a:xfrm>
              <a:off x="3279260" y="3737764"/>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2" name="Straight Arrow Connector 281"/>
            <p:cNvCxnSpPr/>
            <p:nvPr/>
          </p:nvCxnSpPr>
          <p:spPr>
            <a:xfrm>
              <a:off x="4929116" y="3737764"/>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3" name="Straight Arrow Connector 282"/>
            <p:cNvCxnSpPr/>
            <p:nvPr/>
          </p:nvCxnSpPr>
          <p:spPr>
            <a:xfrm flipH="1">
              <a:off x="3276601" y="3733800"/>
              <a:ext cx="1659103" cy="3964"/>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flipH="1">
              <a:off x="4086090" y="2351380"/>
              <a:ext cx="14851" cy="298262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95" name="Straight Arrow Connector 294"/>
            <p:cNvCxnSpPr/>
            <p:nvPr/>
          </p:nvCxnSpPr>
          <p:spPr>
            <a:xfrm flipV="1">
              <a:off x="8248529" y="4177233"/>
              <a:ext cx="1124919" cy="5038"/>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6" name="Straight Arrow Connector 295"/>
            <p:cNvCxnSpPr/>
            <p:nvPr/>
          </p:nvCxnSpPr>
          <p:spPr>
            <a:xfrm>
              <a:off x="6606422" y="3733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7" name="Straight Arrow Connector 296"/>
            <p:cNvCxnSpPr/>
            <p:nvPr/>
          </p:nvCxnSpPr>
          <p:spPr>
            <a:xfrm>
              <a:off x="8256278" y="3733800"/>
              <a:ext cx="0" cy="457200"/>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8" name="Straight Arrow Connector 297"/>
            <p:cNvCxnSpPr/>
            <p:nvPr/>
          </p:nvCxnSpPr>
          <p:spPr>
            <a:xfrm flipH="1">
              <a:off x="6603763" y="3729836"/>
              <a:ext cx="1659103" cy="3964"/>
            </a:xfrm>
            <a:prstGeom prst="straightConnector1">
              <a:avLst/>
            </a:prstGeom>
            <a:ln w="19050">
              <a:solidFill>
                <a:srgbClr val="C0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48" name="TextBox 247"/>
          <p:cNvSpPr txBox="1"/>
          <p:nvPr/>
        </p:nvSpPr>
        <p:spPr>
          <a:xfrm>
            <a:off x="180105" y="2137094"/>
            <a:ext cx="599844" cy="3000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Gill Sans MT"/>
                <a:ea typeface="+mn-ea"/>
                <a:cs typeface="+mn-cs"/>
              </a:rPr>
              <a:t>Clock</a:t>
            </a:r>
          </a:p>
        </p:txBody>
      </p:sp>
      <p:sp>
        <p:nvSpPr>
          <p:cNvPr id="249" name="TextBox 248"/>
          <p:cNvSpPr txBox="1"/>
          <p:nvPr/>
        </p:nvSpPr>
        <p:spPr>
          <a:xfrm>
            <a:off x="167582" y="2853103"/>
            <a:ext cx="785793" cy="3000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Gill Sans MT"/>
                <a:ea typeface="+mn-ea"/>
                <a:cs typeface="+mn-cs"/>
              </a:rPr>
              <a:t>Counter</a:t>
            </a:r>
          </a:p>
        </p:txBody>
      </p:sp>
      <p:cxnSp>
        <p:nvCxnSpPr>
          <p:cNvPr id="166" name="Straight Arrow Connector 165"/>
          <p:cNvCxnSpPr/>
          <p:nvPr/>
        </p:nvCxnSpPr>
        <p:spPr>
          <a:xfrm flipV="1">
            <a:off x="814812" y="3169429"/>
            <a:ext cx="8329188" cy="13982"/>
          </a:xfrm>
          <a:prstGeom prst="straightConnector1">
            <a:avLst/>
          </a:prstGeom>
          <a:ln w="19050">
            <a:solidFill>
              <a:srgbClr val="FF00FF"/>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7" name="TextBox 166"/>
          <p:cNvSpPr txBox="1"/>
          <p:nvPr/>
        </p:nvSpPr>
        <p:spPr>
          <a:xfrm flipH="1">
            <a:off x="285750" y="3083937"/>
            <a:ext cx="684143"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00FF"/>
                </a:solidFill>
                <a:effectLst/>
                <a:uLnTx/>
                <a:uFillTx/>
                <a:latin typeface="Gill Sans MT"/>
                <a:ea typeface="+mn-ea"/>
                <a:cs typeface="+mn-cs"/>
              </a:rPr>
              <a:t>CCR = 1</a:t>
            </a:r>
          </a:p>
        </p:txBody>
      </p:sp>
      <p:cxnSp>
        <p:nvCxnSpPr>
          <p:cNvPr id="168" name="Straight Arrow Connector 167"/>
          <p:cNvCxnSpPr/>
          <p:nvPr/>
        </p:nvCxnSpPr>
        <p:spPr>
          <a:xfrm flipV="1">
            <a:off x="917835" y="4723623"/>
            <a:ext cx="322698" cy="1642"/>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a:off x="4371436" y="4723622"/>
            <a:ext cx="625817" cy="0"/>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a:off x="1240533" y="4387269"/>
            <a:ext cx="0" cy="342900"/>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p:nvPr/>
        </p:nvCxnSpPr>
        <p:spPr>
          <a:xfrm>
            <a:off x="4363433" y="4387269"/>
            <a:ext cx="0" cy="342900"/>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flipH="1">
            <a:off x="1240534" y="4384296"/>
            <a:ext cx="3117581" cy="0"/>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a:off x="5000552" y="4388404"/>
            <a:ext cx="0" cy="342900"/>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a:off x="8123453" y="4388404"/>
            <a:ext cx="0" cy="342900"/>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p:nvPr/>
        </p:nvCxnSpPr>
        <p:spPr>
          <a:xfrm flipH="1">
            <a:off x="5000554" y="4385431"/>
            <a:ext cx="3117581" cy="0"/>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p:nvPr/>
        </p:nvCxnSpPr>
        <p:spPr>
          <a:xfrm>
            <a:off x="8118133" y="4723622"/>
            <a:ext cx="625817" cy="0"/>
          </a:xfrm>
          <a:prstGeom prst="straightConnector1">
            <a:avLst/>
          </a:prstGeom>
          <a:ln w="19050">
            <a:solidFill>
              <a:srgbClr val="FF00F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flipH="1">
            <a:off x="6593736" y="2620785"/>
            <a:ext cx="17071" cy="2236965"/>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221" name="Rectangle 220"/>
          <p:cNvSpPr/>
          <p:nvPr/>
        </p:nvSpPr>
        <p:spPr>
          <a:xfrm>
            <a:off x="1321994" y="5200650"/>
            <a:ext cx="2671885" cy="3231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C00000"/>
                </a:solidFill>
                <a:effectLst/>
                <a:uLnTx/>
                <a:uFillTx/>
                <a:latin typeface="Gill Sans MT"/>
                <a:ea typeface="+mn-ea"/>
                <a:cs typeface="+mn-cs"/>
              </a:rPr>
              <a:t>PWM signals are center aligned!</a:t>
            </a:r>
          </a:p>
        </p:txBody>
      </p:sp>
      <p:sp>
        <p:nvSpPr>
          <p:cNvPr id="172" name="TextBox 171"/>
          <p:cNvSpPr txBox="1"/>
          <p:nvPr/>
        </p:nvSpPr>
        <p:spPr>
          <a:xfrm flipH="1">
            <a:off x="676937" y="4313807"/>
            <a:ext cx="684143"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00FF"/>
                </a:solidFill>
                <a:effectLst/>
                <a:uLnTx/>
                <a:uFillTx/>
                <a:latin typeface="Gill Sans MT"/>
                <a:ea typeface="+mn-ea"/>
                <a:cs typeface="+mn-cs"/>
              </a:rPr>
              <a:t>CCR = 1</a:t>
            </a:r>
          </a:p>
        </p:txBody>
      </p:sp>
      <p:sp>
        <p:nvSpPr>
          <p:cNvPr id="173" name="TextBox 172"/>
          <p:cNvSpPr txBox="1"/>
          <p:nvPr/>
        </p:nvSpPr>
        <p:spPr>
          <a:xfrm flipH="1">
            <a:off x="851697" y="3611568"/>
            <a:ext cx="930923"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C00000"/>
                </a:solidFill>
                <a:effectLst/>
                <a:uLnTx/>
                <a:uFillTx/>
                <a:latin typeface="Gill Sans MT"/>
                <a:ea typeface="+mn-ea"/>
                <a:cs typeface="+mn-cs"/>
              </a:rPr>
              <a:t>CCR = 3</a:t>
            </a:r>
          </a:p>
        </p:txBody>
      </p:sp>
      <p:cxnSp>
        <p:nvCxnSpPr>
          <p:cNvPr id="188" name="Straight Arrow Connector 187"/>
          <p:cNvCxnSpPr/>
          <p:nvPr/>
        </p:nvCxnSpPr>
        <p:spPr>
          <a:xfrm flipV="1">
            <a:off x="2767988" y="4879182"/>
            <a:ext cx="0" cy="2071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flipV="1">
            <a:off x="6596349" y="4879182"/>
            <a:ext cx="0" cy="2071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06707" y="5175799"/>
            <a:ext cx="0" cy="3214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8537715" y="5200650"/>
            <a:ext cx="0" cy="3214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706707" y="5336533"/>
            <a:ext cx="381886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67283" y="5355972"/>
            <a:ext cx="1095685" cy="3000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Gill Sans MT"/>
                <a:ea typeface="+mn-ea"/>
                <a:cs typeface="+mn-cs"/>
              </a:rPr>
              <a:t>PWM Period</a:t>
            </a:r>
          </a:p>
        </p:txBody>
      </p:sp>
      <p:sp>
        <p:nvSpPr>
          <p:cNvPr id="224" name="TextBox 223"/>
          <p:cNvSpPr txBox="1"/>
          <p:nvPr/>
        </p:nvSpPr>
        <p:spPr>
          <a:xfrm>
            <a:off x="6008324" y="5069254"/>
            <a:ext cx="1211165" cy="3000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C00000"/>
                </a:solidFill>
                <a:effectLst/>
                <a:uLnTx/>
                <a:uFillTx/>
                <a:latin typeface="Gill Sans MT"/>
                <a:ea typeface="+mn-ea"/>
                <a:cs typeface="+mn-cs"/>
              </a:rPr>
              <a:t>Center-aligned</a:t>
            </a:r>
          </a:p>
        </p:txBody>
      </p:sp>
      <p:grpSp>
        <p:nvGrpSpPr>
          <p:cNvPr id="225" name="Group 224"/>
          <p:cNvGrpSpPr/>
          <p:nvPr/>
        </p:nvGrpSpPr>
        <p:grpSpPr>
          <a:xfrm>
            <a:off x="5593621" y="971550"/>
            <a:ext cx="3205956" cy="628650"/>
            <a:chOff x="7458162" y="246858"/>
            <a:chExt cx="4274607" cy="838200"/>
          </a:xfrm>
        </p:grpSpPr>
        <p:sp>
          <p:nvSpPr>
            <p:cNvPr id="242" name="TextBox 241"/>
            <p:cNvSpPr txBox="1"/>
            <p:nvPr/>
          </p:nvSpPr>
          <p:spPr>
            <a:xfrm>
              <a:off x="7458162" y="500314"/>
              <a:ext cx="1770144" cy="40010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Gill Sans MT"/>
                  <a:ea typeface="+mn-ea"/>
                  <a:cs typeface="+mn-cs"/>
                </a:rPr>
                <a:t>Timer Output =</a:t>
              </a:r>
            </a:p>
          </p:txBody>
        </p:sp>
        <p:sp>
          <p:nvSpPr>
            <p:cNvPr id="243" name="Left Brace 242"/>
            <p:cNvSpPr/>
            <p:nvPr/>
          </p:nvSpPr>
          <p:spPr>
            <a:xfrm>
              <a:off x="9200727" y="246858"/>
              <a:ext cx="181035" cy="838200"/>
            </a:xfrm>
            <a:prstGeom prst="leftBrace">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Gill Sans MT"/>
                <a:ea typeface="+mn-ea"/>
                <a:cs typeface="+mn-cs"/>
              </a:endParaRPr>
            </a:p>
          </p:txBody>
        </p:sp>
        <p:sp>
          <p:nvSpPr>
            <p:cNvPr id="244" name="TextBox 243"/>
            <p:cNvSpPr txBox="1"/>
            <p:nvPr/>
          </p:nvSpPr>
          <p:spPr>
            <a:xfrm>
              <a:off x="9354036" y="265509"/>
              <a:ext cx="2355688" cy="40010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Gill Sans MT"/>
                  <a:ea typeface="+mn-ea"/>
                  <a:cs typeface="+mn-cs"/>
                </a:rPr>
                <a:t>Low if counter &lt; CCR</a:t>
              </a:r>
            </a:p>
          </p:txBody>
        </p:sp>
        <p:sp>
          <p:nvSpPr>
            <p:cNvPr id="245" name="TextBox 244"/>
            <p:cNvSpPr txBox="1"/>
            <p:nvPr/>
          </p:nvSpPr>
          <p:spPr>
            <a:xfrm>
              <a:off x="9349211" y="656102"/>
              <a:ext cx="2383558" cy="40010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Gill Sans MT"/>
                  <a:ea typeface="+mn-ea"/>
                  <a:cs typeface="+mn-cs"/>
                </a:rPr>
                <a:t>High if counter ≥ CCR</a:t>
              </a:r>
            </a:p>
          </p:txBody>
        </p:sp>
      </p:grpSp>
      <p:sp>
        <p:nvSpPr>
          <p:cNvPr id="247" name="Rectangle 246"/>
          <p:cNvSpPr/>
          <p:nvPr/>
        </p:nvSpPr>
        <p:spPr>
          <a:xfrm>
            <a:off x="174589" y="3581400"/>
            <a:ext cx="837089" cy="5078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Gill Sans MT"/>
                <a:ea typeface="+mn-ea"/>
                <a:cs typeface="+mn-cs"/>
              </a:rPr>
              <a:t>PWM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50" dirty="0">
                <a:solidFill>
                  <a:prstClr val="black"/>
                </a:solidFill>
                <a:latin typeface="Gill Sans MT"/>
              </a:rPr>
              <a:t>Output 1</a:t>
            </a:r>
            <a:endParaRPr kumimoji="0" lang="en-US" sz="1350" b="0" i="0" u="none" strike="noStrike" kern="1200" cap="none" spc="0" normalizeH="0" baseline="0" noProof="0" dirty="0">
              <a:ln>
                <a:noFill/>
              </a:ln>
              <a:solidFill>
                <a:prstClr val="black"/>
              </a:solidFill>
              <a:effectLst/>
              <a:uLnTx/>
              <a:uFillTx/>
              <a:latin typeface="Gill Sans MT"/>
              <a:ea typeface="+mn-ea"/>
              <a:cs typeface="+mn-cs"/>
            </a:endParaRPr>
          </a:p>
        </p:txBody>
      </p:sp>
      <p:sp>
        <p:nvSpPr>
          <p:cNvPr id="251" name="Rectangle 250"/>
          <p:cNvSpPr/>
          <p:nvPr/>
        </p:nvSpPr>
        <p:spPr>
          <a:xfrm>
            <a:off x="171451" y="4523601"/>
            <a:ext cx="837089" cy="507831"/>
          </a:xfrm>
          <a:prstGeom prst="rect">
            <a:avLst/>
          </a:prstGeom>
        </p:spPr>
        <p:txBody>
          <a:bodyPr wrap="none">
            <a:spAutoFit/>
          </a:bodyPr>
          <a:lstStyle/>
          <a:p>
            <a:pPr lvl="0">
              <a:defRPr/>
            </a:pPr>
            <a:r>
              <a:rPr lang="en-US" sz="1350" dirty="0">
                <a:solidFill>
                  <a:prstClr val="black"/>
                </a:solidFill>
              </a:rPr>
              <a:t>PWM</a:t>
            </a:r>
          </a:p>
          <a:p>
            <a:pPr lvl="0">
              <a:defRPr/>
            </a:pPr>
            <a:r>
              <a:rPr lang="en-US" sz="1350" dirty="0">
                <a:solidFill>
                  <a:prstClr val="black"/>
                </a:solidFill>
              </a:rPr>
              <a:t>Output 2</a:t>
            </a:r>
          </a:p>
        </p:txBody>
      </p:sp>
      <p:sp>
        <p:nvSpPr>
          <p:cNvPr id="252" name="Rectangle 251"/>
          <p:cNvSpPr/>
          <p:nvPr/>
        </p:nvSpPr>
        <p:spPr>
          <a:xfrm>
            <a:off x="60864" y="5486400"/>
            <a:ext cx="9204052" cy="923330"/>
          </a:xfrm>
          <a:prstGeom prst="rect">
            <a:avLst/>
          </a:prstGeom>
        </p:spPr>
        <p:txBody>
          <a:bodyPr wrap="square">
            <a:spAutoFit/>
          </a:bodyPr>
          <a:lstStyle/>
          <a:p>
            <a:pPr lvl="0" defTabSz="457200">
              <a:defRPr/>
            </a:pPr>
            <a:r>
              <a:rPr lang="en-US" dirty="0"/>
              <a:t>In the </a:t>
            </a:r>
            <a:r>
              <a:rPr lang="en-US" altLang="zh-CN" dirty="0"/>
              <a:t>center-aligned </a:t>
            </a:r>
            <a:r>
              <a:rPr lang="en-US" dirty="0"/>
              <a:t>counting mode, when multiple PWM signals are generated by the same timer,  the PWM pulses are </a:t>
            </a:r>
            <a:r>
              <a:rPr lang="en-US" dirty="0">
                <a:solidFill>
                  <a:srgbClr val="C00000"/>
                </a:solidFill>
              </a:rPr>
              <a:t>center aligned</a:t>
            </a:r>
            <a:r>
              <a:rPr lang="en-US" dirty="0"/>
              <a:t>, because their centers are aligned with peaks of the timer counter.</a:t>
            </a:r>
          </a:p>
        </p:txBody>
      </p:sp>
      <p:graphicFrame>
        <p:nvGraphicFramePr>
          <p:cNvPr id="4" name="Table 3">
            <a:extLst>
              <a:ext uri="{FF2B5EF4-FFF2-40B4-BE49-F238E27FC236}">
                <a16:creationId xmlns:a16="http://schemas.microsoft.com/office/drawing/2014/main" id="{A2041C17-536A-A08C-4565-AC3B8EE47AC6}"/>
              </a:ext>
            </a:extLst>
          </p:cNvPr>
          <p:cNvGraphicFramePr>
            <a:graphicFrameLocks noGrp="1"/>
          </p:cNvGraphicFramePr>
          <p:nvPr>
            <p:extLst>
              <p:ext uri="{D42A27DB-BD31-4B8C-83A1-F6EECF244321}">
                <p14:modId xmlns:p14="http://schemas.microsoft.com/office/powerpoint/2010/main" val="2256818266"/>
              </p:ext>
            </p:extLst>
          </p:nvPr>
        </p:nvGraphicFramePr>
        <p:xfrm>
          <a:off x="4051146" y="32274"/>
          <a:ext cx="5059154" cy="1369008"/>
        </p:xfrm>
        <a:graphic>
          <a:graphicData uri="http://schemas.openxmlformats.org/drawingml/2006/table">
            <a:tbl>
              <a:tblPr firstRow="1" firstCol="1" bandRow="1">
                <a:tableStyleId>{5C22544A-7EE6-4342-B048-85BDC9FD1C3A}</a:tableStyleId>
              </a:tblPr>
              <a:tblGrid>
                <a:gridCol w="1117720">
                  <a:extLst>
                    <a:ext uri="{9D8B030D-6E8A-4147-A177-3AD203B41FA5}">
                      <a16:colId xmlns:a16="http://schemas.microsoft.com/office/drawing/2014/main" val="169801539"/>
                    </a:ext>
                  </a:extLst>
                </a:gridCol>
                <a:gridCol w="1507097">
                  <a:extLst>
                    <a:ext uri="{9D8B030D-6E8A-4147-A177-3AD203B41FA5}">
                      <a16:colId xmlns:a16="http://schemas.microsoft.com/office/drawing/2014/main" val="2703477402"/>
                    </a:ext>
                  </a:extLst>
                </a:gridCol>
                <a:gridCol w="1231353">
                  <a:extLst>
                    <a:ext uri="{9D8B030D-6E8A-4147-A177-3AD203B41FA5}">
                      <a16:colId xmlns:a16="http://schemas.microsoft.com/office/drawing/2014/main" val="1325223624"/>
                    </a:ext>
                  </a:extLst>
                </a:gridCol>
                <a:gridCol w="1202984">
                  <a:extLst>
                    <a:ext uri="{9D8B030D-6E8A-4147-A177-3AD203B41FA5}">
                      <a16:colId xmlns:a16="http://schemas.microsoft.com/office/drawing/2014/main" val="2198600529"/>
                    </a:ext>
                  </a:extLst>
                </a:gridCol>
              </a:tblGrid>
              <a:tr h="240046">
                <a:tc>
                  <a:txBody>
                    <a:bodyPr/>
                    <a:lstStyle/>
                    <a:p>
                      <a:pPr marL="0" marR="0" algn="ctr">
                        <a:spcBef>
                          <a:spcPts val="0"/>
                        </a:spcBef>
                        <a:spcAft>
                          <a:spcPts val="0"/>
                        </a:spcAft>
                      </a:pPr>
                      <a:r>
                        <a:rPr lang="en-US" sz="1400" dirty="0">
                          <a:effectLst/>
                        </a:rPr>
                        <a:t>PWM</a:t>
                      </a:r>
                      <a:endParaRPr lang="en-US" sz="1400" dirty="0">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effectLst/>
                        </a:rPr>
                        <a:t>Timer Counting</a:t>
                      </a:r>
                      <a:endParaRPr lang="en-US" sz="1400" dirty="0">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altLang="zh-CN" sz="1400" dirty="0">
                          <a:effectLst/>
                        </a:rPr>
                        <a:t>On</a:t>
                      </a:r>
                      <a:endParaRPr lang="en-US" sz="1400" dirty="0">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effectLst/>
                        </a:rPr>
                        <a:t>Off</a:t>
                      </a:r>
                      <a:endParaRPr lang="en-US" sz="1400" dirty="0">
                        <a:effectLst/>
                        <a:latin typeface="Times New Roman" panose="02020603050405020304" pitchFamily="18" charset="0"/>
                        <a:ea typeface="SimSun" panose="02010600030101010101" pitchFamily="2" charset="-122"/>
                      </a:endParaRPr>
                    </a:p>
                  </a:txBody>
                  <a:tcPr marL="68907" marR="68907" marT="0" marB="0" anchor="ctr"/>
                </a:tc>
                <a:extLst>
                  <a:ext uri="{0D108BD9-81ED-4DB2-BD59-A6C34878D82A}">
                    <a16:rowId xmlns:a16="http://schemas.microsoft.com/office/drawing/2014/main" val="3071312830"/>
                  </a:ext>
                </a:extLst>
              </a:tr>
              <a:tr h="281568">
                <a:tc rowSpan="2">
                  <a:txBody>
                    <a:bodyPr/>
                    <a:lstStyle/>
                    <a:p>
                      <a:pPr marL="0" marR="0" algn="ctr">
                        <a:spcBef>
                          <a:spcPts val="0"/>
                        </a:spcBef>
                        <a:spcAft>
                          <a:spcPts val="0"/>
                        </a:spcAft>
                      </a:pPr>
                      <a:r>
                        <a:rPr lang="en-US" sz="1400" dirty="0">
                          <a:effectLst/>
                        </a:rPr>
                        <a:t>Mode 1</a:t>
                      </a:r>
                    </a:p>
                    <a:p>
                      <a:pPr marL="0" marR="0" algn="ctr">
                        <a:spcBef>
                          <a:spcPts val="0"/>
                        </a:spcBef>
                        <a:spcAft>
                          <a:spcPts val="0"/>
                        </a:spcAft>
                      </a:pPr>
                      <a:r>
                        <a:rPr lang="en-US" sz="1400" dirty="0">
                          <a:effectLst/>
                          <a:latin typeface="Times New Roman" panose="02020603050405020304" pitchFamily="18" charset="0"/>
                          <a:ea typeface="SimSun" panose="02010600030101010101" pitchFamily="2" charset="-122"/>
                        </a:rPr>
                        <a:t>(Low True)</a:t>
                      </a:r>
                    </a:p>
                  </a:txBody>
                  <a:tcPr marL="68907" marR="68907" marT="0" marB="0" anchor="ctr"/>
                </a:tc>
                <a:tc>
                  <a:txBody>
                    <a:bodyPr/>
                    <a:lstStyle/>
                    <a:p>
                      <a:pPr marL="0" marR="0" algn="ctr">
                        <a:spcBef>
                          <a:spcPts val="0"/>
                        </a:spcBef>
                        <a:spcAft>
                          <a:spcPts val="0"/>
                        </a:spcAft>
                      </a:pPr>
                      <a:r>
                        <a:rPr lang="en-US" sz="1400">
                          <a:solidFill>
                            <a:schemeClr val="tx1"/>
                          </a:solidFill>
                          <a:effectLst/>
                        </a:rPr>
                        <a:t>Up-counting</a:t>
                      </a:r>
                      <a:endParaRPr lang="en-US" sz="1400">
                        <a:solidFill>
                          <a:schemeClr val="tx1"/>
                        </a:solidFill>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solidFill>
                            <a:schemeClr val="tx1"/>
                          </a:solidFill>
                          <a:effectLst/>
                        </a:rPr>
                        <a:t>CNT &lt; CCR</a:t>
                      </a:r>
                      <a:endParaRPr lang="en-US" sz="1800" dirty="0">
                        <a:solidFill>
                          <a:schemeClr val="tx1"/>
                        </a:solidFill>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solidFill>
                            <a:schemeClr val="tx1"/>
                          </a:solidFill>
                          <a:effectLst/>
                        </a:rPr>
                        <a:t>CNT ≥ CCR</a:t>
                      </a:r>
                      <a:endParaRPr lang="en-US" sz="1800" dirty="0">
                        <a:solidFill>
                          <a:schemeClr val="tx1"/>
                        </a:solidFill>
                        <a:effectLst/>
                        <a:latin typeface="Times New Roman" panose="02020603050405020304" pitchFamily="18" charset="0"/>
                        <a:ea typeface="SimSun" panose="02010600030101010101" pitchFamily="2" charset="-122"/>
                      </a:endParaRPr>
                    </a:p>
                  </a:txBody>
                  <a:tcPr marL="68907" marR="68907" marT="0" marB="0" anchor="ctr"/>
                </a:tc>
                <a:extLst>
                  <a:ext uri="{0D108BD9-81ED-4DB2-BD59-A6C34878D82A}">
                    <a16:rowId xmlns:a16="http://schemas.microsoft.com/office/drawing/2014/main" val="1400857535"/>
                  </a:ext>
                </a:extLst>
              </a:tr>
              <a:tr h="282913">
                <a:tc vMerge="1">
                  <a:txBody>
                    <a:bodyPr/>
                    <a:lstStyle/>
                    <a:p>
                      <a:endParaRPr lang="en-US"/>
                    </a:p>
                  </a:txBody>
                  <a:tcPr/>
                </a:tc>
                <a:tc>
                  <a:txBody>
                    <a:bodyPr/>
                    <a:lstStyle/>
                    <a:p>
                      <a:pPr marL="0" marR="0" algn="ctr">
                        <a:spcBef>
                          <a:spcPts val="0"/>
                        </a:spcBef>
                        <a:spcAft>
                          <a:spcPts val="0"/>
                        </a:spcAft>
                      </a:pPr>
                      <a:r>
                        <a:rPr lang="en-US" sz="1400" dirty="0">
                          <a:effectLst/>
                        </a:rPr>
                        <a:t>Down-counting</a:t>
                      </a:r>
                      <a:endParaRPr lang="en-US" sz="1400" dirty="0">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effectLst/>
                        </a:rPr>
                        <a:t>CNT ≤ CCR</a:t>
                      </a:r>
                      <a:endParaRPr lang="en-US" sz="1800" dirty="0">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effectLst/>
                        </a:rPr>
                        <a:t>CNT &gt; CCR</a:t>
                      </a:r>
                      <a:endParaRPr lang="en-US" sz="1800" dirty="0">
                        <a:effectLst/>
                        <a:latin typeface="Times New Roman" panose="02020603050405020304" pitchFamily="18" charset="0"/>
                        <a:ea typeface="SimSun" panose="02010600030101010101" pitchFamily="2" charset="-122"/>
                      </a:endParaRPr>
                    </a:p>
                  </a:txBody>
                  <a:tcPr marL="68907" marR="68907" marT="0" marB="0" anchor="ctr"/>
                </a:tc>
                <a:extLst>
                  <a:ext uri="{0D108BD9-81ED-4DB2-BD59-A6C34878D82A}">
                    <a16:rowId xmlns:a16="http://schemas.microsoft.com/office/drawing/2014/main" val="479017885"/>
                  </a:ext>
                </a:extLst>
              </a:tr>
              <a:tr h="281568">
                <a:tc rowSpan="2">
                  <a:txBody>
                    <a:bodyPr/>
                    <a:lstStyle/>
                    <a:p>
                      <a:pPr marL="0" marR="0" algn="ctr">
                        <a:spcBef>
                          <a:spcPts val="0"/>
                        </a:spcBef>
                        <a:spcAft>
                          <a:spcPts val="0"/>
                        </a:spcAft>
                      </a:pPr>
                      <a:r>
                        <a:rPr lang="en-US" sz="1400" dirty="0">
                          <a:effectLst/>
                        </a:rPr>
                        <a:t>Mode 2</a:t>
                      </a:r>
                    </a:p>
                    <a:p>
                      <a:pPr marL="0" marR="0" algn="ctr">
                        <a:spcBef>
                          <a:spcPts val="0"/>
                        </a:spcBef>
                        <a:spcAft>
                          <a:spcPts val="0"/>
                        </a:spcAft>
                      </a:pPr>
                      <a:r>
                        <a:rPr lang="en-US" sz="1400" dirty="0">
                          <a:effectLst/>
                          <a:latin typeface="Times New Roman" panose="02020603050405020304" pitchFamily="18" charset="0"/>
                          <a:ea typeface="SimSun" panose="02010600030101010101" pitchFamily="2" charset="-122"/>
                        </a:rPr>
                        <a:t>(High True)</a:t>
                      </a:r>
                    </a:p>
                  </a:txBody>
                  <a:tcPr marL="68907" marR="68907" marT="0" marB="0" anchor="ctr"/>
                </a:tc>
                <a:tc>
                  <a:txBody>
                    <a:bodyPr/>
                    <a:lstStyle/>
                    <a:p>
                      <a:pPr marL="0" marR="0" algn="ctr">
                        <a:spcBef>
                          <a:spcPts val="0"/>
                        </a:spcBef>
                        <a:spcAft>
                          <a:spcPts val="0"/>
                        </a:spcAft>
                      </a:pPr>
                      <a:r>
                        <a:rPr lang="en-US" sz="1400" dirty="0">
                          <a:solidFill>
                            <a:srgbClr val="FF0000"/>
                          </a:solidFill>
                          <a:effectLst/>
                        </a:rPr>
                        <a:t>Up-counting</a:t>
                      </a:r>
                      <a:endParaRPr lang="en-US" sz="1400" dirty="0">
                        <a:solidFill>
                          <a:srgbClr val="FF0000"/>
                        </a:solidFill>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solidFill>
                            <a:srgbClr val="FF0000"/>
                          </a:solidFill>
                          <a:effectLst/>
                        </a:rPr>
                        <a:t>CNT ≥ CCR</a:t>
                      </a:r>
                      <a:endParaRPr lang="en-US" sz="1800" dirty="0">
                        <a:solidFill>
                          <a:srgbClr val="FF0000"/>
                        </a:solidFill>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solidFill>
                            <a:srgbClr val="FF0000"/>
                          </a:solidFill>
                          <a:effectLst/>
                        </a:rPr>
                        <a:t>CNT &lt; CCR</a:t>
                      </a:r>
                      <a:endParaRPr lang="en-US" sz="1800" dirty="0">
                        <a:solidFill>
                          <a:srgbClr val="FF0000"/>
                        </a:solidFill>
                        <a:effectLst/>
                        <a:latin typeface="Times New Roman" panose="02020603050405020304" pitchFamily="18" charset="0"/>
                        <a:ea typeface="SimSun" panose="02010600030101010101" pitchFamily="2" charset="-122"/>
                      </a:endParaRPr>
                    </a:p>
                  </a:txBody>
                  <a:tcPr marL="68907" marR="68907" marT="0" marB="0" anchor="ctr"/>
                </a:tc>
                <a:extLst>
                  <a:ext uri="{0D108BD9-81ED-4DB2-BD59-A6C34878D82A}">
                    <a16:rowId xmlns:a16="http://schemas.microsoft.com/office/drawing/2014/main" val="4087141378"/>
                  </a:ext>
                </a:extLst>
              </a:tr>
              <a:tr h="282913">
                <a:tc vMerge="1">
                  <a:txBody>
                    <a:bodyPr/>
                    <a:lstStyle/>
                    <a:p>
                      <a:endParaRPr lang="en-US"/>
                    </a:p>
                  </a:txBody>
                  <a:tcPr/>
                </a:tc>
                <a:tc>
                  <a:txBody>
                    <a:bodyPr/>
                    <a:lstStyle/>
                    <a:p>
                      <a:pPr marL="0" marR="0" algn="ctr">
                        <a:spcBef>
                          <a:spcPts val="0"/>
                        </a:spcBef>
                        <a:spcAft>
                          <a:spcPts val="0"/>
                        </a:spcAft>
                      </a:pPr>
                      <a:r>
                        <a:rPr lang="en-US" sz="1400" dirty="0">
                          <a:solidFill>
                            <a:srgbClr val="FF0000"/>
                          </a:solidFill>
                          <a:effectLst/>
                        </a:rPr>
                        <a:t>Down-counting</a:t>
                      </a:r>
                      <a:endParaRPr lang="en-US" sz="1400" dirty="0">
                        <a:solidFill>
                          <a:srgbClr val="FF0000"/>
                        </a:solidFill>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solidFill>
                            <a:srgbClr val="FF0000"/>
                          </a:solidFill>
                          <a:effectLst/>
                        </a:rPr>
                        <a:t>CNT &gt; CCR</a:t>
                      </a:r>
                      <a:endParaRPr lang="en-US" sz="1800" dirty="0">
                        <a:solidFill>
                          <a:srgbClr val="FF0000"/>
                        </a:solidFill>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1400" dirty="0">
                          <a:solidFill>
                            <a:srgbClr val="FF0000"/>
                          </a:solidFill>
                          <a:effectLst/>
                        </a:rPr>
                        <a:t>CNT ≤ CCR</a:t>
                      </a:r>
                      <a:endParaRPr lang="en-US" sz="1800" dirty="0">
                        <a:solidFill>
                          <a:srgbClr val="FF0000"/>
                        </a:solidFill>
                        <a:effectLst/>
                        <a:latin typeface="Times New Roman" panose="02020603050405020304" pitchFamily="18" charset="0"/>
                        <a:ea typeface="SimSun" panose="02010600030101010101" pitchFamily="2" charset="-122"/>
                      </a:endParaRPr>
                    </a:p>
                  </a:txBody>
                  <a:tcPr marL="68907" marR="68907" marT="0" marB="0" anchor="ctr"/>
                </a:tc>
                <a:extLst>
                  <a:ext uri="{0D108BD9-81ED-4DB2-BD59-A6C34878D82A}">
                    <a16:rowId xmlns:a16="http://schemas.microsoft.com/office/drawing/2014/main" val="3497049640"/>
                  </a:ext>
                </a:extLst>
              </a:tr>
            </a:tbl>
          </a:graphicData>
        </a:graphic>
      </p:graphicFrame>
      <p:sp>
        <p:nvSpPr>
          <p:cNvPr id="5" name="TextBox 4">
            <a:extLst>
              <a:ext uri="{FF2B5EF4-FFF2-40B4-BE49-F238E27FC236}">
                <a16:creationId xmlns:a16="http://schemas.microsoft.com/office/drawing/2014/main" id="{E94911F1-C3D1-6BF6-1D23-BC44B2733936}"/>
              </a:ext>
            </a:extLst>
          </p:cNvPr>
          <p:cNvSpPr txBox="1"/>
          <p:nvPr/>
        </p:nvSpPr>
        <p:spPr>
          <a:xfrm>
            <a:off x="295051" y="1175337"/>
            <a:ext cx="3756095" cy="646331"/>
          </a:xfrm>
          <a:prstGeom prst="rect">
            <a:avLst/>
          </a:prstGeom>
          <a:noFill/>
        </p:spPr>
        <p:txBody>
          <a:bodyPr wrap="square" rtlCol="0">
            <a:spAutoFit/>
          </a:bodyPr>
          <a:lstStyle/>
          <a:p>
            <a:r>
              <a:rPr lang="en-US" dirty="0">
                <a:solidFill>
                  <a:srgbClr val="C00000"/>
                </a:solidFill>
              </a:rPr>
              <a:t> Center-aligned counting mode,  ARR = 6, CCR = 3</a:t>
            </a:r>
          </a:p>
        </p:txBody>
      </p:sp>
    </p:spTree>
    <p:extLst>
      <p:ext uri="{BB962C8B-B14F-4D97-AF65-F5344CB8AC3E}">
        <p14:creationId xmlns:p14="http://schemas.microsoft.com/office/powerpoint/2010/main" val="178264963"/>
      </p:ext>
    </p:extLst>
  </p:cSld>
  <p:clrMapOvr>
    <a:masterClrMapping/>
  </p:clrMapOvr>
  <mc:AlternateContent xmlns:mc="http://schemas.openxmlformats.org/markup-compatibility/2006" xmlns:p14="http://schemas.microsoft.com/office/powerpoint/2010/main">
    <mc:Choice Requires="p14">
      <p:transition spd="slow" p14:dur="2000" advTm="38649"/>
    </mc:Choice>
    <mc:Fallback xmlns="">
      <p:transition spd="slow" advTm="38649"/>
    </mc:Fallback>
  </mc:AlternateContent>
  <p:extLst>
    <p:ext uri="{3A86A75C-4F4B-4683-9AE1-C65F6400EC91}">
      <p14:laserTraceLst xmlns:p14="http://schemas.microsoft.com/office/powerpoint/2010/main">
        <p14:tracePtLst>
          <p14:tracePt t="8940" x="3708400" y="2473325"/>
          <p14:tracePt t="9893" x="3708400" y="2493963"/>
          <p14:tracePt t="9894" x="3708400" y="2503488"/>
          <p14:tracePt t="9904" x="3708400" y="2514600"/>
          <p14:tracePt t="10047" x="3708400" y="2484438"/>
          <p14:tracePt t="10061" x="3708400" y="2473325"/>
          <p14:tracePt t="10077" x="3708400" y="2454275"/>
          <p14:tracePt t="10093" x="3708400" y="2443163"/>
          <p14:tracePt t="10124" x="3708400" y="2433638"/>
          <p14:tracePt t="10172" x="3708400" y="2424113"/>
          <p14:tracePt t="10188" x="3708400" y="2413000"/>
          <p14:tracePt t="10207" x="3708400" y="2393950"/>
          <p14:tracePt t="10218" x="3729038" y="2352675"/>
          <p14:tracePt t="10233" x="3738563" y="2333625"/>
          <p14:tracePt t="10252" x="3768725" y="2282825"/>
          <p14:tracePt t="10390" x="3779838" y="2282825"/>
          <p14:tracePt t="10439" x="3789363" y="2282825"/>
          <p14:tracePt t="10470" x="3819525" y="2322513"/>
          <p14:tracePt t="10486" x="3859213" y="2382838"/>
          <p14:tracePt t="10498" x="3889375" y="2413000"/>
          <p14:tracePt t="10513" x="3930650" y="2454275"/>
          <p14:tracePt t="10528" x="3960813" y="2484438"/>
          <p14:tracePt t="10545" x="3970338" y="2484438"/>
          <p14:tracePt t="10626" x="3970338" y="2473325"/>
          <p14:tracePt t="10642" x="3970338" y="2454275"/>
          <p14:tracePt t="10658" x="3979863" y="2433638"/>
          <p14:tracePt t="10673" x="3979863" y="2424113"/>
          <p14:tracePt t="10704" x="3979863" y="2393950"/>
          <p14:tracePt t="10719" x="3979863" y="2373313"/>
          <p14:tracePt t="10733" x="3979863" y="2352675"/>
          <p14:tracePt t="10751" x="3979863" y="2343150"/>
          <p14:tracePt t="10800" x="3979863" y="2333625"/>
          <p14:tracePt t="10811" x="3970338" y="2322513"/>
          <p14:tracePt t="10998" x="3979863" y="2322513"/>
          <p14:tracePt t="11013" x="3990975" y="2333625"/>
          <p14:tracePt t="11140" x="3949700" y="2373313"/>
          <p14:tracePt t="11156" x="3919538" y="2403475"/>
          <p14:tracePt t="11173" x="3900488" y="2403475"/>
          <p14:tracePt t="11309" x="3900488" y="2413000"/>
          <p14:tracePt t="11329" x="3889375" y="2424113"/>
          <p14:tracePt t="11465" x="3910013" y="2424113"/>
          <p14:tracePt t="11484" x="3919538" y="2403475"/>
          <p14:tracePt t="11486" x="3930650" y="2393950"/>
          <p14:tracePt t="11513" x="3940175" y="2382838"/>
          <p14:tracePt t="11543" x="3940175" y="2373313"/>
          <p14:tracePt t="11795" x="0" y="0"/>
        </p14:tracePtLst>
        <p14:tracePtLst>
          <p14:tracePt t="17115" x="8815388" y="2473325"/>
          <p14:tracePt t="17208" x="8815388" y="2484438"/>
          <p14:tracePt t="17209" x="8815388" y="2503488"/>
          <p14:tracePt t="17223" x="8815388" y="2533650"/>
          <p14:tracePt t="17242" x="8815388" y="2605088"/>
          <p14:tracePt t="17256" x="8815388" y="2635250"/>
          <p14:tracePt t="17256" x="8815388" y="2665413"/>
          <p14:tracePt t="17270" x="8815388" y="2705100"/>
          <p14:tracePt t="17289" x="8815388" y="2786063"/>
          <p14:tracePt t="17304" x="8815388" y="2865438"/>
          <p14:tracePt t="17319" x="8815388" y="2946400"/>
          <p14:tracePt t="17334" x="8815388" y="3016250"/>
          <p14:tracePt t="17348" x="8815388" y="3076575"/>
          <p14:tracePt t="17367" x="8815388" y="3117850"/>
          <p14:tracePt t="17381" x="8815388" y="3208338"/>
          <p14:tracePt t="17395" x="8815388" y="3298825"/>
          <p14:tracePt t="17414" x="8815388" y="3419475"/>
          <p14:tracePt t="17429" x="8815388" y="3509963"/>
          <p14:tracePt t="17446" x="8815388" y="3619500"/>
          <p14:tracePt t="17456" x="8815388" y="3670300"/>
          <p14:tracePt t="17475" x="8804275" y="3730625"/>
          <p14:tracePt t="17489" x="8794750" y="3781425"/>
          <p14:tracePt t="17504" x="8794750" y="3851275"/>
          <p14:tracePt t="17523" x="8785225" y="4022725"/>
          <p14:tracePt t="17538" x="8785225" y="4092575"/>
          <p14:tracePt t="17552" x="8764588" y="4233863"/>
          <p14:tracePt t="17570" x="8755063" y="4373563"/>
          <p14:tracePt t="17582" x="8755063" y="4424363"/>
          <p14:tracePt t="17600" x="8755063" y="4484688"/>
          <p14:tracePt t="17615" x="8755063" y="4524375"/>
          <p14:tracePt t="17629" x="8755063" y="4575175"/>
          <p14:tracePt t="17648" x="8755063" y="4625975"/>
          <p14:tracePt t="17663" x="8755063" y="4675188"/>
          <p14:tracePt t="17678" x="8774113" y="4746625"/>
          <p14:tracePt t="17691" x="8774113" y="4765675"/>
          <p14:tracePt t="17710" x="8785225" y="4846638"/>
          <p14:tracePt t="17724" x="8785225" y="4886325"/>
          <p14:tracePt t="17740" x="8785225" y="4906963"/>
          <p14:tracePt t="17754" x="8794750" y="4946650"/>
          <p14:tracePt t="17772" x="8794750" y="5018088"/>
          <p14:tracePt t="17772" x="8794750" y="5067300"/>
          <p14:tracePt t="17786" x="8794750" y="5108575"/>
          <p14:tracePt t="17802" x="8804275" y="5208588"/>
          <p14:tracePt t="17817" x="8804275" y="5280025"/>
          <p14:tracePt t="17832" x="8815388" y="5329238"/>
          <p14:tracePt t="17847" x="8815388" y="5359400"/>
          <p14:tracePt t="17866" x="8815388" y="5389563"/>
          <p14:tracePt t="17880" x="8815388" y="5430838"/>
          <p14:tracePt t="17895" x="8815388" y="5480050"/>
          <p14:tracePt t="17914" x="8815388" y="5540375"/>
          <p14:tracePt t="17926" x="8815388" y="5591175"/>
          <p14:tracePt t="17942" x="8815388" y="5611813"/>
          <p14:tracePt t="17942" x="8824913" y="5630863"/>
          <p14:tracePt t="17957" x="8834438" y="5641975"/>
          <p14:tracePt t="17972" x="8834438" y="5661025"/>
          <p14:tracePt t="17990" x="8834438" y="5691188"/>
          <p14:tracePt t="17990" x="8834438" y="5702300"/>
          <p14:tracePt t="18004" x="8834438" y="5721350"/>
          <p14:tracePt t="18019" x="8834438" y="5751513"/>
          <p14:tracePt t="18038" x="8845550" y="5781675"/>
          <p14:tracePt t="18054" x="8855075" y="5802313"/>
          <p14:tracePt t="18069" x="8855075" y="5822950"/>
          <p14:tracePt t="18083" x="8855075" y="5832475"/>
          <p14:tracePt t="18240" x="8855075" y="5822950"/>
          <p14:tracePt t="18241" x="8855075" y="5781675"/>
          <p14:tracePt t="18255" x="8855075" y="5721350"/>
          <p14:tracePt t="18270" x="8855075" y="5621338"/>
          <p14:tracePt t="18284" x="8864600" y="5470525"/>
          <p14:tracePt t="18303" x="8875713" y="5340350"/>
          <p14:tracePt t="18318" x="8894763" y="5238750"/>
          <p14:tracePt t="18332" x="8894763" y="5159375"/>
          <p14:tracePt t="18347" x="8894763" y="5067300"/>
          <p14:tracePt t="18362" x="8894763" y="5027613"/>
          <p14:tracePt t="18380" x="8894763" y="4976813"/>
          <p14:tracePt t="18394" x="8894763" y="4916488"/>
          <p14:tracePt t="18408" x="8894763" y="4876800"/>
          <p14:tracePt t="18427" x="8894763" y="4756150"/>
          <p14:tracePt t="18443" x="8894763" y="4675188"/>
          <p14:tracePt t="18459" x="8885238" y="4635500"/>
          <p14:tracePt t="18474" x="8885238" y="4605338"/>
          <p14:tracePt t="18488" x="8885238" y="4584700"/>
          <p14:tracePt t="18507" x="8875713" y="4575175"/>
          <p14:tracePt t="18565" x="8864600" y="4595813"/>
          <p14:tracePt t="18585" x="8864600" y="4675188"/>
          <p14:tracePt t="18597" x="8845550" y="4795838"/>
          <p14:tracePt t="18613" x="8834438" y="4916488"/>
          <p14:tracePt t="18628" x="8834438" y="5057775"/>
          <p14:tracePt t="18644" x="8834438" y="5189538"/>
          <p14:tracePt t="18663" x="8834438" y="5340350"/>
          <p14:tracePt t="18678" x="8834438" y="5480050"/>
          <p14:tracePt t="18692" x="8834438" y="5561013"/>
          <p14:tracePt t="18693" x="8834438" y="5630863"/>
          <p14:tracePt t="18708" x="8834438" y="5702300"/>
          <p14:tracePt t="18722" x="8834438" y="5781675"/>
          <p14:tracePt t="18741" x="8834438" y="5913438"/>
          <p14:tracePt t="18756" x="8834438" y="5943600"/>
          <p14:tracePt t="18770" x="8834438" y="5992813"/>
          <p14:tracePt t="18786" x="8834438" y="6064250"/>
          <p14:tracePt t="18800" x="8834438" y="6143625"/>
          <p14:tracePt t="18819" x="8824913" y="6275388"/>
          <p14:tracePt t="18834" x="8815388" y="6405563"/>
          <p14:tracePt t="18848" x="8804275" y="6505575"/>
          <p14:tracePt t="18863" x="8804275" y="6565900"/>
          <p14:tracePt t="18876" x="8804275" y="6586538"/>
          <p14:tracePt t="18877" x="8804275" y="6596063"/>
          <p14:tracePt t="18959" x="8794750" y="6596063"/>
          <p14:tracePt t="19004" x="8764588" y="6577013"/>
          <p14:tracePt t="19020" x="8694738" y="6535738"/>
          <p14:tracePt t="19035" x="8604250" y="6496050"/>
          <p14:tracePt t="19052" x="8513763" y="6475413"/>
          <p14:tracePt t="19068" x="8432800" y="6435725"/>
          <p14:tracePt t="19083" x="8372475" y="6405563"/>
          <p14:tracePt t="19098" x="8342313" y="6384925"/>
          <p14:tracePt t="19116" x="8332788" y="6384925"/>
          <p14:tracePt t="19131" x="8321675" y="6384925"/>
          <p14:tracePt t="19177" x="8312150" y="6384925"/>
          <p14:tracePt t="19192" x="8312150" y="6375400"/>
          <p14:tracePt t="19315" x="8351838" y="6375400"/>
          <p14:tracePt t="19332" x="8432800" y="6375400"/>
          <p14:tracePt t="19346" x="8553450" y="6375400"/>
          <p14:tracePt t="19364" x="8683625" y="6375400"/>
          <p14:tracePt t="19377" x="8764588" y="6375400"/>
          <p14:tracePt t="19395" x="8815388" y="6375400"/>
          <p14:tracePt t="19410" x="8855075" y="6375400"/>
          <p14:tracePt t="19426" x="8905875" y="6375400"/>
          <p14:tracePt t="19442" x="8966200" y="6384925"/>
          <p14:tracePt t="19457" x="9045575" y="6384925"/>
          <p14:tracePt t="19472" x="9086850" y="6384925"/>
          <p14:tracePt t="19473" x="9147175" y="6384925"/>
          <p14:tracePt t="19487" x="9186863" y="6384925"/>
          <p14:tracePt t="19502" x="9286875" y="6384925"/>
          <p14:tracePt t="19520" x="9358313" y="6384925"/>
          <p14:tracePt t="19535" x="9398000" y="6384925"/>
          <p14:tracePt t="19550" x="9407525" y="6384925"/>
          <p14:tracePt t="19565" x="9418638" y="6384925"/>
          <p14:tracePt t="19721" x="9377363" y="6384925"/>
          <p14:tracePt t="19736" x="9307513" y="6384925"/>
          <p14:tracePt t="19752" x="9177338" y="6396038"/>
          <p14:tracePt t="19768" x="9066213" y="6405563"/>
          <p14:tracePt t="19784" x="8936038" y="6405563"/>
          <p14:tracePt t="19799" x="8875713" y="6405563"/>
          <p14:tracePt t="19816" x="8824913" y="6405563"/>
          <p14:tracePt t="19831" x="8785225" y="6405563"/>
          <p14:tracePt t="19849" x="8755063" y="6405563"/>
          <p14:tracePt t="19860" x="8734425" y="6405563"/>
          <p14:tracePt t="19862" x="8713788" y="6405563"/>
          <p14:tracePt t="19876" x="8683625" y="6405563"/>
          <p14:tracePt t="19895" x="8623300" y="6415088"/>
          <p14:tracePt t="19909" x="8604250" y="6415088"/>
          <p14:tracePt t="19942" x="8574088" y="6426200"/>
          <p14:tracePt t="19972" x="8562975" y="6426200"/>
          <p14:tracePt t="20064" x="8634413" y="6426200"/>
          <p14:tracePt t="20080" x="8764588" y="6396038"/>
          <p14:tracePt t="20097" x="8924925" y="6384925"/>
          <p14:tracePt t="20113" x="9096375" y="6365875"/>
          <p14:tracePt t="20127" x="9196388" y="6354763"/>
          <p14:tracePt t="20141" x="9226550" y="6354763"/>
          <p14:tracePt t="20158" x="9256713" y="6354763"/>
          <p14:tracePt t="20174" x="9277350" y="6354763"/>
          <p14:tracePt t="20189" x="9277350" y="6345238"/>
          <p14:tracePt t="20472" x="0" y="0"/>
        </p14:tracePtLst>
      </p14:laserTraceLst>
    </p:ext>
    <p:ext uri="{E180D4A7-C9FB-4DFB-919C-405C955672EB}">
      <p14:showEvtLst xmlns:p14="http://schemas.microsoft.com/office/powerpoint/2010/main">
        <p14:playEvt time="77" objId="4"/>
        <p14:stopEvt time="36699" objId="4"/>
      </p14:showEvtLst>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PWM Pulse Alignment</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32</a:t>
            </a:fld>
            <a:endParaRPr kumimoji="0" lang="en-US" dirty="0"/>
          </a:p>
        </p:txBody>
      </p:sp>
      <p:sp>
        <p:nvSpPr>
          <p:cNvPr id="7" name="Rectangle 2"/>
          <p:cNvSpPr>
            <a:spLocks noChangeArrowheads="1"/>
          </p:cNvSpPr>
          <p:nvPr/>
        </p:nvSpPr>
        <p:spPr bwMode="auto">
          <a:xfrm>
            <a:off x="-76200" y="285083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3369684892"/>
              </p:ext>
            </p:extLst>
          </p:nvPr>
        </p:nvGraphicFramePr>
        <p:xfrm>
          <a:off x="990600" y="1828800"/>
          <a:ext cx="6781800" cy="3059640"/>
        </p:xfrm>
        <a:graphic>
          <a:graphicData uri="http://schemas.openxmlformats.org/drawingml/2006/table">
            <a:tbl>
              <a:tblPr firstRow="1" firstCol="1" bandRow="1">
                <a:tableStyleId>{5C22544A-7EE6-4342-B048-85BDC9FD1C3A}</a:tableStyleId>
              </a:tblPr>
              <a:tblGrid>
                <a:gridCol w="1728813">
                  <a:extLst>
                    <a:ext uri="{9D8B030D-6E8A-4147-A177-3AD203B41FA5}">
                      <a16:colId xmlns:a16="http://schemas.microsoft.com/office/drawing/2014/main" val="169801539"/>
                    </a:ext>
                  </a:extLst>
                </a:gridCol>
                <a:gridCol w="2966279">
                  <a:extLst>
                    <a:ext uri="{9D8B030D-6E8A-4147-A177-3AD203B41FA5}">
                      <a16:colId xmlns:a16="http://schemas.microsoft.com/office/drawing/2014/main" val="2703477402"/>
                    </a:ext>
                  </a:extLst>
                </a:gridCol>
                <a:gridCol w="2086708">
                  <a:extLst>
                    <a:ext uri="{9D8B030D-6E8A-4147-A177-3AD203B41FA5}">
                      <a16:colId xmlns:a16="http://schemas.microsoft.com/office/drawing/2014/main" val="1325223624"/>
                    </a:ext>
                  </a:extLst>
                </a:gridCol>
              </a:tblGrid>
              <a:tr h="490008">
                <a:tc>
                  <a:txBody>
                    <a:bodyPr/>
                    <a:lstStyle/>
                    <a:p>
                      <a:pPr marL="0" marR="0" algn="ctr">
                        <a:spcBef>
                          <a:spcPts val="0"/>
                        </a:spcBef>
                        <a:spcAft>
                          <a:spcPts val="0"/>
                        </a:spcAft>
                      </a:pPr>
                      <a:r>
                        <a:rPr lang="en-US" sz="2000">
                          <a:effectLst/>
                        </a:rPr>
                        <a:t>PWM Mode</a:t>
                      </a:r>
                      <a:endParaRPr lang="en-US" sz="2000" dirty="0">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sz="2000">
                          <a:effectLst/>
                        </a:rPr>
                        <a:t>Timer Counting Mode</a:t>
                      </a:r>
                      <a:endParaRPr lang="en-US" sz="2000" dirty="0">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lang="en-US" altLang="zh-CN" sz="2000" dirty="0">
                          <a:effectLst/>
                        </a:rPr>
                        <a:t>Pulse Alignment</a:t>
                      </a:r>
                      <a:endParaRPr lang="en-US" sz="2000" dirty="0">
                        <a:effectLst/>
                        <a:latin typeface="Times New Roman" panose="02020603050405020304" pitchFamily="18" charset="0"/>
                        <a:ea typeface="SimSun" panose="02010600030101010101" pitchFamily="2" charset="-122"/>
                      </a:endParaRPr>
                    </a:p>
                  </a:txBody>
                  <a:tcPr marL="68907" marR="68907" marT="0" marB="0" anchor="ctr"/>
                </a:tc>
                <a:extLst>
                  <a:ext uri="{0D108BD9-81ED-4DB2-BD59-A6C34878D82A}">
                    <a16:rowId xmlns:a16="http://schemas.microsoft.com/office/drawing/2014/main" val="3071312830"/>
                  </a:ext>
                </a:extLst>
              </a:tr>
              <a:tr h="245004">
                <a:tc rowSpan="3">
                  <a:txBody>
                    <a:bodyPr/>
                    <a:lstStyle/>
                    <a:p>
                      <a:pPr marL="0" marR="0" algn="ctr">
                        <a:spcBef>
                          <a:spcPts val="0"/>
                        </a:spcBef>
                        <a:spcAft>
                          <a:spcPts val="0"/>
                        </a:spcAft>
                      </a:pPr>
                      <a:r>
                        <a:rPr lang="en-US" sz="2000" dirty="0">
                          <a:effectLst/>
                        </a:rPr>
                        <a:t>Mode 1</a:t>
                      </a:r>
                    </a:p>
                    <a:p>
                      <a:pPr marL="0" marR="0" algn="ctr">
                        <a:spcBef>
                          <a:spcPts val="0"/>
                        </a:spcBef>
                        <a:spcAft>
                          <a:spcPts val="0"/>
                        </a:spcAft>
                      </a:pPr>
                      <a:r>
                        <a:rPr lang="en-US" sz="2000" dirty="0">
                          <a:effectLst/>
                          <a:latin typeface="Times New Roman" panose="02020603050405020304" pitchFamily="18" charset="0"/>
                          <a:ea typeface="SimSun" panose="02010600030101010101" pitchFamily="2" charset="-122"/>
                        </a:rPr>
                        <a:t>(Low True)</a:t>
                      </a:r>
                    </a:p>
                  </a:txBody>
                  <a:tcPr marL="68907" marR="68907" marT="0" marB="0" anchor="ctr"/>
                </a:tc>
                <a:tc>
                  <a:txBody>
                    <a:bodyPr/>
                    <a:lstStyle/>
                    <a:p>
                      <a:pPr marL="0" marR="0" algn="ctr">
                        <a:spcBef>
                          <a:spcPts val="0"/>
                        </a:spcBef>
                        <a:spcAft>
                          <a:spcPts val="0"/>
                        </a:spcAft>
                      </a:pPr>
                      <a:r>
                        <a:rPr kumimoji="0" lang="en-US" sz="2000" kern="1200" dirty="0">
                          <a:solidFill>
                            <a:schemeClr val="dk1"/>
                          </a:solidFill>
                          <a:effectLst/>
                          <a:latin typeface="+mn-lt"/>
                          <a:ea typeface="+mn-ea"/>
                          <a:cs typeface="+mn-cs"/>
                        </a:rPr>
                        <a:t>Up-counting</a:t>
                      </a:r>
                    </a:p>
                  </a:txBody>
                  <a:tcPr marL="68907" marR="68907" marT="0" marB="0" anchor="ctr"/>
                </a:tc>
                <a:tc>
                  <a:txBody>
                    <a:bodyPr/>
                    <a:lstStyle/>
                    <a:p>
                      <a:pPr marL="0" marR="0" algn="ctr">
                        <a:spcBef>
                          <a:spcPts val="0"/>
                        </a:spcBef>
                        <a:spcAft>
                          <a:spcPts val="0"/>
                        </a:spcAft>
                      </a:pPr>
                      <a:r>
                        <a:rPr kumimoji="0" lang="en-US" sz="2000" kern="1200" dirty="0">
                          <a:solidFill>
                            <a:schemeClr val="dk1"/>
                          </a:solidFill>
                          <a:effectLst/>
                          <a:latin typeface="+mn-lt"/>
                          <a:ea typeface="+mn-ea"/>
                          <a:cs typeface="+mn-cs"/>
                        </a:rPr>
                        <a:t>Left edge</a:t>
                      </a:r>
                    </a:p>
                  </a:txBody>
                  <a:tcPr marL="68907" marR="68907" marT="0" marB="0" anchor="ctr"/>
                </a:tc>
                <a:extLst>
                  <a:ext uri="{0D108BD9-81ED-4DB2-BD59-A6C34878D82A}">
                    <a16:rowId xmlns:a16="http://schemas.microsoft.com/office/drawing/2014/main" val="1400857535"/>
                  </a:ext>
                </a:extLst>
              </a:tr>
              <a:tr h="490008">
                <a:tc vMerge="1">
                  <a:txBody>
                    <a:bodyPr/>
                    <a:lstStyle/>
                    <a:p>
                      <a:endParaRPr lang="en-US"/>
                    </a:p>
                  </a:txBody>
                  <a:tcPr/>
                </a:tc>
                <a:tc>
                  <a:txBody>
                    <a:bodyPr/>
                    <a:lstStyle/>
                    <a:p>
                      <a:pPr marL="0" marR="0" algn="ctr">
                        <a:spcBef>
                          <a:spcPts val="0"/>
                        </a:spcBef>
                        <a:spcAft>
                          <a:spcPts val="0"/>
                        </a:spcAft>
                      </a:pPr>
                      <a:r>
                        <a:rPr kumimoji="0" lang="en-US" sz="2000" kern="1200" dirty="0">
                          <a:solidFill>
                            <a:schemeClr val="dk1"/>
                          </a:solidFill>
                          <a:effectLst/>
                          <a:latin typeface="+mn-lt"/>
                          <a:ea typeface="+mn-ea"/>
                          <a:cs typeface="+mn-cs"/>
                        </a:rPr>
                        <a:t>Down-counting</a:t>
                      </a:r>
                    </a:p>
                  </a:txBody>
                  <a:tcPr marL="68907" marR="68907"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kern="1200" noProof="0" dirty="0">
                          <a:solidFill>
                            <a:schemeClr val="dk1"/>
                          </a:solidFill>
                          <a:effectLst/>
                          <a:latin typeface="+mn-lt"/>
                          <a:ea typeface="+mn-ea"/>
                          <a:cs typeface="+mn-cs"/>
                        </a:rPr>
                        <a:t>Right edge</a:t>
                      </a:r>
                    </a:p>
                  </a:txBody>
                  <a:tcPr marL="68907" marR="68907" marT="0" marB="0" anchor="ctr"/>
                </a:tc>
                <a:extLst>
                  <a:ext uri="{0D108BD9-81ED-4DB2-BD59-A6C34878D82A}">
                    <a16:rowId xmlns:a16="http://schemas.microsoft.com/office/drawing/2014/main" val="479017885"/>
                  </a:ext>
                </a:extLst>
              </a:tr>
              <a:tr h="490008">
                <a:tc vMerge="1">
                  <a:txBody>
                    <a:bodyPr/>
                    <a:lstStyle/>
                    <a:p>
                      <a:pPr marL="0" marR="0" algn="ctr">
                        <a:spcBef>
                          <a:spcPts val="0"/>
                        </a:spcBef>
                        <a:spcAft>
                          <a:spcPts val="0"/>
                        </a:spcAft>
                      </a:pPr>
                      <a:endParaRPr lang="en-US" sz="2000" dirty="0">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algn="ctr">
                        <a:spcBef>
                          <a:spcPts val="0"/>
                        </a:spcBef>
                        <a:spcAft>
                          <a:spcPts val="0"/>
                        </a:spcAft>
                      </a:pPr>
                      <a:r>
                        <a:rPr kumimoji="0" lang="en-US" sz="2000" kern="1200" dirty="0">
                          <a:solidFill>
                            <a:schemeClr val="dk1"/>
                          </a:solidFill>
                          <a:effectLst/>
                          <a:latin typeface="+mn-lt"/>
                          <a:ea typeface="+mn-ea"/>
                          <a:cs typeface="+mn-cs"/>
                        </a:rPr>
                        <a:t>Center-aligned Counting</a:t>
                      </a:r>
                    </a:p>
                  </a:txBody>
                  <a:tcPr marL="68907" marR="68907"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kern="1200" noProof="0" dirty="0">
                          <a:solidFill>
                            <a:schemeClr val="dk1"/>
                          </a:solidFill>
                          <a:effectLst/>
                          <a:latin typeface="+mn-lt"/>
                          <a:ea typeface="+mn-ea"/>
                          <a:cs typeface="+mn-cs"/>
                        </a:rPr>
                        <a:t>Center aligned</a:t>
                      </a:r>
                    </a:p>
                  </a:txBody>
                  <a:tcPr marL="68907" marR="68907" marT="0" marB="0" anchor="ctr"/>
                </a:tc>
                <a:extLst>
                  <a:ext uri="{0D108BD9-81ED-4DB2-BD59-A6C34878D82A}">
                    <a16:rowId xmlns:a16="http://schemas.microsoft.com/office/drawing/2014/main" val="760412778"/>
                  </a:ext>
                </a:extLst>
              </a:tr>
              <a:tr h="245004">
                <a:tc rowSpan="3">
                  <a:txBody>
                    <a:bodyPr/>
                    <a:lstStyle/>
                    <a:p>
                      <a:pPr marL="0" marR="0" algn="ctr">
                        <a:spcBef>
                          <a:spcPts val="0"/>
                        </a:spcBef>
                        <a:spcAft>
                          <a:spcPts val="0"/>
                        </a:spcAft>
                      </a:pPr>
                      <a:r>
                        <a:rPr lang="en-US" sz="2000" dirty="0">
                          <a:effectLst/>
                        </a:rPr>
                        <a:t>Mode 2</a:t>
                      </a:r>
                    </a:p>
                    <a:p>
                      <a:pPr marL="0" marR="0" algn="ctr">
                        <a:spcBef>
                          <a:spcPts val="0"/>
                        </a:spcBef>
                        <a:spcAft>
                          <a:spcPts val="0"/>
                        </a:spcAft>
                      </a:pPr>
                      <a:r>
                        <a:rPr lang="en-US" sz="2000" dirty="0">
                          <a:effectLst/>
                          <a:latin typeface="Times New Roman" panose="02020603050405020304" pitchFamily="18" charset="0"/>
                          <a:ea typeface="SimSun" panose="02010600030101010101" pitchFamily="2" charset="-122"/>
                        </a:rPr>
                        <a:t>(High True)</a:t>
                      </a:r>
                    </a:p>
                  </a:txBody>
                  <a:tcPr marL="68907" marR="68907" marT="0" marB="0" anchor="ctr"/>
                </a:tc>
                <a:tc>
                  <a:txBody>
                    <a:bodyPr/>
                    <a:lstStyle/>
                    <a:p>
                      <a:pPr marL="0" marR="0" algn="ctr">
                        <a:spcBef>
                          <a:spcPts val="0"/>
                        </a:spcBef>
                        <a:spcAft>
                          <a:spcPts val="0"/>
                        </a:spcAft>
                      </a:pPr>
                      <a:r>
                        <a:rPr kumimoji="0" lang="en-US" sz="2000" kern="1200" dirty="0">
                          <a:solidFill>
                            <a:schemeClr val="dk1"/>
                          </a:solidFill>
                          <a:effectLst/>
                          <a:latin typeface="+mn-lt"/>
                          <a:ea typeface="+mn-ea"/>
                          <a:cs typeface="+mn-cs"/>
                        </a:rPr>
                        <a:t>Up-counting</a:t>
                      </a:r>
                    </a:p>
                  </a:txBody>
                  <a:tcPr marL="68907" marR="68907" marT="0" marB="0" anchor="ctr"/>
                </a:tc>
                <a:tc>
                  <a:txBody>
                    <a:bodyPr/>
                    <a:lstStyle/>
                    <a:p>
                      <a:pPr marL="0" marR="0" algn="ctr">
                        <a:spcBef>
                          <a:spcPts val="0"/>
                        </a:spcBef>
                        <a:spcAft>
                          <a:spcPts val="0"/>
                        </a:spcAft>
                      </a:pPr>
                      <a:r>
                        <a:rPr kumimoji="0" lang="en-US" sz="2000" kern="1200" dirty="0">
                          <a:solidFill>
                            <a:schemeClr val="dk1"/>
                          </a:solidFill>
                          <a:effectLst/>
                          <a:latin typeface="+mn-lt"/>
                          <a:ea typeface="+mn-ea"/>
                          <a:cs typeface="+mn-cs"/>
                        </a:rPr>
                        <a:t>Right edge</a:t>
                      </a:r>
                    </a:p>
                  </a:txBody>
                  <a:tcPr marL="68907" marR="68907" marT="0" marB="0" anchor="ctr"/>
                </a:tc>
                <a:extLst>
                  <a:ext uri="{0D108BD9-81ED-4DB2-BD59-A6C34878D82A}">
                    <a16:rowId xmlns:a16="http://schemas.microsoft.com/office/drawing/2014/main" val="4087141378"/>
                  </a:ext>
                </a:extLst>
              </a:tr>
              <a:tr h="490008">
                <a:tc vMerge="1">
                  <a:txBody>
                    <a:bodyPr/>
                    <a:lstStyle/>
                    <a:p>
                      <a:endParaRPr lang="en-US"/>
                    </a:p>
                  </a:txBody>
                  <a:tcPr/>
                </a:tc>
                <a:tc>
                  <a:txBody>
                    <a:bodyPr/>
                    <a:lstStyle/>
                    <a:p>
                      <a:pPr marL="0" marR="0" algn="ctr">
                        <a:spcBef>
                          <a:spcPts val="0"/>
                        </a:spcBef>
                        <a:spcAft>
                          <a:spcPts val="0"/>
                        </a:spcAft>
                      </a:pPr>
                      <a:r>
                        <a:rPr kumimoji="0" lang="en-US" sz="2000" kern="1200" dirty="0">
                          <a:solidFill>
                            <a:schemeClr val="dk1"/>
                          </a:solidFill>
                          <a:effectLst/>
                          <a:latin typeface="+mn-lt"/>
                          <a:ea typeface="+mn-ea"/>
                          <a:cs typeface="+mn-cs"/>
                        </a:rPr>
                        <a:t>Down-counting</a:t>
                      </a:r>
                    </a:p>
                  </a:txBody>
                  <a:tcPr marL="68907" marR="68907" marT="0" marB="0" anchor="ctr"/>
                </a:tc>
                <a:tc>
                  <a:txBody>
                    <a:bodyPr/>
                    <a:lstStyle/>
                    <a:p>
                      <a:pPr marL="0" marR="0" algn="ctr" rtl="0" eaLnBrk="1" latinLnBrk="0" hangingPunct="1">
                        <a:spcBef>
                          <a:spcPts val="0"/>
                        </a:spcBef>
                        <a:spcAft>
                          <a:spcPts val="0"/>
                        </a:spcAft>
                      </a:pPr>
                      <a:r>
                        <a:rPr kumimoji="0" lang="en-US" sz="2000" kern="1200" dirty="0">
                          <a:solidFill>
                            <a:schemeClr val="dk1"/>
                          </a:solidFill>
                          <a:effectLst/>
                          <a:latin typeface="+mn-lt"/>
                          <a:ea typeface="+mn-ea"/>
                          <a:cs typeface="+mn-cs"/>
                        </a:rPr>
                        <a:t>Left edge</a:t>
                      </a:r>
                    </a:p>
                  </a:txBody>
                  <a:tcPr marL="68907" marR="68907" marT="0" marB="0" anchor="ctr"/>
                </a:tc>
                <a:extLst>
                  <a:ext uri="{0D108BD9-81ED-4DB2-BD59-A6C34878D82A}">
                    <a16:rowId xmlns:a16="http://schemas.microsoft.com/office/drawing/2014/main" val="3497049640"/>
                  </a:ext>
                </a:extLst>
              </a:tr>
              <a:tr h="490008">
                <a:tc vMerge="1">
                  <a:txBody>
                    <a:bodyPr/>
                    <a:lstStyle/>
                    <a:p>
                      <a:pPr marL="0" marR="0" algn="ctr">
                        <a:spcBef>
                          <a:spcPts val="0"/>
                        </a:spcBef>
                        <a:spcAft>
                          <a:spcPts val="0"/>
                        </a:spcAft>
                      </a:pPr>
                      <a:endParaRPr lang="en-US" sz="2000" dirty="0">
                        <a:effectLst/>
                        <a:latin typeface="Times New Roman" panose="02020603050405020304" pitchFamily="18" charset="0"/>
                        <a:ea typeface="SimSun" panose="02010600030101010101" pitchFamily="2" charset="-122"/>
                      </a:endParaRPr>
                    </a:p>
                  </a:txBody>
                  <a:tcPr marL="68907" marR="68907"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kern="1200" dirty="0">
                          <a:solidFill>
                            <a:schemeClr val="dk1"/>
                          </a:solidFill>
                          <a:effectLst/>
                          <a:latin typeface="+mn-lt"/>
                          <a:ea typeface="+mn-ea"/>
                          <a:cs typeface="+mn-cs"/>
                        </a:rPr>
                        <a:t>Center-aligned Counting</a:t>
                      </a:r>
                    </a:p>
                  </a:txBody>
                  <a:tcPr marL="68907" marR="68907" marT="0" marB="0" anchor="ctr"/>
                </a:tc>
                <a:tc>
                  <a:txBody>
                    <a:bodyPr/>
                    <a:lstStyle/>
                    <a:p>
                      <a:pPr marL="0" marR="0" algn="ctr" rtl="0" eaLnBrk="1" latinLnBrk="0" hangingPunct="1">
                        <a:spcBef>
                          <a:spcPts val="0"/>
                        </a:spcBef>
                        <a:spcAft>
                          <a:spcPts val="0"/>
                        </a:spcAft>
                      </a:pPr>
                      <a:r>
                        <a:rPr kumimoji="0" lang="en-US" sz="2000" kern="1200" dirty="0">
                          <a:solidFill>
                            <a:schemeClr val="dk1"/>
                          </a:solidFill>
                          <a:effectLst/>
                          <a:latin typeface="+mn-lt"/>
                          <a:ea typeface="+mn-ea"/>
                          <a:cs typeface="+mn-cs"/>
                        </a:rPr>
                        <a:t>Center aligned</a:t>
                      </a:r>
                    </a:p>
                  </a:txBody>
                  <a:tcPr marL="68907" marR="68907" marT="0" marB="0" anchor="ctr"/>
                </a:tc>
                <a:extLst>
                  <a:ext uri="{0D108BD9-81ED-4DB2-BD59-A6C34878D82A}">
                    <a16:rowId xmlns:a16="http://schemas.microsoft.com/office/drawing/2014/main" val="2962235694"/>
                  </a:ext>
                </a:extLst>
              </a:tr>
            </a:tbl>
          </a:graphicData>
        </a:graphic>
      </p:graphicFrame>
    </p:spTree>
    <p:extLst>
      <p:ext uri="{BB962C8B-B14F-4D97-AF65-F5344CB8AC3E}">
        <p14:creationId xmlns:p14="http://schemas.microsoft.com/office/powerpoint/2010/main" val="40747438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PWM Output Polarity</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33</a:t>
            </a:fld>
            <a:endParaRPr kumimoji="0" lang="en-US" dirty="0"/>
          </a:p>
        </p:txBody>
      </p:sp>
      <p:graphicFrame>
        <p:nvGraphicFramePr>
          <p:cNvPr id="4" name="Table 3"/>
          <p:cNvGraphicFramePr>
            <a:graphicFrameLocks noGrp="1"/>
          </p:cNvGraphicFramePr>
          <p:nvPr>
            <p:extLst>
              <p:ext uri="{D42A27DB-BD31-4B8C-83A1-F6EECF244321}">
                <p14:modId xmlns:p14="http://schemas.microsoft.com/office/powerpoint/2010/main" val="1276677214"/>
              </p:ext>
            </p:extLst>
          </p:nvPr>
        </p:nvGraphicFramePr>
        <p:xfrm>
          <a:off x="2615363" y="3662979"/>
          <a:ext cx="4400550" cy="1371942"/>
        </p:xfrm>
        <a:graphic>
          <a:graphicData uri="http://schemas.openxmlformats.org/drawingml/2006/table">
            <a:tbl>
              <a:tblPr firstRow="1" firstCol="1" bandRow="1">
                <a:tableStyleId>{5C22544A-7EE6-4342-B048-85BDC9FD1C3A}</a:tableStyleId>
              </a:tblPr>
              <a:tblGrid>
                <a:gridCol w="1483331">
                  <a:extLst>
                    <a:ext uri="{9D8B030D-6E8A-4147-A177-3AD203B41FA5}">
                      <a16:colId xmlns:a16="http://schemas.microsoft.com/office/drawing/2014/main" val="20000"/>
                    </a:ext>
                  </a:extLst>
                </a:gridCol>
                <a:gridCol w="1532776">
                  <a:extLst>
                    <a:ext uri="{9D8B030D-6E8A-4147-A177-3AD203B41FA5}">
                      <a16:colId xmlns:a16="http://schemas.microsoft.com/office/drawing/2014/main" val="20002"/>
                    </a:ext>
                  </a:extLst>
                </a:gridCol>
                <a:gridCol w="1384443">
                  <a:extLst>
                    <a:ext uri="{9D8B030D-6E8A-4147-A177-3AD203B41FA5}">
                      <a16:colId xmlns:a16="http://schemas.microsoft.com/office/drawing/2014/main" val="20003"/>
                    </a:ext>
                  </a:extLst>
                </a:gridCol>
              </a:tblGrid>
              <a:tr h="369227">
                <a:tc>
                  <a:txBody>
                    <a:bodyPr/>
                    <a:lstStyle/>
                    <a:p>
                      <a:pPr marL="0" marR="0" algn="ctr">
                        <a:spcBef>
                          <a:spcPts val="0"/>
                        </a:spcBef>
                        <a:spcAft>
                          <a:spcPts val="0"/>
                        </a:spcAft>
                      </a:pPr>
                      <a:r>
                        <a:rPr lang="en-US" sz="1400" dirty="0">
                          <a:effectLst/>
                        </a:rPr>
                        <a:t>Mode</a:t>
                      </a:r>
                      <a:endParaRPr lang="en-US" sz="1400" dirty="0">
                        <a:effectLst/>
                        <a:latin typeface="Palatino Linotype"/>
                        <a:ea typeface="宋体"/>
                        <a:cs typeface="Times New Roman"/>
                      </a:endParaRPr>
                    </a:p>
                  </a:txBody>
                  <a:tcPr marL="51435" marR="51435" marT="0" marB="0" anchor="ctr"/>
                </a:tc>
                <a:tc>
                  <a:txBody>
                    <a:bodyPr/>
                    <a:lstStyle/>
                    <a:p>
                      <a:pPr marL="0" marR="0" algn="ctr">
                        <a:spcBef>
                          <a:spcPts val="0"/>
                        </a:spcBef>
                        <a:spcAft>
                          <a:spcPts val="0"/>
                        </a:spcAft>
                      </a:pPr>
                      <a:r>
                        <a:rPr lang="en-US" sz="1400" dirty="0">
                          <a:effectLst/>
                        </a:rPr>
                        <a:t>Counter &lt; CCR</a:t>
                      </a:r>
                      <a:endParaRPr lang="en-US" sz="1400" dirty="0">
                        <a:effectLst/>
                        <a:latin typeface="Palatino Linotype"/>
                        <a:ea typeface="宋体"/>
                        <a:cs typeface="Times New Roman"/>
                      </a:endParaRPr>
                    </a:p>
                  </a:txBody>
                  <a:tcPr marL="51435" marR="51435" marT="0" marB="0" anchor="ctr"/>
                </a:tc>
                <a:tc>
                  <a:txBody>
                    <a:bodyPr/>
                    <a:lstStyle/>
                    <a:p>
                      <a:pPr marL="0" marR="0" algn="ctr">
                        <a:spcBef>
                          <a:spcPts val="0"/>
                        </a:spcBef>
                        <a:spcAft>
                          <a:spcPts val="0"/>
                        </a:spcAft>
                      </a:pPr>
                      <a:r>
                        <a:rPr lang="en-US" sz="1400" dirty="0">
                          <a:effectLst/>
                        </a:rPr>
                        <a:t>Counter ≥ CCR</a:t>
                      </a:r>
                      <a:endParaRPr lang="en-US" sz="1400" dirty="0">
                        <a:effectLst/>
                        <a:latin typeface="Palatino Linotype"/>
                        <a:ea typeface="宋体"/>
                        <a:cs typeface="Times New Roman"/>
                      </a:endParaRPr>
                    </a:p>
                  </a:txBody>
                  <a:tcPr marL="51435" marR="51435" marT="0" marB="0" anchor="ctr"/>
                </a:tc>
                <a:extLst>
                  <a:ext uri="{0D108BD9-81ED-4DB2-BD59-A6C34878D82A}">
                    <a16:rowId xmlns:a16="http://schemas.microsoft.com/office/drawing/2014/main" val="10000"/>
                  </a:ext>
                </a:extLst>
              </a:tr>
              <a:tr h="472611">
                <a:tc>
                  <a:txBody>
                    <a:bodyPr/>
                    <a:lstStyle/>
                    <a:p>
                      <a:pPr marL="0" marR="0" algn="ctr">
                        <a:spcBef>
                          <a:spcPts val="0"/>
                        </a:spcBef>
                        <a:spcAft>
                          <a:spcPts val="0"/>
                        </a:spcAft>
                      </a:pPr>
                      <a:r>
                        <a:rPr lang="en-US" sz="1400" dirty="0">
                          <a:effectLst/>
                        </a:rPr>
                        <a:t>PWM mode 1</a:t>
                      </a:r>
                    </a:p>
                    <a:p>
                      <a:pPr marL="0" marR="0" algn="ctr">
                        <a:spcBef>
                          <a:spcPts val="0"/>
                        </a:spcBef>
                        <a:spcAft>
                          <a:spcPts val="0"/>
                        </a:spcAft>
                      </a:pPr>
                      <a:r>
                        <a:rPr lang="en-US" sz="1400" dirty="0">
                          <a:effectLst/>
                          <a:latin typeface="+mn-lt"/>
                          <a:ea typeface="宋体"/>
                          <a:cs typeface="Times New Roman"/>
                        </a:rPr>
                        <a:t>(Low True)</a:t>
                      </a:r>
                    </a:p>
                  </a:txBody>
                  <a:tcPr marL="51435" marR="51435" marT="0" marB="0" anchor="ctr"/>
                </a:tc>
                <a:tc>
                  <a:txBody>
                    <a:bodyPr/>
                    <a:lstStyle/>
                    <a:p>
                      <a:pPr marL="0" marR="0" algn="ctr">
                        <a:spcBef>
                          <a:spcPts val="0"/>
                        </a:spcBef>
                        <a:spcAft>
                          <a:spcPts val="0"/>
                        </a:spcAft>
                      </a:pPr>
                      <a:r>
                        <a:rPr lang="en-US" sz="1500" dirty="0">
                          <a:effectLst/>
                        </a:rPr>
                        <a:t>Active</a:t>
                      </a:r>
                      <a:endParaRPr lang="en-US" sz="1500" dirty="0">
                        <a:effectLst/>
                        <a:latin typeface="Palatino Linotype"/>
                        <a:ea typeface="宋体"/>
                        <a:cs typeface="Times New Roman"/>
                      </a:endParaRPr>
                    </a:p>
                  </a:txBody>
                  <a:tcPr marL="51435" marR="51435" marT="0" marB="0" anchor="ctr"/>
                </a:tc>
                <a:tc>
                  <a:txBody>
                    <a:bodyPr/>
                    <a:lstStyle/>
                    <a:p>
                      <a:pPr marL="0" marR="0" algn="ctr">
                        <a:spcBef>
                          <a:spcPts val="0"/>
                        </a:spcBef>
                        <a:spcAft>
                          <a:spcPts val="0"/>
                        </a:spcAft>
                      </a:pPr>
                      <a:r>
                        <a:rPr lang="en-US" sz="1500" dirty="0">
                          <a:effectLst/>
                        </a:rPr>
                        <a:t>Inactive</a:t>
                      </a:r>
                      <a:endParaRPr lang="en-US" sz="1500" dirty="0">
                        <a:effectLst/>
                        <a:latin typeface="Palatino Linotype"/>
                        <a:ea typeface="宋体"/>
                        <a:cs typeface="Times New Roman"/>
                      </a:endParaRPr>
                    </a:p>
                  </a:txBody>
                  <a:tcPr marL="51435" marR="51435" marT="0" marB="0" anchor="ctr"/>
                </a:tc>
                <a:extLst>
                  <a:ext uri="{0D108BD9-81ED-4DB2-BD59-A6C34878D82A}">
                    <a16:rowId xmlns:a16="http://schemas.microsoft.com/office/drawing/2014/main" val="10001"/>
                  </a:ext>
                </a:extLst>
              </a:tr>
              <a:tr h="472611">
                <a:tc>
                  <a:txBody>
                    <a:bodyPr/>
                    <a:lstStyle/>
                    <a:p>
                      <a:pPr marL="0" marR="0" algn="ctr">
                        <a:spcBef>
                          <a:spcPts val="0"/>
                        </a:spcBef>
                        <a:spcAft>
                          <a:spcPts val="0"/>
                        </a:spcAft>
                      </a:pPr>
                      <a:r>
                        <a:rPr lang="en-US" sz="1400" dirty="0">
                          <a:effectLst/>
                        </a:rPr>
                        <a:t>PWM mode 2</a:t>
                      </a:r>
                    </a:p>
                    <a:p>
                      <a:pPr marL="0" marR="0" algn="ctr">
                        <a:spcBef>
                          <a:spcPts val="0"/>
                        </a:spcBef>
                        <a:spcAft>
                          <a:spcPts val="0"/>
                        </a:spcAft>
                      </a:pPr>
                      <a:r>
                        <a:rPr lang="en-US" sz="1400" dirty="0">
                          <a:effectLst/>
                          <a:latin typeface="+mn-lt"/>
                          <a:ea typeface="宋体"/>
                          <a:cs typeface="Times New Roman"/>
                        </a:rPr>
                        <a:t>(High True)</a:t>
                      </a:r>
                    </a:p>
                  </a:txBody>
                  <a:tcPr marL="51435" marR="51435" marT="0" marB="0" anchor="ctr"/>
                </a:tc>
                <a:tc>
                  <a:txBody>
                    <a:bodyPr/>
                    <a:lstStyle/>
                    <a:p>
                      <a:pPr marL="0" marR="0" algn="ctr">
                        <a:spcBef>
                          <a:spcPts val="0"/>
                        </a:spcBef>
                        <a:spcAft>
                          <a:spcPts val="0"/>
                        </a:spcAft>
                      </a:pPr>
                      <a:r>
                        <a:rPr lang="en-US" sz="1500" b="0" dirty="0">
                          <a:solidFill>
                            <a:schemeClr val="tx1"/>
                          </a:solidFill>
                          <a:effectLst/>
                        </a:rPr>
                        <a:t>Inactive</a:t>
                      </a:r>
                      <a:endParaRPr lang="en-US" sz="1500" b="0" dirty="0">
                        <a:solidFill>
                          <a:schemeClr val="tx1"/>
                        </a:solidFill>
                        <a:effectLst/>
                        <a:latin typeface="Palatino Linotype"/>
                        <a:ea typeface="宋体"/>
                        <a:cs typeface="Times New Roman"/>
                      </a:endParaRPr>
                    </a:p>
                  </a:txBody>
                  <a:tcPr marL="51435" marR="51435" marT="0" marB="0" anchor="ctr"/>
                </a:tc>
                <a:tc>
                  <a:txBody>
                    <a:bodyPr/>
                    <a:lstStyle/>
                    <a:p>
                      <a:pPr marL="0" marR="0" algn="ctr">
                        <a:spcBef>
                          <a:spcPts val="0"/>
                        </a:spcBef>
                        <a:spcAft>
                          <a:spcPts val="0"/>
                        </a:spcAft>
                      </a:pPr>
                      <a:r>
                        <a:rPr lang="en-US" sz="1500" b="0" dirty="0">
                          <a:solidFill>
                            <a:schemeClr val="tx1"/>
                          </a:solidFill>
                          <a:effectLst/>
                        </a:rPr>
                        <a:t>Active</a:t>
                      </a:r>
                      <a:endParaRPr lang="en-US" sz="1500" b="0" dirty="0">
                        <a:solidFill>
                          <a:schemeClr val="tx1"/>
                        </a:solidFill>
                        <a:effectLst/>
                        <a:latin typeface="Palatino Linotype"/>
                        <a:ea typeface="宋体"/>
                        <a:cs typeface="Times New Roman"/>
                      </a:endParaRPr>
                    </a:p>
                  </a:txBody>
                  <a:tcPr marL="51435" marR="51435" marT="0" marB="0" anchor="ct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184279550"/>
              </p:ext>
            </p:extLst>
          </p:nvPr>
        </p:nvGraphicFramePr>
        <p:xfrm>
          <a:off x="2272463" y="5226393"/>
          <a:ext cx="5086350" cy="1106649"/>
        </p:xfrm>
        <a:graphic>
          <a:graphicData uri="http://schemas.openxmlformats.org/drawingml/2006/table">
            <a:tbl>
              <a:tblPr firstRow="1" firstCol="1" bandRow="1">
                <a:tableStyleId>{5C22544A-7EE6-4342-B048-85BDC9FD1C3A}</a:tableStyleId>
              </a:tblPr>
              <a:tblGrid>
                <a:gridCol w="1695450">
                  <a:extLst>
                    <a:ext uri="{9D8B030D-6E8A-4147-A177-3AD203B41FA5}">
                      <a16:colId xmlns:a16="http://schemas.microsoft.com/office/drawing/2014/main" val="20000"/>
                    </a:ext>
                  </a:extLst>
                </a:gridCol>
                <a:gridCol w="1695450">
                  <a:extLst>
                    <a:ext uri="{9D8B030D-6E8A-4147-A177-3AD203B41FA5}">
                      <a16:colId xmlns:a16="http://schemas.microsoft.com/office/drawing/2014/main" val="20001"/>
                    </a:ext>
                  </a:extLst>
                </a:gridCol>
                <a:gridCol w="1695450">
                  <a:extLst>
                    <a:ext uri="{9D8B030D-6E8A-4147-A177-3AD203B41FA5}">
                      <a16:colId xmlns:a16="http://schemas.microsoft.com/office/drawing/2014/main" val="20002"/>
                    </a:ext>
                  </a:extLst>
                </a:gridCol>
              </a:tblGrid>
              <a:tr h="368883">
                <a:tc>
                  <a:txBody>
                    <a:bodyPr/>
                    <a:lstStyle/>
                    <a:p>
                      <a:pPr algn="ctr"/>
                      <a:r>
                        <a:rPr lang="en-US" sz="1500" dirty="0"/>
                        <a:t>Output Polarity</a:t>
                      </a:r>
                    </a:p>
                  </a:txBody>
                  <a:tcPr marL="68580" marR="68580" marT="34290" marB="34290"/>
                </a:tc>
                <a:tc>
                  <a:txBody>
                    <a:bodyPr/>
                    <a:lstStyle/>
                    <a:p>
                      <a:pPr algn="ctr"/>
                      <a:r>
                        <a:rPr lang="en-US" sz="1500" dirty="0"/>
                        <a:t>Active</a:t>
                      </a:r>
                    </a:p>
                  </a:txBody>
                  <a:tcPr marL="68580" marR="68580" marT="34290" marB="34290"/>
                </a:tc>
                <a:tc>
                  <a:txBody>
                    <a:bodyPr/>
                    <a:lstStyle/>
                    <a:p>
                      <a:pPr algn="ctr"/>
                      <a:r>
                        <a:rPr lang="en-US" sz="1500" dirty="0"/>
                        <a:t>Inactive</a:t>
                      </a:r>
                    </a:p>
                  </a:txBody>
                  <a:tcPr marL="68580" marR="68580" marT="34290" marB="34290"/>
                </a:tc>
                <a:extLst>
                  <a:ext uri="{0D108BD9-81ED-4DB2-BD59-A6C34878D82A}">
                    <a16:rowId xmlns:a16="http://schemas.microsoft.com/office/drawing/2014/main" val="10000"/>
                  </a:ext>
                </a:extLst>
              </a:tr>
              <a:tr h="368883">
                <a:tc>
                  <a:txBody>
                    <a:bodyPr/>
                    <a:lstStyle/>
                    <a:p>
                      <a:pPr algn="ctr"/>
                      <a:r>
                        <a:rPr lang="en-US" sz="1500" dirty="0"/>
                        <a:t>Active High</a:t>
                      </a:r>
                    </a:p>
                  </a:txBody>
                  <a:tcPr marL="68580" marR="68580" marT="34290" marB="34290"/>
                </a:tc>
                <a:tc>
                  <a:txBody>
                    <a:bodyPr/>
                    <a:lstStyle/>
                    <a:p>
                      <a:pPr algn="ctr"/>
                      <a:r>
                        <a:rPr lang="en-US" sz="1500" dirty="0"/>
                        <a:t>High Voltage</a:t>
                      </a:r>
                    </a:p>
                  </a:txBody>
                  <a:tcPr marL="68580" marR="68580" marT="34290" marB="34290"/>
                </a:tc>
                <a:tc>
                  <a:txBody>
                    <a:bodyPr/>
                    <a:lstStyle/>
                    <a:p>
                      <a:pPr algn="ctr"/>
                      <a:r>
                        <a:rPr lang="en-US" sz="1500" dirty="0"/>
                        <a:t>Low Voltage</a:t>
                      </a:r>
                    </a:p>
                  </a:txBody>
                  <a:tcPr marL="68580" marR="68580" marT="34290" marB="34290"/>
                </a:tc>
                <a:extLst>
                  <a:ext uri="{0D108BD9-81ED-4DB2-BD59-A6C34878D82A}">
                    <a16:rowId xmlns:a16="http://schemas.microsoft.com/office/drawing/2014/main" val="10001"/>
                  </a:ext>
                </a:extLst>
              </a:tr>
              <a:tr h="368883">
                <a:tc>
                  <a:txBody>
                    <a:bodyPr/>
                    <a:lstStyle/>
                    <a:p>
                      <a:pPr algn="ctr"/>
                      <a:r>
                        <a:rPr lang="en-US" sz="1500" dirty="0"/>
                        <a:t>Active Low</a:t>
                      </a:r>
                    </a:p>
                  </a:txBody>
                  <a:tcPr marL="68580" marR="68580" marT="34290" marB="34290"/>
                </a:tc>
                <a:tc>
                  <a:txBody>
                    <a:bodyPr/>
                    <a:lstStyle/>
                    <a:p>
                      <a:pPr algn="ctr"/>
                      <a:r>
                        <a:rPr lang="en-US" sz="1500" dirty="0"/>
                        <a:t>Low Voltage</a:t>
                      </a:r>
                    </a:p>
                  </a:txBody>
                  <a:tcPr marL="68580" marR="68580" marT="34290" marB="34290"/>
                </a:tc>
                <a:tc>
                  <a:txBody>
                    <a:bodyPr/>
                    <a:lstStyle/>
                    <a:p>
                      <a:pPr algn="ctr"/>
                      <a:r>
                        <a:rPr lang="en-US" sz="1500" dirty="0"/>
                        <a:t>High Voltage</a:t>
                      </a:r>
                    </a:p>
                  </a:txBody>
                  <a:tcPr marL="68580" marR="68580" marT="34290" marB="34290"/>
                </a:tc>
                <a:extLst>
                  <a:ext uri="{0D108BD9-81ED-4DB2-BD59-A6C34878D82A}">
                    <a16:rowId xmlns:a16="http://schemas.microsoft.com/office/drawing/2014/main" val="10002"/>
                  </a:ext>
                </a:extLst>
              </a:tr>
            </a:tbl>
          </a:graphicData>
        </a:graphic>
      </p:graphicFrame>
      <p:sp>
        <p:nvSpPr>
          <p:cNvPr id="5" name="Content Placeholder 3">
            <a:extLst>
              <a:ext uri="{FF2B5EF4-FFF2-40B4-BE49-F238E27FC236}">
                <a16:creationId xmlns:a16="http://schemas.microsoft.com/office/drawing/2014/main" id="{7E7576F8-9C77-0546-95BC-4B5AD4E548C2}"/>
              </a:ext>
            </a:extLst>
          </p:cNvPr>
          <p:cNvSpPr>
            <a:spLocks noGrp="1"/>
          </p:cNvSpPr>
          <p:nvPr>
            <p:ph sz="quarter" idx="1"/>
          </p:nvPr>
        </p:nvSpPr>
        <p:spPr>
          <a:xfrm>
            <a:off x="457200" y="1219200"/>
            <a:ext cx="8229600" cy="2667000"/>
          </a:xfrm>
        </p:spPr>
        <p:txBody>
          <a:bodyPr>
            <a:normAutofit fontScale="85000" lnSpcReduction="20000"/>
          </a:bodyPr>
          <a:lstStyle/>
          <a:p>
            <a:r>
              <a:rPr lang="en-US" dirty="0"/>
              <a:t>Each timer has two PWM modes,  Mode 1 and Mode 2. These two modes are complementary to each other.  However, software can select the output polarity by writing the </a:t>
            </a:r>
            <a:r>
              <a:rPr lang="en-US" dirty="0" err="1"/>
              <a:t>CCxP</a:t>
            </a:r>
            <a:r>
              <a:rPr lang="en-US" dirty="0"/>
              <a:t> bit in the CCER register. </a:t>
            </a:r>
          </a:p>
          <a:p>
            <a:r>
              <a:rPr lang="en-US" dirty="0"/>
              <a:t>Software can select either active high or active low. If it is active high, the output is high voltage for the active state, and low voltage for the inactive state. On the other hand, for active low, the output is low voltage for the active state, and high voltage for the inactive state. </a:t>
            </a:r>
          </a:p>
        </p:txBody>
      </p:sp>
    </p:spTree>
    <p:extLst>
      <p:ext uri="{BB962C8B-B14F-4D97-AF65-F5344CB8AC3E}">
        <p14:creationId xmlns:p14="http://schemas.microsoft.com/office/powerpoint/2010/main" val="20024818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7C8D44-3667-46F6-9772-CC52308E2A7F}" type="slidenum">
              <a:rPr kumimoji="0" lang="en-US" smtClean="0"/>
              <a:pPr/>
              <a:t>34</a:t>
            </a:fld>
            <a:endParaRPr kumimoji="0" lang="en-US" dirty="0"/>
          </a:p>
        </p:txBody>
      </p:sp>
      <mc:AlternateContent xmlns:mc="http://schemas.openxmlformats.org/markup-compatibility/2006" xmlns:a14="http://schemas.microsoft.com/office/drawing/2010/main">
        <mc:Choice Requires="a14">
          <p:sp>
            <p:nvSpPr>
              <p:cNvPr id="4" name="Content Placeholder 3"/>
              <p:cNvSpPr>
                <a:spLocks noGrp="1"/>
              </p:cNvSpPr>
              <p:nvPr>
                <p:ph sz="quarter" idx="1"/>
              </p:nvPr>
            </p:nvSpPr>
            <p:spPr>
              <a:xfrm>
                <a:off x="457200" y="1219200"/>
                <a:ext cx="8229600" cy="381000"/>
              </a:xfrm>
            </p:spPr>
            <p:txBody>
              <a:bodyPr>
                <a:normAutofit fontScale="85000" lnSpcReduction="20000"/>
              </a:bodyPr>
              <a:lstStyle/>
              <a:p>
                <a:pPr lvl="0"/>
                <a:r>
                  <a:rPr lang="en-US" dirty="0"/>
                  <a:t>Timer clock frequency </a:t>
                </a: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a:rPr>
                          <m:t>𝑓</m:t>
                        </m:r>
                      </m:e>
                      <m:sub>
                        <m:r>
                          <a:rPr lang="en-US" i="1">
                            <a:solidFill>
                              <a:prstClr val="black"/>
                            </a:solidFill>
                            <a:latin typeface="Cambria Math"/>
                          </a:rPr>
                          <m:t>𝐶𝐾</m:t>
                        </m:r>
                        <m:r>
                          <a:rPr lang="en-US" i="1">
                            <a:solidFill>
                              <a:prstClr val="black"/>
                            </a:solidFill>
                            <a:latin typeface="Cambria Math"/>
                          </a:rPr>
                          <m:t>_</m:t>
                        </m:r>
                        <m:r>
                          <a:rPr lang="en-US" i="1">
                            <a:solidFill>
                              <a:prstClr val="black"/>
                            </a:solidFill>
                            <a:latin typeface="Cambria Math"/>
                          </a:rPr>
                          <m:t>𝐶𝑁𝑇</m:t>
                        </m:r>
                      </m:sub>
                    </m:sSub>
                  </m:oMath>
                </a14:m>
                <a:r>
                  <a:rPr lang="en-US" dirty="0"/>
                  <a:t> vs. CPU Clock Frequency </a:t>
                </a: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a:rPr>
                          <m:t>𝑓</m:t>
                        </m:r>
                      </m:e>
                      <m:sub>
                        <m:r>
                          <a:rPr lang="en-US" b="0" i="1" smtClean="0">
                            <a:solidFill>
                              <a:prstClr val="black"/>
                            </a:solidFill>
                            <a:latin typeface="Cambria Math" panose="02040503050406030204" pitchFamily="18" charset="0"/>
                          </a:rPr>
                          <m:t>𝑆𝑂𝑈𝑅𝐶𝐸</m:t>
                        </m:r>
                      </m:sub>
                    </m:sSub>
                  </m:oMath>
                </a14:m>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quarter" idx="1"/>
              </p:nvPr>
            </p:nvSpPr>
            <p:spPr>
              <a:xfrm>
                <a:off x="457200" y="1219200"/>
                <a:ext cx="8229600" cy="381000"/>
              </a:xfrm>
              <a:blipFill>
                <a:blip r:embed="rId2"/>
                <a:stretch>
                  <a:fillRect l="-370" t="-26984" b="-26984"/>
                </a:stretch>
              </a:blipFill>
            </p:spPr>
            <p:txBody>
              <a:bodyPr/>
              <a:lstStyle/>
              <a:p>
                <a:r>
                  <a:rPr lang="en-US">
                    <a:noFill/>
                  </a:rPr>
                  <a:t> </a:t>
                </a:r>
              </a:p>
            </p:txBody>
          </p:sp>
        </mc:Fallback>
      </mc:AlternateContent>
      <p:sp>
        <p:nvSpPr>
          <p:cNvPr id="5" name="Title 4"/>
          <p:cNvSpPr>
            <a:spLocks noGrp="1"/>
          </p:cNvSpPr>
          <p:nvPr>
            <p:ph type="title"/>
          </p:nvPr>
        </p:nvSpPr>
        <p:spPr/>
        <p:txBody>
          <a:bodyPr/>
          <a:lstStyle/>
          <a:p>
            <a:r>
              <a:rPr lang="en-US" dirty="0"/>
              <a:t>Summary of Equations</a:t>
            </a:r>
          </a:p>
        </p:txBody>
      </p:sp>
      <mc:AlternateContent xmlns:mc="http://schemas.openxmlformats.org/markup-compatibility/2006" xmlns:a14="http://schemas.microsoft.com/office/drawing/2010/main">
        <mc:Choice Requires="a14">
          <p:sp>
            <p:nvSpPr>
              <p:cNvPr id="6" name="Rectangle 5"/>
              <p:cNvSpPr/>
              <p:nvPr/>
            </p:nvSpPr>
            <p:spPr>
              <a:xfrm>
                <a:off x="0" y="1540721"/>
                <a:ext cx="4800601" cy="62350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prstClr val="black"/>
                              </a:solidFill>
                              <a:latin typeface="Cambria Math" panose="02040503050406030204" pitchFamily="18" charset="0"/>
                            </a:rPr>
                          </m:ctrlPr>
                        </m:sSubPr>
                        <m:e>
                          <m:r>
                            <a:rPr lang="en-US" i="1">
                              <a:solidFill>
                                <a:prstClr val="black"/>
                              </a:solidFill>
                              <a:latin typeface="Cambria Math"/>
                            </a:rPr>
                            <m:t>𝑓</m:t>
                          </m:r>
                        </m:e>
                        <m:sub>
                          <m:r>
                            <a:rPr lang="en-US" i="1">
                              <a:solidFill>
                                <a:prstClr val="black"/>
                              </a:solidFill>
                              <a:latin typeface="Cambria Math"/>
                            </a:rPr>
                            <m:t>𝐶𝐾</m:t>
                          </m:r>
                          <m:r>
                            <a:rPr lang="en-US" i="1">
                              <a:solidFill>
                                <a:prstClr val="black"/>
                              </a:solidFill>
                              <a:latin typeface="Cambria Math"/>
                            </a:rPr>
                            <m:t>_</m:t>
                          </m:r>
                          <m:r>
                            <a:rPr lang="en-US" i="1">
                              <a:solidFill>
                                <a:prstClr val="black"/>
                              </a:solidFill>
                              <a:latin typeface="Cambria Math"/>
                            </a:rPr>
                            <m:t>𝐶𝑁𝑇</m:t>
                          </m:r>
                        </m:sub>
                      </m:sSub>
                      <m:r>
                        <a:rPr lang="en-US" i="1">
                          <a:solidFill>
                            <a:prstClr val="black"/>
                          </a:solidFill>
                          <a:latin typeface="Cambria Math"/>
                        </a:rPr>
                        <m:t>=</m:t>
                      </m:r>
                      <m:f>
                        <m:fPr>
                          <m:ctrlPr>
                            <a:rPr lang="en-US" i="1">
                              <a:solidFill>
                                <a:prstClr val="black"/>
                              </a:solidFill>
                              <a:latin typeface="Cambria Math" panose="02040503050406030204" pitchFamily="18" charset="0"/>
                            </a:rPr>
                          </m:ctrlPr>
                        </m:fPr>
                        <m:num>
                          <m:sSub>
                            <m:sSubPr>
                              <m:ctrlPr>
                                <a:rPr lang="en-US" i="1">
                                  <a:solidFill>
                                    <a:prstClr val="black"/>
                                  </a:solidFill>
                                  <a:latin typeface="Cambria Math" panose="02040503050406030204" pitchFamily="18" charset="0"/>
                                </a:rPr>
                              </m:ctrlPr>
                            </m:sSubPr>
                            <m:e>
                              <m:r>
                                <a:rPr lang="en-US" i="1">
                                  <a:solidFill>
                                    <a:prstClr val="black"/>
                                  </a:solidFill>
                                  <a:latin typeface="Cambria Math"/>
                                </a:rPr>
                                <m:t>𝑓</m:t>
                              </m:r>
                            </m:e>
                            <m:sub>
                              <m:r>
                                <a:rPr lang="en-US" b="0" i="1" smtClean="0">
                                  <a:solidFill>
                                    <a:prstClr val="black"/>
                                  </a:solidFill>
                                  <a:latin typeface="Cambria Math" panose="02040503050406030204" pitchFamily="18" charset="0"/>
                                </a:rPr>
                                <m:t>𝑆𝑂𝑈𝑅𝐶𝐸</m:t>
                              </m:r>
                            </m:sub>
                          </m:sSub>
                        </m:num>
                        <m:den>
                          <m:r>
                            <a:rPr lang="en-US" i="1">
                              <a:solidFill>
                                <a:prstClr val="black"/>
                              </a:solidFill>
                              <a:latin typeface="Cambria Math" panose="02040503050406030204" pitchFamily="18" charset="0"/>
                            </a:rPr>
                            <m:t>𝑃𝑆𝐶</m:t>
                          </m:r>
                          <m:r>
                            <a:rPr lang="en-US" i="1">
                              <a:solidFill>
                                <a:prstClr val="black"/>
                              </a:solidFill>
                              <a:latin typeface="Cambria Math"/>
                            </a:rPr>
                            <m:t>+1</m:t>
                          </m:r>
                        </m:den>
                      </m:f>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0" y="1540721"/>
                <a:ext cx="4800601" cy="62350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314542" y="4785956"/>
                <a:ext cx="2518062" cy="6173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𝐷𝑢𝑡𝑦</m:t>
                      </m:r>
                      <m:r>
                        <a:rPr lang="en-US" i="0">
                          <a:latin typeface="Cambria Math" panose="02040503050406030204" pitchFamily="18" charset="0"/>
                        </a:rPr>
                        <m:t> </m:t>
                      </m:r>
                      <m:r>
                        <a:rPr lang="en-US" i="1">
                          <a:latin typeface="Cambria Math" panose="02040503050406030204" pitchFamily="18" charset="0"/>
                        </a:rPr>
                        <m:t>𝐶𝑦𝑐𝑙𝑒</m:t>
                      </m:r>
                      <m:r>
                        <a:rPr lang="en-US" i="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CCR</m:t>
                          </m:r>
                        </m:num>
                        <m:den>
                          <m:r>
                            <m:rPr>
                              <m:sty m:val="p"/>
                            </m:rPr>
                            <a:rPr lang="en-US" b="0" i="0" smtClean="0">
                              <a:latin typeface="Cambria Math" panose="02040503050406030204" pitchFamily="18" charset="0"/>
                            </a:rPr>
                            <m:t>ARR</m:t>
                          </m:r>
                          <m:r>
                            <a:rPr lang="en-US" b="0" i="0" smtClean="0">
                              <a:latin typeface="Cambria Math" panose="02040503050406030204" pitchFamily="18" charset="0"/>
                            </a:rPr>
                            <m:t>+1</m:t>
                          </m:r>
                        </m:den>
                      </m:f>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1314542" y="4785956"/>
                <a:ext cx="2518062" cy="61734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ontent Placeholder 3"/>
              <p:cNvSpPr txBox="1">
                <a:spLocks/>
              </p:cNvSpPr>
              <p:nvPr/>
            </p:nvSpPr>
            <p:spPr>
              <a:xfrm>
                <a:off x="457200" y="2104746"/>
                <a:ext cx="8229600" cy="381000"/>
              </a:xfrm>
              <a:prstGeom prst="rect">
                <a:avLst/>
              </a:prstGeom>
            </p:spPr>
            <p:txBody>
              <a:bodyPr vert="horz">
                <a:no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altLang="zh-CN" sz="2200" dirty="0"/>
                  <a:t>Timer interrupt frequency </a:t>
                </a:r>
                <a14:m>
                  <m:oMath xmlns:m="http://schemas.openxmlformats.org/officeDocument/2006/math">
                    <m:r>
                      <a:rPr lang="en-US" sz="2200" i="1">
                        <a:solidFill>
                          <a:prstClr val="black"/>
                        </a:solidFill>
                        <a:latin typeface="Cambria Math" panose="02040503050406030204" pitchFamily="18" charset="0"/>
                      </a:rPr>
                      <m:t>𝑓</m:t>
                    </m:r>
                    <m:r>
                      <a:rPr lang="en-US" sz="2200" i="1" baseline="-25000">
                        <a:solidFill>
                          <a:prstClr val="black"/>
                        </a:solidFill>
                        <a:latin typeface="Cambria Math" panose="02040503050406030204" pitchFamily="18" charset="0"/>
                      </a:rPr>
                      <m:t>𝑇𝑖𝑚𝑒𝑟</m:t>
                    </m:r>
                  </m:oMath>
                </a14:m>
                <a:r>
                  <a:rPr lang="en-US" altLang="zh-CN" sz="2200" dirty="0"/>
                  <a:t> with </a:t>
                </a:r>
                <a:r>
                  <a:rPr lang="en-US" sz="2200" dirty="0"/>
                  <a:t>up-counting or down-counting mode:</a:t>
                </a:r>
              </a:p>
            </p:txBody>
          </p:sp>
        </mc:Choice>
        <mc:Fallback xmlns="">
          <p:sp>
            <p:nvSpPr>
              <p:cNvPr id="10" name="Content Placeholder 3"/>
              <p:cNvSpPr txBox="1">
                <a:spLocks noRot="1" noChangeAspect="1" noMove="1" noResize="1" noEditPoints="1" noAdjustHandles="1" noChangeArrowheads="1" noChangeShapeType="1" noTextEdit="1"/>
              </p:cNvSpPr>
              <p:nvPr/>
            </p:nvSpPr>
            <p:spPr>
              <a:xfrm>
                <a:off x="457200" y="2104746"/>
                <a:ext cx="8229600" cy="381000"/>
              </a:xfrm>
              <a:prstGeom prst="rect">
                <a:avLst/>
              </a:prstGeom>
              <a:blipFill>
                <a:blip r:embed="rId5"/>
                <a:stretch>
                  <a:fillRect l="-370" t="-9524" b="-1317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375149" y="2842404"/>
                <a:ext cx="8534400" cy="68403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solidFill>
                            <a:prstClr val="black"/>
                          </a:solidFill>
                          <a:latin typeface="Cambria Math" panose="02040503050406030204" pitchFamily="18" charset="0"/>
                        </a:rPr>
                        <m:t>𝑓</m:t>
                      </m:r>
                      <m:r>
                        <a:rPr lang="en-US" b="0" i="1" baseline="-25000" smtClean="0">
                          <a:solidFill>
                            <a:prstClr val="black"/>
                          </a:solidFill>
                          <a:latin typeface="Cambria Math" panose="02040503050406030204" pitchFamily="18" charset="0"/>
                        </a:rPr>
                        <m:t>𝑇𝑖𝑚𝑒𝑟</m:t>
                      </m:r>
                      <m:r>
                        <a:rPr lang="en-US" i="1">
                          <a:solidFill>
                            <a:prstClr val="black"/>
                          </a:solidFill>
                          <a:latin typeface="Cambria Math" panose="02040503050406030204" pitchFamily="18" charset="0"/>
                        </a:rPr>
                        <m:t>=</m:t>
                      </m:r>
                      <m:f>
                        <m:fPr>
                          <m:ctrlPr>
                            <a:rPr lang="en-US" i="1">
                              <a:solidFill>
                                <a:prstClr val="black"/>
                              </a:solidFill>
                              <a:latin typeface="Cambria Math" panose="02040503050406030204" pitchFamily="18" charset="0"/>
                            </a:rPr>
                          </m:ctrlPr>
                        </m:fPr>
                        <m:num>
                          <m:sSub>
                            <m:sSubPr>
                              <m:ctrlPr>
                                <a:rPr lang="en-US" i="1">
                                  <a:solidFill>
                                    <a:prstClr val="black"/>
                                  </a:solidFill>
                                  <a:latin typeface="Cambria Math" panose="02040503050406030204" pitchFamily="18" charset="0"/>
                                </a:rPr>
                              </m:ctrlPr>
                            </m:sSubPr>
                            <m:e>
                              <m:r>
                                <a:rPr lang="en-US" i="1">
                                  <a:solidFill>
                                    <a:prstClr val="black"/>
                                  </a:solidFill>
                                  <a:latin typeface="Cambria Math"/>
                                </a:rPr>
                                <m:t>𝑓</m:t>
                              </m:r>
                            </m:e>
                            <m:sub>
                              <m:r>
                                <a:rPr lang="en-US" i="1">
                                  <a:solidFill>
                                    <a:prstClr val="black"/>
                                  </a:solidFill>
                                  <a:latin typeface="Cambria Math"/>
                                </a:rPr>
                                <m:t>𝐶𝐾</m:t>
                              </m:r>
                              <m:r>
                                <a:rPr lang="en-US" i="1">
                                  <a:solidFill>
                                    <a:prstClr val="black"/>
                                  </a:solidFill>
                                  <a:latin typeface="Cambria Math"/>
                                </a:rPr>
                                <m:t>_</m:t>
                              </m:r>
                              <m:r>
                                <a:rPr lang="en-US" i="1">
                                  <a:solidFill>
                                    <a:prstClr val="black"/>
                                  </a:solidFill>
                                  <a:latin typeface="Cambria Math"/>
                                </a:rPr>
                                <m:t>𝐶𝑁𝑇</m:t>
                              </m:r>
                            </m:sub>
                          </m:sSub>
                        </m:num>
                        <m:den>
                          <m:r>
                            <a:rPr lang="en-US" b="0" i="1" smtClean="0">
                              <a:solidFill>
                                <a:prstClr val="black"/>
                              </a:solidFill>
                              <a:latin typeface="Cambria Math" panose="02040503050406030204" pitchFamily="18" charset="0"/>
                            </a:rPr>
                            <m:t>𝐴𝑅𝑅</m:t>
                          </m:r>
                          <m:r>
                            <a:rPr lang="en-US" b="0" i="1" smtClean="0">
                              <a:solidFill>
                                <a:prstClr val="black"/>
                              </a:solidFill>
                              <a:latin typeface="Cambria Math" panose="02040503050406030204" pitchFamily="18" charset="0"/>
                            </a:rPr>
                            <m:t>+1</m:t>
                          </m:r>
                        </m:den>
                      </m:f>
                      <m:r>
                        <a:rPr lang="en-US" b="0" i="0" smtClean="0">
                          <a:solidFill>
                            <a:prstClr val="black"/>
                          </a:solidFill>
                          <a:latin typeface="Cambria Math" panose="02040503050406030204" pitchFamily="18" charset="0"/>
                        </a:rPr>
                        <m:t>;</m:t>
                      </m:r>
                      <m:r>
                        <a:rPr lang="en-US" b="0" i="1" smtClean="0">
                          <a:solidFill>
                            <a:prstClr val="black"/>
                          </a:solidFill>
                          <a:latin typeface="Cambria Math" panose="02040503050406030204" pitchFamily="18" charset="0"/>
                        </a:rPr>
                        <m:t> </m:t>
                      </m:r>
                      <m:r>
                        <a:rPr lang="en-US" i="1">
                          <a:solidFill>
                            <a:prstClr val="black"/>
                          </a:solidFill>
                          <a:latin typeface="Cambria Math" panose="02040503050406030204" pitchFamily="18" charset="0"/>
                        </a:rPr>
                        <m:t>𝑇𝑖𝑚𝑒𝑟</m:t>
                      </m:r>
                      <m:r>
                        <a:rPr lang="en-US" i="1">
                          <a:solidFill>
                            <a:prstClr val="black"/>
                          </a:solidFill>
                          <a:latin typeface="Cambria Math" panose="02040503050406030204" pitchFamily="18" charset="0"/>
                        </a:rPr>
                        <m:t> </m:t>
                      </m:r>
                      <m:r>
                        <a:rPr lang="en-US" i="1">
                          <a:solidFill>
                            <a:prstClr val="black"/>
                          </a:solidFill>
                          <a:latin typeface="Cambria Math" panose="02040503050406030204" pitchFamily="18" charset="0"/>
                        </a:rPr>
                        <m:t>𝑃𝑒𝑟𝑖𝑜𝑑</m:t>
                      </m:r>
                      <m:r>
                        <a:rPr lang="en-US" i="1">
                          <a:solidFill>
                            <a:prstClr val="black"/>
                          </a:solidFill>
                          <a:latin typeface="Cambria Math" panose="02040503050406030204" pitchFamily="18" charset="0"/>
                        </a:rPr>
                        <m:t>=</m:t>
                      </m:r>
                      <m:f>
                        <m:fPr>
                          <m:ctrlPr>
                            <a:rPr lang="en-US" i="1">
                              <a:solidFill>
                                <a:prstClr val="black"/>
                              </a:solidFill>
                              <a:latin typeface="Cambria Math" panose="02040503050406030204" pitchFamily="18" charset="0"/>
                            </a:rPr>
                          </m:ctrlPr>
                        </m:fPr>
                        <m:num>
                          <m:r>
                            <a:rPr lang="en-US" i="1">
                              <a:solidFill>
                                <a:prstClr val="black"/>
                              </a:solidFill>
                              <a:latin typeface="Cambria Math" panose="02040503050406030204" pitchFamily="18" charset="0"/>
                            </a:rPr>
                            <m:t>𝐴𝑅𝑅</m:t>
                          </m:r>
                          <m:r>
                            <a:rPr lang="en-US" i="1">
                              <a:solidFill>
                                <a:prstClr val="black"/>
                              </a:solidFill>
                              <a:latin typeface="Cambria Math" panose="02040503050406030204" pitchFamily="18" charset="0"/>
                            </a:rPr>
                            <m:t>+1</m:t>
                          </m:r>
                        </m:num>
                        <m:den>
                          <m:sSub>
                            <m:sSubPr>
                              <m:ctrlPr>
                                <a:rPr lang="en-US" i="1">
                                  <a:solidFill>
                                    <a:prstClr val="black"/>
                                  </a:solidFill>
                                  <a:latin typeface="Cambria Math" panose="02040503050406030204" pitchFamily="18" charset="0"/>
                                </a:rPr>
                              </m:ctrlPr>
                            </m:sSubPr>
                            <m:e>
                              <m:r>
                                <a:rPr lang="en-US" i="1">
                                  <a:solidFill>
                                    <a:prstClr val="black"/>
                                  </a:solidFill>
                                  <a:latin typeface="Cambria Math"/>
                                </a:rPr>
                                <m:t>𝑓</m:t>
                              </m:r>
                            </m:e>
                            <m:sub>
                              <m:r>
                                <a:rPr lang="en-US" i="1">
                                  <a:solidFill>
                                    <a:prstClr val="black"/>
                                  </a:solidFill>
                                  <a:latin typeface="Cambria Math"/>
                                </a:rPr>
                                <m:t>𝐶𝐾</m:t>
                              </m:r>
                              <m:r>
                                <a:rPr lang="en-US" i="1">
                                  <a:solidFill>
                                    <a:prstClr val="black"/>
                                  </a:solidFill>
                                  <a:latin typeface="Cambria Math"/>
                                </a:rPr>
                                <m:t>_</m:t>
                              </m:r>
                              <m:r>
                                <a:rPr lang="en-US" i="1">
                                  <a:solidFill>
                                    <a:prstClr val="black"/>
                                  </a:solidFill>
                                  <a:latin typeface="Cambria Math"/>
                                </a:rPr>
                                <m:t>𝐶𝑁𝑇</m:t>
                              </m:r>
                            </m:sub>
                          </m:sSub>
                        </m:den>
                      </m:f>
                      <m:r>
                        <a:rPr lang="en-US" b="0" i="1" smtClean="0">
                          <a:latin typeface="Cambria Math" panose="02040503050406030204" pitchFamily="18" charset="0"/>
                          <a:ea typeface="DengXian" panose="02010600030101010101" pitchFamily="2" charset="-122"/>
                          <a:cs typeface="Times New Roman" panose="02020603050405020304" pitchFamily="18" charset="0"/>
                        </a:rPr>
                        <m:t>= </m:t>
                      </m:r>
                      <m:d>
                        <m:dPr>
                          <m:ctrlPr>
                            <a:rPr lang="en-US" i="1">
                              <a:solidFill>
                                <a:prstClr val="black"/>
                              </a:solidFill>
                              <a:latin typeface="Cambria Math" panose="02040503050406030204" pitchFamily="18" charset="0"/>
                            </a:rPr>
                          </m:ctrlPr>
                        </m:dPr>
                        <m:e>
                          <m:r>
                            <a:rPr lang="en-US" i="1">
                              <a:solidFill>
                                <a:prstClr val="black"/>
                              </a:solidFill>
                              <a:latin typeface="Cambria Math" panose="02040503050406030204" pitchFamily="18" charset="0"/>
                            </a:rPr>
                            <m:t>𝐴𝑅𝑅</m:t>
                          </m:r>
                          <m:r>
                            <a:rPr lang="en-US" b="0" i="1" smtClean="0">
                              <a:solidFill>
                                <a:prstClr val="black"/>
                              </a:solidFill>
                              <a:latin typeface="Cambria Math" panose="02040503050406030204" pitchFamily="18" charset="0"/>
                            </a:rPr>
                            <m:t>+1</m:t>
                          </m:r>
                        </m:e>
                      </m:d>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𝐶𝑙𝑜𝑐𝑘</m:t>
                      </m:r>
                      <m:r>
                        <a:rPr lang="en-US" i="1">
                          <a:solidFill>
                            <a:prstClr val="black"/>
                          </a:solidFill>
                          <a:latin typeface="Cambria Math" panose="02040503050406030204" pitchFamily="18" charset="0"/>
                        </a:rPr>
                        <m:t> </m:t>
                      </m:r>
                      <m:r>
                        <a:rPr lang="en-US" i="1">
                          <a:solidFill>
                            <a:prstClr val="black"/>
                          </a:solidFill>
                          <a:latin typeface="Cambria Math" panose="02040503050406030204" pitchFamily="18" charset="0"/>
                        </a:rPr>
                        <m:t>𝑃𝑒𝑟𝑖𝑜𝑑</m:t>
                      </m:r>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375149" y="2842404"/>
                <a:ext cx="8534400" cy="684033"/>
              </a:xfrm>
              <a:prstGeom prst="rect">
                <a:avLst/>
              </a:prstGeom>
              <a:blipFill>
                <a:blip r:embed="rId6"/>
                <a:stretch>
                  <a:fillRect/>
                </a:stretch>
              </a:blipFill>
            </p:spPr>
            <p:txBody>
              <a:bodyPr/>
              <a:lstStyle/>
              <a:p>
                <a:r>
                  <a:rPr lang="en-US">
                    <a:noFill/>
                  </a:rPr>
                  <a:t> </a:t>
                </a:r>
              </a:p>
            </p:txBody>
          </p:sp>
        </mc:Fallback>
      </mc:AlternateContent>
      <p:sp>
        <p:nvSpPr>
          <p:cNvPr id="16" name="Content Placeholder 3"/>
          <p:cNvSpPr txBox="1">
            <a:spLocks/>
          </p:cNvSpPr>
          <p:nvPr/>
        </p:nvSpPr>
        <p:spPr>
          <a:xfrm>
            <a:off x="457200" y="4435436"/>
            <a:ext cx="8229600" cy="381000"/>
          </a:xfrm>
          <a:prstGeom prst="rect">
            <a:avLst/>
          </a:prstGeom>
        </p:spPr>
        <p:txBody>
          <a:bodyPr vert="horz">
            <a:normAutofit fontScale="92500" lnSpcReduction="1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altLang="zh-CN" sz="2200" dirty="0"/>
              <a:t>PWM duty cycle for Mode 1 (Low-True):</a:t>
            </a:r>
            <a:endParaRPr lang="en-US" sz="2200" dirty="0"/>
          </a:p>
        </p:txBody>
      </p:sp>
      <mc:AlternateContent xmlns:mc="http://schemas.openxmlformats.org/markup-compatibility/2006" xmlns:a14="http://schemas.microsoft.com/office/drawing/2010/main">
        <mc:Choice Requires="a14">
          <p:sp>
            <p:nvSpPr>
              <p:cNvPr id="18" name="Content Placeholder 3"/>
              <p:cNvSpPr txBox="1">
                <a:spLocks/>
              </p:cNvSpPr>
              <p:nvPr/>
            </p:nvSpPr>
            <p:spPr>
              <a:xfrm>
                <a:off x="457200" y="3437344"/>
                <a:ext cx="8229600" cy="381000"/>
              </a:xfrm>
              <a:prstGeom prst="rect">
                <a:avLst/>
              </a:prstGeom>
            </p:spPr>
            <p:txBody>
              <a:bodyPr vert="horz">
                <a:no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altLang="zh-CN" sz="2200" dirty="0"/>
                  <a:t>Timer interrupt frequency </a:t>
                </a:r>
                <a14:m>
                  <m:oMath xmlns:m="http://schemas.openxmlformats.org/officeDocument/2006/math">
                    <m:r>
                      <a:rPr lang="en-US" sz="2200" i="1">
                        <a:solidFill>
                          <a:prstClr val="black"/>
                        </a:solidFill>
                        <a:latin typeface="Cambria Math" panose="02040503050406030204" pitchFamily="18" charset="0"/>
                      </a:rPr>
                      <m:t>𝑓</m:t>
                    </m:r>
                    <m:r>
                      <a:rPr lang="en-US" sz="2200" i="1" baseline="-25000">
                        <a:solidFill>
                          <a:prstClr val="black"/>
                        </a:solidFill>
                        <a:latin typeface="Cambria Math" panose="02040503050406030204" pitchFamily="18" charset="0"/>
                      </a:rPr>
                      <m:t>𝑇𝑖𝑚𝑒𝑟</m:t>
                    </m:r>
                  </m:oMath>
                </a14:m>
                <a:r>
                  <a:rPr lang="en-US" altLang="zh-CN" sz="2200" dirty="0"/>
                  <a:t> with </a:t>
                </a:r>
                <a:r>
                  <a:rPr lang="en-US" sz="2200" dirty="0"/>
                  <a:t>center-aligned counting mode:</a:t>
                </a:r>
              </a:p>
            </p:txBody>
          </p:sp>
        </mc:Choice>
        <mc:Fallback xmlns="">
          <p:sp>
            <p:nvSpPr>
              <p:cNvPr id="18" name="Content Placeholder 3"/>
              <p:cNvSpPr txBox="1">
                <a:spLocks noRot="1" noChangeAspect="1" noMove="1" noResize="1" noEditPoints="1" noAdjustHandles="1" noChangeArrowheads="1" noChangeShapeType="1" noTextEdit="1"/>
              </p:cNvSpPr>
              <p:nvPr/>
            </p:nvSpPr>
            <p:spPr>
              <a:xfrm>
                <a:off x="457200" y="3437344"/>
                <a:ext cx="8229600" cy="381000"/>
              </a:xfrm>
              <a:prstGeom prst="rect">
                <a:avLst/>
              </a:prstGeom>
              <a:blipFill>
                <a:blip r:embed="rId7"/>
                <a:stretch>
                  <a:fillRect l="-370" t="-11290" b="-133871"/>
                </a:stretch>
              </a:blipFill>
            </p:spPr>
            <p:txBody>
              <a:bodyPr/>
              <a:lstStyle/>
              <a:p>
                <a:r>
                  <a:rPr lang="en-US">
                    <a:noFill/>
                  </a:rPr>
                  <a:t> </a:t>
                </a:r>
              </a:p>
            </p:txBody>
          </p:sp>
        </mc:Fallback>
      </mc:AlternateContent>
      <p:sp>
        <p:nvSpPr>
          <p:cNvPr id="20" name="Content Placeholder 3"/>
          <p:cNvSpPr txBox="1">
            <a:spLocks/>
          </p:cNvSpPr>
          <p:nvPr/>
        </p:nvSpPr>
        <p:spPr>
          <a:xfrm>
            <a:off x="457200" y="5425708"/>
            <a:ext cx="8229600" cy="381000"/>
          </a:xfrm>
          <a:prstGeom prst="rect">
            <a:avLst/>
          </a:prstGeom>
        </p:spPr>
        <p:txBody>
          <a:bodyPr vert="horz">
            <a:normAutofit fontScale="92500" lnSpcReduction="1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altLang="zh-CN" sz="2200" dirty="0"/>
              <a:t>PWM duty cycle for Mode 2 (High-True):</a:t>
            </a:r>
            <a:endParaRPr lang="en-US" sz="2200" dirty="0"/>
          </a:p>
        </p:txBody>
      </p:sp>
      <mc:AlternateContent xmlns:mc="http://schemas.openxmlformats.org/markup-compatibility/2006" xmlns:a14="http://schemas.microsoft.com/office/drawing/2010/main">
        <mc:Choice Requires="a14">
          <p:sp>
            <p:nvSpPr>
              <p:cNvPr id="21" name="Rectangle 20"/>
              <p:cNvSpPr/>
              <p:nvPr/>
            </p:nvSpPr>
            <p:spPr>
              <a:xfrm>
                <a:off x="1314542" y="5738958"/>
                <a:ext cx="2864310" cy="6173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𝐷𝑢𝑡𝑦</m:t>
                      </m:r>
                      <m:r>
                        <a:rPr lang="en-US" i="0">
                          <a:latin typeface="Cambria Math" panose="02040503050406030204" pitchFamily="18" charset="0"/>
                        </a:rPr>
                        <m:t> </m:t>
                      </m:r>
                      <m:r>
                        <a:rPr lang="en-US" i="1">
                          <a:latin typeface="Cambria Math" panose="02040503050406030204" pitchFamily="18" charset="0"/>
                        </a:rPr>
                        <m:t>𝐶𝑦𝑐𝑙𝑒</m:t>
                      </m:r>
                      <m:r>
                        <a:rPr lang="en-US" i="0">
                          <a:latin typeface="Cambria Math" panose="02040503050406030204" pitchFamily="18" charset="0"/>
                        </a:rPr>
                        <m:t>=</m:t>
                      </m:r>
                      <m:r>
                        <a:rPr lang="en-US" i="1" smtClean="0">
                          <a:solidFill>
                            <a:prstClr val="black"/>
                          </a:solidFill>
                          <a:latin typeface="Cambria Math" panose="02040503050406030204" pitchFamily="18" charset="0"/>
                        </a:rPr>
                        <m:t>1</m:t>
                      </m:r>
                      <m:r>
                        <a:rPr lang="en-US" b="0" i="1" smtClean="0">
                          <a:solidFill>
                            <a:prstClr val="black"/>
                          </a:solidFill>
                          <a:latin typeface="Cambria Math" panose="02040503050406030204" pitchFamily="18" charset="0"/>
                        </a:rPr>
                        <m:t> </m:t>
                      </m:r>
                      <m:r>
                        <a:rPr lang="en-US" altLang="zh-CN" i="1" smtClean="0">
                          <a:solidFill>
                            <a:prstClr val="black"/>
                          </a:solidFill>
                          <a:latin typeface="Cambria Math" panose="02040503050406030204" pitchFamily="18" charset="0"/>
                        </a:rPr>
                        <m:t>−</m:t>
                      </m:r>
                      <m:r>
                        <a:rPr lang="en-US" altLang="zh-CN" b="0" i="1" smtClean="0">
                          <a:solidFill>
                            <a:prstClr val="black"/>
                          </a:solidFill>
                          <a:latin typeface="Cambria Math" panose="02040503050406030204" pitchFamily="18" charset="0"/>
                        </a:rPr>
                        <m:t> </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CCR</m:t>
                          </m:r>
                        </m:num>
                        <m:den>
                          <m:r>
                            <m:rPr>
                              <m:sty m:val="p"/>
                            </m:rPr>
                            <a:rPr lang="en-US" b="0" i="0" smtClean="0">
                              <a:latin typeface="Cambria Math" panose="02040503050406030204" pitchFamily="18" charset="0"/>
                            </a:rPr>
                            <m:t>ARR</m:t>
                          </m:r>
                          <m:r>
                            <a:rPr lang="en-US" b="0" i="0" smtClean="0">
                              <a:latin typeface="Cambria Math" panose="02040503050406030204" pitchFamily="18" charset="0"/>
                            </a:rPr>
                            <m:t>+1</m:t>
                          </m:r>
                        </m:den>
                      </m:f>
                    </m:oMath>
                  </m:oMathPara>
                </a14:m>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1314542" y="5738958"/>
                <a:ext cx="2864310" cy="61734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304800" y="3818344"/>
                <a:ext cx="8534400" cy="61709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solidFill>
                            <a:prstClr val="black"/>
                          </a:solidFill>
                          <a:latin typeface="Cambria Math" panose="02040503050406030204" pitchFamily="18" charset="0"/>
                        </a:rPr>
                        <m:t>𝑓</m:t>
                      </m:r>
                      <m:r>
                        <a:rPr lang="en-US" i="1" baseline="-25000">
                          <a:solidFill>
                            <a:prstClr val="black"/>
                          </a:solidFill>
                          <a:latin typeface="Cambria Math" panose="02040503050406030204" pitchFamily="18" charset="0"/>
                        </a:rPr>
                        <m:t>𝑇𝑖𝑚𝑒</m:t>
                      </m:r>
                      <m:r>
                        <a:rPr lang="en-US" i="1" baseline="-25000" smtClean="0">
                          <a:solidFill>
                            <a:prstClr val="black"/>
                          </a:solidFill>
                          <a:latin typeface="Cambria Math" panose="02040503050406030204" pitchFamily="18" charset="0"/>
                        </a:rPr>
                        <m:t>𝑟</m:t>
                      </m:r>
                      <m:r>
                        <a:rPr lang="en-US" i="1">
                          <a:solidFill>
                            <a:prstClr val="black"/>
                          </a:solidFill>
                          <a:latin typeface="Cambria Math" panose="02040503050406030204" pitchFamily="18" charset="0"/>
                        </a:rPr>
                        <m:t>=</m:t>
                      </m:r>
                      <m:f>
                        <m:fPr>
                          <m:ctrlPr>
                            <a:rPr lang="en-US" i="1">
                              <a:solidFill>
                                <a:prstClr val="black"/>
                              </a:solidFill>
                              <a:latin typeface="Cambria Math" panose="02040503050406030204" pitchFamily="18" charset="0"/>
                            </a:rPr>
                          </m:ctrlPr>
                        </m:fPr>
                        <m:num>
                          <m:sSub>
                            <m:sSubPr>
                              <m:ctrlPr>
                                <a:rPr lang="en-US" i="1">
                                  <a:solidFill>
                                    <a:prstClr val="black"/>
                                  </a:solidFill>
                                  <a:latin typeface="Cambria Math" panose="02040503050406030204" pitchFamily="18" charset="0"/>
                                </a:rPr>
                              </m:ctrlPr>
                            </m:sSubPr>
                            <m:e>
                              <m:r>
                                <a:rPr lang="en-US" i="1">
                                  <a:solidFill>
                                    <a:prstClr val="black"/>
                                  </a:solidFill>
                                  <a:latin typeface="Cambria Math"/>
                                </a:rPr>
                                <m:t>𝑓</m:t>
                              </m:r>
                            </m:e>
                            <m:sub>
                              <m:r>
                                <a:rPr lang="en-US" i="1">
                                  <a:solidFill>
                                    <a:prstClr val="black"/>
                                  </a:solidFill>
                                  <a:latin typeface="Cambria Math"/>
                                </a:rPr>
                                <m:t>𝐶𝐾</m:t>
                              </m:r>
                              <m:r>
                                <a:rPr lang="en-US" i="1">
                                  <a:solidFill>
                                    <a:prstClr val="black"/>
                                  </a:solidFill>
                                  <a:latin typeface="Cambria Math"/>
                                </a:rPr>
                                <m:t>_</m:t>
                              </m:r>
                              <m:r>
                                <a:rPr lang="en-US" i="1">
                                  <a:solidFill>
                                    <a:prstClr val="black"/>
                                  </a:solidFill>
                                  <a:latin typeface="Cambria Math"/>
                                </a:rPr>
                                <m:t>𝐶𝑁𝑇</m:t>
                              </m:r>
                            </m:sub>
                          </m:sSub>
                        </m:num>
                        <m:den>
                          <m:r>
                            <a:rPr lang="en-US" b="0" i="1" smtClean="0">
                              <a:solidFill>
                                <a:prstClr val="black"/>
                              </a:solidFill>
                              <a:latin typeface="Cambria Math" panose="02040503050406030204" pitchFamily="18" charset="0"/>
                            </a:rPr>
                            <m:t>2∗</m:t>
                          </m:r>
                          <m:r>
                            <a:rPr lang="en-US" b="0" i="1" smtClean="0">
                              <a:solidFill>
                                <a:prstClr val="black"/>
                              </a:solidFill>
                              <a:latin typeface="Cambria Math" panose="02040503050406030204" pitchFamily="18" charset="0"/>
                            </a:rPr>
                            <m:t>𝐴𝑅𝑅</m:t>
                          </m:r>
                        </m:den>
                      </m:f>
                      <m:r>
                        <a:rPr lang="en-US" b="0" i="0" smtClean="0">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𝑇𝑖𝑚𝑒𝑟</m:t>
                      </m:r>
                      <m:r>
                        <a:rPr lang="en-US" i="1">
                          <a:solidFill>
                            <a:prstClr val="black"/>
                          </a:solidFill>
                          <a:latin typeface="Cambria Math" panose="02040503050406030204" pitchFamily="18" charset="0"/>
                        </a:rPr>
                        <m:t> </m:t>
                      </m:r>
                      <m:r>
                        <a:rPr lang="en-US" i="1">
                          <a:solidFill>
                            <a:prstClr val="black"/>
                          </a:solidFill>
                          <a:latin typeface="Cambria Math" panose="02040503050406030204" pitchFamily="18" charset="0"/>
                        </a:rPr>
                        <m:t>𝑃𝑒𝑟𝑖𝑜𝑑</m:t>
                      </m:r>
                      <m:r>
                        <a:rPr lang="en-US" i="1">
                          <a:solidFill>
                            <a:prstClr val="black"/>
                          </a:solidFill>
                          <a:latin typeface="Cambria Math" panose="02040503050406030204" pitchFamily="18" charset="0"/>
                        </a:rPr>
                        <m:t>=</m:t>
                      </m:r>
                      <m:d>
                        <m:dPr>
                          <m:ctrlPr>
                            <a:rPr lang="en-US" i="1">
                              <a:solidFill>
                                <a:prstClr val="black"/>
                              </a:solidFill>
                              <a:latin typeface="Cambria Math" panose="02040503050406030204" pitchFamily="18" charset="0"/>
                            </a:rPr>
                          </m:ctrlPr>
                        </m:dPr>
                        <m:e>
                          <m:r>
                            <a:rPr lang="en-US" b="0" i="1" smtClean="0">
                              <a:solidFill>
                                <a:prstClr val="black"/>
                              </a:solidFill>
                              <a:latin typeface="Cambria Math" panose="02040503050406030204" pitchFamily="18" charset="0"/>
                            </a:rPr>
                            <m:t>2∗</m:t>
                          </m:r>
                          <m:r>
                            <a:rPr lang="en-US" i="1">
                              <a:solidFill>
                                <a:prstClr val="black"/>
                              </a:solidFill>
                              <a:latin typeface="Cambria Math" panose="02040503050406030204" pitchFamily="18" charset="0"/>
                            </a:rPr>
                            <m:t>𝐴𝑅𝑅</m:t>
                          </m:r>
                        </m:e>
                      </m:d>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𝐶𝑙𝑜𝑐𝑘</m:t>
                      </m:r>
                      <m:r>
                        <a:rPr lang="en-US" i="1">
                          <a:solidFill>
                            <a:prstClr val="black"/>
                          </a:solidFill>
                          <a:latin typeface="Cambria Math" panose="02040503050406030204" pitchFamily="18" charset="0"/>
                        </a:rPr>
                        <m:t> </m:t>
                      </m:r>
                      <m:r>
                        <a:rPr lang="en-US" i="1">
                          <a:solidFill>
                            <a:prstClr val="black"/>
                          </a:solidFill>
                          <a:latin typeface="Cambria Math" panose="02040503050406030204" pitchFamily="18" charset="0"/>
                        </a:rPr>
                        <m:t>𝑃𝑒𝑟𝑖𝑜𝑑</m:t>
                      </m:r>
                    </m:oMath>
                  </m:oMathPara>
                </a14:m>
                <a:endParaRPr lang="en-US" dirty="0"/>
              </a:p>
            </p:txBody>
          </p:sp>
        </mc:Choice>
        <mc:Fallback xmlns="">
          <p:sp>
            <p:nvSpPr>
              <p:cNvPr id="23" name="Rectangle 22"/>
              <p:cNvSpPr>
                <a:spLocks noRot="1" noChangeAspect="1" noMove="1" noResize="1" noEditPoints="1" noAdjustHandles="1" noChangeArrowheads="1" noChangeShapeType="1" noTextEdit="1"/>
              </p:cNvSpPr>
              <p:nvPr/>
            </p:nvSpPr>
            <p:spPr>
              <a:xfrm>
                <a:off x="304800" y="3818344"/>
                <a:ext cx="8534400" cy="617092"/>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0073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126AF-DCF6-1A7D-CE07-193C2602B230}"/>
              </a:ext>
            </a:extLst>
          </p:cNvPr>
          <p:cNvSpPr>
            <a:spLocks noGrp="1"/>
          </p:cNvSpPr>
          <p:nvPr>
            <p:ph type="title"/>
          </p:nvPr>
        </p:nvSpPr>
        <p:spPr/>
        <p:txBody>
          <a:bodyPr/>
          <a:lstStyle/>
          <a:p>
            <a:r>
              <a:rPr lang="en-US" dirty="0"/>
              <a:t>References</a:t>
            </a:r>
          </a:p>
        </p:txBody>
      </p:sp>
      <p:sp>
        <p:nvSpPr>
          <p:cNvPr id="3" name="Slide Number Placeholder 2">
            <a:extLst>
              <a:ext uri="{FF2B5EF4-FFF2-40B4-BE49-F238E27FC236}">
                <a16:creationId xmlns:a16="http://schemas.microsoft.com/office/drawing/2014/main" id="{A895B8D7-AA49-A14B-4FCD-9CC4E2B7F594}"/>
              </a:ext>
            </a:extLst>
          </p:cNvPr>
          <p:cNvSpPr>
            <a:spLocks noGrp="1"/>
          </p:cNvSpPr>
          <p:nvPr>
            <p:ph type="sldNum" sz="quarter" idx="12"/>
          </p:nvPr>
        </p:nvSpPr>
        <p:spPr/>
        <p:txBody>
          <a:bodyPr/>
          <a:lstStyle/>
          <a:p>
            <a:fld id="{EA7C8D44-3667-46F6-9772-CC52308E2A7F}" type="slidenum">
              <a:rPr kumimoji="0" lang="en-US" smtClean="0"/>
              <a:pPr/>
              <a:t>35</a:t>
            </a:fld>
            <a:endParaRPr kumimoji="0" lang="en-US" dirty="0"/>
          </a:p>
        </p:txBody>
      </p:sp>
      <p:sp>
        <p:nvSpPr>
          <p:cNvPr id="4" name="Content Placeholder 3">
            <a:extLst>
              <a:ext uri="{FF2B5EF4-FFF2-40B4-BE49-F238E27FC236}">
                <a16:creationId xmlns:a16="http://schemas.microsoft.com/office/drawing/2014/main" id="{8C5D70C5-E4E9-03FF-BA5E-601EFEF97BED}"/>
              </a:ext>
            </a:extLst>
          </p:cNvPr>
          <p:cNvSpPr>
            <a:spLocks noGrp="1"/>
          </p:cNvSpPr>
          <p:nvPr>
            <p:ph sz="quarter" idx="1"/>
          </p:nvPr>
        </p:nvSpPr>
        <p:spPr/>
        <p:txBody>
          <a:bodyPr/>
          <a:lstStyle/>
          <a:p>
            <a:r>
              <a:rPr lang="en-US" dirty="0"/>
              <a:t>Lecture 13: Timer PWM Output</a:t>
            </a:r>
          </a:p>
          <a:p>
            <a:pPr lvl="1"/>
            <a:r>
              <a:rPr lang="en-US" dirty="0">
                <a:hlinkClick r:id="rId3"/>
              </a:rPr>
              <a:t>https://www.youtube.com/watch?v=zkrVHIcLGww&amp;list=PLRJhV4hUhIymmp5CCeIFPyxbknsdcXCc8&amp;index=13</a:t>
            </a:r>
            <a:r>
              <a:rPr lang="en-US" dirty="0"/>
              <a:t> </a:t>
            </a:r>
          </a:p>
        </p:txBody>
      </p:sp>
    </p:spTree>
    <p:extLst>
      <p:ext uri="{BB962C8B-B14F-4D97-AF65-F5344CB8AC3E}">
        <p14:creationId xmlns:p14="http://schemas.microsoft.com/office/powerpoint/2010/main" val="1161542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E40E8-40EF-D042-B361-3AD123ABD2C7}"/>
              </a:ext>
            </a:extLst>
          </p:cNvPr>
          <p:cNvSpPr>
            <a:spLocks noGrp="1"/>
          </p:cNvSpPr>
          <p:nvPr>
            <p:ph type="title"/>
          </p:nvPr>
        </p:nvSpPr>
        <p:spPr/>
        <p:txBody>
          <a:bodyPr/>
          <a:lstStyle/>
          <a:p>
            <a:r>
              <a:rPr lang="en-US" dirty="0" err="1"/>
              <a:t>Prescaler</a:t>
            </a:r>
            <a:endParaRPr lang="en-US" dirty="0"/>
          </a:p>
        </p:txBody>
      </p:sp>
      <p:sp>
        <p:nvSpPr>
          <p:cNvPr id="3" name="Slide Number Placeholder 2">
            <a:extLst>
              <a:ext uri="{FF2B5EF4-FFF2-40B4-BE49-F238E27FC236}">
                <a16:creationId xmlns:a16="http://schemas.microsoft.com/office/drawing/2014/main" id="{870EA3CB-E079-E44B-991A-F87082A9BD42}"/>
              </a:ext>
            </a:extLst>
          </p:cNvPr>
          <p:cNvSpPr>
            <a:spLocks noGrp="1"/>
          </p:cNvSpPr>
          <p:nvPr>
            <p:ph type="sldNum" sz="quarter" idx="12"/>
          </p:nvPr>
        </p:nvSpPr>
        <p:spPr/>
        <p:txBody>
          <a:bodyPr/>
          <a:lstStyle/>
          <a:p>
            <a:fld id="{EA7C8D44-3667-46F6-9772-CC52308E2A7F}" type="slidenum">
              <a:rPr kumimoji="0" lang="en-US" smtClean="0"/>
              <a:pPr/>
              <a:t>4</a:t>
            </a:fld>
            <a:endParaRPr kumimoji="0" lang="en-US" dirty="0"/>
          </a:p>
        </p:txBody>
      </p:sp>
      <p:sp>
        <p:nvSpPr>
          <p:cNvPr id="4" name="Content Placeholder 3">
            <a:extLst>
              <a:ext uri="{FF2B5EF4-FFF2-40B4-BE49-F238E27FC236}">
                <a16:creationId xmlns:a16="http://schemas.microsoft.com/office/drawing/2014/main" id="{4A64B8B0-25E9-5F47-8CEE-86E03CD44E6D}"/>
              </a:ext>
            </a:extLst>
          </p:cNvPr>
          <p:cNvSpPr>
            <a:spLocks noGrp="1"/>
          </p:cNvSpPr>
          <p:nvPr>
            <p:ph sz="quarter" idx="1"/>
          </p:nvPr>
        </p:nvSpPr>
        <p:spPr>
          <a:xfrm>
            <a:off x="457200" y="1219200"/>
            <a:ext cx="8229600" cy="531238"/>
          </a:xfrm>
        </p:spPr>
        <p:txBody>
          <a:bodyPr/>
          <a:lstStyle/>
          <a:p>
            <a:r>
              <a:rPr lang="en-US" dirty="0"/>
              <a:t>Assume capture only rising edge</a:t>
            </a:r>
          </a:p>
        </p:txBody>
      </p:sp>
      <p:cxnSp>
        <p:nvCxnSpPr>
          <p:cNvPr id="154" name="Straight Connector 153">
            <a:extLst>
              <a:ext uri="{FF2B5EF4-FFF2-40B4-BE49-F238E27FC236}">
                <a16:creationId xmlns:a16="http://schemas.microsoft.com/office/drawing/2014/main" id="{B2B237CC-8676-1649-A80B-96338C8A544F}"/>
              </a:ext>
            </a:extLst>
          </p:cNvPr>
          <p:cNvCxnSpPr>
            <a:cxnSpLocks/>
          </p:cNvCxnSpPr>
          <p:nvPr/>
        </p:nvCxnSpPr>
        <p:spPr>
          <a:xfrm>
            <a:off x="2272007" y="2607988"/>
            <a:ext cx="2535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B0AA63D8-7B16-464B-97DF-8EB5B9F92CCB}"/>
              </a:ext>
            </a:extLst>
          </p:cNvPr>
          <p:cNvCxnSpPr>
            <a:cxnSpLocks/>
          </p:cNvCxnSpPr>
          <p:nvPr/>
        </p:nvCxnSpPr>
        <p:spPr>
          <a:xfrm flipH="1" flipV="1">
            <a:off x="2525531" y="2150788"/>
            <a:ext cx="1664" cy="459363"/>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1D0E524D-4A8E-2146-AFE0-E1E47A6BA337}"/>
              </a:ext>
            </a:extLst>
          </p:cNvPr>
          <p:cNvCxnSpPr>
            <a:cxnSpLocks/>
          </p:cNvCxnSpPr>
          <p:nvPr/>
        </p:nvCxnSpPr>
        <p:spPr>
          <a:xfrm flipV="1">
            <a:off x="2779055" y="2150788"/>
            <a:ext cx="0" cy="457200"/>
          </a:xfrm>
          <a:prstGeom prst="line">
            <a:avLst/>
          </a:prstGeom>
          <a:ln w="190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1E8DC575-A255-A54C-B4E1-A934887FFC85}"/>
              </a:ext>
            </a:extLst>
          </p:cNvPr>
          <p:cNvCxnSpPr>
            <a:cxnSpLocks/>
          </p:cNvCxnSpPr>
          <p:nvPr/>
        </p:nvCxnSpPr>
        <p:spPr>
          <a:xfrm>
            <a:off x="2525531" y="2150788"/>
            <a:ext cx="2535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A351CAFB-8A9B-F949-AB81-79274DCD048E}"/>
              </a:ext>
            </a:extLst>
          </p:cNvPr>
          <p:cNvCxnSpPr>
            <a:cxnSpLocks/>
          </p:cNvCxnSpPr>
          <p:nvPr/>
        </p:nvCxnSpPr>
        <p:spPr>
          <a:xfrm>
            <a:off x="2777391" y="2605825"/>
            <a:ext cx="2535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A07A4EFB-ED9B-DD41-8297-BBA8BB4C9349}"/>
              </a:ext>
            </a:extLst>
          </p:cNvPr>
          <p:cNvCxnSpPr>
            <a:cxnSpLocks/>
          </p:cNvCxnSpPr>
          <p:nvPr/>
        </p:nvCxnSpPr>
        <p:spPr>
          <a:xfrm flipH="1" flipV="1">
            <a:off x="3030915" y="2148625"/>
            <a:ext cx="1664" cy="459363"/>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1327545A-6C41-E14E-9715-DB487BA9AFA4}"/>
              </a:ext>
            </a:extLst>
          </p:cNvPr>
          <p:cNvCxnSpPr>
            <a:cxnSpLocks/>
          </p:cNvCxnSpPr>
          <p:nvPr/>
        </p:nvCxnSpPr>
        <p:spPr>
          <a:xfrm flipV="1">
            <a:off x="3284439" y="2148625"/>
            <a:ext cx="0" cy="457200"/>
          </a:xfrm>
          <a:prstGeom prst="line">
            <a:avLst/>
          </a:prstGeom>
          <a:ln w="190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1214A36B-82CB-C94F-9934-E0F372274919}"/>
              </a:ext>
            </a:extLst>
          </p:cNvPr>
          <p:cNvCxnSpPr>
            <a:cxnSpLocks/>
          </p:cNvCxnSpPr>
          <p:nvPr/>
        </p:nvCxnSpPr>
        <p:spPr>
          <a:xfrm>
            <a:off x="3030915" y="2148625"/>
            <a:ext cx="2535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2D592F5D-B64F-D440-99E8-57C6E59EFA60}"/>
              </a:ext>
            </a:extLst>
          </p:cNvPr>
          <p:cNvCxnSpPr>
            <a:cxnSpLocks/>
          </p:cNvCxnSpPr>
          <p:nvPr/>
        </p:nvCxnSpPr>
        <p:spPr>
          <a:xfrm>
            <a:off x="3281111" y="2605825"/>
            <a:ext cx="2535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6EDAB8CF-7213-6B4A-9D93-FC177DE1DDC0}"/>
              </a:ext>
            </a:extLst>
          </p:cNvPr>
          <p:cNvCxnSpPr>
            <a:cxnSpLocks/>
          </p:cNvCxnSpPr>
          <p:nvPr/>
        </p:nvCxnSpPr>
        <p:spPr>
          <a:xfrm flipH="1" flipV="1">
            <a:off x="3534635" y="2148625"/>
            <a:ext cx="1664" cy="459363"/>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75CACE10-D500-F74F-B15B-18829012D6D3}"/>
              </a:ext>
            </a:extLst>
          </p:cNvPr>
          <p:cNvCxnSpPr>
            <a:cxnSpLocks/>
          </p:cNvCxnSpPr>
          <p:nvPr/>
        </p:nvCxnSpPr>
        <p:spPr>
          <a:xfrm flipV="1">
            <a:off x="3788159" y="2148625"/>
            <a:ext cx="0" cy="457200"/>
          </a:xfrm>
          <a:prstGeom prst="line">
            <a:avLst/>
          </a:prstGeom>
          <a:ln w="190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FF093FF9-A225-7545-80D8-4CDEB2956B7A}"/>
              </a:ext>
            </a:extLst>
          </p:cNvPr>
          <p:cNvCxnSpPr>
            <a:cxnSpLocks/>
          </p:cNvCxnSpPr>
          <p:nvPr/>
        </p:nvCxnSpPr>
        <p:spPr>
          <a:xfrm>
            <a:off x="3534635" y="2148625"/>
            <a:ext cx="2535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809FC987-2026-3945-AB16-FF0A2A22EF89}"/>
              </a:ext>
            </a:extLst>
          </p:cNvPr>
          <p:cNvCxnSpPr>
            <a:cxnSpLocks/>
          </p:cNvCxnSpPr>
          <p:nvPr/>
        </p:nvCxnSpPr>
        <p:spPr>
          <a:xfrm>
            <a:off x="3786495" y="2603662"/>
            <a:ext cx="2535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749E4140-C32F-A945-ADA1-1DEA31CF5C8F}"/>
              </a:ext>
            </a:extLst>
          </p:cNvPr>
          <p:cNvCxnSpPr>
            <a:cxnSpLocks/>
          </p:cNvCxnSpPr>
          <p:nvPr/>
        </p:nvCxnSpPr>
        <p:spPr>
          <a:xfrm flipH="1" flipV="1">
            <a:off x="4040019" y="2146462"/>
            <a:ext cx="1664" cy="459363"/>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E9F39965-8A56-BA4F-ACB4-A50B3B3E18BC}"/>
              </a:ext>
            </a:extLst>
          </p:cNvPr>
          <p:cNvCxnSpPr>
            <a:cxnSpLocks/>
          </p:cNvCxnSpPr>
          <p:nvPr/>
        </p:nvCxnSpPr>
        <p:spPr>
          <a:xfrm flipV="1">
            <a:off x="4293543" y="2146462"/>
            <a:ext cx="0" cy="457200"/>
          </a:xfrm>
          <a:prstGeom prst="line">
            <a:avLst/>
          </a:prstGeom>
          <a:ln w="190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9B286F06-79FF-084B-9C4E-0A3B01F096DF}"/>
              </a:ext>
            </a:extLst>
          </p:cNvPr>
          <p:cNvCxnSpPr>
            <a:cxnSpLocks/>
          </p:cNvCxnSpPr>
          <p:nvPr/>
        </p:nvCxnSpPr>
        <p:spPr>
          <a:xfrm>
            <a:off x="4040019" y="2146462"/>
            <a:ext cx="2535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9F80F3B3-E6A2-1F49-8E78-C76CF3A62E9A}"/>
              </a:ext>
            </a:extLst>
          </p:cNvPr>
          <p:cNvCxnSpPr>
            <a:cxnSpLocks/>
          </p:cNvCxnSpPr>
          <p:nvPr/>
        </p:nvCxnSpPr>
        <p:spPr>
          <a:xfrm>
            <a:off x="4288550" y="2605825"/>
            <a:ext cx="2535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7E078C68-5C94-2241-BB3E-D6DBF7AB3A2B}"/>
              </a:ext>
            </a:extLst>
          </p:cNvPr>
          <p:cNvCxnSpPr>
            <a:cxnSpLocks/>
          </p:cNvCxnSpPr>
          <p:nvPr/>
        </p:nvCxnSpPr>
        <p:spPr>
          <a:xfrm flipH="1" flipV="1">
            <a:off x="4542074" y="2148625"/>
            <a:ext cx="1664" cy="459363"/>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F4BEF6C4-05DB-DF44-A2D6-05F2F80DCC78}"/>
              </a:ext>
            </a:extLst>
          </p:cNvPr>
          <p:cNvCxnSpPr>
            <a:cxnSpLocks/>
          </p:cNvCxnSpPr>
          <p:nvPr/>
        </p:nvCxnSpPr>
        <p:spPr>
          <a:xfrm flipV="1">
            <a:off x="4795598" y="2148625"/>
            <a:ext cx="0" cy="457200"/>
          </a:xfrm>
          <a:prstGeom prst="line">
            <a:avLst/>
          </a:prstGeom>
          <a:ln w="190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74BE3CE8-FAA2-F64A-ABA1-CBBDB25754C4}"/>
              </a:ext>
            </a:extLst>
          </p:cNvPr>
          <p:cNvCxnSpPr>
            <a:cxnSpLocks/>
          </p:cNvCxnSpPr>
          <p:nvPr/>
        </p:nvCxnSpPr>
        <p:spPr>
          <a:xfrm>
            <a:off x="4542074" y="2148625"/>
            <a:ext cx="2535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986099C0-4009-0646-A60E-ABAFFB6022D8}"/>
              </a:ext>
            </a:extLst>
          </p:cNvPr>
          <p:cNvCxnSpPr>
            <a:cxnSpLocks/>
          </p:cNvCxnSpPr>
          <p:nvPr/>
        </p:nvCxnSpPr>
        <p:spPr>
          <a:xfrm>
            <a:off x="4793934" y="2603662"/>
            <a:ext cx="2535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4A42FBF3-0A62-AC47-94D0-AA460E6548AD}"/>
              </a:ext>
            </a:extLst>
          </p:cNvPr>
          <p:cNvCxnSpPr>
            <a:cxnSpLocks/>
          </p:cNvCxnSpPr>
          <p:nvPr/>
        </p:nvCxnSpPr>
        <p:spPr>
          <a:xfrm flipH="1" flipV="1">
            <a:off x="5047458" y="2146462"/>
            <a:ext cx="1664" cy="459363"/>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ACA3024E-7817-7C41-B408-B12D812879D7}"/>
              </a:ext>
            </a:extLst>
          </p:cNvPr>
          <p:cNvCxnSpPr>
            <a:cxnSpLocks/>
          </p:cNvCxnSpPr>
          <p:nvPr/>
        </p:nvCxnSpPr>
        <p:spPr>
          <a:xfrm flipV="1">
            <a:off x="5300982" y="2146462"/>
            <a:ext cx="0" cy="457200"/>
          </a:xfrm>
          <a:prstGeom prst="line">
            <a:avLst/>
          </a:prstGeom>
          <a:ln w="190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358FAB94-5C26-B246-ACEC-3622B47E33A8}"/>
              </a:ext>
            </a:extLst>
          </p:cNvPr>
          <p:cNvCxnSpPr>
            <a:cxnSpLocks/>
          </p:cNvCxnSpPr>
          <p:nvPr/>
        </p:nvCxnSpPr>
        <p:spPr>
          <a:xfrm>
            <a:off x="5047458" y="2146462"/>
            <a:ext cx="2535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F5B7E4F3-7BC6-C14E-807D-A87F1936C73A}"/>
              </a:ext>
            </a:extLst>
          </p:cNvPr>
          <p:cNvCxnSpPr>
            <a:cxnSpLocks/>
          </p:cNvCxnSpPr>
          <p:nvPr/>
        </p:nvCxnSpPr>
        <p:spPr>
          <a:xfrm>
            <a:off x="5297654" y="2603662"/>
            <a:ext cx="2535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E762F905-0125-B74F-978B-7EB394EC8BA9}"/>
              </a:ext>
            </a:extLst>
          </p:cNvPr>
          <p:cNvCxnSpPr>
            <a:cxnSpLocks/>
          </p:cNvCxnSpPr>
          <p:nvPr/>
        </p:nvCxnSpPr>
        <p:spPr>
          <a:xfrm flipH="1" flipV="1">
            <a:off x="5551178" y="2146462"/>
            <a:ext cx="1664" cy="459363"/>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AB31E29A-5F2B-4649-8987-DDC2A6CEA08C}"/>
              </a:ext>
            </a:extLst>
          </p:cNvPr>
          <p:cNvCxnSpPr>
            <a:cxnSpLocks/>
          </p:cNvCxnSpPr>
          <p:nvPr/>
        </p:nvCxnSpPr>
        <p:spPr>
          <a:xfrm flipV="1">
            <a:off x="5804702" y="2146462"/>
            <a:ext cx="0" cy="457200"/>
          </a:xfrm>
          <a:prstGeom prst="line">
            <a:avLst/>
          </a:prstGeom>
          <a:ln w="190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9FC14D2D-7686-5941-9201-869E21ED4F9E}"/>
              </a:ext>
            </a:extLst>
          </p:cNvPr>
          <p:cNvCxnSpPr>
            <a:cxnSpLocks/>
          </p:cNvCxnSpPr>
          <p:nvPr/>
        </p:nvCxnSpPr>
        <p:spPr>
          <a:xfrm>
            <a:off x="5551178" y="2146462"/>
            <a:ext cx="2535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189380D0-4B76-A84B-B1BA-BCB49C4F40C9}"/>
              </a:ext>
            </a:extLst>
          </p:cNvPr>
          <p:cNvCxnSpPr>
            <a:cxnSpLocks/>
          </p:cNvCxnSpPr>
          <p:nvPr/>
        </p:nvCxnSpPr>
        <p:spPr>
          <a:xfrm>
            <a:off x="5803038" y="2601499"/>
            <a:ext cx="2535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9B8A6A76-CFAE-F846-BE45-369445072B68}"/>
              </a:ext>
            </a:extLst>
          </p:cNvPr>
          <p:cNvCxnSpPr>
            <a:cxnSpLocks/>
          </p:cNvCxnSpPr>
          <p:nvPr/>
        </p:nvCxnSpPr>
        <p:spPr>
          <a:xfrm flipH="1" flipV="1">
            <a:off x="6056562" y="2144299"/>
            <a:ext cx="1664" cy="459363"/>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20798E27-5F47-EF49-98AA-9ACBDA2508E7}"/>
              </a:ext>
            </a:extLst>
          </p:cNvPr>
          <p:cNvCxnSpPr>
            <a:cxnSpLocks/>
          </p:cNvCxnSpPr>
          <p:nvPr/>
        </p:nvCxnSpPr>
        <p:spPr>
          <a:xfrm flipV="1">
            <a:off x="6310086" y="2144299"/>
            <a:ext cx="0" cy="457200"/>
          </a:xfrm>
          <a:prstGeom prst="line">
            <a:avLst/>
          </a:prstGeom>
          <a:ln w="190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D9A63E04-A13E-314C-8EF0-4455F35D668B}"/>
              </a:ext>
            </a:extLst>
          </p:cNvPr>
          <p:cNvCxnSpPr>
            <a:cxnSpLocks/>
          </p:cNvCxnSpPr>
          <p:nvPr/>
        </p:nvCxnSpPr>
        <p:spPr>
          <a:xfrm>
            <a:off x="6056562" y="2144299"/>
            <a:ext cx="2535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97625C36-94E6-DE48-8E19-B126079AF83D}"/>
              </a:ext>
            </a:extLst>
          </p:cNvPr>
          <p:cNvCxnSpPr>
            <a:cxnSpLocks/>
          </p:cNvCxnSpPr>
          <p:nvPr/>
        </p:nvCxnSpPr>
        <p:spPr>
          <a:xfrm>
            <a:off x="6327328" y="2594849"/>
            <a:ext cx="2535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892196DC-6709-2C4D-809E-00DE0FB123E9}"/>
              </a:ext>
            </a:extLst>
          </p:cNvPr>
          <p:cNvCxnSpPr>
            <a:cxnSpLocks/>
          </p:cNvCxnSpPr>
          <p:nvPr/>
        </p:nvCxnSpPr>
        <p:spPr>
          <a:xfrm flipH="1" flipV="1">
            <a:off x="6580852" y="2137649"/>
            <a:ext cx="1664" cy="459363"/>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7A5C5B32-9D7E-EF4D-A951-8CC4A05AF1D7}"/>
              </a:ext>
            </a:extLst>
          </p:cNvPr>
          <p:cNvCxnSpPr>
            <a:cxnSpLocks/>
          </p:cNvCxnSpPr>
          <p:nvPr/>
        </p:nvCxnSpPr>
        <p:spPr>
          <a:xfrm flipV="1">
            <a:off x="6834376" y="2137649"/>
            <a:ext cx="0" cy="457200"/>
          </a:xfrm>
          <a:prstGeom prst="line">
            <a:avLst/>
          </a:prstGeom>
          <a:ln w="190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23B74D0F-6429-7240-81F8-9D10FC1AEFD9}"/>
              </a:ext>
            </a:extLst>
          </p:cNvPr>
          <p:cNvCxnSpPr>
            <a:cxnSpLocks/>
          </p:cNvCxnSpPr>
          <p:nvPr/>
        </p:nvCxnSpPr>
        <p:spPr>
          <a:xfrm>
            <a:off x="6580852" y="2137649"/>
            <a:ext cx="2535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A5A91705-CF6A-2F43-9C3D-683766F15A6C}"/>
              </a:ext>
            </a:extLst>
          </p:cNvPr>
          <p:cNvCxnSpPr>
            <a:cxnSpLocks/>
          </p:cNvCxnSpPr>
          <p:nvPr/>
        </p:nvCxnSpPr>
        <p:spPr>
          <a:xfrm>
            <a:off x="6832712" y="2592686"/>
            <a:ext cx="2535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558255E0-B0B1-E148-A00C-F48900E0D856}"/>
              </a:ext>
            </a:extLst>
          </p:cNvPr>
          <p:cNvCxnSpPr>
            <a:cxnSpLocks/>
          </p:cNvCxnSpPr>
          <p:nvPr/>
        </p:nvCxnSpPr>
        <p:spPr>
          <a:xfrm flipH="1" flipV="1">
            <a:off x="7086236" y="2135486"/>
            <a:ext cx="1664" cy="459363"/>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F341B436-0C45-6847-B53F-00A7F3798555}"/>
              </a:ext>
            </a:extLst>
          </p:cNvPr>
          <p:cNvCxnSpPr>
            <a:cxnSpLocks/>
          </p:cNvCxnSpPr>
          <p:nvPr/>
        </p:nvCxnSpPr>
        <p:spPr>
          <a:xfrm flipV="1">
            <a:off x="7339760" y="2135486"/>
            <a:ext cx="0" cy="457200"/>
          </a:xfrm>
          <a:prstGeom prst="line">
            <a:avLst/>
          </a:prstGeom>
          <a:ln w="190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BB6AD11B-8832-FE44-821C-C8A2AB04D9C2}"/>
              </a:ext>
            </a:extLst>
          </p:cNvPr>
          <p:cNvCxnSpPr>
            <a:cxnSpLocks/>
          </p:cNvCxnSpPr>
          <p:nvPr/>
        </p:nvCxnSpPr>
        <p:spPr>
          <a:xfrm>
            <a:off x="7086236" y="2135486"/>
            <a:ext cx="2535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CF59769F-2383-484B-8EDE-8A316E10F65B}"/>
              </a:ext>
            </a:extLst>
          </p:cNvPr>
          <p:cNvCxnSpPr>
            <a:cxnSpLocks/>
          </p:cNvCxnSpPr>
          <p:nvPr/>
        </p:nvCxnSpPr>
        <p:spPr>
          <a:xfrm>
            <a:off x="7336432" y="2592686"/>
            <a:ext cx="2535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88E1FEFE-A826-254E-8DE5-AF4C1B481761}"/>
              </a:ext>
            </a:extLst>
          </p:cNvPr>
          <p:cNvCxnSpPr>
            <a:cxnSpLocks/>
          </p:cNvCxnSpPr>
          <p:nvPr/>
        </p:nvCxnSpPr>
        <p:spPr>
          <a:xfrm flipH="1" flipV="1">
            <a:off x="7589956" y="2135486"/>
            <a:ext cx="1664" cy="459363"/>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110CB233-6D8E-9E42-B4F1-D5B3B7314CDF}"/>
              </a:ext>
            </a:extLst>
          </p:cNvPr>
          <p:cNvCxnSpPr>
            <a:cxnSpLocks/>
          </p:cNvCxnSpPr>
          <p:nvPr/>
        </p:nvCxnSpPr>
        <p:spPr>
          <a:xfrm flipV="1">
            <a:off x="7843480" y="2135486"/>
            <a:ext cx="0" cy="457200"/>
          </a:xfrm>
          <a:prstGeom prst="line">
            <a:avLst/>
          </a:prstGeom>
          <a:ln w="190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83B60D1A-3538-9846-9B04-24EF9FE53A2C}"/>
              </a:ext>
            </a:extLst>
          </p:cNvPr>
          <p:cNvCxnSpPr>
            <a:cxnSpLocks/>
          </p:cNvCxnSpPr>
          <p:nvPr/>
        </p:nvCxnSpPr>
        <p:spPr>
          <a:xfrm>
            <a:off x="7589956" y="2135486"/>
            <a:ext cx="2535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51D2EC65-7FC9-3047-BFD7-E1A384EE2FBC}"/>
              </a:ext>
            </a:extLst>
          </p:cNvPr>
          <p:cNvCxnSpPr>
            <a:cxnSpLocks/>
          </p:cNvCxnSpPr>
          <p:nvPr/>
        </p:nvCxnSpPr>
        <p:spPr>
          <a:xfrm>
            <a:off x="7841816" y="2590523"/>
            <a:ext cx="2535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93CF6011-706B-F34E-9F2C-99EBE77A71E3}"/>
              </a:ext>
            </a:extLst>
          </p:cNvPr>
          <p:cNvCxnSpPr>
            <a:cxnSpLocks/>
          </p:cNvCxnSpPr>
          <p:nvPr/>
        </p:nvCxnSpPr>
        <p:spPr>
          <a:xfrm flipH="1" flipV="1">
            <a:off x="8095340" y="2133323"/>
            <a:ext cx="1664" cy="459363"/>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9C58CB76-7FFA-EF41-AFC7-8ED5D3DDDC1F}"/>
              </a:ext>
            </a:extLst>
          </p:cNvPr>
          <p:cNvCxnSpPr>
            <a:cxnSpLocks/>
          </p:cNvCxnSpPr>
          <p:nvPr/>
        </p:nvCxnSpPr>
        <p:spPr>
          <a:xfrm flipV="1">
            <a:off x="8348864" y="2133323"/>
            <a:ext cx="0" cy="457200"/>
          </a:xfrm>
          <a:prstGeom prst="line">
            <a:avLst/>
          </a:prstGeom>
          <a:ln w="190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9370ADC2-9528-714C-9BB6-A5E7B47D9F70}"/>
              </a:ext>
            </a:extLst>
          </p:cNvPr>
          <p:cNvCxnSpPr>
            <a:cxnSpLocks/>
          </p:cNvCxnSpPr>
          <p:nvPr/>
        </p:nvCxnSpPr>
        <p:spPr>
          <a:xfrm>
            <a:off x="8095340" y="2133323"/>
            <a:ext cx="25352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57" name="TextBox 256">
            <a:extLst>
              <a:ext uri="{FF2B5EF4-FFF2-40B4-BE49-F238E27FC236}">
                <a16:creationId xmlns:a16="http://schemas.microsoft.com/office/drawing/2014/main" id="{0E54C304-453D-334A-8375-F2DCEB546072}"/>
              </a:ext>
            </a:extLst>
          </p:cNvPr>
          <p:cNvSpPr txBox="1"/>
          <p:nvPr/>
        </p:nvSpPr>
        <p:spPr>
          <a:xfrm>
            <a:off x="541002" y="2040920"/>
            <a:ext cx="1203387" cy="707886"/>
          </a:xfrm>
          <a:prstGeom prst="rect">
            <a:avLst/>
          </a:prstGeom>
          <a:noFill/>
        </p:spPr>
        <p:txBody>
          <a:bodyPr wrap="square" rtlCol="0">
            <a:spAutoFit/>
          </a:bodyPr>
          <a:lstStyle/>
          <a:p>
            <a:r>
              <a:rPr lang="en-US" sz="2000" dirty="0"/>
              <a:t>External Signal</a:t>
            </a:r>
          </a:p>
        </p:txBody>
      </p:sp>
      <p:cxnSp>
        <p:nvCxnSpPr>
          <p:cNvPr id="258" name="Straight Connector 257">
            <a:extLst>
              <a:ext uri="{FF2B5EF4-FFF2-40B4-BE49-F238E27FC236}">
                <a16:creationId xmlns:a16="http://schemas.microsoft.com/office/drawing/2014/main" id="{5D0BFD2F-198B-9746-9181-20656F85C605}"/>
              </a:ext>
            </a:extLst>
          </p:cNvPr>
          <p:cNvCxnSpPr>
            <a:cxnSpLocks/>
          </p:cNvCxnSpPr>
          <p:nvPr/>
        </p:nvCxnSpPr>
        <p:spPr>
          <a:xfrm>
            <a:off x="2272007" y="3672625"/>
            <a:ext cx="6212536"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272" name="Group 271">
            <a:extLst>
              <a:ext uri="{FF2B5EF4-FFF2-40B4-BE49-F238E27FC236}">
                <a16:creationId xmlns:a16="http://schemas.microsoft.com/office/drawing/2014/main" id="{C0538A27-5FD0-824E-A152-067B6EC0E4AE}"/>
              </a:ext>
            </a:extLst>
          </p:cNvPr>
          <p:cNvGrpSpPr/>
          <p:nvPr/>
        </p:nvGrpSpPr>
        <p:grpSpPr>
          <a:xfrm>
            <a:off x="2525531" y="3201824"/>
            <a:ext cx="5571473" cy="476828"/>
            <a:chOff x="2270588" y="2349061"/>
            <a:chExt cx="5571473" cy="476828"/>
          </a:xfrm>
        </p:grpSpPr>
        <p:cxnSp>
          <p:nvCxnSpPr>
            <p:cNvPr id="260" name="Straight Connector 259">
              <a:extLst>
                <a:ext uri="{FF2B5EF4-FFF2-40B4-BE49-F238E27FC236}">
                  <a16:creationId xmlns:a16="http://schemas.microsoft.com/office/drawing/2014/main" id="{EFE46458-E731-4B4E-9C66-359DDA5336C0}"/>
                </a:ext>
              </a:extLst>
            </p:cNvPr>
            <p:cNvCxnSpPr>
              <a:cxnSpLocks/>
            </p:cNvCxnSpPr>
            <p:nvPr/>
          </p:nvCxnSpPr>
          <p:spPr>
            <a:xfrm flipH="1" flipV="1">
              <a:off x="2270588" y="2366526"/>
              <a:ext cx="1664" cy="459363"/>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1DA5511B-F6FE-0248-8052-1EAF47A9608A}"/>
                </a:ext>
              </a:extLst>
            </p:cNvPr>
            <p:cNvCxnSpPr>
              <a:cxnSpLocks/>
            </p:cNvCxnSpPr>
            <p:nvPr/>
          </p:nvCxnSpPr>
          <p:spPr>
            <a:xfrm flipH="1" flipV="1">
              <a:off x="2775972" y="2364363"/>
              <a:ext cx="1664" cy="459363"/>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DFF918F7-C643-5840-A891-EB8DA283820A}"/>
                </a:ext>
              </a:extLst>
            </p:cNvPr>
            <p:cNvCxnSpPr>
              <a:cxnSpLocks/>
            </p:cNvCxnSpPr>
            <p:nvPr/>
          </p:nvCxnSpPr>
          <p:spPr>
            <a:xfrm flipH="1" flipV="1">
              <a:off x="3279692" y="2364363"/>
              <a:ext cx="1664" cy="459363"/>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0226017C-1596-8543-9E06-E3DF458334AC}"/>
                </a:ext>
              </a:extLst>
            </p:cNvPr>
            <p:cNvCxnSpPr>
              <a:cxnSpLocks/>
            </p:cNvCxnSpPr>
            <p:nvPr/>
          </p:nvCxnSpPr>
          <p:spPr>
            <a:xfrm flipH="1" flipV="1">
              <a:off x="3785076" y="2362200"/>
              <a:ext cx="1664" cy="459363"/>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CE071EC0-9F48-7945-817D-598BBACF8789}"/>
                </a:ext>
              </a:extLst>
            </p:cNvPr>
            <p:cNvCxnSpPr>
              <a:cxnSpLocks/>
            </p:cNvCxnSpPr>
            <p:nvPr/>
          </p:nvCxnSpPr>
          <p:spPr>
            <a:xfrm flipH="1" flipV="1">
              <a:off x="4287131" y="2364363"/>
              <a:ext cx="1664" cy="459363"/>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1E9784DD-906C-5440-AC9B-BCBBAF49FF6A}"/>
                </a:ext>
              </a:extLst>
            </p:cNvPr>
            <p:cNvCxnSpPr>
              <a:cxnSpLocks/>
            </p:cNvCxnSpPr>
            <p:nvPr/>
          </p:nvCxnSpPr>
          <p:spPr>
            <a:xfrm flipH="1" flipV="1">
              <a:off x="4792515" y="2362200"/>
              <a:ext cx="1664" cy="459363"/>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63D78EA5-1DF2-8E4B-A650-CB38817BD959}"/>
                </a:ext>
              </a:extLst>
            </p:cNvPr>
            <p:cNvCxnSpPr>
              <a:cxnSpLocks/>
            </p:cNvCxnSpPr>
            <p:nvPr/>
          </p:nvCxnSpPr>
          <p:spPr>
            <a:xfrm flipH="1" flipV="1">
              <a:off x="5296235" y="2362200"/>
              <a:ext cx="1664" cy="459363"/>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2AD6B682-097D-F94B-94A7-019CED3D40E0}"/>
                </a:ext>
              </a:extLst>
            </p:cNvPr>
            <p:cNvCxnSpPr>
              <a:cxnSpLocks/>
            </p:cNvCxnSpPr>
            <p:nvPr/>
          </p:nvCxnSpPr>
          <p:spPr>
            <a:xfrm flipH="1" flipV="1">
              <a:off x="5801619" y="2360037"/>
              <a:ext cx="1664" cy="459363"/>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F8E40292-835F-154E-8BD6-B10C9EFD9D28}"/>
                </a:ext>
              </a:extLst>
            </p:cNvPr>
            <p:cNvCxnSpPr>
              <a:cxnSpLocks/>
            </p:cNvCxnSpPr>
            <p:nvPr/>
          </p:nvCxnSpPr>
          <p:spPr>
            <a:xfrm flipH="1" flipV="1">
              <a:off x="6325909" y="2353387"/>
              <a:ext cx="1664" cy="459363"/>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6293A7E6-6EA9-124E-90C9-A1B21A948053}"/>
                </a:ext>
              </a:extLst>
            </p:cNvPr>
            <p:cNvCxnSpPr>
              <a:cxnSpLocks/>
            </p:cNvCxnSpPr>
            <p:nvPr/>
          </p:nvCxnSpPr>
          <p:spPr>
            <a:xfrm flipH="1" flipV="1">
              <a:off x="6831293" y="2351224"/>
              <a:ext cx="1664" cy="459363"/>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74C07420-1F4F-DE4B-A340-52C90D79B653}"/>
                </a:ext>
              </a:extLst>
            </p:cNvPr>
            <p:cNvCxnSpPr>
              <a:cxnSpLocks/>
            </p:cNvCxnSpPr>
            <p:nvPr/>
          </p:nvCxnSpPr>
          <p:spPr>
            <a:xfrm flipH="1" flipV="1">
              <a:off x="7335013" y="2351224"/>
              <a:ext cx="1664" cy="459363"/>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DA833A2F-6BE4-4C47-BFC4-F295014AF8CF}"/>
                </a:ext>
              </a:extLst>
            </p:cNvPr>
            <p:cNvCxnSpPr>
              <a:cxnSpLocks/>
            </p:cNvCxnSpPr>
            <p:nvPr/>
          </p:nvCxnSpPr>
          <p:spPr>
            <a:xfrm flipH="1" flipV="1">
              <a:off x="7840397" y="2349061"/>
              <a:ext cx="1664" cy="459363"/>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73" name="TextBox 272">
            <a:extLst>
              <a:ext uri="{FF2B5EF4-FFF2-40B4-BE49-F238E27FC236}">
                <a16:creationId xmlns:a16="http://schemas.microsoft.com/office/drawing/2014/main" id="{87FA8E1B-FE44-7C4E-BAA8-1DC7E63298B4}"/>
              </a:ext>
            </a:extLst>
          </p:cNvPr>
          <p:cNvSpPr txBox="1"/>
          <p:nvPr/>
        </p:nvSpPr>
        <p:spPr>
          <a:xfrm>
            <a:off x="464621" y="3087457"/>
            <a:ext cx="1680624" cy="707886"/>
          </a:xfrm>
          <a:prstGeom prst="rect">
            <a:avLst/>
          </a:prstGeom>
          <a:noFill/>
        </p:spPr>
        <p:txBody>
          <a:bodyPr wrap="square" rtlCol="0">
            <a:spAutoFit/>
          </a:bodyPr>
          <a:lstStyle/>
          <a:p>
            <a:r>
              <a:rPr lang="en-US" sz="2000" dirty="0"/>
              <a:t>Capture every rising edge</a:t>
            </a:r>
          </a:p>
        </p:txBody>
      </p:sp>
      <p:grpSp>
        <p:nvGrpSpPr>
          <p:cNvPr id="298" name="Group 297">
            <a:extLst>
              <a:ext uri="{FF2B5EF4-FFF2-40B4-BE49-F238E27FC236}">
                <a16:creationId xmlns:a16="http://schemas.microsoft.com/office/drawing/2014/main" id="{94A4321E-7743-684E-B768-3830F843FE34}"/>
              </a:ext>
            </a:extLst>
          </p:cNvPr>
          <p:cNvGrpSpPr/>
          <p:nvPr/>
        </p:nvGrpSpPr>
        <p:grpSpPr>
          <a:xfrm>
            <a:off x="443643" y="4120244"/>
            <a:ext cx="8019922" cy="707886"/>
            <a:chOff x="443643" y="4120244"/>
            <a:chExt cx="8019922" cy="707886"/>
          </a:xfrm>
        </p:grpSpPr>
        <p:cxnSp>
          <p:nvCxnSpPr>
            <p:cNvPr id="274" name="Straight Connector 273">
              <a:extLst>
                <a:ext uri="{FF2B5EF4-FFF2-40B4-BE49-F238E27FC236}">
                  <a16:creationId xmlns:a16="http://schemas.microsoft.com/office/drawing/2014/main" id="{1D95C9E5-A342-CC41-9FC4-DB955F29C221}"/>
                </a:ext>
              </a:extLst>
            </p:cNvPr>
            <p:cNvCxnSpPr>
              <a:cxnSpLocks/>
            </p:cNvCxnSpPr>
            <p:nvPr/>
          </p:nvCxnSpPr>
          <p:spPr>
            <a:xfrm>
              <a:off x="2251029" y="4705412"/>
              <a:ext cx="6212536"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275" name="Group 274">
              <a:extLst>
                <a:ext uri="{FF2B5EF4-FFF2-40B4-BE49-F238E27FC236}">
                  <a16:creationId xmlns:a16="http://schemas.microsoft.com/office/drawing/2014/main" id="{9350CC7A-D8D7-5D4F-99E4-B51123CEDFF6}"/>
                </a:ext>
              </a:extLst>
            </p:cNvPr>
            <p:cNvGrpSpPr/>
            <p:nvPr/>
          </p:nvGrpSpPr>
          <p:grpSpPr>
            <a:xfrm>
              <a:off x="3009937" y="4234611"/>
              <a:ext cx="5066089" cy="474665"/>
              <a:chOff x="2775972" y="2349061"/>
              <a:chExt cx="5066089" cy="474665"/>
            </a:xfrm>
          </p:grpSpPr>
          <p:cxnSp>
            <p:nvCxnSpPr>
              <p:cNvPr id="277" name="Straight Connector 276">
                <a:extLst>
                  <a:ext uri="{FF2B5EF4-FFF2-40B4-BE49-F238E27FC236}">
                    <a16:creationId xmlns:a16="http://schemas.microsoft.com/office/drawing/2014/main" id="{3B654F18-0F16-CC46-9543-626FB6800B93}"/>
                  </a:ext>
                </a:extLst>
              </p:cNvPr>
              <p:cNvCxnSpPr>
                <a:cxnSpLocks/>
              </p:cNvCxnSpPr>
              <p:nvPr/>
            </p:nvCxnSpPr>
            <p:spPr>
              <a:xfrm flipH="1" flipV="1">
                <a:off x="2775972" y="2364363"/>
                <a:ext cx="1664" cy="459363"/>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DDC716E8-8662-4E4A-97DF-29E0A4F09B80}"/>
                  </a:ext>
                </a:extLst>
              </p:cNvPr>
              <p:cNvCxnSpPr>
                <a:cxnSpLocks/>
              </p:cNvCxnSpPr>
              <p:nvPr/>
            </p:nvCxnSpPr>
            <p:spPr>
              <a:xfrm flipH="1" flipV="1">
                <a:off x="3785076" y="2362200"/>
                <a:ext cx="1664" cy="459363"/>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7A79E37A-336A-5A42-A14C-26AA6AAEFC2D}"/>
                  </a:ext>
                </a:extLst>
              </p:cNvPr>
              <p:cNvCxnSpPr>
                <a:cxnSpLocks/>
              </p:cNvCxnSpPr>
              <p:nvPr/>
            </p:nvCxnSpPr>
            <p:spPr>
              <a:xfrm flipH="1" flipV="1">
                <a:off x="4792515" y="2362200"/>
                <a:ext cx="1664" cy="459363"/>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804972DE-6352-8645-838E-835F000F0132}"/>
                  </a:ext>
                </a:extLst>
              </p:cNvPr>
              <p:cNvCxnSpPr>
                <a:cxnSpLocks/>
              </p:cNvCxnSpPr>
              <p:nvPr/>
            </p:nvCxnSpPr>
            <p:spPr>
              <a:xfrm flipH="1" flipV="1">
                <a:off x="5801619" y="2360037"/>
                <a:ext cx="1664" cy="459363"/>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5666C82D-A69D-B14F-BEB3-9B5702E3FF07}"/>
                  </a:ext>
                </a:extLst>
              </p:cNvPr>
              <p:cNvCxnSpPr>
                <a:cxnSpLocks/>
              </p:cNvCxnSpPr>
              <p:nvPr/>
            </p:nvCxnSpPr>
            <p:spPr>
              <a:xfrm flipH="1" flipV="1">
                <a:off x="6831293" y="2351224"/>
                <a:ext cx="1664" cy="459363"/>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1BA8501A-F243-EA4C-8B1D-FDA92A501826}"/>
                  </a:ext>
                </a:extLst>
              </p:cNvPr>
              <p:cNvCxnSpPr>
                <a:cxnSpLocks/>
              </p:cNvCxnSpPr>
              <p:nvPr/>
            </p:nvCxnSpPr>
            <p:spPr>
              <a:xfrm flipH="1" flipV="1">
                <a:off x="7840397" y="2349061"/>
                <a:ext cx="1664" cy="459363"/>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88" name="TextBox 287">
              <a:extLst>
                <a:ext uri="{FF2B5EF4-FFF2-40B4-BE49-F238E27FC236}">
                  <a16:creationId xmlns:a16="http://schemas.microsoft.com/office/drawing/2014/main" id="{7F2E435B-9AFB-2B49-B96C-B985FB3554C7}"/>
                </a:ext>
              </a:extLst>
            </p:cNvPr>
            <p:cNvSpPr txBox="1"/>
            <p:nvPr/>
          </p:nvSpPr>
          <p:spPr>
            <a:xfrm>
              <a:off x="443643" y="4120244"/>
              <a:ext cx="1680624" cy="707886"/>
            </a:xfrm>
            <a:prstGeom prst="rect">
              <a:avLst/>
            </a:prstGeom>
            <a:noFill/>
          </p:spPr>
          <p:txBody>
            <a:bodyPr wrap="square" rtlCol="0">
              <a:spAutoFit/>
            </a:bodyPr>
            <a:lstStyle/>
            <a:p>
              <a:r>
                <a:rPr lang="en-US" sz="2000" dirty="0"/>
                <a:t>Capture every 2 rising edges</a:t>
              </a:r>
            </a:p>
          </p:txBody>
        </p:sp>
      </p:grpSp>
      <p:grpSp>
        <p:nvGrpSpPr>
          <p:cNvPr id="299" name="Group 298">
            <a:extLst>
              <a:ext uri="{FF2B5EF4-FFF2-40B4-BE49-F238E27FC236}">
                <a16:creationId xmlns:a16="http://schemas.microsoft.com/office/drawing/2014/main" id="{BDA41A60-2013-6446-8B87-49D416BBCC66}"/>
              </a:ext>
            </a:extLst>
          </p:cNvPr>
          <p:cNvGrpSpPr/>
          <p:nvPr/>
        </p:nvGrpSpPr>
        <p:grpSpPr>
          <a:xfrm>
            <a:off x="443643" y="5142571"/>
            <a:ext cx="8019922" cy="707886"/>
            <a:chOff x="443643" y="5142571"/>
            <a:chExt cx="8019922" cy="707886"/>
          </a:xfrm>
        </p:grpSpPr>
        <p:cxnSp>
          <p:nvCxnSpPr>
            <p:cNvPr id="289" name="Straight Connector 288">
              <a:extLst>
                <a:ext uri="{FF2B5EF4-FFF2-40B4-BE49-F238E27FC236}">
                  <a16:creationId xmlns:a16="http://schemas.microsoft.com/office/drawing/2014/main" id="{37E6AD19-D9BA-7640-9C9C-F27CEBC82B99}"/>
                </a:ext>
              </a:extLst>
            </p:cNvPr>
            <p:cNvCxnSpPr>
              <a:cxnSpLocks/>
            </p:cNvCxnSpPr>
            <p:nvPr/>
          </p:nvCxnSpPr>
          <p:spPr>
            <a:xfrm>
              <a:off x="2251029" y="5727739"/>
              <a:ext cx="6212536"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290" name="Group 289">
              <a:extLst>
                <a:ext uri="{FF2B5EF4-FFF2-40B4-BE49-F238E27FC236}">
                  <a16:creationId xmlns:a16="http://schemas.microsoft.com/office/drawing/2014/main" id="{311FB38C-534F-7647-82A4-33A79D3CCD19}"/>
                </a:ext>
              </a:extLst>
            </p:cNvPr>
            <p:cNvGrpSpPr/>
            <p:nvPr/>
          </p:nvGrpSpPr>
          <p:grpSpPr>
            <a:xfrm>
              <a:off x="4019041" y="5256938"/>
              <a:ext cx="4056985" cy="472502"/>
              <a:chOff x="3785076" y="2349061"/>
              <a:chExt cx="4056985" cy="472502"/>
            </a:xfrm>
          </p:grpSpPr>
          <p:cxnSp>
            <p:nvCxnSpPr>
              <p:cNvPr id="292" name="Straight Connector 291">
                <a:extLst>
                  <a:ext uri="{FF2B5EF4-FFF2-40B4-BE49-F238E27FC236}">
                    <a16:creationId xmlns:a16="http://schemas.microsoft.com/office/drawing/2014/main" id="{C9CC576D-46EB-3642-B29A-4E3C84241DB2}"/>
                  </a:ext>
                </a:extLst>
              </p:cNvPr>
              <p:cNvCxnSpPr>
                <a:cxnSpLocks/>
              </p:cNvCxnSpPr>
              <p:nvPr/>
            </p:nvCxnSpPr>
            <p:spPr>
              <a:xfrm flipH="1" flipV="1">
                <a:off x="3785076" y="2362200"/>
                <a:ext cx="1664" cy="459363"/>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E6E69048-D6AD-2642-B6EC-7751ECFE390A}"/>
                  </a:ext>
                </a:extLst>
              </p:cNvPr>
              <p:cNvCxnSpPr>
                <a:cxnSpLocks/>
              </p:cNvCxnSpPr>
              <p:nvPr/>
            </p:nvCxnSpPr>
            <p:spPr>
              <a:xfrm flipH="1" flipV="1">
                <a:off x="5801619" y="2360037"/>
                <a:ext cx="1664" cy="459363"/>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6AC968A3-2EBC-1547-A854-FDC13BCE64B7}"/>
                  </a:ext>
                </a:extLst>
              </p:cNvPr>
              <p:cNvCxnSpPr>
                <a:cxnSpLocks/>
              </p:cNvCxnSpPr>
              <p:nvPr/>
            </p:nvCxnSpPr>
            <p:spPr>
              <a:xfrm flipH="1" flipV="1">
                <a:off x="7840397" y="2349061"/>
                <a:ext cx="1664" cy="459363"/>
              </a:xfrm>
              <a:prstGeom prst="line">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97" name="TextBox 296">
              <a:extLst>
                <a:ext uri="{FF2B5EF4-FFF2-40B4-BE49-F238E27FC236}">
                  <a16:creationId xmlns:a16="http://schemas.microsoft.com/office/drawing/2014/main" id="{CBBB83F6-7378-954A-876D-6B6EF312FAF3}"/>
                </a:ext>
              </a:extLst>
            </p:cNvPr>
            <p:cNvSpPr txBox="1"/>
            <p:nvPr/>
          </p:nvSpPr>
          <p:spPr>
            <a:xfrm>
              <a:off x="443643" y="5142571"/>
              <a:ext cx="1680624" cy="707886"/>
            </a:xfrm>
            <a:prstGeom prst="rect">
              <a:avLst/>
            </a:prstGeom>
            <a:noFill/>
          </p:spPr>
          <p:txBody>
            <a:bodyPr wrap="square" rtlCol="0">
              <a:spAutoFit/>
            </a:bodyPr>
            <a:lstStyle/>
            <a:p>
              <a:r>
                <a:rPr lang="en-US" sz="2000" dirty="0"/>
                <a:t>Capture every 4 rising edges</a:t>
              </a:r>
            </a:p>
          </p:txBody>
        </p:sp>
      </p:grpSp>
    </p:spTree>
    <p:extLst>
      <p:ext uri="{BB962C8B-B14F-4D97-AF65-F5344CB8AC3E}">
        <p14:creationId xmlns:p14="http://schemas.microsoft.com/office/powerpoint/2010/main" val="206600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7C8D44-3667-46F6-9772-CC52308E2A7F}" type="slidenum">
              <a:rPr kumimoji="0" lang="en-US" smtClean="0"/>
              <a:pPr/>
              <a:t>5</a:t>
            </a:fld>
            <a:endParaRPr kumimoji="0" lang="en-US" dirty="0"/>
          </a:p>
        </p:txBody>
      </p:sp>
      <p:grpSp>
        <p:nvGrpSpPr>
          <p:cNvPr id="243" name="Group 242"/>
          <p:cNvGrpSpPr/>
          <p:nvPr/>
        </p:nvGrpSpPr>
        <p:grpSpPr>
          <a:xfrm>
            <a:off x="994973" y="4857856"/>
            <a:ext cx="7924800" cy="1450555"/>
            <a:chOff x="152400" y="1828800"/>
            <a:chExt cx="8906985" cy="1450554"/>
          </a:xfrm>
        </p:grpSpPr>
        <p:grpSp>
          <p:nvGrpSpPr>
            <p:cNvPr id="241" name="Group 240"/>
            <p:cNvGrpSpPr/>
            <p:nvPr/>
          </p:nvGrpSpPr>
          <p:grpSpPr>
            <a:xfrm>
              <a:off x="152401" y="1828800"/>
              <a:ext cx="8906984" cy="228600"/>
              <a:chOff x="152401" y="1828800"/>
              <a:chExt cx="8906984" cy="228600"/>
            </a:xfrm>
          </p:grpSpPr>
          <p:grpSp>
            <p:nvGrpSpPr>
              <p:cNvPr id="21" name="Group 20"/>
              <p:cNvGrpSpPr/>
              <p:nvPr/>
            </p:nvGrpSpPr>
            <p:grpSpPr>
              <a:xfrm>
                <a:off x="152401" y="1828800"/>
                <a:ext cx="466725" cy="228600"/>
                <a:chOff x="914400" y="1828800"/>
                <a:chExt cx="466725" cy="228600"/>
              </a:xfrm>
            </p:grpSpPr>
            <p:cxnSp>
              <p:nvCxnSpPr>
                <p:cNvPr id="7" name="Elbow Connector 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466726" y="1828800"/>
                <a:ext cx="466725" cy="228600"/>
                <a:chOff x="914400" y="1828800"/>
                <a:chExt cx="466725" cy="228600"/>
              </a:xfrm>
            </p:grpSpPr>
            <p:cxnSp>
              <p:nvCxnSpPr>
                <p:cNvPr id="23" name="Elbow Connector 2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776287" y="1828800"/>
                <a:ext cx="466725" cy="228600"/>
                <a:chOff x="914400" y="1828800"/>
                <a:chExt cx="466725" cy="228600"/>
              </a:xfrm>
            </p:grpSpPr>
            <p:cxnSp>
              <p:nvCxnSpPr>
                <p:cNvPr id="26" name="Elbow Connector 25"/>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1090612" y="1828800"/>
                <a:ext cx="466725" cy="228600"/>
                <a:chOff x="914400" y="1828800"/>
                <a:chExt cx="466725" cy="228600"/>
              </a:xfrm>
            </p:grpSpPr>
            <p:cxnSp>
              <p:nvCxnSpPr>
                <p:cNvPr id="29" name="Elbow Connector 28"/>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1397793" y="1828800"/>
                <a:ext cx="466725" cy="228600"/>
                <a:chOff x="914400" y="1828800"/>
                <a:chExt cx="466725" cy="228600"/>
              </a:xfrm>
            </p:grpSpPr>
            <p:cxnSp>
              <p:nvCxnSpPr>
                <p:cNvPr id="32" name="Elbow Connector 31"/>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1712118" y="1828800"/>
                <a:ext cx="466725" cy="228600"/>
                <a:chOff x="914400" y="1828800"/>
                <a:chExt cx="466725" cy="228600"/>
              </a:xfrm>
            </p:grpSpPr>
            <p:cxnSp>
              <p:nvCxnSpPr>
                <p:cNvPr id="35" name="Elbow Connector 3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2021679" y="1828800"/>
                <a:ext cx="466725" cy="228600"/>
                <a:chOff x="914400" y="1828800"/>
                <a:chExt cx="466725" cy="228600"/>
              </a:xfrm>
            </p:grpSpPr>
            <p:cxnSp>
              <p:nvCxnSpPr>
                <p:cNvPr id="38" name="Elbow Connector 3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2336004" y="1828800"/>
                <a:ext cx="466725" cy="228600"/>
                <a:chOff x="914400" y="1828800"/>
                <a:chExt cx="466725" cy="228600"/>
              </a:xfrm>
            </p:grpSpPr>
            <p:cxnSp>
              <p:nvCxnSpPr>
                <p:cNvPr id="41" name="Elbow Connector 4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2654553" y="1828800"/>
                <a:ext cx="466725" cy="228600"/>
                <a:chOff x="914400" y="1828800"/>
                <a:chExt cx="466725" cy="228600"/>
              </a:xfrm>
            </p:grpSpPr>
            <p:cxnSp>
              <p:nvCxnSpPr>
                <p:cNvPr id="44" name="Elbow Connector 4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5" name="Elbow Connector 4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2968878" y="1828800"/>
                <a:ext cx="466725" cy="228600"/>
                <a:chOff x="914400" y="1828800"/>
                <a:chExt cx="466725" cy="228600"/>
              </a:xfrm>
            </p:grpSpPr>
            <p:cxnSp>
              <p:nvCxnSpPr>
                <p:cNvPr id="47" name="Elbow Connector 4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48" name="Elbow Connector 4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3278439" y="1828800"/>
                <a:ext cx="466725" cy="228600"/>
                <a:chOff x="914400" y="1828800"/>
                <a:chExt cx="466725" cy="228600"/>
              </a:xfrm>
            </p:grpSpPr>
            <p:cxnSp>
              <p:nvCxnSpPr>
                <p:cNvPr id="50" name="Elbow Connector 4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1" name="Elbow Connector 5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3592764" y="1828800"/>
                <a:ext cx="466725" cy="228600"/>
                <a:chOff x="914400" y="1828800"/>
                <a:chExt cx="466725" cy="228600"/>
              </a:xfrm>
            </p:grpSpPr>
            <p:cxnSp>
              <p:nvCxnSpPr>
                <p:cNvPr id="53" name="Elbow Connector 5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3899945" y="1828800"/>
                <a:ext cx="466725" cy="228600"/>
                <a:chOff x="914400" y="1828800"/>
                <a:chExt cx="466725" cy="228600"/>
              </a:xfrm>
            </p:grpSpPr>
            <p:cxnSp>
              <p:nvCxnSpPr>
                <p:cNvPr id="56" name="Elbow Connector 55"/>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57" name="Elbow Connector 56"/>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4214270" y="1828800"/>
                <a:ext cx="466725" cy="228600"/>
                <a:chOff x="914400" y="1828800"/>
                <a:chExt cx="466725" cy="228600"/>
              </a:xfrm>
            </p:grpSpPr>
            <p:cxnSp>
              <p:nvCxnSpPr>
                <p:cNvPr id="59" name="Elbow Connector 58"/>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0" name="Elbow Connector 59"/>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4523831" y="1828800"/>
                <a:ext cx="466725" cy="228600"/>
                <a:chOff x="914400" y="1828800"/>
                <a:chExt cx="466725" cy="228600"/>
              </a:xfrm>
            </p:grpSpPr>
            <p:cxnSp>
              <p:nvCxnSpPr>
                <p:cNvPr id="62" name="Elbow Connector 61"/>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3" name="Elbow Connector 62"/>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4838156" y="1828800"/>
                <a:ext cx="466725" cy="228600"/>
                <a:chOff x="914400" y="1828800"/>
                <a:chExt cx="466725" cy="228600"/>
              </a:xfrm>
            </p:grpSpPr>
            <p:cxnSp>
              <p:nvCxnSpPr>
                <p:cNvPr id="65" name="Elbow Connector 6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6" name="Elbow Connector 6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5151374" y="1828800"/>
                <a:ext cx="466725" cy="228600"/>
                <a:chOff x="914400" y="1828800"/>
                <a:chExt cx="466725" cy="228600"/>
              </a:xfrm>
            </p:grpSpPr>
            <p:cxnSp>
              <p:nvCxnSpPr>
                <p:cNvPr id="68" name="Elbow Connector 6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69" name="Elbow Connector 6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5458555" y="1828800"/>
                <a:ext cx="466725" cy="228600"/>
                <a:chOff x="914400" y="1828800"/>
                <a:chExt cx="466725" cy="228600"/>
              </a:xfrm>
            </p:grpSpPr>
            <p:cxnSp>
              <p:nvCxnSpPr>
                <p:cNvPr id="71" name="Elbow Connector 7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2" name="Elbow Connector 7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5772880" y="1828800"/>
                <a:ext cx="466725" cy="228600"/>
                <a:chOff x="914400" y="1828800"/>
                <a:chExt cx="466725" cy="228600"/>
              </a:xfrm>
            </p:grpSpPr>
            <p:cxnSp>
              <p:nvCxnSpPr>
                <p:cNvPr id="74" name="Elbow Connector 7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5" name="Elbow Connector 7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6082441" y="1828800"/>
                <a:ext cx="466725" cy="228600"/>
                <a:chOff x="914400" y="1828800"/>
                <a:chExt cx="466725" cy="228600"/>
              </a:xfrm>
            </p:grpSpPr>
            <p:cxnSp>
              <p:nvCxnSpPr>
                <p:cNvPr id="77" name="Elbow Connector 7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78" name="Elbow Connector 7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6396766" y="1828800"/>
                <a:ext cx="466725" cy="228600"/>
                <a:chOff x="914400" y="1828800"/>
                <a:chExt cx="466725" cy="228600"/>
              </a:xfrm>
            </p:grpSpPr>
            <p:cxnSp>
              <p:nvCxnSpPr>
                <p:cNvPr id="80" name="Elbow Connector 7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a:off x="6719725" y="1828800"/>
                <a:ext cx="466725" cy="228600"/>
                <a:chOff x="914400" y="1828800"/>
                <a:chExt cx="466725" cy="228600"/>
              </a:xfrm>
            </p:grpSpPr>
            <p:cxnSp>
              <p:nvCxnSpPr>
                <p:cNvPr id="205" name="Elbow Connector 204"/>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06" name="Elbow Connector 205"/>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07" name="Group 206"/>
              <p:cNvGrpSpPr/>
              <p:nvPr/>
            </p:nvGrpSpPr>
            <p:grpSpPr>
              <a:xfrm>
                <a:off x="7034050" y="1828800"/>
                <a:ext cx="466725" cy="228600"/>
                <a:chOff x="914400" y="1828800"/>
                <a:chExt cx="466725" cy="228600"/>
              </a:xfrm>
            </p:grpSpPr>
            <p:cxnSp>
              <p:nvCxnSpPr>
                <p:cNvPr id="208" name="Elbow Connector 207"/>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09" name="Elbow Connector 208"/>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a:off x="7347268" y="1828800"/>
                <a:ext cx="466725" cy="228600"/>
                <a:chOff x="914400" y="1828800"/>
                <a:chExt cx="466725" cy="228600"/>
              </a:xfrm>
            </p:grpSpPr>
            <p:cxnSp>
              <p:nvCxnSpPr>
                <p:cNvPr id="211" name="Elbow Connector 210"/>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2" name="Elbow Connector 211"/>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a:off x="7654449" y="1828800"/>
                <a:ext cx="466725" cy="228600"/>
                <a:chOff x="914400" y="1828800"/>
                <a:chExt cx="466725" cy="228600"/>
              </a:xfrm>
            </p:grpSpPr>
            <p:cxnSp>
              <p:nvCxnSpPr>
                <p:cNvPr id="214" name="Elbow Connector 213"/>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5" name="Elbow Connector 214"/>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6" name="Group 215"/>
              <p:cNvGrpSpPr/>
              <p:nvPr/>
            </p:nvGrpSpPr>
            <p:grpSpPr>
              <a:xfrm>
                <a:off x="7968774" y="1828800"/>
                <a:ext cx="466725" cy="228600"/>
                <a:chOff x="914400" y="1828800"/>
                <a:chExt cx="466725" cy="228600"/>
              </a:xfrm>
            </p:grpSpPr>
            <p:cxnSp>
              <p:nvCxnSpPr>
                <p:cNvPr id="217" name="Elbow Connector 216"/>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18" name="Elbow Connector 217"/>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19" name="Group 218"/>
              <p:cNvGrpSpPr/>
              <p:nvPr/>
            </p:nvGrpSpPr>
            <p:grpSpPr>
              <a:xfrm>
                <a:off x="8278335" y="1828800"/>
                <a:ext cx="466725" cy="228600"/>
                <a:chOff x="914400" y="1828800"/>
                <a:chExt cx="466725" cy="228600"/>
              </a:xfrm>
            </p:grpSpPr>
            <p:cxnSp>
              <p:nvCxnSpPr>
                <p:cNvPr id="220" name="Elbow Connector 219"/>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1" name="Elbow Connector 220"/>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nvGrpSpPr>
              <p:cNvPr id="222" name="Group 221"/>
              <p:cNvGrpSpPr/>
              <p:nvPr/>
            </p:nvGrpSpPr>
            <p:grpSpPr>
              <a:xfrm>
                <a:off x="8592660" y="1828800"/>
                <a:ext cx="466725" cy="228600"/>
                <a:chOff x="914400" y="1828800"/>
                <a:chExt cx="466725" cy="228600"/>
              </a:xfrm>
            </p:grpSpPr>
            <p:cxnSp>
              <p:nvCxnSpPr>
                <p:cNvPr id="223" name="Elbow Connector 222"/>
                <p:cNvCxnSpPr/>
                <p:nvPr/>
              </p:nvCxnSpPr>
              <p:spPr>
                <a:xfrm>
                  <a:off x="914400"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4" name="Elbow Connector 223"/>
                <p:cNvCxnSpPr/>
                <p:nvPr/>
              </p:nvCxnSpPr>
              <p:spPr>
                <a:xfrm flipV="1">
                  <a:off x="1076325" y="1828800"/>
                  <a:ext cx="304800" cy="228600"/>
                </a:xfrm>
                <a:prstGeom prst="bentConnector3">
                  <a:avLst/>
                </a:prstGeom>
                <a:ln w="19050"/>
              </p:spPr>
              <p:style>
                <a:lnRef idx="1">
                  <a:schemeClr val="accent1"/>
                </a:lnRef>
                <a:fillRef idx="0">
                  <a:schemeClr val="accent1"/>
                </a:fillRef>
                <a:effectRef idx="0">
                  <a:schemeClr val="accent1"/>
                </a:effectRef>
                <a:fontRef idx="minor">
                  <a:schemeClr val="tx1"/>
                </a:fontRef>
              </p:style>
            </p:cxnSp>
          </p:grpSp>
        </p:grpSp>
        <p:grpSp>
          <p:nvGrpSpPr>
            <p:cNvPr id="242" name="Group 241"/>
            <p:cNvGrpSpPr/>
            <p:nvPr/>
          </p:nvGrpSpPr>
          <p:grpSpPr>
            <a:xfrm>
              <a:off x="152400" y="2146478"/>
              <a:ext cx="8721102" cy="1132876"/>
              <a:chOff x="152400" y="2146478"/>
              <a:chExt cx="8721102" cy="1132876"/>
            </a:xfrm>
          </p:grpSpPr>
          <p:grpSp>
            <p:nvGrpSpPr>
              <p:cNvPr id="111" name="Group 110"/>
              <p:cNvGrpSpPr/>
              <p:nvPr/>
            </p:nvGrpSpPr>
            <p:grpSpPr>
              <a:xfrm>
                <a:off x="152400" y="2149147"/>
                <a:ext cx="2183604" cy="1128702"/>
                <a:chOff x="958990" y="2149147"/>
                <a:chExt cx="1085848" cy="1128702"/>
              </a:xfrm>
            </p:grpSpPr>
            <p:cxnSp>
              <p:nvCxnSpPr>
                <p:cNvPr id="83" name="Elbow Connector 82"/>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6" name="Elbow Connector 85"/>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89" name="Elbow Connector 88"/>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99" name="TextBox 98"/>
                <p:cNvSpPr txBox="1"/>
                <p:nvPr/>
              </p:nvSpPr>
              <p:spPr>
                <a:xfrm>
                  <a:off x="1111390" y="290875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100" name="TextBox 99"/>
                <p:cNvSpPr txBox="1"/>
                <p:nvPr/>
              </p:nvSpPr>
              <p:spPr>
                <a:xfrm>
                  <a:off x="1273315" y="2753505"/>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101" name="TextBox 100"/>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102" name="TextBox 101"/>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103" name="TextBox 102"/>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104" name="TextBox 103"/>
                <p:cNvSpPr txBox="1"/>
                <p:nvPr/>
              </p:nvSpPr>
              <p:spPr>
                <a:xfrm>
                  <a:off x="1892438" y="214914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6</a:t>
                  </a:r>
                </a:p>
              </p:txBody>
            </p:sp>
          </p:grpSp>
          <p:cxnSp>
            <p:nvCxnSpPr>
              <p:cNvPr id="127" name="Straight Connector 126"/>
              <p:cNvCxnSpPr>
                <a:stCxn id="104" idx="2"/>
                <a:endCxn id="104" idx="2"/>
              </p:cNvCxnSpPr>
              <p:nvPr/>
            </p:nvCxnSpPr>
            <p:spPr>
              <a:xfrm>
                <a:off x="2182768" y="236459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2333258" y="2362067"/>
                <a:ext cx="1612" cy="91453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74" name="Group 173"/>
              <p:cNvGrpSpPr/>
              <p:nvPr/>
            </p:nvGrpSpPr>
            <p:grpSpPr>
              <a:xfrm>
                <a:off x="2329309" y="2150652"/>
                <a:ext cx="2183604" cy="1128702"/>
                <a:chOff x="958990" y="2149147"/>
                <a:chExt cx="1085848" cy="1128702"/>
              </a:xfrm>
            </p:grpSpPr>
            <p:cxnSp>
              <p:nvCxnSpPr>
                <p:cNvPr id="175" name="Elbow Connector 174"/>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6" name="Elbow Connector 175"/>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7" name="Elbow Connector 176"/>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8" name="Elbow Connector 177"/>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79" name="Elbow Connector 178"/>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80" name="Elbow Connector 179"/>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181" name="TextBox 180"/>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182" name="TextBox 181"/>
                <p:cNvSpPr txBox="1"/>
                <p:nvPr/>
              </p:nvSpPr>
              <p:spPr>
                <a:xfrm>
                  <a:off x="1111390" y="290875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183" name="TextBox 182"/>
                <p:cNvSpPr txBox="1"/>
                <p:nvPr/>
              </p:nvSpPr>
              <p:spPr>
                <a:xfrm>
                  <a:off x="1273315" y="2753505"/>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184" name="TextBox 183"/>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185" name="TextBox 184"/>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186" name="TextBox 185"/>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187" name="TextBox 186"/>
                <p:cNvSpPr txBox="1"/>
                <p:nvPr/>
              </p:nvSpPr>
              <p:spPr>
                <a:xfrm>
                  <a:off x="1892438" y="214914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6</a:t>
                  </a:r>
                </a:p>
              </p:txBody>
            </p:sp>
          </p:grpSp>
          <p:cxnSp>
            <p:nvCxnSpPr>
              <p:cNvPr id="189" name="Straight Connector 188"/>
              <p:cNvCxnSpPr/>
              <p:nvPr/>
            </p:nvCxnSpPr>
            <p:spPr>
              <a:xfrm>
                <a:off x="4516218" y="2358662"/>
                <a:ext cx="1612" cy="91453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90" name="Group 189"/>
              <p:cNvGrpSpPr/>
              <p:nvPr/>
            </p:nvGrpSpPr>
            <p:grpSpPr>
              <a:xfrm>
                <a:off x="4512269" y="2147247"/>
                <a:ext cx="2183604" cy="1128702"/>
                <a:chOff x="958990" y="2149147"/>
                <a:chExt cx="1085848" cy="1128702"/>
              </a:xfrm>
            </p:grpSpPr>
            <p:cxnSp>
              <p:nvCxnSpPr>
                <p:cNvPr id="191" name="Elbow Connector 190"/>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2" name="Elbow Connector 191"/>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3" name="Elbow Connector 192"/>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4" name="Elbow Connector 193"/>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5" name="Elbow Connector 194"/>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196" name="Elbow Connector 195"/>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197" name="TextBox 196"/>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198" name="TextBox 197"/>
                <p:cNvSpPr txBox="1"/>
                <p:nvPr/>
              </p:nvSpPr>
              <p:spPr>
                <a:xfrm>
                  <a:off x="1111390" y="290875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199" name="TextBox 198"/>
                <p:cNvSpPr txBox="1"/>
                <p:nvPr/>
              </p:nvSpPr>
              <p:spPr>
                <a:xfrm>
                  <a:off x="1273315" y="2753505"/>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200" name="TextBox 199"/>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201" name="TextBox 200"/>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202" name="TextBox 201"/>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203" name="TextBox 202"/>
                <p:cNvSpPr txBox="1"/>
                <p:nvPr/>
              </p:nvSpPr>
              <p:spPr>
                <a:xfrm>
                  <a:off x="1892438" y="214914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6</a:t>
                  </a:r>
                </a:p>
              </p:txBody>
            </p:sp>
          </p:grpSp>
          <p:cxnSp>
            <p:nvCxnSpPr>
              <p:cNvPr id="225" name="Straight Connector 224"/>
              <p:cNvCxnSpPr/>
              <p:nvPr/>
            </p:nvCxnSpPr>
            <p:spPr>
              <a:xfrm>
                <a:off x="6693847" y="2357893"/>
                <a:ext cx="1612" cy="91453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226" name="Group 225"/>
              <p:cNvGrpSpPr/>
              <p:nvPr/>
            </p:nvGrpSpPr>
            <p:grpSpPr>
              <a:xfrm>
                <a:off x="6689898" y="2146478"/>
                <a:ext cx="2183604" cy="1128702"/>
                <a:chOff x="958990" y="2149147"/>
                <a:chExt cx="1085848" cy="1128702"/>
              </a:xfrm>
            </p:grpSpPr>
            <p:cxnSp>
              <p:nvCxnSpPr>
                <p:cNvPr id="227" name="Elbow Connector 226"/>
                <p:cNvCxnSpPr/>
                <p:nvPr/>
              </p:nvCxnSpPr>
              <p:spPr>
                <a:xfrm flipV="1">
                  <a:off x="958990" y="3125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8" name="Elbow Connector 227"/>
                <p:cNvCxnSpPr/>
                <p:nvPr/>
              </p:nvCxnSpPr>
              <p:spPr>
                <a:xfrm flipV="1">
                  <a:off x="1111390" y="29730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29" name="Elbow Connector 228"/>
                <p:cNvCxnSpPr/>
                <p:nvPr/>
              </p:nvCxnSpPr>
              <p:spPr>
                <a:xfrm flipV="1">
                  <a:off x="1273457" y="2819400"/>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0" name="Elbow Connector 229"/>
                <p:cNvCxnSpPr/>
                <p:nvPr/>
              </p:nvCxnSpPr>
              <p:spPr>
                <a:xfrm flipV="1">
                  <a:off x="1425857" y="2669576"/>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1" name="Elbow Connector 230"/>
                <p:cNvCxnSpPr/>
                <p:nvPr/>
              </p:nvCxnSpPr>
              <p:spPr>
                <a:xfrm flipV="1">
                  <a:off x="1578113" y="25158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cxnSp>
              <p:nvCxnSpPr>
                <p:cNvPr id="232" name="Elbow Connector 231"/>
                <p:cNvCxnSpPr/>
                <p:nvPr/>
              </p:nvCxnSpPr>
              <p:spPr>
                <a:xfrm flipV="1">
                  <a:off x="1730513" y="2363449"/>
                  <a:ext cx="314325" cy="152400"/>
                </a:xfrm>
                <a:prstGeom prst="bentConnector3">
                  <a:avLst/>
                </a:prstGeom>
                <a:ln w="19050"/>
              </p:spPr>
              <p:style>
                <a:lnRef idx="1">
                  <a:schemeClr val="accent1"/>
                </a:lnRef>
                <a:fillRef idx="0">
                  <a:schemeClr val="accent1"/>
                </a:fillRef>
                <a:effectRef idx="0">
                  <a:schemeClr val="accent1"/>
                </a:effectRef>
                <a:fontRef idx="minor">
                  <a:schemeClr val="tx1"/>
                </a:fontRef>
              </p:style>
            </p:cxnSp>
            <p:sp>
              <p:nvSpPr>
                <p:cNvPr id="233" name="TextBox 232"/>
                <p:cNvSpPr txBox="1"/>
                <p:nvPr/>
              </p:nvSpPr>
              <p:spPr>
                <a:xfrm>
                  <a:off x="958990" y="30611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0</a:t>
                  </a:r>
                </a:p>
              </p:txBody>
            </p:sp>
            <p:sp>
              <p:nvSpPr>
                <p:cNvPr id="234" name="TextBox 233"/>
                <p:cNvSpPr txBox="1"/>
                <p:nvPr/>
              </p:nvSpPr>
              <p:spPr>
                <a:xfrm>
                  <a:off x="1111390" y="290875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1</a:t>
                  </a:r>
                </a:p>
              </p:txBody>
            </p:sp>
            <p:sp>
              <p:nvSpPr>
                <p:cNvPr id="235" name="TextBox 234"/>
                <p:cNvSpPr txBox="1"/>
                <p:nvPr/>
              </p:nvSpPr>
              <p:spPr>
                <a:xfrm>
                  <a:off x="1273315" y="2753505"/>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2</a:t>
                  </a:r>
                </a:p>
              </p:txBody>
            </p:sp>
            <p:sp>
              <p:nvSpPr>
                <p:cNvPr id="236" name="TextBox 235"/>
                <p:cNvSpPr txBox="1"/>
                <p:nvPr/>
              </p:nvSpPr>
              <p:spPr>
                <a:xfrm>
                  <a:off x="1435382" y="26039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3</a:t>
                  </a:r>
                </a:p>
              </p:txBody>
            </p:sp>
            <p:sp>
              <p:nvSpPr>
                <p:cNvPr id="237" name="TextBox 236"/>
                <p:cNvSpPr txBox="1"/>
                <p:nvPr/>
              </p:nvSpPr>
              <p:spPr>
                <a:xfrm>
                  <a:off x="1588721" y="2453856"/>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4</a:t>
                  </a:r>
                </a:p>
              </p:txBody>
            </p:sp>
            <p:sp>
              <p:nvSpPr>
                <p:cNvPr id="238" name="TextBox 237"/>
                <p:cNvSpPr txBox="1"/>
                <p:nvPr/>
              </p:nvSpPr>
              <p:spPr>
                <a:xfrm>
                  <a:off x="1736604" y="2299862"/>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5</a:t>
                  </a:r>
                </a:p>
              </p:txBody>
            </p:sp>
            <p:sp>
              <p:nvSpPr>
                <p:cNvPr id="239" name="TextBox 238"/>
                <p:cNvSpPr txBox="1"/>
                <p:nvPr/>
              </p:nvSpPr>
              <p:spPr>
                <a:xfrm>
                  <a:off x="1892438" y="2149147"/>
                  <a:ext cx="152400" cy="215444"/>
                </a:xfrm>
                <a:prstGeom prst="rect">
                  <a:avLst/>
                </a:prstGeom>
                <a:noFill/>
              </p:spPr>
              <p:txBody>
                <a:bodyPr wrap="square" lIns="0" tIns="0" rIns="0" bIns="0" rtlCol="0">
                  <a:spAutoFit/>
                </a:bodyPr>
                <a:lstStyle/>
                <a:p>
                  <a:pPr algn="ctr"/>
                  <a:r>
                    <a:rPr lang="en-US" sz="1400" dirty="0">
                      <a:latin typeface="Arial" panose="020B0604020202020204" pitchFamily="34" charset="0"/>
                      <a:cs typeface="Arial" panose="020B0604020202020204" pitchFamily="34" charset="0"/>
                    </a:rPr>
                    <a:t>6</a:t>
                  </a:r>
                </a:p>
              </p:txBody>
            </p:sp>
          </p:grpSp>
        </p:grpSp>
      </p:grpSp>
      <p:sp>
        <p:nvSpPr>
          <p:cNvPr id="240" name="TextBox 239"/>
          <p:cNvSpPr txBox="1"/>
          <p:nvPr/>
        </p:nvSpPr>
        <p:spPr>
          <a:xfrm>
            <a:off x="456681" y="3576430"/>
            <a:ext cx="3878947" cy="400110"/>
          </a:xfrm>
          <a:prstGeom prst="rect">
            <a:avLst/>
          </a:prstGeom>
          <a:noFill/>
        </p:spPr>
        <p:txBody>
          <a:bodyPr wrap="none" rtlCol="0">
            <a:spAutoFit/>
          </a:bodyPr>
          <a:lstStyle/>
          <a:p>
            <a:r>
              <a:rPr lang="en-US" sz="2000" dirty="0"/>
              <a:t>Timer:  </a:t>
            </a:r>
            <a:r>
              <a:rPr lang="en-US" sz="2000" dirty="0" err="1"/>
              <a:t>Upcounting</a:t>
            </a:r>
            <a:r>
              <a:rPr lang="en-US" sz="2000" dirty="0"/>
              <a:t> mode,  </a:t>
            </a:r>
            <a:r>
              <a:rPr lang="en-US" sz="2000" dirty="0">
                <a:latin typeface="Consolas" panose="020B0609020204030204" pitchFamily="49" charset="0"/>
                <a:cs typeface="Consolas" panose="020B0609020204030204" pitchFamily="49" charset="0"/>
              </a:rPr>
              <a:t>ARR</a:t>
            </a:r>
            <a:r>
              <a:rPr lang="en-US" sz="2000" dirty="0"/>
              <a:t> = 6</a:t>
            </a:r>
          </a:p>
        </p:txBody>
      </p:sp>
      <p:sp>
        <p:nvSpPr>
          <p:cNvPr id="244" name="TextBox 243"/>
          <p:cNvSpPr txBox="1"/>
          <p:nvPr/>
        </p:nvSpPr>
        <p:spPr>
          <a:xfrm>
            <a:off x="243588" y="4745140"/>
            <a:ext cx="737702" cy="369332"/>
          </a:xfrm>
          <a:prstGeom prst="rect">
            <a:avLst/>
          </a:prstGeom>
          <a:noFill/>
        </p:spPr>
        <p:txBody>
          <a:bodyPr wrap="none" rtlCol="0">
            <a:spAutoFit/>
          </a:bodyPr>
          <a:lstStyle/>
          <a:p>
            <a:r>
              <a:rPr lang="en-US" dirty="0"/>
              <a:t>Clock</a:t>
            </a:r>
          </a:p>
        </p:txBody>
      </p:sp>
      <p:sp>
        <p:nvSpPr>
          <p:cNvPr id="245" name="TextBox 244"/>
          <p:cNvSpPr txBox="1"/>
          <p:nvPr/>
        </p:nvSpPr>
        <p:spPr>
          <a:xfrm>
            <a:off x="226892" y="5699819"/>
            <a:ext cx="984565" cy="369332"/>
          </a:xfrm>
          <a:prstGeom prst="rect">
            <a:avLst/>
          </a:prstGeom>
          <a:noFill/>
        </p:spPr>
        <p:txBody>
          <a:bodyPr wrap="none" rtlCol="0">
            <a:spAutoFit/>
          </a:bodyPr>
          <a:lstStyle/>
          <a:p>
            <a:r>
              <a:rPr lang="en-US" dirty="0"/>
              <a:t>Counter</a:t>
            </a:r>
          </a:p>
        </p:txBody>
      </p:sp>
      <p:sp>
        <p:nvSpPr>
          <p:cNvPr id="246" name="Rectangle 245"/>
          <p:cNvSpPr/>
          <p:nvPr/>
        </p:nvSpPr>
        <p:spPr>
          <a:xfrm>
            <a:off x="3722673" y="4781235"/>
            <a:ext cx="184731" cy="369332"/>
          </a:xfrm>
          <a:prstGeom prst="rect">
            <a:avLst/>
          </a:prstGeom>
        </p:spPr>
        <p:txBody>
          <a:bodyPr wrap="none">
            <a:spAutoFit/>
          </a:bodyPr>
          <a:lstStyle/>
          <a:p>
            <a:endParaRPr lang="en-US" dirty="0"/>
          </a:p>
        </p:txBody>
      </p:sp>
      <p:cxnSp>
        <p:nvCxnSpPr>
          <p:cNvPr id="276" name="Straight Connector 275"/>
          <p:cNvCxnSpPr/>
          <p:nvPr/>
        </p:nvCxnSpPr>
        <p:spPr>
          <a:xfrm>
            <a:off x="8756623" y="5377464"/>
            <a:ext cx="1435" cy="91453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Right Brace 11">
            <a:extLst>
              <a:ext uri="{FF2B5EF4-FFF2-40B4-BE49-F238E27FC236}">
                <a16:creationId xmlns:a16="http://schemas.microsoft.com/office/drawing/2014/main" id="{182C7BCF-4A60-AB46-A991-47E3984CC206}"/>
              </a:ext>
            </a:extLst>
          </p:cNvPr>
          <p:cNvSpPr/>
          <p:nvPr/>
        </p:nvSpPr>
        <p:spPr>
          <a:xfrm rot="16200000">
            <a:off x="2696950" y="4573670"/>
            <a:ext cx="205245" cy="274417"/>
          </a:xfrm>
          <a:prstGeom prst="rightBrace">
            <a:avLst>
              <a:gd name="adj1" fmla="val 14809"/>
              <a:gd name="adj2" fmla="val 52176"/>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15A397C4-863A-E749-AFC2-C20CEADC1F41}"/>
                  </a:ext>
                </a:extLst>
              </p:cNvPr>
              <p:cNvSpPr/>
              <p:nvPr/>
            </p:nvSpPr>
            <p:spPr>
              <a:xfrm>
                <a:off x="2216509" y="3918060"/>
                <a:ext cx="4117666" cy="7244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FF0000"/>
                          </a:solidFill>
                          <a:latin typeface="Cambria Math" panose="02040503050406030204" pitchFamily="18" charset="0"/>
                          <a:ea typeface="Cambria Math" panose="02040503050406030204" pitchFamily="18" charset="0"/>
                        </a:rPr>
                        <m:t>𝒄𝒐𝒖𝒏𝒕𝒆𝒓</m:t>
                      </m:r>
                      <m:r>
                        <a:rPr lang="en-US" sz="2000" b="1" i="1" smtClean="0">
                          <a:solidFill>
                            <a:srgbClr val="FF0000"/>
                          </a:solidFill>
                          <a:latin typeface="Cambria Math" panose="02040503050406030204" pitchFamily="18" charset="0"/>
                          <a:ea typeface="Cambria Math" panose="02040503050406030204" pitchFamily="18" charset="0"/>
                        </a:rPr>
                        <m:t> </m:t>
                      </m:r>
                      <m:r>
                        <a:rPr lang="en-US" sz="2000" b="1" i="1" smtClean="0">
                          <a:solidFill>
                            <a:srgbClr val="FF0000"/>
                          </a:solidFill>
                          <a:latin typeface="Cambria Math" panose="02040503050406030204" pitchFamily="18" charset="0"/>
                          <a:ea typeface="Cambria Math" panose="02040503050406030204" pitchFamily="18" charset="0"/>
                        </a:rPr>
                        <m:t>𝒄𝒍𝒐𝒄𝒌</m:t>
                      </m:r>
                      <m:r>
                        <a:rPr lang="en-US" sz="2000" b="1" i="1" smtClean="0">
                          <a:solidFill>
                            <a:srgbClr val="FF0000"/>
                          </a:solidFill>
                          <a:latin typeface="Cambria Math" panose="02040503050406030204" pitchFamily="18" charset="0"/>
                          <a:ea typeface="Cambria Math" panose="02040503050406030204" pitchFamily="18" charset="0"/>
                        </a:rPr>
                        <m:t> </m:t>
                      </m:r>
                      <m:r>
                        <a:rPr lang="en-US" sz="2000" b="1" i="1" smtClean="0">
                          <a:solidFill>
                            <a:srgbClr val="FF0000"/>
                          </a:solidFill>
                          <a:latin typeface="Cambria Math" panose="02040503050406030204" pitchFamily="18" charset="0"/>
                          <a:ea typeface="Cambria Math" panose="02040503050406030204" pitchFamily="18" charset="0"/>
                        </a:rPr>
                        <m:t>𝒑𝒆𝒓𝒊𝒐𝒅</m:t>
                      </m:r>
                      <m:r>
                        <a:rPr lang="en-US" sz="2000" b="1" i="1" smtClean="0">
                          <a:solidFill>
                            <a:srgbClr val="FF0000"/>
                          </a:solidFill>
                          <a:latin typeface="Cambria Math" panose="02040503050406030204" pitchFamily="18" charset="0"/>
                          <a:ea typeface="Cambria Math" panose="02040503050406030204" pitchFamily="18" charset="0"/>
                        </a:rPr>
                        <m:t>= </m:t>
                      </m:r>
                      <m:f>
                        <m:fPr>
                          <m:ctrlPr>
                            <a:rPr lang="en-US" sz="2000" b="1" i="1" smtClean="0">
                              <a:solidFill>
                                <a:srgbClr val="FF0000"/>
                              </a:solidFill>
                              <a:latin typeface="Cambria Math" panose="02040503050406030204" pitchFamily="18" charset="0"/>
                              <a:ea typeface="Cambria Math" panose="02040503050406030204" pitchFamily="18" charset="0"/>
                            </a:rPr>
                          </m:ctrlPr>
                        </m:fPr>
                        <m:num>
                          <m:r>
                            <a:rPr lang="en-US" sz="2000" b="1" i="1">
                              <a:solidFill>
                                <a:srgbClr val="FF0000"/>
                              </a:solidFill>
                              <a:latin typeface="Cambria Math" panose="02040503050406030204" pitchFamily="18" charset="0"/>
                              <a:ea typeface="Cambria Math" panose="02040503050406030204" pitchFamily="18" charset="0"/>
                            </a:rPr>
                            <m:t>𝟏</m:t>
                          </m:r>
                        </m:num>
                        <m:den>
                          <m:sSub>
                            <m:sSubPr>
                              <m:ctrlPr>
                                <a:rPr lang="en-US" sz="2000" b="1" i="1">
                                  <a:solidFill>
                                    <a:srgbClr val="FF0000"/>
                                  </a:solidFill>
                                  <a:latin typeface="Cambria Math" panose="02040503050406030204" pitchFamily="18" charset="0"/>
                                  <a:ea typeface="Cambria Math" panose="02040503050406030204" pitchFamily="18" charset="0"/>
                                </a:rPr>
                              </m:ctrlPr>
                            </m:sSubPr>
                            <m:e>
                              <m:r>
                                <a:rPr lang="en-US" sz="2000" b="1" i="1">
                                  <a:solidFill>
                                    <a:srgbClr val="FF0000"/>
                                  </a:solidFill>
                                  <a:latin typeface="Cambria Math" panose="02040503050406030204" pitchFamily="18" charset="0"/>
                                  <a:ea typeface="Cambria Math" panose="02040503050406030204" pitchFamily="18" charset="0"/>
                                </a:rPr>
                                <m:t>𝒇</m:t>
                              </m:r>
                            </m:e>
                            <m:sub>
                              <m:r>
                                <a:rPr lang="en-US" sz="2000" b="1" i="1" smtClean="0">
                                  <a:solidFill>
                                    <a:srgbClr val="FF0000"/>
                                  </a:solidFill>
                                  <a:latin typeface="Cambria Math" panose="02040503050406030204" pitchFamily="18" charset="0"/>
                                  <a:ea typeface="Cambria Math" panose="02040503050406030204" pitchFamily="18" charset="0"/>
                                </a:rPr>
                                <m:t>𝑪𝑲</m:t>
                              </m:r>
                              <m:r>
                                <a:rPr lang="en-US" sz="2000" b="1" i="1" smtClean="0">
                                  <a:solidFill>
                                    <a:srgbClr val="FF0000"/>
                                  </a:solidFill>
                                  <a:latin typeface="Cambria Math" panose="02040503050406030204" pitchFamily="18" charset="0"/>
                                  <a:ea typeface="Cambria Math" panose="02040503050406030204" pitchFamily="18" charset="0"/>
                                </a:rPr>
                                <m:t>_</m:t>
                              </m:r>
                              <m:r>
                                <a:rPr lang="en-US" sz="2000" b="1" i="1" smtClean="0">
                                  <a:solidFill>
                                    <a:srgbClr val="FF0000"/>
                                  </a:solidFill>
                                  <a:latin typeface="Cambria Math" panose="02040503050406030204" pitchFamily="18" charset="0"/>
                                  <a:ea typeface="Cambria Math" panose="02040503050406030204" pitchFamily="18" charset="0"/>
                                </a:rPr>
                                <m:t>𝑪𝑵𝑻</m:t>
                              </m:r>
                            </m:sub>
                          </m:sSub>
                        </m:den>
                      </m:f>
                    </m:oMath>
                  </m:oMathPara>
                </a14:m>
                <a:endParaRPr lang="en-US" sz="2000" b="1" dirty="0">
                  <a:solidFill>
                    <a:srgbClr val="FF0000"/>
                  </a:solidFill>
                </a:endParaRPr>
              </a:p>
            </p:txBody>
          </p:sp>
        </mc:Choice>
        <mc:Fallback xmlns="">
          <p:sp>
            <p:nvSpPr>
              <p:cNvPr id="13" name="Rectangle 12">
                <a:extLst>
                  <a:ext uri="{FF2B5EF4-FFF2-40B4-BE49-F238E27FC236}">
                    <a16:creationId xmlns:a16="http://schemas.microsoft.com/office/drawing/2014/main" id="{15A397C4-863A-E749-AFC2-C20CEADC1F41}"/>
                  </a:ext>
                </a:extLst>
              </p:cNvPr>
              <p:cNvSpPr>
                <a:spLocks noRot="1" noChangeAspect="1" noMove="1" noResize="1" noEditPoints="1" noAdjustHandles="1" noChangeArrowheads="1" noChangeShapeType="1" noTextEdit="1"/>
              </p:cNvSpPr>
              <p:nvPr/>
            </p:nvSpPr>
            <p:spPr>
              <a:xfrm>
                <a:off x="2216509" y="3918060"/>
                <a:ext cx="4117666" cy="724494"/>
              </a:xfrm>
              <a:prstGeom prst="rect">
                <a:avLst/>
              </a:prstGeom>
              <a:blipFill>
                <a:blip r:embed="rId3"/>
                <a:stretch>
                  <a:fillRect/>
                </a:stretch>
              </a:blipFill>
            </p:spPr>
            <p:txBody>
              <a:bodyPr/>
              <a:lstStyle/>
              <a:p>
                <a:r>
                  <a:rPr lang="en-US">
                    <a:noFill/>
                  </a:rPr>
                  <a:t> </a:t>
                </a:r>
              </a:p>
            </p:txBody>
          </p:sp>
        </mc:Fallback>
      </mc:AlternateContent>
      <p:cxnSp>
        <p:nvCxnSpPr>
          <p:cNvPr id="16" name="Straight Connector 15">
            <a:extLst>
              <a:ext uri="{FF2B5EF4-FFF2-40B4-BE49-F238E27FC236}">
                <a16:creationId xmlns:a16="http://schemas.microsoft.com/office/drawing/2014/main" id="{72D02039-7A0B-7B4F-B53C-A84FE88D4204}"/>
              </a:ext>
            </a:extLst>
          </p:cNvPr>
          <p:cNvCxnSpPr>
            <a:cxnSpLocks/>
          </p:cNvCxnSpPr>
          <p:nvPr/>
        </p:nvCxnSpPr>
        <p:spPr>
          <a:xfrm>
            <a:off x="2662363" y="5113454"/>
            <a:ext cx="0" cy="264010"/>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16B5AEF9-DDA3-AF4C-9611-BA39155261F2}"/>
              </a:ext>
            </a:extLst>
          </p:cNvPr>
          <p:cNvCxnSpPr>
            <a:cxnSpLocks/>
          </p:cNvCxnSpPr>
          <p:nvPr/>
        </p:nvCxnSpPr>
        <p:spPr>
          <a:xfrm>
            <a:off x="2936062" y="5113454"/>
            <a:ext cx="0" cy="264010"/>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nvGrpSpPr>
          <p:cNvPr id="160" name="Group 159">
            <a:extLst>
              <a:ext uri="{FF2B5EF4-FFF2-40B4-BE49-F238E27FC236}">
                <a16:creationId xmlns:a16="http://schemas.microsoft.com/office/drawing/2014/main" id="{BF7E9386-71D6-A14A-B7CD-D0167A40D418}"/>
              </a:ext>
            </a:extLst>
          </p:cNvPr>
          <p:cNvGrpSpPr/>
          <p:nvPr/>
        </p:nvGrpSpPr>
        <p:grpSpPr>
          <a:xfrm>
            <a:off x="1371600" y="1897167"/>
            <a:ext cx="6553962" cy="1521763"/>
            <a:chOff x="1387761" y="3039244"/>
            <a:chExt cx="6553962" cy="1521763"/>
          </a:xfrm>
        </p:grpSpPr>
        <p:sp>
          <p:nvSpPr>
            <p:cNvPr id="161" name="Line 9">
              <a:extLst>
                <a:ext uri="{FF2B5EF4-FFF2-40B4-BE49-F238E27FC236}">
                  <a16:creationId xmlns:a16="http://schemas.microsoft.com/office/drawing/2014/main" id="{78198E14-1E1A-A34E-B501-8064EF8922C5}"/>
                </a:ext>
              </a:extLst>
            </p:cNvPr>
            <p:cNvSpPr>
              <a:spLocks noChangeShapeType="1"/>
            </p:cNvSpPr>
            <p:nvPr/>
          </p:nvSpPr>
          <p:spPr bwMode="auto">
            <a:xfrm>
              <a:off x="2987963" y="3522879"/>
              <a:ext cx="342411" cy="847"/>
            </a:xfrm>
            <a:prstGeom prst="line">
              <a:avLst/>
            </a:prstGeom>
            <a:noFill/>
            <a:ln w="19050">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2" name="Rectangle 4">
              <a:extLst>
                <a:ext uri="{FF2B5EF4-FFF2-40B4-BE49-F238E27FC236}">
                  <a16:creationId xmlns:a16="http://schemas.microsoft.com/office/drawing/2014/main" id="{8643B9FE-DEB4-794D-B17E-86DFA1CF484A}"/>
                </a:ext>
              </a:extLst>
            </p:cNvPr>
            <p:cNvSpPr>
              <a:spLocks noChangeArrowheads="1"/>
            </p:cNvSpPr>
            <p:nvPr/>
          </p:nvSpPr>
          <p:spPr bwMode="auto">
            <a:xfrm>
              <a:off x="5304145" y="3134889"/>
              <a:ext cx="2001927" cy="762000"/>
            </a:xfrm>
            <a:prstGeom prst="rect">
              <a:avLst/>
            </a:prstGeom>
            <a:solidFill>
              <a:schemeClr val="tx2"/>
            </a:solidFill>
            <a:ln w="9525">
              <a:solidFill>
                <a:schemeClr val="tx1"/>
              </a:solidFill>
              <a:miter lim="800000"/>
              <a:headEnd/>
              <a:tailEnd/>
            </a:ln>
          </p:spPr>
          <p:txBody>
            <a:bodyPr wrap="none" anchor="ctr"/>
            <a:lstStyle/>
            <a:p>
              <a:pPr algn="ctr"/>
              <a:r>
                <a:rPr lang="en-US" b="1" dirty="0">
                  <a:solidFill>
                    <a:schemeClr val="bg1"/>
                  </a:solidFill>
                  <a:latin typeface="Arial" charset="0"/>
                  <a:cs typeface="Arial" charset="0"/>
                </a:rPr>
                <a:t>Timer </a:t>
              </a:r>
            </a:p>
            <a:p>
              <a:pPr algn="ctr"/>
              <a:r>
                <a:rPr lang="en-US" b="1" dirty="0">
                  <a:solidFill>
                    <a:srgbClr val="FFFF00"/>
                  </a:solidFill>
                  <a:latin typeface="Arial" charset="0"/>
                  <a:cs typeface="Arial" charset="0"/>
                </a:rPr>
                <a:t>Counter</a:t>
              </a:r>
            </a:p>
          </p:txBody>
        </p:sp>
        <p:sp>
          <p:nvSpPr>
            <p:cNvPr id="163" name="AutoShape 5">
              <a:extLst>
                <a:ext uri="{FF2B5EF4-FFF2-40B4-BE49-F238E27FC236}">
                  <a16:creationId xmlns:a16="http://schemas.microsoft.com/office/drawing/2014/main" id="{5DA41C8E-FBFD-F744-95B1-1DF4748F9E9D}"/>
                </a:ext>
              </a:extLst>
            </p:cNvPr>
            <p:cNvSpPr>
              <a:spLocks noChangeArrowheads="1"/>
            </p:cNvSpPr>
            <p:nvPr/>
          </p:nvSpPr>
          <p:spPr bwMode="auto">
            <a:xfrm rot="5400000">
              <a:off x="5267790" y="3393494"/>
              <a:ext cx="311151" cy="238443"/>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164" name="Text Box 7">
              <a:extLst>
                <a:ext uri="{FF2B5EF4-FFF2-40B4-BE49-F238E27FC236}">
                  <a16:creationId xmlns:a16="http://schemas.microsoft.com/office/drawing/2014/main" id="{7FA66996-C9E4-D743-977E-5831E0143A26}"/>
                </a:ext>
              </a:extLst>
            </p:cNvPr>
            <p:cNvSpPr txBox="1">
              <a:spLocks noChangeArrowheads="1"/>
            </p:cNvSpPr>
            <p:nvPr/>
          </p:nvSpPr>
          <p:spPr bwMode="auto">
            <a:xfrm>
              <a:off x="1702544" y="3039244"/>
              <a:ext cx="867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b="1" i="1" dirty="0" err="1">
                  <a:solidFill>
                    <a:srgbClr val="C00000"/>
                  </a:solidFill>
                  <a:latin typeface="Arial" charset="0"/>
                  <a:cs typeface="Arial" charset="0"/>
                </a:rPr>
                <a:t>f</a:t>
              </a:r>
              <a:r>
                <a:rPr lang="en-US" sz="1800" b="1" i="1" baseline="-25000" dirty="0" err="1">
                  <a:solidFill>
                    <a:srgbClr val="C00000"/>
                  </a:solidFill>
                  <a:latin typeface="Arial" charset="0"/>
                  <a:cs typeface="Arial" charset="0"/>
                </a:rPr>
                <a:t>CL_PSC</a:t>
              </a:r>
              <a:endParaRPr lang="en-US" sz="1800" b="1" i="1" baseline="-25000" dirty="0">
                <a:solidFill>
                  <a:srgbClr val="C00000"/>
                </a:solidFill>
                <a:latin typeface="Arial" charset="0"/>
                <a:cs typeface="Arial" charset="0"/>
              </a:endParaRPr>
            </a:p>
          </p:txBody>
        </p:sp>
        <p:grpSp>
          <p:nvGrpSpPr>
            <p:cNvPr id="165" name="Group 37">
              <a:extLst>
                <a:ext uri="{FF2B5EF4-FFF2-40B4-BE49-F238E27FC236}">
                  <a16:creationId xmlns:a16="http://schemas.microsoft.com/office/drawing/2014/main" id="{8167CA41-44DF-724C-B7FA-52A399F6CA86}"/>
                </a:ext>
              </a:extLst>
            </p:cNvPr>
            <p:cNvGrpSpPr>
              <a:grpSpLocks/>
            </p:cNvGrpSpPr>
            <p:nvPr/>
          </p:nvGrpSpPr>
          <p:grpSpPr bwMode="auto">
            <a:xfrm>
              <a:off x="1387761" y="3446676"/>
              <a:ext cx="1524000" cy="228600"/>
              <a:chOff x="144" y="1440"/>
              <a:chExt cx="960" cy="144"/>
            </a:xfrm>
          </p:grpSpPr>
          <p:sp>
            <p:nvSpPr>
              <p:cNvPr id="249" name="Freeform 27">
                <a:extLst>
                  <a:ext uri="{FF2B5EF4-FFF2-40B4-BE49-F238E27FC236}">
                    <a16:creationId xmlns:a16="http://schemas.microsoft.com/office/drawing/2014/main" id="{F05BDD62-ABF8-A64C-B63A-65B97B60A365}"/>
                  </a:ext>
                </a:extLst>
              </p:cNvPr>
              <p:cNvSpPr>
                <a:spLocks/>
              </p:cNvSpPr>
              <p:nvPr/>
            </p:nvSpPr>
            <p:spPr bwMode="auto">
              <a:xfrm>
                <a:off x="144"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 name="Freeform 28">
                <a:extLst>
                  <a:ext uri="{FF2B5EF4-FFF2-40B4-BE49-F238E27FC236}">
                    <a16:creationId xmlns:a16="http://schemas.microsoft.com/office/drawing/2014/main" id="{D95DE85F-5219-B048-9DCF-670A6CC4DB42}"/>
                  </a:ext>
                </a:extLst>
              </p:cNvPr>
              <p:cNvSpPr>
                <a:spLocks/>
              </p:cNvSpPr>
              <p:nvPr/>
            </p:nvSpPr>
            <p:spPr bwMode="auto">
              <a:xfrm>
                <a:off x="240"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1" name="Freeform 29">
                <a:extLst>
                  <a:ext uri="{FF2B5EF4-FFF2-40B4-BE49-F238E27FC236}">
                    <a16:creationId xmlns:a16="http://schemas.microsoft.com/office/drawing/2014/main" id="{2574F8A1-C74E-884B-A03A-3228B7578424}"/>
                  </a:ext>
                </a:extLst>
              </p:cNvPr>
              <p:cNvSpPr>
                <a:spLocks/>
              </p:cNvSpPr>
              <p:nvPr/>
            </p:nvSpPr>
            <p:spPr bwMode="auto">
              <a:xfrm>
                <a:off x="336"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2" name="Freeform 30">
                <a:extLst>
                  <a:ext uri="{FF2B5EF4-FFF2-40B4-BE49-F238E27FC236}">
                    <a16:creationId xmlns:a16="http://schemas.microsoft.com/office/drawing/2014/main" id="{5ECAB830-70FC-BB48-AA17-C14921A39044}"/>
                  </a:ext>
                </a:extLst>
              </p:cNvPr>
              <p:cNvSpPr>
                <a:spLocks/>
              </p:cNvSpPr>
              <p:nvPr/>
            </p:nvSpPr>
            <p:spPr bwMode="auto">
              <a:xfrm>
                <a:off x="432"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3" name="Freeform 31">
                <a:extLst>
                  <a:ext uri="{FF2B5EF4-FFF2-40B4-BE49-F238E27FC236}">
                    <a16:creationId xmlns:a16="http://schemas.microsoft.com/office/drawing/2014/main" id="{DF6E8354-0180-F14E-96FD-F67420EE79B5}"/>
                  </a:ext>
                </a:extLst>
              </p:cNvPr>
              <p:cNvSpPr>
                <a:spLocks/>
              </p:cNvSpPr>
              <p:nvPr/>
            </p:nvSpPr>
            <p:spPr bwMode="auto">
              <a:xfrm>
                <a:off x="528"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4" name="Freeform 32">
                <a:extLst>
                  <a:ext uri="{FF2B5EF4-FFF2-40B4-BE49-F238E27FC236}">
                    <a16:creationId xmlns:a16="http://schemas.microsoft.com/office/drawing/2014/main" id="{DF398F99-1CB4-5940-BD9C-D8EC0C948549}"/>
                  </a:ext>
                </a:extLst>
              </p:cNvPr>
              <p:cNvSpPr>
                <a:spLocks/>
              </p:cNvSpPr>
              <p:nvPr/>
            </p:nvSpPr>
            <p:spPr bwMode="auto">
              <a:xfrm>
                <a:off x="624"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5" name="Freeform 33">
                <a:extLst>
                  <a:ext uri="{FF2B5EF4-FFF2-40B4-BE49-F238E27FC236}">
                    <a16:creationId xmlns:a16="http://schemas.microsoft.com/office/drawing/2014/main" id="{EDD34AF5-E8C6-4E45-8018-9876263ED6C6}"/>
                  </a:ext>
                </a:extLst>
              </p:cNvPr>
              <p:cNvSpPr>
                <a:spLocks/>
              </p:cNvSpPr>
              <p:nvPr/>
            </p:nvSpPr>
            <p:spPr bwMode="auto">
              <a:xfrm>
                <a:off x="720"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 name="Freeform 34">
                <a:extLst>
                  <a:ext uri="{FF2B5EF4-FFF2-40B4-BE49-F238E27FC236}">
                    <a16:creationId xmlns:a16="http://schemas.microsoft.com/office/drawing/2014/main" id="{88C86217-4C19-2345-8008-FBA9E8519591}"/>
                  </a:ext>
                </a:extLst>
              </p:cNvPr>
              <p:cNvSpPr>
                <a:spLocks/>
              </p:cNvSpPr>
              <p:nvPr/>
            </p:nvSpPr>
            <p:spPr bwMode="auto">
              <a:xfrm>
                <a:off x="816"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7" name="Freeform 35">
                <a:extLst>
                  <a:ext uri="{FF2B5EF4-FFF2-40B4-BE49-F238E27FC236}">
                    <a16:creationId xmlns:a16="http://schemas.microsoft.com/office/drawing/2014/main" id="{24A00E10-A527-3545-86F6-0E2D258CC0F4}"/>
                  </a:ext>
                </a:extLst>
              </p:cNvPr>
              <p:cNvSpPr>
                <a:spLocks/>
              </p:cNvSpPr>
              <p:nvPr/>
            </p:nvSpPr>
            <p:spPr bwMode="auto">
              <a:xfrm>
                <a:off x="912"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8" name="Freeform 36">
                <a:extLst>
                  <a:ext uri="{FF2B5EF4-FFF2-40B4-BE49-F238E27FC236}">
                    <a16:creationId xmlns:a16="http://schemas.microsoft.com/office/drawing/2014/main" id="{8877C102-F966-EB48-9240-FEE5AD1D1523}"/>
                  </a:ext>
                </a:extLst>
              </p:cNvPr>
              <p:cNvSpPr>
                <a:spLocks/>
              </p:cNvSpPr>
              <p:nvPr/>
            </p:nvSpPr>
            <p:spPr bwMode="auto">
              <a:xfrm>
                <a:off x="1008"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66" name="Text Box 17">
              <a:extLst>
                <a:ext uri="{FF2B5EF4-FFF2-40B4-BE49-F238E27FC236}">
                  <a16:creationId xmlns:a16="http://schemas.microsoft.com/office/drawing/2014/main" id="{A67CF72A-19A1-414B-B28B-88E3A3CC8673}"/>
                </a:ext>
              </a:extLst>
            </p:cNvPr>
            <p:cNvSpPr txBox="1">
              <a:spLocks noChangeArrowheads="1"/>
            </p:cNvSpPr>
            <p:nvPr/>
          </p:nvSpPr>
          <p:spPr bwMode="auto">
            <a:xfrm>
              <a:off x="3330375" y="3328047"/>
              <a:ext cx="915635" cy="369332"/>
            </a:xfrm>
            <a:prstGeom prst="rect">
              <a:avLst/>
            </a:prstGeom>
            <a:solidFill>
              <a:schemeClr val="tx2"/>
            </a:solidFill>
            <a:ln w="9525">
              <a:solidFill>
                <a:schemeClr val="tx1"/>
              </a:solidFill>
              <a:miter lim="800000"/>
              <a:headEnd/>
              <a:tailEnd/>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b="1" dirty="0">
                  <a:solidFill>
                    <a:srgbClr val="FFFF00"/>
                  </a:solidFill>
                  <a:latin typeface="Arial" charset="0"/>
                  <a:cs typeface="Arial" charset="0"/>
                </a:rPr>
                <a:t>  PSC  </a:t>
              </a:r>
            </a:p>
          </p:txBody>
        </p:sp>
        <p:cxnSp>
          <p:nvCxnSpPr>
            <p:cNvPr id="167" name="AutoShape 21">
              <a:extLst>
                <a:ext uri="{FF2B5EF4-FFF2-40B4-BE49-F238E27FC236}">
                  <a16:creationId xmlns:a16="http://schemas.microsoft.com/office/drawing/2014/main" id="{A8666EED-57FE-984F-BB6E-4CEB0F20682F}"/>
                </a:ext>
              </a:extLst>
            </p:cNvPr>
            <p:cNvCxnSpPr>
              <a:cxnSpLocks noChangeShapeType="1"/>
              <a:stCxn id="166" idx="3"/>
              <a:endCxn id="162" idx="1"/>
            </p:cNvCxnSpPr>
            <p:nvPr/>
          </p:nvCxnSpPr>
          <p:spPr bwMode="auto">
            <a:xfrm>
              <a:off x="4246010" y="3512713"/>
              <a:ext cx="1058135" cy="3176"/>
            </a:xfrm>
            <a:prstGeom prst="straightConnector1">
              <a:avLst/>
            </a:prstGeom>
            <a:noFill/>
            <a:ln w="19050">
              <a:solidFill>
                <a:srgbClr val="FF0000"/>
              </a:solidFill>
              <a:prstDash val="dash"/>
              <a:miter lim="800000"/>
              <a:headEnd/>
              <a:tailEnd type="triangle" w="med" len="med"/>
            </a:ln>
            <a:extLst>
              <a:ext uri="{909E8E84-426E-40DD-AFC4-6F175D3DCCD1}">
                <a14:hiddenFill xmlns:a14="http://schemas.microsoft.com/office/drawing/2010/main">
                  <a:noFill/>
                </a14:hiddenFill>
              </a:ext>
            </a:extLst>
          </p:spPr>
        </p:cxnSp>
        <p:sp>
          <p:nvSpPr>
            <p:cNvPr id="168" name="TextBox 167">
              <a:extLst>
                <a:ext uri="{FF2B5EF4-FFF2-40B4-BE49-F238E27FC236}">
                  <a16:creationId xmlns:a16="http://schemas.microsoft.com/office/drawing/2014/main" id="{8C11E751-E9DA-3348-A7A6-467537C6BD8F}"/>
                </a:ext>
              </a:extLst>
            </p:cNvPr>
            <p:cNvSpPr txBox="1"/>
            <p:nvPr/>
          </p:nvSpPr>
          <p:spPr>
            <a:xfrm>
              <a:off x="3292761" y="3726981"/>
              <a:ext cx="1039259" cy="369332"/>
            </a:xfrm>
            <a:prstGeom prst="rect">
              <a:avLst/>
            </a:prstGeom>
            <a:noFill/>
          </p:spPr>
          <p:txBody>
            <a:bodyPr wrap="none" rtlCol="0">
              <a:spAutoFit/>
            </a:bodyPr>
            <a:lstStyle/>
            <a:p>
              <a:r>
                <a:rPr lang="en-US" dirty="0"/>
                <a:t>Prescaler</a:t>
              </a:r>
            </a:p>
          </p:txBody>
        </p:sp>
        <p:sp>
          <p:nvSpPr>
            <p:cNvPr id="169" name="Text Box 7">
              <a:extLst>
                <a:ext uri="{FF2B5EF4-FFF2-40B4-BE49-F238E27FC236}">
                  <a16:creationId xmlns:a16="http://schemas.microsoft.com/office/drawing/2014/main" id="{19C36907-A5DA-AA42-BDD0-465D6AF99600}"/>
                </a:ext>
              </a:extLst>
            </p:cNvPr>
            <p:cNvSpPr txBox="1">
              <a:spLocks noChangeArrowheads="1"/>
            </p:cNvSpPr>
            <p:nvPr/>
          </p:nvSpPr>
          <p:spPr bwMode="auto">
            <a:xfrm>
              <a:off x="4339761" y="3067437"/>
              <a:ext cx="867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b="1" i="1" dirty="0" err="1">
                  <a:solidFill>
                    <a:srgbClr val="C00000"/>
                  </a:solidFill>
                  <a:latin typeface="Arial" charset="0"/>
                  <a:cs typeface="Arial" charset="0"/>
                </a:rPr>
                <a:t>f</a:t>
              </a:r>
              <a:r>
                <a:rPr lang="en-US" sz="1800" b="1" i="1" baseline="-25000" dirty="0" err="1">
                  <a:solidFill>
                    <a:srgbClr val="C00000"/>
                  </a:solidFill>
                  <a:latin typeface="Arial" charset="0"/>
                  <a:cs typeface="Arial" charset="0"/>
                </a:rPr>
                <a:t>CL_CNT</a:t>
              </a:r>
              <a:endParaRPr lang="en-US" sz="1800" b="1" i="1" baseline="-25000" dirty="0">
                <a:solidFill>
                  <a:srgbClr val="C00000"/>
                </a:solidFill>
                <a:latin typeface="Arial" charset="0"/>
                <a:cs typeface="Arial" charset="0"/>
              </a:endParaRPr>
            </a:p>
          </p:txBody>
        </p:sp>
        <p:sp>
          <p:nvSpPr>
            <p:cNvPr id="170" name="TextBox 169">
              <a:extLst>
                <a:ext uri="{FF2B5EF4-FFF2-40B4-BE49-F238E27FC236}">
                  <a16:creationId xmlns:a16="http://schemas.microsoft.com/office/drawing/2014/main" id="{93A27F3E-F6EB-D847-96C7-A5DAFD2D3764}"/>
                </a:ext>
              </a:extLst>
            </p:cNvPr>
            <p:cNvSpPr txBox="1"/>
            <p:nvPr/>
          </p:nvSpPr>
          <p:spPr>
            <a:xfrm>
              <a:off x="1747295" y="3717304"/>
              <a:ext cx="675185" cy="369332"/>
            </a:xfrm>
            <a:prstGeom prst="rect">
              <a:avLst/>
            </a:prstGeom>
            <a:noFill/>
          </p:spPr>
          <p:txBody>
            <a:bodyPr wrap="none" rtlCol="0">
              <a:spAutoFit/>
            </a:bodyPr>
            <a:lstStyle/>
            <a:p>
              <a:r>
                <a:rPr lang="en-US" dirty="0"/>
                <a:t>clock</a:t>
              </a:r>
            </a:p>
          </p:txBody>
        </p:sp>
        <p:grpSp>
          <p:nvGrpSpPr>
            <p:cNvPr id="171" name="Group 170">
              <a:extLst>
                <a:ext uri="{FF2B5EF4-FFF2-40B4-BE49-F238E27FC236}">
                  <a16:creationId xmlns:a16="http://schemas.microsoft.com/office/drawing/2014/main" id="{89CB2A6F-415F-244C-8888-61442D6700A7}"/>
                </a:ext>
              </a:extLst>
            </p:cNvPr>
            <p:cNvGrpSpPr/>
            <p:nvPr/>
          </p:nvGrpSpPr>
          <p:grpSpPr>
            <a:xfrm>
              <a:off x="4343400" y="3657600"/>
              <a:ext cx="860271" cy="228600"/>
              <a:chOff x="3330729" y="3865063"/>
              <a:chExt cx="588054" cy="228600"/>
            </a:xfrm>
          </p:grpSpPr>
          <p:sp>
            <p:nvSpPr>
              <p:cNvPr id="188" name="Freeform 27">
                <a:extLst>
                  <a:ext uri="{FF2B5EF4-FFF2-40B4-BE49-F238E27FC236}">
                    <a16:creationId xmlns:a16="http://schemas.microsoft.com/office/drawing/2014/main" id="{6A34B427-08E2-8647-AC5A-4909399FCF1E}"/>
                  </a:ext>
                </a:extLst>
              </p:cNvPr>
              <p:cNvSpPr>
                <a:spLocks/>
              </p:cNvSpPr>
              <p:nvPr/>
            </p:nvSpPr>
            <p:spPr bwMode="auto">
              <a:xfrm>
                <a:off x="3330729" y="3865063"/>
                <a:ext cx="196018" cy="228600"/>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 name="Freeform 28">
                <a:extLst>
                  <a:ext uri="{FF2B5EF4-FFF2-40B4-BE49-F238E27FC236}">
                    <a16:creationId xmlns:a16="http://schemas.microsoft.com/office/drawing/2014/main" id="{AE69DD7A-D778-F344-95FE-EA9BF3370E6B}"/>
                  </a:ext>
                </a:extLst>
              </p:cNvPr>
              <p:cNvSpPr>
                <a:spLocks/>
              </p:cNvSpPr>
              <p:nvPr/>
            </p:nvSpPr>
            <p:spPr bwMode="auto">
              <a:xfrm>
                <a:off x="3526747" y="3865063"/>
                <a:ext cx="196018" cy="228600"/>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8" name="Freeform 29">
                <a:extLst>
                  <a:ext uri="{FF2B5EF4-FFF2-40B4-BE49-F238E27FC236}">
                    <a16:creationId xmlns:a16="http://schemas.microsoft.com/office/drawing/2014/main" id="{83599E32-5867-A447-9CFE-D8187C3A236B}"/>
                  </a:ext>
                </a:extLst>
              </p:cNvPr>
              <p:cNvSpPr>
                <a:spLocks/>
              </p:cNvSpPr>
              <p:nvPr/>
            </p:nvSpPr>
            <p:spPr bwMode="auto">
              <a:xfrm>
                <a:off x="3722765" y="3865063"/>
                <a:ext cx="196018" cy="228600"/>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73" name="TextBox 172">
              <a:extLst>
                <a:ext uri="{FF2B5EF4-FFF2-40B4-BE49-F238E27FC236}">
                  <a16:creationId xmlns:a16="http://schemas.microsoft.com/office/drawing/2014/main" id="{BF0D4F05-C525-8048-805D-DC4AFC4F63DF}"/>
                </a:ext>
              </a:extLst>
            </p:cNvPr>
            <p:cNvSpPr txBox="1"/>
            <p:nvPr/>
          </p:nvSpPr>
          <p:spPr>
            <a:xfrm>
              <a:off x="4893723" y="3976232"/>
              <a:ext cx="3048000" cy="584775"/>
            </a:xfrm>
            <a:prstGeom prst="rect">
              <a:avLst/>
            </a:prstGeom>
            <a:noFill/>
          </p:spPr>
          <p:txBody>
            <a:bodyPr wrap="square" rtlCol="0">
              <a:spAutoFit/>
            </a:bodyPr>
            <a:lstStyle/>
            <a:p>
              <a:pPr algn="ctr"/>
              <a:r>
                <a:rPr lang="en-US" sz="1600" i="1" dirty="0"/>
                <a:t>Counter is incremented/decremented once per cycle.</a:t>
              </a:r>
            </a:p>
          </p:txBody>
        </p:sp>
      </p:grpSp>
      <mc:AlternateContent xmlns:mc="http://schemas.openxmlformats.org/markup-compatibility/2006" xmlns:a14="http://schemas.microsoft.com/office/drawing/2010/main">
        <mc:Choice Requires="a14">
          <p:sp>
            <p:nvSpPr>
              <p:cNvPr id="259" name="Rectangle 258">
                <a:extLst>
                  <a:ext uri="{FF2B5EF4-FFF2-40B4-BE49-F238E27FC236}">
                    <a16:creationId xmlns:a16="http://schemas.microsoft.com/office/drawing/2014/main" id="{29A432C0-6BBD-DE42-952F-592510927896}"/>
                  </a:ext>
                </a:extLst>
              </p:cNvPr>
              <p:cNvSpPr/>
              <p:nvPr/>
            </p:nvSpPr>
            <p:spPr>
              <a:xfrm>
                <a:off x="2743200" y="970167"/>
                <a:ext cx="4187259" cy="80066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tx1"/>
                              </a:solidFill>
                              <a:latin typeface="Cambria Math" panose="02040503050406030204" pitchFamily="18" charset="0"/>
                            </a:rPr>
                          </m:ctrlPr>
                        </m:sSubPr>
                        <m:e>
                          <m:r>
                            <a:rPr lang="en-US" sz="2400" i="1">
                              <a:solidFill>
                                <a:schemeClr val="tx1"/>
                              </a:solidFill>
                              <a:latin typeface="Cambria Math"/>
                            </a:rPr>
                            <m:t>𝑓</m:t>
                          </m:r>
                        </m:e>
                        <m:sub>
                          <m:r>
                            <a:rPr lang="en-US" sz="2400" i="1">
                              <a:solidFill>
                                <a:schemeClr val="tx1"/>
                              </a:solidFill>
                              <a:latin typeface="Cambria Math"/>
                            </a:rPr>
                            <m:t>𝐶𝐾</m:t>
                          </m:r>
                          <m:r>
                            <a:rPr lang="en-US" sz="2400" i="1">
                              <a:solidFill>
                                <a:schemeClr val="tx1"/>
                              </a:solidFill>
                              <a:latin typeface="Cambria Math"/>
                            </a:rPr>
                            <m:t>_</m:t>
                          </m:r>
                          <m:r>
                            <a:rPr lang="en-US" sz="2400" i="1">
                              <a:solidFill>
                                <a:schemeClr val="tx1"/>
                              </a:solidFill>
                              <a:latin typeface="Cambria Math"/>
                            </a:rPr>
                            <m:t>𝐶𝑁𝑇</m:t>
                          </m:r>
                        </m:sub>
                      </m:sSub>
                      <m:r>
                        <a:rPr lang="en-US" sz="2400" i="1">
                          <a:solidFill>
                            <a:schemeClr val="tx1"/>
                          </a:solidFill>
                          <a:latin typeface="Cambria Math"/>
                        </a:rPr>
                        <m:t>=</m:t>
                      </m:r>
                      <m:f>
                        <m:fPr>
                          <m:ctrlPr>
                            <a:rPr lang="en-US" sz="2400" i="1">
                              <a:solidFill>
                                <a:schemeClr val="tx1"/>
                              </a:solidFill>
                              <a:latin typeface="Cambria Math" panose="02040503050406030204" pitchFamily="18" charset="0"/>
                            </a:rPr>
                          </m:ctrlPr>
                        </m:fPr>
                        <m:num>
                          <m:sSub>
                            <m:sSubPr>
                              <m:ctrlPr>
                                <a:rPr lang="en-US" sz="2400" i="1">
                                  <a:solidFill>
                                    <a:schemeClr val="tx1"/>
                                  </a:solidFill>
                                  <a:latin typeface="Cambria Math" panose="02040503050406030204" pitchFamily="18" charset="0"/>
                                </a:rPr>
                              </m:ctrlPr>
                            </m:sSubPr>
                            <m:e>
                              <m:r>
                                <a:rPr lang="en-US" sz="2400" i="1">
                                  <a:solidFill>
                                    <a:schemeClr val="tx1"/>
                                  </a:solidFill>
                                  <a:latin typeface="Cambria Math"/>
                                </a:rPr>
                                <m:t>𝑓</m:t>
                              </m:r>
                            </m:e>
                            <m:sub>
                              <m:r>
                                <a:rPr lang="en-US" sz="2400" i="1">
                                  <a:solidFill>
                                    <a:schemeClr val="tx1"/>
                                  </a:solidFill>
                                  <a:latin typeface="Cambria Math"/>
                                </a:rPr>
                                <m:t>𝐶𝐿</m:t>
                              </m:r>
                              <m:r>
                                <a:rPr lang="en-US" sz="2400" i="1">
                                  <a:solidFill>
                                    <a:schemeClr val="tx1"/>
                                  </a:solidFill>
                                  <a:latin typeface="Cambria Math"/>
                                </a:rPr>
                                <m:t>_</m:t>
                              </m:r>
                              <m:r>
                                <a:rPr lang="en-US" sz="2400" i="1">
                                  <a:solidFill>
                                    <a:schemeClr val="tx1"/>
                                  </a:solidFill>
                                  <a:latin typeface="Cambria Math"/>
                                </a:rPr>
                                <m:t>𝑃𝑆𝐶</m:t>
                              </m:r>
                            </m:sub>
                          </m:sSub>
                        </m:num>
                        <m:den>
                          <m:r>
                            <a:rPr lang="en-US" sz="2400" i="1" smtClean="0">
                              <a:solidFill>
                                <a:schemeClr val="tx1"/>
                              </a:solidFill>
                              <a:latin typeface="Cambria Math" panose="02040503050406030204" pitchFamily="18" charset="0"/>
                            </a:rPr>
                            <m:t>𝑃𝑆𝐶</m:t>
                          </m:r>
                          <m:r>
                            <a:rPr lang="en-US" sz="2400" i="1" smtClean="0">
                              <a:solidFill>
                                <a:schemeClr val="tx1"/>
                              </a:solidFill>
                              <a:latin typeface="Cambria Math"/>
                            </a:rPr>
                            <m:t>+1</m:t>
                          </m:r>
                        </m:den>
                      </m:f>
                    </m:oMath>
                  </m:oMathPara>
                </a14:m>
                <a:endParaRPr lang="en-US" sz="2400" dirty="0">
                  <a:solidFill>
                    <a:schemeClr val="tx1"/>
                  </a:solidFill>
                </a:endParaRPr>
              </a:p>
            </p:txBody>
          </p:sp>
        </mc:Choice>
        <mc:Fallback xmlns="">
          <p:sp>
            <p:nvSpPr>
              <p:cNvPr id="259" name="Rectangle 258">
                <a:extLst>
                  <a:ext uri="{FF2B5EF4-FFF2-40B4-BE49-F238E27FC236}">
                    <a16:creationId xmlns:a16="http://schemas.microsoft.com/office/drawing/2014/main" id="{29A432C0-6BBD-DE42-952F-592510927896}"/>
                  </a:ext>
                </a:extLst>
              </p:cNvPr>
              <p:cNvSpPr>
                <a:spLocks noRot="1" noChangeAspect="1" noMove="1" noResize="1" noEditPoints="1" noAdjustHandles="1" noChangeArrowheads="1" noChangeShapeType="1" noTextEdit="1"/>
              </p:cNvSpPr>
              <p:nvPr/>
            </p:nvSpPr>
            <p:spPr>
              <a:xfrm>
                <a:off x="2743200" y="970167"/>
                <a:ext cx="4187259" cy="800668"/>
              </a:xfrm>
              <a:prstGeom prst="rect">
                <a:avLst/>
              </a:prstGeom>
              <a:blipFill>
                <a:blip r:embed="rId4"/>
                <a:stretch>
                  <a:fillRect/>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07C7C3A7-133B-AC87-F618-EA65859E60EC}"/>
              </a:ext>
            </a:extLst>
          </p:cNvPr>
          <p:cNvSpPr txBox="1">
            <a:spLocks/>
          </p:cNvSpPr>
          <p:nvPr/>
        </p:nvSpPr>
        <p:spPr>
          <a:xfrm>
            <a:off x="457200" y="388093"/>
            <a:ext cx="8229600" cy="990600"/>
          </a:xfrm>
          <a:prstGeom prst="rect">
            <a:avLst/>
          </a:prstGeom>
        </p:spPr>
        <p:txBody>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dirty="0"/>
              <a:t>Example</a:t>
            </a:r>
          </a:p>
        </p:txBody>
      </p:sp>
    </p:spTree>
    <p:extLst>
      <p:ext uri="{BB962C8B-B14F-4D97-AF65-F5344CB8AC3E}">
        <p14:creationId xmlns:p14="http://schemas.microsoft.com/office/powerpoint/2010/main" val="42803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400"/>
                                  </p:stCondLst>
                                  <p:childTnLst>
                                    <p:set>
                                      <p:cBhvr>
                                        <p:cTn id="15" dur="1" fill="hold">
                                          <p:stCondLst>
                                            <p:cond delay="0"/>
                                          </p:stCondLst>
                                        </p:cTn>
                                        <p:tgtEl>
                                          <p:spTgt spid="2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25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05D1A-B9D9-A671-6949-F56E842563B7}"/>
              </a:ext>
            </a:extLst>
          </p:cNvPr>
          <p:cNvSpPr>
            <a:spLocks noGrp="1"/>
          </p:cNvSpPr>
          <p:nvPr>
            <p:ph type="title"/>
          </p:nvPr>
        </p:nvSpPr>
        <p:spPr/>
        <p:txBody>
          <a:bodyPr/>
          <a:lstStyle/>
          <a:p>
            <a:r>
              <a:rPr lang="en-US" dirty="0"/>
              <a:t>Timer: Output</a:t>
            </a:r>
          </a:p>
        </p:txBody>
      </p:sp>
      <p:sp>
        <p:nvSpPr>
          <p:cNvPr id="3" name="Slide Number Placeholder 2">
            <a:extLst>
              <a:ext uri="{FF2B5EF4-FFF2-40B4-BE49-F238E27FC236}">
                <a16:creationId xmlns:a16="http://schemas.microsoft.com/office/drawing/2014/main" id="{F345EB21-EAC7-AC84-1360-8C0FE465C703}"/>
              </a:ext>
            </a:extLst>
          </p:cNvPr>
          <p:cNvSpPr>
            <a:spLocks noGrp="1"/>
          </p:cNvSpPr>
          <p:nvPr>
            <p:ph type="sldNum" sz="quarter" idx="12"/>
          </p:nvPr>
        </p:nvSpPr>
        <p:spPr/>
        <p:txBody>
          <a:bodyPr/>
          <a:lstStyle/>
          <a:p>
            <a:fld id="{EA7C8D44-3667-46F6-9772-CC52308E2A7F}" type="slidenum">
              <a:rPr kumimoji="0" lang="en-US" smtClean="0"/>
              <a:pPr/>
              <a:t>6</a:t>
            </a:fld>
            <a:endParaRPr kumimoji="0" lang="en-US" dirty="0"/>
          </a:p>
        </p:txBody>
      </p:sp>
      <p:sp>
        <p:nvSpPr>
          <p:cNvPr id="4" name="Content Placeholder 3">
            <a:extLst>
              <a:ext uri="{FF2B5EF4-FFF2-40B4-BE49-F238E27FC236}">
                <a16:creationId xmlns:a16="http://schemas.microsoft.com/office/drawing/2014/main" id="{7BE623E5-1D8E-9211-9BC1-8E4C69CD55DB}"/>
              </a:ext>
            </a:extLst>
          </p:cNvPr>
          <p:cNvSpPr>
            <a:spLocks noGrp="1"/>
          </p:cNvSpPr>
          <p:nvPr>
            <p:ph sz="quarter" idx="1"/>
          </p:nvPr>
        </p:nvSpPr>
        <p:spPr/>
        <p:txBody>
          <a:bodyPr/>
          <a:lstStyle/>
          <a:p>
            <a:endParaRPr lang="en-US"/>
          </a:p>
        </p:txBody>
      </p:sp>
      <p:sp>
        <p:nvSpPr>
          <p:cNvPr id="5" name="Text Box 12">
            <a:extLst>
              <a:ext uri="{FF2B5EF4-FFF2-40B4-BE49-F238E27FC236}">
                <a16:creationId xmlns:a16="http://schemas.microsoft.com/office/drawing/2014/main" id="{09B924EA-B615-F15B-66D5-01A7ACFDE3BC}"/>
              </a:ext>
            </a:extLst>
          </p:cNvPr>
          <p:cNvSpPr txBox="1">
            <a:spLocks noChangeArrowheads="1"/>
          </p:cNvSpPr>
          <p:nvPr/>
        </p:nvSpPr>
        <p:spPr bwMode="auto">
          <a:xfrm>
            <a:off x="4530500" y="1068574"/>
            <a:ext cx="15610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charset="0"/>
                <a:ea typeface="+mn-ea"/>
                <a:cs typeface="Arial" charset="0"/>
              </a:rPr>
              <a:t>Reload Value</a:t>
            </a:r>
          </a:p>
        </p:txBody>
      </p:sp>
      <p:sp>
        <p:nvSpPr>
          <p:cNvPr id="6" name="Line 9">
            <a:extLst>
              <a:ext uri="{FF2B5EF4-FFF2-40B4-BE49-F238E27FC236}">
                <a16:creationId xmlns:a16="http://schemas.microsoft.com/office/drawing/2014/main" id="{48D3CF08-2351-96ED-AA86-D4FBAA7F31DC}"/>
              </a:ext>
            </a:extLst>
          </p:cNvPr>
          <p:cNvSpPr>
            <a:spLocks noChangeShapeType="1"/>
          </p:cNvSpPr>
          <p:nvPr/>
        </p:nvSpPr>
        <p:spPr bwMode="auto">
          <a:xfrm>
            <a:off x="1752602" y="2516376"/>
            <a:ext cx="342411" cy="847"/>
          </a:xfrm>
          <a:prstGeom prst="line">
            <a:avLst/>
          </a:prstGeom>
          <a:noFill/>
          <a:ln w="19050">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7" name="Rectangle 4">
            <a:extLst>
              <a:ext uri="{FF2B5EF4-FFF2-40B4-BE49-F238E27FC236}">
                <a16:creationId xmlns:a16="http://schemas.microsoft.com/office/drawing/2014/main" id="{9E792BAC-DD8C-6B8E-51BD-D43BAB47A623}"/>
              </a:ext>
            </a:extLst>
          </p:cNvPr>
          <p:cNvSpPr>
            <a:spLocks noChangeArrowheads="1"/>
          </p:cNvSpPr>
          <p:nvPr/>
        </p:nvSpPr>
        <p:spPr bwMode="auto">
          <a:xfrm>
            <a:off x="4340907" y="2128386"/>
            <a:ext cx="2001927" cy="762000"/>
          </a:xfrm>
          <a:prstGeom prst="rect">
            <a:avLst/>
          </a:prstGeom>
          <a:solidFill>
            <a:schemeClr val="tx2"/>
          </a:solidFill>
          <a:ln w="9525">
            <a:solidFill>
              <a:schemeClr val="tx1"/>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Arial" charset="0"/>
              </a:rPr>
              <a:t>Timer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Arial" charset="0"/>
                <a:ea typeface="+mn-ea"/>
                <a:cs typeface="Arial" charset="0"/>
              </a:rPr>
              <a:t>Counter</a:t>
            </a:r>
          </a:p>
        </p:txBody>
      </p:sp>
      <p:sp>
        <p:nvSpPr>
          <p:cNvPr id="8" name="AutoShape 5">
            <a:extLst>
              <a:ext uri="{FF2B5EF4-FFF2-40B4-BE49-F238E27FC236}">
                <a16:creationId xmlns:a16="http://schemas.microsoft.com/office/drawing/2014/main" id="{BB701AC8-1353-68A7-4C90-BC60B0CACCAE}"/>
              </a:ext>
            </a:extLst>
          </p:cNvPr>
          <p:cNvSpPr>
            <a:spLocks noChangeArrowheads="1"/>
          </p:cNvSpPr>
          <p:nvPr/>
        </p:nvSpPr>
        <p:spPr bwMode="auto">
          <a:xfrm rot="5400000">
            <a:off x="4304552" y="2386991"/>
            <a:ext cx="311151" cy="238443"/>
          </a:xfrm>
          <a:prstGeom prst="triangle">
            <a:avLst>
              <a:gd name="adj" fmla="val 50000"/>
            </a:avLst>
          </a:prstGeom>
          <a:solidFill>
            <a:schemeClr val="accent1"/>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Line 13">
            <a:extLst>
              <a:ext uri="{FF2B5EF4-FFF2-40B4-BE49-F238E27FC236}">
                <a16:creationId xmlns:a16="http://schemas.microsoft.com/office/drawing/2014/main" id="{5162BB5A-8F02-31F3-4F44-99770F9E5D57}"/>
              </a:ext>
            </a:extLst>
          </p:cNvPr>
          <p:cNvSpPr>
            <a:spLocks noChangeShapeType="1"/>
          </p:cNvSpPr>
          <p:nvPr/>
        </p:nvSpPr>
        <p:spPr bwMode="auto">
          <a:xfrm>
            <a:off x="5374157" y="1451338"/>
            <a:ext cx="0" cy="67704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10" name="Text Box 7">
            <a:extLst>
              <a:ext uri="{FF2B5EF4-FFF2-40B4-BE49-F238E27FC236}">
                <a16:creationId xmlns:a16="http://schemas.microsoft.com/office/drawing/2014/main" id="{BF249D22-A162-F9A6-C58A-5FA4D397436B}"/>
              </a:ext>
            </a:extLst>
          </p:cNvPr>
          <p:cNvSpPr txBox="1">
            <a:spLocks noChangeArrowheads="1"/>
          </p:cNvSpPr>
          <p:nvPr/>
        </p:nvSpPr>
        <p:spPr bwMode="auto">
          <a:xfrm>
            <a:off x="467183" y="2032741"/>
            <a:ext cx="8835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C00000"/>
                </a:solidFill>
                <a:effectLst/>
                <a:uLnTx/>
                <a:uFillTx/>
                <a:latin typeface="Arial" charset="0"/>
                <a:ea typeface="+mn-ea"/>
                <a:cs typeface="Arial" charset="0"/>
              </a:rPr>
              <a:t>f</a:t>
            </a:r>
            <a:r>
              <a:rPr kumimoji="0" lang="en-US" sz="1800" b="1" i="1" u="none" strike="noStrike" kern="1200" cap="none" spc="0" normalizeH="0" baseline="-25000" noProof="0" dirty="0" err="1">
                <a:ln>
                  <a:noFill/>
                </a:ln>
                <a:solidFill>
                  <a:srgbClr val="C00000"/>
                </a:solidFill>
                <a:effectLst/>
                <a:uLnTx/>
                <a:uFillTx/>
                <a:latin typeface="Arial" charset="0"/>
                <a:ea typeface="+mn-ea"/>
                <a:cs typeface="Arial" charset="0"/>
              </a:rPr>
              <a:t>CK_PSC</a:t>
            </a:r>
            <a:endParaRPr kumimoji="0" lang="en-US" sz="1800" b="1" i="1" u="none" strike="noStrike" kern="1200" cap="none" spc="0" normalizeH="0" baseline="-25000" noProof="0" dirty="0">
              <a:ln>
                <a:noFill/>
              </a:ln>
              <a:solidFill>
                <a:srgbClr val="C00000"/>
              </a:solidFill>
              <a:effectLst/>
              <a:uLnTx/>
              <a:uFillTx/>
              <a:latin typeface="Arial" charset="0"/>
              <a:ea typeface="+mn-ea"/>
              <a:cs typeface="Arial" charset="0"/>
            </a:endParaRPr>
          </a:p>
        </p:txBody>
      </p:sp>
      <p:sp>
        <p:nvSpPr>
          <p:cNvPr id="11" name="Text Box 17">
            <a:extLst>
              <a:ext uri="{FF2B5EF4-FFF2-40B4-BE49-F238E27FC236}">
                <a16:creationId xmlns:a16="http://schemas.microsoft.com/office/drawing/2014/main" id="{4AC23129-F27B-C001-D523-3944A09F78A1}"/>
              </a:ext>
            </a:extLst>
          </p:cNvPr>
          <p:cNvSpPr txBox="1">
            <a:spLocks noChangeArrowheads="1"/>
          </p:cNvSpPr>
          <p:nvPr/>
        </p:nvSpPr>
        <p:spPr bwMode="auto">
          <a:xfrm>
            <a:off x="7457118" y="2314202"/>
            <a:ext cx="569387" cy="369332"/>
          </a:xfrm>
          <a:prstGeom prst="rect">
            <a:avLst/>
          </a:prstGeom>
          <a:solidFill>
            <a:schemeClr val="tx2"/>
          </a:solidFill>
          <a:ln w="9525">
            <a:solidFill>
              <a:schemeClr val="tx1"/>
            </a:solidFill>
            <a:miter lim="800000"/>
            <a:headEnd/>
            <a:tailEnd/>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ISR</a:t>
            </a:r>
            <a:endParaRPr kumimoji="0" lang="en-US" sz="16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cxnSp>
        <p:nvCxnSpPr>
          <p:cNvPr id="12" name="AutoShape 20">
            <a:extLst>
              <a:ext uri="{FF2B5EF4-FFF2-40B4-BE49-F238E27FC236}">
                <a16:creationId xmlns:a16="http://schemas.microsoft.com/office/drawing/2014/main" id="{CD79E54F-2410-8BCA-BCE6-E93D3DB81308}"/>
              </a:ext>
            </a:extLst>
          </p:cNvPr>
          <p:cNvCxnSpPr>
            <a:cxnSpLocks noChangeShapeType="1"/>
            <a:stCxn id="7" idx="3"/>
            <a:endCxn id="11" idx="1"/>
          </p:cNvCxnSpPr>
          <p:nvPr/>
        </p:nvCxnSpPr>
        <p:spPr bwMode="auto">
          <a:xfrm flipV="1">
            <a:off x="6342833" y="2498868"/>
            <a:ext cx="1114284" cy="10518"/>
          </a:xfrm>
          <a:prstGeom prst="straightConnector1">
            <a:avLst/>
          </a:prstGeom>
          <a:noFill/>
          <a:ln w="19050">
            <a:solidFill>
              <a:srgbClr val="FF0000"/>
            </a:solidFill>
            <a:prstDash val="dash"/>
            <a:miter lim="800000"/>
            <a:headEnd/>
            <a:tailEnd type="triangle" w="med" len="med"/>
          </a:ln>
          <a:extLst>
            <a:ext uri="{909E8E84-426E-40DD-AFC4-6F175D3DCCD1}">
              <a14:hiddenFill xmlns:a14="http://schemas.microsoft.com/office/drawing/2010/main">
                <a:noFill/>
              </a14:hiddenFill>
            </a:ext>
          </a:extLst>
        </p:spPr>
      </p:cxnSp>
      <p:cxnSp>
        <p:nvCxnSpPr>
          <p:cNvPr id="13" name="AutoShape 21">
            <a:extLst>
              <a:ext uri="{FF2B5EF4-FFF2-40B4-BE49-F238E27FC236}">
                <a16:creationId xmlns:a16="http://schemas.microsoft.com/office/drawing/2014/main" id="{422CEBC3-EF11-1520-83F3-C4F64B7661D5}"/>
              </a:ext>
            </a:extLst>
          </p:cNvPr>
          <p:cNvCxnSpPr>
            <a:cxnSpLocks noChangeShapeType="1"/>
            <a:stCxn id="11" idx="3"/>
          </p:cNvCxnSpPr>
          <p:nvPr/>
        </p:nvCxnSpPr>
        <p:spPr bwMode="auto">
          <a:xfrm>
            <a:off x="8026504" y="2498868"/>
            <a:ext cx="507896" cy="2568"/>
          </a:xfrm>
          <a:prstGeom prst="straightConnector1">
            <a:avLst/>
          </a:prstGeom>
          <a:noFill/>
          <a:ln w="19050">
            <a:solidFill>
              <a:srgbClr val="FF0000"/>
            </a:solidFill>
            <a:prstDash val="dash"/>
            <a:miter lim="800000"/>
            <a:headEnd/>
            <a:tailEnd type="triangle" w="med" len="med"/>
          </a:ln>
          <a:extLst>
            <a:ext uri="{909E8E84-426E-40DD-AFC4-6F175D3DCCD1}">
              <a14:hiddenFill xmlns:a14="http://schemas.microsoft.com/office/drawing/2010/main">
                <a:noFill/>
              </a14:hiddenFill>
            </a:ext>
          </a:extLst>
        </p:spPr>
      </p:cxnSp>
      <p:sp>
        <p:nvSpPr>
          <p:cNvPr id="14" name="Text Box 23">
            <a:extLst>
              <a:ext uri="{FF2B5EF4-FFF2-40B4-BE49-F238E27FC236}">
                <a16:creationId xmlns:a16="http://schemas.microsoft.com/office/drawing/2014/main" id="{01AF12BE-E270-EB9D-6565-E06BFD03EB2B}"/>
              </a:ext>
            </a:extLst>
          </p:cNvPr>
          <p:cNvSpPr txBox="1">
            <a:spLocks noChangeArrowheads="1"/>
          </p:cNvSpPr>
          <p:nvPr/>
        </p:nvSpPr>
        <p:spPr bwMode="auto">
          <a:xfrm>
            <a:off x="7236735" y="1828800"/>
            <a:ext cx="16786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0">
              <a:defRPr/>
            </a:pPr>
            <a:r>
              <a:rPr lang="en-US" altLang="zh-CN" sz="1800" dirty="0">
                <a:solidFill>
                  <a:prstClr val="black"/>
                </a:solidFill>
                <a:latin typeface="Gill Sans MT"/>
              </a:rPr>
              <a:t>Timer </a:t>
            </a:r>
            <a:r>
              <a:rPr kumimoji="0" lang="en-US" sz="1800" b="0" u="none" strike="noStrike" kern="1200" cap="none" spc="0" normalizeH="0" baseline="0" noProof="0" dirty="0">
                <a:ln>
                  <a:noFill/>
                </a:ln>
                <a:solidFill>
                  <a:prstClr val="black"/>
                </a:solidFill>
                <a:effectLst/>
                <a:uLnTx/>
                <a:uFillTx/>
                <a:latin typeface="Arial" charset="0"/>
                <a:ea typeface="+mn-ea"/>
                <a:cs typeface="Arial" charset="0"/>
              </a:rPr>
              <a:t>Interrupt</a:t>
            </a:r>
          </a:p>
        </p:txBody>
      </p:sp>
      <p:grpSp>
        <p:nvGrpSpPr>
          <p:cNvPr id="15" name="Group 37">
            <a:extLst>
              <a:ext uri="{FF2B5EF4-FFF2-40B4-BE49-F238E27FC236}">
                <a16:creationId xmlns:a16="http://schemas.microsoft.com/office/drawing/2014/main" id="{936962C6-6580-3024-26CF-6D49A5058004}"/>
              </a:ext>
            </a:extLst>
          </p:cNvPr>
          <p:cNvGrpSpPr>
            <a:grpSpLocks/>
          </p:cNvGrpSpPr>
          <p:nvPr/>
        </p:nvGrpSpPr>
        <p:grpSpPr bwMode="auto">
          <a:xfrm>
            <a:off x="152400" y="2440173"/>
            <a:ext cx="1524000" cy="228600"/>
            <a:chOff x="144" y="1440"/>
            <a:chExt cx="960" cy="144"/>
          </a:xfrm>
        </p:grpSpPr>
        <p:sp>
          <p:nvSpPr>
            <p:cNvPr id="16" name="Freeform 27">
              <a:extLst>
                <a:ext uri="{FF2B5EF4-FFF2-40B4-BE49-F238E27FC236}">
                  <a16:creationId xmlns:a16="http://schemas.microsoft.com/office/drawing/2014/main" id="{50422B9B-558F-CA1C-FED3-22CC23D5C376}"/>
                </a:ext>
              </a:extLst>
            </p:cNvPr>
            <p:cNvSpPr>
              <a:spLocks/>
            </p:cNvSpPr>
            <p:nvPr/>
          </p:nvSpPr>
          <p:spPr bwMode="auto">
            <a:xfrm>
              <a:off x="144"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17" name="Freeform 28">
              <a:extLst>
                <a:ext uri="{FF2B5EF4-FFF2-40B4-BE49-F238E27FC236}">
                  <a16:creationId xmlns:a16="http://schemas.microsoft.com/office/drawing/2014/main" id="{1C1B4737-AB8E-08DA-B7C0-D9E09369E608}"/>
                </a:ext>
              </a:extLst>
            </p:cNvPr>
            <p:cNvSpPr>
              <a:spLocks/>
            </p:cNvSpPr>
            <p:nvPr/>
          </p:nvSpPr>
          <p:spPr bwMode="auto">
            <a:xfrm>
              <a:off x="240"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18" name="Freeform 29">
              <a:extLst>
                <a:ext uri="{FF2B5EF4-FFF2-40B4-BE49-F238E27FC236}">
                  <a16:creationId xmlns:a16="http://schemas.microsoft.com/office/drawing/2014/main" id="{C899955E-D9C8-CD9A-F61D-14676E79010B}"/>
                </a:ext>
              </a:extLst>
            </p:cNvPr>
            <p:cNvSpPr>
              <a:spLocks/>
            </p:cNvSpPr>
            <p:nvPr/>
          </p:nvSpPr>
          <p:spPr bwMode="auto">
            <a:xfrm>
              <a:off x="336"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19" name="Freeform 30">
              <a:extLst>
                <a:ext uri="{FF2B5EF4-FFF2-40B4-BE49-F238E27FC236}">
                  <a16:creationId xmlns:a16="http://schemas.microsoft.com/office/drawing/2014/main" id="{175D9EB9-6949-5BEF-2817-2A4DDB50570F}"/>
                </a:ext>
              </a:extLst>
            </p:cNvPr>
            <p:cNvSpPr>
              <a:spLocks/>
            </p:cNvSpPr>
            <p:nvPr/>
          </p:nvSpPr>
          <p:spPr bwMode="auto">
            <a:xfrm>
              <a:off x="432"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20" name="Freeform 31">
              <a:extLst>
                <a:ext uri="{FF2B5EF4-FFF2-40B4-BE49-F238E27FC236}">
                  <a16:creationId xmlns:a16="http://schemas.microsoft.com/office/drawing/2014/main" id="{26CE08B6-D23F-4497-77F8-DD23D5B55663}"/>
                </a:ext>
              </a:extLst>
            </p:cNvPr>
            <p:cNvSpPr>
              <a:spLocks/>
            </p:cNvSpPr>
            <p:nvPr/>
          </p:nvSpPr>
          <p:spPr bwMode="auto">
            <a:xfrm>
              <a:off x="528"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21" name="Freeform 32">
              <a:extLst>
                <a:ext uri="{FF2B5EF4-FFF2-40B4-BE49-F238E27FC236}">
                  <a16:creationId xmlns:a16="http://schemas.microsoft.com/office/drawing/2014/main" id="{6EA8B750-52B8-4A33-5DC7-A752391F2C0D}"/>
                </a:ext>
              </a:extLst>
            </p:cNvPr>
            <p:cNvSpPr>
              <a:spLocks/>
            </p:cNvSpPr>
            <p:nvPr/>
          </p:nvSpPr>
          <p:spPr bwMode="auto">
            <a:xfrm>
              <a:off x="624"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22" name="Freeform 33">
              <a:extLst>
                <a:ext uri="{FF2B5EF4-FFF2-40B4-BE49-F238E27FC236}">
                  <a16:creationId xmlns:a16="http://schemas.microsoft.com/office/drawing/2014/main" id="{9B63D5DA-6224-B7DB-CA23-012E77ED92DB}"/>
                </a:ext>
              </a:extLst>
            </p:cNvPr>
            <p:cNvSpPr>
              <a:spLocks/>
            </p:cNvSpPr>
            <p:nvPr/>
          </p:nvSpPr>
          <p:spPr bwMode="auto">
            <a:xfrm>
              <a:off x="720"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23" name="Freeform 34">
              <a:extLst>
                <a:ext uri="{FF2B5EF4-FFF2-40B4-BE49-F238E27FC236}">
                  <a16:creationId xmlns:a16="http://schemas.microsoft.com/office/drawing/2014/main" id="{D15C303B-19EA-9849-50A2-DBEFCB40F36C}"/>
                </a:ext>
              </a:extLst>
            </p:cNvPr>
            <p:cNvSpPr>
              <a:spLocks/>
            </p:cNvSpPr>
            <p:nvPr/>
          </p:nvSpPr>
          <p:spPr bwMode="auto">
            <a:xfrm>
              <a:off x="816"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24" name="Freeform 35">
              <a:extLst>
                <a:ext uri="{FF2B5EF4-FFF2-40B4-BE49-F238E27FC236}">
                  <a16:creationId xmlns:a16="http://schemas.microsoft.com/office/drawing/2014/main" id="{B8E2B0B9-C36D-AC2E-90E9-085F2041A441}"/>
                </a:ext>
              </a:extLst>
            </p:cNvPr>
            <p:cNvSpPr>
              <a:spLocks/>
            </p:cNvSpPr>
            <p:nvPr/>
          </p:nvSpPr>
          <p:spPr bwMode="auto">
            <a:xfrm>
              <a:off x="912"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25" name="Freeform 36">
              <a:extLst>
                <a:ext uri="{FF2B5EF4-FFF2-40B4-BE49-F238E27FC236}">
                  <a16:creationId xmlns:a16="http://schemas.microsoft.com/office/drawing/2014/main" id="{27BD99FF-A375-0F0C-A2F3-F21637445969}"/>
                </a:ext>
              </a:extLst>
            </p:cNvPr>
            <p:cNvSpPr>
              <a:spLocks/>
            </p:cNvSpPr>
            <p:nvPr/>
          </p:nvSpPr>
          <p:spPr bwMode="auto">
            <a:xfrm>
              <a:off x="1008"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grpSp>
      <p:sp>
        <p:nvSpPr>
          <p:cNvPr id="26" name="Text Box 41">
            <a:extLst>
              <a:ext uri="{FF2B5EF4-FFF2-40B4-BE49-F238E27FC236}">
                <a16:creationId xmlns:a16="http://schemas.microsoft.com/office/drawing/2014/main" id="{5BE122D9-62BD-7647-268B-B1DC434F8077}"/>
              </a:ext>
            </a:extLst>
          </p:cNvPr>
          <p:cNvSpPr txBox="1">
            <a:spLocks noChangeArrowheads="1"/>
          </p:cNvSpPr>
          <p:nvPr/>
        </p:nvSpPr>
        <p:spPr bwMode="auto">
          <a:xfrm>
            <a:off x="5383585" y="1556783"/>
            <a:ext cx="9588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Arial" charset="0"/>
                <a:ea typeface="+mn-ea"/>
                <a:cs typeface="Arial" charset="0"/>
              </a:rPr>
              <a:t>Reload</a:t>
            </a:r>
          </a:p>
        </p:txBody>
      </p:sp>
      <p:sp>
        <p:nvSpPr>
          <p:cNvPr id="27" name="Text Box 17">
            <a:extLst>
              <a:ext uri="{FF2B5EF4-FFF2-40B4-BE49-F238E27FC236}">
                <a16:creationId xmlns:a16="http://schemas.microsoft.com/office/drawing/2014/main" id="{9DB6DD81-13BA-C969-B9F4-53A8DAFF4200}"/>
              </a:ext>
            </a:extLst>
          </p:cNvPr>
          <p:cNvSpPr txBox="1">
            <a:spLocks noChangeArrowheads="1"/>
          </p:cNvSpPr>
          <p:nvPr/>
        </p:nvSpPr>
        <p:spPr bwMode="auto">
          <a:xfrm>
            <a:off x="2095014" y="2321544"/>
            <a:ext cx="915635" cy="369332"/>
          </a:xfrm>
          <a:prstGeom prst="rect">
            <a:avLst/>
          </a:prstGeom>
          <a:solidFill>
            <a:schemeClr val="tx2"/>
          </a:solidFill>
          <a:ln w="9525">
            <a:solidFill>
              <a:schemeClr val="tx1"/>
            </a:solidFill>
            <a:miter lim="800000"/>
            <a:headEnd/>
            <a:tailEnd/>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Arial" charset="0"/>
                <a:ea typeface="+mn-ea"/>
                <a:cs typeface="Arial" charset="0"/>
              </a:rPr>
              <a:t>  PSC  </a:t>
            </a:r>
          </a:p>
        </p:txBody>
      </p:sp>
      <p:cxnSp>
        <p:nvCxnSpPr>
          <p:cNvPr id="28" name="AutoShape 21">
            <a:extLst>
              <a:ext uri="{FF2B5EF4-FFF2-40B4-BE49-F238E27FC236}">
                <a16:creationId xmlns:a16="http://schemas.microsoft.com/office/drawing/2014/main" id="{58483442-FB90-6815-116A-AB3F0D223748}"/>
              </a:ext>
            </a:extLst>
          </p:cNvPr>
          <p:cNvCxnSpPr>
            <a:cxnSpLocks noChangeShapeType="1"/>
            <a:stCxn id="27" idx="3"/>
            <a:endCxn id="7" idx="1"/>
          </p:cNvCxnSpPr>
          <p:nvPr/>
        </p:nvCxnSpPr>
        <p:spPr bwMode="auto">
          <a:xfrm>
            <a:off x="3010649" y="2506210"/>
            <a:ext cx="1330258" cy="3176"/>
          </a:xfrm>
          <a:prstGeom prst="straightConnector1">
            <a:avLst/>
          </a:prstGeom>
          <a:noFill/>
          <a:ln w="19050">
            <a:solidFill>
              <a:srgbClr val="FF0000"/>
            </a:solidFill>
            <a:prstDash val="dash"/>
            <a:miter lim="800000"/>
            <a:headEnd/>
            <a:tailEnd type="triangle" w="med" len="med"/>
          </a:ln>
          <a:extLst>
            <a:ext uri="{909E8E84-426E-40DD-AFC4-6F175D3DCCD1}">
              <a14:hiddenFill xmlns:a14="http://schemas.microsoft.com/office/drawing/2010/main">
                <a:noFill/>
              </a14:hiddenFill>
            </a:ext>
          </a:extLst>
        </p:spPr>
      </p:cxnSp>
      <p:sp>
        <p:nvSpPr>
          <p:cNvPr id="29" name="Text Box 17">
            <a:extLst>
              <a:ext uri="{FF2B5EF4-FFF2-40B4-BE49-F238E27FC236}">
                <a16:creationId xmlns:a16="http://schemas.microsoft.com/office/drawing/2014/main" id="{67D3482A-3325-731D-636B-E255AA91F28F}"/>
              </a:ext>
            </a:extLst>
          </p:cNvPr>
          <p:cNvSpPr txBox="1">
            <a:spLocks noChangeArrowheads="1"/>
          </p:cNvSpPr>
          <p:nvPr/>
        </p:nvSpPr>
        <p:spPr bwMode="auto">
          <a:xfrm>
            <a:off x="6935200" y="1066800"/>
            <a:ext cx="684803" cy="369332"/>
          </a:xfrm>
          <a:prstGeom prst="rect">
            <a:avLst/>
          </a:prstGeom>
          <a:solidFill>
            <a:schemeClr val="tx2"/>
          </a:solidFill>
          <a:ln w="9525">
            <a:solidFill>
              <a:schemeClr val="tx1"/>
            </a:solidFill>
            <a:miter lim="800000"/>
            <a:headEnd/>
            <a:tailEnd/>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ARR</a:t>
            </a:r>
            <a:endParaRPr kumimoji="0" lang="en-US" sz="20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cxnSp>
        <p:nvCxnSpPr>
          <p:cNvPr id="30" name="AutoShape 21">
            <a:extLst>
              <a:ext uri="{FF2B5EF4-FFF2-40B4-BE49-F238E27FC236}">
                <a16:creationId xmlns:a16="http://schemas.microsoft.com/office/drawing/2014/main" id="{4FE48178-11C3-8EC2-1E1E-D7F587BAEAE2}"/>
              </a:ext>
            </a:extLst>
          </p:cNvPr>
          <p:cNvCxnSpPr>
            <a:cxnSpLocks noChangeShapeType="1"/>
          </p:cNvCxnSpPr>
          <p:nvPr/>
        </p:nvCxnSpPr>
        <p:spPr bwMode="auto">
          <a:xfrm flipV="1">
            <a:off x="7256835" y="1436132"/>
            <a:ext cx="0" cy="1066388"/>
          </a:xfrm>
          <a:prstGeom prst="straightConnector1">
            <a:avLst/>
          </a:prstGeom>
          <a:noFill/>
          <a:ln w="19050">
            <a:solidFill>
              <a:srgbClr val="FF0000"/>
            </a:solidFill>
            <a:prstDash val="dash"/>
            <a:miter lim="800000"/>
            <a:headEnd/>
            <a:tailEnd type="triangle" w="med" len="med"/>
          </a:ln>
          <a:extLst>
            <a:ext uri="{909E8E84-426E-40DD-AFC4-6F175D3DCCD1}">
              <a14:hiddenFill xmlns:a14="http://schemas.microsoft.com/office/drawing/2010/main">
                <a:noFill/>
              </a14:hiddenFill>
            </a:ext>
          </a:extLst>
        </p:spPr>
      </p:cxnSp>
      <p:cxnSp>
        <p:nvCxnSpPr>
          <p:cNvPr id="31" name="AutoShape 21">
            <a:extLst>
              <a:ext uri="{FF2B5EF4-FFF2-40B4-BE49-F238E27FC236}">
                <a16:creationId xmlns:a16="http://schemas.microsoft.com/office/drawing/2014/main" id="{CE589CF0-426F-52C0-9172-78C2B8C34D87}"/>
              </a:ext>
            </a:extLst>
          </p:cNvPr>
          <p:cNvCxnSpPr>
            <a:cxnSpLocks noChangeShapeType="1"/>
            <a:stCxn id="29" idx="1"/>
            <a:endCxn id="5" idx="3"/>
          </p:cNvCxnSpPr>
          <p:nvPr/>
        </p:nvCxnSpPr>
        <p:spPr bwMode="auto">
          <a:xfrm flipH="1">
            <a:off x="6091569" y="1251466"/>
            <a:ext cx="843631" cy="1774"/>
          </a:xfrm>
          <a:prstGeom prst="straightConnector1">
            <a:avLst/>
          </a:prstGeom>
          <a:noFill/>
          <a:ln w="19050">
            <a:solidFill>
              <a:srgbClr val="FF0000"/>
            </a:solidFill>
            <a:prstDash val="dash"/>
            <a:miter lim="800000"/>
            <a:headEnd/>
            <a:tailEnd type="triangle" w="med" len="med"/>
          </a:ln>
          <a:extLst>
            <a:ext uri="{909E8E84-426E-40DD-AFC4-6F175D3DCCD1}">
              <a14:hiddenFill xmlns:a14="http://schemas.microsoft.com/office/drawing/2010/main">
                <a:noFill/>
              </a14:hiddenFill>
            </a:ext>
          </a:extLst>
        </p:spPr>
      </p:cxnSp>
      <p:sp>
        <p:nvSpPr>
          <p:cNvPr id="32" name="TextBox 31">
            <a:extLst>
              <a:ext uri="{FF2B5EF4-FFF2-40B4-BE49-F238E27FC236}">
                <a16:creationId xmlns:a16="http://schemas.microsoft.com/office/drawing/2014/main" id="{61190C2B-08EC-3584-3541-7589EA488662}"/>
              </a:ext>
            </a:extLst>
          </p:cNvPr>
          <p:cNvSpPr txBox="1"/>
          <p:nvPr/>
        </p:nvSpPr>
        <p:spPr>
          <a:xfrm>
            <a:off x="2057400" y="2720478"/>
            <a:ext cx="10392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a:ea typeface="+mn-ea"/>
                <a:cs typeface="+mn-cs"/>
              </a:rPr>
              <a:t>Prescaler</a:t>
            </a:r>
          </a:p>
        </p:txBody>
      </p:sp>
      <p:sp>
        <p:nvSpPr>
          <p:cNvPr id="33" name="Text Box 7">
            <a:extLst>
              <a:ext uri="{FF2B5EF4-FFF2-40B4-BE49-F238E27FC236}">
                <a16:creationId xmlns:a16="http://schemas.microsoft.com/office/drawing/2014/main" id="{2DF3DF5B-4F67-617A-890F-ED5EF7673E76}"/>
              </a:ext>
            </a:extLst>
          </p:cNvPr>
          <p:cNvSpPr txBox="1">
            <a:spLocks noChangeArrowheads="1"/>
          </p:cNvSpPr>
          <p:nvPr/>
        </p:nvSpPr>
        <p:spPr bwMode="auto">
          <a:xfrm>
            <a:off x="3104400" y="2060934"/>
            <a:ext cx="8835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C00000"/>
                </a:solidFill>
                <a:effectLst/>
                <a:uLnTx/>
                <a:uFillTx/>
                <a:latin typeface="Arial" charset="0"/>
                <a:ea typeface="+mn-ea"/>
                <a:cs typeface="Arial" charset="0"/>
              </a:rPr>
              <a:t>f</a:t>
            </a:r>
            <a:r>
              <a:rPr kumimoji="0" lang="en-US" sz="1800" b="1" i="1" u="none" strike="noStrike" kern="1200" cap="none" spc="0" normalizeH="0" baseline="-25000" noProof="0" dirty="0" err="1">
                <a:ln>
                  <a:noFill/>
                </a:ln>
                <a:solidFill>
                  <a:srgbClr val="C00000"/>
                </a:solidFill>
                <a:effectLst/>
                <a:uLnTx/>
                <a:uFillTx/>
                <a:latin typeface="Arial" charset="0"/>
                <a:ea typeface="+mn-ea"/>
                <a:cs typeface="Arial" charset="0"/>
              </a:rPr>
              <a:t>CK_CNT</a:t>
            </a:r>
            <a:endParaRPr kumimoji="0" lang="en-US" sz="1800" b="1" i="1" u="none" strike="noStrike" kern="1200" cap="none" spc="0" normalizeH="0" baseline="-25000" noProof="0" dirty="0">
              <a:ln>
                <a:noFill/>
              </a:ln>
              <a:solidFill>
                <a:srgbClr val="C00000"/>
              </a:solidFill>
              <a:effectLst/>
              <a:uLnTx/>
              <a:uFillTx/>
              <a:latin typeface="Arial" charset="0"/>
              <a:ea typeface="+mn-ea"/>
              <a:cs typeface="Arial" charset="0"/>
            </a:endParaRPr>
          </a:p>
        </p:txBody>
      </p:sp>
      <p:sp>
        <p:nvSpPr>
          <p:cNvPr id="34" name="TextBox 33">
            <a:extLst>
              <a:ext uri="{FF2B5EF4-FFF2-40B4-BE49-F238E27FC236}">
                <a16:creationId xmlns:a16="http://schemas.microsoft.com/office/drawing/2014/main" id="{15B7548B-AFFE-A85E-4000-52993526FD6F}"/>
              </a:ext>
            </a:extLst>
          </p:cNvPr>
          <p:cNvSpPr txBox="1"/>
          <p:nvPr/>
        </p:nvSpPr>
        <p:spPr>
          <a:xfrm>
            <a:off x="278146" y="1764268"/>
            <a:ext cx="124585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Gill Sans MT"/>
                <a:ea typeface="+mn-ea"/>
                <a:cs typeface="+mn-cs"/>
              </a:rPr>
              <a:t>CPU </a:t>
            </a:r>
            <a:r>
              <a:rPr kumimoji="0" lang="en-US" sz="1800" b="0" i="0" u="none" strike="noStrike" kern="1200" cap="none" spc="0" normalizeH="0" baseline="0" noProof="0" dirty="0">
                <a:ln>
                  <a:noFill/>
                </a:ln>
                <a:solidFill>
                  <a:prstClr val="black"/>
                </a:solidFill>
                <a:effectLst/>
                <a:uLnTx/>
                <a:uFillTx/>
                <a:latin typeface="Gill Sans MT"/>
                <a:ea typeface="+mn-ea"/>
                <a:cs typeface="+mn-cs"/>
              </a:rPr>
              <a:t>Clock</a:t>
            </a:r>
          </a:p>
        </p:txBody>
      </p:sp>
      <p:grpSp>
        <p:nvGrpSpPr>
          <p:cNvPr id="35" name="Group 34">
            <a:extLst>
              <a:ext uri="{FF2B5EF4-FFF2-40B4-BE49-F238E27FC236}">
                <a16:creationId xmlns:a16="http://schemas.microsoft.com/office/drawing/2014/main" id="{CA1BF144-113C-DB98-306E-486F4C38A9F1}"/>
              </a:ext>
            </a:extLst>
          </p:cNvPr>
          <p:cNvGrpSpPr/>
          <p:nvPr/>
        </p:nvGrpSpPr>
        <p:grpSpPr>
          <a:xfrm>
            <a:off x="3108039" y="2651097"/>
            <a:ext cx="860271" cy="228600"/>
            <a:chOff x="3330729" y="3865063"/>
            <a:chExt cx="588054" cy="228600"/>
          </a:xfrm>
        </p:grpSpPr>
        <p:sp>
          <p:nvSpPr>
            <p:cNvPr id="36" name="Freeform 27">
              <a:extLst>
                <a:ext uri="{FF2B5EF4-FFF2-40B4-BE49-F238E27FC236}">
                  <a16:creationId xmlns:a16="http://schemas.microsoft.com/office/drawing/2014/main" id="{400916F5-993B-C9B5-DC89-CF43A9AF38F8}"/>
                </a:ext>
              </a:extLst>
            </p:cNvPr>
            <p:cNvSpPr>
              <a:spLocks/>
            </p:cNvSpPr>
            <p:nvPr/>
          </p:nvSpPr>
          <p:spPr bwMode="auto">
            <a:xfrm>
              <a:off x="3330729" y="3865063"/>
              <a:ext cx="196018" cy="228600"/>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37" name="Freeform 28">
              <a:extLst>
                <a:ext uri="{FF2B5EF4-FFF2-40B4-BE49-F238E27FC236}">
                  <a16:creationId xmlns:a16="http://schemas.microsoft.com/office/drawing/2014/main" id="{93307928-E914-1DF6-D59D-586BB61CA984}"/>
                </a:ext>
              </a:extLst>
            </p:cNvPr>
            <p:cNvSpPr>
              <a:spLocks/>
            </p:cNvSpPr>
            <p:nvPr/>
          </p:nvSpPr>
          <p:spPr bwMode="auto">
            <a:xfrm>
              <a:off x="3526747" y="3865063"/>
              <a:ext cx="196018" cy="228600"/>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38" name="Freeform 29">
              <a:extLst>
                <a:ext uri="{FF2B5EF4-FFF2-40B4-BE49-F238E27FC236}">
                  <a16:creationId xmlns:a16="http://schemas.microsoft.com/office/drawing/2014/main" id="{86E6C3CB-74D7-E99D-1655-210B4BBF9AD0}"/>
                </a:ext>
              </a:extLst>
            </p:cNvPr>
            <p:cNvSpPr>
              <a:spLocks/>
            </p:cNvSpPr>
            <p:nvPr/>
          </p:nvSpPr>
          <p:spPr bwMode="auto">
            <a:xfrm>
              <a:off x="3722765" y="3865063"/>
              <a:ext cx="196018" cy="228600"/>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grpSp>
      <p:sp>
        <p:nvSpPr>
          <p:cNvPr id="39" name="TextBox 38">
            <a:extLst>
              <a:ext uri="{FF2B5EF4-FFF2-40B4-BE49-F238E27FC236}">
                <a16:creationId xmlns:a16="http://schemas.microsoft.com/office/drawing/2014/main" id="{A30F4A08-948D-DCA6-1997-2880CD6321A3}"/>
              </a:ext>
            </a:extLst>
          </p:cNvPr>
          <p:cNvSpPr txBox="1"/>
          <p:nvPr/>
        </p:nvSpPr>
        <p:spPr>
          <a:xfrm>
            <a:off x="2826151" y="1764268"/>
            <a:ext cx="13724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Gill Sans MT"/>
                <a:ea typeface="+mn-ea"/>
                <a:cs typeface="+mn-cs"/>
              </a:rPr>
              <a:t>Timer </a:t>
            </a:r>
            <a:r>
              <a:rPr kumimoji="0" lang="en-US" sz="1800" b="0" i="0" u="none" strike="noStrike" kern="1200" cap="none" spc="0" normalizeH="0" baseline="0" noProof="0" dirty="0">
                <a:ln>
                  <a:noFill/>
                </a:ln>
                <a:solidFill>
                  <a:prstClr val="black"/>
                </a:solidFill>
                <a:effectLst/>
                <a:uLnTx/>
                <a:uFillTx/>
                <a:latin typeface="Gill Sans MT"/>
                <a:ea typeface="+mn-ea"/>
                <a:cs typeface="+mn-cs"/>
              </a:rPr>
              <a:t>Clock</a:t>
            </a:r>
          </a:p>
        </p:txBody>
      </p:sp>
      <p:sp>
        <p:nvSpPr>
          <p:cNvPr id="40" name="Text Box 17">
            <a:extLst>
              <a:ext uri="{FF2B5EF4-FFF2-40B4-BE49-F238E27FC236}">
                <a16:creationId xmlns:a16="http://schemas.microsoft.com/office/drawing/2014/main" id="{AF405F2B-D905-F3FC-4279-0CC86D57480F}"/>
              </a:ext>
            </a:extLst>
          </p:cNvPr>
          <p:cNvSpPr txBox="1">
            <a:spLocks noChangeArrowheads="1"/>
          </p:cNvSpPr>
          <p:nvPr/>
        </p:nvSpPr>
        <p:spPr bwMode="auto">
          <a:xfrm>
            <a:off x="4364640" y="4707195"/>
            <a:ext cx="2001531" cy="923330"/>
          </a:xfrm>
          <a:prstGeom prst="rect">
            <a:avLst/>
          </a:prstGeom>
          <a:solidFill>
            <a:schemeClr val="tx2"/>
          </a:solidFill>
          <a:ln w="9525">
            <a:solidFill>
              <a:schemeClr val="tx1"/>
            </a:solidFill>
            <a:miter lim="800000"/>
            <a:headEnd/>
            <a:tailEnd/>
          </a:ln>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800" b="1" dirty="0">
                <a:solidFill>
                  <a:srgbClr val="FF00FF"/>
                </a:solidFill>
                <a:latin typeface="Arial" charset="0"/>
                <a:cs typeface="Arial" charset="0"/>
              </a:rPr>
              <a:t>Compare</a:t>
            </a:r>
            <a:r>
              <a:rPr lang="en-US" sz="1800" b="1" dirty="0">
                <a:solidFill>
                  <a:schemeClr val="bg1"/>
                </a:solidFill>
                <a:latin typeface="Arial" charset="0"/>
                <a:cs typeface="Arial" charset="0"/>
              </a:rPr>
              <a:t> &amp; Capture Register (CCR)   </a:t>
            </a:r>
          </a:p>
        </p:txBody>
      </p:sp>
      <p:sp>
        <p:nvSpPr>
          <p:cNvPr id="41" name="Oval 40">
            <a:extLst>
              <a:ext uri="{FF2B5EF4-FFF2-40B4-BE49-F238E27FC236}">
                <a16:creationId xmlns:a16="http://schemas.microsoft.com/office/drawing/2014/main" id="{6B4E07F5-E214-F1D5-7F2A-2883AF39B5F2}"/>
              </a:ext>
            </a:extLst>
          </p:cNvPr>
          <p:cNvSpPr/>
          <p:nvPr/>
        </p:nvSpPr>
        <p:spPr>
          <a:xfrm>
            <a:off x="6255654" y="3977186"/>
            <a:ext cx="465781"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t>
            </a:r>
          </a:p>
        </p:txBody>
      </p:sp>
      <p:cxnSp>
        <p:nvCxnSpPr>
          <p:cNvPr id="42" name="Straight Arrow Connector 41">
            <a:extLst>
              <a:ext uri="{FF2B5EF4-FFF2-40B4-BE49-F238E27FC236}">
                <a16:creationId xmlns:a16="http://schemas.microsoft.com/office/drawing/2014/main" id="{CB72BE8A-1C11-AB33-7323-ACAECC2AF56D}"/>
              </a:ext>
            </a:extLst>
          </p:cNvPr>
          <p:cNvCxnSpPr>
            <a:stCxn id="40" idx="0"/>
            <a:endCxn id="41" idx="3"/>
          </p:cNvCxnSpPr>
          <p:nvPr/>
        </p:nvCxnSpPr>
        <p:spPr>
          <a:xfrm flipV="1">
            <a:off x="5365406" y="4237349"/>
            <a:ext cx="958460" cy="46984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C339600-566F-B398-3DDD-25F3BE784A4E}"/>
              </a:ext>
            </a:extLst>
          </p:cNvPr>
          <p:cNvCxnSpPr>
            <a:cxnSpLocks/>
            <a:endCxn id="41" idx="1"/>
          </p:cNvCxnSpPr>
          <p:nvPr/>
        </p:nvCxnSpPr>
        <p:spPr>
          <a:xfrm>
            <a:off x="5333120" y="2895898"/>
            <a:ext cx="990746" cy="11259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CC7770D1-1796-3A3F-6D75-A0A9BCDD083A}"/>
              </a:ext>
            </a:extLst>
          </p:cNvPr>
          <p:cNvCxnSpPr/>
          <p:nvPr/>
        </p:nvCxnSpPr>
        <p:spPr>
          <a:xfrm flipV="1">
            <a:off x="6734266" y="4129586"/>
            <a:ext cx="554361" cy="319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BD0D7E3D-DEBA-E8DE-74A0-BE254E376C54}"/>
              </a:ext>
            </a:extLst>
          </p:cNvPr>
          <p:cNvSpPr txBox="1"/>
          <p:nvPr/>
        </p:nvSpPr>
        <p:spPr>
          <a:xfrm>
            <a:off x="7274316" y="3864039"/>
            <a:ext cx="1631223" cy="584775"/>
          </a:xfrm>
          <a:prstGeom prst="rect">
            <a:avLst/>
          </a:prstGeom>
          <a:noFill/>
        </p:spPr>
        <p:txBody>
          <a:bodyPr wrap="square" rtlCol="0">
            <a:spAutoFit/>
          </a:bodyPr>
          <a:lstStyle/>
          <a:p>
            <a:r>
              <a:rPr lang="en-US" sz="1600" b="1" dirty="0">
                <a:solidFill>
                  <a:srgbClr val="FF0000"/>
                </a:solidFill>
              </a:rPr>
              <a:t>Timer Output</a:t>
            </a:r>
          </a:p>
          <a:p>
            <a:r>
              <a:rPr lang="en-US" sz="1600" b="1" dirty="0">
                <a:solidFill>
                  <a:srgbClr val="FF0000"/>
                </a:solidFill>
              </a:rPr>
              <a:t>(OCREF)</a:t>
            </a:r>
          </a:p>
        </p:txBody>
      </p:sp>
    </p:spTree>
    <p:extLst>
      <p:ext uri="{BB962C8B-B14F-4D97-AF65-F5344CB8AC3E}">
        <p14:creationId xmlns:p14="http://schemas.microsoft.com/office/powerpoint/2010/main" val="42894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par>
                                <p:cTn id="8" presetID="22" presetClass="entr" presetSubtype="8"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1000"/>
                                        <p:tgtEl>
                                          <p:spTgt spid="42"/>
                                        </p:tgtEl>
                                      </p:cBhvr>
                                    </p:animEffec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41"/>
                                        </p:tgtEl>
                                        <p:attrNameLst>
                                          <p:attrName>style.visibility</p:attrName>
                                        </p:attrNameLst>
                                      </p:cBhvr>
                                      <p:to>
                                        <p:strVal val="visible"/>
                                      </p:to>
                                    </p:se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1000"/>
                                        <p:tgtEl>
                                          <p:spTgt spid="44"/>
                                        </p:tgtEl>
                                      </p:cBhvr>
                                    </p:animEffect>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938A4-C670-8815-693C-81ECCFF489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BCFE5E-1A7B-3D59-4EE5-77729C6AE8A6}"/>
              </a:ext>
            </a:extLst>
          </p:cNvPr>
          <p:cNvSpPr>
            <a:spLocks noGrp="1"/>
          </p:cNvSpPr>
          <p:nvPr>
            <p:ph type="title"/>
          </p:nvPr>
        </p:nvSpPr>
        <p:spPr/>
        <p:txBody>
          <a:bodyPr/>
          <a:lstStyle/>
          <a:p>
            <a:r>
              <a:rPr lang="en-US" dirty="0"/>
              <a:t>Timer: Input Capture</a:t>
            </a:r>
          </a:p>
        </p:txBody>
      </p:sp>
      <p:sp>
        <p:nvSpPr>
          <p:cNvPr id="3" name="Slide Number Placeholder 2">
            <a:extLst>
              <a:ext uri="{FF2B5EF4-FFF2-40B4-BE49-F238E27FC236}">
                <a16:creationId xmlns:a16="http://schemas.microsoft.com/office/drawing/2014/main" id="{09D3EA19-3F3F-E49C-9467-E8C076602C67}"/>
              </a:ext>
            </a:extLst>
          </p:cNvPr>
          <p:cNvSpPr>
            <a:spLocks noGrp="1"/>
          </p:cNvSpPr>
          <p:nvPr>
            <p:ph type="sldNum" sz="quarter" idx="12"/>
          </p:nvPr>
        </p:nvSpPr>
        <p:spPr/>
        <p:txBody>
          <a:bodyPr/>
          <a:lstStyle/>
          <a:p>
            <a:fld id="{EA7C8D44-3667-46F6-9772-CC52308E2A7F}" type="slidenum">
              <a:rPr kumimoji="0" lang="en-US" smtClean="0"/>
              <a:pPr/>
              <a:t>7</a:t>
            </a:fld>
            <a:endParaRPr kumimoji="0" lang="en-US" dirty="0"/>
          </a:p>
        </p:txBody>
      </p:sp>
      <p:sp>
        <p:nvSpPr>
          <p:cNvPr id="4" name="Content Placeholder 3">
            <a:extLst>
              <a:ext uri="{FF2B5EF4-FFF2-40B4-BE49-F238E27FC236}">
                <a16:creationId xmlns:a16="http://schemas.microsoft.com/office/drawing/2014/main" id="{6BBA1763-8A50-6427-E9AD-D581F71EA595}"/>
              </a:ext>
            </a:extLst>
          </p:cNvPr>
          <p:cNvSpPr>
            <a:spLocks noGrp="1"/>
          </p:cNvSpPr>
          <p:nvPr>
            <p:ph sz="quarter" idx="1"/>
          </p:nvPr>
        </p:nvSpPr>
        <p:spPr/>
        <p:txBody>
          <a:bodyPr/>
          <a:lstStyle/>
          <a:p>
            <a:endParaRPr lang="en-US"/>
          </a:p>
        </p:txBody>
      </p:sp>
      <p:sp>
        <p:nvSpPr>
          <p:cNvPr id="5" name="Text Box 12">
            <a:extLst>
              <a:ext uri="{FF2B5EF4-FFF2-40B4-BE49-F238E27FC236}">
                <a16:creationId xmlns:a16="http://schemas.microsoft.com/office/drawing/2014/main" id="{38F474A7-73BC-5360-3FF2-576A8FD415BE}"/>
              </a:ext>
            </a:extLst>
          </p:cNvPr>
          <p:cNvSpPr txBox="1">
            <a:spLocks noChangeArrowheads="1"/>
          </p:cNvSpPr>
          <p:nvPr/>
        </p:nvSpPr>
        <p:spPr bwMode="auto">
          <a:xfrm>
            <a:off x="4530500" y="1068574"/>
            <a:ext cx="15610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charset="0"/>
                <a:ea typeface="+mn-ea"/>
                <a:cs typeface="Arial" charset="0"/>
              </a:rPr>
              <a:t>Reload Value</a:t>
            </a:r>
          </a:p>
        </p:txBody>
      </p:sp>
      <p:sp>
        <p:nvSpPr>
          <p:cNvPr id="6" name="Line 9">
            <a:extLst>
              <a:ext uri="{FF2B5EF4-FFF2-40B4-BE49-F238E27FC236}">
                <a16:creationId xmlns:a16="http://schemas.microsoft.com/office/drawing/2014/main" id="{68757FCB-F578-6697-C92D-E2C6B1047CCE}"/>
              </a:ext>
            </a:extLst>
          </p:cNvPr>
          <p:cNvSpPr>
            <a:spLocks noChangeShapeType="1"/>
          </p:cNvSpPr>
          <p:nvPr/>
        </p:nvSpPr>
        <p:spPr bwMode="auto">
          <a:xfrm>
            <a:off x="1752602" y="2516376"/>
            <a:ext cx="342411" cy="847"/>
          </a:xfrm>
          <a:prstGeom prst="line">
            <a:avLst/>
          </a:prstGeom>
          <a:noFill/>
          <a:ln w="19050">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7" name="Rectangle 4">
            <a:extLst>
              <a:ext uri="{FF2B5EF4-FFF2-40B4-BE49-F238E27FC236}">
                <a16:creationId xmlns:a16="http://schemas.microsoft.com/office/drawing/2014/main" id="{B17FB889-E129-EB46-AA42-3075C1785819}"/>
              </a:ext>
            </a:extLst>
          </p:cNvPr>
          <p:cNvSpPr>
            <a:spLocks noChangeArrowheads="1"/>
          </p:cNvSpPr>
          <p:nvPr/>
        </p:nvSpPr>
        <p:spPr bwMode="auto">
          <a:xfrm>
            <a:off x="4340907" y="2128386"/>
            <a:ext cx="2001927" cy="762000"/>
          </a:xfrm>
          <a:prstGeom prst="rect">
            <a:avLst/>
          </a:prstGeom>
          <a:solidFill>
            <a:schemeClr val="tx2"/>
          </a:solidFill>
          <a:ln w="9525">
            <a:solidFill>
              <a:schemeClr val="tx1"/>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charset="0"/>
                <a:ea typeface="+mn-ea"/>
                <a:cs typeface="Arial" charset="0"/>
              </a:rPr>
              <a:t>Timer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Arial" charset="0"/>
                <a:ea typeface="+mn-ea"/>
                <a:cs typeface="Arial" charset="0"/>
              </a:rPr>
              <a:t>Counter</a:t>
            </a:r>
          </a:p>
        </p:txBody>
      </p:sp>
      <p:sp>
        <p:nvSpPr>
          <p:cNvPr id="8" name="AutoShape 5">
            <a:extLst>
              <a:ext uri="{FF2B5EF4-FFF2-40B4-BE49-F238E27FC236}">
                <a16:creationId xmlns:a16="http://schemas.microsoft.com/office/drawing/2014/main" id="{4937F601-12E4-F384-F143-AACE737FDE69}"/>
              </a:ext>
            </a:extLst>
          </p:cNvPr>
          <p:cNvSpPr>
            <a:spLocks noChangeArrowheads="1"/>
          </p:cNvSpPr>
          <p:nvPr/>
        </p:nvSpPr>
        <p:spPr bwMode="auto">
          <a:xfrm rot="5400000">
            <a:off x="4304552" y="2386991"/>
            <a:ext cx="311151" cy="238443"/>
          </a:xfrm>
          <a:prstGeom prst="triangle">
            <a:avLst>
              <a:gd name="adj" fmla="val 50000"/>
            </a:avLst>
          </a:prstGeom>
          <a:solidFill>
            <a:schemeClr val="accent1"/>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9" name="Line 13">
            <a:extLst>
              <a:ext uri="{FF2B5EF4-FFF2-40B4-BE49-F238E27FC236}">
                <a16:creationId xmlns:a16="http://schemas.microsoft.com/office/drawing/2014/main" id="{038B6AD5-AE2D-80F6-322F-9FFDB2DA6750}"/>
              </a:ext>
            </a:extLst>
          </p:cNvPr>
          <p:cNvSpPr>
            <a:spLocks noChangeShapeType="1"/>
          </p:cNvSpPr>
          <p:nvPr/>
        </p:nvSpPr>
        <p:spPr bwMode="auto">
          <a:xfrm>
            <a:off x="5374157" y="1451338"/>
            <a:ext cx="0" cy="67704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10" name="Text Box 7">
            <a:extLst>
              <a:ext uri="{FF2B5EF4-FFF2-40B4-BE49-F238E27FC236}">
                <a16:creationId xmlns:a16="http://schemas.microsoft.com/office/drawing/2014/main" id="{D532D18A-F18B-11BF-247A-A2BA296CEB09}"/>
              </a:ext>
            </a:extLst>
          </p:cNvPr>
          <p:cNvSpPr txBox="1">
            <a:spLocks noChangeArrowheads="1"/>
          </p:cNvSpPr>
          <p:nvPr/>
        </p:nvSpPr>
        <p:spPr bwMode="auto">
          <a:xfrm>
            <a:off x="467183" y="2032741"/>
            <a:ext cx="8835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C00000"/>
                </a:solidFill>
                <a:effectLst/>
                <a:uLnTx/>
                <a:uFillTx/>
                <a:latin typeface="Arial" charset="0"/>
                <a:ea typeface="+mn-ea"/>
                <a:cs typeface="Arial" charset="0"/>
              </a:rPr>
              <a:t>f</a:t>
            </a:r>
            <a:r>
              <a:rPr kumimoji="0" lang="en-US" sz="1800" b="1" i="1" u="none" strike="noStrike" kern="1200" cap="none" spc="0" normalizeH="0" baseline="-25000" noProof="0" dirty="0" err="1">
                <a:ln>
                  <a:noFill/>
                </a:ln>
                <a:solidFill>
                  <a:srgbClr val="C00000"/>
                </a:solidFill>
                <a:effectLst/>
                <a:uLnTx/>
                <a:uFillTx/>
                <a:latin typeface="Arial" charset="0"/>
                <a:ea typeface="+mn-ea"/>
                <a:cs typeface="Arial" charset="0"/>
              </a:rPr>
              <a:t>CK_PSC</a:t>
            </a:r>
            <a:endParaRPr kumimoji="0" lang="en-US" sz="1800" b="1" i="1" u="none" strike="noStrike" kern="1200" cap="none" spc="0" normalizeH="0" baseline="-25000" noProof="0" dirty="0">
              <a:ln>
                <a:noFill/>
              </a:ln>
              <a:solidFill>
                <a:srgbClr val="C00000"/>
              </a:solidFill>
              <a:effectLst/>
              <a:uLnTx/>
              <a:uFillTx/>
              <a:latin typeface="Arial" charset="0"/>
              <a:ea typeface="+mn-ea"/>
              <a:cs typeface="Arial" charset="0"/>
            </a:endParaRPr>
          </a:p>
        </p:txBody>
      </p:sp>
      <p:sp>
        <p:nvSpPr>
          <p:cNvPr id="11" name="Text Box 17">
            <a:extLst>
              <a:ext uri="{FF2B5EF4-FFF2-40B4-BE49-F238E27FC236}">
                <a16:creationId xmlns:a16="http://schemas.microsoft.com/office/drawing/2014/main" id="{3DCA5522-733B-5FC3-AED0-97BB5C51C2A0}"/>
              </a:ext>
            </a:extLst>
          </p:cNvPr>
          <p:cNvSpPr txBox="1">
            <a:spLocks noChangeArrowheads="1"/>
          </p:cNvSpPr>
          <p:nvPr/>
        </p:nvSpPr>
        <p:spPr bwMode="auto">
          <a:xfrm>
            <a:off x="7457118" y="2314202"/>
            <a:ext cx="569387" cy="369332"/>
          </a:xfrm>
          <a:prstGeom prst="rect">
            <a:avLst/>
          </a:prstGeom>
          <a:solidFill>
            <a:schemeClr val="tx2"/>
          </a:solidFill>
          <a:ln w="9525">
            <a:solidFill>
              <a:schemeClr val="tx1"/>
            </a:solidFill>
            <a:miter lim="800000"/>
            <a:headEnd/>
            <a:tailEnd/>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ISR</a:t>
            </a:r>
            <a:endParaRPr kumimoji="0" lang="en-US" sz="16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cxnSp>
        <p:nvCxnSpPr>
          <p:cNvPr id="12" name="AutoShape 20">
            <a:extLst>
              <a:ext uri="{FF2B5EF4-FFF2-40B4-BE49-F238E27FC236}">
                <a16:creationId xmlns:a16="http://schemas.microsoft.com/office/drawing/2014/main" id="{CFDD2C4E-D9CC-419B-9E86-7C40AC450A6C}"/>
              </a:ext>
            </a:extLst>
          </p:cNvPr>
          <p:cNvCxnSpPr>
            <a:cxnSpLocks noChangeShapeType="1"/>
            <a:stCxn id="7" idx="3"/>
            <a:endCxn id="11" idx="1"/>
          </p:cNvCxnSpPr>
          <p:nvPr/>
        </p:nvCxnSpPr>
        <p:spPr bwMode="auto">
          <a:xfrm flipV="1">
            <a:off x="6342833" y="2498868"/>
            <a:ext cx="1114284" cy="10518"/>
          </a:xfrm>
          <a:prstGeom prst="straightConnector1">
            <a:avLst/>
          </a:prstGeom>
          <a:noFill/>
          <a:ln w="19050">
            <a:solidFill>
              <a:srgbClr val="FF0000"/>
            </a:solidFill>
            <a:prstDash val="dash"/>
            <a:miter lim="800000"/>
            <a:headEnd/>
            <a:tailEnd type="triangle" w="med" len="med"/>
          </a:ln>
          <a:extLst>
            <a:ext uri="{909E8E84-426E-40DD-AFC4-6F175D3DCCD1}">
              <a14:hiddenFill xmlns:a14="http://schemas.microsoft.com/office/drawing/2010/main">
                <a:noFill/>
              </a14:hiddenFill>
            </a:ext>
          </a:extLst>
        </p:spPr>
      </p:cxnSp>
      <p:cxnSp>
        <p:nvCxnSpPr>
          <p:cNvPr id="13" name="AutoShape 21">
            <a:extLst>
              <a:ext uri="{FF2B5EF4-FFF2-40B4-BE49-F238E27FC236}">
                <a16:creationId xmlns:a16="http://schemas.microsoft.com/office/drawing/2014/main" id="{C856F04D-5FA1-B563-BDC3-8B138096C7AF}"/>
              </a:ext>
            </a:extLst>
          </p:cNvPr>
          <p:cNvCxnSpPr>
            <a:cxnSpLocks noChangeShapeType="1"/>
            <a:stCxn id="11" idx="3"/>
          </p:cNvCxnSpPr>
          <p:nvPr/>
        </p:nvCxnSpPr>
        <p:spPr bwMode="auto">
          <a:xfrm>
            <a:off x="8026504" y="2498868"/>
            <a:ext cx="507896" cy="2568"/>
          </a:xfrm>
          <a:prstGeom prst="straightConnector1">
            <a:avLst/>
          </a:prstGeom>
          <a:noFill/>
          <a:ln w="19050">
            <a:solidFill>
              <a:srgbClr val="FF0000"/>
            </a:solidFill>
            <a:prstDash val="dash"/>
            <a:miter lim="800000"/>
            <a:headEnd/>
            <a:tailEnd type="triangle" w="med" len="med"/>
          </a:ln>
          <a:extLst>
            <a:ext uri="{909E8E84-426E-40DD-AFC4-6F175D3DCCD1}">
              <a14:hiddenFill xmlns:a14="http://schemas.microsoft.com/office/drawing/2010/main">
                <a:noFill/>
              </a14:hiddenFill>
            </a:ext>
          </a:extLst>
        </p:spPr>
      </p:cxnSp>
      <p:sp>
        <p:nvSpPr>
          <p:cNvPr id="14" name="Text Box 23">
            <a:extLst>
              <a:ext uri="{FF2B5EF4-FFF2-40B4-BE49-F238E27FC236}">
                <a16:creationId xmlns:a16="http://schemas.microsoft.com/office/drawing/2014/main" id="{F80C99D3-583F-7913-54AF-79EBA250A3A1}"/>
              </a:ext>
            </a:extLst>
          </p:cNvPr>
          <p:cNvSpPr txBox="1">
            <a:spLocks noChangeArrowheads="1"/>
          </p:cNvSpPr>
          <p:nvPr/>
        </p:nvSpPr>
        <p:spPr bwMode="auto">
          <a:xfrm>
            <a:off x="7236735" y="1828800"/>
            <a:ext cx="16786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0">
              <a:defRPr/>
            </a:pPr>
            <a:r>
              <a:rPr lang="en-US" altLang="zh-CN" sz="1800" dirty="0">
                <a:solidFill>
                  <a:prstClr val="black"/>
                </a:solidFill>
                <a:latin typeface="Gill Sans MT"/>
              </a:rPr>
              <a:t>Timer </a:t>
            </a:r>
            <a:r>
              <a:rPr kumimoji="0" lang="en-US" sz="1800" b="0" u="none" strike="noStrike" kern="1200" cap="none" spc="0" normalizeH="0" baseline="0" noProof="0" dirty="0">
                <a:ln>
                  <a:noFill/>
                </a:ln>
                <a:solidFill>
                  <a:prstClr val="black"/>
                </a:solidFill>
                <a:effectLst/>
                <a:uLnTx/>
                <a:uFillTx/>
                <a:latin typeface="Arial" charset="0"/>
                <a:ea typeface="+mn-ea"/>
                <a:cs typeface="Arial" charset="0"/>
              </a:rPr>
              <a:t>Interrupt</a:t>
            </a:r>
          </a:p>
        </p:txBody>
      </p:sp>
      <p:grpSp>
        <p:nvGrpSpPr>
          <p:cNvPr id="15" name="Group 37">
            <a:extLst>
              <a:ext uri="{FF2B5EF4-FFF2-40B4-BE49-F238E27FC236}">
                <a16:creationId xmlns:a16="http://schemas.microsoft.com/office/drawing/2014/main" id="{6EE8761A-7AA1-BB8C-C9AE-F38139A291AF}"/>
              </a:ext>
            </a:extLst>
          </p:cNvPr>
          <p:cNvGrpSpPr>
            <a:grpSpLocks/>
          </p:cNvGrpSpPr>
          <p:nvPr/>
        </p:nvGrpSpPr>
        <p:grpSpPr bwMode="auto">
          <a:xfrm>
            <a:off x="152400" y="2440173"/>
            <a:ext cx="1524000" cy="228600"/>
            <a:chOff x="144" y="1440"/>
            <a:chExt cx="960" cy="144"/>
          </a:xfrm>
        </p:grpSpPr>
        <p:sp>
          <p:nvSpPr>
            <p:cNvPr id="16" name="Freeform 27">
              <a:extLst>
                <a:ext uri="{FF2B5EF4-FFF2-40B4-BE49-F238E27FC236}">
                  <a16:creationId xmlns:a16="http://schemas.microsoft.com/office/drawing/2014/main" id="{655C2D8A-5A9E-8E6B-0B0A-B556B5467F2C}"/>
                </a:ext>
              </a:extLst>
            </p:cNvPr>
            <p:cNvSpPr>
              <a:spLocks/>
            </p:cNvSpPr>
            <p:nvPr/>
          </p:nvSpPr>
          <p:spPr bwMode="auto">
            <a:xfrm>
              <a:off x="144"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17" name="Freeform 28">
              <a:extLst>
                <a:ext uri="{FF2B5EF4-FFF2-40B4-BE49-F238E27FC236}">
                  <a16:creationId xmlns:a16="http://schemas.microsoft.com/office/drawing/2014/main" id="{5FD03555-401C-7452-176D-BAA7D31FC09C}"/>
                </a:ext>
              </a:extLst>
            </p:cNvPr>
            <p:cNvSpPr>
              <a:spLocks/>
            </p:cNvSpPr>
            <p:nvPr/>
          </p:nvSpPr>
          <p:spPr bwMode="auto">
            <a:xfrm>
              <a:off x="240"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18" name="Freeform 29">
              <a:extLst>
                <a:ext uri="{FF2B5EF4-FFF2-40B4-BE49-F238E27FC236}">
                  <a16:creationId xmlns:a16="http://schemas.microsoft.com/office/drawing/2014/main" id="{5437D668-A87C-C7B5-9520-8F644BAA6208}"/>
                </a:ext>
              </a:extLst>
            </p:cNvPr>
            <p:cNvSpPr>
              <a:spLocks/>
            </p:cNvSpPr>
            <p:nvPr/>
          </p:nvSpPr>
          <p:spPr bwMode="auto">
            <a:xfrm>
              <a:off x="336"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19" name="Freeform 30">
              <a:extLst>
                <a:ext uri="{FF2B5EF4-FFF2-40B4-BE49-F238E27FC236}">
                  <a16:creationId xmlns:a16="http://schemas.microsoft.com/office/drawing/2014/main" id="{C1C7FA30-B7A8-CFED-49BB-A0EEEAB6DFA8}"/>
                </a:ext>
              </a:extLst>
            </p:cNvPr>
            <p:cNvSpPr>
              <a:spLocks/>
            </p:cNvSpPr>
            <p:nvPr/>
          </p:nvSpPr>
          <p:spPr bwMode="auto">
            <a:xfrm>
              <a:off x="432"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20" name="Freeform 31">
              <a:extLst>
                <a:ext uri="{FF2B5EF4-FFF2-40B4-BE49-F238E27FC236}">
                  <a16:creationId xmlns:a16="http://schemas.microsoft.com/office/drawing/2014/main" id="{4FF349AD-D8E6-5BD5-CF54-D0CA5CF0561F}"/>
                </a:ext>
              </a:extLst>
            </p:cNvPr>
            <p:cNvSpPr>
              <a:spLocks/>
            </p:cNvSpPr>
            <p:nvPr/>
          </p:nvSpPr>
          <p:spPr bwMode="auto">
            <a:xfrm>
              <a:off x="528"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21" name="Freeform 32">
              <a:extLst>
                <a:ext uri="{FF2B5EF4-FFF2-40B4-BE49-F238E27FC236}">
                  <a16:creationId xmlns:a16="http://schemas.microsoft.com/office/drawing/2014/main" id="{F6C1C445-9DB5-AF9B-1791-7544D3BAF87F}"/>
                </a:ext>
              </a:extLst>
            </p:cNvPr>
            <p:cNvSpPr>
              <a:spLocks/>
            </p:cNvSpPr>
            <p:nvPr/>
          </p:nvSpPr>
          <p:spPr bwMode="auto">
            <a:xfrm>
              <a:off x="624"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22" name="Freeform 33">
              <a:extLst>
                <a:ext uri="{FF2B5EF4-FFF2-40B4-BE49-F238E27FC236}">
                  <a16:creationId xmlns:a16="http://schemas.microsoft.com/office/drawing/2014/main" id="{874D801A-D860-556C-CDEB-3601A033A0D5}"/>
                </a:ext>
              </a:extLst>
            </p:cNvPr>
            <p:cNvSpPr>
              <a:spLocks/>
            </p:cNvSpPr>
            <p:nvPr/>
          </p:nvSpPr>
          <p:spPr bwMode="auto">
            <a:xfrm>
              <a:off x="720"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23" name="Freeform 34">
              <a:extLst>
                <a:ext uri="{FF2B5EF4-FFF2-40B4-BE49-F238E27FC236}">
                  <a16:creationId xmlns:a16="http://schemas.microsoft.com/office/drawing/2014/main" id="{F3425CC4-417F-6113-5D47-089BB6BFD592}"/>
                </a:ext>
              </a:extLst>
            </p:cNvPr>
            <p:cNvSpPr>
              <a:spLocks/>
            </p:cNvSpPr>
            <p:nvPr/>
          </p:nvSpPr>
          <p:spPr bwMode="auto">
            <a:xfrm>
              <a:off x="816"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24" name="Freeform 35">
              <a:extLst>
                <a:ext uri="{FF2B5EF4-FFF2-40B4-BE49-F238E27FC236}">
                  <a16:creationId xmlns:a16="http://schemas.microsoft.com/office/drawing/2014/main" id="{D2A0E9C7-6D55-FD1B-C8D0-148430552C18}"/>
                </a:ext>
              </a:extLst>
            </p:cNvPr>
            <p:cNvSpPr>
              <a:spLocks/>
            </p:cNvSpPr>
            <p:nvPr/>
          </p:nvSpPr>
          <p:spPr bwMode="auto">
            <a:xfrm>
              <a:off x="912"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25" name="Freeform 36">
              <a:extLst>
                <a:ext uri="{FF2B5EF4-FFF2-40B4-BE49-F238E27FC236}">
                  <a16:creationId xmlns:a16="http://schemas.microsoft.com/office/drawing/2014/main" id="{32448957-4BB0-4CB2-0004-5DCF1CF45E36}"/>
                </a:ext>
              </a:extLst>
            </p:cNvPr>
            <p:cNvSpPr>
              <a:spLocks/>
            </p:cNvSpPr>
            <p:nvPr/>
          </p:nvSpPr>
          <p:spPr bwMode="auto">
            <a:xfrm>
              <a:off x="1008" y="1440"/>
              <a:ext cx="96" cy="144"/>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grpSp>
      <p:sp>
        <p:nvSpPr>
          <p:cNvPr id="26" name="Text Box 41">
            <a:extLst>
              <a:ext uri="{FF2B5EF4-FFF2-40B4-BE49-F238E27FC236}">
                <a16:creationId xmlns:a16="http://schemas.microsoft.com/office/drawing/2014/main" id="{83508208-2340-D8F2-1BA3-869277F3AF61}"/>
              </a:ext>
            </a:extLst>
          </p:cNvPr>
          <p:cNvSpPr txBox="1">
            <a:spLocks noChangeArrowheads="1"/>
          </p:cNvSpPr>
          <p:nvPr/>
        </p:nvSpPr>
        <p:spPr bwMode="auto">
          <a:xfrm>
            <a:off x="5383585" y="1556783"/>
            <a:ext cx="9588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Arial" charset="0"/>
                <a:ea typeface="+mn-ea"/>
                <a:cs typeface="Arial" charset="0"/>
              </a:rPr>
              <a:t>Reload</a:t>
            </a:r>
          </a:p>
        </p:txBody>
      </p:sp>
      <p:sp>
        <p:nvSpPr>
          <p:cNvPr id="27" name="Text Box 17">
            <a:extLst>
              <a:ext uri="{FF2B5EF4-FFF2-40B4-BE49-F238E27FC236}">
                <a16:creationId xmlns:a16="http://schemas.microsoft.com/office/drawing/2014/main" id="{A5B3247F-715C-0D70-F133-D0442E26803C}"/>
              </a:ext>
            </a:extLst>
          </p:cNvPr>
          <p:cNvSpPr txBox="1">
            <a:spLocks noChangeArrowheads="1"/>
          </p:cNvSpPr>
          <p:nvPr/>
        </p:nvSpPr>
        <p:spPr bwMode="auto">
          <a:xfrm>
            <a:off x="2095014" y="2321544"/>
            <a:ext cx="915635" cy="369332"/>
          </a:xfrm>
          <a:prstGeom prst="rect">
            <a:avLst/>
          </a:prstGeom>
          <a:solidFill>
            <a:schemeClr val="tx2"/>
          </a:solidFill>
          <a:ln w="9525">
            <a:solidFill>
              <a:schemeClr val="tx1"/>
            </a:solidFill>
            <a:miter lim="800000"/>
            <a:headEnd/>
            <a:tailEnd/>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Arial" charset="0"/>
                <a:ea typeface="+mn-ea"/>
                <a:cs typeface="Arial" charset="0"/>
              </a:rPr>
              <a:t>  PSC  </a:t>
            </a:r>
          </a:p>
        </p:txBody>
      </p:sp>
      <p:cxnSp>
        <p:nvCxnSpPr>
          <p:cNvPr id="28" name="AutoShape 21">
            <a:extLst>
              <a:ext uri="{FF2B5EF4-FFF2-40B4-BE49-F238E27FC236}">
                <a16:creationId xmlns:a16="http://schemas.microsoft.com/office/drawing/2014/main" id="{8FB7BA68-26E3-DB8C-DDE1-60E1F063258E}"/>
              </a:ext>
            </a:extLst>
          </p:cNvPr>
          <p:cNvCxnSpPr>
            <a:cxnSpLocks noChangeShapeType="1"/>
            <a:stCxn id="27" idx="3"/>
            <a:endCxn id="7" idx="1"/>
          </p:cNvCxnSpPr>
          <p:nvPr/>
        </p:nvCxnSpPr>
        <p:spPr bwMode="auto">
          <a:xfrm>
            <a:off x="3010649" y="2506210"/>
            <a:ext cx="1330258" cy="3176"/>
          </a:xfrm>
          <a:prstGeom prst="straightConnector1">
            <a:avLst/>
          </a:prstGeom>
          <a:noFill/>
          <a:ln w="19050">
            <a:solidFill>
              <a:srgbClr val="FF0000"/>
            </a:solidFill>
            <a:prstDash val="dash"/>
            <a:miter lim="800000"/>
            <a:headEnd/>
            <a:tailEnd type="triangle" w="med" len="med"/>
          </a:ln>
          <a:extLst>
            <a:ext uri="{909E8E84-426E-40DD-AFC4-6F175D3DCCD1}">
              <a14:hiddenFill xmlns:a14="http://schemas.microsoft.com/office/drawing/2010/main">
                <a:noFill/>
              </a14:hiddenFill>
            </a:ext>
          </a:extLst>
        </p:spPr>
      </p:cxnSp>
      <p:sp>
        <p:nvSpPr>
          <p:cNvPr id="29" name="Text Box 17">
            <a:extLst>
              <a:ext uri="{FF2B5EF4-FFF2-40B4-BE49-F238E27FC236}">
                <a16:creationId xmlns:a16="http://schemas.microsoft.com/office/drawing/2014/main" id="{66CE481A-91AB-1ACF-5BD1-8D1D2A570307}"/>
              </a:ext>
            </a:extLst>
          </p:cNvPr>
          <p:cNvSpPr txBox="1">
            <a:spLocks noChangeArrowheads="1"/>
          </p:cNvSpPr>
          <p:nvPr/>
        </p:nvSpPr>
        <p:spPr bwMode="auto">
          <a:xfrm>
            <a:off x="6935200" y="1066800"/>
            <a:ext cx="684803" cy="369332"/>
          </a:xfrm>
          <a:prstGeom prst="rect">
            <a:avLst/>
          </a:prstGeom>
          <a:solidFill>
            <a:schemeClr val="tx2"/>
          </a:solidFill>
          <a:ln w="9525">
            <a:solidFill>
              <a:schemeClr val="tx1"/>
            </a:solidFill>
            <a:miter lim="800000"/>
            <a:headEnd/>
            <a:tailEnd/>
          </a:ln>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ARR</a:t>
            </a:r>
            <a:endParaRPr kumimoji="0" lang="en-US" sz="20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cxnSp>
        <p:nvCxnSpPr>
          <p:cNvPr id="30" name="AutoShape 21">
            <a:extLst>
              <a:ext uri="{FF2B5EF4-FFF2-40B4-BE49-F238E27FC236}">
                <a16:creationId xmlns:a16="http://schemas.microsoft.com/office/drawing/2014/main" id="{B5DABD4A-193B-E50C-B639-09A1DE598F58}"/>
              </a:ext>
            </a:extLst>
          </p:cNvPr>
          <p:cNvCxnSpPr>
            <a:cxnSpLocks noChangeShapeType="1"/>
          </p:cNvCxnSpPr>
          <p:nvPr/>
        </p:nvCxnSpPr>
        <p:spPr bwMode="auto">
          <a:xfrm flipV="1">
            <a:off x="7256835" y="1436132"/>
            <a:ext cx="0" cy="1066388"/>
          </a:xfrm>
          <a:prstGeom prst="straightConnector1">
            <a:avLst/>
          </a:prstGeom>
          <a:noFill/>
          <a:ln w="19050">
            <a:solidFill>
              <a:srgbClr val="FF0000"/>
            </a:solidFill>
            <a:prstDash val="dash"/>
            <a:miter lim="800000"/>
            <a:headEnd/>
            <a:tailEnd type="triangle" w="med" len="med"/>
          </a:ln>
          <a:extLst>
            <a:ext uri="{909E8E84-426E-40DD-AFC4-6F175D3DCCD1}">
              <a14:hiddenFill xmlns:a14="http://schemas.microsoft.com/office/drawing/2010/main">
                <a:noFill/>
              </a14:hiddenFill>
            </a:ext>
          </a:extLst>
        </p:spPr>
      </p:cxnSp>
      <p:cxnSp>
        <p:nvCxnSpPr>
          <p:cNvPr id="31" name="AutoShape 21">
            <a:extLst>
              <a:ext uri="{FF2B5EF4-FFF2-40B4-BE49-F238E27FC236}">
                <a16:creationId xmlns:a16="http://schemas.microsoft.com/office/drawing/2014/main" id="{4D5E90CF-C181-551C-BCC2-23798FF602A7}"/>
              </a:ext>
            </a:extLst>
          </p:cNvPr>
          <p:cNvCxnSpPr>
            <a:cxnSpLocks noChangeShapeType="1"/>
            <a:stCxn id="29" idx="1"/>
            <a:endCxn id="5" idx="3"/>
          </p:cNvCxnSpPr>
          <p:nvPr/>
        </p:nvCxnSpPr>
        <p:spPr bwMode="auto">
          <a:xfrm flipH="1">
            <a:off x="6091569" y="1251466"/>
            <a:ext cx="843631" cy="1774"/>
          </a:xfrm>
          <a:prstGeom prst="straightConnector1">
            <a:avLst/>
          </a:prstGeom>
          <a:noFill/>
          <a:ln w="19050">
            <a:solidFill>
              <a:srgbClr val="FF0000"/>
            </a:solidFill>
            <a:prstDash val="dash"/>
            <a:miter lim="800000"/>
            <a:headEnd/>
            <a:tailEnd type="triangle" w="med" len="med"/>
          </a:ln>
          <a:extLst>
            <a:ext uri="{909E8E84-426E-40DD-AFC4-6F175D3DCCD1}">
              <a14:hiddenFill xmlns:a14="http://schemas.microsoft.com/office/drawing/2010/main">
                <a:noFill/>
              </a14:hiddenFill>
            </a:ext>
          </a:extLst>
        </p:spPr>
      </p:cxnSp>
      <p:sp>
        <p:nvSpPr>
          <p:cNvPr id="32" name="TextBox 31">
            <a:extLst>
              <a:ext uri="{FF2B5EF4-FFF2-40B4-BE49-F238E27FC236}">
                <a16:creationId xmlns:a16="http://schemas.microsoft.com/office/drawing/2014/main" id="{9EC6688B-0AE3-E68A-A582-41FC8C157D5D}"/>
              </a:ext>
            </a:extLst>
          </p:cNvPr>
          <p:cNvSpPr txBox="1"/>
          <p:nvPr/>
        </p:nvSpPr>
        <p:spPr>
          <a:xfrm>
            <a:off x="2057400" y="2720478"/>
            <a:ext cx="103925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a:ea typeface="+mn-ea"/>
                <a:cs typeface="+mn-cs"/>
              </a:rPr>
              <a:t>Prescaler</a:t>
            </a:r>
          </a:p>
        </p:txBody>
      </p:sp>
      <p:sp>
        <p:nvSpPr>
          <p:cNvPr id="33" name="Text Box 7">
            <a:extLst>
              <a:ext uri="{FF2B5EF4-FFF2-40B4-BE49-F238E27FC236}">
                <a16:creationId xmlns:a16="http://schemas.microsoft.com/office/drawing/2014/main" id="{CBE19E87-3392-1519-1A96-3E364B33D683}"/>
              </a:ext>
            </a:extLst>
          </p:cNvPr>
          <p:cNvSpPr txBox="1">
            <a:spLocks noChangeArrowheads="1"/>
          </p:cNvSpPr>
          <p:nvPr/>
        </p:nvSpPr>
        <p:spPr bwMode="auto">
          <a:xfrm>
            <a:off x="3104400" y="2060934"/>
            <a:ext cx="8835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C00000"/>
                </a:solidFill>
                <a:effectLst/>
                <a:uLnTx/>
                <a:uFillTx/>
                <a:latin typeface="Arial" charset="0"/>
                <a:ea typeface="+mn-ea"/>
                <a:cs typeface="Arial" charset="0"/>
              </a:rPr>
              <a:t>f</a:t>
            </a:r>
            <a:r>
              <a:rPr kumimoji="0" lang="en-US" sz="1800" b="1" i="1" u="none" strike="noStrike" kern="1200" cap="none" spc="0" normalizeH="0" baseline="-25000" noProof="0" dirty="0" err="1">
                <a:ln>
                  <a:noFill/>
                </a:ln>
                <a:solidFill>
                  <a:srgbClr val="C00000"/>
                </a:solidFill>
                <a:effectLst/>
                <a:uLnTx/>
                <a:uFillTx/>
                <a:latin typeface="Arial" charset="0"/>
                <a:ea typeface="+mn-ea"/>
                <a:cs typeface="Arial" charset="0"/>
              </a:rPr>
              <a:t>CK_CNT</a:t>
            </a:r>
            <a:endParaRPr kumimoji="0" lang="en-US" sz="1800" b="1" i="1" u="none" strike="noStrike" kern="1200" cap="none" spc="0" normalizeH="0" baseline="-25000" noProof="0" dirty="0">
              <a:ln>
                <a:noFill/>
              </a:ln>
              <a:solidFill>
                <a:srgbClr val="C00000"/>
              </a:solidFill>
              <a:effectLst/>
              <a:uLnTx/>
              <a:uFillTx/>
              <a:latin typeface="Arial" charset="0"/>
              <a:ea typeface="+mn-ea"/>
              <a:cs typeface="Arial" charset="0"/>
            </a:endParaRPr>
          </a:p>
        </p:txBody>
      </p:sp>
      <p:sp>
        <p:nvSpPr>
          <p:cNvPr id="34" name="TextBox 33">
            <a:extLst>
              <a:ext uri="{FF2B5EF4-FFF2-40B4-BE49-F238E27FC236}">
                <a16:creationId xmlns:a16="http://schemas.microsoft.com/office/drawing/2014/main" id="{C0D280DB-A6DF-379C-BAD0-6B86B6D5B44C}"/>
              </a:ext>
            </a:extLst>
          </p:cNvPr>
          <p:cNvSpPr txBox="1"/>
          <p:nvPr/>
        </p:nvSpPr>
        <p:spPr>
          <a:xfrm>
            <a:off x="278146" y="1764268"/>
            <a:ext cx="124585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Gill Sans MT"/>
                <a:ea typeface="+mn-ea"/>
                <a:cs typeface="+mn-cs"/>
              </a:rPr>
              <a:t>CPU </a:t>
            </a:r>
            <a:r>
              <a:rPr kumimoji="0" lang="en-US" sz="1800" b="0" i="0" u="none" strike="noStrike" kern="1200" cap="none" spc="0" normalizeH="0" baseline="0" noProof="0" dirty="0">
                <a:ln>
                  <a:noFill/>
                </a:ln>
                <a:solidFill>
                  <a:prstClr val="black"/>
                </a:solidFill>
                <a:effectLst/>
                <a:uLnTx/>
                <a:uFillTx/>
                <a:latin typeface="Gill Sans MT"/>
                <a:ea typeface="+mn-ea"/>
                <a:cs typeface="+mn-cs"/>
              </a:rPr>
              <a:t>Clock</a:t>
            </a:r>
          </a:p>
        </p:txBody>
      </p:sp>
      <p:grpSp>
        <p:nvGrpSpPr>
          <p:cNvPr id="35" name="Group 34">
            <a:extLst>
              <a:ext uri="{FF2B5EF4-FFF2-40B4-BE49-F238E27FC236}">
                <a16:creationId xmlns:a16="http://schemas.microsoft.com/office/drawing/2014/main" id="{CEE09268-8BF3-513E-2332-CE428D54AD7C}"/>
              </a:ext>
            </a:extLst>
          </p:cNvPr>
          <p:cNvGrpSpPr/>
          <p:nvPr/>
        </p:nvGrpSpPr>
        <p:grpSpPr>
          <a:xfrm>
            <a:off x="3108039" y="2651097"/>
            <a:ext cx="860271" cy="228600"/>
            <a:chOff x="3330729" y="3865063"/>
            <a:chExt cx="588054" cy="228600"/>
          </a:xfrm>
        </p:grpSpPr>
        <p:sp>
          <p:nvSpPr>
            <p:cNvPr id="36" name="Freeform 27">
              <a:extLst>
                <a:ext uri="{FF2B5EF4-FFF2-40B4-BE49-F238E27FC236}">
                  <a16:creationId xmlns:a16="http://schemas.microsoft.com/office/drawing/2014/main" id="{2A49D5E4-9E96-678E-B395-1CDA648D1DDC}"/>
                </a:ext>
              </a:extLst>
            </p:cNvPr>
            <p:cNvSpPr>
              <a:spLocks/>
            </p:cNvSpPr>
            <p:nvPr/>
          </p:nvSpPr>
          <p:spPr bwMode="auto">
            <a:xfrm>
              <a:off x="3330729" y="3865063"/>
              <a:ext cx="196018" cy="228600"/>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37" name="Freeform 28">
              <a:extLst>
                <a:ext uri="{FF2B5EF4-FFF2-40B4-BE49-F238E27FC236}">
                  <a16:creationId xmlns:a16="http://schemas.microsoft.com/office/drawing/2014/main" id="{B730E04E-27BA-3A12-AC4D-D9BA5A6D0242}"/>
                </a:ext>
              </a:extLst>
            </p:cNvPr>
            <p:cNvSpPr>
              <a:spLocks/>
            </p:cNvSpPr>
            <p:nvPr/>
          </p:nvSpPr>
          <p:spPr bwMode="auto">
            <a:xfrm>
              <a:off x="3526747" y="3865063"/>
              <a:ext cx="196018" cy="228600"/>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38" name="Freeform 29">
              <a:extLst>
                <a:ext uri="{FF2B5EF4-FFF2-40B4-BE49-F238E27FC236}">
                  <a16:creationId xmlns:a16="http://schemas.microsoft.com/office/drawing/2014/main" id="{9F545414-8ACD-9B54-46BD-ADD9805267A1}"/>
                </a:ext>
              </a:extLst>
            </p:cNvPr>
            <p:cNvSpPr>
              <a:spLocks/>
            </p:cNvSpPr>
            <p:nvPr/>
          </p:nvSpPr>
          <p:spPr bwMode="auto">
            <a:xfrm>
              <a:off x="3722765" y="3865063"/>
              <a:ext cx="196018" cy="228600"/>
            </a:xfrm>
            <a:custGeom>
              <a:avLst/>
              <a:gdLst>
                <a:gd name="T0" fmla="*/ 0 w 96"/>
                <a:gd name="T1" fmla="*/ 144 h 144"/>
                <a:gd name="T2" fmla="*/ 48 w 96"/>
                <a:gd name="T3" fmla="*/ 144 h 144"/>
                <a:gd name="T4" fmla="*/ 48 w 96"/>
                <a:gd name="T5" fmla="*/ 0 h 144"/>
                <a:gd name="T6" fmla="*/ 96 w 96"/>
                <a:gd name="T7" fmla="*/ 0 h 144"/>
                <a:gd name="T8" fmla="*/ 96 w 96"/>
                <a:gd name="T9" fmla="*/ 144 h 144"/>
                <a:gd name="T10" fmla="*/ 0 60000 65536"/>
                <a:gd name="T11" fmla="*/ 0 60000 65536"/>
                <a:gd name="T12" fmla="*/ 0 60000 65536"/>
                <a:gd name="T13" fmla="*/ 0 60000 65536"/>
                <a:gd name="T14" fmla="*/ 0 60000 65536"/>
                <a:gd name="T15" fmla="*/ 0 w 96"/>
                <a:gd name="T16" fmla="*/ 0 h 144"/>
                <a:gd name="T17" fmla="*/ 96 w 96"/>
                <a:gd name="T18" fmla="*/ 144 h 144"/>
              </a:gdLst>
              <a:ahLst/>
              <a:cxnLst>
                <a:cxn ang="T10">
                  <a:pos x="T0" y="T1"/>
                </a:cxn>
                <a:cxn ang="T11">
                  <a:pos x="T2" y="T3"/>
                </a:cxn>
                <a:cxn ang="T12">
                  <a:pos x="T4" y="T5"/>
                </a:cxn>
                <a:cxn ang="T13">
                  <a:pos x="T6" y="T7"/>
                </a:cxn>
                <a:cxn ang="T14">
                  <a:pos x="T8" y="T9"/>
                </a:cxn>
              </a:cxnLst>
              <a:rect l="T15" t="T16" r="T17" b="T18"/>
              <a:pathLst>
                <a:path w="96" h="144">
                  <a:moveTo>
                    <a:pt x="0" y="144"/>
                  </a:moveTo>
                  <a:lnTo>
                    <a:pt x="48" y="144"/>
                  </a:lnTo>
                  <a:lnTo>
                    <a:pt x="48" y="0"/>
                  </a:lnTo>
                  <a:lnTo>
                    <a:pt x="96" y="0"/>
                  </a:lnTo>
                  <a:lnTo>
                    <a:pt x="96" y="144"/>
                  </a:ln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grpSp>
      <p:sp>
        <p:nvSpPr>
          <p:cNvPr id="39" name="TextBox 38">
            <a:extLst>
              <a:ext uri="{FF2B5EF4-FFF2-40B4-BE49-F238E27FC236}">
                <a16:creationId xmlns:a16="http://schemas.microsoft.com/office/drawing/2014/main" id="{868B3580-2721-48CA-4608-8E9C6ED7617E}"/>
              </a:ext>
            </a:extLst>
          </p:cNvPr>
          <p:cNvSpPr txBox="1"/>
          <p:nvPr/>
        </p:nvSpPr>
        <p:spPr>
          <a:xfrm>
            <a:off x="2826151" y="1764268"/>
            <a:ext cx="13724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Gill Sans MT"/>
                <a:ea typeface="+mn-ea"/>
                <a:cs typeface="+mn-cs"/>
              </a:rPr>
              <a:t>Timer </a:t>
            </a:r>
            <a:r>
              <a:rPr kumimoji="0" lang="en-US" sz="1800" b="0" i="0" u="none" strike="noStrike" kern="1200" cap="none" spc="0" normalizeH="0" baseline="0" noProof="0" dirty="0">
                <a:ln>
                  <a:noFill/>
                </a:ln>
                <a:solidFill>
                  <a:prstClr val="black"/>
                </a:solidFill>
                <a:effectLst/>
                <a:uLnTx/>
                <a:uFillTx/>
                <a:latin typeface="Gill Sans MT"/>
                <a:ea typeface="+mn-ea"/>
                <a:cs typeface="+mn-cs"/>
              </a:rPr>
              <a:t>Clock</a:t>
            </a:r>
          </a:p>
        </p:txBody>
      </p:sp>
      <p:cxnSp>
        <p:nvCxnSpPr>
          <p:cNvPr id="46" name="Straight Arrow Connector 45">
            <a:extLst>
              <a:ext uri="{FF2B5EF4-FFF2-40B4-BE49-F238E27FC236}">
                <a16:creationId xmlns:a16="http://schemas.microsoft.com/office/drawing/2014/main" id="{A1AE1224-E46F-2AE3-4200-8352246E98B6}"/>
              </a:ext>
            </a:extLst>
          </p:cNvPr>
          <p:cNvCxnSpPr>
            <a:cxnSpLocks/>
            <a:endCxn id="47" idx="0"/>
          </p:cNvCxnSpPr>
          <p:nvPr/>
        </p:nvCxnSpPr>
        <p:spPr>
          <a:xfrm flipH="1">
            <a:off x="5383585" y="2890386"/>
            <a:ext cx="199" cy="17614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7" name="Text Box 17">
            <a:extLst>
              <a:ext uri="{FF2B5EF4-FFF2-40B4-BE49-F238E27FC236}">
                <a16:creationId xmlns:a16="http://schemas.microsoft.com/office/drawing/2014/main" id="{30AA903E-54E3-EF7C-72D0-DF3A46533F9D}"/>
              </a:ext>
            </a:extLst>
          </p:cNvPr>
          <p:cNvSpPr txBox="1">
            <a:spLocks noChangeArrowheads="1"/>
          </p:cNvSpPr>
          <p:nvPr/>
        </p:nvSpPr>
        <p:spPr bwMode="auto">
          <a:xfrm>
            <a:off x="4382819" y="4651836"/>
            <a:ext cx="2001531" cy="923330"/>
          </a:xfrm>
          <a:prstGeom prst="rect">
            <a:avLst/>
          </a:prstGeom>
          <a:solidFill>
            <a:schemeClr val="tx2"/>
          </a:solidFill>
          <a:ln w="9525">
            <a:solidFill>
              <a:schemeClr val="tx1"/>
            </a:solidFill>
            <a:miter lim="800000"/>
            <a:headEnd/>
            <a:tailEnd/>
          </a:ln>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800" b="1" dirty="0">
                <a:solidFill>
                  <a:schemeClr val="bg1"/>
                </a:solidFill>
                <a:latin typeface="Arial" charset="0"/>
                <a:cs typeface="Arial" charset="0"/>
              </a:rPr>
              <a:t>Compare &amp; </a:t>
            </a:r>
            <a:r>
              <a:rPr lang="en-US" sz="1800" b="1" dirty="0">
                <a:solidFill>
                  <a:srgbClr val="FF00FF"/>
                </a:solidFill>
                <a:latin typeface="Arial" charset="0"/>
                <a:cs typeface="Arial" charset="0"/>
              </a:rPr>
              <a:t>Capture</a:t>
            </a:r>
            <a:r>
              <a:rPr lang="en-US" sz="1800" b="1" dirty="0">
                <a:solidFill>
                  <a:schemeClr val="bg1"/>
                </a:solidFill>
                <a:latin typeface="Arial" charset="0"/>
                <a:cs typeface="Arial" charset="0"/>
              </a:rPr>
              <a:t> Register (CCR)   </a:t>
            </a:r>
          </a:p>
        </p:txBody>
      </p:sp>
    </p:spTree>
    <p:extLst>
      <p:ext uri="{BB962C8B-B14F-4D97-AF65-F5344CB8AC3E}">
        <p14:creationId xmlns:p14="http://schemas.microsoft.com/office/powerpoint/2010/main" val="229432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up)">
                                      <p:cBhvr>
                                        <p:cTn id="7"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Multi-Channel Outputs</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8</a:t>
            </a:fld>
            <a:endParaRPr kumimoji="0"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447800"/>
            <a:ext cx="8839200" cy="4517390"/>
          </a:xfrm>
          <a:prstGeom prst="rect">
            <a:avLst/>
          </a:prstGeom>
        </p:spPr>
      </p:pic>
    </p:spTree>
    <p:extLst>
      <p:ext uri="{BB962C8B-B14F-4D97-AF65-F5344CB8AC3E}">
        <p14:creationId xmlns:p14="http://schemas.microsoft.com/office/powerpoint/2010/main" val="1230673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Modes</a:t>
            </a:r>
          </a:p>
        </p:txBody>
      </p:sp>
      <p:sp>
        <p:nvSpPr>
          <p:cNvPr id="3" name="Slide Number Placeholder 2"/>
          <p:cNvSpPr>
            <a:spLocks noGrp="1"/>
          </p:cNvSpPr>
          <p:nvPr>
            <p:ph type="sldNum" sz="quarter" idx="12"/>
          </p:nvPr>
        </p:nvSpPr>
        <p:spPr/>
        <p:txBody>
          <a:bodyPr/>
          <a:lstStyle/>
          <a:p>
            <a:fld id="{EA7C8D44-3667-46F6-9772-CC52308E2A7F}" type="slidenum">
              <a:rPr kumimoji="0" lang="en-US" smtClean="0"/>
              <a:pPr/>
              <a:t>9</a:t>
            </a:fld>
            <a:endParaRPr kumimoji="0" lang="en-US" dirty="0"/>
          </a:p>
        </p:txBody>
      </p:sp>
      <p:sp>
        <p:nvSpPr>
          <p:cNvPr id="4" name="Content Placeholder 3"/>
          <p:cNvSpPr>
            <a:spLocks noGrp="1"/>
          </p:cNvSpPr>
          <p:nvPr>
            <p:ph sz="quarter" idx="1"/>
          </p:nvPr>
        </p:nvSpPr>
        <p:spPr>
          <a:xfrm>
            <a:off x="142875" y="1219200"/>
            <a:ext cx="3667125" cy="4937760"/>
          </a:xfrm>
        </p:spPr>
        <p:txBody>
          <a:bodyPr>
            <a:normAutofit fontScale="77500" lnSpcReduction="20000"/>
          </a:bodyPr>
          <a:lstStyle/>
          <a:p>
            <a:r>
              <a:rPr lang="en-US" dirty="0"/>
              <a:t>A general-purpose timer can be configured in 3 modes:</a:t>
            </a:r>
          </a:p>
          <a:p>
            <a:pPr lvl="1"/>
            <a:r>
              <a:rPr lang="en-US" dirty="0"/>
              <a:t>Up-counting mode</a:t>
            </a:r>
          </a:p>
          <a:p>
            <a:pPr lvl="1"/>
            <a:r>
              <a:rPr lang="en-US" dirty="0"/>
              <a:t>Down-counting mode</a:t>
            </a:r>
          </a:p>
          <a:p>
            <a:pPr lvl="1"/>
            <a:r>
              <a:rPr lang="en-US" dirty="0"/>
              <a:t>Center-aligned counting mode (</a:t>
            </a:r>
            <a:r>
              <a:rPr lang="en-US" altLang="zh-CN" dirty="0"/>
              <a:t>Alternating up-counting and down-counting)</a:t>
            </a:r>
          </a:p>
          <a:p>
            <a:r>
              <a:rPr lang="en-US" dirty="0"/>
              <a:t>Related registers include:</a:t>
            </a:r>
          </a:p>
          <a:p>
            <a:pPr lvl="1"/>
            <a:r>
              <a:rPr lang="en-US" dirty="0"/>
              <a:t>Counter register (</a:t>
            </a:r>
            <a:r>
              <a:rPr lang="en-US" dirty="0" err="1"/>
              <a:t>TIMx_CNT</a:t>
            </a:r>
            <a:r>
              <a:rPr lang="en-US" dirty="0"/>
              <a:t>)</a:t>
            </a:r>
          </a:p>
          <a:p>
            <a:pPr lvl="1"/>
            <a:r>
              <a:rPr lang="en-US" dirty="0" err="1"/>
              <a:t>Prescaler</a:t>
            </a:r>
            <a:r>
              <a:rPr lang="en-US" dirty="0"/>
              <a:t> register (</a:t>
            </a:r>
            <a:r>
              <a:rPr lang="en-US" dirty="0" err="1"/>
              <a:t>TIMx_PSC</a:t>
            </a:r>
            <a:r>
              <a:rPr lang="en-US" dirty="0"/>
              <a:t>)</a:t>
            </a:r>
          </a:p>
          <a:p>
            <a:pPr lvl="1"/>
            <a:r>
              <a:rPr lang="en-US" dirty="0"/>
              <a:t>Auto-reload register (</a:t>
            </a:r>
            <a:r>
              <a:rPr lang="en-US" dirty="0" err="1"/>
              <a:t>TIMx_ARR</a:t>
            </a:r>
            <a:r>
              <a:rPr lang="en-US" dirty="0"/>
              <a:t>)</a:t>
            </a:r>
          </a:p>
          <a:p>
            <a:pPr lvl="1"/>
            <a:r>
              <a:rPr lang="en-US" dirty="0"/>
              <a:t>Their values are denoted as CNT, PSC and ARR.</a:t>
            </a:r>
          </a:p>
          <a:p>
            <a:r>
              <a:rPr lang="en-US" dirty="0" err="1"/>
              <a:t>SysTick</a:t>
            </a:r>
            <a:r>
              <a:rPr lang="en-US" dirty="0"/>
              <a:t> timer can be down-counting mode only.</a:t>
            </a:r>
          </a:p>
          <a:p>
            <a:pPr marL="0" indent="0">
              <a:buNone/>
            </a:pPr>
            <a:endParaRPr lang="en-US" dirty="0"/>
          </a:p>
        </p:txBody>
      </p:sp>
      <p:pic>
        <p:nvPicPr>
          <p:cNvPr id="5" name="Picture 2">
            <a:extLst>
              <a:ext uri="{FF2B5EF4-FFF2-40B4-BE49-F238E27FC236}">
                <a16:creationId xmlns:a16="http://schemas.microsoft.com/office/drawing/2014/main" id="{295AF385-C231-A8AE-AAC8-8FBA4F113E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071880"/>
            <a:ext cx="5191125" cy="546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98330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2.3|5.2|11.5"/>
</p:tagLst>
</file>

<file path=ppt/tags/tag2.xml><?xml version="1.0" encoding="utf-8"?>
<p:tagLst xmlns:a="http://schemas.openxmlformats.org/drawingml/2006/main" xmlns:r="http://schemas.openxmlformats.org/officeDocument/2006/relationships" xmlns:p="http://schemas.openxmlformats.org/presentationml/2006/main">
  <p:tag name="TIMING" val="|15|18.9|6.9|6.4"/>
</p:tagLst>
</file>

<file path=ppt/tags/tag3.xml><?xml version="1.0" encoding="utf-8"?>
<p:tagLst xmlns:a="http://schemas.openxmlformats.org/drawingml/2006/main" xmlns:r="http://schemas.openxmlformats.org/officeDocument/2006/relationships" xmlns:p="http://schemas.openxmlformats.org/presentationml/2006/main">
  <p:tag name="TIMING" val="|15|18.9|6.9|6.4"/>
</p:tagLst>
</file>

<file path=ppt/tags/tag4.xml><?xml version="1.0" encoding="utf-8"?>
<p:tagLst xmlns:a="http://schemas.openxmlformats.org/drawingml/2006/main" xmlns:r="http://schemas.openxmlformats.org/officeDocument/2006/relationships" xmlns:p="http://schemas.openxmlformats.org/presentationml/2006/main">
  <p:tag name="TIMING" val="|9.8"/>
</p:tagLst>
</file>

<file path=ppt/tags/tag5.xml><?xml version="1.0" encoding="utf-8"?>
<p:tagLst xmlns:a="http://schemas.openxmlformats.org/drawingml/2006/main" xmlns:r="http://schemas.openxmlformats.org/officeDocument/2006/relationships" xmlns:p="http://schemas.openxmlformats.org/presentationml/2006/main">
  <p:tag name="TIMING" val="|38.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1_Orig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2_Orig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3535</TotalTime>
  <Words>5840</Words>
  <Application>Microsoft Office PowerPoint</Application>
  <PresentationFormat>On-screen Show (4:3)</PresentationFormat>
  <Paragraphs>1131</Paragraphs>
  <Slides>35</Slides>
  <Notes>27</Notes>
  <HiddenSlides>0</HiddenSlides>
  <MMClips>0</MMClips>
  <ScaleCrop>false</ScaleCrop>
  <HeadingPairs>
    <vt:vector size="8" baseType="variant">
      <vt:variant>
        <vt:lpstr>Fonts Used</vt:lpstr>
      </vt:variant>
      <vt:variant>
        <vt:i4>13</vt:i4>
      </vt:variant>
      <vt:variant>
        <vt:lpstr>Theme</vt:lpstr>
      </vt:variant>
      <vt:variant>
        <vt:i4>3</vt:i4>
      </vt:variant>
      <vt:variant>
        <vt:lpstr>Embedded OLE Servers</vt:lpstr>
      </vt:variant>
      <vt:variant>
        <vt:i4>1</vt:i4>
      </vt:variant>
      <vt:variant>
        <vt:lpstr>Slide Titles</vt:lpstr>
      </vt:variant>
      <vt:variant>
        <vt:i4>35</vt:i4>
      </vt:variant>
    </vt:vector>
  </HeadingPairs>
  <TitlesOfParts>
    <vt:vector size="52" baseType="lpstr">
      <vt:lpstr>Bookman Old Style (Headings)</vt:lpstr>
      <vt:lpstr>Gill Sans Light</vt:lpstr>
      <vt:lpstr>Arial</vt:lpstr>
      <vt:lpstr>Bookman Old Style</vt:lpstr>
      <vt:lpstr>Calibri</vt:lpstr>
      <vt:lpstr>Cambria Math</vt:lpstr>
      <vt:lpstr>Consolas</vt:lpstr>
      <vt:lpstr>Gill Sans MT</vt:lpstr>
      <vt:lpstr>Helvetica</vt:lpstr>
      <vt:lpstr>Palatino Linotype</vt:lpstr>
      <vt:lpstr>Times New Roman</vt:lpstr>
      <vt:lpstr>Wingdings</vt:lpstr>
      <vt:lpstr>Wingdings 3</vt:lpstr>
      <vt:lpstr>Origin</vt:lpstr>
      <vt:lpstr>1_Origin</vt:lpstr>
      <vt:lpstr>2_Origin</vt:lpstr>
      <vt:lpstr>Visio</vt:lpstr>
      <vt:lpstr>PowerPoint Presentation</vt:lpstr>
      <vt:lpstr>Timer</vt:lpstr>
      <vt:lpstr>Timer: Prescaler (PSC)</vt:lpstr>
      <vt:lpstr>Prescaler</vt:lpstr>
      <vt:lpstr>PowerPoint Presentation</vt:lpstr>
      <vt:lpstr>Timer: Output</vt:lpstr>
      <vt:lpstr>Timer: Input Capture</vt:lpstr>
      <vt:lpstr>Multi-Channel Outputs</vt:lpstr>
      <vt:lpstr>3 Modes</vt:lpstr>
      <vt:lpstr>Up-counting Mode</vt:lpstr>
      <vt:lpstr>Down-counting Mode</vt:lpstr>
      <vt:lpstr>Center-aligned Counting Mode</vt:lpstr>
      <vt:lpstr>Example: Calculating ARR</vt:lpstr>
      <vt:lpstr>Example: Calculating ARR with Prescaler</vt:lpstr>
      <vt:lpstr>Pulse-Width Modulation (PWM) as DAC</vt:lpstr>
      <vt:lpstr>Pulse-Width Modulation (PWM)</vt:lpstr>
      <vt:lpstr>Pulse-Width Modulation (PWM)</vt:lpstr>
      <vt:lpstr>PWM Mode Summary</vt:lpstr>
      <vt:lpstr>Edge-aligned Mode (Up-counting)</vt:lpstr>
      <vt:lpstr>Edge-aligned Mode (down-counting)</vt:lpstr>
      <vt:lpstr>Center-aligned Mode</vt:lpstr>
      <vt:lpstr>Explanations</vt:lpstr>
      <vt:lpstr>PWM Mode: Rigorous Definition</vt:lpstr>
      <vt:lpstr>PWM Mode 1 (Low-True)</vt:lpstr>
      <vt:lpstr>PWM Mode 2 (High-True)</vt:lpstr>
      <vt:lpstr>PWM Mode 2 (High-True)</vt:lpstr>
      <vt:lpstr>PWM Mode 2 (High-True)</vt:lpstr>
      <vt:lpstr>PWM Mode 2 (High-True)</vt:lpstr>
      <vt:lpstr>PWM Mode 1: Left Edge-aligned</vt:lpstr>
      <vt:lpstr>PWM Mode 2: Right Edge-aligned</vt:lpstr>
      <vt:lpstr>PWM Mode 2: Center aligned</vt:lpstr>
      <vt:lpstr>PWM Pulse Alignment</vt:lpstr>
      <vt:lpstr>PWM Output Polarity</vt:lpstr>
      <vt:lpstr>Summary of Equations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Yifeng Zhu Electrical and Computer Engineering University of Maine</dc:title>
  <dc:creator>zhu</dc:creator>
  <cp:lastModifiedBy>Zonghua Gu</cp:lastModifiedBy>
  <cp:revision>354</cp:revision>
  <cp:lastPrinted>2018-03-23T02:32:24Z</cp:lastPrinted>
  <dcterms:created xsi:type="dcterms:W3CDTF">2013-02-03T05:36:57Z</dcterms:created>
  <dcterms:modified xsi:type="dcterms:W3CDTF">2025-12-06T14:03:06Z</dcterms:modified>
</cp:coreProperties>
</file>