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8" r:id="rId2"/>
  </p:sldMasterIdLst>
  <p:notesMasterIdLst>
    <p:notesMasterId r:id="rId13"/>
  </p:notesMasterIdLst>
  <p:handoutMasterIdLst>
    <p:handoutMasterId r:id="rId14"/>
  </p:handoutMasterIdLst>
  <p:sldIdLst>
    <p:sldId id="256" r:id="rId3"/>
    <p:sldId id="330" r:id="rId4"/>
    <p:sldId id="318" r:id="rId5"/>
    <p:sldId id="319" r:id="rId6"/>
    <p:sldId id="322" r:id="rId7"/>
    <p:sldId id="323" r:id="rId8"/>
    <p:sldId id="311" r:id="rId9"/>
    <p:sldId id="313" r:id="rId10"/>
    <p:sldId id="316" r:id="rId11"/>
    <p:sldId id="317" r:id="rId1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F0F4C2-C28D-4D40-9616-20E2E07D3462}" v="15" dt="2025-12-02T03:20:00.2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042" autoAdjust="0"/>
    <p:restoredTop sz="86797" autoAdjust="0"/>
  </p:normalViewPr>
  <p:slideViewPr>
    <p:cSldViewPr>
      <p:cViewPr varScale="1">
        <p:scale>
          <a:sx n="71" d="100"/>
          <a:sy n="71" d="100"/>
        </p:scale>
        <p:origin x="2045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39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undo custSel addSld delSld modSld delMainMaster">
      <pc:chgData name="Zonghua Gu" userId="9a7e1853e1951ef5" providerId="LiveId" clId="{CF1FAA12-072C-4ED5-BA76-0FFFAEFDB88A}" dt="2025-12-02T20:31:08.009" v="314" actId="2696"/>
      <pc:docMkLst>
        <pc:docMk/>
      </pc:docMkLst>
      <pc:sldChg chg="modSp mod">
        <pc:chgData name="Zonghua Gu" userId="9a7e1853e1951ef5" providerId="LiveId" clId="{CF1FAA12-072C-4ED5-BA76-0FFFAEFDB88A}" dt="2025-12-02T03:50:26.238" v="313" actId="20577"/>
        <pc:sldMkLst>
          <pc:docMk/>
          <pc:sldMk cId="1227639730" sldId="256"/>
        </pc:sldMkLst>
        <pc:spChg chg="mod">
          <ac:chgData name="Zonghua Gu" userId="9a7e1853e1951ef5" providerId="LiveId" clId="{CF1FAA12-072C-4ED5-BA76-0FFFAEFDB88A}" dt="2025-12-02T03:50:26.238" v="313" actId="20577"/>
          <ac:spMkLst>
            <pc:docMk/>
            <pc:sldMk cId="1227639730" sldId="256"/>
            <ac:spMk id="5" creationId="{00000000-0000-0000-0000-000000000000}"/>
          </ac:spMkLst>
        </pc:spChg>
      </pc:sldChg>
      <pc:sldChg chg="modSp mod">
        <pc:chgData name="Zonghua Gu" userId="9a7e1853e1951ef5" providerId="LiveId" clId="{CF1FAA12-072C-4ED5-BA76-0FFFAEFDB88A}" dt="2025-12-02T02:47:08.946" v="153" actId="6549"/>
        <pc:sldMkLst>
          <pc:docMk/>
          <pc:sldMk cId="2231599014" sldId="313"/>
        </pc:sldMkLst>
        <pc:spChg chg="mod">
          <ac:chgData name="Zonghua Gu" userId="9a7e1853e1951ef5" providerId="LiveId" clId="{CF1FAA12-072C-4ED5-BA76-0FFFAEFDB88A}" dt="2025-12-02T02:43:44.219" v="148" actId="27636"/>
          <ac:spMkLst>
            <pc:docMk/>
            <pc:sldMk cId="2231599014" sldId="313"/>
            <ac:spMk id="4" creationId="{00000000-0000-0000-0000-000000000000}"/>
          </ac:spMkLst>
        </pc:spChg>
        <pc:spChg chg="mod">
          <ac:chgData name="Zonghua Gu" userId="9a7e1853e1951ef5" providerId="LiveId" clId="{CF1FAA12-072C-4ED5-BA76-0FFFAEFDB88A}" dt="2025-12-02T02:47:08.946" v="153" actId="6549"/>
          <ac:spMkLst>
            <pc:docMk/>
            <pc:sldMk cId="2231599014" sldId="313"/>
            <ac:spMk id="9" creationId="{00000000-0000-0000-0000-000000000000}"/>
          </ac:spMkLst>
        </pc:spChg>
      </pc:sldChg>
      <pc:sldChg chg="del">
        <pc:chgData name="Zonghua Gu" userId="9a7e1853e1951ef5" providerId="LiveId" clId="{CF1FAA12-072C-4ED5-BA76-0FFFAEFDB88A}" dt="2025-12-02T02:30:56.181" v="139" actId="47"/>
        <pc:sldMkLst>
          <pc:docMk/>
          <pc:sldMk cId="380073498" sldId="314"/>
        </pc:sldMkLst>
      </pc:sldChg>
      <pc:sldChg chg="add del">
        <pc:chgData name="Zonghua Gu" userId="9a7e1853e1951ef5" providerId="LiveId" clId="{CF1FAA12-072C-4ED5-BA76-0FFFAEFDB88A}" dt="2025-12-02T02:41:06.491" v="140" actId="47"/>
        <pc:sldMkLst>
          <pc:docMk/>
          <pc:sldMk cId="931078930" sldId="315"/>
        </pc:sldMkLst>
      </pc:sldChg>
      <pc:sldChg chg="modSp add mod">
        <pc:chgData name="Zonghua Gu" userId="9a7e1853e1951ef5" providerId="LiveId" clId="{CF1FAA12-072C-4ED5-BA76-0FFFAEFDB88A}" dt="2025-12-02T02:30:28.954" v="138" actId="27636"/>
        <pc:sldMkLst>
          <pc:docMk/>
          <pc:sldMk cId="711508281" sldId="316"/>
        </pc:sldMkLst>
        <pc:spChg chg="mod">
          <ac:chgData name="Zonghua Gu" userId="9a7e1853e1951ef5" providerId="LiveId" clId="{CF1FAA12-072C-4ED5-BA76-0FFFAEFDB88A}" dt="2025-12-02T02:30:28.954" v="138" actId="27636"/>
          <ac:spMkLst>
            <pc:docMk/>
            <pc:sldMk cId="711508281" sldId="316"/>
            <ac:spMk id="4" creationId="{306AF55F-06A9-F112-5FB4-9B7BF0166B2C}"/>
          </ac:spMkLst>
        </pc:spChg>
      </pc:sldChg>
      <pc:sldChg chg="modSp add mod">
        <pc:chgData name="Zonghua Gu" userId="9a7e1853e1951ef5" providerId="LiveId" clId="{CF1FAA12-072C-4ED5-BA76-0FFFAEFDB88A}" dt="2025-12-02T02:47:21.650" v="155"/>
        <pc:sldMkLst>
          <pc:docMk/>
          <pc:sldMk cId="1263936613" sldId="317"/>
        </pc:sldMkLst>
        <pc:spChg chg="mod">
          <ac:chgData name="Zonghua Gu" userId="9a7e1853e1951ef5" providerId="LiveId" clId="{CF1FAA12-072C-4ED5-BA76-0FFFAEFDB88A}" dt="2025-12-02T02:47:21.650" v="155"/>
          <ac:spMkLst>
            <pc:docMk/>
            <pc:sldMk cId="1263936613" sldId="317"/>
            <ac:spMk id="2" creationId="{80381413-78DE-49B8-B0C8-1A5AEBD8A8DF}"/>
          </ac:spMkLst>
        </pc:spChg>
      </pc:sldChg>
      <pc:sldChg chg="modSp">
        <pc:chgData name="Zonghua Gu" userId="9a7e1853e1951ef5" providerId="LiveId" clId="{CF1FAA12-072C-4ED5-BA76-0FFFAEFDB88A}" dt="2025-12-02T02:54:45.482" v="191" actId="20577"/>
        <pc:sldMkLst>
          <pc:docMk/>
          <pc:sldMk cId="2889144330" sldId="319"/>
        </pc:sldMkLst>
        <pc:spChg chg="mod">
          <ac:chgData name="Zonghua Gu" userId="9a7e1853e1951ef5" providerId="LiveId" clId="{CF1FAA12-072C-4ED5-BA76-0FFFAEFDB88A}" dt="2025-12-02T02:54:45.482" v="191" actId="20577"/>
          <ac:spMkLst>
            <pc:docMk/>
            <pc:sldMk cId="2889144330" sldId="319"/>
            <ac:spMk id="9" creationId="{00000000-0000-0000-0000-000000000000}"/>
          </ac:spMkLst>
        </pc:spChg>
      </pc:sldChg>
      <pc:sldChg chg="add del">
        <pc:chgData name="Zonghua Gu" userId="9a7e1853e1951ef5" providerId="LiveId" clId="{CF1FAA12-072C-4ED5-BA76-0FFFAEFDB88A}" dt="2025-12-02T02:41:06.491" v="140" actId="47"/>
        <pc:sldMkLst>
          <pc:docMk/>
          <pc:sldMk cId="3414502414" sldId="320"/>
        </pc:sldMkLst>
      </pc:sldChg>
      <pc:sldChg chg="modSp mod">
        <pc:chgData name="Zonghua Gu" userId="9a7e1853e1951ef5" providerId="LiveId" clId="{CF1FAA12-072C-4ED5-BA76-0FFFAEFDB88A}" dt="2025-12-02T03:20:18.634" v="295" actId="20577"/>
        <pc:sldMkLst>
          <pc:docMk/>
          <pc:sldMk cId="4107115112" sldId="323"/>
        </pc:sldMkLst>
        <pc:spChg chg="mod">
          <ac:chgData name="Zonghua Gu" userId="9a7e1853e1951ef5" providerId="LiveId" clId="{CF1FAA12-072C-4ED5-BA76-0FFFAEFDB88A}" dt="2025-12-02T03:20:18.634" v="295" actId="20577"/>
          <ac:spMkLst>
            <pc:docMk/>
            <pc:sldMk cId="4107115112" sldId="323"/>
            <ac:spMk id="4" creationId="{00000000-0000-0000-0000-000000000000}"/>
          </ac:spMkLst>
        </pc:spChg>
        <pc:spChg chg="mod">
          <ac:chgData name="Zonghua Gu" userId="9a7e1853e1951ef5" providerId="LiveId" clId="{CF1FAA12-072C-4ED5-BA76-0FFFAEFDB88A}" dt="2025-12-02T03:00:15.552" v="267" actId="1076"/>
          <ac:spMkLst>
            <pc:docMk/>
            <pc:sldMk cId="4107115112" sldId="323"/>
            <ac:spMk id="5" creationId="{00000000-0000-0000-0000-000000000000}"/>
          </ac:spMkLst>
        </pc:spChg>
        <pc:spChg chg="mod">
          <ac:chgData name="Zonghua Gu" userId="9a7e1853e1951ef5" providerId="LiveId" clId="{CF1FAA12-072C-4ED5-BA76-0FFFAEFDB88A}" dt="2025-12-02T03:00:15.552" v="267" actId="1076"/>
          <ac:spMkLst>
            <pc:docMk/>
            <pc:sldMk cId="4107115112" sldId="323"/>
            <ac:spMk id="10" creationId="{00000000-0000-0000-0000-000000000000}"/>
          </ac:spMkLst>
        </pc:spChg>
      </pc:sldChg>
      <pc:sldChg chg="del">
        <pc:chgData name="Zonghua Gu" userId="9a7e1853e1951ef5" providerId="LiveId" clId="{CF1FAA12-072C-4ED5-BA76-0FFFAEFDB88A}" dt="2025-12-02T20:31:08.009" v="314" actId="2696"/>
        <pc:sldMkLst>
          <pc:docMk/>
          <pc:sldMk cId="2719984395" sldId="324"/>
        </pc:sldMkLst>
      </pc:sldChg>
      <pc:sldChg chg="modSp del mod">
        <pc:chgData name="Zonghua Gu" userId="9a7e1853e1951ef5" providerId="LiveId" clId="{CF1FAA12-072C-4ED5-BA76-0FFFAEFDB88A}" dt="2025-12-02T20:31:08.009" v="314" actId="2696"/>
        <pc:sldMkLst>
          <pc:docMk/>
          <pc:sldMk cId="1063495253" sldId="326"/>
        </pc:sldMkLst>
        <pc:spChg chg="mod">
          <ac:chgData name="Zonghua Gu" userId="9a7e1853e1951ef5" providerId="LiveId" clId="{CF1FAA12-072C-4ED5-BA76-0FFFAEFDB88A}" dt="2025-12-02T02:51:52.477" v="157" actId="20577"/>
          <ac:spMkLst>
            <pc:docMk/>
            <pc:sldMk cId="1063495253" sldId="326"/>
            <ac:spMk id="4" creationId="{00000000-0000-0000-0000-000000000000}"/>
          </ac:spMkLst>
        </pc:spChg>
      </pc:sldChg>
      <pc:sldChg chg="del">
        <pc:chgData name="Zonghua Gu" userId="9a7e1853e1951ef5" providerId="LiveId" clId="{CF1FAA12-072C-4ED5-BA76-0FFFAEFDB88A}" dt="2025-12-02T20:31:08.009" v="314" actId="2696"/>
        <pc:sldMkLst>
          <pc:docMk/>
          <pc:sldMk cId="134236884" sldId="327"/>
        </pc:sldMkLst>
      </pc:sldChg>
      <pc:sldChg chg="del">
        <pc:chgData name="Zonghua Gu" userId="9a7e1853e1951ef5" providerId="LiveId" clId="{CF1FAA12-072C-4ED5-BA76-0FFFAEFDB88A}" dt="2025-12-02T20:31:08.009" v="314" actId="2696"/>
        <pc:sldMkLst>
          <pc:docMk/>
          <pc:sldMk cId="1363681695" sldId="328"/>
        </pc:sldMkLst>
      </pc:sldChg>
      <pc:sldChg chg="modSp del mod">
        <pc:chgData name="Zonghua Gu" userId="9a7e1853e1951ef5" providerId="LiveId" clId="{CF1FAA12-072C-4ED5-BA76-0FFFAEFDB88A}" dt="2025-12-02T03:22:08.710" v="296" actId="47"/>
        <pc:sldMkLst>
          <pc:docMk/>
          <pc:sldMk cId="4123800152" sldId="329"/>
        </pc:sldMkLst>
        <pc:spChg chg="mod">
          <ac:chgData name="Zonghua Gu" userId="9a7e1853e1951ef5" providerId="LiveId" clId="{CF1FAA12-072C-4ED5-BA76-0FFFAEFDB88A}" dt="2025-12-02T02:54:13.908" v="188" actId="20577"/>
          <ac:spMkLst>
            <pc:docMk/>
            <pc:sldMk cId="4123800152" sldId="329"/>
            <ac:spMk id="2" creationId="{1107FB9E-3835-5619-671A-69C59CA82F57}"/>
          </ac:spMkLst>
        </pc:spChg>
      </pc:sldChg>
      <pc:sldChg chg="addSp modSp add">
        <pc:chgData name="Zonghua Gu" userId="9a7e1853e1951ef5" providerId="LiveId" clId="{CF1FAA12-072C-4ED5-BA76-0FFFAEFDB88A}" dt="2025-12-02T02:30:28.845" v="137"/>
        <pc:sldMkLst>
          <pc:docMk/>
          <pc:sldMk cId="3877779242" sldId="330"/>
        </pc:sldMkLst>
        <pc:spChg chg="add mod">
          <ac:chgData name="Zonghua Gu" userId="9a7e1853e1951ef5" providerId="LiveId" clId="{CF1FAA12-072C-4ED5-BA76-0FFFAEFDB88A}" dt="2025-12-02T02:30:28.845" v="137"/>
          <ac:spMkLst>
            <pc:docMk/>
            <pc:sldMk cId="3877779242" sldId="330"/>
            <ac:spMk id="2" creationId="{16E97F0F-FB59-0BA9-A773-9E1AD66DA5B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D4F56A7-3CDE-194F-B9AF-D598FBBF198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E1097CB-F954-3545-B5D0-357D0C1748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06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E52AD58-60CE-E948-9CBA-0BD7030FC28E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624DF53-3DD3-9F45-9E7E-472B96F1AB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638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C9D69-9831-4844-8B1E-062B2DA58B0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7354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Since each timer interrupt triggers an ISR software execution, timer interrupt frequency should not be higher than 1KHz.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24DF53-3DD3-9F45-9E7E-472B96F1AB8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069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8E8B2B42-CBC2-7D4E-BA50-0E7F29B4DAAB}" type="datetime1">
              <a:rPr lang="en-US" smtClean="0"/>
              <a:t>12/2/2025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97D1259-3A46-254C-ADDB-B5DA4F1DF3D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CA104EC-54AA-E04F-BDC0-22B4E8892699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15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050"/>
            </a:lvl1pPr>
          </a:lstStyle>
          <a:p>
            <a:pPr eaLnBrk="1" latinLnBrk="0" hangingPunct="1"/>
            <a:fld id="{3B6732A1-8A50-42D0-9FB5-A7CC4F887D83}" type="datetime1">
              <a:rPr lang="en-US" smtClean="0"/>
              <a:t>12/2/2025</a:t>
            </a:fld>
            <a:endParaRPr lang="en-US" sz="12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</p:spTree>
    <p:extLst>
      <p:ext uri="{BB962C8B-B14F-4D97-AF65-F5344CB8AC3E}">
        <p14:creationId xmlns:p14="http://schemas.microsoft.com/office/powerpoint/2010/main" val="2582932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4B809B3-6A2C-46CF-98AB-C7B45372B065}" type="datetime1">
              <a:rPr lang="en-US" smtClean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3167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24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 eaLnBrk="1" latinLnBrk="0" hangingPunct="1"/>
            <a:fld id="{C191117F-3CD7-4767-AEE5-49A060274EAA}" type="datetime1">
              <a:rPr lang="en-US" smtClean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</p:spTree>
    <p:extLst>
      <p:ext uri="{BB962C8B-B14F-4D97-AF65-F5344CB8AC3E}">
        <p14:creationId xmlns:p14="http://schemas.microsoft.com/office/powerpoint/2010/main" val="2770219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7B8C5CE-9DF7-4BB4-863A-6E277DDC03D4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18844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EE11402-9D83-40E7-9253-0548CE63EB94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83890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C0C8811-C7DA-4658-BB60-F635F9220CDF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</p:spTree>
    <p:extLst>
      <p:ext uri="{BB962C8B-B14F-4D97-AF65-F5344CB8AC3E}">
        <p14:creationId xmlns:p14="http://schemas.microsoft.com/office/powerpoint/2010/main" val="20129734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EB38FCF-5E28-44CB-A212-D3E75CA77D8D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</p:spTree>
    <p:extLst>
      <p:ext uri="{BB962C8B-B14F-4D97-AF65-F5344CB8AC3E}">
        <p14:creationId xmlns:p14="http://schemas.microsoft.com/office/powerpoint/2010/main" val="8655070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15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2"/>
            <a:ext cx="2514600" cy="4843463"/>
          </a:xfrm>
        </p:spPr>
        <p:txBody>
          <a:bodyPr/>
          <a:lstStyle>
            <a:lvl1pPr marL="0" indent="0">
              <a:lnSpc>
                <a:spcPts val="1650"/>
              </a:lnSpc>
              <a:spcAft>
                <a:spcPts val="750"/>
              </a:spcAft>
              <a:buNone/>
              <a:defRPr sz="1200">
                <a:solidFill>
                  <a:schemeClr val="tx2"/>
                </a:solidFill>
              </a:defRPr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55FE7C6-0DE5-4400-A2DD-37AB2CB98797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49577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9E6F060-20EB-3246-9088-08BF5F1271DE}" type="datetime1">
              <a:rPr lang="en-US" smtClean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450"/>
              </a:spcBef>
              <a:buNone/>
              <a:defRPr sz="24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312819A-A7E0-496A-9C6B-0FBBF375D97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</p:spTree>
    <p:extLst>
      <p:ext uri="{BB962C8B-B14F-4D97-AF65-F5344CB8AC3E}">
        <p14:creationId xmlns:p14="http://schemas.microsoft.com/office/powerpoint/2010/main" val="2792325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32F6112-2530-4960-AA07-04E672D1E722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23238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96A6EFF-8172-426D-9AC7-B0DD95EEE533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</p:spTree>
    <p:extLst>
      <p:ext uri="{BB962C8B-B14F-4D97-AF65-F5344CB8AC3E}">
        <p14:creationId xmlns:p14="http://schemas.microsoft.com/office/powerpoint/2010/main" val="2618353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 eaLnBrk="1" latinLnBrk="0" hangingPunct="1"/>
            <a:fld id="{34C82E41-DA7E-CA4C-823B-C759BEA16CE8}" type="datetime1">
              <a:rPr lang="en-US" smtClean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500C8B0-EB1A-0A41-B839-C4B99CD2225A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F16605B-D952-1149-A111-28A5633BAE48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1109A1C-29B2-B04E-8365-C9D22C4AE842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E417B6-A42B-064A-8677-46C55C4F613A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E76F5AD-3F1F-7141-BC8A-012C5728BE2D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9FA12B8-739E-4D47-A14C-180C3BC10865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CDD18CD8-E404-844E-A4BD-DF69B8E5881E}" type="datetime1">
              <a:rPr lang="en-US" smtClean="0"/>
              <a:t>12/2/2025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05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0259BA2E-082A-4ACD-AA34-4B617DF5D259}" type="datetime1">
              <a:rPr lang="en-US" smtClean="0"/>
              <a:t>12/2/2025</a:t>
            </a:fld>
            <a:endParaRPr lang="en-US" sz="105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05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05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05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2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1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</p:spTree>
    <p:extLst>
      <p:ext uri="{BB962C8B-B14F-4D97-AF65-F5344CB8AC3E}">
        <p14:creationId xmlns:p14="http://schemas.microsoft.com/office/powerpoint/2010/main" val="317599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05740" indent="-205740" algn="l" rtl="0" eaLnBrk="1" latinLnBrk="0" hangingPunct="1">
        <a:spcBef>
          <a:spcPts val="450"/>
        </a:spcBef>
        <a:buClr>
          <a:schemeClr val="accent1"/>
        </a:buClr>
        <a:buSzPct val="76000"/>
        <a:buFont typeface="Wingdings 3"/>
        <a:buChar char=""/>
        <a:defRPr kumimoji="0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205740" algn="l" rtl="0" eaLnBrk="1" latinLnBrk="0" hangingPunct="1">
        <a:spcBef>
          <a:spcPts val="375"/>
        </a:spcBef>
        <a:buClr>
          <a:schemeClr val="accent2"/>
        </a:buClr>
        <a:buSzPct val="76000"/>
        <a:buFont typeface="Wingdings 3"/>
        <a:buChar char=""/>
        <a:defRPr kumimoji="0" sz="1725" kern="1200">
          <a:solidFill>
            <a:schemeClr val="tx2"/>
          </a:solidFill>
          <a:latin typeface="+mn-lt"/>
          <a:ea typeface="+mn-ea"/>
          <a:cs typeface="+mn-cs"/>
        </a:defRPr>
      </a:lvl2pPr>
      <a:lvl3pPr marL="617220" indent="-171450" algn="l" rtl="0" eaLnBrk="1" latinLnBrk="0" hangingPunct="1">
        <a:spcBef>
          <a:spcPts val="375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17145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71450" algn="l" rtl="0" eaLnBrk="1" latinLnBrk="0" hangingPunct="1">
        <a:spcBef>
          <a:spcPts val="225"/>
        </a:spcBef>
        <a:buClr>
          <a:schemeClr val="accent2"/>
        </a:buClr>
        <a:buSzPct val="70000"/>
        <a:buFont typeface="Wingdings"/>
        <a:buChar char="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rtl="0" eaLnBrk="1" latinLnBrk="0" hangingPunct="1">
        <a:spcBef>
          <a:spcPts val="225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05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37160" algn="l" rtl="0" eaLnBrk="1" latinLnBrk="0" hangingPunct="1">
        <a:spcBef>
          <a:spcPts val="225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05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1645920" indent="-137160" algn="l" rtl="0" eaLnBrk="1" latinLnBrk="0" hangingPunct="1">
        <a:spcBef>
          <a:spcPts val="225"/>
        </a:spcBef>
        <a:buClr>
          <a:srgbClr val="9FB8CD"/>
        </a:buClr>
        <a:buSzPct val="75000"/>
        <a:buFont typeface="Wingdings 3"/>
        <a:buChar char=""/>
        <a:defRPr kumimoji="0" lang="en-US" sz="9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eece.maine.edu/~zhu/boo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30.png"/><Relationship Id="rId7" Type="http://schemas.openxmlformats.org/officeDocument/2006/relationships/image" Target="../media/image140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1.png"/><Relationship Id="rId5" Type="http://schemas.openxmlformats.org/officeDocument/2006/relationships/image" Target="../media/image120.png"/><Relationship Id="rId4" Type="http://schemas.openxmlformats.org/officeDocument/2006/relationships/image" Target="../media/image110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2950" y="1110410"/>
            <a:ext cx="72580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685800"/>
            <a:r>
              <a:rPr lang="en-US" sz="1050" b="1" dirty="0">
                <a:solidFill>
                  <a:prstClr val="black"/>
                </a:solidFill>
                <a:latin typeface="Bookman Old Style (Headings)"/>
              </a:rPr>
              <a:t>Embedded Systems with ARM Cortex-M Microcontrollers in Assembly Language and 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52875" y="2228851"/>
            <a:ext cx="47195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685800"/>
            <a:r>
              <a:rPr lang="en-US" b="1">
                <a:solidFill>
                  <a:srgbClr val="C00000"/>
                </a:solidFill>
                <a:latin typeface="Gill Sans MT"/>
              </a:rPr>
              <a:t>Chapter 16</a:t>
            </a:r>
            <a:endParaRPr lang="en-US" b="1" dirty="0">
              <a:solidFill>
                <a:srgbClr val="C00000"/>
              </a:solidFill>
              <a:latin typeface="Gill Sans MT"/>
            </a:endParaRPr>
          </a:p>
          <a:p>
            <a:pPr algn="r" defTabSz="685800"/>
            <a:r>
              <a:rPr lang="en-US" b="1" dirty="0">
                <a:solidFill>
                  <a:srgbClr val="C00000"/>
                </a:solidFill>
                <a:latin typeface="Gill Sans MT"/>
              </a:rPr>
              <a:t>General Purpose Timer and PWM</a:t>
            </a:r>
          </a:p>
          <a:p>
            <a:pPr algn="r" defTabSz="685800"/>
            <a:r>
              <a:rPr lang="en-US" b="1" dirty="0">
                <a:solidFill>
                  <a:srgbClr val="C00000"/>
                </a:solidFill>
                <a:latin typeface="Gill Sans MT"/>
              </a:rPr>
              <a:t>Exercises ANS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EA7C8D44-3667-46F6-9772-CC52308E2A7F}" type="slidenum">
              <a:rPr lang="en-US">
                <a:solidFill>
                  <a:srgbClr val="1F497D"/>
                </a:solidFill>
                <a:latin typeface="Gill Sans MT"/>
              </a:rPr>
              <a:pPr defTabSz="685800"/>
              <a:t>1</a:t>
            </a:fld>
            <a:endParaRPr lang="en-US" dirty="0">
              <a:solidFill>
                <a:srgbClr val="1F497D"/>
              </a:solidFill>
              <a:latin typeface="Gill Sans M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950AF61-E22F-B40C-FB60-A35C53D05D61}"/>
              </a:ext>
            </a:extLst>
          </p:cNvPr>
          <p:cNvSpPr txBox="1">
            <a:spLocks/>
          </p:cNvSpPr>
          <p:nvPr/>
        </p:nvSpPr>
        <p:spPr>
          <a:xfrm>
            <a:off x="1219200" y="3771900"/>
            <a:ext cx="6858000" cy="742950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/>
            <a:r>
              <a:rPr lang="en-US" sz="1500" dirty="0">
                <a:solidFill>
                  <a:prstClr val="black"/>
                </a:solidFill>
                <a:latin typeface="Bookman Old Style"/>
              </a:rPr>
              <a:t>Z. Gu</a:t>
            </a:r>
            <a:endParaRPr lang="en-US" sz="1500" b="1" dirty="0">
              <a:solidFill>
                <a:srgbClr val="C00000"/>
              </a:solidFill>
              <a:latin typeface="Bookman Old Style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3EC5B2-C191-2980-14D0-C87219AED9C5}"/>
              </a:ext>
            </a:extLst>
          </p:cNvPr>
          <p:cNvSpPr txBox="1"/>
          <p:nvPr/>
        </p:nvSpPr>
        <p:spPr>
          <a:xfrm>
            <a:off x="1825752" y="6082784"/>
            <a:ext cx="5794293" cy="369332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685800"/>
            <a:r>
              <a:rPr lang="en-US" altLang="zh-CN" sz="900" dirty="0">
                <a:solidFill>
                  <a:prstClr val="black"/>
                </a:solidFill>
                <a:latin typeface="Gill Sans Light"/>
                <a:ea typeface="华文新魏" panose="02010800040101010101" pitchFamily="2" charset="-122"/>
              </a:rPr>
              <a:t>Acknowledgement: Lecture slides based on Embedded Systems with ARM Cortex-M Microcontrollers in Assembly Language and C, University of Maine </a:t>
            </a:r>
            <a:r>
              <a:rPr lang="en-US" altLang="zh-CN" sz="900" dirty="0">
                <a:solidFill>
                  <a:prstClr val="black"/>
                </a:solidFill>
                <a:latin typeface="Gill Sans Light"/>
                <a:ea typeface="华文新魏" panose="02010800040101010101" pitchFamily="2" charset="-122"/>
                <a:hlinkClick r:id="rId3"/>
              </a:rPr>
              <a:t>https://web.eece.maine.edu/~zhu/book/</a:t>
            </a:r>
            <a:r>
              <a:rPr lang="en-US" altLang="zh-CN" sz="900" dirty="0">
                <a:solidFill>
                  <a:prstClr val="black"/>
                </a:solidFill>
                <a:latin typeface="Gill Sans Light"/>
                <a:ea typeface="华文新魏" panose="02010800040101010101" pitchFamily="2" charset="-122"/>
              </a:rPr>
              <a:t> </a:t>
            </a:r>
            <a:endParaRPr lang="en-SE" sz="900" dirty="0">
              <a:solidFill>
                <a:prstClr val="black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227639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1413-78DE-49B8-B0C8-1A5AEBD8A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Interrupt ANS (NOT COVERED)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209CD3-AAB9-9C6F-15DF-BA939190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10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048E9F-978D-E1AC-E55B-891E2B164B3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(1)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36CC83D-E382-1C35-9A67-05FC90821CD7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1371600"/>
          <a:ext cx="3810000" cy="376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3952883727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5753756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0x20000600</a:t>
                      </a:r>
                      <a:endParaRPr lang="en-US" sz="14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5543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0x200005FC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0x00000020 (PSR)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7204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0x200005F8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0x08000020 (PC)</a:t>
                      </a:r>
                      <a:endParaRPr lang="en-US" sz="14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952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0x200005F4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0x20008020 (LR)</a:t>
                      </a:r>
                      <a:endParaRPr lang="en-US" sz="14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2994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0x200005F0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12 (R12)</a:t>
                      </a:r>
                      <a:endParaRPr lang="en-US" sz="14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9351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0x200005EC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3 (R3)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96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0x200005E8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2 (R2)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9792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0x200005E4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1 (R1)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4564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0x200005E0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 (R0)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4150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0x200005DC</a:t>
                      </a:r>
                      <a:endParaRPr lang="en-US" sz="140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buNone/>
                      </a:pPr>
                      <a:r>
                        <a:rPr lang="en-US" sz="14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3191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936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</a:t>
            </a:fld>
            <a:endParaRPr kumimoji="0"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219200"/>
                <a:ext cx="8229600" cy="381000"/>
              </a:xfrm>
            </p:spPr>
            <p:txBody>
              <a:bodyPr>
                <a:normAutofit fontScale="85000" lnSpcReduction="20000"/>
              </a:bodyPr>
              <a:lstStyle/>
              <a:p>
                <a:pPr lvl="0"/>
                <a:r>
                  <a:rPr lang="en-US" dirty="0"/>
                  <a:t>Timer clock frequency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𝐶𝐾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_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𝐶𝑁𝑇</m:t>
                        </m:r>
                      </m:sub>
                    </m:sSub>
                  </m:oMath>
                </a14:m>
                <a:r>
                  <a:rPr lang="en-US" dirty="0"/>
                  <a:t> vs. CPU Clock Frequency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𝑆𝑂𝑈𝑅𝐶𝐸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219200"/>
                <a:ext cx="8229600" cy="381000"/>
              </a:xfrm>
              <a:blipFill>
                <a:blip r:embed="rId2"/>
                <a:stretch>
                  <a:fillRect l="-370" t="-26984" b="-269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0" y="1540721"/>
                <a:ext cx="4800601" cy="6235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𝐶𝐾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_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𝐶𝑁𝑇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𝑆𝑂𝑈𝑅𝐶𝐸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𝑃𝑆𝐶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40721"/>
                <a:ext cx="4800601" cy="6235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326690" y="4388116"/>
                <a:ext cx="2518062" cy="6173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𝐷𝑢𝑡𝑦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𝐶𝑦𝑐𝑙𝑒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CCR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ARR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690" y="4388116"/>
                <a:ext cx="2518062" cy="6173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3"/>
              <p:cNvSpPr txBox="1">
                <a:spLocks/>
              </p:cNvSpPr>
              <p:nvPr/>
            </p:nvSpPr>
            <p:spPr>
              <a:xfrm>
                <a:off x="457200" y="2215484"/>
                <a:ext cx="8229600" cy="381000"/>
              </a:xfrm>
              <a:prstGeom prst="rect">
                <a:avLst/>
              </a:prstGeom>
            </p:spPr>
            <p:txBody>
              <a:bodyPr vert="horz">
                <a:normAutofit fontScale="85000" lnSpcReduction="2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/>
                  <a:buChar char=""/>
                  <a:defRPr kumimoji="0"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74320" algn="l" rtl="0" eaLnBrk="1" latinLnBrk="0" hangingPunct="1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/>
                  <a:buChar char=""/>
                  <a:defRPr kumimoji="0" sz="23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rtl="0" eaLnBrk="1" latinLnBrk="0" hangingPunct="1">
                  <a:spcBef>
                    <a:spcPts val="500"/>
                  </a:spcBef>
                  <a:buClr>
                    <a:schemeClr val="bg1">
                      <a:shade val="50000"/>
                    </a:schemeClr>
                  </a:buClr>
                  <a:buSzPct val="76000"/>
                  <a:buFont typeface="Wingdings 3"/>
                  <a:buChar char="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rtl="0" eaLnBrk="1" latinLnBrk="0" hangingPunct="1">
                  <a:spcBef>
                    <a:spcPts val="400"/>
                  </a:spcBef>
                  <a:buClr>
                    <a:schemeClr val="accent2">
                      <a:shade val="75000"/>
                    </a:schemeClr>
                  </a:buClr>
                  <a:buSzPct val="70000"/>
                  <a:buFont typeface="Wingdings"/>
                  <a:buChar char="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/>
                  <a:buChar char="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182880" algn="l" rtl="0" eaLnBrk="1" latinLnBrk="0" hangingPunct="1">
                  <a:spcBef>
                    <a:spcPts val="300"/>
                  </a:spcBef>
                  <a:buClr>
                    <a:srgbClr val="9FB8CD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6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ts val="300"/>
                  </a:spcBef>
                  <a:buClr>
                    <a:srgbClr val="727CA3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182880" algn="l" rtl="0" eaLnBrk="1" latinLnBrk="0" hangingPunct="1">
                  <a:spcBef>
                    <a:spcPts val="300"/>
                  </a:spcBef>
                  <a:buClr>
                    <a:prstClr val="white">
                      <a:shade val="50000"/>
                    </a:prst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94560" indent="-182880" algn="l" rtl="0" eaLnBrk="1" latinLnBrk="0" hangingPunct="1">
                  <a:spcBef>
                    <a:spcPts val="300"/>
                  </a:spcBef>
                  <a:buClr>
                    <a:srgbClr val="9FB8CD"/>
                  </a:buClr>
                  <a:buSzPct val="75000"/>
                  <a:buFont typeface="Wingdings 3"/>
                  <a:buChar char=""/>
                  <a:defRPr kumimoji="0" lang="en-US" sz="12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zh-CN" dirty="0"/>
                  <a:t>Timer frequency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baseline="-2500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𝑇𝑖𝑚𝑒𝑟</m:t>
                    </m:r>
                  </m:oMath>
                </a14:m>
                <a:r>
                  <a:rPr lang="en-US" altLang="zh-CN" dirty="0"/>
                  <a:t> with </a:t>
                </a:r>
                <a:r>
                  <a:rPr lang="en-US" dirty="0"/>
                  <a:t>up-counting or down-counting mode:</a:t>
                </a:r>
              </a:p>
            </p:txBody>
          </p:sp>
        </mc:Choice>
        <mc:Fallback xmlns="">
          <p:sp>
            <p:nvSpPr>
              <p:cNvPr id="10" name="Content Placeholder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215484"/>
                <a:ext cx="8229600" cy="381000"/>
              </a:xfrm>
              <a:prstGeom prst="rect">
                <a:avLst/>
              </a:prstGeom>
              <a:blipFill>
                <a:blip r:embed="rId5"/>
                <a:stretch>
                  <a:fillRect l="-370" t="-26984" b="-269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81000" y="2529260"/>
                <a:ext cx="8534400" cy="6840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baseline="-2500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𝑇𝑖𝑚𝑒𝑟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𝐶𝐾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_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𝐶𝑁𝑇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𝐴𝑅𝑅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𝑇𝑖𝑚𝑒𝑟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𝑃𝑒𝑟𝑖𝑜𝑑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𝐴𝑅𝑅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𝐶𝐾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_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𝐶𝑁𝑇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 </m:t>
                      </m:r>
                      <m:d>
                        <m:d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𝐴𝑅𝑅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𝐶𝑙𝑜𝑐𝑘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𝑃𝑒𝑟𝑖𝑜𝑑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529260"/>
                <a:ext cx="8534400" cy="6840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3"/>
          <p:cNvSpPr txBox="1">
            <a:spLocks/>
          </p:cNvSpPr>
          <p:nvPr/>
        </p:nvSpPr>
        <p:spPr>
          <a:xfrm>
            <a:off x="469348" y="4037596"/>
            <a:ext cx="8229600" cy="38100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PWM duty cycle for Mode 1 (Low-True):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3"/>
              <p:cNvSpPr txBox="1">
                <a:spLocks/>
              </p:cNvSpPr>
              <p:nvPr/>
            </p:nvSpPr>
            <p:spPr>
              <a:xfrm>
                <a:off x="463051" y="3124200"/>
                <a:ext cx="8229600" cy="381000"/>
              </a:xfrm>
              <a:prstGeom prst="rect">
                <a:avLst/>
              </a:prstGeom>
            </p:spPr>
            <p:txBody>
              <a:bodyPr vert="horz">
                <a:normAutofit fontScale="85000" lnSpcReduction="2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/>
                  <a:buChar char=""/>
                  <a:defRPr kumimoji="0"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74320" algn="l" rtl="0" eaLnBrk="1" latinLnBrk="0" hangingPunct="1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/>
                  <a:buChar char=""/>
                  <a:defRPr kumimoji="0" sz="23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rtl="0" eaLnBrk="1" latinLnBrk="0" hangingPunct="1">
                  <a:spcBef>
                    <a:spcPts val="500"/>
                  </a:spcBef>
                  <a:buClr>
                    <a:schemeClr val="bg1">
                      <a:shade val="50000"/>
                    </a:schemeClr>
                  </a:buClr>
                  <a:buSzPct val="76000"/>
                  <a:buFont typeface="Wingdings 3"/>
                  <a:buChar char="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rtl="0" eaLnBrk="1" latinLnBrk="0" hangingPunct="1">
                  <a:spcBef>
                    <a:spcPts val="400"/>
                  </a:spcBef>
                  <a:buClr>
                    <a:schemeClr val="accent2">
                      <a:shade val="75000"/>
                    </a:schemeClr>
                  </a:buClr>
                  <a:buSzPct val="70000"/>
                  <a:buFont typeface="Wingdings"/>
                  <a:buChar char="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/>
                  <a:buChar char="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182880" algn="l" rtl="0" eaLnBrk="1" latinLnBrk="0" hangingPunct="1">
                  <a:spcBef>
                    <a:spcPts val="300"/>
                  </a:spcBef>
                  <a:buClr>
                    <a:srgbClr val="9FB8CD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6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ts val="300"/>
                  </a:spcBef>
                  <a:buClr>
                    <a:srgbClr val="727CA3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182880" algn="l" rtl="0" eaLnBrk="1" latinLnBrk="0" hangingPunct="1">
                  <a:spcBef>
                    <a:spcPts val="300"/>
                  </a:spcBef>
                  <a:buClr>
                    <a:prstClr val="white">
                      <a:shade val="50000"/>
                    </a:prst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94560" indent="-182880" algn="l" rtl="0" eaLnBrk="1" latinLnBrk="0" hangingPunct="1">
                  <a:spcBef>
                    <a:spcPts val="300"/>
                  </a:spcBef>
                  <a:buClr>
                    <a:srgbClr val="9FB8CD"/>
                  </a:buClr>
                  <a:buSzPct val="75000"/>
                  <a:buFont typeface="Wingdings 3"/>
                  <a:buChar char=""/>
                  <a:defRPr kumimoji="0" lang="en-US" sz="12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zh-CN" dirty="0"/>
                  <a:t>Timer frequency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baseline="-2500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𝑇𝑖𝑚𝑒𝑟</m:t>
                    </m:r>
                  </m:oMath>
                </a14:m>
                <a:r>
                  <a:rPr lang="en-US" altLang="zh-CN" dirty="0"/>
                  <a:t> with </a:t>
                </a:r>
                <a:r>
                  <a:rPr lang="en-US" dirty="0"/>
                  <a:t>center-aligned counting mode:</a:t>
                </a:r>
              </a:p>
            </p:txBody>
          </p:sp>
        </mc:Choice>
        <mc:Fallback xmlns="">
          <p:sp>
            <p:nvSpPr>
              <p:cNvPr id="18" name="Content Placeholder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051" y="3124200"/>
                <a:ext cx="8229600" cy="381000"/>
              </a:xfrm>
              <a:prstGeom prst="rect">
                <a:avLst/>
              </a:prstGeom>
              <a:blipFill>
                <a:blip r:embed="rId7"/>
                <a:stretch>
                  <a:fillRect l="-370" t="-29032" b="-27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Content Placeholder 3"/>
          <p:cNvSpPr txBox="1">
            <a:spLocks/>
          </p:cNvSpPr>
          <p:nvPr/>
        </p:nvSpPr>
        <p:spPr>
          <a:xfrm>
            <a:off x="457200" y="5013207"/>
            <a:ext cx="8229600" cy="38100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PWM duty cycle for Mode 2 (High-True):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1326690" y="5341118"/>
                <a:ext cx="2864310" cy="6173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𝐷𝑢𝑡𝑦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𝐶𝑦𝑐𝑙𝑒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CN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CCR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ARR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690" y="5341118"/>
                <a:ext cx="2864310" cy="61734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304800" y="3405843"/>
                <a:ext cx="8534400" cy="6170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i="1" baseline="-250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𝑇𝑖𝑚𝑒</m:t>
                      </m:r>
                      <m:r>
                        <a:rPr lang="en-US" i="1" baseline="-2500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𝐶𝐾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_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𝐶𝑁𝑇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2∗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𝐴𝑅𝑅</m:t>
                          </m:r>
                        </m:den>
                      </m:f>
                      <m:r>
                        <a:rPr lang="en-US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𝑇𝑖𝑚𝑒𝑟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𝑃𝑒𝑟𝑖𝑜𝑑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2∗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𝐴𝑅𝑅</m:t>
                          </m:r>
                        </m:e>
                      </m:d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𝐶𝑙𝑜𝑐𝑘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𝑃𝑒𝑟𝑖𝑜𝑑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405843"/>
                <a:ext cx="8534400" cy="61709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Horizontal Scroll 6">
            <a:extLst>
              <a:ext uri="{FF2B5EF4-FFF2-40B4-BE49-F238E27FC236}">
                <a16:creationId xmlns:a16="http://schemas.microsoft.com/office/drawing/2014/main" id="{16E97F0F-FB59-0BA9-A773-9E1AD66DA5B3}"/>
              </a:ext>
            </a:extLst>
          </p:cNvPr>
          <p:cNvSpPr/>
          <p:nvPr/>
        </p:nvSpPr>
        <p:spPr>
          <a:xfrm>
            <a:off x="124937" y="-35721"/>
            <a:ext cx="1265712" cy="762000"/>
          </a:xfrm>
          <a:prstGeom prst="horizontalScroll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877779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ARR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800" dirty="0"/>
              <a:t>Suppose a 16-bit timer has the following setting</a:t>
            </a:r>
            <a:r>
              <a:rPr lang="en-US" altLang="zh-CN" sz="2800" dirty="0"/>
              <a:t>s</a:t>
            </a:r>
            <a:r>
              <a:rPr lang="en-US" sz="2800" dirty="0"/>
              <a:t> </a:t>
            </a:r>
          </a:p>
          <a:p>
            <a:pPr lvl="2"/>
            <a:r>
              <a:rPr lang="en-US" sz="2100" dirty="0"/>
              <a:t>CPU clock frequency is 4 </a:t>
            </a:r>
            <a:r>
              <a:rPr lang="en-US" sz="2100" dirty="0" err="1"/>
              <a:t>MHz.</a:t>
            </a:r>
            <a:r>
              <a:rPr lang="en-US" sz="2100" dirty="0"/>
              <a:t> </a:t>
            </a:r>
          </a:p>
          <a:p>
            <a:pPr lvl="2"/>
            <a:r>
              <a:rPr lang="en-US" sz="2100" dirty="0" err="1"/>
              <a:t>Prescaler</a:t>
            </a:r>
            <a:r>
              <a:rPr lang="en-US" sz="2100" dirty="0"/>
              <a:t> PSC = 39</a:t>
            </a:r>
          </a:p>
          <a:p>
            <a:pPr lvl="2"/>
            <a:r>
              <a:rPr lang="en-US" sz="2100" dirty="0"/>
              <a:t>Counting direction: center-aligned counting</a:t>
            </a:r>
          </a:p>
          <a:p>
            <a:pPr lvl="2"/>
            <a:r>
              <a:rPr lang="en-US" sz="2100" dirty="0"/>
              <a:t>Desired timer frequency = 100 Hz</a:t>
            </a:r>
          </a:p>
          <a:p>
            <a:r>
              <a:rPr lang="en-US" sz="2800" dirty="0"/>
              <a:t>Calculate the ARR.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917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ARR ANS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800" dirty="0"/>
              <a:t>Suppose a 16-bit timer has the following setting</a:t>
            </a:r>
            <a:r>
              <a:rPr lang="en-US" altLang="zh-CN" sz="2800" dirty="0"/>
              <a:t>s</a:t>
            </a:r>
            <a:r>
              <a:rPr lang="en-US" sz="2800" dirty="0"/>
              <a:t> </a:t>
            </a:r>
          </a:p>
          <a:p>
            <a:pPr lvl="2"/>
            <a:r>
              <a:rPr lang="en-US" sz="2100" dirty="0"/>
              <a:t>CPU clock frequency is 4 </a:t>
            </a:r>
            <a:r>
              <a:rPr lang="en-US" sz="2100" dirty="0" err="1"/>
              <a:t>MHz.</a:t>
            </a:r>
            <a:r>
              <a:rPr lang="en-US" sz="2100" dirty="0"/>
              <a:t> </a:t>
            </a:r>
          </a:p>
          <a:p>
            <a:pPr lvl="2"/>
            <a:r>
              <a:rPr lang="en-US" sz="2100" dirty="0" err="1"/>
              <a:t>Prescaler</a:t>
            </a:r>
            <a:r>
              <a:rPr lang="en-US" sz="2100" dirty="0"/>
              <a:t> PSC = 39</a:t>
            </a:r>
          </a:p>
          <a:p>
            <a:pPr lvl="2"/>
            <a:r>
              <a:rPr lang="en-US" sz="2100" dirty="0"/>
              <a:t>Counting direction: center-aligned counting</a:t>
            </a:r>
          </a:p>
          <a:p>
            <a:pPr lvl="2"/>
            <a:r>
              <a:rPr lang="en-US" sz="2100" dirty="0"/>
              <a:t>Desired timer frequency = 100 Hz</a:t>
            </a:r>
          </a:p>
          <a:p>
            <a:r>
              <a:rPr lang="en-US" sz="2800" dirty="0"/>
              <a:t>Calculate the ARR.</a:t>
            </a:r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143000" y="3769115"/>
                <a:ext cx="6248400" cy="4980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𝑇𝑖𝑚𝑒𝑟</m:t>
                        </m:r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𝐶𝑙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𝑜𝑐𝑘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𝑟𝑒𝑞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𝐶𝐾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_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𝐶𝑁𝑇</m:t>
                        </m:r>
                      </m:sub>
                    </m:sSub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𝐾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_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𝑃𝑆𝐶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𝑃𝑆𝐶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4 </m:t>
                        </m:r>
                        <m:r>
                          <m:rPr>
                            <m:sty m:val="p"/>
                          </m:r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MHz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40</m:t>
                        </m:r>
                      </m:den>
                    </m:f>
                    <m:r>
                      <a:rPr lang="en-US" altLang="zh-CN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0.1 </a:t>
                </a:r>
                <a:r>
                  <a:rPr lang="en-US" altLang="zh-CN" dirty="0"/>
                  <a:t>MHz</a:t>
                </a:r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769115"/>
                <a:ext cx="6248400" cy="498085"/>
              </a:xfrm>
              <a:prstGeom prst="rect">
                <a:avLst/>
              </a:prstGeom>
              <a:blipFill>
                <a:blip r:embed="rId2"/>
                <a:stretch>
                  <a:fillRect b="-6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066800" y="4466590"/>
                <a:ext cx="5297604" cy="6170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𝑇𝑖𝑚𝑒𝑟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𝑟𝑒𝑞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𝑇𝑖𝑚𝑒𝑟</m:t>
                          </m:r>
                        </m:sub>
                      </m:sSub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_</m:t>
                              </m:r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𝐶𝑁𝑇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2∗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𝐴𝑅𝑅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0.1 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𝑀𝐻𝑧</m:t>
                          </m:r>
                        </m:num>
                        <m:den>
                          <m:r>
                            <a:rPr lang="en-US">
                              <a:latin typeface="Cambria Math" panose="02040503050406030204" pitchFamily="18" charset="0"/>
                            </a:rPr>
                            <m:t>2∗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ARR</m:t>
                          </m:r>
                        </m:den>
                      </m:f>
                      <m:r>
                        <a:rPr lang="en-US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𝐻𝑧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466590"/>
                <a:ext cx="5297604" cy="6170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143000" y="5283072"/>
                <a:ext cx="13824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𝐴𝑅𝑅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283072"/>
                <a:ext cx="138243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9144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Clock Frequency and Timer Frequency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5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800" dirty="0"/>
              <a:t>Suppose all registers are 16 bits. CPU clock frequency is 400 </a:t>
            </a:r>
            <a:r>
              <a:rPr lang="en-US" sz="2800" dirty="0" err="1"/>
              <a:t>MHz.</a:t>
            </a:r>
            <a:endParaRPr lang="en-US" sz="2800" dirty="0"/>
          </a:p>
          <a:p>
            <a:r>
              <a:rPr lang="en-US" sz="2800" dirty="0"/>
              <a:t>What is the maximum and minimum Clock Frequency, and Timer Frequency, assuming up-counting mode?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958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Clock Frequency and Timer Frequency ANS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6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sz="2800" dirty="0"/>
              <a:t>Suppose all registers are 16 bits. CPU clock frequency is 400 </a:t>
            </a:r>
            <a:r>
              <a:rPr lang="en-US" sz="2800" dirty="0" err="1"/>
              <a:t>MHz.</a:t>
            </a:r>
            <a:endParaRPr lang="en-US" sz="2800" dirty="0"/>
          </a:p>
          <a:p>
            <a:r>
              <a:rPr lang="en-US" sz="2800" dirty="0"/>
              <a:t>What is the maximum and minimum Clock Frequency, and Timer Frequency, assuming up-counting mode?</a:t>
            </a:r>
          </a:p>
          <a:p>
            <a:r>
              <a:rPr lang="en-US" dirty="0"/>
              <a:t>PSC, ARR are both in the range </a:t>
            </a:r>
            <a:r>
              <a:rPr lang="en-US" altLang="zh-CN" dirty="0"/>
              <a:t>[0, 2</a:t>
            </a:r>
            <a:r>
              <a:rPr lang="en-US" altLang="zh-CN" baseline="30000" dirty="0"/>
              <a:t>16</a:t>
            </a:r>
            <a:r>
              <a:rPr lang="en-US" altLang="zh-CN" dirty="0"/>
              <a:t>-1=65535]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(A realistic Timer Frequency should not be higher than 1 KHz. Hardware can generate high frequency </a:t>
            </a:r>
            <a:r>
              <a:rPr lang="en-US"/>
              <a:t>timer interrupts</a:t>
            </a:r>
            <a:r>
              <a:rPr lang="en-US" dirty="0"/>
              <a:t>, but software latency and Interrupt Service Routine (ISR) overhead are the real constraints.)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042123" y="2994720"/>
                <a:ext cx="6901605" cy="504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𝐶𝐾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_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𝐶𝑁𝑇</m:t>
                        </m:r>
                      </m:sub>
                    </m:sSub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𝐾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_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𝑃𝑆𝐶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𝑃𝑆𝐶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altLang="zh-CN" dirty="0">
                    <a:solidFill>
                      <a:prstClr val="black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i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400 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MHz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PSC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+1 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400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MHz</m:t>
                            </m:r>
                          </m:num>
                          <m:den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65536</m:t>
                            </m:r>
                          </m:den>
                        </m:f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400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MHz</m:t>
                            </m:r>
                          </m:num>
                          <m:den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=[6.1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KHz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 400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MHz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123" y="2994720"/>
                <a:ext cx="6901605" cy="504818"/>
              </a:xfrm>
              <a:prstGeom prst="rect">
                <a:avLst/>
              </a:prstGeom>
              <a:blipFill>
                <a:blip r:embed="rId3"/>
                <a:stretch>
                  <a:fillRect b="-48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143000" y="3886200"/>
                <a:ext cx="6464975" cy="7087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𝑇𝑖𝑚𝑒𝑟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𝐶𝐾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_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𝐶𝑁𝑇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𝐴𝑅𝑅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6.1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𝐾𝐻𝑧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65536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400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𝑀𝐻𝑧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[0.09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𝐻𝑧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400 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𝑀𝐻𝑧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886200"/>
                <a:ext cx="6464975" cy="7087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7115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PWM duty cycle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7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800" dirty="0"/>
              <a:t>Suppose a 16-bit timer has the following setting</a:t>
            </a:r>
            <a:r>
              <a:rPr lang="en-US" altLang="zh-CN" sz="2800" dirty="0"/>
              <a:t>s</a:t>
            </a:r>
            <a:r>
              <a:rPr lang="en-US" sz="2800" dirty="0"/>
              <a:t> </a:t>
            </a:r>
          </a:p>
          <a:p>
            <a:pPr lvl="2"/>
            <a:r>
              <a:rPr lang="en-US" sz="2100" dirty="0"/>
              <a:t>CPU Clock frequency is 16 </a:t>
            </a:r>
            <a:r>
              <a:rPr lang="en-US" sz="2100" dirty="0" err="1"/>
              <a:t>MHz.</a:t>
            </a:r>
            <a:r>
              <a:rPr lang="en-US" sz="2100" dirty="0"/>
              <a:t> </a:t>
            </a:r>
          </a:p>
          <a:p>
            <a:pPr lvl="2"/>
            <a:r>
              <a:rPr lang="en-US" sz="2100" dirty="0" err="1"/>
              <a:t>Prescaler</a:t>
            </a:r>
            <a:r>
              <a:rPr lang="en-US" sz="2100" dirty="0"/>
              <a:t> PSC = 159</a:t>
            </a:r>
          </a:p>
          <a:p>
            <a:pPr lvl="2"/>
            <a:r>
              <a:rPr lang="en-US" sz="2100" dirty="0"/>
              <a:t>ARR = 1999</a:t>
            </a:r>
          </a:p>
          <a:p>
            <a:pPr lvl="2"/>
            <a:r>
              <a:rPr lang="en-US" sz="2100" dirty="0"/>
              <a:t>CCR = 499</a:t>
            </a:r>
          </a:p>
          <a:p>
            <a:pPr lvl="2"/>
            <a:r>
              <a:rPr lang="en-US" sz="2100" dirty="0"/>
              <a:t>Counting direction: up-counting</a:t>
            </a:r>
          </a:p>
          <a:p>
            <a:pPr lvl="2"/>
            <a:r>
              <a:rPr lang="en-US" sz="2100" dirty="0"/>
              <a:t>Output is set as PWM Mode 2 (High True).</a:t>
            </a:r>
          </a:p>
          <a:p>
            <a:r>
              <a:rPr lang="en-US" sz="2800" b="1" dirty="0"/>
              <a:t> </a:t>
            </a:r>
            <a:r>
              <a:rPr lang="en-US" sz="2800" dirty="0"/>
              <a:t>Calculate the timer frequency and PWM duty cycle.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725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8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2860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sz="2800" dirty="0"/>
              <a:t>Suppose a 16-bit timer has the following setting </a:t>
            </a:r>
          </a:p>
          <a:p>
            <a:pPr lvl="2"/>
            <a:r>
              <a:rPr lang="en-US" sz="2100" dirty="0"/>
              <a:t>CPU clock frequency is 16 </a:t>
            </a:r>
            <a:r>
              <a:rPr lang="en-US" sz="2100" dirty="0" err="1"/>
              <a:t>MHz.</a:t>
            </a:r>
            <a:r>
              <a:rPr lang="en-US" sz="2100" dirty="0"/>
              <a:t> </a:t>
            </a:r>
          </a:p>
          <a:p>
            <a:pPr lvl="2"/>
            <a:r>
              <a:rPr lang="en-US" sz="2100" dirty="0" err="1"/>
              <a:t>Prescaler</a:t>
            </a:r>
            <a:r>
              <a:rPr lang="en-US" sz="2100" dirty="0"/>
              <a:t> PSC = 159</a:t>
            </a:r>
          </a:p>
          <a:p>
            <a:pPr lvl="2"/>
            <a:r>
              <a:rPr lang="en-US" sz="2100" dirty="0"/>
              <a:t>ARR = 1999</a:t>
            </a:r>
          </a:p>
          <a:p>
            <a:pPr lvl="2"/>
            <a:r>
              <a:rPr lang="en-US" sz="2100" dirty="0"/>
              <a:t>CCR = 499</a:t>
            </a:r>
          </a:p>
          <a:p>
            <a:pPr lvl="2"/>
            <a:r>
              <a:rPr lang="en-US" sz="2100" dirty="0"/>
              <a:t>Counting direction: up-counting</a:t>
            </a:r>
          </a:p>
          <a:p>
            <a:pPr lvl="2"/>
            <a:r>
              <a:rPr lang="en-US" sz="2100" dirty="0"/>
              <a:t>Output is set as PWM Mode 2 (High True).</a:t>
            </a:r>
          </a:p>
          <a:p>
            <a:r>
              <a:rPr lang="en-US" sz="2800" b="1" dirty="0"/>
              <a:t> </a:t>
            </a:r>
            <a:r>
              <a:rPr lang="en-US" sz="2800" dirty="0"/>
              <a:t>Calculate the timer frequency and PWM duty cycle.</a:t>
            </a:r>
          </a:p>
          <a:p>
            <a:r>
              <a:rPr lang="en-US" sz="2800" dirty="0"/>
              <a:t>ANS: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PWM duty cycle ANS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807159" y="3376415"/>
                <a:ext cx="7117641" cy="4980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𝑇𝑖𝑚𝑒𝑟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𝐶𝑙𝑜𝑐𝑘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𝐹𝑟𝑒𝑞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𝐶𝐾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_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𝐶𝑁𝑇</m:t>
                        </m:r>
                      </m:sub>
                    </m:sSub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𝐾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_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𝑃𝑆𝐶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𝑃𝑆𝐶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altLang="zh-CN" dirty="0">
                    <a:solidFill>
                      <a:prstClr val="black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i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0">
                            <a:latin typeface="Cambria Math" panose="02040503050406030204" pitchFamily="18" charset="0"/>
                          </a:rPr>
                          <m:t>16 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𝑀𝐻𝑧</m:t>
                        </m:r>
                      </m:num>
                      <m:den>
                        <m:r>
                          <a:rPr lang="en-US" i="0">
                            <a:latin typeface="Cambria Math" panose="02040503050406030204" pitchFamily="18" charset="0"/>
                          </a:rPr>
                          <m:t>159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+1</m:t>
                        </m:r>
                        <m:r>
                          <a:rPr lang="en-US" i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i="0">
                        <a:latin typeface="Cambria Math" panose="02040503050406030204" pitchFamily="18" charset="0"/>
                      </a:rPr>
                      <m:t>=0.1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𝑀𝐻𝑧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159" y="3376415"/>
                <a:ext cx="7117641" cy="498085"/>
              </a:xfrm>
              <a:prstGeom prst="rect">
                <a:avLst/>
              </a:prstGeom>
              <a:blipFill>
                <a:blip r:embed="rId2"/>
                <a:stretch>
                  <a:fillRect b="-6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07159" y="3973663"/>
                <a:ext cx="5309659" cy="6235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𝑇𝑖𝑚𝑒𝑟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𝑟𝑒𝑞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𝑇𝑖𝑚𝑒𝑟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𝐶𝐾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_</m:t>
                              </m:r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𝐶𝑁𝑇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𝐴𝑅𝑅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0.1 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𝑀𝐻𝑧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1999+1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=50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𝐻𝑧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159" y="3973663"/>
                <a:ext cx="5309659" cy="6235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640625" y="5410200"/>
            <a:ext cx="78684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000" dirty="0">
                <a:latin typeface="Times New Roman" panose="02020603050405020304" pitchFamily="18" charset="0"/>
                <a:ea typeface="SimSun" panose="02010600030101010101" pitchFamily="2" charset="-122"/>
              </a:rPr>
              <a:t>PWM output is high on when the counter is 499, 500, 501, …, 1999, a total of 1501 cycles. (This statement is not required in the exam.)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807159" y="4600977"/>
                <a:ext cx="6367192" cy="6229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𝐷𝑢𝑡𝑦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𝐶𝑦𝑐𝑙𝑒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𝐶𝐶𝑅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𝐴𝑅𝑅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499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1999+1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1501</m:t>
                          </m:r>
                        </m:num>
                        <m:den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2000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0.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7505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159" y="4600977"/>
                <a:ext cx="6367192" cy="6229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1599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2112C-584F-361C-F04D-047D28B34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Interrupt (NOT COVERED)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6D5C9B9-7D76-0284-08B6-A91735096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AF55F-06A9-F112-5FB4-9B7BF0166B2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5562600" cy="493776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Suppose register </a:t>
            </a:r>
            <a:r>
              <a:rPr lang="en-US" i="1" dirty="0" err="1">
                <a:solidFill>
                  <a:schemeClr val="bg1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(</a:t>
            </a:r>
            <a:r>
              <a:rPr lang="en-US" i="1" dirty="0" err="1">
                <a:solidFill>
                  <a:schemeClr val="bg1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≤ 12) is initialized to have a value of </a:t>
            </a:r>
            <a:r>
              <a:rPr lang="en-US" i="1" dirty="0" err="1">
                <a:solidFill>
                  <a:schemeClr val="bg1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(e.g. r0 = 0, r1= 1, r2 = 2, r3 = 3, etc.). Assume the main stack (MSP) is used. (Recall: in the interrupt handler, if LR = 0xFFFFFFF9, then the main stack (MSP) is used. If LR = 0xFFFFFFFD, then the process stack (PSP) is used. ) The program status register (PSR) = 0x00000020, PC = 0x08000020, and LR = 0x20008020, when the interrupt occurs.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(1) Show the stack content immediately before the PUSH instruction runs. Suppose the stack pointer SP, 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i.e.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MSP in this case, was 0x20000600 immediately before the system timer interrupt occurs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(2) What are the values of these registers (R0-R12, LR, SP, PC, and PSR) immediately after the interrupt exits?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ED02B2-B7A4-6AE0-0F84-7EDDFDACF3E1}"/>
              </a:ext>
            </a:extLst>
          </p:cNvPr>
          <p:cNvGraphicFramePr>
            <a:graphicFrameLocks noGrp="1"/>
          </p:cNvGraphicFramePr>
          <p:nvPr/>
        </p:nvGraphicFramePr>
        <p:xfrm>
          <a:off x="6172200" y="1752600"/>
          <a:ext cx="2835275" cy="3878580"/>
        </p:xfrm>
        <a:graphic>
          <a:graphicData uri="http://schemas.openxmlformats.org/drawingml/2006/table">
            <a:tbl>
              <a:tblPr firstRow="1" firstCol="1" bandRow="1"/>
              <a:tblGrid>
                <a:gridCol w="2835275">
                  <a:extLst>
                    <a:ext uri="{9D8B030D-6E8A-4147-A177-3AD203B41FA5}">
                      <a16:colId xmlns:a16="http://schemas.microsoft.com/office/drawing/2014/main" val="1987105656"/>
                    </a:ext>
                  </a:extLst>
                </a:gridCol>
              </a:tblGrid>
              <a:tr h="212217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buNone/>
                      </a:pPr>
                      <a:r>
                        <a:rPr lang="en-US" sz="1400" dirty="0" err="1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SysTick_Handler</a:t>
                      </a: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PROC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spcBef>
                          <a:spcPts val="300"/>
                        </a:spcBef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EXPORT </a:t>
                      </a:r>
                      <a:r>
                        <a:rPr lang="en-US" sz="1400" dirty="0" err="1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SysTick_Handler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PUSH {</a:t>
                      </a:r>
                      <a:r>
                        <a:rPr lang="en-US" sz="1400" dirty="0" err="1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lr</a:t>
                      </a: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, r0, r7}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r0, r0,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r1, r1,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r2, r2,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r3, r3,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r4, r4,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r5, r5,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r6, r6,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r7, r7,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r8, r8,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r9, r9,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r10, r10,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r11, r11,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ADD  r12, r12, #1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POP  {r0, r7, pc}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spcAft>
                          <a:spcPts val="300"/>
                        </a:spcAft>
                        <a:buNone/>
                      </a:pPr>
                      <a:r>
                        <a:rPr lang="en-US" sz="1400" dirty="0">
                          <a:effectLst/>
                          <a:latin typeface="Consolas" panose="020B0609020204030204" pitchFamily="49" charset="0"/>
                          <a:ea typeface="SimSun" panose="02010600030101010101" pitchFamily="2" charset="-122"/>
                          <a:cs typeface="Consolas" panose="020B0609020204030204" pitchFamily="49" charset="0"/>
                        </a:rPr>
                        <a:t>    ENDP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318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5082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3304</TotalTime>
  <Words>966</Words>
  <Application>Microsoft Office PowerPoint</Application>
  <PresentationFormat>On-screen Show (4:3)</PresentationFormat>
  <Paragraphs>134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Bookman Old Style (Headings)</vt:lpstr>
      <vt:lpstr>Gill Sans Light</vt:lpstr>
      <vt:lpstr>Bookman Old Style</vt:lpstr>
      <vt:lpstr>Calibri</vt:lpstr>
      <vt:lpstr>Cambria Math</vt:lpstr>
      <vt:lpstr>Consolas</vt:lpstr>
      <vt:lpstr>Gill Sans MT</vt:lpstr>
      <vt:lpstr>Times New Roman</vt:lpstr>
      <vt:lpstr>Wingdings</vt:lpstr>
      <vt:lpstr>Wingdings 3</vt:lpstr>
      <vt:lpstr>Origin</vt:lpstr>
      <vt:lpstr>2_Origin</vt:lpstr>
      <vt:lpstr>PowerPoint Presentation</vt:lpstr>
      <vt:lpstr>Summary of Equations</vt:lpstr>
      <vt:lpstr>Calculating the ARR</vt:lpstr>
      <vt:lpstr>Calculating the ARR ANS</vt:lpstr>
      <vt:lpstr>Clock Frequency and Timer Frequency</vt:lpstr>
      <vt:lpstr>Clock Frequency and Timer Frequency ANS</vt:lpstr>
      <vt:lpstr>PWM duty cycle</vt:lpstr>
      <vt:lpstr>PWM duty cycle ANS</vt:lpstr>
      <vt:lpstr>Interrupt (NOT COVERED)</vt:lpstr>
      <vt:lpstr>Interrupt ANS (NOT COVERED)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Yifeng Zhu Electrical and Computer Engineering University of Maine</dc:title>
  <dc:creator>zhu</dc:creator>
  <cp:lastModifiedBy>Zonghua Gu</cp:lastModifiedBy>
  <cp:revision>352</cp:revision>
  <cp:lastPrinted>2018-03-23T02:32:24Z</cp:lastPrinted>
  <dcterms:created xsi:type="dcterms:W3CDTF">2013-02-03T05:36:57Z</dcterms:created>
  <dcterms:modified xsi:type="dcterms:W3CDTF">2025-12-02T20:31:19Z</dcterms:modified>
</cp:coreProperties>
</file>