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734" r:id="rId2"/>
    <p:sldId id="272" r:id="rId3"/>
    <p:sldId id="257" r:id="rId4"/>
    <p:sldId id="270" r:id="rId5"/>
    <p:sldId id="271" r:id="rId6"/>
    <p:sldId id="263" r:id="rId7"/>
    <p:sldId id="735" r:id="rId8"/>
    <p:sldId id="264" r:id="rId9"/>
    <p:sldId id="265" r:id="rId10"/>
    <p:sldId id="274" r:id="rId11"/>
    <p:sldId id="280" r:id="rId12"/>
    <p:sldId id="259" r:id="rId13"/>
    <p:sldId id="261" r:id="rId14"/>
    <p:sldId id="743" r:id="rId15"/>
    <p:sldId id="736" r:id="rId16"/>
    <p:sldId id="281" r:id="rId17"/>
    <p:sldId id="282" r:id="rId18"/>
    <p:sldId id="284" r:id="rId19"/>
    <p:sldId id="267" r:id="rId20"/>
    <p:sldId id="739" r:id="rId21"/>
    <p:sldId id="741" r:id="rId22"/>
    <p:sldId id="277" r:id="rId23"/>
    <p:sldId id="278" r:id="rId24"/>
    <p:sldId id="737" r:id="rId25"/>
    <p:sldId id="268" r:id="rId26"/>
    <p:sldId id="258" r:id="rId27"/>
    <p:sldId id="732" r:id="rId28"/>
    <p:sldId id="742" r:id="rId29"/>
    <p:sldId id="73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432FF"/>
    <a:srgbClr val="AB7942"/>
    <a:srgbClr val="FF9300"/>
    <a:srgbClr val="FF4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64324-3CBA-4E84-95E9-F69DCA3B5F12}" v="568" dt="2025-11-02T15:18:19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86682" autoAdjust="0"/>
  </p:normalViewPr>
  <p:slideViewPr>
    <p:cSldViewPr>
      <p:cViewPr varScale="1">
        <p:scale>
          <a:sx n="71" d="100"/>
          <a:sy n="71" d="100"/>
        </p:scale>
        <p:origin x="119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0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redo custSel addSld delSld modSld sldOrd">
      <pc:chgData name="Zonghua Gu" userId="9a7e1853e1951ef5" providerId="LiveId" clId="{CF1FAA12-072C-4ED5-BA76-0FFFAEFDB88A}" dt="2025-11-15T01:06:04.191" v="1428" actId="20577"/>
      <pc:docMkLst>
        <pc:docMk/>
      </pc:docMkLst>
      <pc:sldChg chg="modSp add mod">
        <pc:chgData name="Zonghua Gu" userId="9a7e1853e1951ef5" providerId="LiveId" clId="{CF1FAA12-072C-4ED5-BA76-0FFFAEFDB88A}" dt="2025-11-02T15:24:54.877" v="1426" actId="1076"/>
        <pc:sldMkLst>
          <pc:docMk/>
          <pc:sldMk cId="2669434976" sldId="261"/>
        </pc:sldMkLst>
        <pc:spChg chg="mod">
          <ac:chgData name="Zonghua Gu" userId="9a7e1853e1951ef5" providerId="LiveId" clId="{CF1FAA12-072C-4ED5-BA76-0FFFAEFDB88A}" dt="2025-11-02T15:24:54.877" v="1426" actId="1076"/>
          <ac:spMkLst>
            <pc:docMk/>
            <pc:sldMk cId="2669434976" sldId="261"/>
            <ac:spMk id="5" creationId="{00000000-0000-0000-0000-000000000000}"/>
          </ac:spMkLst>
        </pc:spChg>
      </pc:sldChg>
      <pc:sldChg chg="addSp modSp add mod ord">
        <pc:chgData name="Zonghua Gu" userId="9a7e1853e1951ef5" providerId="LiveId" clId="{CF1FAA12-072C-4ED5-BA76-0FFFAEFDB88A}" dt="2025-11-02T14:59:33.253" v="1204" actId="1076"/>
        <pc:sldMkLst>
          <pc:docMk/>
          <pc:sldMk cId="2690786522" sldId="263"/>
        </pc:sldMkLst>
        <pc:spChg chg="add mod">
          <ac:chgData name="Zonghua Gu" userId="9a7e1853e1951ef5" providerId="LiveId" clId="{CF1FAA12-072C-4ED5-BA76-0FFFAEFDB88A}" dt="2025-11-02T14:59:33.253" v="1204" actId="1076"/>
          <ac:spMkLst>
            <pc:docMk/>
            <pc:sldMk cId="2690786522" sldId="263"/>
            <ac:spMk id="9" creationId="{E1728BAD-20A6-C549-3961-871A98BB8BD5}"/>
          </ac:spMkLst>
        </pc:spChg>
        <pc:spChg chg="add mod">
          <ac:chgData name="Zonghua Gu" userId="9a7e1853e1951ef5" providerId="LiveId" clId="{CF1FAA12-072C-4ED5-BA76-0FFFAEFDB88A}" dt="2025-11-02T14:59:33.253" v="1204" actId="1076"/>
          <ac:spMkLst>
            <pc:docMk/>
            <pc:sldMk cId="2690786522" sldId="263"/>
            <ac:spMk id="10" creationId="{A48B9F24-9B86-C996-2235-D44777E997D0}"/>
          </ac:spMkLst>
        </pc:spChg>
      </pc:sldChg>
      <pc:sldChg chg="modSp mod">
        <pc:chgData name="Zonghua Gu" userId="9a7e1853e1951ef5" providerId="LiveId" clId="{CF1FAA12-072C-4ED5-BA76-0FFFAEFDB88A}" dt="2025-11-02T15:03:21.949" v="1271" actId="20577"/>
        <pc:sldMkLst>
          <pc:docMk/>
          <pc:sldMk cId="1922114052" sldId="264"/>
        </pc:sldMkLst>
        <pc:spChg chg="mod">
          <ac:chgData name="Zonghua Gu" userId="9a7e1853e1951ef5" providerId="LiveId" clId="{CF1FAA12-072C-4ED5-BA76-0FFFAEFDB88A}" dt="2025-11-02T15:02:34.666" v="1248" actId="20577"/>
          <ac:spMkLst>
            <pc:docMk/>
            <pc:sldMk cId="1922114052" sldId="264"/>
            <ac:spMk id="4" creationId="{00000000-0000-0000-0000-000000000000}"/>
          </ac:spMkLst>
        </pc:spChg>
        <pc:spChg chg="mod">
          <ac:chgData name="Zonghua Gu" userId="9a7e1853e1951ef5" providerId="LiveId" clId="{CF1FAA12-072C-4ED5-BA76-0FFFAEFDB88A}" dt="2025-11-02T15:03:21.949" v="1271" actId="20577"/>
          <ac:spMkLst>
            <pc:docMk/>
            <pc:sldMk cId="1922114052" sldId="264"/>
            <ac:spMk id="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5-11-02T15:03:18.690" v="1270" actId="14100"/>
        <pc:sldMkLst>
          <pc:docMk/>
          <pc:sldMk cId="3002516707" sldId="265"/>
        </pc:sldMkLst>
        <pc:spChg chg="mod">
          <ac:chgData name="Zonghua Gu" userId="9a7e1853e1951ef5" providerId="LiveId" clId="{CF1FAA12-072C-4ED5-BA76-0FFFAEFDB88A}" dt="2025-11-02T15:02:40.849" v="1250" actId="20577"/>
          <ac:spMkLst>
            <pc:docMk/>
            <pc:sldMk cId="3002516707" sldId="265"/>
            <ac:spMk id="4" creationId="{00000000-0000-0000-0000-000000000000}"/>
          </ac:spMkLst>
        </pc:spChg>
        <pc:spChg chg="mod">
          <ac:chgData name="Zonghua Gu" userId="9a7e1853e1951ef5" providerId="LiveId" clId="{CF1FAA12-072C-4ED5-BA76-0FFFAEFDB88A}" dt="2025-11-02T15:03:18.690" v="1270" actId="14100"/>
          <ac:spMkLst>
            <pc:docMk/>
            <pc:sldMk cId="3002516707" sldId="265"/>
            <ac:spMk id="5" creationId="{00000000-0000-0000-0000-000000000000}"/>
          </ac:spMkLst>
        </pc:spChg>
      </pc:sldChg>
      <pc:sldChg chg="modSp add mod ord">
        <pc:chgData name="Zonghua Gu" userId="9a7e1853e1951ef5" providerId="LiveId" clId="{CF1FAA12-072C-4ED5-BA76-0FFFAEFDB88A}" dt="2025-11-02T15:06:54.689" v="1278" actId="20578"/>
        <pc:sldMkLst>
          <pc:docMk/>
          <pc:sldMk cId="3761897037" sldId="281"/>
        </pc:sldMkLst>
        <pc:spChg chg="mod">
          <ac:chgData name="Zonghua Gu" userId="9a7e1853e1951ef5" providerId="LiveId" clId="{CF1FAA12-072C-4ED5-BA76-0FFFAEFDB88A}" dt="2025-10-26T16:50:30.808" v="1183" actId="113"/>
          <ac:spMkLst>
            <pc:docMk/>
            <pc:sldMk cId="3761897037" sldId="281"/>
            <ac:spMk id="2" creationId="{375475F4-E526-1473-6263-AB10E888210F}"/>
          </ac:spMkLst>
        </pc:spChg>
      </pc:sldChg>
      <pc:sldChg chg="modSp add mod">
        <pc:chgData name="Zonghua Gu" userId="9a7e1853e1951ef5" providerId="LiveId" clId="{CF1FAA12-072C-4ED5-BA76-0FFFAEFDB88A}" dt="2025-10-26T16:50:33.152" v="1184" actId="113"/>
        <pc:sldMkLst>
          <pc:docMk/>
          <pc:sldMk cId="1065607407" sldId="282"/>
        </pc:sldMkLst>
        <pc:spChg chg="mod">
          <ac:chgData name="Zonghua Gu" userId="9a7e1853e1951ef5" providerId="LiveId" clId="{CF1FAA12-072C-4ED5-BA76-0FFFAEFDB88A}" dt="2025-10-26T16:50:33.152" v="1184" actId="113"/>
          <ac:spMkLst>
            <pc:docMk/>
            <pc:sldMk cId="1065607407" sldId="282"/>
            <ac:spMk id="2" creationId="{1F000EC5-11FF-B40D-E96F-A868D391149B}"/>
          </ac:spMkLst>
        </pc:spChg>
      </pc:sldChg>
      <pc:sldChg chg="modSp add mod">
        <pc:chgData name="Zonghua Gu" userId="9a7e1853e1951ef5" providerId="LiveId" clId="{CF1FAA12-072C-4ED5-BA76-0FFFAEFDB88A}" dt="2025-10-26T16:50:35.425" v="1185" actId="113"/>
        <pc:sldMkLst>
          <pc:docMk/>
          <pc:sldMk cId="2683607622" sldId="284"/>
        </pc:sldMkLst>
        <pc:spChg chg="mod">
          <ac:chgData name="Zonghua Gu" userId="9a7e1853e1951ef5" providerId="LiveId" clId="{CF1FAA12-072C-4ED5-BA76-0FFFAEFDB88A}" dt="2025-10-26T16:50:35.425" v="1185" actId="113"/>
          <ac:spMkLst>
            <pc:docMk/>
            <pc:sldMk cId="2683607622" sldId="284"/>
            <ac:spMk id="2" creationId="{9A89A2AC-1EFE-50A9-F487-AFE87D1F70FC}"/>
          </ac:spMkLst>
        </pc:spChg>
      </pc:sldChg>
      <pc:sldChg chg="modSp new mod">
        <pc:chgData name="Zonghua Gu" userId="9a7e1853e1951ef5" providerId="LiveId" clId="{CF1FAA12-072C-4ED5-BA76-0FFFAEFDB88A}" dt="2025-11-02T15:11:14.203" v="1317" actId="20577"/>
        <pc:sldMkLst>
          <pc:docMk/>
          <pc:sldMk cId="3161310983" sldId="735"/>
        </pc:sldMkLst>
        <pc:spChg chg="mod">
          <ac:chgData name="Zonghua Gu" userId="9a7e1853e1951ef5" providerId="LiveId" clId="{CF1FAA12-072C-4ED5-BA76-0FFFAEFDB88A}" dt="2025-11-02T15:11:14.203" v="1317" actId="20577"/>
          <ac:spMkLst>
            <pc:docMk/>
            <pc:sldMk cId="3161310983" sldId="735"/>
            <ac:spMk id="4" creationId="{A8EC4C54-027C-6745-109D-55B118BE5E14}"/>
          </ac:spMkLst>
        </pc:spChg>
      </pc:sldChg>
      <pc:sldChg chg="addSp delSp modSp add mod">
        <pc:chgData name="Zonghua Gu" userId="9a7e1853e1951ef5" providerId="LiveId" clId="{CF1FAA12-072C-4ED5-BA76-0FFFAEFDB88A}" dt="2025-11-02T15:18:19.595" v="1375" actId="20577"/>
        <pc:sldMkLst>
          <pc:docMk/>
          <pc:sldMk cId="2896628209" sldId="736"/>
        </pc:sldMkLst>
        <pc:spChg chg="mod">
          <ac:chgData name="Zonghua Gu" userId="9a7e1853e1951ef5" providerId="LiveId" clId="{CF1FAA12-072C-4ED5-BA76-0FFFAEFDB88A}" dt="2025-10-26T16:50:28.602" v="1182" actId="113"/>
          <ac:spMkLst>
            <pc:docMk/>
            <pc:sldMk cId="2896628209" sldId="736"/>
            <ac:spMk id="2" creationId="{00000000-0000-0000-0000-000000000000}"/>
          </ac:spMkLst>
        </pc:spChg>
        <pc:spChg chg="mod">
          <ac:chgData name="Zonghua Gu" userId="9a7e1853e1951ef5" providerId="LiveId" clId="{CF1FAA12-072C-4ED5-BA76-0FFFAEFDB88A}" dt="2025-11-02T15:18:19.595" v="1375" actId="20577"/>
          <ac:spMkLst>
            <pc:docMk/>
            <pc:sldMk cId="2896628209" sldId="736"/>
            <ac:spMk id="4" creationId="{00000000-0000-0000-0000-000000000000}"/>
          </ac:spMkLst>
        </pc:spChg>
        <pc:picChg chg="add mod">
          <ac:chgData name="Zonghua Gu" userId="9a7e1853e1951ef5" providerId="LiveId" clId="{CF1FAA12-072C-4ED5-BA76-0FFFAEFDB88A}" dt="2025-11-02T15:07:56.158" v="1292" actId="1076"/>
          <ac:picMkLst>
            <pc:docMk/>
            <pc:sldMk cId="2896628209" sldId="736"/>
            <ac:picMk id="5" creationId="{00000000-0000-0000-0000-000000000000}"/>
          </ac:picMkLst>
        </pc:picChg>
      </pc:sldChg>
      <pc:sldChg chg="modSp new mod">
        <pc:chgData name="Zonghua Gu" userId="9a7e1853e1951ef5" providerId="LiveId" clId="{CF1FAA12-072C-4ED5-BA76-0FFFAEFDB88A}" dt="2025-10-26T19:32:42.828" v="1192" actId="21"/>
        <pc:sldMkLst>
          <pc:docMk/>
          <pc:sldMk cId="990295586" sldId="738"/>
        </pc:sldMkLst>
        <pc:spChg chg="mod">
          <ac:chgData name="Zonghua Gu" userId="9a7e1853e1951ef5" providerId="LiveId" clId="{CF1FAA12-072C-4ED5-BA76-0FFFAEFDB88A}" dt="2025-10-26T19:32:42.828" v="1192" actId="21"/>
          <ac:spMkLst>
            <pc:docMk/>
            <pc:sldMk cId="990295586" sldId="738"/>
            <ac:spMk id="4" creationId="{DB304D09-7213-2F35-AD9D-8F22A94BFA9A}"/>
          </ac:spMkLst>
        </pc:spChg>
      </pc:sldChg>
      <pc:sldChg chg="addSp delSp modSp add mod modNotesTx">
        <pc:chgData name="Zonghua Gu" userId="9a7e1853e1951ef5" providerId="LiveId" clId="{CF1FAA12-072C-4ED5-BA76-0FFFAEFDB88A}" dt="2025-10-26T16:47:46.641" v="1181" actId="20577"/>
        <pc:sldMkLst>
          <pc:docMk/>
          <pc:sldMk cId="3951653191" sldId="739"/>
        </pc:sldMkLst>
        <pc:spChg chg="mod">
          <ac:chgData name="Zonghua Gu" userId="9a7e1853e1951ef5" providerId="LiveId" clId="{CF1FAA12-072C-4ED5-BA76-0FFFAEFDB88A}" dt="2025-10-26T16:47:46.641" v="1181" actId="20577"/>
          <ac:spMkLst>
            <pc:docMk/>
            <pc:sldMk cId="3951653191" sldId="739"/>
            <ac:spMk id="4" creationId="{B3D4FF65-D71D-3471-F040-1E677F86A2DD}"/>
          </ac:spMkLst>
        </pc:spChg>
      </pc:sldChg>
      <pc:sldChg chg="addSp modSp add mod">
        <pc:chgData name="Zonghua Gu" userId="9a7e1853e1951ef5" providerId="LiveId" clId="{CF1FAA12-072C-4ED5-BA76-0FFFAEFDB88A}" dt="2025-10-26T16:44:11.512" v="1178" actId="1076"/>
        <pc:sldMkLst>
          <pc:docMk/>
          <pc:sldMk cId="598855194" sldId="741"/>
        </pc:sldMkLst>
        <pc:spChg chg="add mod">
          <ac:chgData name="Zonghua Gu" userId="9a7e1853e1951ef5" providerId="LiveId" clId="{CF1FAA12-072C-4ED5-BA76-0FFFAEFDB88A}" dt="2025-10-26T16:44:11.512" v="1178" actId="1076"/>
          <ac:spMkLst>
            <pc:docMk/>
            <pc:sldMk cId="598855194" sldId="741"/>
            <ac:spMk id="5" creationId="{FFF26C8F-DF03-64D8-CF77-B258AADB637B}"/>
          </ac:spMkLst>
        </pc:spChg>
      </pc:sldChg>
      <pc:sldChg chg="addSp delSp modSp new mod">
        <pc:chgData name="Zonghua Gu" userId="9a7e1853e1951ef5" providerId="LiveId" clId="{CF1FAA12-072C-4ED5-BA76-0FFFAEFDB88A}" dt="2025-11-15T01:06:04.191" v="1428" actId="20577"/>
        <pc:sldMkLst>
          <pc:docMk/>
          <pc:sldMk cId="3892365445" sldId="743"/>
        </pc:sldMkLst>
        <pc:spChg chg="mod">
          <ac:chgData name="Zonghua Gu" userId="9a7e1853e1951ef5" providerId="LiveId" clId="{CF1FAA12-072C-4ED5-BA76-0FFFAEFDB88A}" dt="2025-10-17T23:34:43.244" v="1160" actId="20577"/>
          <ac:spMkLst>
            <pc:docMk/>
            <pc:sldMk cId="3892365445" sldId="743"/>
            <ac:spMk id="2" creationId="{96369424-0102-7D10-CA3C-02B3C0033DF2}"/>
          </ac:spMkLst>
        </pc:spChg>
        <pc:spChg chg="add del mod">
          <ac:chgData name="Zonghua Gu" userId="9a7e1853e1951ef5" providerId="LiveId" clId="{CF1FAA12-072C-4ED5-BA76-0FFFAEFDB88A}" dt="2025-11-15T01:06:04.191" v="1428" actId="20577"/>
          <ac:spMkLst>
            <pc:docMk/>
            <pc:sldMk cId="3892365445" sldId="743"/>
            <ac:spMk id="4" creationId="{F6E9C26C-00C6-ED10-C2C9-02E0EBAC4C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5AC37-E01B-5D42-890D-6B1249024F64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55E5A6-8A07-A843-A7AD-D502CEFB5584}">
      <dgm:prSet phldrT="[Text]"/>
      <dgm:spPr/>
      <dgm:t>
        <a:bodyPr/>
        <a:lstStyle/>
        <a:p>
          <a:r>
            <a:rPr lang="en-US" dirty="0"/>
            <a:t>Floating Point</a:t>
          </a:r>
        </a:p>
      </dgm:t>
    </dgm:pt>
    <dgm:pt modelId="{E40FA94D-A94D-8E42-8837-6C6710A0A903}" type="parTrans" cxnId="{4FCF7886-2303-A243-8B4F-9B05211D4C6E}">
      <dgm:prSet/>
      <dgm:spPr/>
      <dgm:t>
        <a:bodyPr/>
        <a:lstStyle/>
        <a:p>
          <a:endParaRPr lang="en-US"/>
        </a:p>
      </dgm:t>
    </dgm:pt>
    <dgm:pt modelId="{EA276170-043F-1746-BA77-0DD99BC7B05E}" type="sibTrans" cxnId="{4FCF7886-2303-A243-8B4F-9B05211D4C6E}">
      <dgm:prSet/>
      <dgm:spPr/>
      <dgm:t>
        <a:bodyPr/>
        <a:lstStyle/>
        <a:p>
          <a:endParaRPr lang="en-US"/>
        </a:p>
      </dgm:t>
    </dgm:pt>
    <dgm:pt modelId="{EB5BA813-5FD9-C046-9002-8EDD4D49B9DA}">
      <dgm:prSet phldrT="[Text]"/>
      <dgm:spPr/>
      <dgm:t>
        <a:bodyPr/>
        <a:lstStyle/>
        <a:p>
          <a:r>
            <a:rPr lang="en-US" dirty="0"/>
            <a:t>Shorter Development Time</a:t>
          </a:r>
        </a:p>
      </dgm:t>
    </dgm:pt>
    <dgm:pt modelId="{3C7D64DC-987D-2C46-9800-F2505641095A}" type="parTrans" cxnId="{952BF13B-A532-A44F-93F4-E13223C5B154}">
      <dgm:prSet/>
      <dgm:spPr/>
      <dgm:t>
        <a:bodyPr/>
        <a:lstStyle/>
        <a:p>
          <a:endParaRPr lang="en-US"/>
        </a:p>
      </dgm:t>
    </dgm:pt>
    <dgm:pt modelId="{01006B11-F937-DA4F-848C-842A527F3C1D}" type="sibTrans" cxnId="{952BF13B-A532-A44F-93F4-E13223C5B154}">
      <dgm:prSet/>
      <dgm:spPr/>
      <dgm:t>
        <a:bodyPr/>
        <a:lstStyle/>
        <a:p>
          <a:endParaRPr lang="en-US"/>
        </a:p>
      </dgm:t>
    </dgm:pt>
    <dgm:pt modelId="{85D85CB2-FBEA-054D-8678-39B2892A20FC}">
      <dgm:prSet phldrT="[Text]"/>
      <dgm:spPr/>
      <dgm:t>
        <a:bodyPr/>
        <a:lstStyle/>
        <a:p>
          <a:r>
            <a:rPr lang="en-US" dirty="0"/>
            <a:t>Wide Dynamic Range</a:t>
          </a:r>
        </a:p>
      </dgm:t>
    </dgm:pt>
    <dgm:pt modelId="{7DDBF804-1DE2-BF4B-9D0F-765EC3364EEC}" type="parTrans" cxnId="{59A300C4-8F8B-B94F-BBEA-5657608A73B2}">
      <dgm:prSet/>
      <dgm:spPr/>
      <dgm:t>
        <a:bodyPr/>
        <a:lstStyle/>
        <a:p>
          <a:endParaRPr lang="en-US"/>
        </a:p>
      </dgm:t>
    </dgm:pt>
    <dgm:pt modelId="{D2D9A0D6-9B8C-9644-9B7B-65F8C4974F48}" type="sibTrans" cxnId="{59A300C4-8F8B-B94F-BBEA-5657608A73B2}">
      <dgm:prSet/>
      <dgm:spPr/>
      <dgm:t>
        <a:bodyPr/>
        <a:lstStyle/>
        <a:p>
          <a:endParaRPr lang="en-US"/>
        </a:p>
      </dgm:t>
    </dgm:pt>
    <dgm:pt modelId="{B4271438-B940-7B47-8FAF-9117657D7D72}">
      <dgm:prSet phldrT="[Text]"/>
      <dgm:spPr/>
      <dgm:t>
        <a:bodyPr/>
        <a:lstStyle/>
        <a:p>
          <a:r>
            <a:rPr lang="en-US" dirty="0"/>
            <a:t>Fixed Point</a:t>
          </a:r>
        </a:p>
      </dgm:t>
    </dgm:pt>
    <dgm:pt modelId="{59C29BCE-E229-7C44-9C03-73F6EDFE4B32}" type="parTrans" cxnId="{EC270871-3D65-DB4F-B9F0-92759EDECD73}">
      <dgm:prSet/>
      <dgm:spPr/>
      <dgm:t>
        <a:bodyPr/>
        <a:lstStyle/>
        <a:p>
          <a:endParaRPr lang="en-US"/>
        </a:p>
      </dgm:t>
    </dgm:pt>
    <dgm:pt modelId="{8B39BFA0-3E6A-E340-B579-CF496A73E3D0}" type="sibTrans" cxnId="{EC270871-3D65-DB4F-B9F0-92759EDECD73}">
      <dgm:prSet/>
      <dgm:spPr/>
      <dgm:t>
        <a:bodyPr/>
        <a:lstStyle/>
        <a:p>
          <a:endParaRPr lang="en-US"/>
        </a:p>
      </dgm:t>
    </dgm:pt>
    <dgm:pt modelId="{ACEB3FAF-AE7D-7845-AB54-9A9392306A94}">
      <dgm:prSet phldrT="[Text]"/>
      <dgm:spPr/>
      <dgm:t>
        <a:bodyPr/>
        <a:lstStyle/>
        <a:p>
          <a:r>
            <a:rPr lang="en-US" dirty="0"/>
            <a:t>Higher Performance</a:t>
          </a:r>
        </a:p>
      </dgm:t>
    </dgm:pt>
    <dgm:pt modelId="{FA07560F-9895-F14F-B0A6-3E3D48078C3F}" type="parTrans" cxnId="{ACCB49A5-B078-4B4E-B9FC-AF0D386E6462}">
      <dgm:prSet/>
      <dgm:spPr/>
      <dgm:t>
        <a:bodyPr/>
        <a:lstStyle/>
        <a:p>
          <a:endParaRPr lang="en-US"/>
        </a:p>
      </dgm:t>
    </dgm:pt>
    <dgm:pt modelId="{5FCF4F26-6ECF-FF48-A68C-41C29331CED5}" type="sibTrans" cxnId="{ACCB49A5-B078-4B4E-B9FC-AF0D386E6462}">
      <dgm:prSet/>
      <dgm:spPr/>
      <dgm:t>
        <a:bodyPr/>
        <a:lstStyle/>
        <a:p>
          <a:endParaRPr lang="en-US"/>
        </a:p>
      </dgm:t>
    </dgm:pt>
    <dgm:pt modelId="{A64B28A9-5E34-D345-ABAD-CFD42AFAB009}">
      <dgm:prSet phldrT="[Text]"/>
      <dgm:spPr/>
      <dgm:t>
        <a:bodyPr/>
        <a:lstStyle/>
        <a:p>
          <a:r>
            <a:rPr lang="en-US" dirty="0"/>
            <a:t>Lower Product Cost</a:t>
          </a:r>
        </a:p>
      </dgm:t>
    </dgm:pt>
    <dgm:pt modelId="{10194699-8341-AE47-B601-2F4C67E29518}" type="parTrans" cxnId="{81A3CA5F-99D5-2B43-9891-2BE061283332}">
      <dgm:prSet/>
      <dgm:spPr/>
      <dgm:t>
        <a:bodyPr/>
        <a:lstStyle/>
        <a:p>
          <a:endParaRPr lang="en-US"/>
        </a:p>
      </dgm:t>
    </dgm:pt>
    <dgm:pt modelId="{14A7B154-5E51-734F-8E3A-EE3A9E1FB9EB}" type="sibTrans" cxnId="{81A3CA5F-99D5-2B43-9891-2BE061283332}">
      <dgm:prSet/>
      <dgm:spPr/>
      <dgm:t>
        <a:bodyPr/>
        <a:lstStyle/>
        <a:p>
          <a:endParaRPr lang="en-US"/>
        </a:p>
      </dgm:t>
    </dgm:pt>
    <dgm:pt modelId="{6CDDC9FC-08E6-194F-AB44-916912911EF2}">
      <dgm:prSet/>
      <dgm:spPr/>
      <dgm:t>
        <a:bodyPr/>
        <a:lstStyle/>
        <a:p>
          <a:r>
            <a:rPr lang="en-US" dirty="0"/>
            <a:t>More bits for precision</a:t>
          </a:r>
        </a:p>
      </dgm:t>
    </dgm:pt>
    <dgm:pt modelId="{8AC216A7-2FE0-3745-AEC3-DE5C8B16C79B}" type="parTrans" cxnId="{D0E8C542-1E6A-1A49-B06F-79BA6FBCF20A}">
      <dgm:prSet/>
      <dgm:spPr/>
      <dgm:t>
        <a:bodyPr/>
        <a:lstStyle/>
        <a:p>
          <a:endParaRPr lang="en-US"/>
        </a:p>
      </dgm:t>
    </dgm:pt>
    <dgm:pt modelId="{4F533A3B-638B-464B-A588-2205AC82964B}" type="sibTrans" cxnId="{D0E8C542-1E6A-1A49-B06F-79BA6FBCF20A}">
      <dgm:prSet/>
      <dgm:spPr/>
      <dgm:t>
        <a:bodyPr/>
        <a:lstStyle/>
        <a:p>
          <a:endParaRPr lang="en-US"/>
        </a:p>
      </dgm:t>
    </dgm:pt>
    <dgm:pt modelId="{30743B64-0889-EA47-8B0D-468BF1DCD0E1}" type="pres">
      <dgm:prSet presAssocID="{5C85AC37-E01B-5D42-890D-6B1249024F6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2596A87-602A-D64A-BE07-FBEAD98FDF78}" type="pres">
      <dgm:prSet presAssocID="{5C85AC37-E01B-5D42-890D-6B1249024F64}" presName="dummyMaxCanvas" presStyleCnt="0"/>
      <dgm:spPr/>
    </dgm:pt>
    <dgm:pt modelId="{203E6AE2-CA81-3640-A7AC-C9B658CAAF08}" type="pres">
      <dgm:prSet presAssocID="{5C85AC37-E01B-5D42-890D-6B1249024F64}" presName="parentComposite" presStyleCnt="0"/>
      <dgm:spPr/>
    </dgm:pt>
    <dgm:pt modelId="{CEBBF3E7-CE1E-884B-97E0-28EC40917FC1}" type="pres">
      <dgm:prSet presAssocID="{5C85AC37-E01B-5D42-890D-6B1249024F64}" presName="parent1" presStyleLbl="alignAccFollowNode1" presStyleIdx="0" presStyleCnt="4">
        <dgm:presLayoutVars>
          <dgm:chMax val="4"/>
        </dgm:presLayoutVars>
      </dgm:prSet>
      <dgm:spPr/>
    </dgm:pt>
    <dgm:pt modelId="{F1AA0A07-55DD-BD42-92F2-2E2DD6F63FCF}" type="pres">
      <dgm:prSet presAssocID="{5C85AC37-E01B-5D42-890D-6B1249024F64}" presName="parent2" presStyleLbl="alignAccFollowNode1" presStyleIdx="1" presStyleCnt="4">
        <dgm:presLayoutVars>
          <dgm:chMax val="4"/>
        </dgm:presLayoutVars>
      </dgm:prSet>
      <dgm:spPr/>
    </dgm:pt>
    <dgm:pt modelId="{1C8837B9-498C-A148-9402-26A54887A86D}" type="pres">
      <dgm:prSet presAssocID="{5C85AC37-E01B-5D42-890D-6B1249024F64}" presName="childrenComposite" presStyleCnt="0"/>
      <dgm:spPr/>
    </dgm:pt>
    <dgm:pt modelId="{9DF07774-5CBA-DF4E-BC14-253549227A34}" type="pres">
      <dgm:prSet presAssocID="{5C85AC37-E01B-5D42-890D-6B1249024F64}" presName="dummyMaxCanvas_ChildArea" presStyleCnt="0"/>
      <dgm:spPr/>
    </dgm:pt>
    <dgm:pt modelId="{1BC4C38C-8DCF-EA4A-8CFF-0ECB9B86E355}" type="pres">
      <dgm:prSet presAssocID="{5C85AC37-E01B-5D42-890D-6B1249024F64}" presName="fulcrum" presStyleLbl="alignAccFollowNode1" presStyleIdx="2" presStyleCnt="4"/>
      <dgm:spPr/>
    </dgm:pt>
    <dgm:pt modelId="{87735EBC-9C2C-2645-82D8-642D72A5710D}" type="pres">
      <dgm:prSet presAssocID="{5C85AC37-E01B-5D42-890D-6B1249024F64}" presName="balance_23" presStyleLbl="alignAccFollowNode1" presStyleIdx="3" presStyleCnt="4">
        <dgm:presLayoutVars>
          <dgm:bulletEnabled val="1"/>
        </dgm:presLayoutVars>
      </dgm:prSet>
      <dgm:spPr/>
    </dgm:pt>
    <dgm:pt modelId="{36882827-6B68-0046-A85D-6B8947AD81E2}" type="pres">
      <dgm:prSet presAssocID="{5C85AC37-E01B-5D42-890D-6B1249024F64}" presName="right_23_1" presStyleLbl="node1" presStyleIdx="0" presStyleCnt="5">
        <dgm:presLayoutVars>
          <dgm:bulletEnabled val="1"/>
        </dgm:presLayoutVars>
      </dgm:prSet>
      <dgm:spPr/>
    </dgm:pt>
    <dgm:pt modelId="{D08658B1-8C0F-6445-B262-DE60880B40C3}" type="pres">
      <dgm:prSet presAssocID="{5C85AC37-E01B-5D42-890D-6B1249024F64}" presName="right_23_2" presStyleLbl="node1" presStyleIdx="1" presStyleCnt="5">
        <dgm:presLayoutVars>
          <dgm:bulletEnabled val="1"/>
        </dgm:presLayoutVars>
      </dgm:prSet>
      <dgm:spPr/>
    </dgm:pt>
    <dgm:pt modelId="{D0C27737-0BFD-214F-9ECB-5D64DFC7AD5E}" type="pres">
      <dgm:prSet presAssocID="{5C85AC37-E01B-5D42-890D-6B1249024F64}" presName="right_23_3" presStyleLbl="node1" presStyleIdx="2" presStyleCnt="5">
        <dgm:presLayoutVars>
          <dgm:bulletEnabled val="1"/>
        </dgm:presLayoutVars>
      </dgm:prSet>
      <dgm:spPr/>
    </dgm:pt>
    <dgm:pt modelId="{BB3BBC36-90DE-1F40-8652-E9D6FD130FAE}" type="pres">
      <dgm:prSet presAssocID="{5C85AC37-E01B-5D42-890D-6B1249024F64}" presName="left_23_1" presStyleLbl="node1" presStyleIdx="3" presStyleCnt="5">
        <dgm:presLayoutVars>
          <dgm:bulletEnabled val="1"/>
        </dgm:presLayoutVars>
      </dgm:prSet>
      <dgm:spPr/>
    </dgm:pt>
    <dgm:pt modelId="{22199B65-2576-9946-8BA7-338828BB5C92}" type="pres">
      <dgm:prSet presAssocID="{5C85AC37-E01B-5D42-890D-6B1249024F64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A105A219-F630-7A47-B719-E6DE8DA9D92B}" type="presOf" srcId="{6255E5A6-8A07-A843-A7AD-D502CEFB5584}" destId="{CEBBF3E7-CE1E-884B-97E0-28EC40917FC1}" srcOrd="0" destOrd="0" presId="urn:microsoft.com/office/officeart/2005/8/layout/balance1"/>
    <dgm:cxn modelId="{2EC98039-FB87-DA47-AB27-1AD9B5F895CC}" type="presOf" srcId="{ACEB3FAF-AE7D-7845-AB54-9A9392306A94}" destId="{36882827-6B68-0046-A85D-6B8947AD81E2}" srcOrd="0" destOrd="0" presId="urn:microsoft.com/office/officeart/2005/8/layout/balance1"/>
    <dgm:cxn modelId="{952BF13B-A532-A44F-93F4-E13223C5B154}" srcId="{6255E5A6-8A07-A843-A7AD-D502CEFB5584}" destId="{EB5BA813-5FD9-C046-9002-8EDD4D49B9DA}" srcOrd="0" destOrd="0" parTransId="{3C7D64DC-987D-2C46-9800-F2505641095A}" sibTransId="{01006B11-F937-DA4F-848C-842A527F3C1D}"/>
    <dgm:cxn modelId="{81A3CA5F-99D5-2B43-9891-2BE061283332}" srcId="{B4271438-B940-7B47-8FAF-9117657D7D72}" destId="{A64B28A9-5E34-D345-ABAD-CFD42AFAB009}" srcOrd="2" destOrd="0" parTransId="{10194699-8341-AE47-B601-2F4C67E29518}" sibTransId="{14A7B154-5E51-734F-8E3A-EE3A9E1FB9EB}"/>
    <dgm:cxn modelId="{D0E8C542-1E6A-1A49-B06F-79BA6FBCF20A}" srcId="{B4271438-B940-7B47-8FAF-9117657D7D72}" destId="{6CDDC9FC-08E6-194F-AB44-916912911EF2}" srcOrd="1" destOrd="0" parTransId="{8AC216A7-2FE0-3745-AEC3-DE5C8B16C79B}" sibTransId="{4F533A3B-638B-464B-A588-2205AC82964B}"/>
    <dgm:cxn modelId="{ABAFE562-8F10-0745-BB8C-F1930C9DB625}" type="presOf" srcId="{85D85CB2-FBEA-054D-8678-39B2892A20FC}" destId="{22199B65-2576-9946-8BA7-338828BB5C92}" srcOrd="0" destOrd="0" presId="urn:microsoft.com/office/officeart/2005/8/layout/balance1"/>
    <dgm:cxn modelId="{7F4B9648-057F-A040-B154-14A35FA8AE24}" type="presOf" srcId="{6CDDC9FC-08E6-194F-AB44-916912911EF2}" destId="{D08658B1-8C0F-6445-B262-DE60880B40C3}" srcOrd="0" destOrd="0" presId="urn:microsoft.com/office/officeart/2005/8/layout/balance1"/>
    <dgm:cxn modelId="{EC270871-3D65-DB4F-B9F0-92759EDECD73}" srcId="{5C85AC37-E01B-5D42-890D-6B1249024F64}" destId="{B4271438-B940-7B47-8FAF-9117657D7D72}" srcOrd="1" destOrd="0" parTransId="{59C29BCE-E229-7C44-9C03-73F6EDFE4B32}" sibTransId="{8B39BFA0-3E6A-E340-B579-CF496A73E3D0}"/>
    <dgm:cxn modelId="{128B727E-37EE-0D40-9E1A-80B2CBF50F7F}" type="presOf" srcId="{EB5BA813-5FD9-C046-9002-8EDD4D49B9DA}" destId="{BB3BBC36-90DE-1F40-8652-E9D6FD130FAE}" srcOrd="0" destOrd="0" presId="urn:microsoft.com/office/officeart/2005/8/layout/balance1"/>
    <dgm:cxn modelId="{4FD9F580-2A10-6B4F-9043-0F26CBD85699}" type="presOf" srcId="{5C85AC37-E01B-5D42-890D-6B1249024F64}" destId="{30743B64-0889-EA47-8B0D-468BF1DCD0E1}" srcOrd="0" destOrd="0" presId="urn:microsoft.com/office/officeart/2005/8/layout/balance1"/>
    <dgm:cxn modelId="{4FCF7886-2303-A243-8B4F-9B05211D4C6E}" srcId="{5C85AC37-E01B-5D42-890D-6B1249024F64}" destId="{6255E5A6-8A07-A843-A7AD-D502CEFB5584}" srcOrd="0" destOrd="0" parTransId="{E40FA94D-A94D-8E42-8837-6C6710A0A903}" sibTransId="{EA276170-043F-1746-BA77-0DD99BC7B05E}"/>
    <dgm:cxn modelId="{48C2CC92-B485-D846-82BA-CE9FA1E0D2E2}" type="presOf" srcId="{A64B28A9-5E34-D345-ABAD-CFD42AFAB009}" destId="{D0C27737-0BFD-214F-9ECB-5D64DFC7AD5E}" srcOrd="0" destOrd="0" presId="urn:microsoft.com/office/officeart/2005/8/layout/balance1"/>
    <dgm:cxn modelId="{ACCB49A5-B078-4B4E-B9FC-AF0D386E6462}" srcId="{B4271438-B940-7B47-8FAF-9117657D7D72}" destId="{ACEB3FAF-AE7D-7845-AB54-9A9392306A94}" srcOrd="0" destOrd="0" parTransId="{FA07560F-9895-F14F-B0A6-3E3D48078C3F}" sibTransId="{5FCF4F26-6ECF-FF48-A68C-41C29331CED5}"/>
    <dgm:cxn modelId="{59A300C4-8F8B-B94F-BBEA-5657608A73B2}" srcId="{6255E5A6-8A07-A843-A7AD-D502CEFB5584}" destId="{85D85CB2-FBEA-054D-8678-39B2892A20FC}" srcOrd="1" destOrd="0" parTransId="{7DDBF804-1DE2-BF4B-9D0F-765EC3364EEC}" sibTransId="{D2D9A0D6-9B8C-9644-9B7B-65F8C4974F48}"/>
    <dgm:cxn modelId="{7387E8E4-98AD-AB4F-AE09-E73FAB18A78D}" type="presOf" srcId="{B4271438-B940-7B47-8FAF-9117657D7D72}" destId="{F1AA0A07-55DD-BD42-92F2-2E2DD6F63FCF}" srcOrd="0" destOrd="0" presId="urn:microsoft.com/office/officeart/2005/8/layout/balance1"/>
    <dgm:cxn modelId="{ACC17BB6-5422-4D47-B2B1-586C5D298BE5}" type="presParOf" srcId="{30743B64-0889-EA47-8B0D-468BF1DCD0E1}" destId="{A2596A87-602A-D64A-BE07-FBEAD98FDF78}" srcOrd="0" destOrd="0" presId="urn:microsoft.com/office/officeart/2005/8/layout/balance1"/>
    <dgm:cxn modelId="{D2BDA034-F784-B845-BC36-E10949C7FB5F}" type="presParOf" srcId="{30743B64-0889-EA47-8B0D-468BF1DCD0E1}" destId="{203E6AE2-CA81-3640-A7AC-C9B658CAAF08}" srcOrd="1" destOrd="0" presId="urn:microsoft.com/office/officeart/2005/8/layout/balance1"/>
    <dgm:cxn modelId="{50BFCDD9-81BA-534D-9011-3D935691406A}" type="presParOf" srcId="{203E6AE2-CA81-3640-A7AC-C9B658CAAF08}" destId="{CEBBF3E7-CE1E-884B-97E0-28EC40917FC1}" srcOrd="0" destOrd="0" presId="urn:microsoft.com/office/officeart/2005/8/layout/balance1"/>
    <dgm:cxn modelId="{5622BCC5-2AE7-5C41-81EA-13F003B7CEFD}" type="presParOf" srcId="{203E6AE2-CA81-3640-A7AC-C9B658CAAF08}" destId="{F1AA0A07-55DD-BD42-92F2-2E2DD6F63FCF}" srcOrd="1" destOrd="0" presId="urn:microsoft.com/office/officeart/2005/8/layout/balance1"/>
    <dgm:cxn modelId="{2FA04FF1-0037-CB43-901D-7AED39776054}" type="presParOf" srcId="{30743B64-0889-EA47-8B0D-468BF1DCD0E1}" destId="{1C8837B9-498C-A148-9402-26A54887A86D}" srcOrd="2" destOrd="0" presId="urn:microsoft.com/office/officeart/2005/8/layout/balance1"/>
    <dgm:cxn modelId="{62851EC3-D49A-BD4F-80F7-387CBF4ED68A}" type="presParOf" srcId="{1C8837B9-498C-A148-9402-26A54887A86D}" destId="{9DF07774-5CBA-DF4E-BC14-253549227A34}" srcOrd="0" destOrd="0" presId="urn:microsoft.com/office/officeart/2005/8/layout/balance1"/>
    <dgm:cxn modelId="{85DADE22-581B-1848-AB8B-ECCE5720173C}" type="presParOf" srcId="{1C8837B9-498C-A148-9402-26A54887A86D}" destId="{1BC4C38C-8DCF-EA4A-8CFF-0ECB9B86E355}" srcOrd="1" destOrd="0" presId="urn:microsoft.com/office/officeart/2005/8/layout/balance1"/>
    <dgm:cxn modelId="{40EAD6E5-BDE6-864B-851B-39C993DD3502}" type="presParOf" srcId="{1C8837B9-498C-A148-9402-26A54887A86D}" destId="{87735EBC-9C2C-2645-82D8-642D72A5710D}" srcOrd="2" destOrd="0" presId="urn:microsoft.com/office/officeart/2005/8/layout/balance1"/>
    <dgm:cxn modelId="{C1325AE0-1F11-ED47-BCB1-451FC7084A81}" type="presParOf" srcId="{1C8837B9-498C-A148-9402-26A54887A86D}" destId="{36882827-6B68-0046-A85D-6B8947AD81E2}" srcOrd="3" destOrd="0" presId="urn:microsoft.com/office/officeart/2005/8/layout/balance1"/>
    <dgm:cxn modelId="{2E01BE6E-EBC6-FD4A-8DB6-53D3A9C7D4D5}" type="presParOf" srcId="{1C8837B9-498C-A148-9402-26A54887A86D}" destId="{D08658B1-8C0F-6445-B262-DE60880B40C3}" srcOrd="4" destOrd="0" presId="urn:microsoft.com/office/officeart/2005/8/layout/balance1"/>
    <dgm:cxn modelId="{67FA81AB-C55E-E540-9B0A-CDCBD87E897C}" type="presParOf" srcId="{1C8837B9-498C-A148-9402-26A54887A86D}" destId="{D0C27737-0BFD-214F-9ECB-5D64DFC7AD5E}" srcOrd="5" destOrd="0" presId="urn:microsoft.com/office/officeart/2005/8/layout/balance1"/>
    <dgm:cxn modelId="{A15E4502-BF66-444F-BB8E-1FE669D4E514}" type="presParOf" srcId="{1C8837B9-498C-A148-9402-26A54887A86D}" destId="{BB3BBC36-90DE-1F40-8652-E9D6FD130FAE}" srcOrd="6" destOrd="0" presId="urn:microsoft.com/office/officeart/2005/8/layout/balance1"/>
    <dgm:cxn modelId="{15DCC95A-DBC0-4442-8901-67450BE81529}" type="presParOf" srcId="{1C8837B9-498C-A148-9402-26A54887A86D}" destId="{22199B65-2576-9946-8BA7-338828BB5C9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BF3E7-CE1E-884B-97E0-28EC40917FC1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Floating Point</a:t>
          </a:r>
        </a:p>
      </dsp:txBody>
      <dsp:txXfrm>
        <a:off x="1283646" y="23806"/>
        <a:ext cx="1415428" cy="765188"/>
      </dsp:txXfrm>
    </dsp:sp>
    <dsp:sp modelId="{F1AA0A07-55DD-BD42-92F2-2E2DD6F63FCF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Fixed Point</a:t>
          </a:r>
        </a:p>
      </dsp:txBody>
      <dsp:txXfrm>
        <a:off x="3396926" y="23806"/>
        <a:ext cx="1415428" cy="765188"/>
      </dsp:txXfrm>
    </dsp:sp>
    <dsp:sp modelId="{1BC4C38C-8DCF-EA4A-8CFF-0ECB9B86E355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35EBC-9C2C-2645-82D8-642D72A5710D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82827-6B68-0046-A85D-6B8947AD81E2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Higher Performance</a:t>
          </a:r>
        </a:p>
      </dsp:txBody>
      <dsp:txXfrm>
        <a:off x="3448583" y="2586710"/>
        <a:ext cx="1393393" cy="613714"/>
      </dsp:txXfrm>
    </dsp:sp>
    <dsp:sp modelId="{D08658B1-8C0F-6445-B262-DE60880B40C3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More bits for precision</a:t>
          </a:r>
        </a:p>
      </dsp:txBody>
      <dsp:txXfrm>
        <a:off x="3501415" y="1855190"/>
        <a:ext cx="1393393" cy="613714"/>
      </dsp:txXfrm>
    </dsp:sp>
    <dsp:sp modelId="{D0C27737-0BFD-214F-9ECB-5D64DFC7AD5E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Lower Product Cost</a:t>
          </a:r>
        </a:p>
      </dsp:txBody>
      <dsp:txXfrm>
        <a:off x="3554247" y="1139926"/>
        <a:ext cx="1393393" cy="613714"/>
      </dsp:txXfrm>
    </dsp:sp>
    <dsp:sp modelId="{BB3BBC36-90DE-1F40-8652-E9D6FD130FAE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Shorter Development Time</a:t>
          </a:r>
        </a:p>
      </dsp:txBody>
      <dsp:txXfrm>
        <a:off x="1355623" y="2440406"/>
        <a:ext cx="1393393" cy="613714"/>
      </dsp:txXfrm>
    </dsp:sp>
    <dsp:sp modelId="{22199B65-2576-9946-8BA7-338828BB5C92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Wide Dynamic Range</a:t>
          </a:r>
        </a:p>
      </dsp:txBody>
      <dsp:txXfrm>
        <a:off x="1408455" y="1708886"/>
        <a:ext cx="1393393" cy="61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56A7-3CDE-194F-B9AF-D598FBBF198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097CB-F954-3545-B5D0-357D0C174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AD58-60CE-E948-9CBA-0BD7030FC28E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4DF53-3DD3-9F45-9E7E-472B96F1A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7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52D85-D859-2CF8-7D62-5A49E921D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F6E65-26C7-0006-F5A4-55C9D5378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A1A13-74FB-B694-8E30-7E1DD0742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9427-E730-9A2A-12E7-328DE01C1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</a:rPr>
              <a:t>Numbers farthest from zero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https://www.edge-ai-vision.com/2025/08/introduction-to-data-types-for-ai-trade-offs-and-trends-a-presentation-from-synopsys/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https://mp.weixin.qq.com/s/LQgPT8opkjjZzbn0nUevUw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位有符号整数的范围是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-128 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10000101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3E172-3650-4C7B-5F97-C2985931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9BEE9-8813-91E7-C25E-ECAFC22B8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0FC57-0B47-CFB9-C2E6-7A994D940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A6760-4D05-8CBB-BFE2-B1758E532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82036-57E8-E006-F2B6-1D42B0FD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04ACF-D534-FB9F-4019-35120748A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241FA-60F4-CA54-5FE1-090B067BE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9D12C-113C-590C-F762-9AE2C0DCD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32-9=23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4DF53-3DD3-9F45-9E7E-472B96F1AB8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2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8E8B2B42-CBC2-7D4E-BA50-0E7F29B4DAAB}" type="datetime1">
              <a:rPr lang="en-US" smtClean="0"/>
              <a:t>11/14/2025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7D1259-3A46-254C-ADDB-B5DA4F1DF3DA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A104EC-54AA-E04F-BDC0-22B4E8892699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9E6F060-20EB-3246-9088-08BF5F1271DE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34C82E41-DA7E-CA4C-823B-C759BEA16CE8}" type="datetime1">
              <a:rPr lang="en-US" smtClean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500C8B0-EB1A-0A41-B839-C4B99CD2225A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F16605B-D952-1149-A111-28A5633BAE48}" type="datetime1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1109A1C-29B2-B04E-8365-C9D22C4AE842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E417B6-A42B-064A-8677-46C55C4F613A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76F5AD-3F1F-7141-BC8A-012C5728BE2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9FA12B8-739E-4D47-A14C-180C3BC10865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CDD18CD8-E404-844E-A4BD-DF69B8E5881E}" type="datetime1">
              <a:rPr lang="en-US" smtClean="0"/>
              <a:t>11/14/2025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e.maine.edu/~zhu/boo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e.maine.edu/~zhu/book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Knvo9NuJ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Knvo9NuJ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gIxbTn7GS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fXdJdaNYs" TargetMode="External"/><Relationship Id="rId2" Type="http://schemas.openxmlformats.org/officeDocument/2006/relationships/hyperlink" Target="https://www.youtube.com/watch?v=W_Knvo9NuJ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k5rdPUzij8&amp;list=PL-ftFcielQtGxBUfzkbz9tWlRZb-rlJ2p&amp;index=2" TargetMode="External"/><Relationship Id="rId4" Type="http://schemas.openxmlformats.org/officeDocument/2006/relationships/hyperlink" Target="https://www.youtube.com/watch?v=2gIxbTn7GS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emf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Z. Gu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3041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Bookman Old Style (Headings)"/>
              </a:rPr>
              <a:t>Embedded Systems with ARM Cortex-M Microcontrollers in Assembly Language and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81530" y="1795354"/>
            <a:ext cx="3254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Chapter 13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F</a:t>
            </a:r>
            <a:r>
              <a:rPr lang="en-US" altLang="zh-CN" sz="2400" b="1" dirty="0">
                <a:solidFill>
                  <a:srgbClr val="C00000"/>
                </a:solidFill>
              </a:rPr>
              <a:t>ixed</a:t>
            </a:r>
            <a:r>
              <a:rPr lang="en-US" sz="2400" b="1" dirty="0">
                <a:solidFill>
                  <a:srgbClr val="C00000"/>
                </a:solidFill>
              </a:rPr>
              <a:t>-point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FF092-3585-B13B-58A3-B49646BFFF15}"/>
              </a:ext>
            </a:extLst>
          </p:cNvPr>
          <p:cNvSpPr txBox="1"/>
          <p:nvPr/>
        </p:nvSpPr>
        <p:spPr>
          <a:xfrm>
            <a:off x="3349753" y="6082784"/>
            <a:ext cx="5794293" cy="369332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CN" sz="900" dirty="0">
                <a:solidFill>
                  <a:prstClr val="black"/>
                </a:solidFill>
                <a:latin typeface="Gill Sans Light"/>
                <a:ea typeface="华文新魏" panose="02010800040101010101" pitchFamily="2" charset="-122"/>
              </a:rPr>
              <a:t>Acknowledgement: Lecture slides based on Embedded Systems with ARM Cortex-M Microcontrollers in Assembly Language and C, University of Maine </a:t>
            </a:r>
            <a:r>
              <a:rPr lang="en-US" altLang="zh-CN" sz="900" dirty="0">
                <a:solidFill>
                  <a:prstClr val="black"/>
                </a:solidFill>
                <a:latin typeface="Gill Sans Light"/>
                <a:ea typeface="华文新魏" panose="02010800040101010101" pitchFamily="2" charset="-122"/>
                <a:hlinkClick r:id="rId2"/>
              </a:rPr>
              <a:t>https://web.eece.maine.edu/~zhu/book/</a:t>
            </a:r>
            <a:r>
              <a:rPr lang="en-US" altLang="zh-CN" sz="900" dirty="0">
                <a:solidFill>
                  <a:prstClr val="black"/>
                </a:solidFill>
                <a:latin typeface="Gill Sans Light"/>
                <a:ea typeface="华文新魏" panose="02010800040101010101" pitchFamily="2" charset="-122"/>
              </a:rPr>
              <a:t> </a:t>
            </a:r>
            <a:endParaRPr lang="en-SE" sz="900" dirty="0">
              <a:solidFill>
                <a:prstClr val="black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123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9791-DBA6-FA4A-B7B8-1F825781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fixed-point?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31925-567A-3241-9B40-0D0F5ED6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357DD2A-14BC-8945-A065-C4CC4A5C3954}"/>
              </a:ext>
            </a:extLst>
          </p:cNvPr>
          <p:cNvGraphicFramePr/>
          <p:nvPr/>
        </p:nvGraphicFramePr>
        <p:xfrm>
          <a:off x="3095966" y="17176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16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Z. Gu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121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Bookman Old Style (Headings)"/>
              </a:rPr>
              <a:t>Embedded Systems with ARM Cortex-M Microcontrollers in Assembly Language and 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7046" y="1803422"/>
            <a:ext cx="3645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Chapter 13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Floating-point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FF092-3585-B13B-58A3-B49646BFFF15}"/>
              </a:ext>
            </a:extLst>
          </p:cNvPr>
          <p:cNvSpPr txBox="1"/>
          <p:nvPr/>
        </p:nvSpPr>
        <p:spPr>
          <a:xfrm>
            <a:off x="3349753" y="6082784"/>
            <a:ext cx="5794293" cy="369332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US" altLang="zh-CN" sz="900" dirty="0">
                <a:solidFill>
                  <a:prstClr val="black"/>
                </a:solidFill>
                <a:latin typeface="Gill Sans Light"/>
                <a:ea typeface="华文新魏" panose="02010800040101010101" pitchFamily="2" charset="-122"/>
              </a:rPr>
              <a:t>Acknowledgement: Lecture slides based on Embedded Systems with ARM Cortex-M Microcontrollers in Assembly Language and C, University of Maine </a:t>
            </a:r>
            <a:r>
              <a:rPr lang="en-US" altLang="zh-CN" sz="900" dirty="0">
                <a:solidFill>
                  <a:prstClr val="black"/>
                </a:solidFill>
                <a:latin typeface="Gill Sans Light"/>
                <a:ea typeface="华文新魏" panose="02010800040101010101" pitchFamily="2" charset="-122"/>
                <a:hlinkClick r:id="rId2"/>
              </a:rPr>
              <a:t>https://web.eece.maine.edu/~zhu/book/</a:t>
            </a:r>
            <a:r>
              <a:rPr lang="en-US" altLang="zh-CN" sz="900" dirty="0">
                <a:solidFill>
                  <a:prstClr val="black"/>
                </a:solidFill>
                <a:latin typeface="Gill Sans Light"/>
                <a:ea typeface="华文新魏" panose="02010800040101010101" pitchFamily="2" charset="-122"/>
              </a:rPr>
              <a:t> </a:t>
            </a:r>
            <a:endParaRPr lang="en-SE" sz="900" dirty="0">
              <a:solidFill>
                <a:prstClr val="black"/>
              </a:solidFill>
              <a:latin typeface="Gill Sans Light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3E96F5C-FC35-378C-26EB-F03DC074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975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6400" y="4793158"/>
            <a:ext cx="67885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Palatino Linotype" pitchFamily="18" charset="0"/>
                <a:ea typeface="宋体" pitchFamily="2" charset="-122"/>
                <a:cs typeface="Times New Roman" pitchFamily="18" charset="0"/>
              </a:rPr>
              <a:t>We can convert 10.746</a:t>
            </a:r>
            <a:r>
              <a:rPr lang="en-US" altLang="zh-CN" sz="2000" dirty="0">
                <a:latin typeface="Palatino Linotype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zh-CN" sz="2000" dirty="0">
                <a:latin typeface="Palatino Linotype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2000" baseline="30000" dirty="0">
                <a:latin typeface="Palatino Linotype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6</a:t>
            </a:r>
            <a:r>
              <a:rPr lang="en-US" altLang="zh-CN" sz="2000" dirty="0">
                <a:latin typeface="Palatino Linotype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 to normalized format as follows:</a:t>
            </a:r>
            <a:endParaRPr lang="en-US" altLang="zh-CN" sz="1050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latin typeface="Palatino Linotype" pitchFamily="18" charset="0"/>
              <a:ea typeface="宋体" pitchFamily="2" charset="-122"/>
              <a:cs typeface="Times New Roman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3489325" y="5334000"/>
                <a:ext cx="4905375" cy="711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10.746×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10.746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×8×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34325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9325" y="5334000"/>
                <a:ext cx="4905375" cy="711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61" y="1219201"/>
            <a:ext cx="5396929" cy="334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9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5890"/>
            <a:ext cx="848731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IEEE Standard </a:t>
            </a:r>
            <a:r>
              <a:rPr lang="en-US"/>
              <a:t>754 (Signed </a:t>
            </a:r>
            <a:r>
              <a:rPr lang="en-US" dirty="0"/>
              <a:t>Floating Point)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2667" y="3943766"/>
                <a:ext cx="8382000" cy="2412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IEEE 754 value: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×(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𝐹𝑟𝑎𝑐𝑡𝑖𝑜𝑛</m:t>
                      </m:r>
                      <m:r>
                        <a:rPr lang="en-US" sz="2400" i="1">
                          <a:latin typeface="Cambria Math"/>
                        </a:rPr>
                        <m:t>)×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𝐸𝑥𝑝𝑜𝑛𝑒𝑛𝑡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𝐵𝑖𝑎𝑠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Bias = 2</a:t>
                </a:r>
                <a:r>
                  <a:rPr lang="en-US" baseline="30000" dirty="0"/>
                  <a:t>7</a:t>
                </a:r>
                <a:r>
                  <a:rPr lang="en-US" dirty="0"/>
                  <a:t> - 1 =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127</a:t>
                </a:r>
                <a:r>
                  <a:rPr lang="en-US" dirty="0"/>
                  <a:t> for single precision FP32 </a:t>
                </a:r>
              </a:p>
              <a:p>
                <a:r>
                  <a:rPr lang="en-US" dirty="0"/>
                  <a:t>          Bias = 2</a:t>
                </a:r>
                <a:r>
                  <a:rPr lang="en-US" baseline="30000" dirty="0"/>
                  <a:t>10</a:t>
                </a:r>
                <a:r>
                  <a:rPr lang="en-US" dirty="0"/>
                  <a:t> - 1 = 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1023</a:t>
                </a:r>
                <a:r>
                  <a:rPr lang="en-US" dirty="0"/>
                  <a:t> for double precision FP64</a:t>
                </a:r>
              </a:p>
              <a:p>
                <a:r>
                  <a:rPr lang="en-US" dirty="0"/>
                  <a:t>Hidden bit refer to the implicit leading 1 in (1 + fraction)</a:t>
                </a:r>
              </a:p>
              <a:p>
                <a:r>
                  <a:rPr lang="en-US" dirty="0"/>
                  <a:t>Fraction is also called significand or </a:t>
                </a:r>
                <a:r>
                  <a:rPr lang="en-US" dirty="0">
                    <a:solidFill>
                      <a:srgbClr val="FF0000"/>
                    </a:solidFill>
                  </a:rPr>
                  <a:t>mantissa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67" y="3943766"/>
                <a:ext cx="8382000" cy="2412584"/>
              </a:xfrm>
              <a:prstGeom prst="rect">
                <a:avLst/>
              </a:prstGeom>
              <a:blipFill>
                <a:blip r:embed="rId3"/>
                <a:stretch>
                  <a:fillRect l="-655" t="-15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4" y="1600200"/>
            <a:ext cx="87714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3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424-0102-7D10-CA3C-02B3C003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Bias?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665B1-93EA-6963-3A8D-A79CC4FC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9C26C-00C6-ED10-C2C9-02E0EBAC4C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FP32’s exponent field has 8 bits. So it can represent integers from 0 to 255. But real exponents in normalized floating-point numbers range roughly from –126 to +127.  To store both negative and positive exponents in that 0–255 range, IEEE-754 adds a bias, shifting all values upward so they become non-negative.</a:t>
            </a:r>
          </a:p>
          <a:p>
            <a:r>
              <a:rPr lang="en-US" dirty="0"/>
              <a:t>For an exponent field of n bits, the bias is 2</a:t>
            </a:r>
            <a:r>
              <a:rPr lang="en-US" baseline="30000" dirty="0"/>
              <a:t>(n−1)</a:t>
            </a:r>
            <a:r>
              <a:rPr lang="en-US" dirty="0"/>
              <a:t>- 1.</a:t>
            </a:r>
          </a:p>
          <a:p>
            <a:r>
              <a:rPr lang="en-US" dirty="0"/>
              <a:t>For FP32, the bias is chosen as 2</a:t>
            </a:r>
            <a:r>
              <a:rPr lang="en-US" baseline="30000" dirty="0"/>
              <a:t>(8−1)</a:t>
            </a:r>
            <a:r>
              <a:rPr lang="en-US" dirty="0"/>
              <a:t>- 1 = 127, so half the range is allocated for negative exponents, and half for positive. </a:t>
            </a:r>
          </a:p>
          <a:p>
            <a:pPr lvl="1"/>
            <a:r>
              <a:rPr lang="en-US" dirty="0"/>
              <a:t>Actual Exponent = Stored Exponent -127</a:t>
            </a:r>
          </a:p>
          <a:p>
            <a:pPr lvl="1"/>
            <a:r>
              <a:rPr lang="en-US" dirty="0"/>
              <a:t>Stored exponent 0 → actual exponent = -127 (used for special/subnormal cases)</a:t>
            </a:r>
          </a:p>
          <a:p>
            <a:pPr lvl="1"/>
            <a:r>
              <a:rPr lang="en-US" dirty="0"/>
              <a:t>Stored exponent 127 → actual exponent = 0</a:t>
            </a:r>
          </a:p>
          <a:p>
            <a:pPr lvl="1"/>
            <a:r>
              <a:rPr lang="en-US" dirty="0"/>
              <a:t>Stored exponent 255 → reserved for special values (like infinity and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6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Decoding 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0xC1FF0000</a:t>
            </a:r>
            <a:r>
              <a:rPr lang="en-US" sz="3600" dirty="0"/>
              <a:t> </a:t>
            </a:r>
            <a:br>
              <a:rPr lang="en-US" dirty="0"/>
            </a:br>
            <a:r>
              <a:rPr lang="en-US" dirty="0"/>
              <a:t>into a floating-point number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63579"/>
                <a:ext cx="10972800" cy="384182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/>
                  <a:t>Binary </a:t>
                </a:r>
                <a:r>
                  <a:rPr lang="en-US" sz="28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sz="280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10000011</a:t>
                </a:r>
                <a:r>
                  <a:rPr lang="en-US" sz="2800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11111110000000000000000</a:t>
                </a:r>
              </a:p>
              <a:p>
                <a:r>
                  <a:rPr lang="en-US" sz="2800" dirty="0"/>
                  <a:t>Sign =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</a:p>
              <a:p>
                <a:r>
                  <a:rPr lang="en-US" sz="2800" dirty="0"/>
                  <a:t>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10000011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=131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Fraction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0.1111111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0.9921875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𝐹𝑟𝑎𝑐𝑡𝑖𝑜𝑛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𝐸𝑥𝑝𝑜𝑛𝑒𝑛𝑡</m:t>
                        </m:r>
                        <m:r>
                          <a:rPr lang="en-US" sz="2800" i="1">
                            <a:latin typeface="Cambria Math"/>
                          </a:rPr>
                          <m:t>−127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1+0.9921875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131−127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−1×1.9921875×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−31.875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If 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10000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=133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−1×1.9921875×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=−127.5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If 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10000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=134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−1×1.9921875×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255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63579"/>
                <a:ext cx="10972800" cy="3841821"/>
              </a:xfrm>
              <a:blipFill>
                <a:blip r:embed="rId3"/>
                <a:stretch>
                  <a:fillRect l="-278" t="-2694" b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6337174" cy="166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62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75F4-E526-1473-6263-AB10E888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Decoding 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0x40920000</a:t>
            </a:r>
            <a:br>
              <a:rPr lang="en-US" dirty="0"/>
            </a:br>
            <a:r>
              <a:rPr lang="en-US" dirty="0"/>
              <a:t>into a floating-point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48B895-1373-021B-15E1-6EDC308D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4DA398-7598-5E3A-A505-43A059F4F4D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Binary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10000001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00100000000000000000000</a:t>
                </a:r>
              </a:p>
              <a:p>
                <a:r>
                  <a:rPr lang="en-US" sz="2800" dirty="0"/>
                  <a:t>Sign =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  <a:p>
                <a:r>
                  <a:rPr lang="en-US" sz="2800" dirty="0"/>
                  <a:t>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100000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=129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Fraction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0.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001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𝐹𝑟𝑎𝑐𝑡𝑖𝑜𝑛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𝐸𝑥𝑝𝑜𝑛𝑒𝑛𝑡</m:t>
                        </m:r>
                        <m:r>
                          <a:rPr lang="en-US" sz="2800" i="1">
                            <a:latin typeface="Cambria Math"/>
                          </a:rPr>
                          <m:t>−127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1+0.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en-US" sz="2800" i="1">
                              <a:latin typeface="Cambria Math"/>
                            </a:rPr>
                            <m:t>−127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−1×1.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4.5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  <a:latin typeface="Consolas" panose="020B0609020204030204" pitchFamily="49" charset="0"/>
                </a:endParaRPr>
              </a:p>
              <a:p>
                <a:r>
                  <a:rPr lang="en-US" dirty="0"/>
                  <a:t>How Floating Point Numbers Work (in 7 minutes!)</a:t>
                </a:r>
              </a:p>
              <a:p>
                <a:pPr lvl="1"/>
                <a:r>
                  <a:rPr lang="en-US" dirty="0">
                    <a:hlinkClick r:id="rId3"/>
                  </a:rPr>
                  <a:t>https://www.youtube.com/watch?v=W_Knvo9NuJY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34DA398-7598-5E3A-A505-43A059F4F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89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E315-13A9-17C0-2BCF-2EDA2B04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0EC5-11FF-B40D-E96F-A868D391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Decoding 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0x3F800000</a:t>
            </a:r>
            <a:br>
              <a:rPr lang="en-US" dirty="0"/>
            </a:br>
            <a:r>
              <a:rPr lang="en-US" dirty="0"/>
              <a:t>into a floating-point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654E5-F0B9-0DDE-01C7-CF66496B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DF4C76-0367-6082-911A-D9E67CF2968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Binary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01111111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00000000000000000000000  </a:t>
                </a:r>
              </a:p>
              <a:p>
                <a:r>
                  <a:rPr lang="en-US" sz="2800" dirty="0"/>
                  <a:t>Sign =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  <a:p>
                <a:r>
                  <a:rPr lang="en-US" sz="2800" dirty="0"/>
                  <a:t>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01111111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=127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Fraction 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𝐹𝑟𝑎𝑐𝑡𝑖𝑜𝑛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𝐸𝑥𝑝𝑜𝑛𝑒𝑛𝑡</m:t>
                        </m:r>
                        <m:r>
                          <a:rPr lang="en-US" sz="2800" i="1">
                            <a:latin typeface="Cambria Math"/>
                          </a:rPr>
                          <m:t>−127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2800" i="1">
                              <a:latin typeface="Cambria Math"/>
                            </a:rPr>
                            <m:t>−127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−1×1×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  <a:latin typeface="Consolas" panose="020B0609020204030204" pitchFamily="49" charset="0"/>
                </a:endParaRPr>
              </a:p>
              <a:p>
                <a:r>
                  <a:rPr lang="en-US" dirty="0"/>
                  <a:t>How Floating Point Numbers Work (in 7 minutes!)</a:t>
                </a:r>
              </a:p>
              <a:p>
                <a:pPr lvl="1"/>
                <a:r>
                  <a:rPr lang="en-US" dirty="0">
                    <a:hlinkClick r:id="rId3"/>
                  </a:rPr>
                  <a:t>https://www.youtube.com/watch?v=W_Knvo9NuJY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DF4C76-0367-6082-911A-D9E67CF29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4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607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A529-C151-2761-A9E0-930B07EC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A2AC-1EFE-50A9-F487-AFE87D1F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Decoding 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0x41680000</a:t>
            </a:r>
            <a:br>
              <a:rPr lang="en-US" dirty="0"/>
            </a:br>
            <a:r>
              <a:rPr lang="en-US" dirty="0"/>
              <a:t>into a floating-point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A63CB-E768-A319-0DE1-E5A281C1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2A5B12-C807-E0B1-83CA-2990276670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Binary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10000010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11010000000000000000000 </a:t>
                </a:r>
              </a:p>
              <a:p>
                <a:r>
                  <a:rPr lang="en-US" sz="2800" dirty="0"/>
                  <a:t>Sign =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  <a:p>
                <a:r>
                  <a:rPr lang="en-US" sz="2800" dirty="0"/>
                  <a:t>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10000010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130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Fraction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8125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𝐹𝑟𝑎𝑐𝑡𝑖𝑜𝑛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𝐸𝑥𝑝𝑜𝑛𝑒𝑛𝑡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127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8125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127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r>
                        <a:rPr lang="en-US" sz="2800" i="1">
                          <a:latin typeface="Cambria Math"/>
                        </a:rPr>
                        <m:t>1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8125</m:t>
                      </m:r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2A5B12-C807-E0B1-83CA-2990276670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60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Encoding </a:t>
            </a:r>
            <a:r>
              <a:rPr lang="en-US" b="1" dirty="0">
                <a:solidFill>
                  <a:srgbClr val="C00000"/>
                </a:solidFill>
              </a:rPr>
              <a:t>14.5</a:t>
            </a:r>
            <a:r>
              <a:rPr lang="en-US" b="1" dirty="0"/>
              <a:t> into IEEE </a:t>
            </a:r>
            <a:r>
              <a:rPr lang="en-US" b="1" dirty="0" err="1"/>
              <a:t>Std</a:t>
            </a:r>
            <a:r>
              <a:rPr lang="en-US" b="1" dirty="0"/>
              <a:t> 754 Single-Precision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90600" y="1143000"/>
                <a:ext cx="10363200" cy="50139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Normalization:</a:t>
                </a:r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14.5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14.5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=1.8125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14.5=1.8125×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m:rPr>
                        <m:aln/>
                      </m:rP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(1+0.8125)×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Conversion: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𝑆𝑖𝑔𝑛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𝐸𝑥𝑝𝑜𝑛𝑒𝑛𝑡</m:t>
                    </m:r>
                    <m:r>
                      <m:rPr>
                        <m:aln/>
                      </m:rP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3+127=130=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1000010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𝐹𝑟𝑎𝑐𝑡𝑖𝑜𝑛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1101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(multiply by 2 repeatedly)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𝐹𝑟𝑎𝑐𝑡𝑖𝑜𝑛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0.8125×2=1.625=1+0.625</m:t>
                    </m:r>
                  </m:oMath>
                </a14:m>
                <a:r>
                  <a:rPr lang="en-US" dirty="0"/>
                  <a:t> =&gt; b1 =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0.625×2=1.25=1+0.25</m:t>
                    </m:r>
                  </m:oMath>
                </a14:m>
                <a:r>
                  <a:rPr lang="en-US" dirty="0"/>
                  <a:t> =&gt; b2 =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0.25×2=0.5=0+0.5</m:t>
                    </m:r>
                  </m:oMath>
                </a14:m>
                <a:r>
                  <a:rPr lang="en-US" dirty="0"/>
                  <a:t> =&gt; b3 =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0.5×2=1</m:t>
                    </m:r>
                  </m:oMath>
                </a14:m>
                <a:r>
                  <a:rPr lang="en-US" dirty="0"/>
                  <a:t> =&gt; b4 = 1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14.5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10000010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11010000000000000000000</a:t>
                </a:r>
                <a:r>
                  <a:rPr lang="en-US" dirty="0"/>
                  <a:t> in binary or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0x41680000</a:t>
                </a:r>
                <a:r>
                  <a:rPr lang="en-US" dirty="0"/>
                  <a:t> in hex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90600" y="1143000"/>
                <a:ext cx="10363200" cy="5013960"/>
              </a:xfrm>
              <a:blipFill>
                <a:blip r:embed="rId2"/>
                <a:stretch>
                  <a:fillRect l="-294" t="-1460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4" y="133597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Fixed-point Format: Q Notation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65C89-F52C-994A-AF02-27E9DEE7ACC7}"/>
              </a:ext>
            </a:extLst>
          </p:cNvPr>
          <p:cNvSpPr/>
          <p:nvPr/>
        </p:nvSpPr>
        <p:spPr>
          <a:xfrm>
            <a:off x="3505200" y="21336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Integer Part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8D1FD-D3AE-E64B-86C2-C7A181B47511}"/>
              </a:ext>
            </a:extLst>
          </p:cNvPr>
          <p:cNvSpPr/>
          <p:nvPr/>
        </p:nvSpPr>
        <p:spPr>
          <a:xfrm>
            <a:off x="6288024" y="2133600"/>
            <a:ext cx="2362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Fractional Part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DDF5F3D-E5B9-314A-9072-B1E7D2334494}"/>
              </a:ext>
            </a:extLst>
          </p:cNvPr>
          <p:cNvSpPr/>
          <p:nvPr/>
        </p:nvSpPr>
        <p:spPr>
          <a:xfrm rot="5400000">
            <a:off x="7350517" y="1546290"/>
            <a:ext cx="228600" cy="2353586"/>
          </a:xfrm>
          <a:prstGeom prst="rightBrace">
            <a:avLst>
              <a:gd name="adj1" fmla="val 326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ED4DB57-0542-5F46-AAE1-8C41E6325359}"/>
              </a:ext>
            </a:extLst>
          </p:cNvPr>
          <p:cNvSpPr/>
          <p:nvPr/>
        </p:nvSpPr>
        <p:spPr>
          <a:xfrm rot="5400000">
            <a:off x="4686300" y="1438833"/>
            <a:ext cx="228600" cy="2590800"/>
          </a:xfrm>
          <a:prstGeom prst="rightBrace">
            <a:avLst>
              <a:gd name="adj1" fmla="val 326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74D68-224A-1149-810A-A387FCDA60A3}"/>
              </a:ext>
            </a:extLst>
          </p:cNvPr>
          <p:cNvSpPr txBox="1"/>
          <p:nvPr/>
        </p:nvSpPr>
        <p:spPr>
          <a:xfrm>
            <a:off x="4421330" y="284853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bits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272C4-4B35-5940-ABC9-5ED7704347F2}"/>
              </a:ext>
            </a:extLst>
          </p:cNvPr>
          <p:cNvSpPr txBox="1"/>
          <p:nvPr/>
        </p:nvSpPr>
        <p:spPr>
          <a:xfrm>
            <a:off x="7121112" y="285798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bits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A4605F-C33B-6843-B18A-E06D9A133C72}"/>
              </a:ext>
            </a:extLst>
          </p:cNvPr>
          <p:cNvSpPr/>
          <p:nvPr/>
        </p:nvSpPr>
        <p:spPr>
          <a:xfrm>
            <a:off x="6153912" y="2477976"/>
            <a:ext cx="76200" cy="761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428A0-DFA0-D443-BD4A-0BC75EA280F1}"/>
              </a:ext>
            </a:extLst>
          </p:cNvPr>
          <p:cNvSpPr txBox="1"/>
          <p:nvPr/>
        </p:nvSpPr>
        <p:spPr>
          <a:xfrm>
            <a:off x="615714" y="1454970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  <a:cs typeface="Consolas" panose="020B0609020204030204" pitchFamily="49" charset="0"/>
              </a:rPr>
              <a:t>UQm.n</a:t>
            </a:r>
            <a:r>
              <a:rPr lang="en-US" sz="2000" dirty="0">
                <a:latin typeface="+mj-lt"/>
                <a:cs typeface="Consolas" panose="020B0609020204030204" pitchFamily="49" charset="0"/>
              </a:rPr>
              <a:t> for unsigned fixed-point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D7E4E6-0593-E046-814C-3F67CCBD1825}"/>
              </a:ext>
            </a:extLst>
          </p:cNvPr>
          <p:cNvGrpSpPr/>
          <p:nvPr/>
        </p:nvGrpSpPr>
        <p:grpSpPr>
          <a:xfrm>
            <a:off x="628684" y="3762733"/>
            <a:ext cx="8041594" cy="2464314"/>
            <a:chOff x="-895317" y="3762733"/>
            <a:chExt cx="8041594" cy="24643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9B2AD9-3899-C048-B6CD-31308B725940}"/>
                </a:ext>
              </a:extLst>
            </p:cNvPr>
            <p:cNvSpPr/>
            <p:nvPr/>
          </p:nvSpPr>
          <p:spPr>
            <a:xfrm>
              <a:off x="2180380" y="4497740"/>
              <a:ext cx="239162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Integer Part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298B1C-732F-ED43-9FA2-7FDDF0222880}"/>
                </a:ext>
              </a:extLst>
            </p:cNvPr>
            <p:cNvSpPr/>
            <p:nvPr/>
          </p:nvSpPr>
          <p:spPr>
            <a:xfrm>
              <a:off x="4764024" y="4501865"/>
              <a:ext cx="2362200" cy="381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Fractional Part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075A8-E9AC-3143-8E73-24E7C37827B1}"/>
                </a:ext>
              </a:extLst>
            </p:cNvPr>
            <p:cNvSpPr/>
            <p:nvPr/>
          </p:nvSpPr>
          <p:spPr>
            <a:xfrm>
              <a:off x="1972586" y="4497740"/>
              <a:ext cx="228600" cy="381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503E1B-97C5-3E49-B880-46683FFDE3C9}"/>
                </a:ext>
              </a:extLst>
            </p:cNvPr>
            <p:cNvSpPr/>
            <p:nvPr/>
          </p:nvSpPr>
          <p:spPr>
            <a:xfrm>
              <a:off x="4629912" y="4840640"/>
              <a:ext cx="76200" cy="76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DC18E5A2-91AB-C34B-AD04-2B40A8AB2FFD}"/>
                </a:ext>
              </a:extLst>
            </p:cNvPr>
            <p:cNvSpPr/>
            <p:nvPr/>
          </p:nvSpPr>
          <p:spPr>
            <a:xfrm rot="5400000">
              <a:off x="5855184" y="3953141"/>
              <a:ext cx="228600" cy="2353586"/>
            </a:xfrm>
            <a:prstGeom prst="rightBrace">
              <a:avLst>
                <a:gd name="adj1" fmla="val 3268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E9D1ED51-DA99-7243-86FC-B792B4998765}"/>
                </a:ext>
              </a:extLst>
            </p:cNvPr>
            <p:cNvSpPr/>
            <p:nvPr/>
          </p:nvSpPr>
          <p:spPr>
            <a:xfrm rot="5400000">
              <a:off x="3257583" y="3934307"/>
              <a:ext cx="228600" cy="2383006"/>
            </a:xfrm>
            <a:prstGeom prst="rightBrace">
              <a:avLst>
                <a:gd name="adj1" fmla="val 32681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6FE765-B908-F946-B0C0-D9245A2B742C}"/>
                </a:ext>
              </a:extLst>
            </p:cNvPr>
            <p:cNvSpPr txBox="1"/>
            <p:nvPr/>
          </p:nvSpPr>
          <p:spPr>
            <a:xfrm>
              <a:off x="2828104" y="522917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 bits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19CF6A-7FDC-9342-A006-757DBAE18CF1}"/>
                </a:ext>
              </a:extLst>
            </p:cNvPr>
            <p:cNvSpPr txBox="1"/>
            <p:nvPr/>
          </p:nvSpPr>
          <p:spPr>
            <a:xfrm>
              <a:off x="5621472" y="5244235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bits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7669D87-4CAB-CA43-A171-3FF4309D9B67}"/>
                </a:ext>
              </a:extLst>
            </p:cNvPr>
            <p:cNvCxnSpPr/>
            <p:nvPr/>
          </p:nvCxnSpPr>
          <p:spPr>
            <a:xfrm flipH="1">
              <a:off x="1795007" y="4825576"/>
              <a:ext cx="177579" cy="2817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A5C9FE-098E-7041-8873-48CB18A7EDD8}"/>
                </a:ext>
              </a:extLst>
            </p:cNvPr>
            <p:cNvSpPr txBox="1"/>
            <p:nvPr/>
          </p:nvSpPr>
          <p:spPr>
            <a:xfrm>
              <a:off x="1188455" y="5112454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sign bit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AADF69-4B13-7A40-9AC7-E644F0E981DA}"/>
                </a:ext>
              </a:extLst>
            </p:cNvPr>
            <p:cNvSpPr txBox="1"/>
            <p:nvPr/>
          </p:nvSpPr>
          <p:spPr>
            <a:xfrm>
              <a:off x="-895317" y="3762733"/>
              <a:ext cx="36199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j-lt"/>
                  <a:cs typeface="Consolas" panose="020B0609020204030204" pitchFamily="49" charset="0"/>
                </a:rPr>
                <a:t>Qm.n</a:t>
              </a:r>
              <a:r>
                <a:rPr lang="en-US" sz="2000" dirty="0">
                  <a:latin typeface="+mj-lt"/>
                  <a:cs typeface="Consolas" panose="020B0609020204030204" pitchFamily="49" charset="0"/>
                </a:rPr>
                <a:t> for signed fixed-point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3A148B-7F3C-4943-B253-9077A2B144B7}"/>
                </a:ext>
              </a:extLst>
            </p:cNvPr>
            <p:cNvSpPr txBox="1"/>
            <p:nvPr/>
          </p:nvSpPr>
          <p:spPr>
            <a:xfrm>
              <a:off x="3622570" y="5857715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m + n + 1 </a:t>
              </a:r>
              <a:r>
                <a:rPr lang="en-US" b="1" dirty="0"/>
                <a:t>bits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B12F7A-1228-CF45-8B9E-0B02E55C55DF}"/>
              </a:ext>
            </a:extLst>
          </p:cNvPr>
          <p:cNvCxnSpPr/>
          <p:nvPr/>
        </p:nvCxnSpPr>
        <p:spPr>
          <a:xfrm>
            <a:off x="6193909" y="2618018"/>
            <a:ext cx="0" cy="424634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CF2B3ED-A492-FA4C-B788-1942E60CE47C}"/>
              </a:ext>
            </a:extLst>
          </p:cNvPr>
          <p:cNvSpPr txBox="1"/>
          <p:nvPr/>
        </p:nvSpPr>
        <p:spPr>
          <a:xfrm>
            <a:off x="5510607" y="3045397"/>
            <a:ext cx="136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Radix Point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E5B112-7229-6848-B76D-F95A05EAE75B}"/>
              </a:ext>
            </a:extLst>
          </p:cNvPr>
          <p:cNvCxnSpPr/>
          <p:nvPr/>
        </p:nvCxnSpPr>
        <p:spPr>
          <a:xfrm>
            <a:off x="6204529" y="5000560"/>
            <a:ext cx="0" cy="424634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7EE6A05-5FF9-884E-B4C8-6061A5BD6924}"/>
              </a:ext>
            </a:extLst>
          </p:cNvPr>
          <p:cNvSpPr txBox="1"/>
          <p:nvPr/>
        </p:nvSpPr>
        <p:spPr>
          <a:xfrm>
            <a:off x="5553797" y="5406212"/>
            <a:ext cx="130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Radix Point</a:t>
            </a:r>
          </a:p>
        </p:txBody>
      </p:sp>
    </p:spTree>
    <p:extLst>
      <p:ext uri="{BB962C8B-B14F-4D97-AF65-F5344CB8AC3E}">
        <p14:creationId xmlns:p14="http://schemas.microsoft.com/office/powerpoint/2010/main" val="40716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A1E23-1948-4AB3-BE51-06B1176B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CDC3-A7FF-9EEE-C5C3-502A76B1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Encoding </a:t>
            </a:r>
            <a:r>
              <a:rPr lang="en-US" b="1" dirty="0">
                <a:solidFill>
                  <a:srgbClr val="C00000"/>
                </a:solidFill>
              </a:rPr>
              <a:t>1.3</a:t>
            </a:r>
            <a:r>
              <a:rPr lang="en-US" b="1" dirty="0"/>
              <a:t> into IEEE Std 754 Single-Precision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B2435-927F-ED99-AB72-9D349255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D4FF65-D71D-3471-F040-1E677F86A2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90600" y="1143000"/>
                <a:ext cx="10363200" cy="50139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Normalization:</a:t>
                </a:r>
                <a:endParaRPr lang="en-US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/>
                      </a:rPr>
                      <m:t>1</m:t>
                    </m:r>
                    <m:r>
                      <a:rPr lang="en-US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)×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Conversion: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𝑆𝑖𝑔𝑛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i="1" dirty="0">
                  <a:solidFill>
                    <a:srgbClr val="C0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𝐸𝑥𝑝𝑜𝑛𝑒𝑛𝑡</m:t>
                    </m:r>
                    <m:r>
                      <m:rPr>
                        <m:aln/>
                      </m:rP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127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127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01111111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𝐹𝑟𝑎𝑐𝑡𝑖𝑜𝑛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01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001100110011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(multiply by 2 repeatedly)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𝐹𝑟𝑎𝑐𝑡𝑖𝑜𝑛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6</m:t>
                    </m:r>
                  </m:oMath>
                </a14:m>
                <a:r>
                  <a:rPr lang="en-US" dirty="0"/>
                  <a:t> =&gt; b1 =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=&gt; b2 =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=&gt; b3 =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=&gt; b4 = 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=&gt; b5 =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=&gt; b6 = 1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14.5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01111111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01001100110011001100110</a:t>
                </a:r>
                <a:r>
                  <a:rPr lang="en-US" dirty="0"/>
                  <a:t> in binary or 0x3FA66666 in hex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3D4FF65-D71D-3471-F040-1E677F86A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90600" y="1143000"/>
                <a:ext cx="10363200" cy="5013960"/>
              </a:xfrm>
              <a:blipFill>
                <a:blip r:embed="rId3"/>
                <a:stretch>
                  <a:fillRect l="-235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FADDE5B4-2BF0-3346-B39B-1C17BD95CCA8}"/>
              </a:ext>
            </a:extLst>
          </p:cNvPr>
          <p:cNvSpPr/>
          <p:nvPr/>
        </p:nvSpPr>
        <p:spPr>
          <a:xfrm>
            <a:off x="3979432" y="4686292"/>
            <a:ext cx="228597" cy="914400"/>
          </a:xfrm>
          <a:prstGeom prst="rightBrace">
            <a:avLst>
              <a:gd name="adj1" fmla="val 8333"/>
              <a:gd name="adj2" fmla="val 4811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7E842-BCEF-B6B4-E109-FC4B047B29D0}"/>
              </a:ext>
            </a:extLst>
          </p:cNvPr>
          <p:cNvSpPr txBox="1"/>
          <p:nvPr/>
        </p:nvSpPr>
        <p:spPr>
          <a:xfrm flipH="1">
            <a:off x="4244784" y="4876800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Repeats infinitely</a:t>
            </a:r>
          </a:p>
        </p:txBody>
      </p:sp>
    </p:spTree>
    <p:extLst>
      <p:ext uri="{BB962C8B-B14F-4D97-AF65-F5344CB8AC3E}">
        <p14:creationId xmlns:p14="http://schemas.microsoft.com/office/powerpoint/2010/main" val="3951653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3DE8F-D6F6-AAA1-D94A-86C18C17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B3F4-71E3-6480-2DD5-AA4EAD4E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Decoding </a:t>
            </a:r>
            <a:r>
              <a:rPr lang="en-US" sz="3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0x3FA66666 </a:t>
            </a:r>
            <a:br>
              <a:rPr lang="en-US" b="1" dirty="0"/>
            </a:br>
            <a:r>
              <a:rPr lang="en-US" b="1" dirty="0"/>
              <a:t>into a floating-point number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30A94-D33B-2B5A-4A7E-B773BA88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FFBE-A292-0D67-EFA6-AEFA3301A8E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Binary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01111111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01001100110011001100110 </a:t>
                </a:r>
              </a:p>
              <a:p>
                <a:r>
                  <a:rPr lang="en-US" sz="2800" dirty="0"/>
                  <a:t>Sign = 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</a:p>
              <a:p>
                <a:r>
                  <a:rPr lang="en-US" sz="2800" dirty="0"/>
                  <a:t>Exponent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01111111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=127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Fraction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.29999995</m:t>
                    </m:r>
                  </m:oMath>
                </a14:m>
                <a:r>
                  <a:rPr lang="en-US" sz="2800" dirty="0"/>
                  <a:t> (calculation process skipped)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m:rPr>
                        <m:aln/>
                      </m:rP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𝐹𝑟𝑎𝑐𝑡𝑖𝑜𝑛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𝐸𝑥𝑝𝑜𝑛𝑒𝑛𝑡</m:t>
                        </m:r>
                        <m:r>
                          <a:rPr lang="en-US" sz="2800" i="1">
                            <a:latin typeface="Cambria Math"/>
                          </a:rPr>
                          <m:t>−127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1+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.29999995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n-US" sz="2800" i="1">
                              <a:latin typeface="Cambria Math"/>
                            </a:rPr>
                            <m:t>−127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.29999995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Error: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1.3−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.29999995=5×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35FFBE-A292-0D67-EFA6-AEFA3301A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FF26C8F-DF03-64D8-CF77-B258AADB637B}"/>
              </a:ext>
            </a:extLst>
          </p:cNvPr>
          <p:cNvSpPr txBox="1"/>
          <p:nvPr/>
        </p:nvSpPr>
        <p:spPr>
          <a:xfrm>
            <a:off x="3581400" y="5710019"/>
            <a:ext cx="53603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Why Is This Happening?! Floating Point Approximation4</a:t>
            </a:r>
          </a:p>
          <a:p>
            <a:r>
              <a:rPr lang="en-US" dirty="0">
                <a:hlinkClick r:id="rId4"/>
              </a:rPr>
              <a:t>https://www.youtube.com/watch?v=2gIxbTn7GSc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85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Exponents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00000000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111111111</a:t>
            </a:r>
            <a:r>
              <a:rPr lang="en-US" dirty="0"/>
              <a:t> are reserved.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8687616" cy="2691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2133600" y="4795684"/>
                <a:ext cx="8229600" cy="151367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 of Not-A-Number (</a:t>
                </a:r>
                <a:r>
                  <a:rPr lang="en-US" dirty="0" err="1"/>
                  <a:t>NaN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log(-10.0),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sqrt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(-1.0), 0.0/0.0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∞+∞</m:t>
                    </m:r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795684"/>
                <a:ext cx="8229600" cy="1513676"/>
              </a:xfrm>
              <a:prstGeom prst="rect">
                <a:avLst/>
              </a:prstGeom>
              <a:blipFill>
                <a:blip r:embed="rId3"/>
                <a:stretch>
                  <a:fillRect l="-770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63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Subnormalized</a:t>
            </a:r>
            <a:r>
              <a:rPr lang="en-US" dirty="0"/>
              <a:t> Float Number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represent numbers between 0 and the minimum positive number that the normalized format can represent.</a:t>
            </a:r>
          </a:p>
          <a:p>
            <a:r>
              <a:rPr lang="en-US" b="1" dirty="0">
                <a:solidFill>
                  <a:srgbClr val="C00000"/>
                </a:solidFill>
              </a:rPr>
              <a:t>Normalized Format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Sub-normalized</a:t>
            </a:r>
            <a:r>
              <a:rPr lang="en-US" dirty="0"/>
              <a:t> Format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91524" y="4609707"/>
                <a:ext cx="4721352" cy="524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𝐹𝑟𝑎𝑐𝑡𝑖𝑜𝑛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−126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524" y="4609707"/>
                <a:ext cx="4721352" cy="524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3157166"/>
                <a:ext cx="6400800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𝐹𝑟𝑎𝑐𝑡𝑖𝑜𝑛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Exponent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57166"/>
                <a:ext cx="6400800" cy="53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93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and Underflow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894599"/>
            <a:ext cx="402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Smallest Positive Normal Number: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95500" y="4357457"/>
                <a:ext cx="7924800" cy="462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127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126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≈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18</m:t>
                      </m:r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38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357457"/>
                <a:ext cx="7924800" cy="462884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3036"/>
            <a:ext cx="7696200" cy="225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ED135A4-909F-AADF-12B6-5EC390DC6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667" y="3903066"/>
            <a:ext cx="4616970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0 00000001 00000000000000000000000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08DD6A-EABD-D849-E186-3BBF3A26889B}"/>
              </a:ext>
            </a:extLst>
          </p:cNvPr>
          <p:cNvSpPr/>
          <p:nvPr/>
        </p:nvSpPr>
        <p:spPr>
          <a:xfrm>
            <a:off x="986197" y="5133941"/>
            <a:ext cx="434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Smallest Positive Subnormal Number: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8EF7-3D4F-9C94-DA2E-235D2C83DEEB}"/>
                  </a:ext>
                </a:extLst>
              </p:cNvPr>
              <p:cNvSpPr/>
              <p:nvPr/>
            </p:nvSpPr>
            <p:spPr>
              <a:xfrm>
                <a:off x="2167297" y="5596799"/>
                <a:ext cx="7924800" cy="462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</m:t>
                          </m:r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127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149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≈</m:t>
                      </m:r>
                      <m:r>
                        <a:rPr lang="en-US" sz="2400" i="1"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8EF7-3D4F-9C94-DA2E-235D2C83D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97" y="5596799"/>
                <a:ext cx="7924800" cy="462884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>
            <a:extLst>
              <a:ext uri="{FF2B5EF4-FFF2-40B4-BE49-F238E27FC236}">
                <a16:creationId xmlns:a16="http://schemas.microsoft.com/office/drawing/2014/main" id="{AB9677DD-76A7-FE8E-2204-92013C8F3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133941"/>
            <a:ext cx="4616970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0 00000000 00000000000000000000001 </a:t>
            </a:r>
          </a:p>
        </p:txBody>
      </p:sp>
    </p:spTree>
    <p:extLst>
      <p:ext uri="{BB962C8B-B14F-4D97-AF65-F5344CB8AC3E}">
        <p14:creationId xmlns:p14="http://schemas.microsoft.com/office/powerpoint/2010/main" val="4218711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and Underflow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4220430"/>
                <a:ext cx="9829800" cy="1675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To find the largest representable number:</a:t>
                </a:r>
              </a:p>
              <a:p>
                <a:r>
                  <a:rPr lang="en-US" sz="2000" b="1" dirty="0"/>
                  <a:t>Exponent</a:t>
                </a:r>
                <a:r>
                  <a:rPr lang="en-US" sz="2000" dirty="0"/>
                  <a:t> = largest possible </a:t>
                </a:r>
                <a:r>
                  <a:rPr lang="en-US" sz="2000" b="1" dirty="0"/>
                  <a:t>finite</a:t>
                </a:r>
                <a:r>
                  <a:rPr lang="en-US" sz="2000" dirty="0"/>
                  <a:t> value = 254 (since 255 is reserved for infinity and </a:t>
                </a:r>
                <a:r>
                  <a:rPr lang="en-US" sz="2000" dirty="0" err="1"/>
                  <a:t>NaN</a:t>
                </a:r>
                <a:r>
                  <a:rPr lang="en-US" sz="2000" dirty="0"/>
                  <a:t>)</a:t>
                </a:r>
              </a:p>
              <a:p>
                <a:r>
                  <a:rPr lang="en-US" sz="2000" b="1" dirty="0"/>
                  <a:t>Mantissa</a:t>
                </a:r>
                <a:r>
                  <a:rPr lang="en-US" sz="2000" dirty="0"/>
                  <a:t> = all 1s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11111111111111111111111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</m:e>
                    </m:d>
                  </m:oMath>
                </a14:m>
                <a:endParaRPr lang="ar-AE" sz="2000" dirty="0"/>
              </a:p>
              <a:p>
                <a:r>
                  <a:rPr lang="en-US" sz="2000" b="1" dirty="0"/>
                  <a:t>Numbers farthest from zero: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(−</m:t>
                          </m:r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23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254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127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=±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128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104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/>
                        </a:rPr>
                        <m:t>≈±</m:t>
                      </m:r>
                      <m:r>
                        <a:rPr lang="en-US" sz="2000" i="1"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.</m:t>
                      </m:r>
                      <m:r>
                        <a:rPr lang="en-US" sz="2000" i="1">
                          <a:latin typeface="Cambria Math"/>
                        </a:rPr>
                        <m:t>40</m:t>
                      </m:r>
                      <m:r>
                        <a:rPr lang="en-US" sz="20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38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220430"/>
                <a:ext cx="9829800" cy="1675715"/>
              </a:xfrm>
              <a:prstGeom prst="rect">
                <a:avLst/>
              </a:prstGeom>
              <a:blipFill>
                <a:blip r:embed="rId3"/>
                <a:stretch>
                  <a:fillRect l="-620" t="-1818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3036"/>
            <a:ext cx="7696200" cy="225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68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11049000" cy="4023360"/>
          </a:xfrm>
        </p:spPr>
        <p:txBody>
          <a:bodyPr/>
          <a:lstStyle/>
          <a:p>
            <a:r>
              <a:rPr lang="en-US" dirty="0"/>
              <a:t>Given a hypothetical five-bit floating-point system (similar to IEEE 754). </a:t>
            </a:r>
          </a:p>
          <a:p>
            <a:pPr lvl="1"/>
            <a:r>
              <a:rPr lang="en-US" dirty="0"/>
              <a:t>the sign bit, an exponent (2 bits), and a fraction (2 bits)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91182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05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F4B5-AD2F-9945-9BCB-9000518A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between Range and Precision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A0D7C-5BDE-134D-93DD-D24421D5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13255939-6E2F-ED4D-98E3-3A2BE2F216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102616"/>
            <a:ext cx="8229600" cy="210133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Floating-Point</a:t>
            </a:r>
          </a:p>
          <a:p>
            <a:pPr lvl="1"/>
            <a:r>
              <a:rPr lang="en-US" sz="1800" dirty="0"/>
              <a:t>Resolution: difference between two neighbor numbers</a:t>
            </a:r>
          </a:p>
          <a:p>
            <a:pPr lvl="1"/>
            <a:r>
              <a:rPr lang="en-US" sz="1800" dirty="0"/>
              <a:t>Precision decreases as the magnitude increases</a:t>
            </a:r>
          </a:p>
          <a:p>
            <a:r>
              <a:rPr lang="en-US" sz="2000" dirty="0"/>
              <a:t>Fixed-Point</a:t>
            </a:r>
          </a:p>
          <a:p>
            <a:pPr lvl="1"/>
            <a:r>
              <a:rPr lang="en-US" sz="1800" dirty="0"/>
              <a:t>Numbers are evenly distributed among the representable range</a:t>
            </a:r>
          </a:p>
          <a:p>
            <a:pPr lvl="1"/>
            <a:r>
              <a:rPr lang="en-US" sz="1800" dirty="0"/>
              <a:t>Precision is fixed</a:t>
            </a:r>
          </a:p>
          <a:p>
            <a:pPr lvl="1"/>
            <a:endParaRPr lang="en-US" sz="18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CE358FA-B8E5-B342-A612-64943272F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2158484"/>
            <a:ext cx="8915400" cy="12382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5718608-427E-E445-A340-1FE2CA509E62}"/>
              </a:ext>
            </a:extLst>
          </p:cNvPr>
          <p:cNvSpPr txBox="1"/>
          <p:nvPr/>
        </p:nvSpPr>
        <p:spPr>
          <a:xfrm>
            <a:off x="1981200" y="1528286"/>
            <a:ext cx="459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simplified 5-bit floating-point (IEEE 754 style)</a:t>
            </a:r>
          </a:p>
        </p:txBody>
      </p:sp>
    </p:spTree>
    <p:extLst>
      <p:ext uri="{BB962C8B-B14F-4D97-AF65-F5344CB8AC3E}">
        <p14:creationId xmlns:p14="http://schemas.microsoft.com/office/powerpoint/2010/main" val="1002974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9A7F-FF94-CF8B-8F58-AA740C0B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FP formats used in AI and 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B585A-1E35-978A-1D8C-F85D9EA3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4D77F-669A-A724-34EC-94F5C04F32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096000" cy="4937760"/>
          </a:xfrm>
        </p:spPr>
        <p:txBody>
          <a:bodyPr>
            <a:normAutofit/>
          </a:bodyPr>
          <a:lstStyle/>
          <a:p>
            <a:r>
              <a:rPr lang="en-US" dirty="0"/>
              <a:t>bf16 (bfloat16) and bf8 (bfloat8) are floating point formats used in AI and machine learning for efficient computation with lower precision while retaining useful range.</a:t>
            </a:r>
          </a:p>
          <a:p>
            <a:r>
              <a:rPr lang="en-US" dirty="0"/>
              <a:t>bf8 is cutting edge and experimental for very efficient AI deployment where accuracy can be slightly sacrificed for speed and lower memory footprints. bf16 is established as a good practical balance for many ML tasks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C9B12A-5BB4-5F2F-BCC2-1CB754290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19200"/>
            <a:ext cx="5117613" cy="52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3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8DDC-948E-EE03-2F91-C42717B0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7B88B-00F4-B914-5EED-7CCE6E4C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29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04D09-7213-2F35-AD9D-8F22A94BFA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Floating Point Numbers Work (in 7 minutes!)</a:t>
            </a:r>
          </a:p>
          <a:p>
            <a:pPr lvl="1"/>
            <a:r>
              <a:rPr lang="en-US" dirty="0">
                <a:hlinkClick r:id="rId2"/>
              </a:rPr>
              <a:t>https://www.youtube.com/watch?v=W_Knvo9NuJY</a:t>
            </a:r>
            <a:endParaRPr lang="en-US" dirty="0"/>
          </a:p>
          <a:p>
            <a:r>
              <a:rPr lang="en-US" dirty="0"/>
              <a:t>HOW TO: Convert IEEE-754 Single-Precision Binary to Decimal, Steven Petryk</a:t>
            </a:r>
          </a:p>
          <a:p>
            <a:pPr lvl="1"/>
            <a:r>
              <a:rPr lang="en-US" dirty="0">
                <a:hlinkClick r:id="rId3"/>
              </a:rPr>
              <a:t>https://www.youtube.com/watch?v=4DfXdJdaNYs</a:t>
            </a:r>
            <a:r>
              <a:rPr lang="en-US" dirty="0"/>
              <a:t> </a:t>
            </a:r>
          </a:p>
          <a:p>
            <a:r>
              <a:rPr lang="en-US" dirty="0"/>
              <a:t>Why Is This Happening?! Floating Point Approximation</a:t>
            </a:r>
          </a:p>
          <a:p>
            <a:pPr lvl="1"/>
            <a:r>
              <a:rPr lang="en-US" dirty="0">
                <a:hlinkClick r:id="rId4"/>
              </a:rPr>
              <a:t>https://www.youtube.com/watch?v=2gIxbTn7GSc</a:t>
            </a:r>
            <a:r>
              <a:rPr lang="en-US" dirty="0"/>
              <a:t> </a:t>
            </a:r>
          </a:p>
          <a:p>
            <a:r>
              <a:rPr lang="en-US" dirty="0"/>
              <a:t>IEEE 754 Binary to Float Conversion</a:t>
            </a:r>
          </a:p>
          <a:p>
            <a:pPr lvl="1"/>
            <a:r>
              <a:rPr lang="en-US" dirty="0">
                <a:hlinkClick r:id="rId5"/>
              </a:rPr>
              <a:t>https://www.youtube.com/watch?v=9k5rdPUzij8&amp;list=PL-ftFcielQtGxBUfzkbz9tWlRZb-rlJ2p&amp;index=2</a:t>
            </a:r>
            <a:r>
              <a:rPr lang="en-US" dirty="0"/>
              <a:t> </a:t>
            </a:r>
          </a:p>
          <a:p>
            <a:r>
              <a:rPr lang="en-US" dirty="0"/>
              <a:t>IEEE 754 Float to Binary Conversion</a:t>
            </a:r>
          </a:p>
          <a:p>
            <a:pPr lvl="1"/>
            <a:r>
              <a:rPr lang="en-US" dirty="0">
                <a:hlinkClick r:id="rId5"/>
              </a:rPr>
              <a:t>https://www.youtube.com/watch?v=9k5rdPUzij8&amp;list=PL-ftFcielQtGxBUfzkbz9tWlRZb-rlJ2p&amp;index=2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9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88" y="122623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Q Notation: </a:t>
            </a:r>
            <a:r>
              <a:rPr lang="en-US" b="1" dirty="0" err="1">
                <a:solidFill>
                  <a:srgbClr val="C00000"/>
                </a:solidFill>
              </a:rPr>
              <a:t>UQm.n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53201" y="1734573"/>
                <a:ext cx="2593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𝒉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734573"/>
                <a:ext cx="2593787" cy="461665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65526"/>
            <a:ext cx="3495675" cy="15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934076" y="4191001"/>
                <a:ext cx="42767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101</m:t>
                      </m:r>
                      <m:r>
                        <a:rPr lang="en-US" sz="2400">
                          <a:latin typeface="Cambria Math"/>
                        </a:rPr>
                        <m:t>01.10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076" y="4191001"/>
                <a:ext cx="4276725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89586" y="4719936"/>
                <a:ext cx="21557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=21+5</m:t>
                      </m:r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86" y="4719936"/>
                <a:ext cx="215578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23766" y="5253336"/>
                <a:ext cx="1496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=21.625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66" y="5253336"/>
                <a:ext cx="14964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876" y="1295401"/>
            <a:ext cx="4235944" cy="20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B84E-23D7-EF42-AD9A-2FD16AB4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Fixed-point </a:t>
            </a:r>
            <a:r>
              <a:rPr lang="en-US" dirty="0">
                <a:solidFill>
                  <a:srgbClr val="C00000"/>
                </a:solidFill>
              </a:rPr>
              <a:t>UQ5.3</a:t>
            </a:r>
            <a:r>
              <a:rPr lang="en-US" dirty="0"/>
              <a:t> to Float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B4A73-41F6-7242-AA10-FB202C6C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FBCBF-1E84-844F-A05E-70732418C1D8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1676400"/>
          <a:ext cx="609600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608722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912036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136163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502390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6361807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402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04090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6764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4</a:t>
                      </a:r>
                      <a:endParaRPr lang="en-US" baseline="30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17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559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D33914-E4FD-5A40-A0B8-5F8EF15AFA79}"/>
                  </a:ext>
                </a:extLst>
              </p:cNvPr>
              <p:cNvSpPr/>
              <p:nvPr/>
            </p:nvSpPr>
            <p:spPr>
              <a:xfrm>
                <a:off x="1905001" y="3664416"/>
                <a:ext cx="8922689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.625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D33914-E4FD-5A40-A0B8-5F8EF15AF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664416"/>
                <a:ext cx="8922689" cy="1508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41DCFD71-547D-294F-BA74-45C2EF4B531A}"/>
              </a:ext>
            </a:extLst>
          </p:cNvPr>
          <p:cNvSpPr/>
          <p:nvPr/>
        </p:nvSpPr>
        <p:spPr>
          <a:xfrm rot="5400000">
            <a:off x="4497324" y="960158"/>
            <a:ext cx="228600" cy="3578352"/>
          </a:xfrm>
          <a:prstGeom prst="rightBrace">
            <a:avLst>
              <a:gd name="adj1" fmla="val 3755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9FD32-5D8D-D44B-B333-A9AC97BC1092}"/>
              </a:ext>
            </a:extLst>
          </p:cNvPr>
          <p:cNvSpPr txBox="1"/>
          <p:nvPr/>
        </p:nvSpPr>
        <p:spPr>
          <a:xfrm>
            <a:off x="3963145" y="2929074"/>
            <a:ext cx="129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 Part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6A33F13-8E9F-354C-827C-6EE65EBEEA57}"/>
              </a:ext>
            </a:extLst>
          </p:cNvPr>
          <p:cNvSpPr/>
          <p:nvPr/>
        </p:nvSpPr>
        <p:spPr>
          <a:xfrm rot="5400000">
            <a:off x="7799898" y="1758735"/>
            <a:ext cx="228600" cy="1981200"/>
          </a:xfrm>
          <a:prstGeom prst="rightBrace">
            <a:avLst>
              <a:gd name="adj1" fmla="val 3755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91736-9BB8-BA43-926F-CA096C87BB08}"/>
              </a:ext>
            </a:extLst>
          </p:cNvPr>
          <p:cNvSpPr txBox="1"/>
          <p:nvPr/>
        </p:nvSpPr>
        <p:spPr>
          <a:xfrm>
            <a:off x="7136678" y="2921895"/>
            <a:ext cx="15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Fractional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D60508-FCE6-254C-AB22-B433E6168A6F}"/>
                  </a:ext>
                </a:extLst>
              </p:cNvPr>
              <p:cNvSpPr/>
              <p:nvPr/>
            </p:nvSpPr>
            <p:spPr>
              <a:xfrm>
                <a:off x="1828801" y="5385050"/>
                <a:ext cx="5923059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10101101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173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=21.625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D60508-FCE6-254C-AB22-B433E6168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5385050"/>
                <a:ext cx="5923059" cy="670568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5C742A56-BC97-D34C-BEEC-4FBC71B7F89A}"/>
              </a:ext>
            </a:extLst>
          </p:cNvPr>
          <p:cNvSpPr/>
          <p:nvPr/>
        </p:nvSpPr>
        <p:spPr>
          <a:xfrm>
            <a:off x="6591300" y="2334248"/>
            <a:ext cx="76200" cy="76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D3C55D-5D39-C947-8F39-5654725F5B52}"/>
              </a:ext>
            </a:extLst>
          </p:cNvPr>
          <p:cNvCxnSpPr/>
          <p:nvPr/>
        </p:nvCxnSpPr>
        <p:spPr>
          <a:xfrm>
            <a:off x="6629400" y="2547166"/>
            <a:ext cx="0" cy="424634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0F79D3-4478-4D48-9D4D-6F44633C14AA}"/>
              </a:ext>
            </a:extLst>
          </p:cNvPr>
          <p:cNvSpPr txBox="1"/>
          <p:nvPr/>
        </p:nvSpPr>
        <p:spPr>
          <a:xfrm>
            <a:off x="6244520" y="2898752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Radix </a:t>
            </a:r>
          </a:p>
          <a:p>
            <a:pPr algn="ctr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23036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B84E-23D7-EF42-AD9A-2FD16AB4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Fixed-point </a:t>
            </a:r>
            <a:r>
              <a:rPr lang="en-US" dirty="0">
                <a:solidFill>
                  <a:srgbClr val="C00000"/>
                </a:solidFill>
              </a:rPr>
              <a:t>Q4.3</a:t>
            </a:r>
            <a:r>
              <a:rPr lang="en-US" dirty="0"/>
              <a:t> to Float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B4A73-41F6-7242-AA10-FB202C6C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FFBCBF-1E84-844F-A05E-70732418C1D8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1676400"/>
          <a:ext cx="6096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9608722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9120367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136163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5023902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6361807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184029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04090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6764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FF"/>
                          </a:solidFill>
                        </a:rPr>
                        <a:t>-2</a:t>
                      </a:r>
                      <a:r>
                        <a:rPr lang="en-US" sz="2000" b="1" baseline="30000" dirty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2000" b="1" baseline="30000" dirty="0">
                        <a:solidFill>
                          <a:srgbClr val="0000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lang="en-US" baseline="30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17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55968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72FC781-D6CA-B049-B604-EAA5CFCB5413}"/>
              </a:ext>
            </a:extLst>
          </p:cNvPr>
          <p:cNvSpPr/>
          <p:nvPr/>
        </p:nvSpPr>
        <p:spPr>
          <a:xfrm>
            <a:off x="6591300" y="2334248"/>
            <a:ext cx="76200" cy="76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D33914-E4FD-5A40-A0B8-5F8EF15AFA79}"/>
                  </a:ext>
                </a:extLst>
              </p:cNvPr>
              <p:cNvSpPr/>
              <p:nvPr/>
            </p:nvSpPr>
            <p:spPr>
              <a:xfrm>
                <a:off x="2385392" y="5465047"/>
                <a:ext cx="5923059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10101101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−83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=−10.375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D33914-E4FD-5A40-A0B8-5F8EF15AF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2" y="5465047"/>
                <a:ext cx="5923059" cy="670568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41DCFD71-547D-294F-BA74-45C2EF4B531A}"/>
              </a:ext>
            </a:extLst>
          </p:cNvPr>
          <p:cNvSpPr/>
          <p:nvPr/>
        </p:nvSpPr>
        <p:spPr>
          <a:xfrm rot="5400000">
            <a:off x="4953000" y="1415834"/>
            <a:ext cx="228600" cy="2667000"/>
          </a:xfrm>
          <a:prstGeom prst="rightBrace">
            <a:avLst>
              <a:gd name="adj1" fmla="val 3755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9FD32-5D8D-D44B-B333-A9AC97BC1092}"/>
              </a:ext>
            </a:extLst>
          </p:cNvPr>
          <p:cNvSpPr txBox="1"/>
          <p:nvPr/>
        </p:nvSpPr>
        <p:spPr>
          <a:xfrm>
            <a:off x="4405653" y="2908130"/>
            <a:ext cx="129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 Part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6A33F13-8E9F-354C-827C-6EE65EBEEA57}"/>
              </a:ext>
            </a:extLst>
          </p:cNvPr>
          <p:cNvSpPr/>
          <p:nvPr/>
        </p:nvSpPr>
        <p:spPr>
          <a:xfrm rot="5400000">
            <a:off x="7799898" y="1758735"/>
            <a:ext cx="228600" cy="1981200"/>
          </a:xfrm>
          <a:prstGeom prst="rightBrace">
            <a:avLst>
              <a:gd name="adj1" fmla="val 3755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91736-9BB8-BA43-926F-CA096C87BB08}"/>
              </a:ext>
            </a:extLst>
          </p:cNvPr>
          <p:cNvSpPr txBox="1"/>
          <p:nvPr/>
        </p:nvSpPr>
        <p:spPr>
          <a:xfrm>
            <a:off x="7211218" y="2929074"/>
            <a:ext cx="155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Fractional Part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B91D5A-1F0A-AC4F-84A6-703526DB75C1}"/>
              </a:ext>
            </a:extLst>
          </p:cNvPr>
          <p:cNvCxnSpPr/>
          <p:nvPr/>
        </p:nvCxnSpPr>
        <p:spPr>
          <a:xfrm>
            <a:off x="6629400" y="2547166"/>
            <a:ext cx="0" cy="424634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1B8BEC-94E1-1748-A70A-9D0C2996E3F2}"/>
              </a:ext>
            </a:extLst>
          </p:cNvPr>
          <p:cNvSpPr txBox="1"/>
          <p:nvPr/>
        </p:nvSpPr>
        <p:spPr>
          <a:xfrm>
            <a:off x="6244520" y="2898752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Radix </a:t>
            </a:r>
          </a:p>
          <a:p>
            <a:pPr algn="ctr"/>
            <a:r>
              <a:rPr lang="en-US" dirty="0"/>
              <a:t>Point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ACDFB6-CB1C-F046-903B-0F6330D2B021}"/>
              </a:ext>
            </a:extLst>
          </p:cNvPr>
          <p:cNvCxnSpPr/>
          <p:nvPr/>
        </p:nvCxnSpPr>
        <p:spPr>
          <a:xfrm>
            <a:off x="3210692" y="2519967"/>
            <a:ext cx="0" cy="424634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32CB56-2FB8-054B-BFC2-1005E4FDFCEF}"/>
              </a:ext>
            </a:extLst>
          </p:cNvPr>
          <p:cNvSpPr txBox="1"/>
          <p:nvPr/>
        </p:nvSpPr>
        <p:spPr>
          <a:xfrm>
            <a:off x="2819401" y="2941060"/>
            <a:ext cx="78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Signed</a:t>
            </a:r>
          </a:p>
          <a:p>
            <a:pPr algn="ctr"/>
            <a:r>
              <a:rPr lang="en-US" dirty="0"/>
              <a:t>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E825E6-FF9D-4C4C-BAD6-B7F97262EE21}"/>
                  </a:ext>
                </a:extLst>
              </p:cNvPr>
              <p:cNvSpPr/>
              <p:nvPr/>
            </p:nvSpPr>
            <p:spPr>
              <a:xfrm>
                <a:off x="2385392" y="3765766"/>
                <a:ext cx="8282609" cy="1547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𝟏𝟎𝟏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zh-CN" sz="2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−10.375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FE825E6-FF9D-4C4C-BAD6-B7F97262E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2" y="3765766"/>
                <a:ext cx="8282609" cy="1547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4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36" y="13589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U5.3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vs.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Q4.3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93" y="4248849"/>
            <a:ext cx="5867400" cy="1054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8CFBB5-1212-601B-2237-368E039FFF71}"/>
                  </a:ext>
                </a:extLst>
              </p:cNvPr>
              <p:cNvSpPr/>
              <p:nvPr/>
            </p:nvSpPr>
            <p:spPr>
              <a:xfrm>
                <a:off x="7043919" y="4248849"/>
                <a:ext cx="2593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𝒉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8CFBB5-1212-601B-2237-368E039FF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19" y="4248849"/>
                <a:ext cx="2593787" cy="461665"/>
              </a:xfrm>
              <a:prstGeom prst="rect">
                <a:avLst/>
              </a:prstGeom>
              <a:blipFill>
                <a:blip r:embed="rId3"/>
                <a:stretch>
                  <a:fillRect l="-187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AE8020-4EB0-3A3C-B817-2E0CDD071A13}"/>
                  </a:ext>
                </a:extLst>
              </p:cNvPr>
              <p:cNvSpPr/>
              <p:nvPr/>
            </p:nvSpPr>
            <p:spPr>
              <a:xfrm>
                <a:off x="6967720" y="1927826"/>
                <a:ext cx="25937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𝒉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𝒍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AE8020-4EB0-3A3C-B817-2E0CDD071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20" y="1927826"/>
                <a:ext cx="2593787" cy="461665"/>
              </a:xfrm>
              <a:prstGeom prst="rect">
                <a:avLst/>
              </a:prstGeom>
              <a:blipFill>
                <a:blip r:embed="rId4"/>
                <a:stretch>
                  <a:fillRect l="-21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26A787C-D5E8-DF93-A947-D5D06F2FA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395" y="1488654"/>
            <a:ext cx="4235944" cy="2015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86CA58-35DC-35A0-59CB-E995AC9A6AC0}"/>
                  </a:ext>
                </a:extLst>
              </p:cNvPr>
              <p:cNvSpPr/>
              <p:nvPr/>
            </p:nvSpPr>
            <p:spPr>
              <a:xfrm>
                <a:off x="6815319" y="2387698"/>
                <a:ext cx="42767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101</m:t>
                      </m:r>
                      <m:r>
                        <a:rPr lang="en-US" sz="2400">
                          <a:latin typeface="Cambria Math"/>
                        </a:rPr>
                        <m:t>01.10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86CA58-35DC-35A0-59CB-E995AC9A6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19" y="2387698"/>
                <a:ext cx="4276725" cy="46166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728BAD-20A6-C549-3961-871A98BB8BD5}"/>
                  </a:ext>
                </a:extLst>
              </p:cNvPr>
              <p:cNvSpPr/>
              <p:nvPr/>
            </p:nvSpPr>
            <p:spPr>
              <a:xfrm>
                <a:off x="8618549" y="2907553"/>
                <a:ext cx="21557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=21+5</m:t>
                      </m:r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728BAD-20A6-C549-3961-871A98BB8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49" y="2907553"/>
                <a:ext cx="2155783" cy="461665"/>
              </a:xfrm>
              <a:prstGeom prst="rect">
                <a:avLst/>
              </a:prstGeom>
              <a:blipFill>
                <a:blip r:embed="rId7"/>
                <a:stretch>
                  <a:fillRect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8B9F24-9B86-C996-2235-D44777E997D0}"/>
                  </a:ext>
                </a:extLst>
              </p:cNvPr>
              <p:cNvSpPr/>
              <p:nvPr/>
            </p:nvSpPr>
            <p:spPr>
              <a:xfrm>
                <a:off x="8618549" y="3440953"/>
                <a:ext cx="14964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=21.625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8B9F24-9B86-C996-2235-D44777E99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49" y="3440953"/>
                <a:ext cx="14964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545598-B5FA-FE94-4620-A1EE2EC37783}"/>
                  </a:ext>
                </a:extLst>
              </p:cNvPr>
              <p:cNvSpPr/>
              <p:nvPr/>
            </p:nvSpPr>
            <p:spPr>
              <a:xfrm>
                <a:off x="7043919" y="4768704"/>
                <a:ext cx="42767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101</m:t>
                      </m:r>
                      <m:r>
                        <a:rPr lang="en-US" sz="2400">
                          <a:latin typeface="Cambria Math"/>
                        </a:rPr>
                        <m:t>01.10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>
                              <a:latin typeface="Cambria Math"/>
                            </a:rPr>
                            <m:t>2 </m:t>
                          </m:r>
                        </m:sub>
                      </m:sSub>
                      <m:r>
                        <a:rPr lang="en-US" sz="240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F545598-B5FA-FE94-4620-A1EE2EC37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919" y="4768704"/>
                <a:ext cx="4276725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A8DD24-1DA5-CB13-6660-A497481550D9}"/>
                  </a:ext>
                </a:extLst>
              </p:cNvPr>
              <p:cNvSpPr/>
              <p:nvPr/>
            </p:nvSpPr>
            <p:spPr>
              <a:xfrm>
                <a:off x="8799429" y="5297639"/>
                <a:ext cx="25218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US" sz="2400">
                          <a:latin typeface="Cambria Math"/>
                        </a:rPr>
                        <m:t>+5</m:t>
                      </m:r>
                      <m:r>
                        <a:rPr lang="en-US" sz="24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A8DD24-1DA5-CB13-6660-A49748155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29" y="5297639"/>
                <a:ext cx="25218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E22E4F-AFA9-45D6-550A-06ADB794B1A9}"/>
                  </a:ext>
                </a:extLst>
              </p:cNvPr>
              <p:cNvSpPr/>
              <p:nvPr/>
            </p:nvSpPr>
            <p:spPr>
              <a:xfrm>
                <a:off x="8833609" y="5831039"/>
                <a:ext cx="17256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−10.375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E22E4F-AFA9-45D6-550A-06ADB794B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09" y="5831039"/>
                <a:ext cx="172566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5F8D846-E86A-6AC9-7F97-F7A2747DA131}"/>
              </a:ext>
            </a:extLst>
          </p:cNvPr>
          <p:cNvSpPr txBox="1"/>
          <p:nvPr/>
        </p:nvSpPr>
        <p:spPr>
          <a:xfrm>
            <a:off x="560533" y="3879517"/>
            <a:ext cx="4191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Signed Fixed-point Representation </a:t>
            </a:r>
            <a:r>
              <a:rPr lang="en-US" b="1" dirty="0" err="1">
                <a:solidFill>
                  <a:srgbClr val="C00000"/>
                </a:solidFill>
              </a:rPr>
              <a:t>Qm.n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7B1F1-0089-5E89-6DC4-7AA2C4B2AA6A}"/>
              </a:ext>
            </a:extLst>
          </p:cNvPr>
          <p:cNvSpPr txBox="1"/>
          <p:nvPr/>
        </p:nvSpPr>
        <p:spPr>
          <a:xfrm>
            <a:off x="534632" y="1254452"/>
            <a:ext cx="4342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Unsigned Fixed-point Representation </a:t>
            </a:r>
            <a:r>
              <a:rPr lang="en-US" b="1" dirty="0" err="1">
                <a:solidFill>
                  <a:srgbClr val="C00000"/>
                </a:solidFill>
              </a:rPr>
              <a:t>Um.n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8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D74F-45C0-6BB9-583C-6A413F51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Ways of Calculating Two’s Complement (integer)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5359D-93B9-F45E-EC22-0CF1557A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EC4C54-027C-6745-109D-55B118BE5E1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Convert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10101</m:t>
                    </m:r>
                  </m:oMath>
                </a14:m>
                <a:r>
                  <a:rPr lang="en-US" dirty="0"/>
                  <a:t> into decimal with Two’s Complement notation’</a:t>
                </a:r>
              </a:p>
              <a:p>
                <a:r>
                  <a:rPr lang="en-US" dirty="0"/>
                  <a:t>Method 1, invert bits and add 1:</a:t>
                </a:r>
              </a:p>
              <a:p>
                <a:pPr lvl="1"/>
                <a:r>
                  <a:rPr lang="en-US" dirty="0"/>
                  <a:t>01010 + 1 = 01011 = 11 in decimal, hence 10101 = -11 in decimal</a:t>
                </a:r>
              </a:p>
              <a:p>
                <a:r>
                  <a:rPr lang="en-US" dirty="0"/>
                  <a:t>Method 2, calculate directly: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 in decimal</a:t>
                </a:r>
              </a:p>
              <a:p>
                <a:r>
                  <a:rPr lang="en-US" dirty="0"/>
                  <a:t>The two definitions are mathematically identical (proof omitted)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EC4C54-027C-6745-109D-55B118BE5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56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31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589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/>
              <a:t>Convert Float to Fixed-point </a:t>
            </a:r>
            <a:r>
              <a:rPr lang="en-US" dirty="0">
                <a:solidFill>
                  <a:srgbClr val="C00000"/>
                </a:solidFill>
              </a:rPr>
              <a:t>UQ4.12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3352800"/>
                <a:ext cx="10439400" cy="280416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200" dirty="0"/>
                  <a:t>Calculate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12867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964928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lvl="0"/>
                <a:r>
                  <a:rPr lang="en-US" sz="2200" dirty="0"/>
                  <a:t>Round the result to nearest integer,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𝑟𝑜𝑢𝑛𝑑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12867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964928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12868</m:t>
                    </m:r>
                  </m:oMath>
                </a14:m>
                <a:endParaRPr lang="en-US" sz="2200" dirty="0"/>
              </a:p>
              <a:p>
                <a:pPr lvl="0"/>
                <a:r>
                  <a:rPr lang="en-US" sz="2200" dirty="0"/>
                  <a:t>Convert the integer to binary: </a:t>
                </a:r>
                <a:r>
                  <a:rPr lang="en-US" sz="2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12868</a:t>
                </a:r>
                <a:r>
                  <a:rPr lang="en-US" sz="2200" dirty="0"/>
                  <a:t> = </a:t>
                </a:r>
                <a:r>
                  <a:rPr lang="en-US" sz="2200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0011_0010_0100_0100</a:t>
                </a:r>
                <a:r>
                  <a:rPr lang="en-US" sz="2200" baseline="-25000" dirty="0"/>
                  <a:t>2</a:t>
                </a:r>
                <a:endParaRPr lang="en-US" sz="2200" dirty="0"/>
              </a:p>
              <a:p>
                <a:pPr lvl="0"/>
                <a:r>
                  <a:rPr lang="en-US" sz="2200" dirty="0"/>
                  <a:t>Organize into </a:t>
                </a:r>
                <a:r>
                  <a:rPr lang="en-US" sz="22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UQ4.12</a:t>
                </a:r>
                <a:r>
                  <a:rPr lang="en-US" sz="2200" dirty="0"/>
                  <a:t>: </a:t>
                </a:r>
                <a:r>
                  <a:rPr lang="en-US" sz="2200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0011.0010_0100_0100</a:t>
                </a:r>
                <a:r>
                  <a:rPr lang="en-US" sz="2200" baseline="-25000" dirty="0"/>
                  <a:t>2</a:t>
                </a:r>
                <a:endParaRPr lang="en-US" sz="2200" dirty="0"/>
              </a:p>
              <a:p>
                <a:pPr lvl="0"/>
                <a:r>
                  <a:rPr lang="en-US" sz="2200" dirty="0"/>
                  <a:t>Final result in hex: </a:t>
                </a:r>
                <a:r>
                  <a:rPr lang="en-US" sz="2200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0x3244</a:t>
                </a:r>
              </a:p>
              <a:p>
                <a:r>
                  <a:rPr lang="en-US" sz="2200" dirty="0"/>
                  <a:t>Error = </a:t>
                </a:r>
                <a:r>
                  <a:rPr lang="en-US" sz="2200" dirty="0" err="1"/>
                  <a:t>reconstructed_value</a:t>
                </a:r>
                <a:r>
                  <a:rPr lang="en-US" sz="2200" dirty="0"/>
                  <a:t> − </a:t>
                </a:r>
                <a:r>
                  <a:rPr lang="en-US" sz="2200" dirty="0" err="1"/>
                  <a:t>true_value</a:t>
                </a:r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12868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5625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3352800"/>
                <a:ext cx="10439400" cy="2804160"/>
              </a:xfrm>
              <a:blipFill>
                <a:blip r:embed="rId2"/>
                <a:stretch>
                  <a:fillRect l="-292" t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6630" y="2691745"/>
                <a:ext cx="100713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Example:  Convert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141593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to UQ4.12 (4 bits integer, 12 bits fraction)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0" y="2691745"/>
                <a:ext cx="10071370" cy="461665"/>
              </a:xfrm>
              <a:prstGeom prst="rect">
                <a:avLst/>
              </a:prstGeom>
              <a:blipFill>
                <a:blip r:embed="rId3"/>
                <a:stretch>
                  <a:fillRect l="-96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23E331-4F21-1E49-A526-C032F063B251}"/>
                  </a:ext>
                </a:extLst>
              </p:cNvPr>
              <p:cNvSpPr txBox="1"/>
              <p:nvPr/>
            </p:nvSpPr>
            <p:spPr>
              <a:xfrm>
                <a:off x="3276601" y="1732865"/>
                <a:ext cx="51569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𝑅𝑒𝑝𝑟𝑒𝑠𝑒𝑛𝑡𝑎𝑡𝑖𝑜𝑛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𝑓𝑙𝑜𝑎𝑡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23E331-4F21-1E49-A526-C032F063B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1732865"/>
                <a:ext cx="5156925" cy="369332"/>
              </a:xfrm>
              <a:prstGeom prst="rect">
                <a:avLst/>
              </a:prstGeom>
              <a:blipFill>
                <a:blip r:embed="rId4"/>
                <a:stretch>
                  <a:fillRect l="-1478" t="-6667" r="-172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C59383-1FD7-3B4F-8020-F493DDEAC031}"/>
              </a:ext>
            </a:extLst>
          </p:cNvPr>
          <p:cNvSpPr txBox="1"/>
          <p:nvPr/>
        </p:nvSpPr>
        <p:spPr>
          <a:xfrm>
            <a:off x="596630" y="1282393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  <a:cs typeface="Consolas" panose="020B0609020204030204" pitchFamily="49" charset="0"/>
              </a:rPr>
              <a:t>UQm.n</a:t>
            </a:r>
            <a:r>
              <a:rPr lang="en-US" sz="2000" dirty="0">
                <a:latin typeface="+mj-lt"/>
                <a:cs typeface="Consolas" panose="020B0609020204030204" pitchFamily="49" charset="0"/>
              </a:rPr>
              <a:t> for unsigned fixed-point</a:t>
            </a:r>
          </a:p>
        </p:txBody>
      </p:sp>
    </p:spTree>
    <p:extLst>
      <p:ext uri="{BB962C8B-B14F-4D97-AF65-F5344CB8AC3E}">
        <p14:creationId xmlns:p14="http://schemas.microsoft.com/office/powerpoint/2010/main" val="19221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511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Convert Float to Fixed-point </a:t>
            </a:r>
            <a:r>
              <a:rPr lang="en-US" dirty="0">
                <a:solidFill>
                  <a:srgbClr val="C00000"/>
                </a:solidFill>
              </a:rPr>
              <a:t>Q3.12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3350596"/>
                <a:ext cx="11049000" cy="2806364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n-US" sz="2000" dirty="0"/>
                  <a:t>Calculate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−12867.964928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:endParaRPr lang="en-US" sz="2000" dirty="0"/>
              </a:p>
              <a:p>
                <a:pPr lvl="0"/>
                <a:r>
                  <a:rPr lang="en-US" sz="2000" dirty="0"/>
                  <a:t>Round the result to an integer,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𝑟𝑜𝑢𝑛𝑑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−12867.964928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12868</m:t>
                    </m:r>
                  </m:oMath>
                </a14:m>
                <a:endParaRPr lang="en-US" sz="2000" dirty="0"/>
              </a:p>
              <a:p>
                <a:pPr lvl="0"/>
                <a:r>
                  <a:rPr lang="en-US" sz="2000" dirty="0"/>
                  <a:t>Find the 16-bit two’s complement: </a:t>
                </a:r>
                <a:r>
                  <a:rPr lang="en-US" sz="2000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1100_1101_1011_1100</a:t>
                </a:r>
                <a:r>
                  <a:rPr lang="en-US" sz="2000" baseline="-25000" dirty="0"/>
                  <a:t>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12868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3244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0011</m:t>
                    </m:r>
                    <m:r>
                      <m:rPr>
                        <m:nor/>
                      </m:rPr>
                      <a:rPr lang="ar-AE" sz="2000" i="1"/>
                      <m:t>  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0010</m:t>
                    </m:r>
                    <m:r>
                      <m:rPr>
                        <m:nor/>
                      </m:rPr>
                      <a:rPr lang="ar-AE" sz="2000" i="1"/>
                      <m:t>  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0100</m:t>
                    </m:r>
                    <m:r>
                      <m:rPr>
                        <m:nor/>
                      </m:rPr>
                      <a:rPr lang="ar-AE" sz="2000" i="1"/>
                      <m:t>  </m:t>
                    </m:r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0100</m:t>
                        </m:r>
                      </m:e>
                      <m:sub>
                        <m:r>
                          <a:rPr lang="ar-AE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ar-AE" sz="2000" dirty="0"/>
              </a:p>
              <a:p>
                <a:pPr lvl="1"/>
                <a:r>
                  <a:rPr lang="en-US" sz="2000" dirty="0"/>
                  <a:t>Invert bits and add 1 →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12868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1101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1011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110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Organize into 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Q3.12</a:t>
                </a:r>
                <a:r>
                  <a:rPr lang="en-US" sz="2000" dirty="0"/>
                  <a:t>: </a:t>
                </a:r>
                <a:r>
                  <a:rPr lang="en-US" sz="2000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1100.1101_1011_1100</a:t>
                </a:r>
                <a:r>
                  <a:rPr lang="en-US" sz="2000" baseline="-25000" dirty="0"/>
                  <a:t>2</a:t>
                </a:r>
                <a:endParaRPr lang="en-US" sz="2000" dirty="0"/>
              </a:p>
              <a:p>
                <a:pPr lvl="0"/>
                <a:r>
                  <a:rPr lang="en-US" sz="2000" dirty="0"/>
                  <a:t>Final result in hex: </a:t>
                </a:r>
                <a:r>
                  <a:rPr lang="en-US" sz="2000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0xCDBC</a:t>
                </a:r>
              </a:p>
              <a:p>
                <a:r>
                  <a:rPr lang="en-US" sz="2000" dirty="0"/>
                  <a:t>Error = </a:t>
                </a:r>
                <a:r>
                  <a:rPr lang="en-US" sz="2000" dirty="0" err="1"/>
                  <a:t>reconstructed_value</a:t>
                </a:r>
                <a:r>
                  <a:rPr lang="en-US" sz="2000" dirty="0"/>
                  <a:t> − </a:t>
                </a:r>
                <a:r>
                  <a:rPr lang="en-US" sz="2000" dirty="0" err="1"/>
                  <a:t>true_value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12868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5625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3350596"/>
                <a:ext cx="11049000" cy="2806364"/>
              </a:xfrm>
              <a:blipFill>
                <a:blip r:embed="rId2"/>
                <a:stretch>
                  <a:fillRect l="-221" t="-1304" b="-1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2888931"/>
                <a:ext cx="11277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Example: Convert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141593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to Q3.12 (1 sign bit, 3 bits integer, 12 bits fraction)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88931"/>
                <a:ext cx="11277600" cy="461665"/>
              </a:xfrm>
              <a:prstGeom prst="rect">
                <a:avLst/>
              </a:prstGeom>
              <a:blipFill>
                <a:blip r:embed="rId3"/>
                <a:stretch>
                  <a:fillRect l="-8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E4CD0E-2AE0-9540-81CF-2615F1F06A81}"/>
              </a:ext>
            </a:extLst>
          </p:cNvPr>
          <p:cNvSpPr txBox="1"/>
          <p:nvPr/>
        </p:nvSpPr>
        <p:spPr>
          <a:xfrm>
            <a:off x="609600" y="1325546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j-lt"/>
                <a:cs typeface="Consolas" panose="020B0609020204030204" pitchFamily="49" charset="0"/>
              </a:rPr>
              <a:t>Qm.n</a:t>
            </a:r>
            <a:r>
              <a:rPr lang="en-US" sz="2000" dirty="0">
                <a:latin typeface="+mj-lt"/>
                <a:cs typeface="Consolas" panose="020B0609020204030204" pitchFamily="49" charset="0"/>
              </a:rPr>
              <a:t> for signed fixed-point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04E03-EB00-4C48-A3F8-606D8769E25B}"/>
                  </a:ext>
                </a:extLst>
              </p:cNvPr>
              <p:cNvSpPr txBox="1"/>
              <p:nvPr/>
            </p:nvSpPr>
            <p:spPr>
              <a:xfrm>
                <a:off x="3470405" y="1925046"/>
                <a:ext cx="51569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𝑅𝑒𝑝𝑟𝑒𝑠𝑒𝑛𝑡𝑎𝑡𝑖𝑜𝑛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𝑓𝑙𝑜𝑎𝑡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04E03-EB00-4C48-A3F8-606D8769E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405" y="1925046"/>
                <a:ext cx="5156925" cy="369332"/>
              </a:xfrm>
              <a:prstGeom prst="rect">
                <a:avLst/>
              </a:prstGeom>
              <a:blipFill>
                <a:blip r:embed="rId4"/>
                <a:stretch>
                  <a:fillRect l="-1474" t="-6667" r="-1474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516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6725</TotalTime>
  <Words>2066</Words>
  <Application>Microsoft Office PowerPoint</Application>
  <PresentationFormat>Widescreen</PresentationFormat>
  <Paragraphs>330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Bookman Old Style (Headings)</vt:lpstr>
      <vt:lpstr>Gill Sans Light</vt:lpstr>
      <vt:lpstr>Arial</vt:lpstr>
      <vt:lpstr>Bookman Old Style</vt:lpstr>
      <vt:lpstr>Calibri</vt:lpstr>
      <vt:lpstr>Cambria Math</vt:lpstr>
      <vt:lpstr>Consolas</vt:lpstr>
      <vt:lpstr>Gill Sans MT</vt:lpstr>
      <vt:lpstr>Palatino Linotype</vt:lpstr>
      <vt:lpstr>Wingdings</vt:lpstr>
      <vt:lpstr>Wingdings 3</vt:lpstr>
      <vt:lpstr>Origin</vt:lpstr>
      <vt:lpstr>Z. Gu</vt:lpstr>
      <vt:lpstr>Fixed-point Format: Q Notation</vt:lpstr>
      <vt:lpstr>Q Notation: UQm.n</vt:lpstr>
      <vt:lpstr>Converting Fixed-point UQ5.3 to Float</vt:lpstr>
      <vt:lpstr>Converting Fixed-point Q4.3 to Float</vt:lpstr>
      <vt:lpstr>U5.3 vs. Q4.3</vt:lpstr>
      <vt:lpstr>Two Ways of Calculating Two’s Complement (integer) </vt:lpstr>
      <vt:lpstr>Convert Float to Fixed-point UQ4.12</vt:lpstr>
      <vt:lpstr>Convert Float to Fixed-point Q3.12</vt:lpstr>
      <vt:lpstr>Why use fixed-point?</vt:lpstr>
      <vt:lpstr>Z. Gu</vt:lpstr>
      <vt:lpstr>Normalization</vt:lpstr>
      <vt:lpstr>IEEE Standard 754 (Signed Floating Point)</vt:lpstr>
      <vt:lpstr>Why Bias?</vt:lpstr>
      <vt:lpstr>Decoding 0xC1FF0000  into a floating-point number</vt:lpstr>
      <vt:lpstr>Decoding 0x40920000 into a floating-point number</vt:lpstr>
      <vt:lpstr>Decoding 0x3F800000 into a floating-point number</vt:lpstr>
      <vt:lpstr>Decoding 0x41680000 into a floating-point number</vt:lpstr>
      <vt:lpstr>Encoding 14.5 into IEEE Std 754 Single-Precision</vt:lpstr>
      <vt:lpstr>Encoding 1.3 into IEEE Std 754 Single-Precision</vt:lpstr>
      <vt:lpstr>Decoding 0x3FA66666  into a floating-point number</vt:lpstr>
      <vt:lpstr>Special Values</vt:lpstr>
      <vt:lpstr>Subnormalized Float Number</vt:lpstr>
      <vt:lpstr>Overflow and Underflow</vt:lpstr>
      <vt:lpstr>Overflow and Underflow</vt:lpstr>
      <vt:lpstr>Resolution</vt:lpstr>
      <vt:lpstr>Tradeoff between Range and Precision</vt:lpstr>
      <vt:lpstr>FP formats used in AI and machine learning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Yifeng Zhu Electrical and Computer Engineering University of Maine</dc:title>
  <dc:creator>zhu</dc:creator>
  <cp:lastModifiedBy>Zonghua Gu</cp:lastModifiedBy>
  <cp:revision>383</cp:revision>
  <dcterms:created xsi:type="dcterms:W3CDTF">2013-02-03T05:36:57Z</dcterms:created>
  <dcterms:modified xsi:type="dcterms:W3CDTF">2025-11-15T01:06:12Z</dcterms:modified>
</cp:coreProperties>
</file>