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80" r:id="rId2"/>
    <p:sldId id="285" r:id="rId3"/>
    <p:sldId id="286" r:id="rId4"/>
    <p:sldId id="282" r:id="rId5"/>
    <p:sldId id="284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05B77-0231-4E3E-B6ED-D8BC6C67F85E}" v="166" dt="2025-10-26T19:33:10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86667" autoAdjust="0"/>
  </p:normalViewPr>
  <p:slideViewPr>
    <p:cSldViewPr>
      <p:cViewPr varScale="1">
        <p:scale>
          <a:sx n="71" d="100"/>
          <a:sy n="71" d="100"/>
        </p:scale>
        <p:origin x="137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 sldOrd">
      <pc:chgData name="Zonghua Gu" userId="9a7e1853e1951ef5" providerId="LiveId" clId="{CF1FAA12-072C-4ED5-BA76-0FFFAEFDB88A}" dt="2025-10-26T19:33:17.182" v="527" actId="20577"/>
      <pc:docMkLst>
        <pc:docMk/>
      </pc:docMkLst>
      <pc:sldChg chg="modSp mod">
        <pc:chgData name="Zonghua Gu" userId="9a7e1853e1951ef5" providerId="LiveId" clId="{CF1FAA12-072C-4ED5-BA76-0FFFAEFDB88A}" dt="2025-10-04T19:14:35.913" v="20" actId="20577"/>
        <pc:sldMkLst>
          <pc:docMk/>
          <pc:sldMk cId="4199759654" sldId="280"/>
        </pc:sldMkLst>
        <pc:spChg chg="mod">
          <ac:chgData name="Zonghua Gu" userId="9a7e1853e1951ef5" providerId="LiveId" clId="{CF1FAA12-072C-4ED5-BA76-0FFFAEFDB88A}" dt="2025-10-04T19:14:35.913" v="20" actId="20577"/>
          <ac:spMkLst>
            <pc:docMk/>
            <pc:sldMk cId="4199759654" sldId="280"/>
            <ac:spMk id="6" creationId="{00000000-0000-0000-0000-000000000000}"/>
          </ac:spMkLst>
        </pc:spChg>
      </pc:sldChg>
      <pc:sldChg chg="modSp mod ord modNotes">
        <pc:chgData name="Zonghua Gu" userId="9a7e1853e1951ef5" providerId="LiveId" clId="{CF1FAA12-072C-4ED5-BA76-0FFFAEFDB88A}" dt="2025-10-26T16:58:40.165" v="437"/>
        <pc:sldMkLst>
          <pc:docMk/>
          <pc:sldMk cId="1065607407" sldId="282"/>
        </pc:sldMkLst>
        <pc:spChg chg="mod">
          <ac:chgData name="Zonghua Gu" userId="9a7e1853e1951ef5" providerId="LiveId" clId="{CF1FAA12-072C-4ED5-BA76-0FFFAEFDB88A}" dt="2025-10-04T19:15:13.958" v="25" actId="20577"/>
          <ac:spMkLst>
            <pc:docMk/>
            <pc:sldMk cId="1065607407" sldId="282"/>
            <ac:spMk id="2" creationId="{1F000EC5-11FF-B40D-E96F-A868D391149B}"/>
          </ac:spMkLst>
        </pc:spChg>
        <pc:spChg chg="mod">
          <ac:chgData name="Zonghua Gu" userId="9a7e1853e1951ef5" providerId="LiveId" clId="{CF1FAA12-072C-4ED5-BA76-0FFFAEFDB88A}" dt="2025-10-05T01:22:55.527" v="298" actId="108"/>
          <ac:spMkLst>
            <pc:docMk/>
            <pc:sldMk cId="1065607407" sldId="282"/>
            <ac:spMk id="4" creationId="{8EDF4C76-0367-6082-911A-D9E67CF2968B}"/>
          </ac:spMkLst>
        </pc:spChg>
      </pc:sldChg>
      <pc:sldChg chg="modSp add mod ord modNotes">
        <pc:chgData name="Zonghua Gu" userId="9a7e1853e1951ef5" providerId="LiveId" clId="{CF1FAA12-072C-4ED5-BA76-0FFFAEFDB88A}" dt="2025-10-26T17:02:50.685" v="477" actId="20577"/>
        <pc:sldMkLst>
          <pc:docMk/>
          <pc:sldMk cId="2456191673" sldId="284"/>
        </pc:sldMkLst>
        <pc:spChg chg="mod">
          <ac:chgData name="Zonghua Gu" userId="9a7e1853e1951ef5" providerId="LiveId" clId="{CF1FAA12-072C-4ED5-BA76-0FFFAEFDB88A}" dt="2025-10-05T01:24:33.568" v="301" actId="20577"/>
          <ac:spMkLst>
            <pc:docMk/>
            <pc:sldMk cId="2456191673" sldId="284"/>
            <ac:spMk id="2" creationId="{B94EA5C0-5C60-1E10-E00C-5623F0B24B3A}"/>
          </ac:spMkLst>
        </pc:spChg>
        <pc:spChg chg="mod">
          <ac:chgData name="Zonghua Gu" userId="9a7e1853e1951ef5" providerId="LiveId" clId="{CF1FAA12-072C-4ED5-BA76-0FFFAEFDB88A}" dt="2025-10-26T17:02:50.685" v="477" actId="20577"/>
          <ac:spMkLst>
            <pc:docMk/>
            <pc:sldMk cId="2456191673" sldId="284"/>
            <ac:spMk id="4" creationId="{212C4FEB-6980-3FA2-E64E-87F97E607784}"/>
          </ac:spMkLst>
        </pc:spChg>
      </pc:sldChg>
      <pc:sldChg chg="addSp delSp modSp new mod">
        <pc:chgData name="Zonghua Gu" userId="9a7e1853e1951ef5" providerId="LiveId" clId="{CF1FAA12-072C-4ED5-BA76-0FFFAEFDB88A}" dt="2025-10-26T18:15:01.154" v="514" actId="27636"/>
        <pc:sldMkLst>
          <pc:docMk/>
          <pc:sldMk cId="1279124568" sldId="285"/>
        </pc:sldMkLst>
        <pc:spChg chg="mod">
          <ac:chgData name="Zonghua Gu" userId="9a7e1853e1951ef5" providerId="LiveId" clId="{CF1FAA12-072C-4ED5-BA76-0FFFAEFDB88A}" dt="2025-10-26T16:51:05.305" v="317" actId="20577"/>
          <ac:spMkLst>
            <pc:docMk/>
            <pc:sldMk cId="1279124568" sldId="285"/>
            <ac:spMk id="2" creationId="{C6270742-443E-38AD-8D59-09C2A4744843}"/>
          </ac:spMkLst>
        </pc:spChg>
        <pc:spChg chg="del">
          <ac:chgData name="Zonghua Gu" userId="9a7e1853e1951ef5" providerId="LiveId" clId="{CF1FAA12-072C-4ED5-BA76-0FFFAEFDB88A}" dt="2025-10-26T16:50:53.036" v="312" actId="478"/>
          <ac:spMkLst>
            <pc:docMk/>
            <pc:sldMk cId="1279124568" sldId="285"/>
            <ac:spMk id="4" creationId="{E6BC5534-F86C-42E4-8278-BC7210243412}"/>
          </ac:spMkLst>
        </pc:spChg>
        <pc:spChg chg="add mod">
          <ac:chgData name="Zonghua Gu" userId="9a7e1853e1951ef5" providerId="LiveId" clId="{CF1FAA12-072C-4ED5-BA76-0FFFAEFDB88A}" dt="2025-10-26T16:50:49.786" v="311"/>
          <ac:spMkLst>
            <pc:docMk/>
            <pc:sldMk cId="1279124568" sldId="285"/>
            <ac:spMk id="5" creationId="{5F721815-B1C6-30BE-AA58-107B60E86A17}"/>
          </ac:spMkLst>
        </pc:spChg>
        <pc:spChg chg="add mod">
          <ac:chgData name="Zonghua Gu" userId="9a7e1853e1951ef5" providerId="LiveId" clId="{CF1FAA12-072C-4ED5-BA76-0FFFAEFDB88A}" dt="2025-10-26T18:15:01.154" v="514" actId="27636"/>
          <ac:spMkLst>
            <pc:docMk/>
            <pc:sldMk cId="1279124568" sldId="285"/>
            <ac:spMk id="6" creationId="{D97226D9-37FF-0AC2-DF1D-4E18E3B8EB8D}"/>
          </ac:spMkLst>
        </pc:spChg>
      </pc:sldChg>
      <pc:sldChg chg="addSp delSp modSp add mod">
        <pc:chgData name="Zonghua Gu" userId="9a7e1853e1951ef5" providerId="LiveId" clId="{CF1FAA12-072C-4ED5-BA76-0FFFAEFDB88A}" dt="2025-10-26T18:11:22.197" v="508" actId="20577"/>
        <pc:sldMkLst>
          <pc:docMk/>
          <pc:sldMk cId="2898768650" sldId="286"/>
        </pc:sldMkLst>
        <pc:spChg chg="mod">
          <ac:chgData name="Zonghua Gu" userId="9a7e1853e1951ef5" providerId="LiveId" clId="{CF1FAA12-072C-4ED5-BA76-0FFFAEFDB88A}" dt="2025-10-26T16:58:34.599" v="435" actId="27636"/>
          <ac:spMkLst>
            <pc:docMk/>
            <pc:sldMk cId="2898768650" sldId="286"/>
            <ac:spMk id="2" creationId="{5EB89A4B-4426-8C55-E290-2091750F2D4C}"/>
          </ac:spMkLst>
        </pc:spChg>
        <pc:spChg chg="add del mod">
          <ac:chgData name="Zonghua Gu" userId="9a7e1853e1951ef5" providerId="LiveId" clId="{CF1FAA12-072C-4ED5-BA76-0FFFAEFDB88A}" dt="2025-10-26T16:58:56.196" v="439" actId="478"/>
          <ac:spMkLst>
            <pc:docMk/>
            <pc:sldMk cId="2898768650" sldId="286"/>
            <ac:spMk id="5" creationId="{CD75526B-D83D-1584-0F65-76AA4DE28C1C}"/>
          </ac:spMkLst>
        </pc:spChg>
        <pc:spChg chg="del mod">
          <ac:chgData name="Zonghua Gu" userId="9a7e1853e1951ef5" providerId="LiveId" clId="{CF1FAA12-072C-4ED5-BA76-0FFFAEFDB88A}" dt="2025-10-26T16:58:54.251" v="438" actId="478"/>
          <ac:spMkLst>
            <pc:docMk/>
            <pc:sldMk cId="2898768650" sldId="286"/>
            <ac:spMk id="6" creationId="{AD52CD0A-8377-3A20-B74C-29B30FEBA463}"/>
          </ac:spMkLst>
        </pc:spChg>
        <pc:spChg chg="add mod">
          <ac:chgData name="Zonghua Gu" userId="9a7e1853e1951ef5" providerId="LiveId" clId="{CF1FAA12-072C-4ED5-BA76-0FFFAEFDB88A}" dt="2025-10-26T18:11:22.197" v="508" actId="20577"/>
          <ac:spMkLst>
            <pc:docMk/>
            <pc:sldMk cId="2898768650" sldId="286"/>
            <ac:spMk id="7" creationId="{2034EC25-E314-2371-82F2-4FD3DB76022E}"/>
          </ac:spMkLst>
        </pc:spChg>
      </pc:sldChg>
      <pc:sldChg chg="modSp new mod">
        <pc:chgData name="Zonghua Gu" userId="9a7e1853e1951ef5" providerId="LiveId" clId="{CF1FAA12-072C-4ED5-BA76-0FFFAEFDB88A}" dt="2025-10-26T19:33:17.182" v="527" actId="20577"/>
        <pc:sldMkLst>
          <pc:docMk/>
          <pc:sldMk cId="778539605" sldId="287"/>
        </pc:sldMkLst>
        <pc:spChg chg="mod">
          <ac:chgData name="Zonghua Gu" userId="9a7e1853e1951ef5" providerId="LiveId" clId="{CF1FAA12-072C-4ED5-BA76-0FFFAEFDB88A}" dt="2025-10-26T19:33:17.182" v="527" actId="20577"/>
          <ac:spMkLst>
            <pc:docMk/>
            <pc:sldMk cId="778539605" sldId="287"/>
            <ac:spMk id="2" creationId="{323F312F-1437-6DE5-0479-5FF9241233B3}"/>
          </ac:spMkLst>
        </pc:spChg>
        <pc:spChg chg="mod">
          <ac:chgData name="Zonghua Gu" userId="9a7e1853e1951ef5" providerId="LiveId" clId="{CF1FAA12-072C-4ED5-BA76-0FFFAEFDB88A}" dt="2025-10-26T19:33:10.031" v="516"/>
          <ac:spMkLst>
            <pc:docMk/>
            <pc:sldMk cId="778539605" sldId="287"/>
            <ac:spMk id="4" creationId="{8E7AD109-943E-C2C4-7A01-0E7FF39C01C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F56A7-3CDE-194F-B9AF-D598FBBF198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97CB-F954-3545-B5D0-357D0C1748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0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2AD58-60CE-E948-9CBA-0BD7030FC28E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4DF53-3DD3-9F45-9E7E-472B96F1AB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6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3E172-3650-4C7B-5F97-C2985931E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9BEE9-8813-91E7-C25E-ECAFC22B8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30FC57-0B47-CFB9-C2E6-7A994D9404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A6760-4D05-8CBB-BFE2-B1758E532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71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A318B-A7F2-B1BA-B0FD-811B59168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D9B82A-42D2-3565-A30C-7D73A28C77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9E1536-6780-DA14-2A44-01B4B3B55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0D6C-D085-FE47-4F58-05C3DA00E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86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8E8B2B42-CBC2-7D4E-BA50-0E7F29B4DAAB}" type="datetime1">
              <a:rPr lang="en-US" smtClean="0"/>
              <a:t>10/26/2025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7D1259-3A46-254C-ADDB-B5DA4F1DF3DA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A104EC-54AA-E04F-BDC0-22B4E8892699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E6F060-20EB-3246-9088-08BF5F1271DE}" type="datetime1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pPr eaLnBrk="1" latinLnBrk="0" hangingPunct="1"/>
            <a:fld id="{34C82E41-DA7E-CA4C-823B-C759BEA16CE8}" type="datetime1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500C8B0-EB1A-0A41-B839-C4B99CD2225A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F16605B-D952-1149-A111-28A5633BAE48}" type="datetime1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1109A1C-29B2-B04E-8365-C9D22C4AE842}" type="datetime1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E417B6-A42B-064A-8677-46C55C4F613A}" type="datetime1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76F5AD-3F1F-7141-BC8A-012C5728BE2D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FA12B8-739E-4D47-A14C-180C3BC10865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DD18CD8-E404-844E-A4BD-DF69B8E5881E}" type="datetime1">
              <a:rPr lang="en-US" smtClean="0"/>
              <a:t>10/26/2025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eece.maine.edu/~zhu/boo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k5rdPUzij8&amp;list=PL-ftFcielQtGxBUfzkbz9tWlRZb-rlJ2p&amp;index=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312169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32507" y="1803422"/>
            <a:ext cx="61800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12 &amp; 13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Fixed-point and Floating-point Arithmetic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 ANS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</a:t>
            </a:fld>
            <a:endParaRPr kumimoji="0"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AFF092-3585-B13B-58A3-B49646BFFF15}"/>
              </a:ext>
            </a:extLst>
          </p:cNvPr>
          <p:cNvSpPr txBox="1"/>
          <p:nvPr/>
        </p:nvSpPr>
        <p:spPr>
          <a:xfrm>
            <a:off x="3349753" y="6082784"/>
            <a:ext cx="5794293" cy="36933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altLang="zh-CN" sz="90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90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  <a:hlinkClick r:id="rId2"/>
              </a:rPr>
              <a:t>https://web.eece.maine.edu/~zhu/book/</a:t>
            </a:r>
            <a:r>
              <a:rPr lang="en-US" altLang="zh-CN" sz="90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</a:rPr>
              <a:t> </a:t>
            </a:r>
            <a:endParaRPr lang="en-SE" sz="900" dirty="0">
              <a:solidFill>
                <a:prstClr val="black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199759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0742-443E-38AD-8D59-09C2A4744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5.25 into IEEE Std 754 Single-Precision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55C0E7-C79F-2943-5A25-FF6AD5168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3">
                <a:extLst>
                  <a:ext uri="{FF2B5EF4-FFF2-40B4-BE49-F238E27FC236}">
                    <a16:creationId xmlns:a16="http://schemas.microsoft.com/office/drawing/2014/main" id="{D97226D9-37FF-0AC2-DF1D-4E18E3B8EB8D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90600" y="1143000"/>
                <a:ext cx="10363200" cy="501396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Normalization:</a:t>
                </a:r>
                <a:endParaRPr lang="en-US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 smtClean="0">
                        <a:latin typeface="Cambria Math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125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r>
                  <a:rPr lang="en-US" dirty="0"/>
                  <a:t>Hence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/>
                      </a:rPr>
                      <m:t>125</m:t>
                    </m:r>
                    <m:r>
                      <a:rPr lang="en-US" i="1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aln/>
                      </m:rP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/>
                      </a:rPr>
                      <m:t>125</m:t>
                    </m:r>
                    <m:r>
                      <a:rPr lang="en-US" i="1">
                        <a:latin typeface="Cambria Math"/>
                      </a:rPr>
                      <m:t>)×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Conversion: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𝑆𝑖𝑔𝑛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0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𝐸𝑥𝑝𝑜𝑛𝑒𝑛𝑡</m:t>
                    </m:r>
                    <m:r>
                      <m:rPr>
                        <m:aln/>
                      </m:rP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127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129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10000</m:t>
                        </m:r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𝐹𝑟𝑎𝑐𝑡𝑖𝑜𝑛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  <m:r>
                          <a:rPr lang="en-US" b="0" i="1" smtClean="0">
                            <a:latin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101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(multiply by 2 repeatedly)</a:t>
                </a:r>
              </a:p>
              <a:p>
                <a:r>
                  <a:rPr lang="en-US" dirty="0"/>
                  <a:t>Assume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𝐹𝑟𝑎𝑐𝑡𝑖𝑜𝑛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+…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/>
                      </a:rPr>
                      <m:t>125</m:t>
                    </m:r>
                    <m:r>
                      <a:rPr lang="en-US" i="1">
                        <a:latin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625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625</m:t>
                    </m:r>
                  </m:oMath>
                </a14:m>
                <a:r>
                  <a:rPr lang="en-US" dirty="0"/>
                  <a:t> =&gt; b1 = 0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625</m:t>
                    </m:r>
                    <m:r>
                      <a:rPr lang="en-US" i="1">
                        <a:latin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25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25</m:t>
                    </m:r>
                  </m:oMath>
                </a14:m>
                <a:r>
                  <a:rPr lang="en-US" dirty="0"/>
                  <a:t> =&gt; b2 = 1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25</m:t>
                    </m:r>
                    <m:r>
                      <a:rPr lang="en-US" i="1">
                        <a:latin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5</m:t>
                    </m:r>
                  </m:oMath>
                </a14:m>
                <a:r>
                  <a:rPr lang="en-US" dirty="0"/>
                  <a:t> =&gt; b3 = 0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5</m:t>
                    </m:r>
                    <m:r>
                      <a:rPr lang="en-US" i="1">
                        <a:latin typeface="Cambria Math"/>
                      </a:rPr>
                      <m:t>×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</m:t>
                    </m:r>
                  </m:oMath>
                </a14:m>
                <a:r>
                  <a:rPr lang="en-US" dirty="0"/>
                  <a:t> =&gt; b4 = 1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5.25</a:t>
                </a:r>
                <a:r>
                  <a:rPr lang="en-US" dirty="0"/>
                  <a:t> = </a:t>
                </a:r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r>
                  <a:rPr lang="en-US" dirty="0">
                    <a:solidFill>
                      <a:srgbClr val="0000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10000001</a:t>
                </a:r>
                <a:r>
                  <a:rPr lang="en-US" dirty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01010000000000000000000</a:t>
                </a:r>
                <a:r>
                  <a:rPr lang="en-US" dirty="0"/>
                  <a:t> in binary</a:t>
                </a:r>
              </a:p>
            </p:txBody>
          </p:sp>
        </mc:Choice>
        <mc:Fallback>
          <p:sp>
            <p:nvSpPr>
              <p:cNvPr id="6" name="Content Placeholder 3">
                <a:extLst>
                  <a:ext uri="{FF2B5EF4-FFF2-40B4-BE49-F238E27FC236}">
                    <a16:creationId xmlns:a16="http://schemas.microsoft.com/office/drawing/2014/main" id="{D97226D9-37FF-0AC2-DF1D-4E18E3B8EB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90600" y="1143000"/>
                <a:ext cx="10363200" cy="5013960"/>
              </a:xfrm>
              <a:blipFill>
                <a:blip r:embed="rId2"/>
                <a:stretch>
                  <a:fillRect l="-412" t="-2433" b="-2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12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2E42E-2B8D-9836-5921-AD720559B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89A4B-4426-8C55-E290-2091750F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Decoding 01000000101010000000000000000000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5F723A-DAE7-5988-4996-CF0E3F48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3">
                <a:extLst>
                  <a:ext uri="{FF2B5EF4-FFF2-40B4-BE49-F238E27FC236}">
                    <a16:creationId xmlns:a16="http://schemas.microsoft.com/office/drawing/2014/main" id="{2034EC25-E314-2371-82F2-4FD3DB76022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600" y="1219200"/>
                <a:ext cx="10972800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Binary </a:t>
                </a:r>
                <a:r>
                  <a:rPr lang="en-US" dirty="0">
                    <a:solidFill>
                      <a:srgbClr val="FF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r>
                  <a:rPr lang="en-US" dirty="0">
                    <a:solidFill>
                      <a:srgbClr val="0000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10000001</a:t>
                </a:r>
                <a:r>
                  <a:rPr lang="en-US" dirty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01010000000000000000000  </a:t>
                </a:r>
              </a:p>
              <a:p>
                <a:r>
                  <a:rPr lang="en-US" sz="2800" dirty="0"/>
                  <a:t>Sign = </a:t>
                </a:r>
                <a:r>
                  <a:rPr lang="en-US" sz="28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  <a:p>
                <a:r>
                  <a:rPr lang="en-US" sz="2800" dirty="0"/>
                  <a:t>Exponent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10000001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129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Fraction = 2^-2 + 2^-4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0.3125</m:t>
                    </m:r>
                  </m:oMath>
                </a14:m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𝑓</m:t>
                    </m:r>
                    <m:r>
                      <m:rPr>
                        <m:aln/>
                      </m:rPr>
                      <a:rPr lang="en-US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𝑆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×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1+</m:t>
                        </m:r>
                        <m:r>
                          <a:rPr lang="en-US" sz="2800" i="1">
                            <a:latin typeface="Cambria Math"/>
                          </a:rPr>
                          <m:t>𝐹𝑟𝑎𝑐𝑡𝑖𝑜𝑛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𝐸𝑥𝑝𝑜𝑛𝑒𝑛𝑡</m:t>
                        </m:r>
                        <m:r>
                          <a:rPr lang="en-US" sz="2800" i="1">
                            <a:latin typeface="Cambria Math"/>
                          </a:rPr>
                          <m:t>−127</m:t>
                        </m:r>
                      </m:sup>
                    </m:sSup>
                  </m:oMath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aln/>
                        </m:rPr>
                        <a:rPr lang="en-US" sz="28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1">
                          <a:latin typeface="Cambria Math"/>
                        </a:rPr>
                        <m:t>×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+0.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3125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29</m:t>
                          </m:r>
                          <m:r>
                            <a:rPr lang="en-US" sz="2800" i="1">
                              <a:latin typeface="Cambria Math"/>
                            </a:rPr>
                            <m:t>−127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1.3125</m:t>
                      </m:r>
                      <m:r>
                        <a:rPr lang="en-US" sz="2800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i="1" dirty="0">
                    <a:latin typeface="Cambria Math" panose="02040503050406030204" pitchFamily="18" charset="0"/>
                  </a:rPr>
                  <a:t>	                       </a:t>
                </a:r>
                <a14:m>
                  <m:oMath xmlns:m="http://schemas.openxmlformats.org/officeDocument/2006/math">
                    <m:r>
                      <m:rPr>
                        <m:aln/>
                      </m:rP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5.25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7" name="Content Placeholder 3">
                <a:extLst>
                  <a:ext uri="{FF2B5EF4-FFF2-40B4-BE49-F238E27FC236}">
                    <a16:creationId xmlns:a16="http://schemas.microsoft.com/office/drawing/2014/main" id="{2034EC25-E314-2371-82F2-4FD3DB7602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600" y="1219200"/>
                <a:ext cx="10972800" cy="4937760"/>
              </a:xfrm>
              <a:blipFill>
                <a:blip r:embed="rId2"/>
                <a:stretch>
                  <a:fillRect l="-556" t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8768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DE315-13A9-17C0-2BCF-2EDA2B04E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00EC5-11FF-B40D-E96F-A868D3911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Decoding </a:t>
            </a:r>
            <a:r>
              <a:rPr lang="en-US" sz="3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0x42F6E979 </a:t>
            </a:r>
            <a:br>
              <a:rPr lang="en-US" b="1" dirty="0"/>
            </a:br>
            <a:r>
              <a:rPr lang="en-US" b="1" dirty="0"/>
              <a:t>into a floating-point number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9654E5-F0B9-0DDE-01C7-CF66496BA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8EDF4C76-0367-6082-911A-D9E67CF2968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Binary </a:t>
                </a:r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r>
                  <a:rPr lang="en-US" dirty="0">
                    <a:solidFill>
                      <a:srgbClr val="0000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10000101</a:t>
                </a:r>
                <a:r>
                  <a:rPr lang="en-US" dirty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11101101110100101111001  </a:t>
                </a:r>
              </a:p>
              <a:p>
                <a:r>
                  <a:rPr lang="en-US" sz="2800" dirty="0"/>
                  <a:t>Sign = </a:t>
                </a:r>
                <a:r>
                  <a:rPr lang="en-US" sz="28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  <a:p>
                <a:r>
                  <a:rPr lang="en-US" sz="2800" dirty="0"/>
                  <a:t>Exponent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10000101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=133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Fraction =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.9271249771118164</m:t>
                    </m:r>
                  </m:oMath>
                </a14:m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𝑓</m:t>
                    </m:r>
                    <m:r>
                      <m:rPr>
                        <m:aln/>
                      </m:rPr>
                      <a:rPr lang="en-US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𝑆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×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1+</m:t>
                        </m:r>
                        <m:r>
                          <a:rPr lang="en-US" sz="2800" i="1">
                            <a:latin typeface="Cambria Math"/>
                          </a:rPr>
                          <m:t>𝐹𝑟𝑎𝑐𝑡𝑖𝑜𝑛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𝐸𝑥𝑝𝑜𝑛𝑒𝑛𝑡</m:t>
                        </m:r>
                        <m:r>
                          <a:rPr lang="en-US" sz="2800" i="1">
                            <a:latin typeface="Cambria Math"/>
                          </a:rPr>
                          <m:t>−127</m:t>
                        </m:r>
                      </m:sup>
                    </m:sSup>
                  </m:oMath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aln/>
                        </m:rPr>
                        <a:rPr lang="en-US" sz="28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1">
                          <a:latin typeface="Cambria Math"/>
                        </a:rPr>
                        <m:t>×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+0.9271249771118164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33</m:t>
                          </m:r>
                          <m:r>
                            <a:rPr lang="en-US" sz="2800" i="1">
                              <a:latin typeface="Cambria Math"/>
                            </a:rPr>
                            <m:t>−127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/>
                        </a:rPr>
                        <m:t>−1×1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.9271249771118164</m:t>
                      </m:r>
                      <m:r>
                        <a:rPr lang="en-US" sz="2800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br>
                  <a:rPr lang="en-US" sz="2800" i="1" dirty="0">
                    <a:latin typeface="Cambria Math" panose="02040503050406030204" pitchFamily="18" charset="0"/>
                  </a:rPr>
                </a:br>
                <a:r>
                  <a:rPr lang="en-US" sz="2800" i="1" dirty="0">
                    <a:latin typeface="Cambria Math" panose="02040503050406030204" pitchFamily="18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m:rPr>
                        <m:aln/>
                      </m:rP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i="1">
                        <a:latin typeface="Cambria Math"/>
                      </a:rPr>
                      <m:t>123.45600128173828</m:t>
                    </m:r>
                  </m:oMath>
                </a14:m>
                <a:r>
                  <a:rPr lang="en-US" sz="2800" dirty="0">
                    <a:solidFill>
                      <a:srgbClr val="00B050"/>
                    </a:solidFill>
                    <a:latin typeface="Consolas" panose="020B0609020204030204" pitchFamily="49" charset="0"/>
                  </a:rPr>
                  <a:t> </a:t>
                </a:r>
                <a:r>
                  <a:rPr lang="en-US" dirty="0"/>
                  <a:t>(Last step not required)</a:t>
                </a:r>
              </a:p>
              <a:p>
                <a:r>
                  <a:rPr lang="en-US" dirty="0"/>
                  <a:t>(I will not give overly complete numbers for exams)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rgbClr val="00B050"/>
                  </a:solidFill>
                  <a:latin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8EDF4C76-0367-6082-911A-D9E67CF296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556" t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60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7839F-6BE1-A1E1-A697-A2628BE55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EA5C0-5C60-1E10-E00C-5623F0B24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Decoding </a:t>
            </a:r>
            <a:r>
              <a:rPr lang="en-US" sz="3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0x88888000 </a:t>
            </a:r>
            <a:br>
              <a:rPr lang="en-US" b="1" dirty="0"/>
            </a:br>
            <a:r>
              <a:rPr lang="en-US" b="1" dirty="0"/>
              <a:t>into a floating-point number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503BF4-38EF-F913-4D4C-365E8F1C5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12C4FEB-6980-3FA2-E64E-87F97E607784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Binary </a:t>
                </a:r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r>
                  <a:rPr lang="en-US" dirty="0">
                    <a:solidFill>
                      <a:srgbClr val="0000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00010001</a:t>
                </a:r>
                <a:r>
                  <a:rPr lang="en-US" dirty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00010001000000000000000</a:t>
                </a:r>
              </a:p>
              <a:p>
                <a:r>
                  <a:rPr lang="en-US" sz="2800" dirty="0"/>
                  <a:t>Sign = </a:t>
                </a:r>
                <a:r>
                  <a:rPr lang="en-US" sz="28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  <a:p>
                <a:r>
                  <a:rPr lang="en-US" sz="2800" dirty="0"/>
                  <a:t>Exponent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00010001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i="1">
                        <a:latin typeface="Cambria Math"/>
                      </a:rPr>
                      <m:t>17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Fraction = 2^-3 + 2^-7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1328125</m:t>
                    </m:r>
                  </m:oMath>
                </a14:m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𝑓</m:t>
                    </m:r>
                    <m:r>
                      <m:rPr>
                        <m:aln/>
                      </m:rPr>
                      <a:rPr lang="en-US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𝑆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×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  <m:r>
                          <a:rPr lang="en-US" sz="2800" i="1">
                            <a:latin typeface="Cambria Math"/>
                          </a:rPr>
                          <m:t>+</m:t>
                        </m:r>
                        <m:r>
                          <a:rPr lang="en-US" sz="2800" i="1">
                            <a:latin typeface="Cambria Math"/>
                          </a:rPr>
                          <m:t>𝐹𝑟𝑎𝑐𝑡𝑖𝑜𝑛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𝐸𝑥𝑝𝑜𝑛𝑒𝑛𝑡</m:t>
                        </m:r>
                        <m:r>
                          <a:rPr lang="en-US" sz="2800" i="1">
                            <a:latin typeface="Cambria Math"/>
                          </a:rPr>
                          <m:t>−</m:t>
                        </m:r>
                        <m:r>
                          <a:rPr lang="en-US" sz="2800" i="1">
                            <a:latin typeface="Cambria Math"/>
                          </a:rPr>
                          <m:t>127</m:t>
                        </m:r>
                      </m:sup>
                    </m:sSup>
                  </m:oMath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aln/>
                        </m:rP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i="1">
                          <a:latin typeface="Cambria Math"/>
                        </a:rPr>
                        <m:t>×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06640625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2800" i="1">
                              <a:latin typeface="Cambria Math"/>
                            </a:rPr>
                            <m:t>−</m:t>
                          </m:r>
                          <m:r>
                            <a:rPr lang="en-US" sz="2800" i="1">
                              <a:latin typeface="Cambria Math"/>
                            </a:rPr>
                            <m:t>127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/>
                        </a:rPr>
                        <m:t>−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06640625</m:t>
                      </m:r>
                      <m:r>
                        <a:rPr lang="en-US" sz="2800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110</m:t>
                          </m:r>
                        </m:sup>
                      </m:sSup>
                    </m:oMath>
                  </m:oMathPara>
                </a14:m>
                <a:br>
                  <a:rPr lang="en-US" sz="2800" i="1" dirty="0">
                    <a:latin typeface="Cambria Math"/>
                  </a:rPr>
                </a:br>
                <a:endParaRPr lang="en-US" sz="2800" dirty="0"/>
              </a:p>
              <a:p>
                <a:pPr marL="0" indent="0">
                  <a:buNone/>
                </a:pPr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00B050"/>
                  </a:solidFill>
                  <a:latin typeface="Consolas" panose="020B0609020204030204" pitchFamily="49" charset="0"/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00B050"/>
                  </a:solidFill>
                  <a:latin typeface="Consolas" panose="020B0609020204030204" pitchFamily="49" charset="0"/>
                </a:endParaRPr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12C4FEB-6980-3FA2-E64E-87F97E6077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556" t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19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312F-1437-6DE5-0479-5FF924123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E1A3E-3104-AB42-2D73-27A962386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AD109-943E-C2C4-7A01-0E7FF39C01C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IEEE 754 Binary to Float Conversion</a:t>
            </a:r>
          </a:p>
          <a:p>
            <a:pPr lvl="1"/>
            <a:r>
              <a:rPr lang="en-US" dirty="0">
                <a:hlinkClick r:id="rId2"/>
              </a:rPr>
              <a:t>https://www.youtube.com/watch?v=9k5rdPUzij8&amp;list=PL-ftFcielQtGxBUfzkbz9tWlRZb-rlJ2p&amp;index=2</a:t>
            </a:r>
            <a:r>
              <a:rPr lang="en-US" dirty="0"/>
              <a:t> </a:t>
            </a:r>
          </a:p>
          <a:p>
            <a:r>
              <a:rPr lang="en-US" dirty="0"/>
              <a:t>IEEE 754 Float to Binary Conversion</a:t>
            </a:r>
          </a:p>
          <a:p>
            <a:pPr lvl="1"/>
            <a:r>
              <a:rPr lang="en-US" dirty="0">
                <a:hlinkClick r:id="rId2"/>
              </a:rPr>
              <a:t>https://www.youtube.com/watch?v=9k5rdPUzij8&amp;list=PL-ftFcielQtGxBUfzkbz9tWlRZb-rlJ2p&amp;index=2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396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3951</TotalTime>
  <Words>371</Words>
  <Application>Microsoft Office PowerPoint</Application>
  <PresentationFormat>Widescreen</PresentationFormat>
  <Paragraphs>58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Bookman Old Style (Headings)</vt:lpstr>
      <vt:lpstr>Gill Sans Light</vt:lpstr>
      <vt:lpstr>Bookman Old Style</vt:lpstr>
      <vt:lpstr>Calibri</vt:lpstr>
      <vt:lpstr>Cambria Math</vt:lpstr>
      <vt:lpstr>Consolas</vt:lpstr>
      <vt:lpstr>Gill Sans MT</vt:lpstr>
      <vt:lpstr>Wingdings</vt:lpstr>
      <vt:lpstr>Wingdings 3</vt:lpstr>
      <vt:lpstr>Origin</vt:lpstr>
      <vt:lpstr>Z. Gu</vt:lpstr>
      <vt:lpstr>Encoding 5.25 into IEEE Std 754 Single-Precision</vt:lpstr>
      <vt:lpstr>Decoding 01000000101010000000000000000000</vt:lpstr>
      <vt:lpstr>Decoding 0x42F6E979  into a floating-point number</vt:lpstr>
      <vt:lpstr>Decoding 0x88888000  into a floating-point number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293</cp:revision>
  <dcterms:created xsi:type="dcterms:W3CDTF">2013-02-03T05:36:57Z</dcterms:created>
  <dcterms:modified xsi:type="dcterms:W3CDTF">2025-10-26T19:33:18Z</dcterms:modified>
</cp:coreProperties>
</file>