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335" r:id="rId3"/>
    <p:sldId id="377" r:id="rId4"/>
    <p:sldId id="332" r:id="rId5"/>
    <p:sldId id="331" r:id="rId6"/>
    <p:sldId id="333" r:id="rId7"/>
    <p:sldId id="334" r:id="rId8"/>
    <p:sldId id="336" r:id="rId9"/>
    <p:sldId id="284" r:id="rId10"/>
    <p:sldId id="259" r:id="rId11"/>
    <p:sldId id="276" r:id="rId12"/>
    <p:sldId id="283" r:id="rId13"/>
    <p:sldId id="342" r:id="rId14"/>
    <p:sldId id="281" r:id="rId15"/>
    <p:sldId id="375" r:id="rId16"/>
    <p:sldId id="282" r:id="rId17"/>
    <p:sldId id="376" r:id="rId18"/>
    <p:sldId id="371" r:id="rId19"/>
    <p:sldId id="470" r:id="rId20"/>
    <p:sldId id="288" r:id="rId21"/>
    <p:sldId id="289" r:id="rId22"/>
    <p:sldId id="354" r:id="rId23"/>
    <p:sldId id="301" r:id="rId24"/>
    <p:sldId id="291" r:id="rId25"/>
    <p:sldId id="292" r:id="rId26"/>
    <p:sldId id="293" r:id="rId27"/>
    <p:sldId id="294" r:id="rId28"/>
    <p:sldId id="295" r:id="rId29"/>
    <p:sldId id="296" r:id="rId30"/>
    <p:sldId id="297" r:id="rId31"/>
    <p:sldId id="298" r:id="rId32"/>
    <p:sldId id="299" r:id="rId33"/>
    <p:sldId id="300" r:id="rId34"/>
    <p:sldId id="469" r:id="rId35"/>
    <p:sldId id="381" r:id="rId36"/>
    <p:sldId id="382" r:id="rId37"/>
    <p:sldId id="355" r:id="rId38"/>
    <p:sldId id="302" r:id="rId39"/>
    <p:sldId id="329" r:id="rId40"/>
    <p:sldId id="303" r:id="rId41"/>
    <p:sldId id="304" r:id="rId42"/>
    <p:sldId id="305" r:id="rId43"/>
    <p:sldId id="362" r:id="rId44"/>
    <p:sldId id="338" r:id="rId45"/>
    <p:sldId id="339" r:id="rId46"/>
    <p:sldId id="340" r:id="rId47"/>
    <p:sldId id="383" r:id="rId48"/>
    <p:sldId id="318" r:id="rId49"/>
    <p:sldId id="319" r:id="rId50"/>
    <p:sldId id="378" r:id="rId51"/>
    <p:sldId id="320" r:id="rId52"/>
    <p:sldId id="323" r:id="rId53"/>
    <p:sldId id="321" r:id="rId54"/>
    <p:sldId id="322" r:id="rId55"/>
    <p:sldId id="385" r:id="rId56"/>
    <p:sldId id="324" r:id="rId57"/>
    <p:sldId id="325" r:id="rId58"/>
    <p:sldId id="326" r:id="rId59"/>
    <p:sldId id="327" r:id="rId60"/>
    <p:sldId id="373" r:id="rId61"/>
    <p:sldId id="311" r:id="rId62"/>
    <p:sldId id="467"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BED71-F4D7-478E-927B-0CE5CFBDC6C7}" v="112" dt="2025-11-02T16:03:42.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71503" autoAdjust="0"/>
  </p:normalViewPr>
  <p:slideViewPr>
    <p:cSldViewPr>
      <p:cViewPr varScale="1">
        <p:scale>
          <a:sx n="59" d="100"/>
          <a:sy n="59" d="100"/>
        </p:scale>
        <p:origin x="758" y="5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41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redo custSel addSld delSld modSld sldOrd">
      <pc:chgData name="Zonghua Gu" userId="9a7e1853e1951ef5" providerId="LiveId" clId="{CF1FAA12-072C-4ED5-BA76-0FFFAEFDB88A}" dt="2025-11-02T16:03:58.351" v="1896" actId="20577"/>
      <pc:docMkLst>
        <pc:docMk/>
      </pc:docMkLst>
      <pc:sldChg chg="addSp modSp add del mod">
        <pc:chgData name="Zonghua Gu" userId="9a7e1853e1951ef5" providerId="LiveId" clId="{CF1FAA12-072C-4ED5-BA76-0FFFAEFDB88A}" dt="2025-10-05T23:27:34.273" v="671" actId="47"/>
        <pc:sldMkLst>
          <pc:docMk/>
          <pc:sldMk cId="1683281344" sldId="256"/>
        </pc:sldMkLst>
        <pc:spChg chg="mod">
          <ac:chgData name="Zonghua Gu" userId="9a7e1853e1951ef5" providerId="LiveId" clId="{CF1FAA12-072C-4ED5-BA76-0FFFAEFDB88A}" dt="2025-10-05T21:56:04.917" v="6" actId="20577"/>
          <ac:spMkLst>
            <pc:docMk/>
            <pc:sldMk cId="1683281344" sldId="256"/>
            <ac:spMk id="2" creationId="{00000000-0000-0000-0000-000000000000}"/>
          </ac:spMkLst>
        </pc:spChg>
        <pc:spChg chg="add mod">
          <ac:chgData name="Zonghua Gu" userId="9a7e1853e1951ef5" providerId="LiveId" clId="{CF1FAA12-072C-4ED5-BA76-0FFFAEFDB88A}" dt="2025-10-05T22:56:12.829" v="362"/>
          <ac:spMkLst>
            <pc:docMk/>
            <pc:sldMk cId="1683281344" sldId="256"/>
            <ac:spMk id="7" creationId="{5E36B95E-0FB3-F607-A0A7-259415631835}"/>
          </ac:spMkLst>
        </pc:spChg>
      </pc:sldChg>
      <pc:sldChg chg="modSp mod">
        <pc:chgData name="Zonghua Gu" userId="9a7e1853e1951ef5" providerId="LiveId" clId="{CF1FAA12-072C-4ED5-BA76-0FFFAEFDB88A}" dt="2025-11-01T20:42:44.940" v="1818" actId="20577"/>
        <pc:sldMkLst>
          <pc:docMk/>
          <pc:sldMk cId="1604851059" sldId="259"/>
        </pc:sldMkLst>
        <pc:spChg chg="mod">
          <ac:chgData name="Zonghua Gu" userId="9a7e1853e1951ef5" providerId="LiveId" clId="{CF1FAA12-072C-4ED5-BA76-0FFFAEFDB88A}" dt="2025-11-01T20:42:44.940" v="1818" actId="20577"/>
          <ac:spMkLst>
            <pc:docMk/>
            <pc:sldMk cId="1604851059" sldId="259"/>
            <ac:spMk id="3" creationId="{00000000-0000-0000-0000-000000000000}"/>
          </ac:spMkLst>
        </pc:spChg>
      </pc:sldChg>
      <pc:sldChg chg="modSp mod">
        <pc:chgData name="Zonghua Gu" userId="9a7e1853e1951ef5" providerId="LiveId" clId="{CF1FAA12-072C-4ED5-BA76-0FFFAEFDB88A}" dt="2025-11-02T16:00:44.641" v="1830" actId="20577"/>
        <pc:sldMkLst>
          <pc:docMk/>
          <pc:sldMk cId="1740918477" sldId="276"/>
        </pc:sldMkLst>
        <pc:spChg chg="mod">
          <ac:chgData name="Zonghua Gu" userId="9a7e1853e1951ef5" providerId="LiveId" clId="{CF1FAA12-072C-4ED5-BA76-0FFFAEFDB88A}" dt="2025-11-02T16:00:44.641" v="1830" actId="20577"/>
          <ac:spMkLst>
            <pc:docMk/>
            <pc:sldMk cId="1740918477" sldId="276"/>
            <ac:spMk id="7" creationId="{490848A9-C8B1-4EDF-8968-7957E366A6F6}"/>
          </ac:spMkLst>
        </pc:spChg>
      </pc:sldChg>
      <pc:sldChg chg="modSp mod">
        <pc:chgData name="Zonghua Gu" userId="9a7e1853e1951ef5" providerId="LiveId" clId="{CF1FAA12-072C-4ED5-BA76-0FFFAEFDB88A}" dt="2025-11-01T20:40:40.011" v="1807" actId="20577"/>
        <pc:sldMkLst>
          <pc:docMk/>
          <pc:sldMk cId="1118931264" sldId="281"/>
        </pc:sldMkLst>
        <pc:spChg chg="mod">
          <ac:chgData name="Zonghua Gu" userId="9a7e1853e1951ef5" providerId="LiveId" clId="{CF1FAA12-072C-4ED5-BA76-0FFFAEFDB88A}" dt="2025-11-01T20:40:40.011" v="1807" actId="20577"/>
          <ac:spMkLst>
            <pc:docMk/>
            <pc:sldMk cId="1118931264" sldId="281"/>
            <ac:spMk id="7" creationId="{00000000-0000-0000-0000-000000000000}"/>
          </ac:spMkLst>
        </pc:spChg>
      </pc:sldChg>
      <pc:sldChg chg="modSp mod">
        <pc:chgData name="Zonghua Gu" userId="9a7e1853e1951ef5" providerId="LiveId" clId="{CF1FAA12-072C-4ED5-BA76-0FFFAEFDB88A}" dt="2025-11-02T16:03:07.824" v="1859" actId="20577"/>
        <pc:sldMkLst>
          <pc:docMk/>
          <pc:sldMk cId="989931724" sldId="282"/>
        </pc:sldMkLst>
        <pc:spChg chg="mod">
          <ac:chgData name="Zonghua Gu" userId="9a7e1853e1951ef5" providerId="LiveId" clId="{CF1FAA12-072C-4ED5-BA76-0FFFAEFDB88A}" dt="2025-11-02T16:03:07.824" v="1859" actId="20577"/>
          <ac:spMkLst>
            <pc:docMk/>
            <pc:sldMk cId="989931724" sldId="282"/>
            <ac:spMk id="6" creationId="{00000000-0000-0000-0000-000000000000}"/>
          </ac:spMkLst>
        </pc:spChg>
        <pc:graphicFrameChg chg="modGraphic">
          <ac:chgData name="Zonghua Gu" userId="9a7e1853e1951ef5" providerId="LiveId" clId="{CF1FAA12-072C-4ED5-BA76-0FFFAEFDB88A}" dt="2025-11-01T20:33:16.696" v="1620" actId="20577"/>
          <ac:graphicFrameMkLst>
            <pc:docMk/>
            <pc:sldMk cId="989931724" sldId="282"/>
            <ac:graphicFrameMk id="5" creationId="{00000000-0000-0000-0000-000000000000}"/>
          </ac:graphicFrameMkLst>
        </pc:graphicFrameChg>
      </pc:sldChg>
      <pc:sldChg chg="modSp mod">
        <pc:chgData name="Zonghua Gu" userId="9a7e1853e1951ef5" providerId="LiveId" clId="{CF1FAA12-072C-4ED5-BA76-0FFFAEFDB88A}" dt="2025-11-01T20:39:31.754" v="1766" actId="20577"/>
        <pc:sldMkLst>
          <pc:docMk/>
          <pc:sldMk cId="4034988263" sldId="283"/>
        </pc:sldMkLst>
        <pc:spChg chg="mod">
          <ac:chgData name="Zonghua Gu" userId="9a7e1853e1951ef5" providerId="LiveId" clId="{CF1FAA12-072C-4ED5-BA76-0FFFAEFDB88A}" dt="2025-11-01T20:39:31.754" v="1766" actId="20577"/>
          <ac:spMkLst>
            <pc:docMk/>
            <pc:sldMk cId="4034988263" sldId="283"/>
            <ac:spMk id="4" creationId="{0D8C39C0-E8F9-C743-837A-6E9AAABC6D2B}"/>
          </ac:spMkLst>
        </pc:spChg>
        <pc:spChg chg="mod">
          <ac:chgData name="Zonghua Gu" userId="9a7e1853e1951ef5" providerId="LiveId" clId="{CF1FAA12-072C-4ED5-BA76-0FFFAEFDB88A}" dt="2025-11-01T20:39:07.158" v="1684" actId="1076"/>
          <ac:spMkLst>
            <pc:docMk/>
            <pc:sldMk cId="4034988263" sldId="283"/>
            <ac:spMk id="31" creationId="{637F112B-B54C-E948-9AA5-82893BF13E07}"/>
          </ac:spMkLst>
        </pc:spChg>
      </pc:sldChg>
      <pc:sldChg chg="addSp delSp modSp mod modNotesTx">
        <pc:chgData name="Zonghua Gu" userId="9a7e1853e1951ef5" providerId="LiveId" clId="{CF1FAA12-072C-4ED5-BA76-0FFFAEFDB88A}" dt="2025-11-02T16:03:58.351" v="1896" actId="20577"/>
        <pc:sldMkLst>
          <pc:docMk/>
          <pc:sldMk cId="2750678296" sldId="289"/>
        </pc:sldMkLst>
        <pc:spChg chg="add mod">
          <ac:chgData name="Zonghua Gu" userId="9a7e1853e1951ef5" providerId="LiveId" clId="{CF1FAA12-072C-4ED5-BA76-0FFFAEFDB88A}" dt="2025-10-05T22:02:16.424" v="35"/>
          <ac:spMkLst>
            <pc:docMk/>
            <pc:sldMk cId="2750678296" sldId="289"/>
            <ac:spMk id="4" creationId="{B2E22F05-A066-810E-5168-4A0B4430D5FF}"/>
          </ac:spMkLst>
        </pc:spChg>
        <pc:spChg chg="mod">
          <ac:chgData name="Zonghua Gu" userId="9a7e1853e1951ef5" providerId="LiveId" clId="{CF1FAA12-072C-4ED5-BA76-0FFFAEFDB88A}" dt="2025-10-05T22:01:59.816" v="33" actId="21"/>
          <ac:spMkLst>
            <pc:docMk/>
            <pc:sldMk cId="2750678296" sldId="289"/>
            <ac:spMk id="11" creationId="{00000000-0000-0000-0000-000000000000}"/>
          </ac:spMkLst>
        </pc:spChg>
        <pc:spChg chg="mod">
          <ac:chgData name="Zonghua Gu" userId="9a7e1853e1951ef5" providerId="LiveId" clId="{CF1FAA12-072C-4ED5-BA76-0FFFAEFDB88A}" dt="2025-11-02T16:03:24.782" v="1883" actId="1076"/>
          <ac:spMkLst>
            <pc:docMk/>
            <pc:sldMk cId="2750678296" sldId="289"/>
            <ac:spMk id="26" creationId="{00000000-0000-0000-0000-000000000000}"/>
          </ac:spMkLst>
        </pc:spChg>
      </pc:sldChg>
      <pc:sldChg chg="add del">
        <pc:chgData name="Zonghua Gu" userId="9a7e1853e1951ef5" providerId="LiveId" clId="{CF1FAA12-072C-4ED5-BA76-0FFFAEFDB88A}" dt="2025-10-06T11:57:51.497" v="878"/>
        <pc:sldMkLst>
          <pc:docMk/>
          <pc:sldMk cId="4197694959" sldId="291"/>
        </pc:sldMkLst>
      </pc:sldChg>
      <pc:sldChg chg="add del">
        <pc:chgData name="Zonghua Gu" userId="9a7e1853e1951ef5" providerId="LiveId" clId="{CF1FAA12-072C-4ED5-BA76-0FFFAEFDB88A}" dt="2025-10-06T11:57:51.497" v="878"/>
        <pc:sldMkLst>
          <pc:docMk/>
          <pc:sldMk cId="573940261" sldId="292"/>
        </pc:sldMkLst>
      </pc:sldChg>
      <pc:sldChg chg="add del">
        <pc:chgData name="Zonghua Gu" userId="9a7e1853e1951ef5" providerId="LiveId" clId="{CF1FAA12-072C-4ED5-BA76-0FFFAEFDB88A}" dt="2025-10-06T11:57:51.497" v="878"/>
        <pc:sldMkLst>
          <pc:docMk/>
          <pc:sldMk cId="2368235978" sldId="293"/>
        </pc:sldMkLst>
      </pc:sldChg>
      <pc:sldChg chg="add del">
        <pc:chgData name="Zonghua Gu" userId="9a7e1853e1951ef5" providerId="LiveId" clId="{CF1FAA12-072C-4ED5-BA76-0FFFAEFDB88A}" dt="2025-10-06T11:57:51.497" v="878"/>
        <pc:sldMkLst>
          <pc:docMk/>
          <pc:sldMk cId="3642444455" sldId="294"/>
        </pc:sldMkLst>
      </pc:sldChg>
      <pc:sldChg chg="add del">
        <pc:chgData name="Zonghua Gu" userId="9a7e1853e1951ef5" providerId="LiveId" clId="{CF1FAA12-072C-4ED5-BA76-0FFFAEFDB88A}" dt="2025-10-06T11:57:51.497" v="878"/>
        <pc:sldMkLst>
          <pc:docMk/>
          <pc:sldMk cId="4217415993" sldId="295"/>
        </pc:sldMkLst>
      </pc:sldChg>
      <pc:sldChg chg="add del">
        <pc:chgData name="Zonghua Gu" userId="9a7e1853e1951ef5" providerId="LiveId" clId="{CF1FAA12-072C-4ED5-BA76-0FFFAEFDB88A}" dt="2025-10-06T11:57:51.497" v="878"/>
        <pc:sldMkLst>
          <pc:docMk/>
          <pc:sldMk cId="3183169151" sldId="296"/>
        </pc:sldMkLst>
      </pc:sldChg>
      <pc:sldChg chg="add del">
        <pc:chgData name="Zonghua Gu" userId="9a7e1853e1951ef5" providerId="LiveId" clId="{CF1FAA12-072C-4ED5-BA76-0FFFAEFDB88A}" dt="2025-10-06T11:57:51.497" v="878"/>
        <pc:sldMkLst>
          <pc:docMk/>
          <pc:sldMk cId="2654348285" sldId="297"/>
        </pc:sldMkLst>
      </pc:sldChg>
      <pc:sldChg chg="add del">
        <pc:chgData name="Zonghua Gu" userId="9a7e1853e1951ef5" providerId="LiveId" clId="{CF1FAA12-072C-4ED5-BA76-0FFFAEFDB88A}" dt="2025-10-06T11:57:51.497" v="878"/>
        <pc:sldMkLst>
          <pc:docMk/>
          <pc:sldMk cId="248268883" sldId="298"/>
        </pc:sldMkLst>
      </pc:sldChg>
      <pc:sldChg chg="add del">
        <pc:chgData name="Zonghua Gu" userId="9a7e1853e1951ef5" providerId="LiveId" clId="{CF1FAA12-072C-4ED5-BA76-0FFFAEFDB88A}" dt="2025-10-06T11:57:51.497" v="878"/>
        <pc:sldMkLst>
          <pc:docMk/>
          <pc:sldMk cId="3372195906" sldId="299"/>
        </pc:sldMkLst>
      </pc:sldChg>
      <pc:sldChg chg="add del">
        <pc:chgData name="Zonghua Gu" userId="9a7e1853e1951ef5" providerId="LiveId" clId="{CF1FAA12-072C-4ED5-BA76-0FFFAEFDB88A}" dt="2025-10-06T11:57:51.497" v="878"/>
        <pc:sldMkLst>
          <pc:docMk/>
          <pc:sldMk cId="1357368176" sldId="300"/>
        </pc:sldMkLst>
      </pc:sldChg>
      <pc:sldChg chg="modSp mod">
        <pc:chgData name="Zonghua Gu" userId="9a7e1853e1951ef5" providerId="LiveId" clId="{CF1FAA12-072C-4ED5-BA76-0FFFAEFDB88A}" dt="2025-10-05T22:30:48.960" v="218" actId="20577"/>
        <pc:sldMkLst>
          <pc:docMk/>
          <pc:sldMk cId="1654789781" sldId="303"/>
        </pc:sldMkLst>
        <pc:spChg chg="mod">
          <ac:chgData name="Zonghua Gu" userId="9a7e1853e1951ef5" providerId="LiveId" clId="{CF1FAA12-072C-4ED5-BA76-0FFFAEFDB88A}" dt="2025-10-05T22:30:48.960" v="218" actId="20577"/>
          <ac:spMkLst>
            <pc:docMk/>
            <pc:sldMk cId="1654789781" sldId="303"/>
            <ac:spMk id="139" creationId="{00000000-0000-0000-0000-000000000000}"/>
          </ac:spMkLst>
        </pc:spChg>
      </pc:sldChg>
      <pc:sldChg chg="modSp mod">
        <pc:chgData name="Zonghua Gu" userId="9a7e1853e1951ef5" providerId="LiveId" clId="{CF1FAA12-072C-4ED5-BA76-0FFFAEFDB88A}" dt="2025-10-05T22:30:52.258" v="219" actId="20577"/>
        <pc:sldMkLst>
          <pc:docMk/>
          <pc:sldMk cId="1753954382" sldId="304"/>
        </pc:sldMkLst>
        <pc:spChg chg="mod">
          <ac:chgData name="Zonghua Gu" userId="9a7e1853e1951ef5" providerId="LiveId" clId="{CF1FAA12-072C-4ED5-BA76-0FFFAEFDB88A}" dt="2025-10-05T22:30:52.258" v="219" actId="20577"/>
          <ac:spMkLst>
            <pc:docMk/>
            <pc:sldMk cId="1753954382" sldId="304"/>
            <ac:spMk id="139" creationId="{00000000-0000-0000-0000-000000000000}"/>
          </ac:spMkLst>
        </pc:spChg>
      </pc:sldChg>
      <pc:sldChg chg="modSp mod">
        <pc:chgData name="Zonghua Gu" userId="9a7e1853e1951ef5" providerId="LiveId" clId="{CF1FAA12-072C-4ED5-BA76-0FFFAEFDB88A}" dt="2025-10-05T22:30:58.288" v="220" actId="20577"/>
        <pc:sldMkLst>
          <pc:docMk/>
          <pc:sldMk cId="1219310769" sldId="305"/>
        </pc:sldMkLst>
        <pc:spChg chg="mod">
          <ac:chgData name="Zonghua Gu" userId="9a7e1853e1951ef5" providerId="LiveId" clId="{CF1FAA12-072C-4ED5-BA76-0FFFAEFDB88A}" dt="2025-10-05T22:30:58.288" v="220" actId="20577"/>
          <ac:spMkLst>
            <pc:docMk/>
            <pc:sldMk cId="1219310769" sldId="305"/>
            <ac:spMk id="139" creationId="{00000000-0000-0000-0000-000000000000}"/>
          </ac:spMkLst>
        </pc:spChg>
      </pc:sldChg>
      <pc:sldChg chg="modSp mod">
        <pc:chgData name="Zonghua Gu" userId="9a7e1853e1951ef5" providerId="LiveId" clId="{CF1FAA12-072C-4ED5-BA76-0FFFAEFDB88A}" dt="2025-10-05T23:28:05.970" v="682" actId="1076"/>
        <pc:sldMkLst>
          <pc:docMk/>
          <pc:sldMk cId="158893451" sldId="311"/>
        </pc:sldMkLst>
        <pc:spChg chg="mod">
          <ac:chgData name="Zonghua Gu" userId="9a7e1853e1951ef5" providerId="LiveId" clId="{CF1FAA12-072C-4ED5-BA76-0FFFAEFDB88A}" dt="2025-10-05T23:27:55.578" v="681" actId="20577"/>
          <ac:spMkLst>
            <pc:docMk/>
            <pc:sldMk cId="158893451" sldId="311"/>
            <ac:spMk id="3" creationId="{00000000-0000-0000-0000-000000000000}"/>
          </ac:spMkLst>
        </pc:spChg>
        <pc:spChg chg="mod">
          <ac:chgData name="Zonghua Gu" userId="9a7e1853e1951ef5" providerId="LiveId" clId="{CF1FAA12-072C-4ED5-BA76-0FFFAEFDB88A}" dt="2025-10-05T23:28:05.970" v="682" actId="1076"/>
          <ac:spMkLst>
            <pc:docMk/>
            <pc:sldMk cId="158893451" sldId="311"/>
            <ac:spMk id="7" creationId="{00000000-0000-0000-0000-000000000000}"/>
          </ac:spMkLst>
        </pc:spChg>
      </pc:sldChg>
      <pc:sldChg chg="modSp add del mod">
        <pc:chgData name="Zonghua Gu" userId="9a7e1853e1951ef5" providerId="LiveId" clId="{CF1FAA12-072C-4ED5-BA76-0FFFAEFDB88A}" dt="2025-10-05T23:16:21.125" v="569" actId="21"/>
        <pc:sldMkLst>
          <pc:docMk/>
          <pc:sldMk cId="115205362" sldId="318"/>
        </pc:sldMkLst>
        <pc:spChg chg="mod">
          <ac:chgData name="Zonghua Gu" userId="9a7e1853e1951ef5" providerId="LiveId" clId="{CF1FAA12-072C-4ED5-BA76-0FFFAEFDB88A}" dt="2025-10-05T23:16:21.125" v="569" actId="21"/>
          <ac:spMkLst>
            <pc:docMk/>
            <pc:sldMk cId="115205362" sldId="318"/>
            <ac:spMk id="9" creationId="{00000000-0000-0000-0000-000000000000}"/>
          </ac:spMkLst>
        </pc:spChg>
      </pc:sldChg>
      <pc:sldChg chg="modSp add del mod">
        <pc:chgData name="Zonghua Gu" userId="9a7e1853e1951ef5" providerId="LiveId" clId="{CF1FAA12-072C-4ED5-BA76-0FFFAEFDB88A}" dt="2025-11-01T20:41:51.323" v="1814" actId="20577"/>
        <pc:sldMkLst>
          <pc:docMk/>
          <pc:sldMk cId="6822082" sldId="319"/>
        </pc:sldMkLst>
        <pc:spChg chg="mod">
          <ac:chgData name="Zonghua Gu" userId="9a7e1853e1951ef5" providerId="LiveId" clId="{CF1FAA12-072C-4ED5-BA76-0FFFAEFDB88A}" dt="2025-11-01T20:41:51.323" v="1814" actId="20577"/>
          <ac:spMkLst>
            <pc:docMk/>
            <pc:sldMk cId="6822082" sldId="319"/>
            <ac:spMk id="2" creationId="{00000000-0000-0000-0000-000000000000}"/>
          </ac:spMkLst>
        </pc:spChg>
      </pc:sldChg>
      <pc:sldChg chg="modSp add del mod">
        <pc:chgData name="Zonghua Gu" userId="9a7e1853e1951ef5" providerId="LiveId" clId="{CF1FAA12-072C-4ED5-BA76-0FFFAEFDB88A}" dt="2025-10-05T23:48:12.452" v="872" actId="1076"/>
        <pc:sldMkLst>
          <pc:docMk/>
          <pc:sldMk cId="2235597751" sldId="320"/>
        </pc:sldMkLst>
        <pc:spChg chg="mod">
          <ac:chgData name="Zonghua Gu" userId="9a7e1853e1951ef5" providerId="LiveId" clId="{CF1FAA12-072C-4ED5-BA76-0FFFAEFDB88A}" dt="2025-10-05T23:32:05.672" v="704" actId="20577"/>
          <ac:spMkLst>
            <pc:docMk/>
            <pc:sldMk cId="2235597751" sldId="320"/>
            <ac:spMk id="2" creationId="{00000000-0000-0000-0000-000000000000}"/>
          </ac:spMkLst>
        </pc:spChg>
        <pc:spChg chg="mod">
          <ac:chgData name="Zonghua Gu" userId="9a7e1853e1951ef5" providerId="LiveId" clId="{CF1FAA12-072C-4ED5-BA76-0FFFAEFDB88A}" dt="2025-10-05T23:48:12.452" v="872" actId="1076"/>
          <ac:spMkLst>
            <pc:docMk/>
            <pc:sldMk cId="2235597751" sldId="320"/>
            <ac:spMk id="4" creationId="{00000000-0000-0000-0000-000000000000}"/>
          </ac:spMkLst>
        </pc:spChg>
      </pc:sldChg>
      <pc:sldChg chg="modSp add del mod">
        <pc:chgData name="Zonghua Gu" userId="9a7e1853e1951ef5" providerId="LiveId" clId="{CF1FAA12-072C-4ED5-BA76-0FFFAEFDB88A}" dt="2025-10-05T23:41:58.725" v="744"/>
        <pc:sldMkLst>
          <pc:docMk/>
          <pc:sldMk cId="2869838439" sldId="321"/>
        </pc:sldMkLst>
        <pc:spChg chg="mod">
          <ac:chgData name="Zonghua Gu" userId="9a7e1853e1951ef5" providerId="LiveId" clId="{CF1FAA12-072C-4ED5-BA76-0FFFAEFDB88A}" dt="2025-10-05T23:41:58.725" v="744"/>
          <ac:spMkLst>
            <pc:docMk/>
            <pc:sldMk cId="2869838439" sldId="321"/>
            <ac:spMk id="10" creationId="{00000000-0000-0000-0000-000000000000}"/>
          </ac:spMkLst>
        </pc:spChg>
      </pc:sldChg>
      <pc:sldChg chg="modSp add del mod">
        <pc:chgData name="Zonghua Gu" userId="9a7e1853e1951ef5" providerId="LiveId" clId="{CF1FAA12-072C-4ED5-BA76-0FFFAEFDB88A}" dt="2025-10-05T23:42:05.142" v="746"/>
        <pc:sldMkLst>
          <pc:docMk/>
          <pc:sldMk cId="2943541303" sldId="322"/>
        </pc:sldMkLst>
        <pc:spChg chg="mod">
          <ac:chgData name="Zonghua Gu" userId="9a7e1853e1951ef5" providerId="LiveId" clId="{CF1FAA12-072C-4ED5-BA76-0FFFAEFDB88A}" dt="2025-10-05T23:42:05.142" v="746"/>
          <ac:spMkLst>
            <pc:docMk/>
            <pc:sldMk cId="2943541303" sldId="322"/>
            <ac:spMk id="10" creationId="{00000000-0000-0000-0000-000000000000}"/>
          </ac:spMkLst>
        </pc:spChg>
      </pc:sldChg>
      <pc:sldChg chg="modSp add mod modAnim">
        <pc:chgData name="Zonghua Gu" userId="9a7e1853e1951ef5" providerId="LiveId" clId="{CF1FAA12-072C-4ED5-BA76-0FFFAEFDB88A}" dt="2025-10-05T23:47:22.782" v="859" actId="14100"/>
        <pc:sldMkLst>
          <pc:docMk/>
          <pc:sldMk cId="2053740707" sldId="323"/>
        </pc:sldMkLst>
        <pc:spChg chg="mod">
          <ac:chgData name="Zonghua Gu" userId="9a7e1853e1951ef5" providerId="LiveId" clId="{CF1FAA12-072C-4ED5-BA76-0FFFAEFDB88A}" dt="2025-10-05T23:21:56.274" v="599" actId="20577"/>
          <ac:spMkLst>
            <pc:docMk/>
            <pc:sldMk cId="2053740707" sldId="323"/>
            <ac:spMk id="2" creationId="{00000000-0000-0000-0000-000000000000}"/>
          </ac:spMkLst>
        </pc:spChg>
        <pc:spChg chg="mod">
          <ac:chgData name="Zonghua Gu" userId="9a7e1853e1951ef5" providerId="LiveId" clId="{CF1FAA12-072C-4ED5-BA76-0FFFAEFDB88A}" dt="2025-10-05T23:47:22.782" v="859" actId="14100"/>
          <ac:spMkLst>
            <pc:docMk/>
            <pc:sldMk cId="2053740707" sldId="323"/>
            <ac:spMk id="4" creationId="{00000000-0000-0000-0000-000000000000}"/>
          </ac:spMkLst>
        </pc:spChg>
      </pc:sldChg>
      <pc:sldChg chg="modSp mod">
        <pc:chgData name="Zonghua Gu" userId="9a7e1853e1951ef5" providerId="LiveId" clId="{CF1FAA12-072C-4ED5-BA76-0FFFAEFDB88A}" dt="2025-10-05T22:50:20.847" v="322" actId="20577"/>
        <pc:sldMkLst>
          <pc:docMk/>
          <pc:sldMk cId="675163127" sldId="326"/>
        </pc:sldMkLst>
        <pc:spChg chg="mod">
          <ac:chgData name="Zonghua Gu" userId="9a7e1853e1951ef5" providerId="LiveId" clId="{CF1FAA12-072C-4ED5-BA76-0FFFAEFDB88A}" dt="2025-10-05T22:50:20.847" v="322" actId="20577"/>
          <ac:spMkLst>
            <pc:docMk/>
            <pc:sldMk cId="675163127" sldId="326"/>
            <ac:spMk id="3" creationId="{00000000-0000-0000-0000-000000000000}"/>
          </ac:spMkLst>
        </pc:spChg>
        <pc:spChg chg="mod">
          <ac:chgData name="Zonghua Gu" userId="9a7e1853e1951ef5" providerId="LiveId" clId="{CF1FAA12-072C-4ED5-BA76-0FFFAEFDB88A}" dt="2025-10-05T22:46:09.070" v="281" actId="20577"/>
          <ac:spMkLst>
            <pc:docMk/>
            <pc:sldMk cId="675163127" sldId="326"/>
            <ac:spMk id="6" creationId="{00000000-0000-0000-0000-000000000000}"/>
          </ac:spMkLst>
        </pc:spChg>
        <pc:spChg chg="mod">
          <ac:chgData name="Zonghua Gu" userId="9a7e1853e1951ef5" providerId="LiveId" clId="{CF1FAA12-072C-4ED5-BA76-0FFFAEFDB88A}" dt="2025-10-05T22:45:31.362" v="230" actId="1076"/>
          <ac:spMkLst>
            <pc:docMk/>
            <pc:sldMk cId="675163127" sldId="326"/>
            <ac:spMk id="9" creationId="{00000000-0000-0000-0000-000000000000}"/>
          </ac:spMkLst>
        </pc:spChg>
      </pc:sldChg>
      <pc:sldChg chg="modSp mod">
        <pc:chgData name="Zonghua Gu" userId="9a7e1853e1951ef5" providerId="LiveId" clId="{CF1FAA12-072C-4ED5-BA76-0FFFAEFDB88A}" dt="2025-10-05T22:47:04.415" v="282" actId="207"/>
        <pc:sldMkLst>
          <pc:docMk/>
          <pc:sldMk cId="4290859619" sldId="327"/>
        </pc:sldMkLst>
        <pc:graphicFrameChg chg="modGraphic">
          <ac:chgData name="Zonghua Gu" userId="9a7e1853e1951ef5" providerId="LiveId" clId="{CF1FAA12-072C-4ED5-BA76-0FFFAEFDB88A}" dt="2025-10-05T22:47:04.415" v="282" actId="207"/>
          <ac:graphicFrameMkLst>
            <pc:docMk/>
            <pc:sldMk cId="4290859619" sldId="327"/>
            <ac:graphicFrameMk id="5" creationId="{00000000-0000-0000-0000-000000000000}"/>
          </ac:graphicFrameMkLst>
        </pc:graphicFrameChg>
      </pc:sldChg>
      <pc:sldChg chg="modSp mod">
        <pc:chgData name="Zonghua Gu" userId="9a7e1853e1951ef5" providerId="LiveId" clId="{CF1FAA12-072C-4ED5-BA76-0FFFAEFDB88A}" dt="2025-11-02T16:02:52.171" v="1851" actId="20577"/>
        <pc:sldMkLst>
          <pc:docMk/>
          <pc:sldMk cId="582110228" sldId="331"/>
        </pc:sldMkLst>
        <pc:spChg chg="mod">
          <ac:chgData name="Zonghua Gu" userId="9a7e1853e1951ef5" providerId="LiveId" clId="{CF1FAA12-072C-4ED5-BA76-0FFFAEFDB88A}" dt="2025-11-02T16:02:52.171" v="1851" actId="20577"/>
          <ac:spMkLst>
            <pc:docMk/>
            <pc:sldMk cId="582110228" sldId="331"/>
            <ac:spMk id="6" creationId="{BEFE17AE-4C1F-E84F-BA57-23BE31D1C663}"/>
          </ac:spMkLst>
        </pc:spChg>
      </pc:sldChg>
      <pc:sldChg chg="modSp mod ord">
        <pc:chgData name="Zonghua Gu" userId="9a7e1853e1951ef5" providerId="LiveId" clId="{CF1FAA12-072C-4ED5-BA76-0FFFAEFDB88A}" dt="2025-11-02T16:03:33.125" v="1888" actId="20577"/>
        <pc:sldMkLst>
          <pc:docMk/>
          <pc:sldMk cId="321637153" sldId="335"/>
        </pc:sldMkLst>
        <pc:spChg chg="mod">
          <ac:chgData name="Zonghua Gu" userId="9a7e1853e1951ef5" providerId="LiveId" clId="{CF1FAA12-072C-4ED5-BA76-0FFFAEFDB88A}" dt="2025-11-02T16:03:33.125" v="1888" actId="20577"/>
          <ac:spMkLst>
            <pc:docMk/>
            <pc:sldMk cId="321637153" sldId="335"/>
            <ac:spMk id="6" creationId="{BEFE17AE-4C1F-E84F-BA57-23BE31D1C663}"/>
          </ac:spMkLst>
        </pc:spChg>
        <pc:graphicFrameChg chg="mod modGraphic">
          <ac:chgData name="Zonghua Gu" userId="9a7e1853e1951ef5" providerId="LiveId" clId="{CF1FAA12-072C-4ED5-BA76-0FFFAEFDB88A}" dt="2025-11-01T20:34:53.080" v="1644" actId="20577"/>
          <ac:graphicFrameMkLst>
            <pc:docMk/>
            <pc:sldMk cId="321637153" sldId="335"/>
            <ac:graphicFrameMk id="5" creationId="{00000000-0000-0000-0000-000000000000}"/>
          </ac:graphicFrameMkLst>
        </pc:graphicFrameChg>
      </pc:sldChg>
      <pc:sldChg chg="add del">
        <pc:chgData name="Zonghua Gu" userId="9a7e1853e1951ef5" providerId="LiveId" clId="{CF1FAA12-072C-4ED5-BA76-0FFFAEFDB88A}" dt="2025-10-05T23:03:37.991" v="424"/>
        <pc:sldMkLst>
          <pc:docMk/>
          <pc:sldMk cId="1150696090" sldId="338"/>
        </pc:sldMkLst>
      </pc:sldChg>
      <pc:sldChg chg="add del">
        <pc:chgData name="Zonghua Gu" userId="9a7e1853e1951ef5" providerId="LiveId" clId="{CF1FAA12-072C-4ED5-BA76-0FFFAEFDB88A}" dt="2025-10-05T23:03:37.991" v="424"/>
        <pc:sldMkLst>
          <pc:docMk/>
          <pc:sldMk cId="3716316405" sldId="339"/>
        </pc:sldMkLst>
      </pc:sldChg>
      <pc:sldChg chg="modSp add del mod">
        <pc:chgData name="Zonghua Gu" userId="9a7e1853e1951ef5" providerId="LiveId" clId="{CF1FAA12-072C-4ED5-BA76-0FFFAEFDB88A}" dt="2025-10-05T23:31:19.625" v="697" actId="1076"/>
        <pc:sldMkLst>
          <pc:docMk/>
          <pc:sldMk cId="1415616723" sldId="340"/>
        </pc:sldMkLst>
        <pc:spChg chg="mod">
          <ac:chgData name="Zonghua Gu" userId="9a7e1853e1951ef5" providerId="LiveId" clId="{CF1FAA12-072C-4ED5-BA76-0FFFAEFDB88A}" dt="2025-10-05T23:31:19.625" v="697" actId="1076"/>
          <ac:spMkLst>
            <pc:docMk/>
            <pc:sldMk cId="1415616723" sldId="340"/>
            <ac:spMk id="208" creationId="{E787421E-5E17-42CF-831D-FC13CE3CF974}"/>
          </ac:spMkLst>
        </pc:spChg>
      </pc:sldChg>
      <pc:sldChg chg="modSp mod">
        <pc:chgData name="Zonghua Gu" userId="9a7e1853e1951ef5" providerId="LiveId" clId="{CF1FAA12-072C-4ED5-BA76-0FFFAEFDB88A}" dt="2025-11-01T20:33:11.143" v="1619" actId="20577"/>
        <pc:sldMkLst>
          <pc:docMk/>
          <pc:sldMk cId="2785472260" sldId="342"/>
        </pc:sldMkLst>
        <pc:graphicFrameChg chg="modGraphic">
          <ac:chgData name="Zonghua Gu" userId="9a7e1853e1951ef5" providerId="LiveId" clId="{CF1FAA12-072C-4ED5-BA76-0FFFAEFDB88A}" dt="2025-11-01T20:33:11.143" v="1619" actId="20577"/>
          <ac:graphicFrameMkLst>
            <pc:docMk/>
            <pc:sldMk cId="2785472260" sldId="342"/>
            <ac:graphicFrameMk id="5" creationId="{00000000-0000-0000-0000-000000000000}"/>
          </ac:graphicFrameMkLst>
        </pc:graphicFrameChg>
      </pc:sldChg>
      <pc:sldChg chg="add">
        <pc:chgData name="Zonghua Gu" userId="9a7e1853e1951ef5" providerId="LiveId" clId="{CF1FAA12-072C-4ED5-BA76-0FFFAEFDB88A}" dt="2025-10-06T12:34:27.767" v="1596"/>
        <pc:sldMkLst>
          <pc:docMk/>
          <pc:sldMk cId="1837529341" sldId="354"/>
        </pc:sldMkLst>
      </pc:sldChg>
      <pc:sldChg chg="modSp add mod">
        <pc:chgData name="Zonghua Gu" userId="9a7e1853e1951ef5" providerId="LiveId" clId="{CF1FAA12-072C-4ED5-BA76-0FFFAEFDB88A}" dt="2025-10-06T12:35:19.094" v="1617" actId="20577"/>
        <pc:sldMkLst>
          <pc:docMk/>
          <pc:sldMk cId="2215932214" sldId="355"/>
        </pc:sldMkLst>
        <pc:spChg chg="mod">
          <ac:chgData name="Zonghua Gu" userId="9a7e1853e1951ef5" providerId="LiveId" clId="{CF1FAA12-072C-4ED5-BA76-0FFFAEFDB88A}" dt="2025-10-06T12:35:19.094" v="1617" actId="20577"/>
          <ac:spMkLst>
            <pc:docMk/>
            <pc:sldMk cId="2215932214" sldId="355"/>
            <ac:spMk id="4" creationId="{00000000-0000-0000-0000-000000000000}"/>
          </ac:spMkLst>
        </pc:spChg>
      </pc:sldChg>
      <pc:sldChg chg="addSp modSp add mod">
        <pc:chgData name="Zonghua Gu" userId="9a7e1853e1951ef5" providerId="LiveId" clId="{CF1FAA12-072C-4ED5-BA76-0FFFAEFDB88A}" dt="2025-10-05T23:03:49.074" v="434" actId="20577"/>
        <pc:sldMkLst>
          <pc:docMk/>
          <pc:sldMk cId="3475199190" sldId="362"/>
        </pc:sldMkLst>
        <pc:spChg chg="mod">
          <ac:chgData name="Zonghua Gu" userId="9a7e1853e1951ef5" providerId="LiveId" clId="{CF1FAA12-072C-4ED5-BA76-0FFFAEFDB88A}" dt="2025-10-05T23:03:49.074" v="434" actId="20577"/>
          <ac:spMkLst>
            <pc:docMk/>
            <pc:sldMk cId="3475199190" sldId="362"/>
            <ac:spMk id="2" creationId="{00000000-0000-0000-0000-000000000000}"/>
          </ac:spMkLst>
        </pc:spChg>
        <pc:spChg chg="mod">
          <ac:chgData name="Zonghua Gu" userId="9a7e1853e1951ef5" providerId="LiveId" clId="{CF1FAA12-072C-4ED5-BA76-0FFFAEFDB88A}" dt="2025-10-05T23:00:54.740" v="416" actId="14100"/>
          <ac:spMkLst>
            <pc:docMk/>
            <pc:sldMk cId="3475199190" sldId="362"/>
            <ac:spMk id="4" creationId="{00000000-0000-0000-0000-000000000000}"/>
          </ac:spMkLst>
        </pc:spChg>
        <pc:spChg chg="add mod">
          <ac:chgData name="Zonghua Gu" userId="9a7e1853e1951ef5" providerId="LiveId" clId="{CF1FAA12-072C-4ED5-BA76-0FFFAEFDB88A}" dt="2025-10-05T23:00:07.336" v="370" actId="1076"/>
          <ac:spMkLst>
            <pc:docMk/>
            <pc:sldMk cId="3475199190" sldId="362"/>
            <ac:spMk id="5" creationId="{EFFDA3FB-0B89-5995-8E32-9819CD2EB8AF}"/>
          </ac:spMkLst>
        </pc:spChg>
        <pc:spChg chg="add mod">
          <ac:chgData name="Zonghua Gu" userId="9a7e1853e1951ef5" providerId="LiveId" clId="{CF1FAA12-072C-4ED5-BA76-0FFFAEFDB88A}" dt="2025-10-05T22:59:57.402" v="369" actId="1076"/>
          <ac:spMkLst>
            <pc:docMk/>
            <pc:sldMk cId="3475199190" sldId="362"/>
            <ac:spMk id="6" creationId="{DEB630E2-554E-F1E5-8B43-0B45D99B5065}"/>
          </ac:spMkLst>
        </pc:spChg>
        <pc:spChg chg="add mod">
          <ac:chgData name="Zonghua Gu" userId="9a7e1853e1951ef5" providerId="LiveId" clId="{CF1FAA12-072C-4ED5-BA76-0FFFAEFDB88A}" dt="2025-10-05T23:00:20.045" v="382" actId="20577"/>
          <ac:spMkLst>
            <pc:docMk/>
            <pc:sldMk cId="3475199190" sldId="362"/>
            <ac:spMk id="7" creationId="{DE925541-F52A-FCE8-E38E-4BECA6A3AE86}"/>
          </ac:spMkLst>
        </pc:spChg>
        <pc:spChg chg="add mod">
          <ac:chgData name="Zonghua Gu" userId="9a7e1853e1951ef5" providerId="LiveId" clId="{CF1FAA12-072C-4ED5-BA76-0FFFAEFDB88A}" dt="2025-10-05T23:00:23.103" v="388" actId="20577"/>
          <ac:spMkLst>
            <pc:docMk/>
            <pc:sldMk cId="3475199190" sldId="362"/>
            <ac:spMk id="8" creationId="{5C52260D-0716-7030-BB25-B20F5CE63879}"/>
          </ac:spMkLst>
        </pc:spChg>
      </pc:sldChg>
      <pc:sldChg chg="modSp add mod ord">
        <pc:chgData name="Zonghua Gu" userId="9a7e1853e1951ef5" providerId="LiveId" clId="{CF1FAA12-072C-4ED5-BA76-0FFFAEFDB88A}" dt="2025-10-05T23:28:14.517" v="684" actId="14100"/>
        <pc:sldMkLst>
          <pc:docMk/>
          <pc:sldMk cId="1916146784" sldId="373"/>
        </pc:sldMkLst>
        <pc:spChg chg="mod">
          <ac:chgData name="Zonghua Gu" userId="9a7e1853e1951ef5" providerId="LiveId" clId="{CF1FAA12-072C-4ED5-BA76-0FFFAEFDB88A}" dt="2025-10-05T23:28:14.517" v="684" actId="14100"/>
          <ac:spMkLst>
            <pc:docMk/>
            <pc:sldMk cId="1916146784" sldId="373"/>
            <ac:spMk id="4" creationId="{00000000-0000-0000-0000-000000000000}"/>
          </ac:spMkLst>
        </pc:spChg>
      </pc:sldChg>
      <pc:sldChg chg="modSp">
        <pc:chgData name="Zonghua Gu" userId="9a7e1853e1951ef5" providerId="LiveId" clId="{CF1FAA12-072C-4ED5-BA76-0FFFAEFDB88A}" dt="2025-11-02T16:03:42.387" v="1892" actId="20577"/>
        <pc:sldMkLst>
          <pc:docMk/>
          <pc:sldMk cId="3219215153" sldId="376"/>
        </pc:sldMkLst>
        <pc:spChg chg="mod">
          <ac:chgData name="Zonghua Gu" userId="9a7e1853e1951ef5" providerId="LiveId" clId="{CF1FAA12-072C-4ED5-BA76-0FFFAEFDB88A}" dt="2025-11-02T16:03:42.387" v="1892" actId="20577"/>
          <ac:spMkLst>
            <pc:docMk/>
            <pc:sldMk cId="3219215153" sldId="376"/>
            <ac:spMk id="25" creationId="{63EF214A-9C47-D043-924E-54AE56EB6B14}"/>
          </ac:spMkLst>
        </pc:spChg>
        <pc:spChg chg="mod">
          <ac:chgData name="Zonghua Gu" userId="9a7e1853e1951ef5" providerId="LiveId" clId="{CF1FAA12-072C-4ED5-BA76-0FFFAEFDB88A}" dt="2025-11-02T16:03:15.250" v="1879" actId="20577"/>
          <ac:spMkLst>
            <pc:docMk/>
            <pc:sldMk cId="3219215153" sldId="376"/>
            <ac:spMk id="26" creationId="{1F65045D-2B9A-DE46-BE6C-DEF45A561C09}"/>
          </ac:spMkLst>
        </pc:spChg>
      </pc:sldChg>
      <pc:sldChg chg="modSp add mod">
        <pc:chgData name="Zonghua Gu" userId="9a7e1853e1951ef5" providerId="LiveId" clId="{CF1FAA12-072C-4ED5-BA76-0FFFAEFDB88A}" dt="2025-10-05T21:57:26.172" v="14" actId="14100"/>
        <pc:sldMkLst>
          <pc:docMk/>
          <pc:sldMk cId="4088740469" sldId="377"/>
        </pc:sldMkLst>
        <pc:spChg chg="mod">
          <ac:chgData name="Zonghua Gu" userId="9a7e1853e1951ef5" providerId="LiveId" clId="{CF1FAA12-072C-4ED5-BA76-0FFFAEFDB88A}" dt="2025-10-05T21:57:26.172" v="14" actId="14100"/>
          <ac:spMkLst>
            <pc:docMk/>
            <pc:sldMk cId="4088740469" sldId="377"/>
            <ac:spMk id="4" creationId="{00000000-0000-0000-0000-000000000000}"/>
          </ac:spMkLst>
        </pc:spChg>
        <pc:spChg chg="mod">
          <ac:chgData name="Zonghua Gu" userId="9a7e1853e1951ef5" providerId="LiveId" clId="{CF1FAA12-072C-4ED5-BA76-0FFFAEFDB88A}" dt="2025-10-05T21:57:16.329" v="12" actId="1076"/>
          <ac:spMkLst>
            <pc:docMk/>
            <pc:sldMk cId="4088740469" sldId="377"/>
            <ac:spMk id="7" creationId="{5F719E5C-E6BA-5A47-035B-3BEDAAFAAA0F}"/>
          </ac:spMkLst>
        </pc:spChg>
        <pc:spChg chg="mod">
          <ac:chgData name="Zonghua Gu" userId="9a7e1853e1951ef5" providerId="LiveId" clId="{CF1FAA12-072C-4ED5-BA76-0FFFAEFDB88A}" dt="2025-10-05T21:57:16.329" v="12" actId="1076"/>
          <ac:spMkLst>
            <pc:docMk/>
            <pc:sldMk cId="4088740469" sldId="377"/>
            <ac:spMk id="8" creationId="{E9077B95-2792-9FC2-73B0-A0A9B4E9497D}"/>
          </ac:spMkLst>
        </pc:spChg>
        <pc:spChg chg="mod">
          <ac:chgData name="Zonghua Gu" userId="9a7e1853e1951ef5" providerId="LiveId" clId="{CF1FAA12-072C-4ED5-BA76-0FFFAEFDB88A}" dt="2025-10-05T21:57:20.074" v="13" actId="14100"/>
          <ac:spMkLst>
            <pc:docMk/>
            <pc:sldMk cId="4088740469" sldId="377"/>
            <ac:spMk id="9" creationId="{DC1B35DC-AE45-7573-05D5-4AE90FE0E099}"/>
          </ac:spMkLst>
        </pc:spChg>
      </pc:sldChg>
      <pc:sldChg chg="modSp add mod">
        <pc:chgData name="Zonghua Gu" userId="9a7e1853e1951ef5" providerId="LiveId" clId="{CF1FAA12-072C-4ED5-BA76-0FFFAEFDB88A}" dt="2025-10-05T23:18:48.425" v="574" actId="27636"/>
        <pc:sldMkLst>
          <pc:docMk/>
          <pc:sldMk cId="538946359" sldId="378"/>
        </pc:sldMkLst>
        <pc:spChg chg="mod">
          <ac:chgData name="Zonghua Gu" userId="9a7e1853e1951ef5" providerId="LiveId" clId="{CF1FAA12-072C-4ED5-BA76-0FFFAEFDB88A}" dt="2025-10-05T23:18:48.425" v="574" actId="27636"/>
          <ac:spMkLst>
            <pc:docMk/>
            <pc:sldMk cId="538946359" sldId="378"/>
            <ac:spMk id="4" creationId="{00000000-0000-0000-0000-000000000000}"/>
          </ac:spMkLst>
        </pc:spChg>
      </pc:sldChg>
      <pc:sldChg chg="addSp modSp add">
        <pc:chgData name="Zonghua Gu" userId="9a7e1853e1951ef5" providerId="LiveId" clId="{CF1FAA12-072C-4ED5-BA76-0FFFAEFDB88A}" dt="2025-10-05T22:30:04.691" v="214"/>
        <pc:sldMkLst>
          <pc:docMk/>
          <pc:sldMk cId="512553169" sldId="381"/>
        </pc:sldMkLst>
        <pc:spChg chg="add mod">
          <ac:chgData name="Zonghua Gu" userId="9a7e1853e1951ef5" providerId="LiveId" clId="{CF1FAA12-072C-4ED5-BA76-0FFFAEFDB88A}" dt="2025-10-05T22:30:04.691" v="214"/>
          <ac:spMkLst>
            <pc:docMk/>
            <pc:sldMk cId="512553169" sldId="381"/>
            <ac:spMk id="4" creationId="{6C7909E1-CCBF-BA1B-5CEC-0BD0A18F9DCE}"/>
          </ac:spMkLst>
        </pc:spChg>
      </pc:sldChg>
      <pc:sldChg chg="addSp modSp add">
        <pc:chgData name="Zonghua Gu" userId="9a7e1853e1951ef5" providerId="LiveId" clId="{CF1FAA12-072C-4ED5-BA76-0FFFAEFDB88A}" dt="2025-10-05T22:30:05.763" v="215"/>
        <pc:sldMkLst>
          <pc:docMk/>
          <pc:sldMk cId="222746719" sldId="382"/>
        </pc:sldMkLst>
        <pc:spChg chg="add mod">
          <ac:chgData name="Zonghua Gu" userId="9a7e1853e1951ef5" providerId="LiveId" clId="{CF1FAA12-072C-4ED5-BA76-0FFFAEFDB88A}" dt="2025-10-05T22:30:05.763" v="215"/>
          <ac:spMkLst>
            <pc:docMk/>
            <pc:sldMk cId="222746719" sldId="382"/>
            <ac:spMk id="4" creationId="{217F3205-8230-1DBF-2FF5-C8CB0728BFAF}"/>
          </ac:spMkLst>
        </pc:spChg>
      </pc:sldChg>
      <pc:sldChg chg="addSp delSp modSp add mod modNotesTx">
        <pc:chgData name="Zonghua Gu" userId="9a7e1853e1951ef5" providerId="LiveId" clId="{CF1FAA12-072C-4ED5-BA76-0FFFAEFDB88A}" dt="2025-10-05T23:16:07.723" v="567" actId="1076"/>
        <pc:sldMkLst>
          <pc:docMk/>
          <pc:sldMk cId="1541865934" sldId="383"/>
        </pc:sldMkLst>
        <pc:spChg chg="mod">
          <ac:chgData name="Zonghua Gu" userId="9a7e1853e1951ef5" providerId="LiveId" clId="{CF1FAA12-072C-4ED5-BA76-0FFFAEFDB88A}" dt="2025-10-05T23:08:34.210" v="451" actId="20577"/>
          <ac:spMkLst>
            <pc:docMk/>
            <pc:sldMk cId="1541865934" sldId="383"/>
            <ac:spMk id="4" creationId="{00000000-0000-0000-0000-000000000000}"/>
          </ac:spMkLst>
        </pc:spChg>
        <pc:spChg chg="mod">
          <ac:chgData name="Zonghua Gu" userId="9a7e1853e1951ef5" providerId="LiveId" clId="{CF1FAA12-072C-4ED5-BA76-0FFFAEFDB88A}" dt="2025-10-05T23:16:07.723" v="567" actId="1076"/>
          <ac:spMkLst>
            <pc:docMk/>
            <pc:sldMk cId="1541865934" sldId="383"/>
            <ac:spMk id="11" creationId="{00000000-0000-0000-0000-000000000000}"/>
          </ac:spMkLst>
        </pc:spChg>
        <pc:spChg chg="mod">
          <ac:chgData name="Zonghua Gu" userId="9a7e1853e1951ef5" providerId="LiveId" clId="{CF1FAA12-072C-4ED5-BA76-0FFFAEFDB88A}" dt="2025-10-05T23:16:07.723" v="567" actId="1076"/>
          <ac:spMkLst>
            <pc:docMk/>
            <pc:sldMk cId="1541865934" sldId="383"/>
            <ac:spMk id="12" creationId="{00000000-0000-0000-0000-000000000000}"/>
          </ac:spMkLst>
        </pc:spChg>
        <pc:spChg chg="mod">
          <ac:chgData name="Zonghua Gu" userId="9a7e1853e1951ef5" providerId="LiveId" clId="{CF1FAA12-072C-4ED5-BA76-0FFFAEFDB88A}" dt="2025-10-05T23:16:07.723" v="567" actId="1076"/>
          <ac:spMkLst>
            <pc:docMk/>
            <pc:sldMk cId="1541865934" sldId="383"/>
            <ac:spMk id="15" creationId="{00000000-0000-0000-0000-000000000000}"/>
          </ac:spMkLst>
        </pc:spChg>
        <pc:spChg chg="mod">
          <ac:chgData name="Zonghua Gu" userId="9a7e1853e1951ef5" providerId="LiveId" clId="{CF1FAA12-072C-4ED5-BA76-0FFFAEFDB88A}" dt="2025-10-05T23:16:07.723" v="567" actId="1076"/>
          <ac:spMkLst>
            <pc:docMk/>
            <pc:sldMk cId="1541865934" sldId="383"/>
            <ac:spMk id="18" creationId="{00000000-0000-0000-0000-000000000000}"/>
          </ac:spMkLst>
        </pc:spChg>
        <pc:spChg chg="mod">
          <ac:chgData name="Zonghua Gu" userId="9a7e1853e1951ef5" providerId="LiveId" clId="{CF1FAA12-072C-4ED5-BA76-0FFFAEFDB88A}" dt="2025-10-05T23:16:07.723" v="567" actId="1076"/>
          <ac:spMkLst>
            <pc:docMk/>
            <pc:sldMk cId="1541865934" sldId="383"/>
            <ac:spMk id="23" creationId="{00000000-0000-0000-0000-000000000000}"/>
          </ac:spMkLst>
        </pc:spChg>
        <pc:spChg chg="mod">
          <ac:chgData name="Zonghua Gu" userId="9a7e1853e1951ef5" providerId="LiveId" clId="{CF1FAA12-072C-4ED5-BA76-0FFFAEFDB88A}" dt="2025-10-05T23:16:07.723" v="567" actId="1076"/>
          <ac:spMkLst>
            <pc:docMk/>
            <pc:sldMk cId="1541865934" sldId="383"/>
            <ac:spMk id="26" creationId="{00000000-0000-0000-0000-000000000000}"/>
          </ac:spMkLst>
        </pc:spChg>
        <pc:spChg chg="mod">
          <ac:chgData name="Zonghua Gu" userId="9a7e1853e1951ef5" providerId="LiveId" clId="{CF1FAA12-072C-4ED5-BA76-0FFFAEFDB88A}" dt="2025-10-05T23:16:07.723" v="567" actId="1076"/>
          <ac:spMkLst>
            <pc:docMk/>
            <pc:sldMk cId="1541865934" sldId="383"/>
            <ac:spMk id="29" creationId="{00000000-0000-0000-0000-000000000000}"/>
          </ac:spMkLst>
        </pc:spChg>
        <pc:spChg chg="mod">
          <ac:chgData name="Zonghua Gu" userId="9a7e1853e1951ef5" providerId="LiveId" clId="{CF1FAA12-072C-4ED5-BA76-0FFFAEFDB88A}" dt="2025-10-05T23:16:07.723" v="567" actId="1076"/>
          <ac:spMkLst>
            <pc:docMk/>
            <pc:sldMk cId="1541865934" sldId="383"/>
            <ac:spMk id="30" creationId="{00000000-0000-0000-0000-000000000000}"/>
          </ac:spMkLst>
        </pc:spChg>
        <pc:spChg chg="mod">
          <ac:chgData name="Zonghua Gu" userId="9a7e1853e1951ef5" providerId="LiveId" clId="{CF1FAA12-072C-4ED5-BA76-0FFFAEFDB88A}" dt="2025-10-05T23:16:07.723" v="567" actId="1076"/>
          <ac:spMkLst>
            <pc:docMk/>
            <pc:sldMk cId="1541865934" sldId="383"/>
            <ac:spMk id="31" creationId="{00000000-0000-0000-0000-000000000000}"/>
          </ac:spMkLst>
        </pc:spChg>
        <pc:spChg chg="mod">
          <ac:chgData name="Zonghua Gu" userId="9a7e1853e1951ef5" providerId="LiveId" clId="{CF1FAA12-072C-4ED5-BA76-0FFFAEFDB88A}" dt="2025-10-05T23:16:07.723" v="567" actId="1076"/>
          <ac:spMkLst>
            <pc:docMk/>
            <pc:sldMk cId="1541865934" sldId="383"/>
            <ac:spMk id="34" creationId="{00000000-0000-0000-0000-000000000000}"/>
          </ac:spMkLst>
        </pc:spChg>
      </pc:sldChg>
      <pc:sldChg chg="modSp add mod">
        <pc:chgData name="Zonghua Gu" userId="9a7e1853e1951ef5" providerId="LiveId" clId="{CF1FAA12-072C-4ED5-BA76-0FFFAEFDB88A}" dt="2025-10-05T23:48:53.735" v="876"/>
        <pc:sldMkLst>
          <pc:docMk/>
          <pc:sldMk cId="3024539805" sldId="385"/>
        </pc:sldMkLst>
        <pc:spChg chg="mod">
          <ac:chgData name="Zonghua Gu" userId="9a7e1853e1951ef5" providerId="LiveId" clId="{CF1FAA12-072C-4ED5-BA76-0FFFAEFDB88A}" dt="2025-10-05T23:25:34.079" v="664" actId="20577"/>
          <ac:spMkLst>
            <pc:docMk/>
            <pc:sldMk cId="3024539805" sldId="385"/>
            <ac:spMk id="2" creationId="{00000000-0000-0000-0000-000000000000}"/>
          </ac:spMkLst>
        </pc:spChg>
        <pc:spChg chg="mod">
          <ac:chgData name="Zonghua Gu" userId="9a7e1853e1951ef5" providerId="LiveId" clId="{CF1FAA12-072C-4ED5-BA76-0FFFAEFDB88A}" dt="2025-10-05T23:48:53.735" v="876"/>
          <ac:spMkLst>
            <pc:docMk/>
            <pc:sldMk cId="3024539805" sldId="385"/>
            <ac:spMk id="4" creationId="{00000000-0000-0000-0000-000000000000}"/>
          </ac:spMkLst>
        </pc:spChg>
      </pc:sldChg>
      <pc:sldChg chg="add">
        <pc:chgData name="Zonghua Gu" userId="9a7e1853e1951ef5" providerId="LiveId" clId="{CF1FAA12-072C-4ED5-BA76-0FFFAEFDB88A}" dt="2025-10-05T23:52:57.923" v="877"/>
        <pc:sldMkLst>
          <pc:docMk/>
          <pc:sldMk cId="2972501320" sldId="467"/>
        </pc:sldMkLst>
      </pc:sldChg>
      <pc:sldChg chg="addSp delSp modSp new mod">
        <pc:chgData name="Zonghua Gu" userId="9a7e1853e1951ef5" providerId="LiveId" clId="{CF1FAA12-072C-4ED5-BA76-0FFFAEFDB88A}" dt="2025-10-06T12:08:53.813" v="1106" actId="20577"/>
        <pc:sldMkLst>
          <pc:docMk/>
          <pc:sldMk cId="253796338" sldId="469"/>
        </pc:sldMkLst>
        <pc:spChg chg="mod">
          <ac:chgData name="Zonghua Gu" userId="9a7e1853e1951ef5" providerId="LiveId" clId="{CF1FAA12-072C-4ED5-BA76-0FFFAEFDB88A}" dt="2025-10-06T12:00:59.229" v="928" actId="20577"/>
          <ac:spMkLst>
            <pc:docMk/>
            <pc:sldMk cId="253796338" sldId="469"/>
            <ac:spMk id="2" creationId="{E9176940-7D46-9282-A7E0-48C6DFBFD0CA}"/>
          </ac:spMkLst>
        </pc:spChg>
        <pc:spChg chg="add del mod">
          <ac:chgData name="Zonghua Gu" userId="9a7e1853e1951ef5" providerId="LiveId" clId="{CF1FAA12-072C-4ED5-BA76-0FFFAEFDB88A}" dt="2025-10-06T12:08:53.813" v="1106" actId="20577"/>
          <ac:spMkLst>
            <pc:docMk/>
            <pc:sldMk cId="253796338" sldId="469"/>
            <ac:spMk id="4" creationId="{399B8587-9407-C501-1D6D-5B47AC5A4E8B}"/>
          </ac:spMkLst>
        </pc:spChg>
        <pc:graphicFrameChg chg="add mod modGraphic">
          <ac:chgData name="Zonghua Gu" userId="9a7e1853e1951ef5" providerId="LiveId" clId="{CF1FAA12-072C-4ED5-BA76-0FFFAEFDB88A}" dt="2025-10-06T12:08:35.331" v="1103" actId="14100"/>
          <ac:graphicFrameMkLst>
            <pc:docMk/>
            <pc:sldMk cId="253796338" sldId="469"/>
            <ac:graphicFrameMk id="6" creationId="{3CD9CDB6-B670-35B8-FC2C-906BDB01C185}"/>
          </ac:graphicFrameMkLst>
        </pc:graphicFrameChg>
      </pc:sldChg>
      <pc:sldChg chg="addSp modSp new mod modNotesTx">
        <pc:chgData name="Zonghua Gu" userId="9a7e1853e1951ef5" providerId="LiveId" clId="{CF1FAA12-072C-4ED5-BA76-0FFFAEFDB88A}" dt="2025-10-06T12:33:28.691" v="1595" actId="20577"/>
        <pc:sldMkLst>
          <pc:docMk/>
          <pc:sldMk cId="1729209501" sldId="470"/>
        </pc:sldMkLst>
        <pc:spChg chg="mod">
          <ac:chgData name="Zonghua Gu" userId="9a7e1853e1951ef5" providerId="LiveId" clId="{CF1FAA12-072C-4ED5-BA76-0FFFAEFDB88A}" dt="2025-10-06T12:21:39.161" v="1367"/>
          <ac:spMkLst>
            <pc:docMk/>
            <pc:sldMk cId="1729209501" sldId="470"/>
            <ac:spMk id="2" creationId="{CCCC0D2D-76B8-8C9F-B0D9-FD76E8E5D863}"/>
          </ac:spMkLst>
        </pc:spChg>
        <pc:spChg chg="mod">
          <ac:chgData name="Zonghua Gu" userId="9a7e1853e1951ef5" providerId="LiveId" clId="{CF1FAA12-072C-4ED5-BA76-0FFFAEFDB88A}" dt="2025-10-06T12:33:28.691" v="1595" actId="20577"/>
          <ac:spMkLst>
            <pc:docMk/>
            <pc:sldMk cId="1729209501" sldId="470"/>
            <ac:spMk id="4" creationId="{DA36B7B9-576A-3137-EDCF-4AD9019CFF28}"/>
          </ac:spMkLst>
        </pc:spChg>
        <pc:graphicFrameChg chg="add mod modGraphic">
          <ac:chgData name="Zonghua Gu" userId="9a7e1853e1951ef5" providerId="LiveId" clId="{CF1FAA12-072C-4ED5-BA76-0FFFAEFDB88A}" dt="2025-10-06T12:32:17.332" v="1577" actId="1076"/>
          <ac:graphicFrameMkLst>
            <pc:docMk/>
            <pc:sldMk cId="1729209501" sldId="470"/>
            <ac:graphicFrameMk id="5" creationId="{8F35DBE4-9A35-61CC-8D2B-EC578BADB41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ADA89-DDB7-4B34-9CC4-0142EF220853}" type="datetimeFigureOut">
              <a:rPr lang="en-US" smtClean="0"/>
              <a:t>11/2/2025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BE812-4129-4690-BCA9-F960F9F01E17}" type="slidenum">
              <a:rPr lang="en-US" smtClean="0"/>
              <a:t>‹#›</a:t>
            </a:fld>
            <a:endParaRPr lang="en-US"/>
          </a:p>
        </p:txBody>
      </p:sp>
    </p:spTree>
    <p:extLst>
      <p:ext uri="{BB962C8B-B14F-4D97-AF65-F5344CB8AC3E}">
        <p14:creationId xmlns:p14="http://schemas.microsoft.com/office/powerpoint/2010/main" val="326773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FF"/>
                </a:solidFill>
              </a:rPr>
              <a:t> (NVIC: Nested Vectored Interrupt Controller)</a:t>
            </a:r>
            <a:endParaRPr lang="en-US" dirty="0"/>
          </a:p>
        </p:txBody>
      </p:sp>
      <p:sp>
        <p:nvSpPr>
          <p:cNvPr id="4" name="Slide Number Placeholder 3"/>
          <p:cNvSpPr>
            <a:spLocks noGrp="1"/>
          </p:cNvSpPr>
          <p:nvPr>
            <p:ph type="sldNum" sz="quarter" idx="5"/>
          </p:nvPr>
        </p:nvSpPr>
        <p:spPr/>
        <p:txBody>
          <a:bodyPr/>
          <a:lstStyle/>
          <a:p>
            <a:fld id="{A6BBE812-4129-4690-BCA9-F960F9F01E17}" type="slidenum">
              <a:rPr lang="en-US" smtClean="0"/>
              <a:t>8</a:t>
            </a:fld>
            <a:endParaRPr lang="en-US"/>
          </a:p>
        </p:txBody>
      </p:sp>
    </p:spTree>
    <p:extLst>
      <p:ext uri="{BB962C8B-B14F-4D97-AF65-F5344CB8AC3E}">
        <p14:creationId xmlns:p14="http://schemas.microsoft.com/office/powerpoint/2010/main" val="187515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{{Pause=2}}For a given microprocessor, the definition of the interrupt numbers is usually given in its device header file. This is the interrupt number definition for STM 32 L4 Cortex-M4 microprocessors. It includes negative values for system exceptions, and non-negative values for peripheral interrupts.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49</a:t>
            </a:fld>
            <a:endParaRPr lang="en-US"/>
          </a:p>
        </p:txBody>
      </p:sp>
    </p:spTree>
    <p:extLst>
      <p:ext uri="{BB962C8B-B14F-4D97-AF65-F5344CB8AC3E}">
        <p14:creationId xmlns:p14="http://schemas.microsoft.com/office/powerpoint/2010/main" val="371398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{{Pause=2}} Enabling a system exception is different from enabling a peripheral interrupt. There is no centralized enabling/disabling registers for system exceptions.  Some system exceptions, such as reset and hard fault, cannot be disabled. They are always enabled.  The other system exceptions can be enabled or disabled by their corresponding module, such as system timer.</a:t>
            </a:r>
          </a:p>
          <a:p>
            <a:endParaRPr lang="en-US" dirty="0"/>
          </a:p>
          <a:p>
            <a:r>
              <a:rPr lang="en-US" dirty="0"/>
              <a:t>On the other hand, the enabling and disabling all peripheral interrupts are implemented by modifying two sets of registers: ISER registers and ICER registers. Specifically, ISER registers are used to enable peripheral interrupts. ICER registers are used to disable peripheral interrupts</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51</a:t>
            </a:fld>
            <a:endParaRPr lang="en-US"/>
          </a:p>
        </p:txBody>
      </p:sp>
    </p:spTree>
    <p:extLst>
      <p:ext uri="{BB962C8B-B14F-4D97-AF65-F5344CB8AC3E}">
        <p14:creationId xmlns:p14="http://schemas.microsoft.com/office/powerpoint/2010/main" val="199668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2"/>
            <a:r>
              <a:rPr lang="en-US" b="1" dirty="0" err="1">
                <a:solidFill>
                  <a:srgbClr val="C00000"/>
                </a:solidFill>
                <a:latin typeface="Consolas" panose="020B0609020204030204" pitchFamily="49" charset="0"/>
              </a:rPr>
              <a:t>NVIC_ClearingPending</a:t>
            </a:r>
            <a:r>
              <a:rPr lang="en-US" dirty="0">
                <a:latin typeface="Consolas" panose="020B0609020204030204" pitchFamily="49" charset="0"/>
              </a:rPr>
              <a:t> (IRQn);</a:t>
            </a:r>
          </a:p>
          <a:p>
            <a:pPr lvl="2"/>
            <a:r>
              <a:rPr lang="en-US" b="1" dirty="0" err="1">
                <a:solidFill>
                  <a:srgbClr val="C00000"/>
                </a:solidFill>
                <a:latin typeface="Consolas" panose="020B0609020204030204" pitchFamily="49" charset="0"/>
              </a:rPr>
              <a:t>NVIC_SetPriority</a:t>
            </a:r>
            <a:r>
              <a:rPr lang="en-US" dirty="0">
                <a:solidFill>
                  <a:srgbClr val="C00000"/>
                </a:solidFill>
                <a:latin typeface="Consolas" panose="020B0609020204030204" pitchFamily="49" charset="0"/>
              </a:rPr>
              <a:t> </a:t>
            </a:r>
            <a:r>
              <a:rPr lang="en-US" dirty="0">
                <a:latin typeface="Consolas" panose="020B0609020204030204" pitchFamily="49" charset="0"/>
              </a:rPr>
              <a:t>(IRQn, priority);</a:t>
            </a:r>
          </a:p>
          <a:p>
            <a:r>
              <a:rPr lang="en-US" dirty="0"/>
              <a:t>Similarly, we set the corresponding bit in the ICER to disable interrupt IRQn. </a:t>
            </a:r>
          </a:p>
          <a:p>
            <a:r>
              <a:rPr lang="en-US" dirty="0"/>
              <a:t>{{Pause=2}} In this slide, we will summarize how to enable or disable a peripheral interrupt. As discussed previously, the interrupt number of all peripherals is larger than or equal to zero. </a:t>
            </a:r>
          </a:p>
          <a:p>
            <a:endParaRPr lang="en-US" dirty="0"/>
          </a:p>
          <a:p>
            <a:r>
              <a:rPr lang="en-US" dirty="0"/>
              <a:t>There are two approaches to enable or disable a peripheral interrupt. </a:t>
            </a:r>
          </a:p>
          <a:p>
            <a:endParaRPr lang="en-US" dirty="0"/>
          </a:p>
          <a:p>
            <a:r>
              <a:rPr lang="en-US" dirty="0"/>
              <a:t>In the first approach, we can use the NVIC Enable and  Disable  functions. These two functions are provided in the ARM Cortex core header file.</a:t>
            </a:r>
          </a:p>
          <a:p>
            <a:endParaRPr lang="en-US" dirty="0"/>
          </a:p>
          <a:p>
            <a:r>
              <a:rPr lang="en-US" dirty="0"/>
              <a:t>In the second approach, we can directly set the corresponding bit in the ISER or ICER register. </a:t>
            </a:r>
          </a:p>
          <a:p>
            <a:endParaRPr lang="en-US" dirty="0"/>
          </a:p>
          <a:p>
            <a:r>
              <a:rPr lang="en-US" dirty="0"/>
              <a:t>To enable a given peripheral interrupt IRQn, we can divide it by 32 to find out in which ISER register the target enable bit is located. This is because each ISER register has 32 bits. Thus, each ISER register can enable 32 interrupts.  The bit offset within the target ISER register is determined by the result of IRQn mod 32. </a:t>
            </a:r>
          </a:p>
          <a:p>
            <a:endParaRPr lang="en-US" dirty="0"/>
          </a:p>
          <a:p>
            <a:r>
              <a:rPr lang="en-US" dirty="0"/>
              <a:t>A better solution is to use the shift and bit-wise logic &amp; operation, instead of the division and modulus operations. This new approach tends to run faster.</a:t>
            </a:r>
          </a:p>
          <a:p>
            <a:endParaRPr lang="en-US" dirty="0"/>
          </a:p>
          <a:p>
            <a:r>
              <a:rPr lang="en-US" dirty="0"/>
              <a:t>Similarly, we can directly set the corresponding bit in the target ICER register to disable interrupt IRQn. </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52</a:t>
            </a:fld>
            <a:endParaRPr lang="en-US"/>
          </a:p>
        </p:txBody>
      </p:sp>
    </p:spTree>
    <p:extLst>
      <p:ext uri="{BB962C8B-B14F-4D97-AF65-F5344CB8AC3E}">
        <p14:creationId xmlns:p14="http://schemas.microsoft.com/office/powerpoint/2010/main" val="2063969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{{Pause=2}}We can enable a peripheral interrupt by writing 1 to the corresponding bit of the ISER register. {{Pause=0.5}} ISER stands for interrupt set enable register. For example, we will show how to enable the interrupt Timer 7.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interrupt number of Timer 7 is 44 for STM 32 L1 processor. ISER0 enables interrupts 0 to 31. ISER1 enables interrupts 32 to 63.  To enable interrupt 44, we need to set bit 12 of ISER1 to 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that, write 0 to a bit in a ISER register does not disable the corresponding interrupt.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624DF53-3DD3-9F45-9E7E-472B96F1AB81}" type="slidenum">
              <a:rPr lang="en-US" smtClean="0"/>
              <a:pPr/>
              <a:t>53</a:t>
            </a:fld>
            <a:endParaRPr lang="en-US"/>
          </a:p>
        </p:txBody>
      </p:sp>
    </p:spTree>
    <p:extLst>
      <p:ext uri="{BB962C8B-B14F-4D97-AF65-F5344CB8AC3E}">
        <p14:creationId xmlns:p14="http://schemas.microsoft.com/office/powerpoint/2010/main" val="321052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{{Pause=2}}Similarly, we can disable a peripheral interrupt by writing 1 to the corresponding bit of the ICER register. {{Pause=0.5}} ICER stands for the interrupt set disable register. </a:t>
            </a:r>
          </a:p>
          <a:p>
            <a:endParaRPr lang="en-US" dirty="0"/>
          </a:p>
          <a:p>
            <a:r>
              <a:rPr lang="en-US" dirty="0"/>
              <a:t>The interrupt number of Timer 7 is 44. To enable interrupt 44, we need to set bit 12 of ICER1 to 1. {{Pause=0.5}} Note that writing 1 to a bit in ICER disables the corresponding interrupt. Writing 0 to ICER has no impacts.</a:t>
            </a:r>
          </a:p>
          <a:p>
            <a:endParaRPr lang="en-US" dirty="0"/>
          </a:p>
          <a:p>
            <a:r>
              <a:rPr lang="en-US" dirty="0"/>
              <a:t>Separating enable bits and disable bits in two separate sets of registers, ICER and ISER, provides great convenience for software programmers. It allows us to enable or disable an interrupt flexibly, without worrying about writing zero to the other bits in the target register. </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54</a:t>
            </a:fld>
            <a:endParaRPr lang="en-US"/>
          </a:p>
        </p:txBody>
      </p:sp>
    </p:spTree>
    <p:extLst>
      <p:ext uri="{BB962C8B-B14F-4D97-AF65-F5344CB8AC3E}">
        <p14:creationId xmlns:p14="http://schemas.microsoft.com/office/powerpoint/2010/main" val="93687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Setting a bit to 1 in ISER automatically clears the corresponding bit in ICER (sets it to 0), and vice versa.</a:t>
            </a:r>
          </a:p>
          <a:p>
            <a:endParaRPr lang="en-US" dirty="0"/>
          </a:p>
        </p:txBody>
      </p:sp>
      <p:sp>
        <p:nvSpPr>
          <p:cNvPr id="4" name="Slide Number Placeholder 3"/>
          <p:cNvSpPr>
            <a:spLocks noGrp="1"/>
          </p:cNvSpPr>
          <p:nvPr>
            <p:ph type="sldNum" sz="quarter" idx="5"/>
          </p:nvPr>
        </p:nvSpPr>
        <p:spPr/>
        <p:txBody>
          <a:bodyPr/>
          <a:lstStyle/>
          <a:p>
            <a:fld id="{A6BBE812-4129-4690-BCA9-F960F9F01E17}" type="slidenum">
              <a:rPr lang="en-US" smtClean="0"/>
              <a:t>55</a:t>
            </a:fld>
            <a:endParaRPr lang="en-US"/>
          </a:p>
        </p:txBody>
      </p:sp>
    </p:spTree>
    <p:extLst>
      <p:ext uri="{BB962C8B-B14F-4D97-AF65-F5344CB8AC3E}">
        <p14:creationId xmlns:p14="http://schemas.microsoft.com/office/powerpoint/2010/main" val="59638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{{Pause=2}}What should the processor do if multiple interrupts arrive at the same time?  ARM processors allow software to set priority levels for almost every interrupt.  Accordingly, interrupts that needs to be responded more urgently than others, will be serviced quickly.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ARM Cortex processors, numerically low priority values are used to specify logically high interrupt priorities. In other words, a lower priority value represents a higher urgency. This is very counterintuitive.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example, if the priority value of interrupt A is 5, and the priority value of interrupt B is 2, then B has a higher urgency than A. Therefore, the processor will service B first if interrupt A and B arrive at the same time.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priority of some interrupts are fixed. Specifically, the priority of three system exceptions, including reset, non-</a:t>
            </a:r>
            <a:r>
              <a:rPr lang="en-US" sz="1200" b="0" i="0" kern="1200" dirty="0" err="1">
                <a:solidFill>
                  <a:schemeClr val="tx1"/>
                </a:solidFill>
                <a:effectLst/>
                <a:latin typeface="+mn-lt"/>
                <a:ea typeface="+mn-ea"/>
                <a:cs typeface="+mn-cs"/>
              </a:rPr>
              <a:t>masktable</a:t>
            </a:r>
            <a:r>
              <a:rPr lang="en-US" sz="1200" b="0" i="0" kern="1200" dirty="0">
                <a:solidFill>
                  <a:schemeClr val="tx1"/>
                </a:solidFill>
                <a:effectLst/>
                <a:latin typeface="+mn-lt"/>
                <a:ea typeface="+mn-ea"/>
                <a:cs typeface="+mn-cs"/>
              </a:rPr>
              <a:t> interrupt (NMI), and hard fault, are fixed. Their priority levels are negative, and they have the highest urgency.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priority level of all the other interrupts are adjustable.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24DF53-3DD3-9F45-9E7E-472B96F1AB81}" type="slidenum">
              <a:rPr lang="en-US" smtClean="0"/>
              <a:pPr/>
              <a:t>56</a:t>
            </a:fld>
            <a:endParaRPr lang="en-US"/>
          </a:p>
        </p:txBody>
      </p:sp>
    </p:spTree>
    <p:extLst>
      <p:ext uri="{BB962C8B-B14F-4D97-AF65-F5344CB8AC3E}">
        <p14:creationId xmlns:p14="http://schemas.microsoft.com/office/powerpoint/2010/main" val="476883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{{Pause=2}}ARM Cortex-M processors use a byte to represent the priority level. Therefore, it allows a maximum of 256 different priority levels, ranging from priority 0 to priority 255. However, the total number of available priority levels depends on the manufacturer. </a:t>
            </a:r>
          </a:p>
          <a:p>
            <a:endParaRPr lang="en-US" dirty="0"/>
          </a:p>
          <a:p>
            <a:r>
              <a:rPr lang="en-US" dirty="0"/>
              <a:t>For example, STM 32 L4 processors implement four priority bits, which are placed as the most significant bits of the priority byte. Therefore, the N V I C module of STM 32 L4 supports up to 16 interrupt priority levels for peripherals. </a:t>
            </a:r>
          </a:p>
          <a:p>
            <a:endParaRPr lang="en-US" dirty="0"/>
          </a:p>
          <a:p>
            <a:r>
              <a:rPr lang="en-US" dirty="0"/>
              <a:t>In addition, the priority bits are divided into two parts, including preempt priority and sub priority. By default, the preempt priority has the upper two bits, and the sub-priority has the lower two bits. However, the number of bits assigned to each part is configurable. </a:t>
            </a:r>
          </a:p>
          <a:p>
            <a:endParaRPr lang="en-US" dirty="0"/>
          </a:p>
          <a:p>
            <a:r>
              <a:rPr lang="en-US" dirty="0"/>
              <a:t>The preempt priority defines whether an interrupt can preempt an already executing interrupt. In other words, preempt priority determines if one interrupt can preempt another. </a:t>
            </a:r>
          </a:p>
          <a:p>
            <a:endParaRPr lang="en-US" dirty="0"/>
          </a:p>
          <a:p>
            <a:r>
              <a:rPr lang="en-US" dirty="0"/>
              <a:t>The sub priority determines which interrupt will be handled first, when two interrupts of the same preempt priority arrive at the same time. That is to say, the sub priority is used, only when two interrupts with the same preempt priority value are pending. Specifically, the interrupt with the lower sub priority value will be handled first.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57</a:t>
            </a:fld>
            <a:endParaRPr lang="en-US"/>
          </a:p>
        </p:txBody>
      </p:sp>
    </p:spTree>
    <p:extLst>
      <p:ext uri="{BB962C8B-B14F-4D97-AF65-F5344CB8AC3E}">
        <p14:creationId xmlns:p14="http://schemas.microsoft.com/office/powerpoint/2010/main" val="1424119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{{Pause=2}} Again, the priority is stored as the most significant four bits of the interrupt priority byte. For example, the statement NVIC Set Priority (7, 6) will set the  priority  byte of interrupt 7 to 01100000 in binary, or 96 in decimal.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NVIC data structure, the interrupt priority registers are mapped to a byte array. Each register holds four priority bytes. The NVIC Set Priority statement is equivalent to the following C statement. First, we shifts left, the priority value four bits, and then store the result in the corresponding interrupt priority byte.</a:t>
            </a:r>
          </a:p>
        </p:txBody>
      </p:sp>
      <p:sp>
        <p:nvSpPr>
          <p:cNvPr id="4" name="Slide Number Placeholder 3"/>
          <p:cNvSpPr>
            <a:spLocks noGrp="1"/>
          </p:cNvSpPr>
          <p:nvPr>
            <p:ph type="sldNum" sz="quarter" idx="10"/>
          </p:nvPr>
        </p:nvSpPr>
        <p:spPr/>
        <p:txBody>
          <a:bodyPr/>
          <a:lstStyle/>
          <a:p>
            <a:fld id="{D624DF53-3DD3-9F45-9E7E-472B96F1AB81}" type="slidenum">
              <a:rPr lang="en-US" smtClean="0"/>
              <a:pPr/>
              <a:t>58</a:t>
            </a:fld>
            <a:endParaRPr lang="en-US"/>
          </a:p>
        </p:txBody>
      </p:sp>
    </p:spTree>
    <p:extLst>
      <p:ext uri="{BB962C8B-B14F-4D97-AF65-F5344CB8AC3E}">
        <p14:creationId xmlns:p14="http://schemas.microsoft.com/office/powerpoint/2010/main" val="366460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{{Pause=2}}. Within an interrupt priority byte, the number of bits in the preemption priority field and the sub-priority field can be configured by software. </a:t>
            </a:r>
          </a:p>
          <a:p>
            <a:endParaRPr lang="en-US" dirty="0"/>
          </a:p>
          <a:p>
            <a:r>
              <a:rPr lang="en-US" dirty="0"/>
              <a:t>For STM 32 L4 processors, there are two bits in each field. However, we can use the function NVIC Set Priority Grouping to change the size of each field. This function will change the A I R C R, register, after performing a sequence of unlocking process. A I R C R, stands for Application Interrupt and Reset Control Register.</a:t>
            </a:r>
          </a:p>
          <a:p>
            <a:endParaRPr lang="en-US" dirty="0"/>
          </a:p>
          <a:p>
            <a:r>
              <a:rPr lang="en-US" dirty="0"/>
              <a:t>For example, if the input n is 4, we set all 4 bits to the preemption priority. As result, the preemption priority has a total of 16 priority levels.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59</a:t>
            </a:fld>
            <a:endParaRPr lang="en-US"/>
          </a:p>
        </p:txBody>
      </p:sp>
    </p:spTree>
    <p:extLst>
      <p:ext uri="{BB962C8B-B14F-4D97-AF65-F5344CB8AC3E}">
        <p14:creationId xmlns:p14="http://schemas.microsoft.com/office/powerpoint/2010/main" val="42380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 “hardware saves these automatically” vs “software saves rest if needed.”</a:t>
            </a:r>
          </a:p>
        </p:txBody>
      </p:sp>
      <p:sp>
        <p:nvSpPr>
          <p:cNvPr id="4" name="Slide Number Placeholder 3"/>
          <p:cNvSpPr>
            <a:spLocks noGrp="1"/>
          </p:cNvSpPr>
          <p:nvPr>
            <p:ph type="sldNum" sz="quarter" idx="5"/>
          </p:nvPr>
        </p:nvSpPr>
        <p:spPr/>
        <p:txBody>
          <a:bodyPr/>
          <a:lstStyle/>
          <a:p>
            <a:fld id="{A6BBE812-4129-4690-BCA9-F960F9F01E17}" type="slidenum">
              <a:rPr lang="en-US" smtClean="0"/>
              <a:t>14</a:t>
            </a:fld>
            <a:endParaRPr lang="en-US"/>
          </a:p>
        </p:txBody>
      </p:sp>
    </p:spTree>
    <p:extLst>
      <p:ext uri="{BB962C8B-B14F-4D97-AF65-F5344CB8AC3E}">
        <p14:creationId xmlns:p14="http://schemas.microsoft.com/office/powerpoint/2010/main" val="3983116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{{Pause=2}}In embedded systems, we often have to perform some critical operations, in which data should not be corrupted by other interrupts. Therefore, we need to disable all interrupts with less urgency to ensure that the execution of the critical code will not be interrupts by other interrupts.</a:t>
            </a:r>
          </a:p>
          <a:p>
            <a:endParaRPr lang="en-US" dirty="0"/>
          </a:p>
          <a:p>
            <a:r>
              <a:rPr lang="en-US" dirty="0"/>
              <a:t>We can use the Base Priority Mask Register(BASEPRI) to achieve the protection of critical code.  In this example, we disable all interrupts with a priority value of 5 or higher. After executing the critical code, we can remove the interrupt masking by resetting the BASEPRI register to zero.</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60</a:t>
            </a:fld>
            <a:endParaRPr lang="en-US"/>
          </a:p>
        </p:txBody>
      </p:sp>
    </p:spTree>
    <p:extLst>
      <p:ext uri="{BB962C8B-B14F-4D97-AF65-F5344CB8AC3E}">
        <p14:creationId xmlns:p14="http://schemas.microsoft.com/office/powerpoint/2010/main" val="2078805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Software can use the MRS instruction to read the register, and the MSR instruction to write to the register. </a:t>
            </a:r>
          </a:p>
          <a:p>
            <a:endParaRPr lang="en-US" dirty="0"/>
          </a:p>
        </p:txBody>
      </p:sp>
      <p:sp>
        <p:nvSpPr>
          <p:cNvPr id="4" name="Slide Number Placeholder 3"/>
          <p:cNvSpPr>
            <a:spLocks noGrp="1"/>
          </p:cNvSpPr>
          <p:nvPr>
            <p:ph type="sldNum" sz="quarter" idx="5"/>
          </p:nvPr>
        </p:nvSpPr>
        <p:spPr/>
        <p:txBody>
          <a:bodyPr/>
          <a:lstStyle/>
          <a:p>
            <a:fld id="{A6BBE812-4129-4690-BCA9-F960F9F01E17}" type="slidenum">
              <a:rPr lang="en-US" smtClean="0"/>
              <a:t>15</a:t>
            </a:fld>
            <a:endParaRPr lang="en-US"/>
          </a:p>
        </p:txBody>
      </p:sp>
    </p:spTree>
    <p:extLst>
      <p:ext uri="{BB962C8B-B14F-4D97-AF65-F5344CB8AC3E}">
        <p14:creationId xmlns:p14="http://schemas.microsoft.com/office/powerpoint/2010/main" val="309930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BE812-4129-4690-BCA9-F960F9F01E17}" type="slidenum">
              <a:rPr lang="en-US" smtClean="0"/>
              <a:t>17</a:t>
            </a:fld>
            <a:endParaRPr lang="en-US"/>
          </a:p>
        </p:txBody>
      </p:sp>
    </p:spTree>
    <p:extLst>
      <p:ext uri="{BB962C8B-B14F-4D97-AF65-F5344CB8AC3E}">
        <p14:creationId xmlns:p14="http://schemas.microsoft.com/office/powerpoint/2010/main" val="328690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interrupt (ISR) occurs on an ARM Cortex-M core:</a:t>
            </a:r>
          </a:p>
          <a:p>
            <a:r>
              <a:rPr lang="en-US" dirty="0"/>
              <a:t>The CPU automatically </a:t>
            </a:r>
            <a:r>
              <a:rPr lang="en-US" b="1" dirty="0"/>
              <a:t>stacks</a:t>
            </a:r>
            <a:r>
              <a:rPr lang="en-US" dirty="0"/>
              <a:t> registers R0–R3, R12, LR, PC, and </a:t>
            </a:r>
            <a:r>
              <a:rPr lang="en-US" dirty="0" err="1"/>
              <a:t>xPSR</a:t>
            </a:r>
            <a:r>
              <a:rPr lang="en-US" dirty="0"/>
              <a:t>.</a:t>
            </a:r>
          </a:p>
          <a:p>
            <a:r>
              <a:rPr lang="en-US" dirty="0"/>
              <a:t>It then loads the ISR’s address into </a:t>
            </a:r>
            <a:r>
              <a:rPr lang="en-US" b="1" dirty="0"/>
              <a:t>PC</a:t>
            </a:r>
            <a:r>
              <a:rPr lang="en-US" dirty="0"/>
              <a:t>, and sets </a:t>
            </a:r>
            <a:r>
              <a:rPr lang="en-US" b="1" dirty="0"/>
              <a:t>LR</a:t>
            </a:r>
            <a:r>
              <a:rPr lang="en-US" dirty="0"/>
              <a:t> to a special </a:t>
            </a:r>
            <a:r>
              <a:rPr lang="en-US" b="1" dirty="0"/>
              <a:t>EXC_RETURN</a:t>
            </a:r>
            <a:r>
              <a:rPr lang="en-US" dirty="0"/>
              <a:t> value (not a normal return address).</a:t>
            </a:r>
          </a:p>
          <a:p>
            <a:r>
              <a:rPr lang="en-US" b="1" dirty="0"/>
              <a:t>EXC_RETURN</a:t>
            </a:r>
            <a:r>
              <a:rPr lang="en-US" dirty="0"/>
              <a:t> encodes how the CPU should return from the interrupt — whether to </a:t>
            </a:r>
            <a:r>
              <a:rPr lang="en-US" b="1" dirty="0"/>
              <a:t>Thread mode</a:t>
            </a:r>
            <a:r>
              <a:rPr lang="en-US" dirty="0"/>
              <a:t> or </a:t>
            </a:r>
            <a:r>
              <a:rPr lang="en-US" b="1" dirty="0"/>
              <a:t>Handler mode</a:t>
            </a:r>
            <a:r>
              <a:rPr lang="en-US" dirty="0"/>
              <a:t>, and which stack pointer (</a:t>
            </a:r>
            <a:r>
              <a:rPr lang="en-US" b="1" dirty="0"/>
              <a:t>MSP</a:t>
            </a:r>
            <a:r>
              <a:rPr lang="en-US" dirty="0"/>
              <a:t> or </a:t>
            </a:r>
            <a:r>
              <a:rPr lang="en-US" b="1" dirty="0"/>
              <a:t>PSP</a:t>
            </a:r>
            <a:r>
              <a:rPr lang="en-US" dirty="0"/>
              <a:t>) to use.</a:t>
            </a:r>
          </a:p>
          <a:p>
            <a:r>
              <a:rPr lang="en-US" dirty="0"/>
              <a:t>The </a:t>
            </a:r>
            <a:r>
              <a:rPr lang="en-US" b="1" dirty="0"/>
              <a:t>Link Register (LR)</a:t>
            </a:r>
            <a:r>
              <a:rPr lang="en-US" dirty="0"/>
              <a:t> therefore serves two purposes:</a:t>
            </a:r>
          </a:p>
          <a:p>
            <a:pPr lvl="1"/>
            <a:r>
              <a:rPr lang="en-US" dirty="0"/>
              <a:t>In normal subroutine calls: LR holds the </a:t>
            </a:r>
            <a:r>
              <a:rPr lang="en-US" b="1" dirty="0"/>
              <a:t>return address</a:t>
            </a:r>
            <a:r>
              <a:rPr lang="en-US" dirty="0"/>
              <a:t> (the instruction after </a:t>
            </a:r>
            <a:r>
              <a:rPr lang="en-US" sz="1200" kern="1200" dirty="0">
                <a:solidFill>
                  <a:schemeClr val="tx1"/>
                </a:solidFill>
                <a:latin typeface="+mn-lt"/>
                <a:ea typeface="+mn-ea"/>
                <a:cs typeface="+mn-cs"/>
              </a:rPr>
              <a:t>BL</a:t>
            </a:r>
            <a:r>
              <a:rPr lang="en-US" dirty="0"/>
              <a:t>).</a:t>
            </a:r>
          </a:p>
          <a:p>
            <a:pPr lvl="1"/>
            <a:r>
              <a:rPr lang="en-US" dirty="0"/>
              <a:t>In interrupts: LR holds the </a:t>
            </a:r>
            <a:r>
              <a:rPr lang="en-US" b="1" dirty="0"/>
              <a:t>EXC_RETURN code</a:t>
            </a:r>
            <a:r>
              <a:rPr lang="en-US" dirty="0"/>
              <a:t>, indicating how to restore context when exiting the interrupt.</a:t>
            </a:r>
          </a:p>
          <a:p>
            <a:r>
              <a:rPr lang="en-US" dirty="0"/>
              <a:t>The CPU recognizes this special pattern (bits [31:28] = </a:t>
            </a:r>
            <a:r>
              <a:rPr lang="en-US" sz="1200" kern="1200" dirty="0">
                <a:solidFill>
                  <a:schemeClr val="tx1"/>
                </a:solidFill>
                <a:latin typeface="+mn-lt"/>
                <a:ea typeface="+mn-ea"/>
                <a:cs typeface="+mn-cs"/>
              </a:rPr>
              <a:t>0xF</a:t>
            </a:r>
            <a:r>
              <a:rPr lang="en-US" dirty="0"/>
              <a:t>) and performs an </a:t>
            </a:r>
            <a:r>
              <a:rPr lang="en-US" b="1" dirty="0"/>
              <a:t>exception return</a:t>
            </a:r>
            <a:r>
              <a:rPr lang="en-US" dirty="0"/>
              <a:t> sequence rather than a normal branch, restoring the stacked registers and resuming at the original PC.</a:t>
            </a:r>
          </a:p>
          <a:p>
            <a:r>
              <a:rPr lang="en-US" b="1" dirty="0"/>
              <a:t>Thread mode</a:t>
            </a:r>
            <a:r>
              <a:rPr lang="en-US" dirty="0"/>
              <a:t> = normal program execution; </a:t>
            </a:r>
            <a:r>
              <a:rPr lang="en-US" b="1" dirty="0"/>
              <a:t>Handler mode</a:t>
            </a:r>
            <a:r>
              <a:rPr lang="en-US" dirty="0"/>
              <a:t> = interrupt or exception execution.</a:t>
            </a:r>
          </a:p>
          <a:p>
            <a:endParaRPr lang="en-US" sz="1200" dirty="0"/>
          </a:p>
          <a:p>
            <a:endParaRPr lang="en-US" dirty="0"/>
          </a:p>
        </p:txBody>
      </p:sp>
      <p:sp>
        <p:nvSpPr>
          <p:cNvPr id="4" name="Slide Number Placeholder 3"/>
          <p:cNvSpPr>
            <a:spLocks noGrp="1"/>
          </p:cNvSpPr>
          <p:nvPr>
            <p:ph type="sldNum" sz="quarter" idx="5"/>
          </p:nvPr>
        </p:nvSpPr>
        <p:spPr/>
        <p:txBody>
          <a:bodyPr/>
          <a:lstStyle/>
          <a:p>
            <a:fld id="{A6BBE812-4129-4690-BCA9-F960F9F01E17}" type="slidenum">
              <a:rPr lang="en-US" smtClean="0"/>
              <a:t>19</a:t>
            </a:fld>
            <a:endParaRPr lang="en-US"/>
          </a:p>
        </p:txBody>
      </p:sp>
    </p:spTree>
    <p:extLst>
      <p:ext uri="{BB962C8B-B14F-4D97-AF65-F5344CB8AC3E}">
        <p14:creationId xmlns:p14="http://schemas.microsoft.com/office/powerpoint/2010/main" val="180351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FF"/>
                </a:solidFill>
              </a:rPr>
              <a:t>If </a:t>
            </a:r>
            <a:r>
              <a:rPr lang="en-US" b="1">
                <a:solidFill>
                  <a:srgbClr val="0000FF"/>
                </a:solidFill>
              </a:rPr>
              <a:t>the ISR calls </a:t>
            </a:r>
            <a:r>
              <a:rPr lang="en-US" b="1" dirty="0">
                <a:solidFill>
                  <a:srgbClr val="0000FF"/>
                </a:solidFill>
              </a:rPr>
              <a:t>push or pop, the MSP is used.</a:t>
            </a:r>
          </a:p>
          <a:p>
            <a:endParaRPr lang="en-US" dirty="0"/>
          </a:p>
        </p:txBody>
      </p:sp>
      <p:sp>
        <p:nvSpPr>
          <p:cNvPr id="4" name="Slide Number Placeholder 3"/>
          <p:cNvSpPr>
            <a:spLocks noGrp="1"/>
          </p:cNvSpPr>
          <p:nvPr>
            <p:ph type="sldNum" sz="quarter" idx="5"/>
          </p:nvPr>
        </p:nvSpPr>
        <p:spPr/>
        <p:txBody>
          <a:bodyPr/>
          <a:lstStyle/>
          <a:p>
            <a:fld id="{A6BBE812-4129-4690-BCA9-F960F9F01E17}" type="slidenum">
              <a:rPr lang="en-US" smtClean="0"/>
              <a:t>21</a:t>
            </a:fld>
            <a:endParaRPr lang="en-US"/>
          </a:p>
        </p:txBody>
      </p:sp>
    </p:spTree>
    <p:extLst>
      <p:ext uri="{BB962C8B-B14F-4D97-AF65-F5344CB8AC3E}">
        <p14:creationId xmlns:p14="http://schemas.microsoft.com/office/powerpoint/2010/main" val="10978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BE812-4129-4690-BCA9-F960F9F01E17}" type="slidenum">
              <a:rPr lang="en-US" smtClean="0"/>
              <a:t>26</a:t>
            </a:fld>
            <a:endParaRPr lang="en-US"/>
          </a:p>
        </p:txBody>
      </p:sp>
    </p:spTree>
    <p:extLst>
      <p:ext uri="{BB962C8B-B14F-4D97-AF65-F5344CB8AC3E}">
        <p14:creationId xmlns:p14="http://schemas.microsoft.com/office/powerpoint/2010/main" val="248898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Interrupt number defined in ARM software library</a:t>
            </a:r>
          </a:p>
          <a:p>
            <a:endParaRPr lang="en-US" sz="2000" dirty="0"/>
          </a:p>
          <a:p>
            <a:endParaRPr lang="en-US" sz="2000" dirty="0"/>
          </a:p>
          <a:p>
            <a:endParaRPr lang="en-US" sz="2000" dirty="0"/>
          </a:p>
          <a:p>
            <a:endParaRPr lang="en-US" sz="2000" dirty="0"/>
          </a:p>
          <a:p>
            <a:pPr marL="0" indent="0">
              <a:buNone/>
            </a:pPr>
            <a:endParaRPr lang="en-US" sz="2000" dirty="0"/>
          </a:p>
          <a:p>
            <a:r>
              <a:rPr lang="en-US" sz="2000" dirty="0"/>
              <a:t>First </a:t>
            </a:r>
            <a:r>
              <a:rPr lang="en-US" sz="2000" dirty="0">
                <a:latin typeface="Consolas" panose="020B0609020204030204" pitchFamily="49" charset="0"/>
                <a:cs typeface="Consolas" panose="020B0609020204030204" pitchFamily="49" charset="0"/>
              </a:rPr>
              <a:t>16</a:t>
            </a:r>
            <a:r>
              <a:rPr lang="en-US" sz="2000" dirty="0"/>
              <a:t> are system exceptions</a:t>
            </a:r>
          </a:p>
          <a:p>
            <a:pPr lvl="1"/>
            <a:r>
              <a:rPr lang="en-US" sz="1800" dirty="0"/>
              <a:t>CMSIS defines their interrupt numbers as negative</a:t>
            </a:r>
          </a:p>
          <a:p>
            <a:pPr lvl="1"/>
            <a:r>
              <a:rPr lang="en-US" sz="1800" dirty="0"/>
              <a:t>Defined by ARM core</a:t>
            </a:r>
          </a:p>
          <a:p>
            <a:r>
              <a:rPr lang="en-US" sz="2000" dirty="0"/>
              <a:t>The rest </a:t>
            </a:r>
            <a:r>
              <a:rPr lang="en-US" sz="2000" dirty="0">
                <a:latin typeface="Consolas" panose="020B0609020204030204" pitchFamily="49" charset="0"/>
                <a:cs typeface="Consolas" panose="020B0609020204030204" pitchFamily="49" charset="0"/>
              </a:rPr>
              <a:t>240</a:t>
            </a:r>
            <a:r>
              <a:rPr lang="en-US" sz="2000" dirty="0"/>
              <a:t> are peripheral interrupts</a:t>
            </a:r>
          </a:p>
          <a:p>
            <a:pPr lvl="1"/>
            <a:r>
              <a:rPr lang="en-US" sz="1800" dirty="0"/>
              <a:t>Peripheral interrupt number starts with 0.</a:t>
            </a:r>
          </a:p>
          <a:p>
            <a:pPr lvl="1"/>
            <a:r>
              <a:rPr lang="en-US" sz="1800" dirty="0"/>
              <a:t>Defined by chip manufacturers. </a:t>
            </a:r>
          </a:p>
          <a:p>
            <a:r>
              <a:rPr lang="en-US" dirty="0"/>
              <a:t>{{Pause=2}} A Cortex M microcontroller supports up to 256 interrupts. Each interrupt, except the interrupt reset, has an interrupt number. </a:t>
            </a:r>
          </a:p>
          <a:p>
            <a:pPr lvl="1"/>
            <a:r>
              <a:rPr lang="en-US" sz="1700" dirty="0"/>
              <a:t>0-15 denote system exceptions, as defined by ARM</a:t>
            </a:r>
          </a:p>
          <a:p>
            <a:pPr lvl="1"/>
            <a:r>
              <a:rPr lang="en-US" sz="1700" dirty="0"/>
              <a:t>16-255 denote peripheral interrupts, as </a:t>
            </a:r>
            <a:r>
              <a:rPr lang="en-US" sz="1800" dirty="0"/>
              <a:t>defined by chip manufacturers. </a:t>
            </a:r>
          </a:p>
          <a:p>
            <a:endParaRPr lang="en-US" dirty="0"/>
          </a:p>
          <a:p>
            <a:r>
              <a:rPr lang="en-US" dirty="0"/>
              <a:t>The first 16 interrupts are system interrupts, also called system exceptions. Exceptions are the interrupts that come from the core. C M S I S defines all system exceptions by using negative values.  C M S I S stands for Cortex Microcontroller Software Interface Standard.</a:t>
            </a:r>
          </a:p>
          <a:p>
            <a:endParaRPr lang="en-US" dirty="0"/>
          </a:p>
          <a:p>
            <a:r>
              <a:rPr lang="en-US" dirty="0"/>
              <a:t>The rest 240 interrupts are peripheral interrupts, also called non-system exceptions. The peripheral interrupt number starts with 0. </a:t>
            </a:r>
          </a:p>
          <a:p>
            <a:endParaRPr lang="en-US" dirty="0"/>
          </a:p>
          <a:p>
            <a:r>
              <a:rPr lang="en-US" dirty="0"/>
              <a:t>This number scheme allows software to easily distinguish system exceptions and peripheral interrupts.</a:t>
            </a:r>
          </a:p>
          <a:p>
            <a:endParaRPr lang="en-US" dirty="0"/>
          </a:p>
          <a:p>
            <a:r>
              <a:rPr lang="en-US" dirty="0"/>
              <a:t>Peripheral interrupts are defined by chip manufacturers. The total number of peripheral interrupts supported varies among chips. </a:t>
            </a:r>
          </a:p>
          <a:p>
            <a:endParaRPr lang="en-US" dirty="0"/>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47</a:t>
            </a:fld>
            <a:endParaRPr lang="en-US"/>
          </a:p>
        </p:txBody>
      </p:sp>
    </p:spTree>
    <p:extLst>
      <p:ext uri="{BB962C8B-B14F-4D97-AF65-F5344CB8AC3E}">
        <p14:creationId xmlns:p14="http://schemas.microsoft.com/office/powerpoint/2010/main" val="145911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{{Pause=2}}Several C M S I S functions use the interrupt number as an input parameters, such as the function of N V I C disable interrupt, and N V I C enable interrupt.  N V I C stands for Nested Vector Interrupt Controller.</a:t>
            </a:r>
          </a:p>
          <a:p>
            <a:endParaRPr lang="en-US" dirty="0"/>
          </a:p>
          <a:p>
            <a:r>
              <a:rPr lang="en-US" dirty="0"/>
              <a:t>On the other hand, when an interrupt is serviced, the current interrupt or exception number is recorded in the program status register (PSR).  However, the definition of interrupt numbers in PSR is different from the definition of interrupt number in C M S I S functions.  </a:t>
            </a:r>
          </a:p>
          <a:p>
            <a:endParaRPr lang="en-US" dirty="0"/>
          </a:p>
          <a:p>
            <a:r>
              <a:rPr lang="en-US" dirty="0"/>
              <a:t>Specifically, interrupt number of PSR  equals 16 plus the interrupt number for C M S I 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video, when we say interrupt number, we mean the interrupt number defined for C M S I S. </a:t>
            </a:r>
            <a:r>
              <a:rPr lang="en-US" sz="1200" b="1" dirty="0">
                <a:solidFill>
                  <a:srgbClr val="0000FF"/>
                </a:solidFill>
                <a:latin typeface="Consolas" panose="020B0609020204030204" pitchFamily="49" charset="0"/>
                <a:cs typeface="Consolas" panose="020B0609020204030204" pitchFamily="49" charset="0"/>
              </a:rPr>
              <a:t>Interrupt Number in PSR = 16 + Interrupt Number for CMSIS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48</a:t>
            </a:fld>
            <a:endParaRPr lang="en-US"/>
          </a:p>
        </p:txBody>
      </p:sp>
    </p:spTree>
    <p:extLst>
      <p:ext uri="{BB962C8B-B14F-4D97-AF65-F5344CB8AC3E}">
        <p14:creationId xmlns:p14="http://schemas.microsoft.com/office/powerpoint/2010/main" val="426148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pPr eaLnBrk="1" latinLnBrk="0" hangingPunct="1"/>
            <a:fld id="{2BF71DBB-33DD-4C55-A85E-87E0D90DE603}" type="datetime1">
              <a:rPr lang="en-US" smtClean="0"/>
              <a:t>11/2/2025</a:t>
            </a:fld>
            <a:endParaRPr lang="en-US" sz="1600" dirty="0"/>
          </a:p>
        </p:txBody>
      </p:sp>
      <p:sp>
        <p:nvSpPr>
          <p:cNvPr id="17" name="Footer Placeholder 16"/>
          <p:cNvSpPr>
            <a:spLocks noGrp="1"/>
          </p:cNvSpPr>
          <p:nvPr>
            <p:ph type="ftr" sz="quarter" idx="11"/>
          </p:nvPr>
        </p:nvSpPr>
        <p:spPr>
          <a:xfrm>
            <a:off x="3864864" y="6355080"/>
            <a:ext cx="4632960" cy="365760"/>
          </a:xfrm>
        </p:spPr>
        <p:txBody>
          <a:bodyPr/>
          <a:lstStyle/>
          <a:p>
            <a:endParaRPr kumimoji="0"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EA7C8D44-3667-46F6-9772-CC52308E2A7F}" type="slidenum">
              <a:rPr kumimoji="0" lang="en-US" smtClean="0"/>
              <a:pPr eaLnBrk="1" latinLnBrk="0" hangingPunct="1"/>
              <a:t>‹#›</a:t>
            </a:fld>
            <a:endParaRPr kumimoji="0"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8DDAFA6C-203A-4307-BA16-4E1B4E565795}" type="datetime1">
              <a:rPr lang="en-US" smtClean="0"/>
              <a:t>11/2/2025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0BF5EEAA-C496-4117-9CC7-C724C9F64C9C}" type="datetime1">
              <a:rPr lang="en-US" smtClean="0"/>
              <a:t>11/2/2025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BA4235AF-9AD5-4467-AB33-27BB0F9DCF69}" type="datetime1">
              <a:rPr lang="en-US" smtClean="0"/>
              <a:t>11/2/2025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pPr eaLnBrk="1" latinLnBrk="0" hangingPunct="1"/>
            <a:fld id="{FBD2A12A-FA4E-4A87-B674-B7354B624590}" type="datetime1">
              <a:rPr lang="en-US" smtClean="0"/>
              <a:t>11/2/2025</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kumimoji="0" lang="en-US" dirty="0"/>
          </a:p>
        </p:txBody>
      </p:sp>
      <p:sp>
        <p:nvSpPr>
          <p:cNvPr id="6" name="Slide Number Placeholder 5"/>
          <p:cNvSpPr>
            <a:spLocks noGrp="1"/>
          </p:cNvSpPr>
          <p:nvPr>
            <p:ph type="sldNum" sz="quarter" idx="12"/>
          </p:nvPr>
        </p:nvSpPr>
        <p:spPr>
          <a:xfrm>
            <a:off x="1426464" y="6355080"/>
            <a:ext cx="2027936" cy="365760"/>
          </a:xfrm>
        </p:spPr>
        <p:txBody>
          <a:bodyPr/>
          <a:lstStyle/>
          <a:p>
            <a:fld id="{EA7C8D44-3667-46F6-9772-CC52308E2A7F}" type="slidenum">
              <a:rPr kumimoji="0" lang="en-US" smtClean="0"/>
              <a:pPr eaLnBrk="1" latinLnBrk="0" hangingPunct="1"/>
              <a:t>‹#›</a:t>
            </a:fld>
            <a:endParaRPr kumimoji="0"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8EFA6C2F-33DB-4C9B-B9CC-765C1C7EE1B2}" type="datetime1">
              <a:rPr lang="en-US" smtClean="0"/>
              <a:t>11/2/2025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A9A06C8B-21DC-40DE-81F3-9AB2E3121991}" type="datetime1">
              <a:rPr lang="en-US" smtClean="0"/>
              <a:t>11/2/2025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08C1F3E-B7C3-4DE0-95C6-A404A8621E05}" type="datetime1">
              <a:rPr lang="en-US" smtClean="0"/>
              <a:t>11/2/2025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F74BE8E-A67D-4270-9557-0245EC2F42E1}" type="datetime1">
              <a:rPr lang="en-US" smtClean="0"/>
              <a:t>11/2/2025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E09461C7-0CEA-4C15-B132-D516D01EE50F}" type="datetime1">
              <a:rPr lang="en-US" smtClean="0"/>
              <a:t>11/2/2025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C6204391-F3C0-407B-B75D-3A2185BAB8C4}" type="datetime1">
              <a:rPr lang="en-US" smtClean="0"/>
              <a:t>11/2/2025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FF0DD578-DB7B-4EF9-BDB4-5014808AC43B}" type="datetime1">
              <a:rPr lang="en-US" smtClean="0"/>
              <a:t>11/2/2025</a:t>
            </a:fld>
            <a:endParaRPr lang="en-US" sz="1400" dirty="0">
              <a:solidFill>
                <a:schemeClr val="tx2"/>
              </a:solidFill>
            </a:endParaRPr>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eb.eece.maine.edu/~zhu/boo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youtube.com/watch?v=uFBNf7F3l60&amp;list=PLRJhV4hUhIymmp5CCeIFPyxbknsdcXCc8&amp;index=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altLang="zh-CN" sz="2000" dirty="0"/>
              <a:t>Z. Gu</a:t>
            </a:r>
            <a:endParaRPr lang="en-US" sz="2000" dirty="0"/>
          </a:p>
        </p:txBody>
      </p:sp>
      <p:sp>
        <p:nvSpPr>
          <p:cNvPr id="3" name="Subtitle 2"/>
          <p:cNvSpPr>
            <a:spLocks noGrp="1"/>
          </p:cNvSpPr>
          <p:nvPr>
            <p:ph type="subTitle" idx="1"/>
          </p:nvPr>
        </p:nvSpPr>
        <p:spPr/>
        <p:txBody>
          <a:bodyPr/>
          <a:lstStyle/>
          <a:p>
            <a:r>
              <a:rPr lang="en-US"/>
              <a:t>Fall 2025</a:t>
            </a:r>
            <a:endParaRPr lang="en-US" dirty="0"/>
          </a:p>
        </p:txBody>
      </p:sp>
      <p:sp>
        <p:nvSpPr>
          <p:cNvPr id="5" name="TextBox 4"/>
          <p:cNvSpPr txBox="1"/>
          <p:nvPr/>
        </p:nvSpPr>
        <p:spPr>
          <a:xfrm>
            <a:off x="4466083" y="664391"/>
            <a:ext cx="6477000" cy="523220"/>
          </a:xfrm>
          <a:prstGeom prst="rect">
            <a:avLst/>
          </a:prstGeom>
          <a:noFill/>
        </p:spPr>
        <p:txBody>
          <a:bodyPr wrap="square" rtlCol="0">
            <a:spAutoFit/>
          </a:bodyPr>
          <a:lstStyle/>
          <a:p>
            <a:pPr algn="r"/>
            <a:r>
              <a:rPr lang="en-US" sz="1400" b="1" dirty="0">
                <a:latin typeface="Bookman Old Style (Headings)"/>
              </a:rPr>
              <a:t>Embedded Systems with ARM Cortex-M Microcontrollers in Assembly Language and C</a:t>
            </a:r>
          </a:p>
        </p:txBody>
      </p:sp>
      <p:sp>
        <p:nvSpPr>
          <p:cNvPr id="6" name="TextBox 5"/>
          <p:cNvSpPr txBox="1"/>
          <p:nvPr/>
        </p:nvSpPr>
        <p:spPr>
          <a:xfrm>
            <a:off x="9144000" y="2057400"/>
            <a:ext cx="1799083" cy="830997"/>
          </a:xfrm>
          <a:prstGeom prst="rect">
            <a:avLst/>
          </a:prstGeom>
          <a:noFill/>
        </p:spPr>
        <p:txBody>
          <a:bodyPr wrap="none" rtlCol="0">
            <a:spAutoFit/>
          </a:bodyPr>
          <a:lstStyle/>
          <a:p>
            <a:pPr algn="r"/>
            <a:r>
              <a:rPr lang="en-US" sz="2400" b="1" dirty="0">
                <a:solidFill>
                  <a:srgbClr val="C00000"/>
                </a:solidFill>
              </a:rPr>
              <a:t>Chapter 11</a:t>
            </a:r>
          </a:p>
          <a:p>
            <a:pPr algn="r"/>
            <a:r>
              <a:rPr lang="en-US" sz="2400" b="1" dirty="0">
                <a:solidFill>
                  <a:srgbClr val="C00000"/>
                </a:solidFill>
              </a:rPr>
              <a:t>Interrupt</a:t>
            </a:r>
          </a:p>
        </p:txBody>
      </p:sp>
      <p:sp>
        <p:nvSpPr>
          <p:cNvPr id="4" name="Slide Number Placeholder 3"/>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a:t>
            </a:fld>
            <a:endParaRPr kumimoji="0" lang="en-US" dirty="0"/>
          </a:p>
        </p:txBody>
      </p:sp>
      <p:sp>
        <p:nvSpPr>
          <p:cNvPr id="7" name="TextBox 6">
            <a:extLst>
              <a:ext uri="{FF2B5EF4-FFF2-40B4-BE49-F238E27FC236}">
                <a16:creationId xmlns:a16="http://schemas.microsoft.com/office/drawing/2014/main" id="{5E36B95E-0FB3-F607-A0A7-259415631835}"/>
              </a:ext>
            </a:extLst>
          </p:cNvPr>
          <p:cNvSpPr txBox="1"/>
          <p:nvPr/>
        </p:nvSpPr>
        <p:spPr>
          <a:xfrm>
            <a:off x="2233138" y="6259176"/>
            <a:ext cx="7725724" cy="461665"/>
          </a:xfrm>
          <a:prstGeom prst="rect">
            <a:avLst/>
          </a:prstGeom>
          <a:solidFill>
            <a:sysClr val="window" lastClr="FFFFFF"/>
          </a:solidFill>
          <a:ln w="9525" cap="flat" cmpd="sng" algn="ctr">
            <a:solidFill>
              <a:srgbClr val="4BACC6"/>
            </a:solidFill>
            <a:prstDash val="solid"/>
          </a:ln>
          <a:effectLst/>
        </p:spPr>
        <p:txBody>
          <a:bodyPr wrap="square" rtlCol="0">
            <a:spAutoFit/>
          </a:bodyPr>
          <a:lstStyle/>
          <a:p>
            <a:pPr>
              <a:defRPr/>
            </a:pPr>
            <a:r>
              <a:rPr lang="en-US" altLang="zh-CN" sz="1200" kern="0" dirty="0">
                <a:solidFill>
                  <a:prstClr val="black"/>
                </a:solidFill>
                <a:latin typeface="Gill Sans Light"/>
                <a:ea typeface="华文新魏" panose="02010800040101010101" pitchFamily="2" charset="-122"/>
              </a:rPr>
              <a:t>Acknowledgement: Lecture slides based on Embedded Systems with ARM Cortex-M Microcontrollers in Assembly Language and C, University of Maine </a:t>
            </a:r>
            <a:r>
              <a:rPr lang="en-US" altLang="zh-CN" sz="1200" kern="0" dirty="0">
                <a:solidFill>
                  <a:prstClr val="black"/>
                </a:solidFill>
                <a:latin typeface="Gill Sans Light"/>
                <a:ea typeface="华文新魏" panose="02010800040101010101" pitchFamily="2" charset="-122"/>
                <a:hlinkClick r:id="rId2"/>
              </a:rPr>
              <a:t>https://web.eece.maine.edu/~zhu/book/</a:t>
            </a:r>
            <a:r>
              <a:rPr lang="en-US" altLang="zh-CN" sz="1200" kern="0" dirty="0">
                <a:solidFill>
                  <a:prstClr val="black"/>
                </a:solidFill>
                <a:latin typeface="Gill Sans Light"/>
                <a:ea typeface="华文新魏" panose="02010800040101010101" pitchFamily="2" charset="-122"/>
              </a:rPr>
              <a:t> </a:t>
            </a:r>
            <a:endParaRPr lang="en-SE" sz="1200" kern="0" dirty="0">
              <a:solidFill>
                <a:prstClr val="black"/>
              </a:solidFill>
              <a:latin typeface="Gill Sans Light"/>
            </a:endParaRPr>
          </a:p>
        </p:txBody>
      </p:sp>
    </p:spTree>
    <p:extLst>
      <p:ext uri="{BB962C8B-B14F-4D97-AF65-F5344CB8AC3E}">
        <p14:creationId xmlns:p14="http://schemas.microsoft.com/office/powerpoint/2010/main" val="1683281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Interrupt Service Routine Vector Table</a:t>
            </a:r>
          </a:p>
        </p:txBody>
      </p:sp>
      <p:sp>
        <p:nvSpPr>
          <p:cNvPr id="3" name="Content Placeholder 2"/>
          <p:cNvSpPr>
            <a:spLocks noGrp="1"/>
          </p:cNvSpPr>
          <p:nvPr>
            <p:ph sz="quarter" idx="1"/>
          </p:nvPr>
        </p:nvSpPr>
        <p:spPr>
          <a:xfrm>
            <a:off x="609600" y="1284653"/>
            <a:ext cx="3581400" cy="4937760"/>
          </a:xfrm>
        </p:spPr>
        <p:txBody>
          <a:bodyPr>
            <a:normAutofit/>
          </a:bodyPr>
          <a:lstStyle/>
          <a:p>
            <a:r>
              <a:rPr lang="en-US" sz="1800" dirty="0"/>
              <a:t>Start address for the exception hander for each exception type is fixed and pre-defined</a:t>
            </a:r>
          </a:p>
          <a:p>
            <a:endParaRPr lang="en-US" sz="1800" dirty="0"/>
          </a:p>
          <a:p>
            <a:r>
              <a:rPr lang="en-US" sz="1800" dirty="0"/>
              <a:t>Processor loads PC with this fixed, pre-defined address</a:t>
            </a:r>
          </a:p>
          <a:p>
            <a:endParaRPr lang="en-US" sz="1800" dirty="0"/>
          </a:p>
          <a:p>
            <a:r>
              <a:rPr lang="en-US" sz="1800" dirty="0"/>
              <a:t>Exception Vector Table typically starts at memory address 0x00000000 (or relocated </a:t>
            </a:r>
            <a:r>
              <a:rPr lang="en-US" sz="1800"/>
              <a:t>depending on Vector Table Offset Register (VTOR))</a:t>
            </a:r>
            <a:endParaRPr lang="en-US" sz="1800" dirty="0"/>
          </a:p>
          <a:p>
            <a:endParaRPr lang="en-US" sz="1800" dirty="0"/>
          </a:p>
          <a:p>
            <a:r>
              <a:rPr lang="en-US" sz="1800" dirty="0"/>
              <a:t>Program Counter </a:t>
            </a:r>
            <a:r>
              <a:rPr lang="en-US" sz="1800" dirty="0">
                <a:solidFill>
                  <a:srgbClr val="FF0000"/>
                </a:solidFill>
              </a:rPr>
              <a:t>pc = </a:t>
            </a:r>
            <a:r>
              <a:rPr lang="en-US" sz="1800" dirty="0">
                <a:solidFill>
                  <a:srgbClr val="FF0000"/>
                </a:solidFill>
                <a:latin typeface="Consolas" panose="020B0609020204030204" pitchFamily="49" charset="0"/>
                <a:cs typeface="Consolas" panose="020B0609020204030204" pitchFamily="49" charset="0"/>
              </a:rPr>
              <a:t>0x00000004</a:t>
            </a:r>
            <a:r>
              <a:rPr lang="en-US" sz="1800" dirty="0"/>
              <a:t> initially</a:t>
            </a:r>
          </a:p>
          <a:p>
            <a:endParaRPr lang="en-US" sz="1800" dirty="0"/>
          </a:p>
          <a:p>
            <a:endParaRPr lang="en-US" sz="1800" dirty="0"/>
          </a:p>
          <a:p>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903861393"/>
              </p:ext>
            </p:extLst>
          </p:nvPr>
        </p:nvGraphicFramePr>
        <p:xfrm>
          <a:off x="4648201" y="1371601"/>
          <a:ext cx="5638799" cy="4801929"/>
        </p:xfrm>
        <a:graphic>
          <a:graphicData uri="http://schemas.openxmlformats.org/drawingml/2006/table">
            <a:tbl>
              <a:tblPr firstRow="1" firstCol="1" lastRow="1" lastCol="1" bandRow="1" bandCol="1">
                <a:tableStyleId>{69012ECD-51FC-41F1-AA8D-1B2483CD663E}</a:tableStyleId>
              </a:tblPr>
              <a:tblGrid>
                <a:gridCol w="1032456">
                  <a:extLst>
                    <a:ext uri="{9D8B030D-6E8A-4147-A177-3AD203B41FA5}">
                      <a16:colId xmlns:a16="http://schemas.microsoft.com/office/drawing/2014/main" val="20000"/>
                    </a:ext>
                  </a:extLst>
                </a:gridCol>
                <a:gridCol w="555938">
                  <a:extLst>
                    <a:ext uri="{9D8B030D-6E8A-4147-A177-3AD203B41FA5}">
                      <a16:colId xmlns:a16="http://schemas.microsoft.com/office/drawing/2014/main" val="20001"/>
                    </a:ext>
                  </a:extLst>
                </a:gridCol>
                <a:gridCol w="714777">
                  <a:extLst>
                    <a:ext uri="{9D8B030D-6E8A-4147-A177-3AD203B41FA5}">
                      <a16:colId xmlns:a16="http://schemas.microsoft.com/office/drawing/2014/main" val="20002"/>
                    </a:ext>
                  </a:extLst>
                </a:gridCol>
                <a:gridCol w="1202029">
                  <a:extLst>
                    <a:ext uri="{9D8B030D-6E8A-4147-A177-3AD203B41FA5}">
                      <a16:colId xmlns:a16="http://schemas.microsoft.com/office/drawing/2014/main" val="20003"/>
                    </a:ext>
                  </a:extLst>
                </a:gridCol>
                <a:gridCol w="2133599">
                  <a:extLst>
                    <a:ext uri="{9D8B030D-6E8A-4147-A177-3AD203B41FA5}">
                      <a16:colId xmlns:a16="http://schemas.microsoft.com/office/drawing/2014/main" val="20004"/>
                    </a:ext>
                  </a:extLst>
                </a:gridCol>
              </a:tblGrid>
              <a:tr h="319419">
                <a:tc>
                  <a:txBody>
                    <a:bodyPr/>
                    <a:lstStyle/>
                    <a:p>
                      <a:pPr marL="0" marR="0" algn="ctr">
                        <a:lnSpc>
                          <a:spcPts val="950"/>
                        </a:lnSpc>
                        <a:spcBef>
                          <a:spcPts val="30"/>
                        </a:spcBef>
                        <a:spcAft>
                          <a:spcPts val="0"/>
                        </a:spcAft>
                      </a:pPr>
                      <a:r>
                        <a:rPr lang="en-US" sz="1000" dirty="0">
                          <a:effectLst/>
                        </a:rPr>
                        <a:t> A</a:t>
                      </a:r>
                      <a:r>
                        <a:rPr lang="en-US" sz="1000" spc="-10" dirty="0">
                          <a:effectLst/>
                        </a:rPr>
                        <a:t>d</a:t>
                      </a:r>
                      <a:r>
                        <a:rPr lang="en-US" sz="1000" dirty="0">
                          <a:effectLst/>
                        </a:rPr>
                        <a:t>dress</a:t>
                      </a:r>
                      <a:endParaRPr lang="en-US" sz="1200" b="0" dirty="0">
                        <a:effectLst/>
                        <a:latin typeface="Calibri"/>
                        <a:ea typeface="Calibri"/>
                        <a:cs typeface="Times New Roman"/>
                      </a:endParaRPr>
                    </a:p>
                  </a:txBody>
                  <a:tcPr marL="0" marR="0" marT="0" marB="0" anchor="ctr"/>
                </a:tc>
                <a:tc>
                  <a:txBody>
                    <a:bodyPr/>
                    <a:lstStyle/>
                    <a:p>
                      <a:pPr marL="0" marR="0">
                        <a:lnSpc>
                          <a:spcPts val="950"/>
                        </a:lnSpc>
                        <a:spcBef>
                          <a:spcPts val="30"/>
                        </a:spcBef>
                        <a:spcAft>
                          <a:spcPts val="0"/>
                        </a:spcAft>
                      </a:pPr>
                      <a:r>
                        <a:rPr lang="en-US" sz="1000" dirty="0">
                          <a:effectLst/>
                        </a:rPr>
                        <a:t> Priority</a:t>
                      </a:r>
                      <a:endParaRPr lang="en-US" sz="1200" b="0" dirty="0">
                        <a:effectLst/>
                        <a:latin typeface="Calibri"/>
                        <a:ea typeface="Calibri"/>
                        <a:cs typeface="Times New Roman"/>
                      </a:endParaRPr>
                    </a:p>
                  </a:txBody>
                  <a:tcPr marL="0" marR="0" marT="0" marB="0" anchor="ctr"/>
                </a:tc>
                <a:tc>
                  <a:txBody>
                    <a:bodyPr/>
                    <a:lstStyle/>
                    <a:p>
                      <a:pPr marL="90170" marR="55245" indent="-3175">
                        <a:lnSpc>
                          <a:spcPct val="105000"/>
                        </a:lnSpc>
                        <a:spcBef>
                          <a:spcPts val="425"/>
                        </a:spcBef>
                        <a:spcAft>
                          <a:spcPts val="0"/>
                        </a:spcAft>
                      </a:pPr>
                      <a:r>
                        <a:rPr lang="en-US" sz="1000" spc="-60">
                          <a:effectLst/>
                        </a:rPr>
                        <a:t>T</a:t>
                      </a:r>
                      <a:r>
                        <a:rPr lang="en-US" sz="1000">
                          <a:effectLst/>
                        </a:rPr>
                        <a:t>ype </a:t>
                      </a:r>
                      <a:r>
                        <a:rPr lang="en-US" sz="1000" spc="-5">
                          <a:effectLst/>
                        </a:rPr>
                        <a:t>o</a:t>
                      </a:r>
                      <a:r>
                        <a:rPr lang="en-US" sz="1000">
                          <a:effectLst/>
                        </a:rPr>
                        <a:t>f pri</a:t>
                      </a:r>
                      <a:r>
                        <a:rPr lang="en-US" sz="1000" spc="-5">
                          <a:effectLst/>
                        </a:rPr>
                        <a:t>o</a:t>
                      </a:r>
                      <a:r>
                        <a:rPr lang="en-US" sz="1000">
                          <a:effectLst/>
                        </a:rPr>
                        <a:t>r</a:t>
                      </a:r>
                      <a:r>
                        <a:rPr lang="en-US" sz="1000" spc="-5">
                          <a:effectLst/>
                        </a:rPr>
                        <a:t>i</a:t>
                      </a:r>
                      <a:r>
                        <a:rPr lang="en-US" sz="1000">
                          <a:effectLst/>
                        </a:rPr>
                        <a:t>ty</a:t>
                      </a:r>
                      <a:endParaRPr lang="en-US" sz="1200" b="0">
                        <a:effectLst/>
                        <a:latin typeface="Calibri"/>
                        <a:ea typeface="Calibri"/>
                        <a:cs typeface="Times New Roman"/>
                      </a:endParaRPr>
                    </a:p>
                  </a:txBody>
                  <a:tcPr marL="0" marR="0" marT="0" marB="0" anchor="ctr"/>
                </a:tc>
                <a:tc>
                  <a:txBody>
                    <a:bodyPr/>
                    <a:lstStyle/>
                    <a:p>
                      <a:pPr marL="0" marR="0" algn="ctr">
                        <a:lnSpc>
                          <a:spcPts val="950"/>
                        </a:lnSpc>
                        <a:spcBef>
                          <a:spcPts val="30"/>
                        </a:spcBef>
                        <a:spcAft>
                          <a:spcPts val="0"/>
                        </a:spcAft>
                      </a:pPr>
                      <a:r>
                        <a:rPr lang="en-US" sz="1000" dirty="0">
                          <a:effectLst/>
                        </a:rPr>
                        <a:t> Ac</a:t>
                      </a:r>
                      <a:r>
                        <a:rPr lang="en-US" sz="1000" spc="-20" dirty="0">
                          <a:effectLst/>
                        </a:rPr>
                        <a:t>r</a:t>
                      </a:r>
                      <a:r>
                        <a:rPr lang="en-US" sz="1000" dirty="0">
                          <a:effectLst/>
                        </a:rPr>
                        <a:t>o</a:t>
                      </a:r>
                      <a:r>
                        <a:rPr lang="en-US" sz="1000" spc="-20" dirty="0">
                          <a:effectLst/>
                        </a:rPr>
                        <a:t>n</a:t>
                      </a:r>
                      <a:r>
                        <a:rPr lang="en-US" sz="1000" spc="5" dirty="0">
                          <a:effectLst/>
                        </a:rPr>
                        <a:t>y</a:t>
                      </a:r>
                      <a:r>
                        <a:rPr lang="en-US" sz="1000" dirty="0">
                          <a:effectLst/>
                        </a:rPr>
                        <a:t>m</a:t>
                      </a:r>
                      <a:endParaRPr lang="en-US" sz="1200" b="0" dirty="0">
                        <a:effectLst/>
                        <a:latin typeface="Calibri"/>
                        <a:ea typeface="Calibri"/>
                        <a:cs typeface="Times New Roman"/>
                      </a:endParaRPr>
                    </a:p>
                  </a:txBody>
                  <a:tcPr marL="0" marR="0" marT="0" marB="0" anchor="ctr"/>
                </a:tc>
                <a:tc>
                  <a:txBody>
                    <a:bodyPr/>
                    <a:lstStyle/>
                    <a:p>
                      <a:pPr marL="0" marR="0" algn="ctr">
                        <a:lnSpc>
                          <a:spcPts val="950"/>
                        </a:lnSpc>
                        <a:spcBef>
                          <a:spcPts val="30"/>
                        </a:spcBef>
                        <a:spcAft>
                          <a:spcPts val="0"/>
                        </a:spcAft>
                      </a:pPr>
                      <a:r>
                        <a:rPr lang="en-US" sz="1000" dirty="0">
                          <a:effectLst/>
                        </a:rPr>
                        <a:t> D</a:t>
                      </a:r>
                      <a:r>
                        <a:rPr lang="en-US" sz="1000" spc="5" dirty="0">
                          <a:effectLst/>
                        </a:rPr>
                        <a:t>e</a:t>
                      </a:r>
                      <a:r>
                        <a:rPr lang="en-US" sz="1000" dirty="0">
                          <a:effectLst/>
                        </a:rPr>
                        <a:t>sc</a:t>
                      </a:r>
                      <a:r>
                        <a:rPr lang="en-US" sz="1000" spc="5" dirty="0">
                          <a:effectLst/>
                        </a:rPr>
                        <a:t>r</a:t>
                      </a:r>
                      <a:r>
                        <a:rPr lang="en-US" sz="1000" dirty="0">
                          <a:effectLst/>
                        </a:rPr>
                        <a:t>iption</a:t>
                      </a:r>
                      <a:endParaRPr lang="en-US" sz="1200" b="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25590">
                <a:tc>
                  <a:txBody>
                    <a:bodyPr/>
                    <a:lstStyle/>
                    <a:p>
                      <a:pPr marL="154305" marR="0" algn="l">
                        <a:lnSpc>
                          <a:spcPct val="115000"/>
                        </a:lnSpc>
                        <a:spcBef>
                          <a:spcPts val="170"/>
                        </a:spcBef>
                        <a:spcAft>
                          <a:spcPts val="0"/>
                        </a:spcAft>
                      </a:pPr>
                      <a:r>
                        <a:rPr lang="en-US" sz="1100" b="1" dirty="0">
                          <a:effectLst/>
                          <a:latin typeface="Consolas" panose="020B0609020204030204" pitchFamily="49" charset="0"/>
                          <a:cs typeface="Consolas" panose="020B0609020204030204" pitchFamily="49" charset="0"/>
                        </a:rPr>
                        <a:t>0x0</a:t>
                      </a:r>
                      <a:r>
                        <a:rPr lang="en-US" sz="1100" b="1" spc="5" dirty="0">
                          <a:effectLst/>
                          <a:latin typeface="Consolas" panose="020B0609020204030204" pitchFamily="49" charset="0"/>
                          <a:cs typeface="Consolas" panose="020B0609020204030204" pitchFamily="49" charset="0"/>
                        </a:rPr>
                        <a:t>0</a:t>
                      </a:r>
                      <a:r>
                        <a:rPr lang="en-US" sz="1100" b="1" dirty="0">
                          <a:effectLst/>
                          <a:latin typeface="Consolas" panose="020B0609020204030204" pitchFamily="49" charset="0"/>
                          <a:cs typeface="Consolas" panose="020B0609020204030204" pitchFamily="49" charset="0"/>
                        </a:rPr>
                        <a:t>00</a:t>
                      </a:r>
                      <a:r>
                        <a:rPr lang="en-US" sz="1100" b="1" spc="5" dirty="0">
                          <a:effectLst/>
                          <a:latin typeface="Consolas" panose="020B0609020204030204" pitchFamily="49" charset="0"/>
                          <a:cs typeface="Consolas" panose="020B0609020204030204" pitchFamily="49" charset="0"/>
                        </a:rPr>
                        <a:t>_</a:t>
                      </a:r>
                      <a:r>
                        <a:rPr lang="en-US" sz="1100" b="1" dirty="0">
                          <a:effectLst/>
                          <a:latin typeface="Consolas" panose="020B0609020204030204" pitchFamily="49" charset="0"/>
                          <a:cs typeface="Consolas" panose="020B0609020204030204" pitchFamily="49" charset="0"/>
                        </a:rPr>
                        <a:t>0000</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222885" marR="209550" algn="ctr">
                        <a:lnSpc>
                          <a:spcPct val="115000"/>
                        </a:lnSpc>
                        <a:spcBef>
                          <a:spcPts val="170"/>
                        </a:spcBef>
                        <a:spcAft>
                          <a:spcPts val="0"/>
                        </a:spcAft>
                      </a:pPr>
                      <a:r>
                        <a:rPr lang="en-US" sz="900" dirty="0">
                          <a:effectLst/>
                        </a:rPr>
                        <a:t>-</a:t>
                      </a:r>
                      <a:endParaRPr lang="en-US" sz="900" b="0" dirty="0">
                        <a:effectLst/>
                        <a:latin typeface="Calibri"/>
                        <a:ea typeface="Calibri"/>
                        <a:cs typeface="Times New Roman"/>
                      </a:endParaRPr>
                    </a:p>
                  </a:txBody>
                  <a:tcPr marL="0" marR="0" marT="0" marB="0" anchor="ctr"/>
                </a:tc>
                <a:tc>
                  <a:txBody>
                    <a:bodyPr/>
                    <a:lstStyle/>
                    <a:p>
                      <a:pPr marL="246380" marR="233680" algn="ctr">
                        <a:lnSpc>
                          <a:spcPct val="115000"/>
                        </a:lnSpc>
                        <a:spcBef>
                          <a:spcPts val="170"/>
                        </a:spcBef>
                        <a:spcAft>
                          <a:spcPts val="0"/>
                        </a:spcAft>
                      </a:pPr>
                      <a:r>
                        <a:rPr lang="en-US" sz="1000" dirty="0">
                          <a:effectLst/>
                        </a:rPr>
                        <a:t>-</a:t>
                      </a:r>
                      <a:endParaRPr lang="en-US" sz="1000" b="0" dirty="0">
                        <a:effectLst/>
                        <a:latin typeface="Calibri"/>
                        <a:ea typeface="Calibri"/>
                        <a:cs typeface="Times New Roman"/>
                      </a:endParaRPr>
                    </a:p>
                  </a:txBody>
                  <a:tcPr marL="0" marR="0" marT="0" marB="0" anchor="ctr"/>
                </a:tc>
                <a:tc>
                  <a:txBody>
                    <a:bodyPr/>
                    <a:lstStyle/>
                    <a:p>
                      <a:pPr marL="34290" marR="0">
                        <a:lnSpc>
                          <a:spcPct val="115000"/>
                        </a:lnSpc>
                        <a:spcBef>
                          <a:spcPts val="170"/>
                        </a:spcBef>
                        <a:spcAft>
                          <a:spcPts val="0"/>
                        </a:spcAft>
                      </a:pPr>
                      <a:r>
                        <a:rPr lang="en-US" sz="1000">
                          <a:effectLst/>
                        </a:rPr>
                        <a:t>-</a:t>
                      </a:r>
                      <a:endParaRPr lang="en-US" sz="1000" b="0">
                        <a:effectLst/>
                        <a:latin typeface="Calibri"/>
                        <a:ea typeface="Calibri"/>
                        <a:cs typeface="Times New Roman"/>
                      </a:endParaRPr>
                    </a:p>
                  </a:txBody>
                  <a:tcPr marL="0" marR="0" marT="0" marB="0" anchor="ctr"/>
                </a:tc>
                <a:tc>
                  <a:txBody>
                    <a:bodyPr/>
                    <a:lstStyle/>
                    <a:p>
                      <a:pPr marL="34290" marR="0">
                        <a:lnSpc>
                          <a:spcPct val="115000"/>
                        </a:lnSpc>
                        <a:spcBef>
                          <a:spcPts val="170"/>
                        </a:spcBef>
                        <a:spcAft>
                          <a:spcPts val="0"/>
                        </a:spcAft>
                      </a:pPr>
                      <a:r>
                        <a:rPr lang="en-US" sz="1000" b="0" dirty="0">
                          <a:effectLst/>
                        </a:rPr>
                        <a:t>Stack Pointer</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01"/>
                  </a:ext>
                </a:extLst>
              </a:tr>
              <a:tr h="226255">
                <a:tc>
                  <a:txBody>
                    <a:bodyPr/>
                    <a:lstStyle/>
                    <a:p>
                      <a:pPr marL="154305" marR="0" algn="l">
                        <a:lnSpc>
                          <a:spcPct val="115000"/>
                        </a:lnSpc>
                        <a:spcBef>
                          <a:spcPts val="225"/>
                        </a:spcBef>
                        <a:spcAft>
                          <a:spcPts val="0"/>
                        </a:spcAft>
                      </a:pPr>
                      <a:r>
                        <a:rPr lang="en-US" sz="1100" b="1" dirty="0" err="1">
                          <a:solidFill>
                            <a:srgbClr val="FF0000"/>
                          </a:solidFill>
                          <a:effectLst/>
                          <a:latin typeface="Consolas" panose="020B0609020204030204" pitchFamily="49" charset="0"/>
                          <a:cs typeface="Consolas" panose="020B0609020204030204" pitchFamily="49" charset="0"/>
                        </a:rPr>
                        <a:t>0x0</a:t>
                      </a:r>
                      <a:r>
                        <a:rPr lang="en-US" sz="1100" b="1" spc="5" dirty="0" err="1">
                          <a:solidFill>
                            <a:srgbClr val="FF0000"/>
                          </a:solidFill>
                          <a:effectLst/>
                          <a:latin typeface="Consolas" panose="020B0609020204030204" pitchFamily="49" charset="0"/>
                          <a:cs typeface="Consolas" panose="020B0609020204030204" pitchFamily="49" charset="0"/>
                        </a:rPr>
                        <a:t>0</a:t>
                      </a:r>
                      <a:r>
                        <a:rPr lang="en-US" sz="1100" b="1" dirty="0" err="1">
                          <a:solidFill>
                            <a:srgbClr val="FF0000"/>
                          </a:solidFill>
                          <a:effectLst/>
                          <a:latin typeface="Consolas" panose="020B0609020204030204" pitchFamily="49" charset="0"/>
                          <a:cs typeface="Consolas" panose="020B0609020204030204" pitchFamily="49" charset="0"/>
                        </a:rPr>
                        <a:t>00</a:t>
                      </a:r>
                      <a:r>
                        <a:rPr lang="en-US" sz="1100" b="1" spc="5" dirty="0" err="1">
                          <a:solidFill>
                            <a:srgbClr val="FF0000"/>
                          </a:solidFill>
                          <a:effectLst/>
                          <a:latin typeface="Consolas" panose="020B0609020204030204" pitchFamily="49" charset="0"/>
                          <a:cs typeface="Consolas" panose="020B0609020204030204" pitchFamily="49" charset="0"/>
                        </a:rPr>
                        <a:t>_</a:t>
                      </a:r>
                      <a:r>
                        <a:rPr lang="en-US" sz="1100" b="1" dirty="0" err="1">
                          <a:solidFill>
                            <a:srgbClr val="FF0000"/>
                          </a:solidFill>
                          <a:effectLst/>
                          <a:latin typeface="Consolas" panose="020B0609020204030204" pitchFamily="49" charset="0"/>
                          <a:cs typeface="Consolas" panose="020B0609020204030204" pitchFamily="49" charset="0"/>
                        </a:rPr>
                        <a:t>0004</a:t>
                      </a:r>
                      <a:endParaRPr lang="en-US" sz="1600" b="1" dirty="0">
                        <a:solidFill>
                          <a:srgbClr val="FF0000"/>
                        </a:solidFill>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190500" marR="177800" algn="ctr">
                        <a:lnSpc>
                          <a:spcPct val="115000"/>
                        </a:lnSpc>
                        <a:spcBef>
                          <a:spcPts val="225"/>
                        </a:spcBef>
                        <a:spcAft>
                          <a:spcPts val="0"/>
                        </a:spcAft>
                      </a:pPr>
                      <a:r>
                        <a:rPr lang="en-US" sz="900" dirty="0">
                          <a:solidFill>
                            <a:srgbClr val="FF0000"/>
                          </a:solidFill>
                          <a:effectLst/>
                        </a:rPr>
                        <a:t>-3</a:t>
                      </a:r>
                      <a:endParaRPr lang="en-US" sz="900" b="0" dirty="0">
                        <a:solidFill>
                          <a:srgbClr val="FF0000"/>
                        </a:solidFill>
                        <a:effectLst/>
                        <a:latin typeface="Calibri"/>
                        <a:ea typeface="Calibri"/>
                        <a:cs typeface="Times New Roman"/>
                      </a:endParaRPr>
                    </a:p>
                  </a:txBody>
                  <a:tcPr marL="0" marR="0" marT="0" marB="0" anchor="ctr"/>
                </a:tc>
                <a:tc>
                  <a:txBody>
                    <a:bodyPr/>
                    <a:lstStyle/>
                    <a:p>
                      <a:pPr marL="167640" marR="0" algn="ctr">
                        <a:lnSpc>
                          <a:spcPct val="115000"/>
                        </a:lnSpc>
                        <a:spcBef>
                          <a:spcPts val="225"/>
                        </a:spcBef>
                        <a:spcAft>
                          <a:spcPts val="0"/>
                        </a:spcAft>
                      </a:pPr>
                      <a:r>
                        <a:rPr lang="en-US" sz="1000" spc="-5" dirty="0">
                          <a:solidFill>
                            <a:srgbClr val="FF0000"/>
                          </a:solidFill>
                          <a:effectLst/>
                        </a:rPr>
                        <a:t>fi</a:t>
                      </a:r>
                      <a:r>
                        <a:rPr lang="en-US" sz="1000" spc="-25" dirty="0">
                          <a:solidFill>
                            <a:srgbClr val="FF0000"/>
                          </a:solidFill>
                          <a:effectLst/>
                        </a:rPr>
                        <a:t>x</a:t>
                      </a:r>
                      <a:r>
                        <a:rPr lang="en-US" sz="1000" dirty="0">
                          <a:solidFill>
                            <a:srgbClr val="FF0000"/>
                          </a:solidFill>
                          <a:effectLst/>
                        </a:rPr>
                        <a:t>ed</a:t>
                      </a:r>
                      <a:endParaRPr lang="en-US" sz="1000" b="0" dirty="0">
                        <a:solidFill>
                          <a:srgbClr val="FF0000"/>
                        </a:solidFill>
                        <a:effectLst/>
                        <a:latin typeface="Calibri"/>
                        <a:ea typeface="Calibri"/>
                        <a:cs typeface="Times New Roman"/>
                      </a:endParaRPr>
                    </a:p>
                  </a:txBody>
                  <a:tcPr marL="0" marR="0" marT="0" marB="0" anchor="ctr"/>
                </a:tc>
                <a:tc>
                  <a:txBody>
                    <a:bodyPr/>
                    <a:lstStyle/>
                    <a:p>
                      <a:pPr marL="34290" marR="0">
                        <a:lnSpc>
                          <a:spcPct val="115000"/>
                        </a:lnSpc>
                        <a:spcBef>
                          <a:spcPts val="225"/>
                        </a:spcBef>
                        <a:spcAft>
                          <a:spcPts val="0"/>
                        </a:spcAft>
                      </a:pPr>
                      <a:r>
                        <a:rPr lang="en-US" sz="1000">
                          <a:solidFill>
                            <a:srgbClr val="FF0000"/>
                          </a:solidFill>
                          <a:effectLst/>
                        </a:rPr>
                        <a:t>Reset</a:t>
                      </a:r>
                      <a:endParaRPr lang="en-US" sz="1000" b="0">
                        <a:solidFill>
                          <a:srgbClr val="FF0000"/>
                        </a:solidFill>
                        <a:effectLst/>
                        <a:latin typeface="Calibri"/>
                        <a:ea typeface="Calibri"/>
                        <a:cs typeface="Times New Roman"/>
                      </a:endParaRPr>
                    </a:p>
                  </a:txBody>
                  <a:tcPr marL="0" marR="0" marT="0" marB="0" anchor="ctr"/>
                </a:tc>
                <a:tc>
                  <a:txBody>
                    <a:bodyPr/>
                    <a:lstStyle/>
                    <a:p>
                      <a:pPr marL="34290" marR="0">
                        <a:lnSpc>
                          <a:spcPct val="115000"/>
                        </a:lnSpc>
                        <a:spcBef>
                          <a:spcPts val="225"/>
                        </a:spcBef>
                        <a:spcAft>
                          <a:spcPts val="0"/>
                        </a:spcAft>
                      </a:pPr>
                      <a:r>
                        <a:rPr lang="en-US" sz="1000" b="0" dirty="0">
                          <a:solidFill>
                            <a:srgbClr val="FF0000"/>
                          </a:solidFill>
                          <a:effectLst/>
                        </a:rPr>
                        <a:t>Reset Vector </a:t>
                      </a:r>
                      <a:endParaRPr lang="en-US" sz="1000" b="0" dirty="0">
                        <a:solidFill>
                          <a:srgbClr val="FF0000"/>
                        </a:solidFill>
                        <a:effectLst/>
                        <a:latin typeface="Calibri"/>
                        <a:ea typeface="Calibri"/>
                        <a:cs typeface="Times New Roman"/>
                      </a:endParaRPr>
                    </a:p>
                  </a:txBody>
                  <a:tcPr marL="45720" marR="0" marT="0" marB="0" anchor="ctr"/>
                </a:tc>
                <a:extLst>
                  <a:ext uri="{0D108BD9-81ED-4DB2-BD59-A6C34878D82A}">
                    <a16:rowId xmlns:a16="http://schemas.microsoft.com/office/drawing/2014/main" val="10002"/>
                  </a:ext>
                </a:extLst>
              </a:tr>
              <a:tr h="519056">
                <a:tc>
                  <a:txBody>
                    <a:bodyPr/>
                    <a:lstStyle/>
                    <a:p>
                      <a:pPr marL="0" marR="0" algn="l">
                        <a:lnSpc>
                          <a:spcPts val="1300"/>
                        </a:lnSpc>
                        <a:spcBef>
                          <a:spcPts val="30"/>
                        </a:spcBef>
                        <a:spcAft>
                          <a:spcPts val="0"/>
                        </a:spcAft>
                      </a:pPr>
                      <a:r>
                        <a:rPr lang="en-US" sz="1800" b="1" dirty="0">
                          <a:effectLst/>
                          <a:latin typeface="Consolas" panose="020B0609020204030204" pitchFamily="49" charset="0"/>
                          <a:cs typeface="Consolas" panose="020B0609020204030204" pitchFamily="49" charset="0"/>
                        </a:rPr>
                        <a:t> </a:t>
                      </a:r>
                      <a:endParaRPr lang="en-US" sz="1600" b="1" dirty="0">
                        <a:effectLst/>
                        <a:latin typeface="Consolas" panose="020B0609020204030204" pitchFamily="49" charset="0"/>
                        <a:cs typeface="Consolas" panose="020B0609020204030204" pitchFamily="49" charset="0"/>
                      </a:endParaRPr>
                    </a:p>
                    <a:p>
                      <a:pPr marL="154305" marR="0" algn="l">
                        <a:lnSpc>
                          <a:spcPct val="115000"/>
                        </a:lnSpc>
                        <a:spcBef>
                          <a:spcPts val="0"/>
                        </a:spcBef>
                        <a:spcAft>
                          <a:spcPts val="0"/>
                        </a:spcAft>
                      </a:pPr>
                      <a:r>
                        <a:rPr lang="en-US" sz="1100" b="1" dirty="0">
                          <a:effectLst/>
                          <a:latin typeface="Consolas" panose="020B0609020204030204" pitchFamily="49" charset="0"/>
                          <a:cs typeface="Consolas" panose="020B0609020204030204" pitchFamily="49" charset="0"/>
                        </a:rPr>
                        <a:t>0x0</a:t>
                      </a:r>
                      <a:r>
                        <a:rPr lang="en-US" sz="1100" b="1" spc="5" dirty="0">
                          <a:effectLst/>
                          <a:latin typeface="Consolas" panose="020B0609020204030204" pitchFamily="49" charset="0"/>
                          <a:cs typeface="Consolas" panose="020B0609020204030204" pitchFamily="49" charset="0"/>
                        </a:rPr>
                        <a:t>0</a:t>
                      </a:r>
                      <a:r>
                        <a:rPr lang="en-US" sz="1100" b="1" dirty="0">
                          <a:effectLst/>
                          <a:latin typeface="Consolas" panose="020B0609020204030204" pitchFamily="49" charset="0"/>
                          <a:cs typeface="Consolas" panose="020B0609020204030204" pitchFamily="49" charset="0"/>
                        </a:rPr>
                        <a:t>00</a:t>
                      </a:r>
                      <a:r>
                        <a:rPr lang="en-US" sz="1100" b="1" spc="5" dirty="0">
                          <a:effectLst/>
                          <a:latin typeface="Consolas" panose="020B0609020204030204" pitchFamily="49" charset="0"/>
                          <a:cs typeface="Consolas" panose="020B0609020204030204" pitchFamily="49" charset="0"/>
                        </a:rPr>
                        <a:t>_</a:t>
                      </a:r>
                      <a:r>
                        <a:rPr lang="en-US" sz="1100" b="1" dirty="0">
                          <a:effectLst/>
                          <a:latin typeface="Consolas" panose="020B0609020204030204" pitchFamily="49" charset="0"/>
                          <a:cs typeface="Consolas" panose="020B0609020204030204" pitchFamily="49" charset="0"/>
                        </a:rPr>
                        <a:t>0008</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0" marR="0" algn="ctr">
                        <a:lnSpc>
                          <a:spcPts val="1300"/>
                        </a:lnSpc>
                        <a:spcBef>
                          <a:spcPts val="30"/>
                        </a:spcBef>
                        <a:spcAft>
                          <a:spcPts val="0"/>
                        </a:spcAft>
                      </a:pPr>
                      <a:r>
                        <a:rPr lang="en-US" sz="900" dirty="0">
                          <a:effectLst/>
                        </a:rPr>
                        <a:t> </a:t>
                      </a:r>
                    </a:p>
                    <a:p>
                      <a:pPr marL="190500" marR="177800" algn="ctr">
                        <a:lnSpc>
                          <a:spcPct val="115000"/>
                        </a:lnSpc>
                        <a:spcBef>
                          <a:spcPts val="0"/>
                        </a:spcBef>
                        <a:spcAft>
                          <a:spcPts val="0"/>
                        </a:spcAft>
                      </a:pPr>
                      <a:r>
                        <a:rPr lang="en-US" sz="900" dirty="0">
                          <a:effectLst/>
                        </a:rPr>
                        <a:t>-2</a:t>
                      </a:r>
                      <a:endParaRPr lang="en-US" sz="900" b="0" dirty="0">
                        <a:effectLst/>
                        <a:latin typeface="Calibri"/>
                        <a:ea typeface="Calibri"/>
                        <a:cs typeface="Times New Roman"/>
                      </a:endParaRPr>
                    </a:p>
                  </a:txBody>
                  <a:tcPr marL="0" marR="0" marT="0" marB="0" anchor="ctr"/>
                </a:tc>
                <a:tc>
                  <a:txBody>
                    <a:bodyPr/>
                    <a:lstStyle/>
                    <a:p>
                      <a:pPr marL="0" marR="0" algn="ctr">
                        <a:lnSpc>
                          <a:spcPts val="1300"/>
                        </a:lnSpc>
                        <a:spcBef>
                          <a:spcPts val="30"/>
                        </a:spcBef>
                        <a:spcAft>
                          <a:spcPts val="0"/>
                        </a:spcAft>
                      </a:pPr>
                      <a:r>
                        <a:rPr lang="en-US" sz="1000" dirty="0">
                          <a:effectLst/>
                        </a:rPr>
                        <a:t> </a:t>
                      </a:r>
                    </a:p>
                    <a:p>
                      <a:pPr marL="167640" marR="0" algn="ctr">
                        <a:lnSpc>
                          <a:spcPct val="115000"/>
                        </a:lnSpc>
                        <a:spcBef>
                          <a:spcPts val="0"/>
                        </a:spcBef>
                        <a:spcAft>
                          <a:spcPts val="0"/>
                        </a:spcAft>
                      </a:pPr>
                      <a:r>
                        <a:rPr lang="en-US" sz="1000" spc="-5" dirty="0">
                          <a:effectLst/>
                        </a:rPr>
                        <a:t>fi</a:t>
                      </a:r>
                      <a:r>
                        <a:rPr lang="en-US" sz="1000" spc="-25" dirty="0">
                          <a:effectLst/>
                        </a:rPr>
                        <a:t>x</a:t>
                      </a:r>
                      <a:r>
                        <a:rPr lang="en-US" sz="1000" dirty="0">
                          <a:effectLst/>
                        </a:rPr>
                        <a:t>ed</a:t>
                      </a:r>
                      <a:endParaRPr lang="en-US" sz="1000" b="0" dirty="0">
                        <a:effectLst/>
                        <a:latin typeface="Calibri"/>
                        <a:ea typeface="Calibri"/>
                        <a:cs typeface="Times New Roman"/>
                      </a:endParaRPr>
                    </a:p>
                  </a:txBody>
                  <a:tcPr marL="0" marR="0" marT="0" marB="0" anchor="ctr"/>
                </a:tc>
                <a:tc>
                  <a:txBody>
                    <a:bodyPr/>
                    <a:lstStyle/>
                    <a:p>
                      <a:pPr marL="0" marR="0">
                        <a:lnSpc>
                          <a:spcPts val="1300"/>
                        </a:lnSpc>
                        <a:spcBef>
                          <a:spcPts val="30"/>
                        </a:spcBef>
                        <a:spcAft>
                          <a:spcPts val="0"/>
                        </a:spcAft>
                      </a:pPr>
                      <a:r>
                        <a:rPr lang="en-US" sz="1000">
                          <a:effectLst/>
                        </a:rPr>
                        <a:t> </a:t>
                      </a:r>
                    </a:p>
                    <a:p>
                      <a:pPr marL="34290" marR="0">
                        <a:lnSpc>
                          <a:spcPct val="115000"/>
                        </a:lnSpc>
                        <a:spcBef>
                          <a:spcPts val="0"/>
                        </a:spcBef>
                        <a:spcAft>
                          <a:spcPts val="0"/>
                        </a:spcAft>
                      </a:pPr>
                      <a:r>
                        <a:rPr lang="en-US" sz="1000">
                          <a:effectLst/>
                        </a:rPr>
                        <a:t>NMI_</a:t>
                      </a:r>
                      <a:r>
                        <a:rPr lang="en-US" sz="1000" spc="5">
                          <a:effectLst/>
                        </a:rPr>
                        <a:t>H</a:t>
                      </a:r>
                      <a:r>
                        <a:rPr lang="en-US" sz="1000">
                          <a:effectLst/>
                        </a:rPr>
                        <a:t>and</a:t>
                      </a:r>
                      <a:r>
                        <a:rPr lang="en-US" sz="1000" spc="5">
                          <a:effectLst/>
                        </a:rPr>
                        <a:t>l</a:t>
                      </a:r>
                      <a:r>
                        <a:rPr lang="en-US" sz="1000">
                          <a:effectLst/>
                        </a:rPr>
                        <a:t>er</a:t>
                      </a:r>
                      <a:endParaRPr lang="en-US" sz="1000" b="0">
                        <a:effectLst/>
                        <a:latin typeface="Calibri"/>
                        <a:ea typeface="Calibri"/>
                        <a:cs typeface="Times New Roman"/>
                      </a:endParaRPr>
                    </a:p>
                  </a:txBody>
                  <a:tcPr marL="0" marR="0" marT="0" marB="0" anchor="ctr"/>
                </a:tc>
                <a:tc>
                  <a:txBody>
                    <a:bodyPr/>
                    <a:lstStyle/>
                    <a:p>
                      <a:pPr marL="34290" marR="135890">
                        <a:lnSpc>
                          <a:spcPct val="105000"/>
                        </a:lnSpc>
                        <a:spcBef>
                          <a:spcPts val="230"/>
                        </a:spcBef>
                        <a:spcAft>
                          <a:spcPts val="0"/>
                        </a:spcAft>
                      </a:pPr>
                      <a:r>
                        <a:rPr lang="en-US" sz="1000" b="0" dirty="0">
                          <a:effectLst/>
                        </a:rPr>
                        <a:t>Non </a:t>
                      </a:r>
                      <a:r>
                        <a:rPr lang="en-US" sz="1000" b="0" dirty="0" err="1">
                          <a:effectLst/>
                        </a:rPr>
                        <a:t>maska</a:t>
                      </a:r>
                      <a:r>
                        <a:rPr lang="en-US" sz="1000" b="0" spc="-15" dirty="0" err="1">
                          <a:effectLst/>
                        </a:rPr>
                        <a:t>b</a:t>
                      </a:r>
                      <a:r>
                        <a:rPr lang="en-US" sz="1000" b="0" dirty="0" err="1">
                          <a:effectLst/>
                        </a:rPr>
                        <a:t>le</a:t>
                      </a:r>
                      <a:r>
                        <a:rPr lang="en-US" sz="1000" b="0" dirty="0">
                          <a:effectLst/>
                        </a:rPr>
                        <a:t> inter</a:t>
                      </a:r>
                      <a:r>
                        <a:rPr lang="en-US" sz="1000" b="0" spc="10" dirty="0">
                          <a:effectLst/>
                        </a:rPr>
                        <a:t>r</a:t>
                      </a:r>
                      <a:r>
                        <a:rPr lang="en-US" sz="1000" b="0" spc="5" dirty="0">
                          <a:effectLst/>
                        </a:rPr>
                        <a:t>u</a:t>
                      </a:r>
                      <a:r>
                        <a:rPr lang="en-US" sz="1000" b="0" dirty="0">
                          <a:effectLst/>
                        </a:rPr>
                        <a:t>pt. T</a:t>
                      </a:r>
                      <a:r>
                        <a:rPr lang="en-US" sz="1000" b="0" spc="5" dirty="0">
                          <a:effectLst/>
                        </a:rPr>
                        <a:t>h</a:t>
                      </a:r>
                      <a:r>
                        <a:rPr lang="en-US" sz="1000" b="0" dirty="0">
                          <a:effectLst/>
                        </a:rPr>
                        <a:t>e RCC Clo</a:t>
                      </a:r>
                      <a:r>
                        <a:rPr lang="en-US" sz="1000" b="0" spc="-20" dirty="0">
                          <a:effectLst/>
                        </a:rPr>
                        <a:t>c</a:t>
                      </a:r>
                      <a:r>
                        <a:rPr lang="en-US" sz="1000" b="0" dirty="0">
                          <a:effectLst/>
                        </a:rPr>
                        <a:t>k Secu</a:t>
                      </a:r>
                      <a:r>
                        <a:rPr lang="en-US" sz="1000" b="0" spc="10" dirty="0">
                          <a:effectLst/>
                        </a:rPr>
                        <a:t>r</a:t>
                      </a:r>
                      <a:r>
                        <a:rPr lang="en-US" sz="1000" b="0" spc="5" dirty="0">
                          <a:effectLst/>
                        </a:rPr>
                        <a:t>i</a:t>
                      </a:r>
                      <a:r>
                        <a:rPr lang="en-US" sz="1000" b="0" dirty="0">
                          <a:effectLst/>
                        </a:rPr>
                        <a:t>ty System</a:t>
                      </a:r>
                      <a:r>
                        <a:rPr lang="en-US" sz="1000" b="0" spc="-5" dirty="0">
                          <a:effectLst/>
                        </a:rPr>
                        <a:t> </a:t>
                      </a:r>
                      <a:r>
                        <a:rPr lang="en-US" sz="1000" b="0" dirty="0">
                          <a:effectLst/>
                        </a:rPr>
                        <a:t>(CSS)</a:t>
                      </a:r>
                      <a:r>
                        <a:rPr lang="en-US" sz="1000" b="0" spc="-5" dirty="0">
                          <a:effectLst/>
                        </a:rPr>
                        <a:t> </a:t>
                      </a:r>
                      <a:r>
                        <a:rPr lang="en-US" sz="1000" b="0" dirty="0">
                          <a:effectLst/>
                        </a:rPr>
                        <a:t>is li</a:t>
                      </a:r>
                      <a:r>
                        <a:rPr lang="en-US" sz="1000" b="0" spc="5" dirty="0">
                          <a:effectLst/>
                        </a:rPr>
                        <a:t>n</a:t>
                      </a:r>
                      <a:r>
                        <a:rPr lang="en-US" sz="1000" b="0" spc="-25" dirty="0">
                          <a:effectLst/>
                        </a:rPr>
                        <a:t>k</a:t>
                      </a:r>
                      <a:r>
                        <a:rPr lang="en-US" sz="1000" b="0" spc="5" dirty="0">
                          <a:effectLst/>
                        </a:rPr>
                        <a:t>e</a:t>
                      </a:r>
                      <a:r>
                        <a:rPr lang="en-US" sz="1000" b="0" dirty="0">
                          <a:effectLst/>
                        </a:rPr>
                        <a:t>d to the NMI</a:t>
                      </a:r>
                      <a:r>
                        <a:rPr lang="en-US" sz="1000" b="0" spc="-5" dirty="0">
                          <a:effectLst/>
                        </a:rPr>
                        <a:t> </a:t>
                      </a:r>
                      <a:r>
                        <a:rPr lang="en-US" sz="1000" b="0" spc="-20" dirty="0">
                          <a:effectLst/>
                        </a:rPr>
                        <a:t>v</a:t>
                      </a:r>
                      <a:r>
                        <a:rPr lang="en-US" sz="1000" b="0" dirty="0">
                          <a:effectLst/>
                        </a:rPr>
                        <a:t>ect</a:t>
                      </a:r>
                      <a:r>
                        <a:rPr lang="en-US" sz="1000" b="0" spc="5" dirty="0">
                          <a:effectLst/>
                        </a:rPr>
                        <a:t>o</a:t>
                      </a:r>
                      <a:r>
                        <a:rPr lang="en-US" sz="1000" b="0" spc="-50" dirty="0">
                          <a:effectLst/>
                        </a:rPr>
                        <a:t>r</a:t>
                      </a:r>
                      <a:r>
                        <a:rPr lang="en-US" sz="1000" b="0" dirty="0">
                          <a:effectLst/>
                        </a:rPr>
                        <a:t>.</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03"/>
                  </a:ext>
                </a:extLst>
              </a:tr>
              <a:tr h="226921">
                <a:tc>
                  <a:txBody>
                    <a:bodyPr/>
                    <a:lstStyle/>
                    <a:p>
                      <a:pPr marL="144780" marR="0" algn="l">
                        <a:lnSpc>
                          <a:spcPct val="115000"/>
                        </a:lnSpc>
                        <a:spcBef>
                          <a:spcPts val="230"/>
                        </a:spcBef>
                        <a:spcAft>
                          <a:spcPts val="0"/>
                        </a:spcAft>
                      </a:pPr>
                      <a:r>
                        <a:rPr lang="en-US" sz="1100" b="1" dirty="0">
                          <a:effectLst/>
                          <a:latin typeface="Consolas" panose="020B0609020204030204" pitchFamily="49" charset="0"/>
                          <a:cs typeface="Consolas" panose="020B0609020204030204" pitchFamily="49" charset="0"/>
                        </a:rPr>
                        <a:t>0x00</a:t>
                      </a:r>
                      <a:r>
                        <a:rPr lang="en-US" sz="1100" b="1" spc="5" dirty="0">
                          <a:effectLst/>
                          <a:latin typeface="Consolas" panose="020B0609020204030204" pitchFamily="49" charset="0"/>
                          <a:cs typeface="Consolas" panose="020B0609020204030204" pitchFamily="49" charset="0"/>
                        </a:rPr>
                        <a:t>0</a:t>
                      </a:r>
                      <a:r>
                        <a:rPr lang="en-US" sz="1100" b="1" dirty="0">
                          <a:effectLst/>
                          <a:latin typeface="Consolas" panose="020B0609020204030204" pitchFamily="49" charset="0"/>
                          <a:cs typeface="Consolas" panose="020B0609020204030204" pitchFamily="49" charset="0"/>
                        </a:rPr>
                        <a:t>0_0</a:t>
                      </a:r>
                      <a:r>
                        <a:rPr lang="en-US" sz="1100" b="1" spc="5" dirty="0">
                          <a:effectLst/>
                          <a:latin typeface="Consolas" panose="020B0609020204030204" pitchFamily="49" charset="0"/>
                          <a:cs typeface="Consolas" panose="020B0609020204030204" pitchFamily="49" charset="0"/>
                        </a:rPr>
                        <a:t>0</a:t>
                      </a:r>
                      <a:r>
                        <a:rPr lang="en-US" sz="1100" b="1" dirty="0">
                          <a:effectLst/>
                          <a:latin typeface="Consolas" panose="020B0609020204030204" pitchFamily="49" charset="0"/>
                          <a:cs typeface="Consolas" panose="020B0609020204030204" pitchFamily="49" charset="0"/>
                        </a:rPr>
                        <a:t>0C</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190500" marR="177800" algn="ctr">
                        <a:lnSpc>
                          <a:spcPct val="115000"/>
                        </a:lnSpc>
                        <a:spcBef>
                          <a:spcPts val="230"/>
                        </a:spcBef>
                        <a:spcAft>
                          <a:spcPts val="0"/>
                        </a:spcAft>
                      </a:pPr>
                      <a:r>
                        <a:rPr lang="en-US" sz="900" dirty="0">
                          <a:effectLst/>
                        </a:rPr>
                        <a:t>-1</a:t>
                      </a:r>
                      <a:endParaRPr lang="en-US" sz="900" b="0" dirty="0">
                        <a:effectLst/>
                        <a:latin typeface="Calibri"/>
                        <a:ea typeface="Calibri"/>
                        <a:cs typeface="Times New Roman"/>
                      </a:endParaRPr>
                    </a:p>
                  </a:txBody>
                  <a:tcPr marL="0" marR="0" marT="0" marB="0" anchor="ctr"/>
                </a:tc>
                <a:tc>
                  <a:txBody>
                    <a:bodyPr/>
                    <a:lstStyle/>
                    <a:p>
                      <a:pPr marL="167640" marR="0" algn="ctr">
                        <a:lnSpc>
                          <a:spcPct val="115000"/>
                        </a:lnSpc>
                        <a:spcBef>
                          <a:spcPts val="230"/>
                        </a:spcBef>
                        <a:spcAft>
                          <a:spcPts val="0"/>
                        </a:spcAft>
                      </a:pPr>
                      <a:r>
                        <a:rPr lang="en-US" sz="1000" spc="-5" dirty="0">
                          <a:effectLst/>
                        </a:rPr>
                        <a:t>fi</a:t>
                      </a:r>
                      <a:r>
                        <a:rPr lang="en-US" sz="1000" spc="-25" dirty="0">
                          <a:effectLst/>
                        </a:rPr>
                        <a:t>x</a:t>
                      </a:r>
                      <a:r>
                        <a:rPr lang="en-US" sz="1000" dirty="0">
                          <a:effectLst/>
                        </a:rPr>
                        <a:t>ed</a:t>
                      </a:r>
                      <a:endParaRPr lang="en-US" sz="1000" b="0" dirty="0">
                        <a:effectLst/>
                        <a:latin typeface="Calibri"/>
                        <a:ea typeface="Calibri"/>
                        <a:cs typeface="Times New Roman"/>
                      </a:endParaRPr>
                    </a:p>
                  </a:txBody>
                  <a:tcPr marL="0" marR="0" marT="0" marB="0" anchor="ctr"/>
                </a:tc>
                <a:tc>
                  <a:txBody>
                    <a:bodyPr/>
                    <a:lstStyle/>
                    <a:p>
                      <a:pPr marL="34290" marR="0">
                        <a:lnSpc>
                          <a:spcPct val="115000"/>
                        </a:lnSpc>
                        <a:spcBef>
                          <a:spcPts val="230"/>
                        </a:spcBef>
                        <a:spcAft>
                          <a:spcPts val="0"/>
                        </a:spcAft>
                      </a:pPr>
                      <a:r>
                        <a:rPr lang="en-US" sz="1000">
                          <a:effectLst/>
                        </a:rPr>
                        <a:t>Hard</a:t>
                      </a:r>
                      <a:r>
                        <a:rPr lang="en-US" sz="1000" spc="-45">
                          <a:effectLst/>
                        </a:rPr>
                        <a:t>F</a:t>
                      </a:r>
                      <a:r>
                        <a:rPr lang="en-US" sz="1000">
                          <a:effectLst/>
                        </a:rPr>
                        <a:t>a</a:t>
                      </a:r>
                      <a:r>
                        <a:rPr lang="en-US" sz="1000" spc="5">
                          <a:effectLst/>
                        </a:rPr>
                        <a:t>u</a:t>
                      </a:r>
                      <a:r>
                        <a:rPr lang="en-US" sz="1000">
                          <a:effectLst/>
                        </a:rPr>
                        <a:t>lt_Ha</a:t>
                      </a:r>
                      <a:r>
                        <a:rPr lang="en-US" sz="1000" spc="5">
                          <a:effectLst/>
                        </a:rPr>
                        <a:t>n</a:t>
                      </a:r>
                      <a:r>
                        <a:rPr lang="en-US" sz="1000">
                          <a:effectLst/>
                        </a:rPr>
                        <a:t>dler</a:t>
                      </a:r>
                      <a:endParaRPr lang="en-US" sz="1000" b="0">
                        <a:effectLst/>
                        <a:latin typeface="Calibri"/>
                        <a:ea typeface="Calibri"/>
                        <a:cs typeface="Times New Roman"/>
                      </a:endParaRPr>
                    </a:p>
                  </a:txBody>
                  <a:tcPr marL="0" marR="0" marT="0" marB="0" anchor="ctr"/>
                </a:tc>
                <a:tc>
                  <a:txBody>
                    <a:bodyPr/>
                    <a:lstStyle/>
                    <a:p>
                      <a:pPr marL="34290" marR="0">
                        <a:lnSpc>
                          <a:spcPct val="115000"/>
                        </a:lnSpc>
                        <a:spcBef>
                          <a:spcPts val="230"/>
                        </a:spcBef>
                        <a:spcAft>
                          <a:spcPts val="0"/>
                        </a:spcAft>
                      </a:pPr>
                      <a:r>
                        <a:rPr lang="en-US" sz="1000" b="0" dirty="0">
                          <a:effectLst/>
                        </a:rPr>
                        <a:t>All class of</a:t>
                      </a:r>
                      <a:r>
                        <a:rPr lang="en-US" sz="1000" b="0" spc="-5" dirty="0">
                          <a:effectLst/>
                        </a:rPr>
                        <a:t> </a:t>
                      </a:r>
                      <a:r>
                        <a:rPr lang="en-US" sz="1000" b="0" spc="-30" dirty="0">
                          <a:effectLst/>
                        </a:rPr>
                        <a:t>f</a:t>
                      </a:r>
                      <a:r>
                        <a:rPr lang="en-US" sz="1000" b="0" spc="5" dirty="0">
                          <a:effectLst/>
                        </a:rPr>
                        <a:t>a</a:t>
                      </a:r>
                      <a:r>
                        <a:rPr lang="en-US" sz="1000" b="0" dirty="0">
                          <a:effectLst/>
                        </a:rPr>
                        <a:t>ult</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04"/>
                  </a:ext>
                </a:extLst>
              </a:tr>
              <a:tr h="226255">
                <a:tc>
                  <a:txBody>
                    <a:bodyPr/>
                    <a:lstStyle/>
                    <a:p>
                      <a:pPr marL="154305" marR="0" algn="l">
                        <a:lnSpc>
                          <a:spcPct val="115000"/>
                        </a:lnSpc>
                        <a:spcBef>
                          <a:spcPts val="225"/>
                        </a:spcBef>
                        <a:spcAft>
                          <a:spcPts val="0"/>
                        </a:spcAft>
                      </a:pPr>
                      <a:r>
                        <a:rPr lang="en-US" sz="1100" b="1" dirty="0">
                          <a:effectLst/>
                          <a:latin typeface="Consolas" panose="020B0609020204030204" pitchFamily="49" charset="0"/>
                          <a:cs typeface="Consolas" panose="020B0609020204030204" pitchFamily="49" charset="0"/>
                        </a:rPr>
                        <a:t>0x0</a:t>
                      </a:r>
                      <a:r>
                        <a:rPr lang="en-US" sz="1100" b="1" spc="5" dirty="0">
                          <a:effectLst/>
                          <a:latin typeface="Consolas" panose="020B0609020204030204" pitchFamily="49" charset="0"/>
                          <a:cs typeface="Consolas" panose="020B0609020204030204" pitchFamily="49" charset="0"/>
                        </a:rPr>
                        <a:t>0</a:t>
                      </a:r>
                      <a:r>
                        <a:rPr lang="en-US" sz="1100" b="1" dirty="0">
                          <a:effectLst/>
                          <a:latin typeface="Consolas" panose="020B0609020204030204" pitchFamily="49" charset="0"/>
                          <a:cs typeface="Consolas" panose="020B0609020204030204" pitchFamily="49" charset="0"/>
                        </a:rPr>
                        <a:t>00</a:t>
                      </a:r>
                      <a:r>
                        <a:rPr lang="en-US" sz="1100" b="1" spc="5" dirty="0">
                          <a:effectLst/>
                          <a:latin typeface="Consolas" panose="020B0609020204030204" pitchFamily="49" charset="0"/>
                          <a:cs typeface="Consolas" panose="020B0609020204030204" pitchFamily="49" charset="0"/>
                        </a:rPr>
                        <a:t>_</a:t>
                      </a:r>
                      <a:r>
                        <a:rPr lang="en-US" sz="1100" b="1" dirty="0">
                          <a:effectLst/>
                          <a:latin typeface="Consolas" panose="020B0609020204030204" pitchFamily="49" charset="0"/>
                          <a:cs typeface="Consolas" panose="020B0609020204030204" pitchFamily="49" charset="0"/>
                        </a:rPr>
                        <a:t>0010</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209550" marR="196850" algn="ctr">
                        <a:lnSpc>
                          <a:spcPct val="115000"/>
                        </a:lnSpc>
                        <a:spcBef>
                          <a:spcPts val="225"/>
                        </a:spcBef>
                        <a:spcAft>
                          <a:spcPts val="0"/>
                        </a:spcAft>
                      </a:pPr>
                      <a:r>
                        <a:rPr lang="en-US" sz="900" dirty="0">
                          <a:effectLst/>
                        </a:rPr>
                        <a:t>0</a:t>
                      </a:r>
                      <a:endParaRPr lang="en-US" sz="900" b="0" dirty="0">
                        <a:effectLst/>
                        <a:latin typeface="Calibri"/>
                        <a:ea typeface="Calibri"/>
                        <a:cs typeface="Times New Roman"/>
                      </a:endParaRPr>
                    </a:p>
                  </a:txBody>
                  <a:tcPr marL="0" marR="0" marT="0" marB="0" anchor="ctr"/>
                </a:tc>
                <a:tc>
                  <a:txBody>
                    <a:bodyPr/>
                    <a:lstStyle/>
                    <a:p>
                      <a:pPr marL="87630" marR="0" algn="ctr">
                        <a:lnSpc>
                          <a:spcPct val="115000"/>
                        </a:lnSpc>
                        <a:spcBef>
                          <a:spcPts val="225"/>
                        </a:spcBef>
                        <a:spcAft>
                          <a:spcPts val="0"/>
                        </a:spcAft>
                      </a:pPr>
                      <a:r>
                        <a:rPr lang="en-US" sz="1000" dirty="0">
                          <a:effectLst/>
                        </a:rPr>
                        <a:t>setta</a:t>
                      </a:r>
                      <a:r>
                        <a:rPr lang="en-US" sz="1000" spc="-15" dirty="0">
                          <a:effectLst/>
                        </a:rPr>
                        <a:t>b</a:t>
                      </a:r>
                      <a:r>
                        <a:rPr lang="en-US" sz="1000" dirty="0">
                          <a:effectLst/>
                        </a:rPr>
                        <a:t>le</a:t>
                      </a:r>
                      <a:endParaRPr lang="en-US" sz="1000" b="0" dirty="0">
                        <a:effectLst/>
                        <a:latin typeface="Calibri"/>
                        <a:ea typeface="Calibri"/>
                        <a:cs typeface="Times New Roman"/>
                      </a:endParaRPr>
                    </a:p>
                  </a:txBody>
                  <a:tcPr marL="0" marR="0" marT="0" marB="0" anchor="ctr"/>
                </a:tc>
                <a:tc>
                  <a:txBody>
                    <a:bodyPr/>
                    <a:lstStyle/>
                    <a:p>
                      <a:pPr marL="34290" marR="0">
                        <a:lnSpc>
                          <a:spcPct val="115000"/>
                        </a:lnSpc>
                        <a:spcBef>
                          <a:spcPts val="225"/>
                        </a:spcBef>
                        <a:spcAft>
                          <a:spcPts val="0"/>
                        </a:spcAft>
                      </a:pPr>
                      <a:r>
                        <a:rPr lang="en-US" sz="1000" spc="-5">
                          <a:effectLst/>
                        </a:rPr>
                        <a:t>M</a:t>
                      </a:r>
                      <a:r>
                        <a:rPr lang="en-US" sz="1000" spc="5">
                          <a:effectLst/>
                        </a:rPr>
                        <a:t>e</a:t>
                      </a:r>
                      <a:r>
                        <a:rPr lang="en-US" sz="1000" spc="-5">
                          <a:effectLst/>
                        </a:rPr>
                        <a:t>mMa</a:t>
                      </a:r>
                      <a:r>
                        <a:rPr lang="en-US" sz="1000" spc="5">
                          <a:effectLst/>
                        </a:rPr>
                        <a:t>n</a:t>
                      </a:r>
                      <a:r>
                        <a:rPr lang="en-US" sz="1000" spc="-5">
                          <a:effectLst/>
                        </a:rPr>
                        <a:t>ag</a:t>
                      </a:r>
                      <a:r>
                        <a:rPr lang="en-US" sz="1000" spc="5">
                          <a:effectLst/>
                        </a:rPr>
                        <a:t>e</a:t>
                      </a:r>
                      <a:r>
                        <a:rPr lang="en-US" sz="1000" spc="-5">
                          <a:effectLst/>
                        </a:rPr>
                        <a:t>_Ha</a:t>
                      </a:r>
                      <a:r>
                        <a:rPr lang="en-US" sz="1000" spc="5">
                          <a:effectLst/>
                        </a:rPr>
                        <a:t>n</a:t>
                      </a:r>
                      <a:r>
                        <a:rPr lang="en-US" sz="1000" spc="-5">
                          <a:effectLst/>
                        </a:rPr>
                        <a:t>dler</a:t>
                      </a:r>
                      <a:endParaRPr lang="en-US" sz="1000" b="0">
                        <a:effectLst/>
                        <a:latin typeface="Calibri"/>
                        <a:ea typeface="Calibri"/>
                        <a:cs typeface="Times New Roman"/>
                      </a:endParaRPr>
                    </a:p>
                  </a:txBody>
                  <a:tcPr marL="0" marR="0" marT="0" marB="0" anchor="ctr"/>
                </a:tc>
                <a:tc>
                  <a:txBody>
                    <a:bodyPr/>
                    <a:lstStyle/>
                    <a:p>
                      <a:pPr marL="34290" marR="0">
                        <a:lnSpc>
                          <a:spcPct val="115000"/>
                        </a:lnSpc>
                        <a:spcBef>
                          <a:spcPts val="225"/>
                        </a:spcBef>
                        <a:spcAft>
                          <a:spcPts val="0"/>
                        </a:spcAft>
                      </a:pPr>
                      <a:r>
                        <a:rPr lang="en-US" sz="1000" b="0" dirty="0">
                          <a:effectLst/>
                        </a:rPr>
                        <a:t>Memo</a:t>
                      </a:r>
                      <a:r>
                        <a:rPr lang="en-US" sz="1000" b="0" spc="25" dirty="0">
                          <a:effectLst/>
                        </a:rPr>
                        <a:t>r</a:t>
                      </a:r>
                      <a:r>
                        <a:rPr lang="en-US" sz="1000" b="0" dirty="0">
                          <a:effectLst/>
                        </a:rPr>
                        <a:t>y mana</a:t>
                      </a:r>
                      <a:r>
                        <a:rPr lang="en-US" sz="1000" b="0" spc="5" dirty="0">
                          <a:effectLst/>
                        </a:rPr>
                        <a:t>g</a:t>
                      </a:r>
                      <a:r>
                        <a:rPr lang="en-US" sz="1000" b="0" dirty="0">
                          <a:effectLst/>
                        </a:rPr>
                        <a:t>ement</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05"/>
                  </a:ext>
                </a:extLst>
              </a:tr>
              <a:tr h="226255">
                <a:tc>
                  <a:txBody>
                    <a:bodyPr/>
                    <a:lstStyle/>
                    <a:p>
                      <a:pPr marL="154305" marR="0" algn="l">
                        <a:lnSpc>
                          <a:spcPct val="115000"/>
                        </a:lnSpc>
                        <a:spcBef>
                          <a:spcPts val="225"/>
                        </a:spcBef>
                        <a:spcAft>
                          <a:spcPts val="0"/>
                        </a:spcAft>
                      </a:pPr>
                      <a:r>
                        <a:rPr lang="en-US" sz="1100" b="1" dirty="0" err="1">
                          <a:effectLst/>
                          <a:latin typeface="Consolas" panose="020B0609020204030204" pitchFamily="49" charset="0"/>
                          <a:cs typeface="Consolas" panose="020B0609020204030204" pitchFamily="49" charset="0"/>
                        </a:rPr>
                        <a:t>0x0</a:t>
                      </a:r>
                      <a:r>
                        <a:rPr lang="en-US" sz="1100" b="1" spc="5" dirty="0" err="1">
                          <a:effectLst/>
                          <a:latin typeface="Consolas" panose="020B0609020204030204" pitchFamily="49" charset="0"/>
                          <a:cs typeface="Consolas" panose="020B0609020204030204" pitchFamily="49" charset="0"/>
                        </a:rPr>
                        <a:t>0</a:t>
                      </a:r>
                      <a:r>
                        <a:rPr lang="en-US" sz="1100" b="1" dirty="0" err="1">
                          <a:effectLst/>
                          <a:latin typeface="Consolas" panose="020B0609020204030204" pitchFamily="49" charset="0"/>
                          <a:cs typeface="Consolas" panose="020B0609020204030204" pitchFamily="49" charset="0"/>
                        </a:rPr>
                        <a:t>00</a:t>
                      </a:r>
                      <a:r>
                        <a:rPr lang="en-US" sz="1100" b="1" spc="5" dirty="0" err="1">
                          <a:effectLst/>
                          <a:latin typeface="Consolas" panose="020B0609020204030204" pitchFamily="49" charset="0"/>
                          <a:cs typeface="Consolas" panose="020B0609020204030204" pitchFamily="49" charset="0"/>
                        </a:rPr>
                        <a:t>_</a:t>
                      </a:r>
                      <a:r>
                        <a:rPr lang="en-US" sz="1100" b="1" dirty="0" err="1">
                          <a:effectLst/>
                          <a:latin typeface="Consolas" panose="020B0609020204030204" pitchFamily="49" charset="0"/>
                          <a:cs typeface="Consolas" panose="020B0609020204030204" pitchFamily="49" charset="0"/>
                        </a:rPr>
                        <a:t>0014</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209550" marR="196850" algn="ctr">
                        <a:lnSpc>
                          <a:spcPct val="115000"/>
                        </a:lnSpc>
                        <a:spcBef>
                          <a:spcPts val="225"/>
                        </a:spcBef>
                        <a:spcAft>
                          <a:spcPts val="0"/>
                        </a:spcAft>
                      </a:pPr>
                      <a:r>
                        <a:rPr lang="en-US" sz="900" dirty="0">
                          <a:effectLst/>
                        </a:rPr>
                        <a:t>1</a:t>
                      </a:r>
                      <a:endParaRPr lang="en-US" sz="900" b="0" dirty="0">
                        <a:effectLst/>
                        <a:latin typeface="Calibri"/>
                        <a:ea typeface="Calibri"/>
                        <a:cs typeface="Times New Roman"/>
                      </a:endParaRPr>
                    </a:p>
                  </a:txBody>
                  <a:tcPr marL="0" marR="0" marT="0" marB="0" anchor="ctr"/>
                </a:tc>
                <a:tc>
                  <a:txBody>
                    <a:bodyPr/>
                    <a:lstStyle/>
                    <a:p>
                      <a:pPr marL="87630" marR="0" algn="ctr">
                        <a:lnSpc>
                          <a:spcPct val="115000"/>
                        </a:lnSpc>
                        <a:spcBef>
                          <a:spcPts val="225"/>
                        </a:spcBef>
                        <a:spcAft>
                          <a:spcPts val="0"/>
                        </a:spcAft>
                      </a:pPr>
                      <a:r>
                        <a:rPr lang="en-US" sz="1000" dirty="0">
                          <a:effectLst/>
                        </a:rPr>
                        <a:t>setta</a:t>
                      </a:r>
                      <a:r>
                        <a:rPr lang="en-US" sz="1000" spc="-15" dirty="0">
                          <a:effectLst/>
                        </a:rPr>
                        <a:t>b</a:t>
                      </a:r>
                      <a:r>
                        <a:rPr lang="en-US" sz="1000" dirty="0">
                          <a:effectLst/>
                        </a:rPr>
                        <a:t>le</a:t>
                      </a:r>
                      <a:endParaRPr lang="en-US" sz="1000" b="0" dirty="0">
                        <a:effectLst/>
                        <a:latin typeface="Calibri"/>
                        <a:ea typeface="Calibri"/>
                        <a:cs typeface="Times New Roman"/>
                      </a:endParaRPr>
                    </a:p>
                  </a:txBody>
                  <a:tcPr marL="0" marR="0" marT="0" marB="0" anchor="ctr"/>
                </a:tc>
                <a:tc>
                  <a:txBody>
                    <a:bodyPr/>
                    <a:lstStyle/>
                    <a:p>
                      <a:pPr marL="34290" marR="0">
                        <a:lnSpc>
                          <a:spcPct val="115000"/>
                        </a:lnSpc>
                        <a:spcBef>
                          <a:spcPts val="225"/>
                        </a:spcBef>
                        <a:spcAft>
                          <a:spcPts val="0"/>
                        </a:spcAft>
                      </a:pPr>
                      <a:r>
                        <a:rPr lang="en-US" sz="1000" dirty="0" err="1">
                          <a:effectLst/>
                        </a:rPr>
                        <a:t>B</a:t>
                      </a:r>
                      <a:r>
                        <a:rPr lang="en-US" sz="1000" spc="5" dirty="0" err="1">
                          <a:effectLst/>
                        </a:rPr>
                        <a:t>u</a:t>
                      </a:r>
                      <a:r>
                        <a:rPr lang="en-US" sz="1000" dirty="0" err="1">
                          <a:effectLst/>
                        </a:rPr>
                        <a:t>s</a:t>
                      </a:r>
                      <a:r>
                        <a:rPr lang="en-US" sz="1000" spc="-45" dirty="0" err="1">
                          <a:effectLst/>
                        </a:rPr>
                        <a:t>F</a:t>
                      </a:r>
                      <a:r>
                        <a:rPr lang="en-US" sz="1000" dirty="0" err="1">
                          <a:effectLst/>
                        </a:rPr>
                        <a:t>ault_</a:t>
                      </a:r>
                      <a:r>
                        <a:rPr lang="en-US" sz="1000" spc="5" dirty="0" err="1">
                          <a:effectLst/>
                        </a:rPr>
                        <a:t>H</a:t>
                      </a:r>
                      <a:r>
                        <a:rPr lang="en-US" sz="1000" dirty="0" err="1">
                          <a:effectLst/>
                        </a:rPr>
                        <a:t>and</a:t>
                      </a:r>
                      <a:r>
                        <a:rPr lang="en-US" sz="1000" spc="5" dirty="0" err="1">
                          <a:effectLst/>
                        </a:rPr>
                        <a:t>l</a:t>
                      </a:r>
                      <a:r>
                        <a:rPr lang="en-US" sz="1000" dirty="0" err="1">
                          <a:effectLst/>
                        </a:rPr>
                        <a:t>er</a:t>
                      </a:r>
                      <a:endParaRPr lang="en-US" sz="1000" b="0" dirty="0">
                        <a:effectLst/>
                        <a:latin typeface="Calibri"/>
                        <a:ea typeface="Calibri"/>
                        <a:cs typeface="Times New Roman"/>
                      </a:endParaRPr>
                    </a:p>
                  </a:txBody>
                  <a:tcPr marL="0" marR="0" marT="0" marB="0" anchor="ctr"/>
                </a:tc>
                <a:tc>
                  <a:txBody>
                    <a:bodyPr/>
                    <a:lstStyle/>
                    <a:p>
                      <a:pPr marL="34290" marR="0">
                        <a:lnSpc>
                          <a:spcPct val="115000"/>
                        </a:lnSpc>
                        <a:spcBef>
                          <a:spcPts val="225"/>
                        </a:spcBef>
                        <a:spcAft>
                          <a:spcPts val="0"/>
                        </a:spcAft>
                      </a:pPr>
                      <a:r>
                        <a:rPr lang="en-US" sz="1000" b="0" dirty="0">
                          <a:effectLst/>
                        </a:rPr>
                        <a:t>Pre-</a:t>
                      </a:r>
                      <a:r>
                        <a:rPr lang="en-US" sz="1000" b="0" spc="-30" dirty="0">
                          <a:effectLst/>
                        </a:rPr>
                        <a:t>f</a:t>
                      </a:r>
                      <a:r>
                        <a:rPr lang="en-US" sz="1000" b="0" dirty="0">
                          <a:effectLst/>
                        </a:rPr>
                        <a:t>etch </a:t>
                      </a:r>
                      <a:r>
                        <a:rPr lang="en-US" sz="1000" b="0" spc="-30" dirty="0">
                          <a:effectLst/>
                        </a:rPr>
                        <a:t>f</a:t>
                      </a:r>
                      <a:r>
                        <a:rPr lang="en-US" sz="1000" b="0" dirty="0">
                          <a:effectLst/>
                        </a:rPr>
                        <a:t>au</a:t>
                      </a:r>
                      <a:r>
                        <a:rPr lang="en-US" sz="1000" b="0" spc="5" dirty="0">
                          <a:effectLst/>
                        </a:rPr>
                        <a:t>l</a:t>
                      </a:r>
                      <a:r>
                        <a:rPr lang="en-US" sz="1000" b="0" dirty="0">
                          <a:effectLst/>
                        </a:rPr>
                        <a:t>t, m</a:t>
                      </a:r>
                      <a:r>
                        <a:rPr lang="en-US" sz="1000" b="0" spc="5" dirty="0">
                          <a:effectLst/>
                        </a:rPr>
                        <a:t>e</a:t>
                      </a:r>
                      <a:r>
                        <a:rPr lang="en-US" sz="1000" b="0" dirty="0">
                          <a:effectLst/>
                        </a:rPr>
                        <a:t>m</a:t>
                      </a:r>
                      <a:r>
                        <a:rPr lang="en-US" sz="1000" b="0" spc="5" dirty="0">
                          <a:effectLst/>
                        </a:rPr>
                        <a:t>o</a:t>
                      </a:r>
                      <a:r>
                        <a:rPr lang="en-US" sz="1000" b="0" spc="25" dirty="0">
                          <a:effectLst/>
                        </a:rPr>
                        <a:t>r</a:t>
                      </a:r>
                      <a:r>
                        <a:rPr lang="en-US" sz="1000" b="0" dirty="0">
                          <a:effectLst/>
                        </a:rPr>
                        <a:t>y access</a:t>
                      </a:r>
                      <a:r>
                        <a:rPr lang="en-US" sz="1000" b="0" spc="-5" dirty="0">
                          <a:effectLst/>
                        </a:rPr>
                        <a:t> </a:t>
                      </a:r>
                      <a:r>
                        <a:rPr lang="en-US" sz="1000" b="0" spc="-20" dirty="0">
                          <a:effectLst/>
                        </a:rPr>
                        <a:t>f</a:t>
                      </a:r>
                      <a:r>
                        <a:rPr lang="en-US" sz="1000" b="0" dirty="0">
                          <a:effectLst/>
                        </a:rPr>
                        <a:t>ault</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06"/>
                  </a:ext>
                </a:extLst>
              </a:tr>
              <a:tr h="226921">
                <a:tc>
                  <a:txBody>
                    <a:bodyPr/>
                    <a:lstStyle/>
                    <a:p>
                      <a:pPr marL="154305" marR="0" algn="l">
                        <a:lnSpc>
                          <a:spcPct val="115000"/>
                        </a:lnSpc>
                        <a:spcBef>
                          <a:spcPts val="230"/>
                        </a:spcBef>
                        <a:spcAft>
                          <a:spcPts val="0"/>
                        </a:spcAft>
                      </a:pPr>
                      <a:r>
                        <a:rPr lang="en-US" sz="1100" b="1" dirty="0">
                          <a:effectLst/>
                          <a:latin typeface="Consolas" panose="020B0609020204030204" pitchFamily="49" charset="0"/>
                          <a:cs typeface="Consolas" panose="020B0609020204030204" pitchFamily="49" charset="0"/>
                        </a:rPr>
                        <a:t>0x0</a:t>
                      </a:r>
                      <a:r>
                        <a:rPr lang="en-US" sz="1100" b="1" spc="5" dirty="0">
                          <a:effectLst/>
                          <a:latin typeface="Consolas" panose="020B0609020204030204" pitchFamily="49" charset="0"/>
                          <a:cs typeface="Consolas" panose="020B0609020204030204" pitchFamily="49" charset="0"/>
                        </a:rPr>
                        <a:t>0</a:t>
                      </a:r>
                      <a:r>
                        <a:rPr lang="en-US" sz="1100" b="1" dirty="0">
                          <a:effectLst/>
                          <a:latin typeface="Consolas" panose="020B0609020204030204" pitchFamily="49" charset="0"/>
                          <a:cs typeface="Consolas" panose="020B0609020204030204" pitchFamily="49" charset="0"/>
                        </a:rPr>
                        <a:t>00</a:t>
                      </a:r>
                      <a:r>
                        <a:rPr lang="en-US" sz="1100" b="1" spc="5" dirty="0">
                          <a:effectLst/>
                          <a:latin typeface="Consolas" panose="020B0609020204030204" pitchFamily="49" charset="0"/>
                          <a:cs typeface="Consolas" panose="020B0609020204030204" pitchFamily="49" charset="0"/>
                        </a:rPr>
                        <a:t>_</a:t>
                      </a:r>
                      <a:r>
                        <a:rPr lang="en-US" sz="1100" b="1" dirty="0">
                          <a:effectLst/>
                          <a:latin typeface="Consolas" panose="020B0609020204030204" pitchFamily="49" charset="0"/>
                          <a:cs typeface="Consolas" panose="020B0609020204030204" pitchFamily="49" charset="0"/>
                        </a:rPr>
                        <a:t>0018</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209550" marR="196850" algn="ctr">
                        <a:lnSpc>
                          <a:spcPct val="115000"/>
                        </a:lnSpc>
                        <a:spcBef>
                          <a:spcPts val="230"/>
                        </a:spcBef>
                        <a:spcAft>
                          <a:spcPts val="0"/>
                        </a:spcAft>
                      </a:pPr>
                      <a:r>
                        <a:rPr lang="en-US" sz="900" dirty="0">
                          <a:effectLst/>
                        </a:rPr>
                        <a:t>2</a:t>
                      </a:r>
                      <a:endParaRPr lang="en-US" sz="900" b="0" dirty="0">
                        <a:effectLst/>
                        <a:latin typeface="Calibri"/>
                        <a:ea typeface="Calibri"/>
                        <a:cs typeface="Times New Roman"/>
                      </a:endParaRPr>
                    </a:p>
                  </a:txBody>
                  <a:tcPr marL="0" marR="0" marT="0" marB="0" anchor="ctr"/>
                </a:tc>
                <a:tc>
                  <a:txBody>
                    <a:bodyPr/>
                    <a:lstStyle/>
                    <a:p>
                      <a:pPr marL="87630" marR="0" algn="ctr">
                        <a:lnSpc>
                          <a:spcPct val="115000"/>
                        </a:lnSpc>
                        <a:spcBef>
                          <a:spcPts val="230"/>
                        </a:spcBef>
                        <a:spcAft>
                          <a:spcPts val="0"/>
                        </a:spcAft>
                      </a:pPr>
                      <a:r>
                        <a:rPr lang="en-US" sz="1000" dirty="0">
                          <a:effectLst/>
                        </a:rPr>
                        <a:t>setta</a:t>
                      </a:r>
                      <a:r>
                        <a:rPr lang="en-US" sz="1000" spc="-15" dirty="0">
                          <a:effectLst/>
                        </a:rPr>
                        <a:t>b</a:t>
                      </a:r>
                      <a:r>
                        <a:rPr lang="en-US" sz="1000" dirty="0">
                          <a:effectLst/>
                        </a:rPr>
                        <a:t>le</a:t>
                      </a:r>
                      <a:endParaRPr lang="en-US" sz="1000" b="0" dirty="0">
                        <a:effectLst/>
                        <a:latin typeface="Calibri"/>
                        <a:ea typeface="Calibri"/>
                        <a:cs typeface="Times New Roman"/>
                      </a:endParaRPr>
                    </a:p>
                  </a:txBody>
                  <a:tcPr marL="0" marR="0" marT="0" marB="0" anchor="ctr"/>
                </a:tc>
                <a:tc>
                  <a:txBody>
                    <a:bodyPr/>
                    <a:lstStyle/>
                    <a:p>
                      <a:pPr marL="34290" marR="0">
                        <a:lnSpc>
                          <a:spcPct val="115000"/>
                        </a:lnSpc>
                        <a:spcBef>
                          <a:spcPts val="230"/>
                        </a:spcBef>
                        <a:spcAft>
                          <a:spcPts val="0"/>
                        </a:spcAft>
                      </a:pPr>
                      <a:r>
                        <a:rPr lang="en-US" sz="1000" dirty="0" err="1">
                          <a:effectLst/>
                        </a:rPr>
                        <a:t>Usage</a:t>
                      </a:r>
                      <a:r>
                        <a:rPr lang="en-US" sz="1000" spc="-45" dirty="0" err="1">
                          <a:effectLst/>
                        </a:rPr>
                        <a:t>F</a:t>
                      </a:r>
                      <a:r>
                        <a:rPr lang="en-US" sz="1000" spc="5" dirty="0" err="1">
                          <a:effectLst/>
                        </a:rPr>
                        <a:t>a</a:t>
                      </a:r>
                      <a:r>
                        <a:rPr lang="en-US" sz="1000" dirty="0" err="1">
                          <a:effectLst/>
                        </a:rPr>
                        <a:t>ult_H</a:t>
                      </a:r>
                      <a:r>
                        <a:rPr lang="en-US" sz="1000" spc="5" dirty="0" err="1">
                          <a:effectLst/>
                        </a:rPr>
                        <a:t>a</a:t>
                      </a:r>
                      <a:r>
                        <a:rPr lang="en-US" sz="1000" dirty="0" err="1">
                          <a:effectLst/>
                        </a:rPr>
                        <a:t>ndl</a:t>
                      </a:r>
                      <a:r>
                        <a:rPr lang="en-US" sz="1000" spc="5" dirty="0" err="1">
                          <a:effectLst/>
                        </a:rPr>
                        <a:t>e</a:t>
                      </a:r>
                      <a:r>
                        <a:rPr lang="en-US" sz="1000" dirty="0" err="1">
                          <a:effectLst/>
                        </a:rPr>
                        <a:t>r</a:t>
                      </a:r>
                      <a:endParaRPr lang="en-US" sz="1000" b="0" dirty="0">
                        <a:effectLst/>
                        <a:latin typeface="Calibri"/>
                        <a:ea typeface="Calibri"/>
                        <a:cs typeface="Times New Roman"/>
                      </a:endParaRPr>
                    </a:p>
                  </a:txBody>
                  <a:tcPr marL="0" marR="0" marT="0" marB="0" anchor="ctr"/>
                </a:tc>
                <a:tc>
                  <a:txBody>
                    <a:bodyPr/>
                    <a:lstStyle/>
                    <a:p>
                      <a:pPr marL="34290" marR="0">
                        <a:lnSpc>
                          <a:spcPct val="115000"/>
                        </a:lnSpc>
                        <a:spcBef>
                          <a:spcPts val="230"/>
                        </a:spcBef>
                        <a:spcAft>
                          <a:spcPts val="0"/>
                        </a:spcAft>
                      </a:pPr>
                      <a:r>
                        <a:rPr lang="en-US" sz="1000" b="0" dirty="0">
                          <a:effectLst/>
                        </a:rPr>
                        <a:t>Un</a:t>
                      </a:r>
                      <a:r>
                        <a:rPr lang="en-US" sz="1000" b="0" spc="5" dirty="0">
                          <a:effectLst/>
                        </a:rPr>
                        <a:t>d</a:t>
                      </a:r>
                      <a:r>
                        <a:rPr lang="en-US" sz="1000" b="0" dirty="0">
                          <a:effectLst/>
                        </a:rPr>
                        <a:t>ef</a:t>
                      </a:r>
                      <a:r>
                        <a:rPr lang="en-US" sz="1000" b="0" spc="5" dirty="0">
                          <a:effectLst/>
                        </a:rPr>
                        <a:t>i</a:t>
                      </a:r>
                      <a:r>
                        <a:rPr lang="en-US" sz="1000" b="0" dirty="0">
                          <a:effectLst/>
                        </a:rPr>
                        <a:t>ned i</a:t>
                      </a:r>
                      <a:r>
                        <a:rPr lang="en-US" sz="1000" b="0" spc="5" dirty="0">
                          <a:effectLst/>
                        </a:rPr>
                        <a:t>n</a:t>
                      </a:r>
                      <a:r>
                        <a:rPr lang="en-US" sz="1000" b="0" dirty="0">
                          <a:effectLst/>
                        </a:rPr>
                        <a:t>st</a:t>
                      </a:r>
                      <a:r>
                        <a:rPr lang="en-US" sz="1000" b="0" spc="10" dirty="0">
                          <a:effectLst/>
                        </a:rPr>
                        <a:t>r</a:t>
                      </a:r>
                      <a:r>
                        <a:rPr lang="en-US" sz="1000" b="0" spc="5" dirty="0">
                          <a:effectLst/>
                        </a:rPr>
                        <a:t>u</a:t>
                      </a:r>
                      <a:r>
                        <a:rPr lang="en-US" sz="1000" b="0" dirty="0">
                          <a:effectLst/>
                        </a:rPr>
                        <a:t>cti</a:t>
                      </a:r>
                      <a:r>
                        <a:rPr lang="en-US" sz="1000" b="0" spc="5" dirty="0">
                          <a:effectLst/>
                        </a:rPr>
                        <a:t>o</a:t>
                      </a:r>
                      <a:r>
                        <a:rPr lang="en-US" sz="1000" b="0" dirty="0">
                          <a:effectLst/>
                        </a:rPr>
                        <a:t>n or ill</a:t>
                      </a:r>
                      <a:r>
                        <a:rPr lang="en-US" sz="1000" b="0" spc="5" dirty="0">
                          <a:effectLst/>
                        </a:rPr>
                        <a:t>e</a:t>
                      </a:r>
                      <a:r>
                        <a:rPr lang="en-US" sz="1000" b="0" dirty="0">
                          <a:effectLst/>
                        </a:rPr>
                        <a:t>gal state</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07"/>
                  </a:ext>
                </a:extLst>
              </a:tr>
              <a:tr h="371990">
                <a:tc>
                  <a:txBody>
                    <a:bodyPr/>
                    <a:lstStyle/>
                    <a:p>
                      <a:pPr marL="109855" marR="0" algn="l">
                        <a:lnSpc>
                          <a:spcPct val="115000"/>
                        </a:lnSpc>
                        <a:spcBef>
                          <a:spcPts val="225"/>
                        </a:spcBef>
                        <a:spcAft>
                          <a:spcPts val="0"/>
                        </a:spcAft>
                      </a:pPr>
                      <a:r>
                        <a:rPr lang="en-US" sz="1100" b="1" dirty="0" err="1">
                          <a:effectLst/>
                          <a:latin typeface="Consolas" panose="020B0609020204030204" pitchFamily="49" charset="0"/>
                          <a:cs typeface="Consolas" panose="020B0609020204030204" pitchFamily="49" charset="0"/>
                        </a:rPr>
                        <a:t>0x0</a:t>
                      </a:r>
                      <a:r>
                        <a:rPr lang="en-US" sz="1100" b="1" spc="5" dirty="0" err="1">
                          <a:effectLst/>
                          <a:latin typeface="Consolas" panose="020B0609020204030204" pitchFamily="49" charset="0"/>
                          <a:cs typeface="Consolas" panose="020B0609020204030204" pitchFamily="49" charset="0"/>
                        </a:rPr>
                        <a:t>0</a:t>
                      </a:r>
                      <a:r>
                        <a:rPr lang="en-US" sz="1100" b="1" dirty="0" err="1">
                          <a:effectLst/>
                          <a:latin typeface="Consolas" panose="020B0609020204030204" pitchFamily="49" charset="0"/>
                          <a:cs typeface="Consolas" panose="020B0609020204030204" pitchFamily="49" charset="0"/>
                        </a:rPr>
                        <a:t>00_</a:t>
                      </a:r>
                      <a:r>
                        <a:rPr lang="en-US" sz="1100" b="1" spc="5" dirty="0" err="1">
                          <a:effectLst/>
                          <a:latin typeface="Consolas" panose="020B0609020204030204" pitchFamily="49" charset="0"/>
                          <a:cs typeface="Consolas" panose="020B0609020204030204" pitchFamily="49" charset="0"/>
                        </a:rPr>
                        <a:t>0</a:t>
                      </a:r>
                      <a:r>
                        <a:rPr lang="en-US" sz="1100" b="1" dirty="0" err="1">
                          <a:effectLst/>
                          <a:latin typeface="Consolas" panose="020B0609020204030204" pitchFamily="49" charset="0"/>
                          <a:cs typeface="Consolas" panose="020B0609020204030204" pitchFamily="49" charset="0"/>
                        </a:rPr>
                        <a:t>01C-0x00</a:t>
                      </a:r>
                      <a:r>
                        <a:rPr lang="en-US" sz="1100" b="1" spc="5" dirty="0" err="1">
                          <a:effectLst/>
                          <a:latin typeface="Consolas" panose="020B0609020204030204" pitchFamily="49" charset="0"/>
                          <a:cs typeface="Consolas" panose="020B0609020204030204" pitchFamily="49" charset="0"/>
                        </a:rPr>
                        <a:t>0</a:t>
                      </a:r>
                      <a:r>
                        <a:rPr lang="en-US" sz="1100" b="1" dirty="0" err="1">
                          <a:effectLst/>
                          <a:latin typeface="Consolas" panose="020B0609020204030204" pitchFamily="49" charset="0"/>
                          <a:cs typeface="Consolas" panose="020B0609020204030204" pitchFamily="49" charset="0"/>
                        </a:rPr>
                        <a:t>0_</a:t>
                      </a:r>
                      <a:r>
                        <a:rPr lang="en-US" sz="1100" b="1" spc="5" dirty="0" err="1">
                          <a:effectLst/>
                          <a:latin typeface="Consolas" panose="020B0609020204030204" pitchFamily="49" charset="0"/>
                          <a:cs typeface="Consolas" panose="020B0609020204030204" pitchFamily="49" charset="0"/>
                        </a:rPr>
                        <a:t>0</a:t>
                      </a:r>
                      <a:r>
                        <a:rPr lang="en-US" sz="1100" b="1" dirty="0" err="1">
                          <a:effectLst/>
                          <a:latin typeface="Consolas" panose="020B0609020204030204" pitchFamily="49" charset="0"/>
                          <a:cs typeface="Consolas" panose="020B0609020204030204" pitchFamily="49" charset="0"/>
                        </a:rPr>
                        <a:t>02B</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0" marR="0" algn="ctr">
                        <a:lnSpc>
                          <a:spcPts val="750"/>
                        </a:lnSpc>
                        <a:spcBef>
                          <a:spcPts val="25"/>
                        </a:spcBef>
                        <a:spcAft>
                          <a:spcPts val="0"/>
                        </a:spcAft>
                      </a:pPr>
                      <a:r>
                        <a:rPr lang="en-US" sz="900" dirty="0">
                          <a:effectLst/>
                        </a:rPr>
                        <a:t> </a:t>
                      </a:r>
                    </a:p>
                    <a:p>
                      <a:pPr marL="222885" marR="209550" algn="ctr">
                        <a:lnSpc>
                          <a:spcPct val="115000"/>
                        </a:lnSpc>
                        <a:spcBef>
                          <a:spcPts val="0"/>
                        </a:spcBef>
                        <a:spcAft>
                          <a:spcPts val="0"/>
                        </a:spcAft>
                      </a:pPr>
                      <a:r>
                        <a:rPr lang="en-US" sz="900" dirty="0">
                          <a:effectLst/>
                        </a:rPr>
                        <a:t>-</a:t>
                      </a:r>
                      <a:endParaRPr lang="en-US" sz="900" b="0" dirty="0">
                        <a:effectLst/>
                        <a:latin typeface="Calibri"/>
                        <a:ea typeface="Calibri"/>
                        <a:cs typeface="Times New Roman"/>
                      </a:endParaRPr>
                    </a:p>
                  </a:txBody>
                  <a:tcPr marL="0" marR="0" marT="0" marB="0" anchor="ctr"/>
                </a:tc>
                <a:tc>
                  <a:txBody>
                    <a:bodyPr/>
                    <a:lstStyle/>
                    <a:p>
                      <a:pPr marL="0" marR="0" algn="ctr">
                        <a:lnSpc>
                          <a:spcPts val="750"/>
                        </a:lnSpc>
                        <a:spcBef>
                          <a:spcPts val="25"/>
                        </a:spcBef>
                        <a:spcAft>
                          <a:spcPts val="0"/>
                        </a:spcAft>
                      </a:pPr>
                      <a:r>
                        <a:rPr lang="en-US" sz="1000" dirty="0">
                          <a:effectLst/>
                        </a:rPr>
                        <a:t> </a:t>
                      </a:r>
                    </a:p>
                    <a:p>
                      <a:pPr marL="246380" marR="233680" algn="ctr">
                        <a:lnSpc>
                          <a:spcPct val="115000"/>
                        </a:lnSpc>
                        <a:spcBef>
                          <a:spcPts val="0"/>
                        </a:spcBef>
                        <a:spcAft>
                          <a:spcPts val="0"/>
                        </a:spcAft>
                      </a:pPr>
                      <a:r>
                        <a:rPr lang="en-US" sz="1000" dirty="0">
                          <a:effectLst/>
                        </a:rPr>
                        <a:t>-</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dirty="0">
                          <a:effectLst/>
                        </a:rPr>
                        <a:t> </a:t>
                      </a:r>
                    </a:p>
                    <a:p>
                      <a:pPr marL="34290" marR="0">
                        <a:lnSpc>
                          <a:spcPct val="115000"/>
                        </a:lnSpc>
                        <a:spcBef>
                          <a:spcPts val="0"/>
                        </a:spcBef>
                        <a:spcAft>
                          <a:spcPts val="0"/>
                        </a:spcAft>
                      </a:pPr>
                      <a:r>
                        <a:rPr lang="en-US" sz="1000" dirty="0">
                          <a:effectLst/>
                        </a:rPr>
                        <a:t>-</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b="0" dirty="0">
                          <a:effectLst/>
                        </a:rPr>
                        <a:t> </a:t>
                      </a:r>
                    </a:p>
                    <a:p>
                      <a:pPr marL="34290" marR="0">
                        <a:lnSpc>
                          <a:spcPct val="115000"/>
                        </a:lnSpc>
                        <a:spcBef>
                          <a:spcPts val="0"/>
                        </a:spcBef>
                        <a:spcAft>
                          <a:spcPts val="0"/>
                        </a:spcAft>
                      </a:pPr>
                      <a:r>
                        <a:rPr lang="en-US" sz="1000" b="0" dirty="0">
                          <a:effectLst/>
                        </a:rPr>
                        <a:t>Rese</a:t>
                      </a:r>
                      <a:r>
                        <a:rPr lang="en-US" sz="1000" b="0" spc="30" dirty="0">
                          <a:effectLst/>
                        </a:rPr>
                        <a:t>r</a:t>
                      </a:r>
                      <a:r>
                        <a:rPr lang="en-US" sz="1000" b="0" spc="-25" dirty="0">
                          <a:effectLst/>
                        </a:rPr>
                        <a:t>v</a:t>
                      </a:r>
                      <a:r>
                        <a:rPr lang="en-US" sz="1000" b="0" dirty="0">
                          <a:effectLst/>
                        </a:rPr>
                        <a:t>ed</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08"/>
                  </a:ext>
                </a:extLst>
              </a:tr>
              <a:tr h="371990">
                <a:tc>
                  <a:txBody>
                    <a:bodyPr/>
                    <a:lstStyle/>
                    <a:p>
                      <a:pPr marL="109855" marR="0" algn="l">
                        <a:lnSpc>
                          <a:spcPct val="115000"/>
                        </a:lnSpc>
                        <a:spcBef>
                          <a:spcPts val="225"/>
                        </a:spcBef>
                        <a:spcAft>
                          <a:spcPts val="0"/>
                        </a:spcAft>
                      </a:pPr>
                      <a:r>
                        <a:rPr lang="en-US" sz="1100" b="1" dirty="0">
                          <a:effectLst/>
                          <a:latin typeface="Consolas" panose="020B0609020204030204" pitchFamily="49" charset="0"/>
                          <a:cs typeface="Consolas" panose="020B0609020204030204" pitchFamily="49" charset="0"/>
                        </a:rPr>
                        <a:t>0x0000_002C</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0" marR="0" algn="ctr">
                        <a:lnSpc>
                          <a:spcPts val="750"/>
                        </a:lnSpc>
                        <a:spcBef>
                          <a:spcPts val="25"/>
                        </a:spcBef>
                        <a:spcAft>
                          <a:spcPts val="0"/>
                        </a:spcAft>
                      </a:pPr>
                      <a:r>
                        <a:rPr lang="en-US" sz="900" dirty="0">
                          <a:effectLst/>
                        </a:rPr>
                        <a:t> </a:t>
                      </a:r>
                    </a:p>
                    <a:p>
                      <a:pPr marL="0" marR="0" algn="ctr">
                        <a:lnSpc>
                          <a:spcPts val="750"/>
                        </a:lnSpc>
                        <a:spcBef>
                          <a:spcPts val="25"/>
                        </a:spcBef>
                        <a:spcAft>
                          <a:spcPts val="0"/>
                        </a:spcAft>
                      </a:pPr>
                      <a:r>
                        <a:rPr lang="en-US" sz="900" dirty="0">
                          <a:effectLst/>
                        </a:rPr>
                        <a:t>3</a:t>
                      </a:r>
                      <a:endParaRPr lang="en-US" sz="900" b="0" dirty="0">
                        <a:effectLst/>
                        <a:latin typeface="Calibri"/>
                        <a:ea typeface="Calibri"/>
                        <a:cs typeface="Times New Roman"/>
                      </a:endParaRPr>
                    </a:p>
                  </a:txBody>
                  <a:tcPr marL="0" marR="0" marT="0" marB="0" anchor="ctr"/>
                </a:tc>
                <a:tc>
                  <a:txBody>
                    <a:bodyPr/>
                    <a:lstStyle/>
                    <a:p>
                      <a:pPr marL="0" marR="0" algn="ctr">
                        <a:lnSpc>
                          <a:spcPts val="750"/>
                        </a:lnSpc>
                        <a:spcBef>
                          <a:spcPts val="25"/>
                        </a:spcBef>
                        <a:spcAft>
                          <a:spcPts val="0"/>
                        </a:spcAft>
                      </a:pPr>
                      <a:r>
                        <a:rPr lang="en-US" sz="1000" dirty="0">
                          <a:effectLst/>
                        </a:rPr>
                        <a:t> </a:t>
                      </a:r>
                    </a:p>
                    <a:p>
                      <a:pPr marL="0" marR="0" algn="ctr">
                        <a:lnSpc>
                          <a:spcPts val="750"/>
                        </a:lnSpc>
                        <a:spcBef>
                          <a:spcPts val="25"/>
                        </a:spcBef>
                        <a:spcAft>
                          <a:spcPts val="0"/>
                        </a:spcAft>
                      </a:pPr>
                      <a:r>
                        <a:rPr lang="en-US" sz="1000" dirty="0">
                          <a:effectLst/>
                        </a:rPr>
                        <a:t>settable</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dirty="0">
                          <a:effectLst/>
                        </a:rPr>
                        <a:t>  </a:t>
                      </a:r>
                    </a:p>
                    <a:p>
                      <a:pPr marL="0" marR="0">
                        <a:lnSpc>
                          <a:spcPts val="750"/>
                        </a:lnSpc>
                        <a:spcBef>
                          <a:spcPts val="25"/>
                        </a:spcBef>
                        <a:spcAft>
                          <a:spcPts val="0"/>
                        </a:spcAft>
                      </a:pPr>
                      <a:r>
                        <a:rPr lang="en-US" sz="1000" dirty="0">
                          <a:effectLst/>
                        </a:rPr>
                        <a:t> </a:t>
                      </a:r>
                      <a:r>
                        <a:rPr lang="en-US" sz="1000" dirty="0" err="1">
                          <a:effectLst/>
                        </a:rPr>
                        <a:t>SVC_Handler</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b="0" dirty="0">
                          <a:effectLst/>
                        </a:rPr>
                        <a:t> System service call via SWI</a:t>
                      </a:r>
                    </a:p>
                    <a:p>
                      <a:pPr marL="0" marR="0">
                        <a:lnSpc>
                          <a:spcPts val="750"/>
                        </a:lnSpc>
                        <a:spcBef>
                          <a:spcPts val="25"/>
                        </a:spcBef>
                        <a:spcAft>
                          <a:spcPts val="0"/>
                        </a:spcAft>
                      </a:pPr>
                      <a:r>
                        <a:rPr lang="en-US" sz="1000" b="0" dirty="0">
                          <a:effectLst/>
                        </a:rPr>
                        <a:t> instruction</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09"/>
                  </a:ext>
                </a:extLst>
              </a:tr>
              <a:tr h="371990">
                <a:tc>
                  <a:txBody>
                    <a:bodyPr/>
                    <a:lstStyle/>
                    <a:p>
                      <a:pPr marL="109855" marR="0" algn="l">
                        <a:lnSpc>
                          <a:spcPct val="115000"/>
                        </a:lnSpc>
                        <a:spcBef>
                          <a:spcPts val="225"/>
                        </a:spcBef>
                        <a:spcAft>
                          <a:spcPts val="0"/>
                        </a:spcAft>
                      </a:pPr>
                      <a:r>
                        <a:rPr lang="en-US" sz="1100" b="1" dirty="0">
                          <a:effectLst/>
                          <a:latin typeface="Consolas" panose="020B0609020204030204" pitchFamily="49" charset="0"/>
                          <a:cs typeface="Consolas" panose="020B0609020204030204" pitchFamily="49" charset="0"/>
                        </a:rPr>
                        <a:t>0x0000_0030</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0" marR="0" algn="ctr">
                        <a:lnSpc>
                          <a:spcPts val="750"/>
                        </a:lnSpc>
                        <a:spcBef>
                          <a:spcPts val="25"/>
                        </a:spcBef>
                        <a:spcAft>
                          <a:spcPts val="0"/>
                        </a:spcAft>
                      </a:pPr>
                      <a:r>
                        <a:rPr lang="en-US" sz="900" dirty="0">
                          <a:effectLst/>
                        </a:rPr>
                        <a:t>4</a:t>
                      </a:r>
                      <a:endParaRPr lang="en-US" sz="900" b="0" dirty="0">
                        <a:effectLst/>
                        <a:latin typeface="Calibri"/>
                        <a:ea typeface="Calibri"/>
                        <a:cs typeface="Times New Roman"/>
                      </a:endParaRPr>
                    </a:p>
                  </a:txBody>
                  <a:tcPr marL="0" marR="0" marT="0" marB="0" anchor="ctr"/>
                </a:tc>
                <a:tc>
                  <a:txBody>
                    <a:bodyPr/>
                    <a:lstStyle/>
                    <a:p>
                      <a:pPr marL="0" marR="0" algn="ctr">
                        <a:lnSpc>
                          <a:spcPts val="750"/>
                        </a:lnSpc>
                        <a:spcBef>
                          <a:spcPts val="25"/>
                        </a:spcBef>
                        <a:spcAft>
                          <a:spcPts val="0"/>
                        </a:spcAft>
                      </a:pPr>
                      <a:r>
                        <a:rPr lang="en-US" sz="1000" dirty="0">
                          <a:effectLst/>
                        </a:rPr>
                        <a:t>settable</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dirty="0">
                          <a:effectLst/>
                        </a:rPr>
                        <a:t> </a:t>
                      </a:r>
                      <a:r>
                        <a:rPr lang="en-US" sz="1000" dirty="0" err="1">
                          <a:effectLst/>
                        </a:rPr>
                        <a:t>DebugMon_Handler</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b="0" dirty="0">
                          <a:effectLst/>
                        </a:rPr>
                        <a:t>Debug Monitor</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10"/>
                  </a:ext>
                </a:extLst>
              </a:tr>
              <a:tr h="371990">
                <a:tc>
                  <a:txBody>
                    <a:bodyPr/>
                    <a:lstStyle/>
                    <a:p>
                      <a:pPr marL="109855" marR="0" algn="l">
                        <a:lnSpc>
                          <a:spcPct val="115000"/>
                        </a:lnSpc>
                        <a:spcBef>
                          <a:spcPts val="225"/>
                        </a:spcBef>
                        <a:spcAft>
                          <a:spcPts val="0"/>
                        </a:spcAft>
                      </a:pPr>
                      <a:r>
                        <a:rPr lang="en-US" sz="1100" b="1" dirty="0">
                          <a:effectLst/>
                          <a:latin typeface="Consolas" panose="020B0609020204030204" pitchFamily="49" charset="0"/>
                          <a:cs typeface="Consolas" panose="020B0609020204030204" pitchFamily="49" charset="0"/>
                        </a:rPr>
                        <a:t>0x0000_0034</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0" marR="0" algn="ctr">
                        <a:lnSpc>
                          <a:spcPts val="750"/>
                        </a:lnSpc>
                        <a:spcBef>
                          <a:spcPts val="25"/>
                        </a:spcBef>
                        <a:spcAft>
                          <a:spcPts val="0"/>
                        </a:spcAft>
                      </a:pPr>
                      <a:r>
                        <a:rPr lang="en-US" sz="900" dirty="0">
                          <a:effectLst/>
                        </a:rPr>
                        <a:t>-</a:t>
                      </a:r>
                      <a:endParaRPr lang="en-US" sz="900" b="0" dirty="0">
                        <a:effectLst/>
                        <a:latin typeface="Calibri"/>
                        <a:ea typeface="Calibri"/>
                        <a:cs typeface="Times New Roman"/>
                      </a:endParaRPr>
                    </a:p>
                  </a:txBody>
                  <a:tcPr marL="0" marR="0" marT="0" marB="0" anchor="ctr"/>
                </a:tc>
                <a:tc>
                  <a:txBody>
                    <a:bodyPr/>
                    <a:lstStyle/>
                    <a:p>
                      <a:pPr marL="0" marR="0" algn="ctr">
                        <a:lnSpc>
                          <a:spcPts val="750"/>
                        </a:lnSpc>
                        <a:spcBef>
                          <a:spcPts val="25"/>
                        </a:spcBef>
                        <a:spcAft>
                          <a:spcPts val="0"/>
                        </a:spcAft>
                      </a:pPr>
                      <a:r>
                        <a:rPr lang="en-US" sz="1000" dirty="0">
                          <a:effectLst/>
                        </a:rPr>
                        <a:t>-</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dirty="0">
                          <a:effectLst/>
                        </a:rPr>
                        <a:t>-</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b="0" dirty="0">
                          <a:effectLst/>
                        </a:rPr>
                        <a:t>Reserved</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11"/>
                  </a:ext>
                </a:extLst>
              </a:tr>
              <a:tr h="371990">
                <a:tc>
                  <a:txBody>
                    <a:bodyPr/>
                    <a:lstStyle/>
                    <a:p>
                      <a:pPr marL="109855" marR="0" algn="l">
                        <a:lnSpc>
                          <a:spcPct val="115000"/>
                        </a:lnSpc>
                        <a:spcBef>
                          <a:spcPts val="225"/>
                        </a:spcBef>
                        <a:spcAft>
                          <a:spcPts val="0"/>
                        </a:spcAft>
                      </a:pPr>
                      <a:r>
                        <a:rPr lang="en-US" sz="1100" b="1" dirty="0">
                          <a:effectLst/>
                          <a:latin typeface="Consolas" panose="020B0609020204030204" pitchFamily="49" charset="0"/>
                          <a:cs typeface="Consolas" panose="020B0609020204030204" pitchFamily="49" charset="0"/>
                        </a:rPr>
                        <a:t>0x0000_0038</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0" marR="0" algn="ctr">
                        <a:lnSpc>
                          <a:spcPts val="750"/>
                        </a:lnSpc>
                        <a:spcBef>
                          <a:spcPts val="25"/>
                        </a:spcBef>
                        <a:spcAft>
                          <a:spcPts val="0"/>
                        </a:spcAft>
                      </a:pPr>
                      <a:r>
                        <a:rPr lang="en-US" sz="900" dirty="0">
                          <a:effectLst/>
                        </a:rPr>
                        <a:t>5</a:t>
                      </a:r>
                      <a:endParaRPr lang="en-US" sz="900" b="0" dirty="0">
                        <a:effectLst/>
                        <a:latin typeface="Calibri"/>
                        <a:ea typeface="Calibri"/>
                        <a:cs typeface="Times New Roman"/>
                      </a:endParaRPr>
                    </a:p>
                  </a:txBody>
                  <a:tcPr marL="0" marR="0" marT="0" marB="0" anchor="ctr"/>
                </a:tc>
                <a:tc>
                  <a:txBody>
                    <a:bodyPr/>
                    <a:lstStyle/>
                    <a:p>
                      <a:pPr marL="0" marR="0" algn="ctr">
                        <a:lnSpc>
                          <a:spcPts val="750"/>
                        </a:lnSpc>
                        <a:spcBef>
                          <a:spcPts val="25"/>
                        </a:spcBef>
                        <a:spcAft>
                          <a:spcPts val="0"/>
                        </a:spcAft>
                      </a:pPr>
                      <a:r>
                        <a:rPr lang="en-US" sz="1000" dirty="0">
                          <a:effectLst/>
                        </a:rPr>
                        <a:t>settable</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dirty="0">
                          <a:effectLst/>
                        </a:rPr>
                        <a:t> </a:t>
                      </a:r>
                      <a:r>
                        <a:rPr lang="en-US" sz="1000" dirty="0" err="1">
                          <a:effectLst/>
                        </a:rPr>
                        <a:t>PendSV_Handler</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b="0" dirty="0" err="1">
                          <a:effectLst/>
                        </a:rPr>
                        <a:t>Pendable</a:t>
                      </a:r>
                      <a:r>
                        <a:rPr lang="en-US" sz="1000" b="0" dirty="0">
                          <a:effectLst/>
                        </a:rPr>
                        <a:t> request for system service</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12"/>
                  </a:ext>
                </a:extLst>
              </a:tr>
              <a:tr h="371990">
                <a:tc>
                  <a:txBody>
                    <a:bodyPr/>
                    <a:lstStyle/>
                    <a:p>
                      <a:pPr marL="109855" marR="0" algn="l">
                        <a:lnSpc>
                          <a:spcPct val="115000"/>
                        </a:lnSpc>
                        <a:spcBef>
                          <a:spcPts val="225"/>
                        </a:spcBef>
                        <a:spcAft>
                          <a:spcPts val="0"/>
                        </a:spcAft>
                      </a:pPr>
                      <a:r>
                        <a:rPr lang="en-US" sz="1100" b="1" dirty="0">
                          <a:effectLst/>
                          <a:latin typeface="Consolas" panose="020B0609020204030204" pitchFamily="49" charset="0"/>
                          <a:cs typeface="Consolas" panose="020B0609020204030204" pitchFamily="49" charset="0"/>
                        </a:rPr>
                        <a:t>0x0000_003C</a:t>
                      </a:r>
                      <a:endParaRPr lang="en-US" sz="1600" b="1" dirty="0">
                        <a:effectLst/>
                        <a:latin typeface="Consolas" panose="020B0609020204030204" pitchFamily="49" charset="0"/>
                        <a:ea typeface="Calibri"/>
                        <a:cs typeface="Consolas" panose="020B0609020204030204" pitchFamily="49" charset="0"/>
                      </a:endParaRPr>
                    </a:p>
                  </a:txBody>
                  <a:tcPr marL="0" marR="0" marT="0" marB="0" anchor="ctr"/>
                </a:tc>
                <a:tc>
                  <a:txBody>
                    <a:bodyPr/>
                    <a:lstStyle/>
                    <a:p>
                      <a:pPr marL="0" marR="0" algn="ctr">
                        <a:lnSpc>
                          <a:spcPts val="750"/>
                        </a:lnSpc>
                        <a:spcBef>
                          <a:spcPts val="25"/>
                        </a:spcBef>
                        <a:spcAft>
                          <a:spcPts val="0"/>
                        </a:spcAft>
                      </a:pPr>
                      <a:r>
                        <a:rPr lang="en-US" sz="900" dirty="0">
                          <a:effectLst/>
                        </a:rPr>
                        <a:t>6</a:t>
                      </a:r>
                      <a:endParaRPr lang="en-US" sz="900" b="0" dirty="0">
                        <a:effectLst/>
                        <a:latin typeface="Calibri"/>
                        <a:ea typeface="Calibri"/>
                        <a:cs typeface="Times New Roman"/>
                      </a:endParaRPr>
                    </a:p>
                  </a:txBody>
                  <a:tcPr marL="0" marR="0" marT="0" marB="0" anchor="ctr"/>
                </a:tc>
                <a:tc>
                  <a:txBody>
                    <a:bodyPr/>
                    <a:lstStyle/>
                    <a:p>
                      <a:pPr marL="0" marR="0" algn="ctr">
                        <a:lnSpc>
                          <a:spcPts val="750"/>
                        </a:lnSpc>
                        <a:spcBef>
                          <a:spcPts val="25"/>
                        </a:spcBef>
                        <a:spcAft>
                          <a:spcPts val="0"/>
                        </a:spcAft>
                      </a:pPr>
                      <a:r>
                        <a:rPr lang="en-US" sz="1000" dirty="0">
                          <a:effectLst/>
                        </a:rPr>
                        <a:t>settable</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dirty="0">
                          <a:effectLst/>
                        </a:rPr>
                        <a:t> </a:t>
                      </a:r>
                      <a:r>
                        <a:rPr lang="en-US" sz="1000" dirty="0" err="1">
                          <a:effectLst/>
                        </a:rPr>
                        <a:t>SysTick_Handler</a:t>
                      </a:r>
                      <a:endParaRPr lang="en-US" sz="1000" b="0" dirty="0">
                        <a:effectLst/>
                        <a:latin typeface="Calibri"/>
                        <a:ea typeface="Calibri"/>
                        <a:cs typeface="Times New Roman"/>
                      </a:endParaRPr>
                    </a:p>
                  </a:txBody>
                  <a:tcPr marL="0" marR="0" marT="0" marB="0" anchor="ctr"/>
                </a:tc>
                <a:tc>
                  <a:txBody>
                    <a:bodyPr/>
                    <a:lstStyle/>
                    <a:p>
                      <a:pPr marL="0" marR="0">
                        <a:lnSpc>
                          <a:spcPts val="750"/>
                        </a:lnSpc>
                        <a:spcBef>
                          <a:spcPts val="25"/>
                        </a:spcBef>
                        <a:spcAft>
                          <a:spcPts val="0"/>
                        </a:spcAft>
                      </a:pPr>
                      <a:r>
                        <a:rPr lang="en-US" sz="1000" b="0" dirty="0">
                          <a:effectLst/>
                        </a:rPr>
                        <a:t>System tick timer</a:t>
                      </a:r>
                      <a:endParaRPr lang="en-US" sz="1000" b="0" dirty="0">
                        <a:effectLst/>
                        <a:latin typeface="Calibri"/>
                        <a:ea typeface="Calibri"/>
                        <a:cs typeface="Times New Roman"/>
                      </a:endParaRPr>
                    </a:p>
                  </a:txBody>
                  <a:tcPr marL="45720" marR="0" marT="0" marB="0" anchor="ctr"/>
                </a:tc>
                <a:extLst>
                  <a:ext uri="{0D108BD9-81ED-4DB2-BD59-A6C34878D82A}">
                    <a16:rowId xmlns:a16="http://schemas.microsoft.com/office/drawing/2014/main" val="10013"/>
                  </a:ext>
                </a:extLst>
              </a:tr>
              <a:tr h="371990">
                <a:tc gridSpan="5">
                  <a:txBody>
                    <a:bodyPr/>
                    <a:lstStyle/>
                    <a:p>
                      <a:pPr marL="109855" marR="0" algn="ctr">
                        <a:lnSpc>
                          <a:spcPct val="115000"/>
                        </a:lnSpc>
                        <a:spcBef>
                          <a:spcPts val="225"/>
                        </a:spcBef>
                        <a:spcAft>
                          <a:spcPts val="0"/>
                        </a:spcAft>
                      </a:pPr>
                      <a:r>
                        <a:rPr lang="en-US" sz="1200" dirty="0">
                          <a:effectLst/>
                        </a:rPr>
                        <a:t>…</a:t>
                      </a:r>
                      <a:endParaRPr lang="en-US" sz="1200" b="1" dirty="0">
                        <a:effectLst/>
                        <a:latin typeface="Calibri"/>
                        <a:ea typeface="Calibri"/>
                        <a:cs typeface="Times New Roman"/>
                      </a:endParaRPr>
                    </a:p>
                  </a:txBody>
                  <a:tcPr marL="0" marR="0" marT="0" marB="0" anchor="ctr"/>
                </a:tc>
                <a:tc hMerge="1">
                  <a:txBody>
                    <a:bodyPr/>
                    <a:lstStyle/>
                    <a:p>
                      <a:pPr marL="0" marR="0" algn="ctr">
                        <a:lnSpc>
                          <a:spcPts val="750"/>
                        </a:lnSpc>
                        <a:spcBef>
                          <a:spcPts val="25"/>
                        </a:spcBef>
                        <a:spcAft>
                          <a:spcPts val="0"/>
                        </a:spcAft>
                      </a:pPr>
                      <a:endParaRPr lang="en-US" sz="900" b="0" dirty="0">
                        <a:effectLst/>
                        <a:latin typeface="Calibri"/>
                        <a:ea typeface="Calibri"/>
                        <a:cs typeface="Times New Roman"/>
                      </a:endParaRPr>
                    </a:p>
                  </a:txBody>
                  <a:tcPr marL="0" marR="0" marT="0" marB="0" anchor="ctr"/>
                </a:tc>
                <a:tc hMerge="1">
                  <a:txBody>
                    <a:bodyPr/>
                    <a:lstStyle/>
                    <a:p>
                      <a:pPr marL="0" marR="0" algn="ctr">
                        <a:lnSpc>
                          <a:spcPts val="750"/>
                        </a:lnSpc>
                        <a:spcBef>
                          <a:spcPts val="25"/>
                        </a:spcBef>
                        <a:spcAft>
                          <a:spcPts val="0"/>
                        </a:spcAft>
                      </a:pPr>
                      <a:endParaRPr lang="en-US" sz="1000" b="0" dirty="0">
                        <a:effectLst/>
                        <a:latin typeface="Calibri"/>
                        <a:ea typeface="Calibri"/>
                        <a:cs typeface="Times New Roman"/>
                      </a:endParaRPr>
                    </a:p>
                  </a:txBody>
                  <a:tcPr marL="0" marR="0" marT="0" marB="0" anchor="ctr"/>
                </a:tc>
                <a:tc hMerge="1">
                  <a:txBody>
                    <a:bodyPr/>
                    <a:lstStyle/>
                    <a:p>
                      <a:pPr marL="0" marR="0">
                        <a:lnSpc>
                          <a:spcPts val="750"/>
                        </a:lnSpc>
                        <a:spcBef>
                          <a:spcPts val="25"/>
                        </a:spcBef>
                        <a:spcAft>
                          <a:spcPts val="0"/>
                        </a:spcAft>
                      </a:pPr>
                      <a:endParaRPr lang="en-US" sz="1000" b="0" dirty="0">
                        <a:effectLst/>
                        <a:latin typeface="Calibri"/>
                        <a:ea typeface="Calibri"/>
                        <a:cs typeface="Times New Roman"/>
                      </a:endParaRPr>
                    </a:p>
                  </a:txBody>
                  <a:tcPr marL="0" marR="0" marT="0" marB="0" anchor="ctr"/>
                </a:tc>
                <a:tc hMerge="1">
                  <a:txBody>
                    <a:bodyPr/>
                    <a:lstStyle/>
                    <a:p>
                      <a:pPr marL="0" marR="0">
                        <a:lnSpc>
                          <a:spcPts val="750"/>
                        </a:lnSpc>
                        <a:spcBef>
                          <a:spcPts val="25"/>
                        </a:spcBef>
                        <a:spcAft>
                          <a:spcPts val="0"/>
                        </a:spcAft>
                      </a:pPr>
                      <a:endParaRPr lang="en-US" sz="1000" b="0" dirty="0">
                        <a:effectLst/>
                        <a:latin typeface="Calibri"/>
                        <a:ea typeface="Calibri"/>
                        <a:cs typeface="Times New Roman"/>
                      </a:endParaRPr>
                    </a:p>
                  </a:txBody>
                  <a:tcPr marL="0" marR="0" marT="0" marB="0" anchor="ctr"/>
                </a:tc>
                <a:extLst>
                  <a:ext uri="{0D108BD9-81ED-4DB2-BD59-A6C34878D82A}">
                    <a16:rowId xmlns:a16="http://schemas.microsoft.com/office/drawing/2014/main" val="10014"/>
                  </a:ext>
                </a:extLst>
              </a:tr>
            </a:tbl>
          </a:graphicData>
        </a:graphic>
      </p:graphicFrame>
      <p:sp>
        <p:nvSpPr>
          <p:cNvPr id="4" name="Slide Number Placeholder 3"/>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160485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11</a:t>
            </a:fld>
            <a:endParaRPr kumimoji="0" lang="en-US" dirty="0"/>
          </a:p>
        </p:txBody>
      </p:sp>
      <p:sp>
        <p:nvSpPr>
          <p:cNvPr id="2" name="Title 1"/>
          <p:cNvSpPr>
            <a:spLocks noGrp="1"/>
          </p:cNvSpPr>
          <p:nvPr>
            <p:ph type="title" idx="4294967295"/>
          </p:nvPr>
        </p:nvSpPr>
        <p:spPr>
          <a:xfrm>
            <a:off x="329396" y="473333"/>
            <a:ext cx="4000500" cy="990600"/>
          </a:xfrm>
        </p:spPr>
        <p:txBody>
          <a:bodyPr>
            <a:normAutofit/>
          </a:bodyPr>
          <a:lstStyle/>
          <a:p>
            <a:r>
              <a:rPr lang="en-US" dirty="0"/>
              <a:t>ISR Vector Table</a:t>
            </a:r>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2EBD0753-CCC4-4443-B628-A797C1C612EE}"/>
              </a:ext>
            </a:extLst>
          </p:cNvPr>
          <p:cNvPicPr>
            <a:picLocks noChangeAspect="1"/>
          </p:cNvPicPr>
          <p:nvPr/>
        </p:nvPicPr>
        <p:blipFill>
          <a:blip r:embed="rId2"/>
          <a:stretch>
            <a:fillRect/>
          </a:stretch>
        </p:blipFill>
        <p:spPr>
          <a:xfrm>
            <a:off x="5486400" y="60231"/>
            <a:ext cx="5257800" cy="6661879"/>
          </a:xfrm>
          <a:prstGeom prst="rect">
            <a:avLst/>
          </a:prstGeom>
        </p:spPr>
      </p:pic>
      <p:sp>
        <p:nvSpPr>
          <p:cNvPr id="7" name="TextBox 6">
            <a:extLst>
              <a:ext uri="{FF2B5EF4-FFF2-40B4-BE49-F238E27FC236}">
                <a16:creationId xmlns:a16="http://schemas.microsoft.com/office/drawing/2014/main" id="{490848A9-C8B1-4EDF-8968-7957E366A6F6}"/>
              </a:ext>
            </a:extLst>
          </p:cNvPr>
          <p:cNvSpPr txBox="1"/>
          <p:nvPr/>
        </p:nvSpPr>
        <p:spPr>
          <a:xfrm>
            <a:off x="533400" y="2743200"/>
            <a:ext cx="3810000" cy="1754326"/>
          </a:xfrm>
          <a:prstGeom prst="rect">
            <a:avLst/>
          </a:prstGeom>
          <a:noFill/>
        </p:spPr>
        <p:txBody>
          <a:bodyPr wrap="square" rtlCol="0">
            <a:spAutoFit/>
          </a:bodyPr>
          <a:lstStyle/>
          <a:p>
            <a:r>
              <a:rPr lang="en-US" dirty="0"/>
              <a:t>For interrupt number </a:t>
            </a:r>
            <a:r>
              <a:rPr lang="en-US" b="1" dirty="0">
                <a:latin typeface="Consolas" panose="020B0609020204030204" pitchFamily="49" charset="0"/>
                <a:cs typeface="Consolas" panose="020B0609020204030204" pitchFamily="49" charset="0"/>
              </a:rPr>
              <a:t>n</a:t>
            </a:r>
            <a:r>
              <a:rPr lang="en-US" dirty="0"/>
              <a:t>: (interrupt shown in the </a:t>
            </a:r>
            <a:r>
              <a:rPr lang="en-US" dirty="0" err="1"/>
              <a:t>xPSR</a:t>
            </a:r>
            <a:r>
              <a:rPr lang="en-US" dirty="0"/>
              <a:t>)</a:t>
            </a:r>
          </a:p>
          <a:p>
            <a:endParaRPr lang="en-US" dirty="0"/>
          </a:p>
          <a:p>
            <a:r>
              <a:rPr lang="en-US" dirty="0"/>
              <a:t>Common Microcontroller Software Interface Standard (CMSIS) Interrupt Number = </a:t>
            </a:r>
            <a:r>
              <a:rPr lang="en-US" b="1" dirty="0">
                <a:solidFill>
                  <a:srgbClr val="C00000"/>
                </a:solidFill>
                <a:latin typeface="Consolas" panose="020B0609020204030204" pitchFamily="49" charset="0"/>
                <a:cs typeface="Consolas" panose="020B0609020204030204" pitchFamily="49" charset="0"/>
              </a:rPr>
              <a:t>16 + n</a:t>
            </a:r>
          </a:p>
        </p:txBody>
      </p:sp>
    </p:spTree>
    <p:extLst>
      <p:ext uri="{BB962C8B-B14F-4D97-AF65-F5344CB8AC3E}">
        <p14:creationId xmlns:p14="http://schemas.microsoft.com/office/powerpoint/2010/main" val="174091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Stacking &amp; Unstacking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12</a:t>
            </a:fld>
            <a:endParaRPr kumimoji="0" lang="en-US" dirty="0"/>
          </a:p>
        </p:txBody>
      </p:sp>
      <p:cxnSp>
        <p:nvCxnSpPr>
          <p:cNvPr id="6" name="Straight Arrow Connector 5"/>
          <p:cNvCxnSpPr/>
          <p:nvPr/>
        </p:nvCxnSpPr>
        <p:spPr>
          <a:xfrm>
            <a:off x="2590800" y="4191000"/>
            <a:ext cx="7010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90800" y="35814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2438400"/>
            <a:ext cx="1981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91400" y="3571876"/>
            <a:ext cx="2209800" cy="9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648200" y="2438401"/>
            <a:ext cx="381000" cy="1133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7010400" y="2438401"/>
            <a:ext cx="381000" cy="1133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57750" y="2286000"/>
            <a:ext cx="0" cy="2286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00900" y="2286000"/>
            <a:ext cx="0" cy="22860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141806" y="1916668"/>
            <a:ext cx="1849545" cy="369332"/>
          </a:xfrm>
          <a:prstGeom prst="rect">
            <a:avLst/>
          </a:prstGeom>
          <a:noFill/>
        </p:spPr>
        <p:txBody>
          <a:bodyPr wrap="none" rtlCol="0">
            <a:spAutoFit/>
          </a:bodyPr>
          <a:lstStyle/>
          <a:p>
            <a:r>
              <a:rPr lang="en-US" dirty="0"/>
              <a:t>Interrupt Handler</a:t>
            </a:r>
          </a:p>
        </p:txBody>
      </p:sp>
      <p:sp>
        <p:nvSpPr>
          <p:cNvPr id="27" name="TextBox 26"/>
          <p:cNvSpPr txBox="1"/>
          <p:nvPr/>
        </p:nvSpPr>
        <p:spPr>
          <a:xfrm>
            <a:off x="5122755" y="4242911"/>
            <a:ext cx="1963845" cy="369332"/>
          </a:xfrm>
          <a:prstGeom prst="rect">
            <a:avLst/>
          </a:prstGeom>
          <a:noFill/>
        </p:spPr>
        <p:txBody>
          <a:bodyPr wrap="square" rtlCol="0">
            <a:spAutoFit/>
          </a:bodyPr>
          <a:lstStyle/>
          <a:p>
            <a:pPr algn="ctr"/>
            <a:r>
              <a:rPr lang="en-US" dirty="0"/>
              <a:t>Handler Mode</a:t>
            </a:r>
          </a:p>
        </p:txBody>
      </p:sp>
      <p:sp>
        <p:nvSpPr>
          <p:cNvPr id="28" name="TextBox 27"/>
          <p:cNvSpPr txBox="1"/>
          <p:nvPr/>
        </p:nvSpPr>
        <p:spPr>
          <a:xfrm>
            <a:off x="7391401" y="4242911"/>
            <a:ext cx="1963845" cy="369332"/>
          </a:xfrm>
          <a:prstGeom prst="rect">
            <a:avLst/>
          </a:prstGeom>
          <a:noFill/>
        </p:spPr>
        <p:txBody>
          <a:bodyPr wrap="square" rtlCol="0">
            <a:spAutoFit/>
          </a:bodyPr>
          <a:lstStyle/>
          <a:p>
            <a:pPr algn="ctr"/>
            <a:r>
              <a:rPr lang="en-US" dirty="0"/>
              <a:t>Thread Mode</a:t>
            </a:r>
          </a:p>
        </p:txBody>
      </p:sp>
      <p:sp>
        <p:nvSpPr>
          <p:cNvPr id="29" name="TextBox 28"/>
          <p:cNvSpPr txBox="1"/>
          <p:nvPr/>
        </p:nvSpPr>
        <p:spPr>
          <a:xfrm>
            <a:off x="2713575" y="4256722"/>
            <a:ext cx="1963845" cy="369332"/>
          </a:xfrm>
          <a:prstGeom prst="rect">
            <a:avLst/>
          </a:prstGeom>
          <a:noFill/>
        </p:spPr>
        <p:txBody>
          <a:bodyPr wrap="square" rtlCol="0">
            <a:spAutoFit/>
          </a:bodyPr>
          <a:lstStyle/>
          <a:p>
            <a:pPr algn="ctr"/>
            <a:r>
              <a:rPr lang="en-US" dirty="0"/>
              <a:t>Thread Mode</a:t>
            </a:r>
          </a:p>
        </p:txBody>
      </p:sp>
      <p:sp>
        <p:nvSpPr>
          <p:cNvPr id="30" name="TextBox 29"/>
          <p:cNvSpPr txBox="1"/>
          <p:nvPr/>
        </p:nvSpPr>
        <p:spPr>
          <a:xfrm>
            <a:off x="3429001" y="2255877"/>
            <a:ext cx="1248419" cy="646331"/>
          </a:xfrm>
          <a:prstGeom prst="rect">
            <a:avLst/>
          </a:prstGeom>
          <a:noFill/>
        </p:spPr>
        <p:txBody>
          <a:bodyPr wrap="none" rtlCol="0">
            <a:spAutoFit/>
          </a:bodyPr>
          <a:lstStyle/>
          <a:p>
            <a:r>
              <a:rPr lang="en-US" b="1" dirty="0">
                <a:solidFill>
                  <a:srgbClr val="C00000"/>
                </a:solidFill>
              </a:rPr>
              <a:t>Interrupt </a:t>
            </a:r>
          </a:p>
          <a:p>
            <a:pPr algn="ctr"/>
            <a:r>
              <a:rPr lang="en-US" b="1" dirty="0">
                <a:solidFill>
                  <a:srgbClr val="C00000"/>
                </a:solidFill>
              </a:rPr>
              <a:t>Signal</a:t>
            </a:r>
          </a:p>
        </p:txBody>
      </p:sp>
      <p:cxnSp>
        <p:nvCxnSpPr>
          <p:cNvPr id="32" name="Straight Arrow Connector 31"/>
          <p:cNvCxnSpPr>
            <a:stCxn id="30" idx="2"/>
          </p:cNvCxnSpPr>
          <p:nvPr/>
        </p:nvCxnSpPr>
        <p:spPr>
          <a:xfrm>
            <a:off x="4053210" y="2902207"/>
            <a:ext cx="594990" cy="66966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58681" y="3212068"/>
            <a:ext cx="1496564" cy="369332"/>
          </a:xfrm>
          <a:prstGeom prst="rect">
            <a:avLst/>
          </a:prstGeom>
          <a:noFill/>
        </p:spPr>
        <p:txBody>
          <a:bodyPr wrap="none" rtlCol="0">
            <a:spAutoFit/>
          </a:bodyPr>
          <a:lstStyle/>
          <a:p>
            <a:r>
              <a:rPr lang="en-US" dirty="0"/>
              <a:t>User Program</a:t>
            </a:r>
          </a:p>
        </p:txBody>
      </p:sp>
      <p:sp>
        <p:nvSpPr>
          <p:cNvPr id="34" name="TextBox 33"/>
          <p:cNvSpPr txBox="1"/>
          <p:nvPr/>
        </p:nvSpPr>
        <p:spPr>
          <a:xfrm>
            <a:off x="2680718" y="3202543"/>
            <a:ext cx="1496564" cy="369332"/>
          </a:xfrm>
          <a:prstGeom prst="rect">
            <a:avLst/>
          </a:prstGeom>
          <a:noFill/>
        </p:spPr>
        <p:txBody>
          <a:bodyPr wrap="none" rtlCol="0">
            <a:spAutoFit/>
          </a:bodyPr>
          <a:lstStyle/>
          <a:p>
            <a:r>
              <a:rPr lang="en-US" dirty="0"/>
              <a:t>User Program</a:t>
            </a:r>
          </a:p>
        </p:txBody>
      </p:sp>
      <p:cxnSp>
        <p:nvCxnSpPr>
          <p:cNvPr id="36" name="Straight Arrow Connector 35"/>
          <p:cNvCxnSpPr>
            <a:stCxn id="40" idx="0"/>
          </p:cNvCxnSpPr>
          <p:nvPr/>
        </p:nvCxnSpPr>
        <p:spPr>
          <a:xfrm flipH="1" flipV="1">
            <a:off x="4767871" y="3272226"/>
            <a:ext cx="718538" cy="2987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34816" y="3571008"/>
            <a:ext cx="1103187" cy="369332"/>
          </a:xfrm>
          <a:prstGeom prst="rect">
            <a:avLst/>
          </a:prstGeom>
          <a:noFill/>
        </p:spPr>
        <p:txBody>
          <a:bodyPr wrap="none" rtlCol="0">
            <a:spAutoFit/>
          </a:bodyPr>
          <a:lstStyle/>
          <a:p>
            <a:r>
              <a:rPr lang="en-US" b="1" dirty="0">
                <a:solidFill>
                  <a:srgbClr val="C00000"/>
                </a:solidFill>
              </a:rPr>
              <a:t>Stacking</a:t>
            </a:r>
          </a:p>
        </p:txBody>
      </p:sp>
      <p:cxnSp>
        <p:nvCxnSpPr>
          <p:cNvPr id="41" name="Straight Arrow Connector 40"/>
          <p:cNvCxnSpPr/>
          <p:nvPr/>
        </p:nvCxnSpPr>
        <p:spPr>
          <a:xfrm flipH="1">
            <a:off x="7315200" y="2775468"/>
            <a:ext cx="304800" cy="30281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425346" y="2406135"/>
            <a:ext cx="1386918" cy="369332"/>
          </a:xfrm>
          <a:prstGeom prst="rect">
            <a:avLst/>
          </a:prstGeom>
          <a:noFill/>
        </p:spPr>
        <p:txBody>
          <a:bodyPr wrap="none" rtlCol="0">
            <a:spAutoFit/>
          </a:bodyPr>
          <a:lstStyle/>
          <a:p>
            <a:r>
              <a:rPr lang="en-US" b="1" dirty="0" err="1">
                <a:solidFill>
                  <a:srgbClr val="C00000"/>
                </a:solidFill>
              </a:rPr>
              <a:t>Unstacking</a:t>
            </a:r>
            <a:endParaRPr lang="en-US" b="1" dirty="0">
              <a:solidFill>
                <a:srgbClr val="C00000"/>
              </a:solidFill>
            </a:endParaRPr>
          </a:p>
        </p:txBody>
      </p:sp>
      <p:cxnSp>
        <p:nvCxnSpPr>
          <p:cNvPr id="44" name="Straight Arrow Connector 43"/>
          <p:cNvCxnSpPr/>
          <p:nvPr/>
        </p:nvCxnSpPr>
        <p:spPr>
          <a:xfrm flipH="1">
            <a:off x="7010400" y="1916669"/>
            <a:ext cx="414946" cy="48946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858001" y="1270338"/>
            <a:ext cx="1248419" cy="646331"/>
          </a:xfrm>
          <a:prstGeom prst="rect">
            <a:avLst/>
          </a:prstGeom>
          <a:noFill/>
        </p:spPr>
        <p:txBody>
          <a:bodyPr wrap="none" rtlCol="0">
            <a:spAutoFit/>
          </a:bodyPr>
          <a:lstStyle/>
          <a:p>
            <a:r>
              <a:rPr lang="en-US" b="1" dirty="0">
                <a:solidFill>
                  <a:srgbClr val="C00000"/>
                </a:solidFill>
              </a:rPr>
              <a:t>Interrupt </a:t>
            </a:r>
          </a:p>
          <a:p>
            <a:pPr algn="ctr"/>
            <a:r>
              <a:rPr lang="en-US" b="1" dirty="0">
                <a:solidFill>
                  <a:srgbClr val="C00000"/>
                </a:solidFill>
              </a:rPr>
              <a:t>Exit</a:t>
            </a:r>
          </a:p>
        </p:txBody>
      </p:sp>
      <p:sp>
        <p:nvSpPr>
          <p:cNvPr id="49" name="TextBox 48"/>
          <p:cNvSpPr txBox="1"/>
          <p:nvPr/>
        </p:nvSpPr>
        <p:spPr>
          <a:xfrm>
            <a:off x="9601201" y="4006334"/>
            <a:ext cx="768867" cy="369332"/>
          </a:xfrm>
          <a:prstGeom prst="rect">
            <a:avLst/>
          </a:prstGeom>
          <a:noFill/>
        </p:spPr>
        <p:txBody>
          <a:bodyPr wrap="square" rtlCol="0">
            <a:spAutoFit/>
          </a:bodyPr>
          <a:lstStyle/>
          <a:p>
            <a:pPr algn="ctr"/>
            <a:r>
              <a:rPr lang="en-US" dirty="0"/>
              <a:t>Time</a:t>
            </a:r>
          </a:p>
        </p:txBody>
      </p:sp>
      <p:sp>
        <p:nvSpPr>
          <p:cNvPr id="4" name="TextBox 3">
            <a:extLst>
              <a:ext uri="{FF2B5EF4-FFF2-40B4-BE49-F238E27FC236}">
                <a16:creationId xmlns:a16="http://schemas.microsoft.com/office/drawing/2014/main" id="{0D8C39C0-E8F9-C743-837A-6E9AAABC6D2B}"/>
              </a:ext>
            </a:extLst>
          </p:cNvPr>
          <p:cNvSpPr txBox="1"/>
          <p:nvPr/>
        </p:nvSpPr>
        <p:spPr>
          <a:xfrm>
            <a:off x="2823544" y="5164601"/>
            <a:ext cx="6691704" cy="923330"/>
          </a:xfrm>
          <a:prstGeom prst="rect">
            <a:avLst/>
          </a:prstGeom>
          <a:noFill/>
        </p:spPr>
        <p:txBody>
          <a:bodyPr wrap="none" rtlCol="0">
            <a:spAutoFit/>
          </a:bodyPr>
          <a:lstStyle/>
          <a:p>
            <a:r>
              <a:rPr lang="en-US" b="1" dirty="0">
                <a:solidFill>
                  <a:srgbClr val="C00000"/>
                </a:solidFill>
              </a:rPr>
              <a:t>Stacking</a:t>
            </a:r>
            <a:r>
              <a:rPr lang="en-US" dirty="0"/>
              <a:t>: hardware automatically pushes eight register into the stack</a:t>
            </a:r>
          </a:p>
          <a:p>
            <a:r>
              <a:rPr lang="en-US" dirty="0"/>
              <a:t>             (</a:t>
            </a:r>
            <a:r>
              <a:rPr lang="en-US" dirty="0">
                <a:latin typeface="Consolas" panose="020B0609020204030204" pitchFamily="49" charset="0"/>
                <a:cs typeface="Consolas" panose="020B0609020204030204" pitchFamily="49" charset="0"/>
              </a:rPr>
              <a:t>xPSR,PC,LR,r12,r3,r2,r1,r0</a:t>
            </a:r>
            <a:r>
              <a:rPr lang="en-US" dirty="0"/>
              <a:t>)</a:t>
            </a:r>
          </a:p>
          <a:p>
            <a:r>
              <a:rPr lang="en-US" dirty="0"/>
              <a:t>             (additional registers if Floating Point unit is active)	</a:t>
            </a:r>
          </a:p>
        </p:txBody>
      </p:sp>
      <p:sp>
        <p:nvSpPr>
          <p:cNvPr id="31" name="TextBox 30">
            <a:extLst>
              <a:ext uri="{FF2B5EF4-FFF2-40B4-BE49-F238E27FC236}">
                <a16:creationId xmlns:a16="http://schemas.microsoft.com/office/drawing/2014/main" id="{637F112B-B54C-E948-9AA5-82893BF13E07}"/>
              </a:ext>
            </a:extLst>
          </p:cNvPr>
          <p:cNvSpPr txBox="1"/>
          <p:nvPr/>
        </p:nvSpPr>
        <p:spPr>
          <a:xfrm>
            <a:off x="2823544" y="6019800"/>
            <a:ext cx="7156575" cy="369332"/>
          </a:xfrm>
          <a:prstGeom prst="rect">
            <a:avLst/>
          </a:prstGeom>
          <a:noFill/>
        </p:spPr>
        <p:txBody>
          <a:bodyPr wrap="none" rtlCol="0">
            <a:spAutoFit/>
          </a:bodyPr>
          <a:lstStyle/>
          <a:p>
            <a:r>
              <a:rPr lang="en-US" b="1" dirty="0">
                <a:solidFill>
                  <a:srgbClr val="C00000"/>
                </a:solidFill>
              </a:rPr>
              <a:t>Unstacking</a:t>
            </a:r>
            <a:r>
              <a:rPr lang="en-US" dirty="0"/>
              <a:t>: hardware automatically pops these eight register off the stack</a:t>
            </a:r>
          </a:p>
        </p:txBody>
      </p:sp>
    </p:spTree>
    <p:extLst>
      <p:ext uri="{BB962C8B-B14F-4D97-AF65-F5344CB8AC3E}">
        <p14:creationId xmlns:p14="http://schemas.microsoft.com/office/powerpoint/2010/main" val="40349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3" grpId="0"/>
      <p:bldP spid="40" grpId="0"/>
      <p:bldP spid="43" grpId="0"/>
      <p:bldP spid="47" grpId="0"/>
      <p:bldP spid="4"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Stacking &amp; Unstacking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13</a:t>
            </a:fld>
            <a:endParaRPr kumimoji="0" lang="en-US" dirty="0"/>
          </a:p>
        </p:txBody>
      </p:sp>
      <p:graphicFrame>
        <p:nvGraphicFramePr>
          <p:cNvPr id="5" name="Table 4"/>
          <p:cNvGraphicFramePr>
            <a:graphicFrameLocks noGrp="1"/>
          </p:cNvGraphicFramePr>
          <p:nvPr>
            <p:extLst>
              <p:ext uri="{D42A27DB-BD31-4B8C-83A1-F6EECF244321}">
                <p14:modId xmlns:p14="http://schemas.microsoft.com/office/powerpoint/2010/main" val="981236182"/>
              </p:ext>
            </p:extLst>
          </p:nvPr>
        </p:nvGraphicFramePr>
        <p:xfrm>
          <a:off x="4219764" y="2148764"/>
          <a:ext cx="2819400" cy="3337560"/>
        </p:xfrm>
        <a:graphic>
          <a:graphicData uri="http://schemas.openxmlformats.org/drawingml/2006/table">
            <a:tbl>
              <a:tblPr bandRow="1">
                <a:tableStyleId>{5C22544A-7EE6-4342-B048-85BDC9FD1C3A}</a:tableStyleId>
              </a:tblPr>
              <a:tblGrid>
                <a:gridCol w="1575547">
                  <a:extLst>
                    <a:ext uri="{9D8B030D-6E8A-4147-A177-3AD203B41FA5}">
                      <a16:colId xmlns:a16="http://schemas.microsoft.com/office/drawing/2014/main" val="20000"/>
                    </a:ext>
                  </a:extLst>
                </a:gridCol>
                <a:gridCol w="1243853">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0x20</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xxxxxxxx</a:t>
                      </a:r>
                      <a:endParaRPr lang="en-US" b="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0x1C</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err="1">
                          <a:solidFill>
                            <a:srgbClr val="C00000"/>
                          </a:solidFill>
                          <a:latin typeface="Consolas" panose="020B0609020204030204" pitchFamily="49" charset="0"/>
                          <a:cs typeface="Consolas" panose="020B0609020204030204" pitchFamily="49" charset="0"/>
                        </a:rPr>
                        <a:t>xPSR</a:t>
                      </a:r>
                      <a:endParaRPr lang="en-US" b="1" dirty="0">
                        <a:solidFill>
                          <a:srgbClr val="C0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0x18</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rgbClr val="C00000"/>
                          </a:solidFill>
                          <a:latin typeface="Consolas" panose="020B0609020204030204" pitchFamily="49" charset="0"/>
                          <a:cs typeface="Consolas" panose="020B0609020204030204" pitchFamily="49" charset="0"/>
                        </a:rPr>
                        <a:t>PC (</a:t>
                      </a:r>
                      <a:r>
                        <a:rPr lang="en-US" b="1" dirty="0" err="1">
                          <a:solidFill>
                            <a:srgbClr val="C00000"/>
                          </a:solidFill>
                          <a:latin typeface="Consolas" panose="020B0609020204030204" pitchFamily="49" charset="0"/>
                          <a:cs typeface="Consolas" panose="020B0609020204030204" pitchFamily="49" charset="0"/>
                        </a:rPr>
                        <a:t>r15</a:t>
                      </a:r>
                      <a:r>
                        <a:rPr lang="en-US" b="1" dirty="0">
                          <a:solidFill>
                            <a:srgbClr val="C00000"/>
                          </a:solidFill>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0x14</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err="1">
                          <a:solidFill>
                            <a:srgbClr val="C00000"/>
                          </a:solidFill>
                          <a:latin typeface="Consolas" panose="020B0609020204030204" pitchFamily="49" charset="0"/>
                          <a:cs typeface="Consolas" panose="020B0609020204030204" pitchFamily="49" charset="0"/>
                        </a:rPr>
                        <a:t>LR</a:t>
                      </a:r>
                      <a:r>
                        <a:rPr lang="en-US" b="1" dirty="0">
                          <a:solidFill>
                            <a:srgbClr val="C00000"/>
                          </a:solidFill>
                          <a:latin typeface="Consolas" panose="020B0609020204030204" pitchFamily="49" charset="0"/>
                          <a:cs typeface="Consolas" panose="020B0609020204030204" pitchFamily="49" charset="0"/>
                        </a:rPr>
                        <a:t> (</a:t>
                      </a:r>
                      <a:r>
                        <a:rPr lang="en-US" b="1" dirty="0" err="1">
                          <a:solidFill>
                            <a:srgbClr val="C00000"/>
                          </a:solidFill>
                          <a:latin typeface="Consolas" panose="020B0609020204030204" pitchFamily="49" charset="0"/>
                          <a:cs typeface="Consolas" panose="020B0609020204030204" pitchFamily="49" charset="0"/>
                        </a:rPr>
                        <a:t>r14</a:t>
                      </a:r>
                      <a:r>
                        <a:rPr lang="en-US" b="1" dirty="0">
                          <a:solidFill>
                            <a:srgbClr val="C00000"/>
                          </a:solidFill>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0x10</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err="1">
                          <a:solidFill>
                            <a:srgbClr val="C00000"/>
                          </a:solidFill>
                          <a:latin typeface="Consolas" panose="020B0609020204030204" pitchFamily="49" charset="0"/>
                          <a:cs typeface="Consolas" panose="020B0609020204030204" pitchFamily="49" charset="0"/>
                        </a:rPr>
                        <a:t>r12</a:t>
                      </a:r>
                      <a:endParaRPr lang="en-US" b="1" dirty="0">
                        <a:solidFill>
                          <a:srgbClr val="C0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0x0C</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err="1">
                          <a:solidFill>
                            <a:srgbClr val="C00000"/>
                          </a:solidFill>
                          <a:latin typeface="Consolas" panose="020B0609020204030204" pitchFamily="49" charset="0"/>
                          <a:cs typeface="Consolas" panose="020B0609020204030204" pitchFamily="49" charset="0"/>
                        </a:rPr>
                        <a:t>r3</a:t>
                      </a:r>
                      <a:endParaRPr lang="en-US" b="1" dirty="0">
                        <a:solidFill>
                          <a:srgbClr val="C0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0x08</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err="1">
                          <a:solidFill>
                            <a:srgbClr val="C00000"/>
                          </a:solidFill>
                          <a:latin typeface="Consolas" panose="020B0609020204030204" pitchFamily="49" charset="0"/>
                          <a:cs typeface="Consolas" panose="020B0609020204030204" pitchFamily="49" charset="0"/>
                        </a:rPr>
                        <a:t>r2</a:t>
                      </a:r>
                      <a:endParaRPr lang="en-US" b="1" dirty="0">
                        <a:solidFill>
                          <a:srgbClr val="C0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0x04</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err="1">
                          <a:solidFill>
                            <a:srgbClr val="C00000"/>
                          </a:solidFill>
                          <a:latin typeface="Consolas" panose="020B0609020204030204" pitchFamily="49" charset="0"/>
                          <a:cs typeface="Consolas" panose="020B0609020204030204" pitchFamily="49" charset="0"/>
                        </a:rPr>
                        <a:t>r1</a:t>
                      </a:r>
                      <a:endParaRPr lang="en-US" b="1" dirty="0">
                        <a:solidFill>
                          <a:srgbClr val="C0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en-US" dirty="0">
                          <a:latin typeface="Consolas" panose="020B0609020204030204" pitchFamily="49" charset="0"/>
                          <a:cs typeface="Consolas" panose="020B0609020204030204" pitchFamily="49" charset="0"/>
                        </a:rPr>
                        <a:t>SP</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err="1">
                          <a:solidFill>
                            <a:srgbClr val="C00000"/>
                          </a:solidFill>
                          <a:latin typeface="Consolas" panose="020B0609020204030204" pitchFamily="49" charset="0"/>
                          <a:cs typeface="Consolas" panose="020B0609020204030204" pitchFamily="49" charset="0"/>
                        </a:rPr>
                        <a:t>r0</a:t>
                      </a:r>
                      <a:endParaRPr lang="en-US" b="1" dirty="0">
                        <a:solidFill>
                          <a:srgbClr val="C00000"/>
                        </a:solidFill>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p:nvPr/>
        </p:nvSpPr>
        <p:spPr>
          <a:xfrm>
            <a:off x="2780571" y="2203975"/>
            <a:ext cx="944489" cy="369332"/>
          </a:xfrm>
          <a:prstGeom prst="rect">
            <a:avLst/>
          </a:prstGeom>
          <a:noFill/>
        </p:spPr>
        <p:txBody>
          <a:bodyPr wrap="none" rtlCol="0">
            <a:spAutoFit/>
          </a:bodyPr>
          <a:lstStyle/>
          <a:p>
            <a:r>
              <a:rPr lang="en-US" b="1" dirty="0">
                <a:solidFill>
                  <a:srgbClr val="C00000"/>
                </a:solidFill>
                <a:latin typeface="Consolas" panose="020B0609020204030204" pitchFamily="49" charset="0"/>
                <a:cs typeface="Consolas" panose="020B0609020204030204" pitchFamily="49" charset="0"/>
              </a:rPr>
              <a:t>Old </a:t>
            </a:r>
            <a:r>
              <a:rPr lang="en-US" b="1" dirty="0" err="1">
                <a:solidFill>
                  <a:srgbClr val="C00000"/>
                </a:solidFill>
                <a:latin typeface="Consolas" panose="020B0609020204030204" pitchFamily="49" charset="0"/>
                <a:cs typeface="Consolas" panose="020B0609020204030204" pitchFamily="49" charset="0"/>
              </a:rPr>
              <a:t>SP</a:t>
            </a:r>
            <a:endParaRPr lang="en-US" b="1" dirty="0">
              <a:solidFill>
                <a:srgbClr val="C00000"/>
              </a:solidFill>
              <a:latin typeface="Consolas" panose="020B0609020204030204" pitchFamily="49" charset="0"/>
              <a:cs typeface="Consolas" panose="020B0609020204030204" pitchFamily="49" charset="0"/>
            </a:endParaRPr>
          </a:p>
        </p:txBody>
      </p:sp>
      <p:cxnSp>
        <p:nvCxnSpPr>
          <p:cNvPr id="10" name="Straight Arrow Connector 9"/>
          <p:cNvCxnSpPr/>
          <p:nvPr/>
        </p:nvCxnSpPr>
        <p:spPr>
          <a:xfrm>
            <a:off x="3738122" y="2377364"/>
            <a:ext cx="533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80571" y="5121738"/>
            <a:ext cx="944489" cy="369332"/>
          </a:xfrm>
          <a:prstGeom prst="rect">
            <a:avLst/>
          </a:prstGeom>
          <a:noFill/>
        </p:spPr>
        <p:txBody>
          <a:bodyPr wrap="none" rtlCol="0">
            <a:spAutoFit/>
          </a:bodyPr>
          <a:lstStyle/>
          <a:p>
            <a:r>
              <a:rPr lang="en-US" b="1" dirty="0">
                <a:solidFill>
                  <a:srgbClr val="C00000"/>
                </a:solidFill>
                <a:latin typeface="Consolas" panose="020B0609020204030204" pitchFamily="49" charset="0"/>
                <a:cs typeface="Consolas" panose="020B0609020204030204" pitchFamily="49" charset="0"/>
              </a:rPr>
              <a:t>New </a:t>
            </a:r>
            <a:r>
              <a:rPr lang="en-US" b="1" dirty="0" err="1">
                <a:solidFill>
                  <a:srgbClr val="C00000"/>
                </a:solidFill>
                <a:latin typeface="Consolas" panose="020B0609020204030204" pitchFamily="49" charset="0"/>
                <a:cs typeface="Consolas" panose="020B0609020204030204" pitchFamily="49" charset="0"/>
              </a:rPr>
              <a:t>SP</a:t>
            </a:r>
            <a:endParaRPr lang="en-US" b="1" dirty="0">
              <a:solidFill>
                <a:srgbClr val="C00000"/>
              </a:solidFill>
              <a:latin typeface="Consolas" panose="020B0609020204030204" pitchFamily="49" charset="0"/>
              <a:cs typeface="Consolas" panose="020B0609020204030204" pitchFamily="49" charset="0"/>
            </a:endParaRPr>
          </a:p>
        </p:txBody>
      </p:sp>
      <p:cxnSp>
        <p:nvCxnSpPr>
          <p:cNvPr id="13" name="Straight Arrow Connector 12"/>
          <p:cNvCxnSpPr>
            <a:cxnSpLocks/>
          </p:cNvCxnSpPr>
          <p:nvPr/>
        </p:nvCxnSpPr>
        <p:spPr>
          <a:xfrm>
            <a:off x="3738122" y="5295127"/>
            <a:ext cx="98627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30948" y="2763842"/>
            <a:ext cx="0" cy="212812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9B9738-EDB4-4047-9617-7E6E2F2E8E7A}"/>
              </a:ext>
            </a:extLst>
          </p:cNvPr>
          <p:cNvSpPr txBox="1"/>
          <p:nvPr/>
        </p:nvSpPr>
        <p:spPr>
          <a:xfrm>
            <a:off x="5029201" y="1552297"/>
            <a:ext cx="2791149" cy="461665"/>
          </a:xfrm>
          <a:prstGeom prst="rect">
            <a:avLst/>
          </a:prstGeom>
          <a:noFill/>
        </p:spPr>
        <p:txBody>
          <a:bodyPr wrap="none" rtlCol="0">
            <a:spAutoFit/>
          </a:bodyPr>
          <a:lstStyle/>
          <a:p>
            <a:r>
              <a:rPr lang="en-US" sz="2400" dirty="0">
                <a:solidFill>
                  <a:srgbClr val="0000FF"/>
                </a:solidFill>
              </a:rPr>
              <a:t>Full descending stack</a:t>
            </a:r>
          </a:p>
        </p:txBody>
      </p:sp>
      <p:sp>
        <p:nvSpPr>
          <p:cNvPr id="19" name="Rectangle 18">
            <a:extLst>
              <a:ext uri="{FF2B5EF4-FFF2-40B4-BE49-F238E27FC236}">
                <a16:creationId xmlns:a16="http://schemas.microsoft.com/office/drawing/2014/main" id="{A37B9638-131F-0247-A4E8-744EEF3AC1E7}"/>
              </a:ext>
            </a:extLst>
          </p:cNvPr>
          <p:cNvSpPr/>
          <p:nvPr/>
        </p:nvSpPr>
        <p:spPr>
          <a:xfrm>
            <a:off x="2701221" y="3522626"/>
            <a:ext cx="1103187" cy="369332"/>
          </a:xfrm>
          <a:prstGeom prst="rect">
            <a:avLst/>
          </a:prstGeom>
        </p:spPr>
        <p:txBody>
          <a:bodyPr wrap="none">
            <a:spAutoFit/>
          </a:bodyPr>
          <a:lstStyle/>
          <a:p>
            <a:r>
              <a:rPr lang="en-US" b="1" dirty="0">
                <a:solidFill>
                  <a:srgbClr val="C00000"/>
                </a:solidFill>
              </a:rPr>
              <a:t>Stacking</a:t>
            </a:r>
            <a:endParaRPr lang="en-US" dirty="0">
              <a:solidFill>
                <a:srgbClr val="C00000"/>
              </a:solidFill>
            </a:endParaRPr>
          </a:p>
        </p:txBody>
      </p:sp>
      <p:sp>
        <p:nvSpPr>
          <p:cNvPr id="20" name="TextBox 19">
            <a:extLst>
              <a:ext uri="{FF2B5EF4-FFF2-40B4-BE49-F238E27FC236}">
                <a16:creationId xmlns:a16="http://schemas.microsoft.com/office/drawing/2014/main" id="{95F38A48-470B-FF47-8724-CD6BFC45C7E1}"/>
              </a:ext>
            </a:extLst>
          </p:cNvPr>
          <p:cNvSpPr txBox="1"/>
          <p:nvPr/>
        </p:nvSpPr>
        <p:spPr>
          <a:xfrm flipH="1">
            <a:off x="8169695" y="2116498"/>
            <a:ext cx="944489" cy="369332"/>
          </a:xfrm>
          <a:prstGeom prst="rect">
            <a:avLst/>
          </a:prstGeom>
          <a:noFill/>
          <a:ln>
            <a:noFill/>
          </a:ln>
        </p:spPr>
        <p:txBody>
          <a:bodyPr wrap="none" rtlCol="0">
            <a:spAutoFit/>
          </a:bodyPr>
          <a:lstStyle/>
          <a:p>
            <a:r>
              <a:rPr lang="en-US" b="1" dirty="0">
                <a:solidFill>
                  <a:srgbClr val="0000FF"/>
                </a:solidFill>
                <a:latin typeface="Consolas" panose="020B0609020204030204" pitchFamily="49" charset="0"/>
                <a:cs typeface="Consolas" panose="020B0609020204030204" pitchFamily="49" charset="0"/>
              </a:rPr>
              <a:t>New SP</a:t>
            </a:r>
          </a:p>
        </p:txBody>
      </p:sp>
      <p:sp>
        <p:nvSpPr>
          <p:cNvPr id="22" name="TextBox 21">
            <a:extLst>
              <a:ext uri="{FF2B5EF4-FFF2-40B4-BE49-F238E27FC236}">
                <a16:creationId xmlns:a16="http://schemas.microsoft.com/office/drawing/2014/main" id="{4EF0C73D-2EAE-5C4D-8AEE-E6CCAEDF7211}"/>
              </a:ext>
            </a:extLst>
          </p:cNvPr>
          <p:cNvSpPr txBox="1"/>
          <p:nvPr/>
        </p:nvSpPr>
        <p:spPr>
          <a:xfrm flipH="1">
            <a:off x="8153401" y="5076246"/>
            <a:ext cx="944489" cy="369332"/>
          </a:xfrm>
          <a:prstGeom prst="rect">
            <a:avLst/>
          </a:prstGeom>
          <a:noFill/>
          <a:ln>
            <a:noFill/>
          </a:ln>
        </p:spPr>
        <p:txBody>
          <a:bodyPr wrap="none" rtlCol="0">
            <a:spAutoFit/>
          </a:bodyPr>
          <a:lstStyle/>
          <a:p>
            <a:r>
              <a:rPr lang="en-US" b="1" dirty="0">
                <a:solidFill>
                  <a:srgbClr val="0000FF"/>
                </a:solidFill>
                <a:latin typeface="Consolas" panose="020B0609020204030204" pitchFamily="49" charset="0"/>
                <a:cs typeface="Consolas" panose="020B0609020204030204" pitchFamily="49" charset="0"/>
              </a:rPr>
              <a:t>Old SP</a:t>
            </a:r>
          </a:p>
        </p:txBody>
      </p:sp>
      <p:cxnSp>
        <p:nvCxnSpPr>
          <p:cNvPr id="23" name="Straight Arrow Connector 22">
            <a:extLst>
              <a:ext uri="{FF2B5EF4-FFF2-40B4-BE49-F238E27FC236}">
                <a16:creationId xmlns:a16="http://schemas.microsoft.com/office/drawing/2014/main" id="{08D6D877-75A2-3846-B18D-36A33247A69C}"/>
              </a:ext>
            </a:extLst>
          </p:cNvPr>
          <p:cNvCxnSpPr>
            <a:cxnSpLocks/>
          </p:cNvCxnSpPr>
          <p:nvPr/>
        </p:nvCxnSpPr>
        <p:spPr>
          <a:xfrm flipH="1">
            <a:off x="7039164" y="5279190"/>
            <a:ext cx="986278"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7451959C-950E-C941-B20B-179F4A3849FF}"/>
              </a:ext>
            </a:extLst>
          </p:cNvPr>
          <p:cNvCxnSpPr>
            <a:cxnSpLocks/>
          </p:cNvCxnSpPr>
          <p:nvPr/>
        </p:nvCxnSpPr>
        <p:spPr>
          <a:xfrm flipV="1">
            <a:off x="7616138" y="2573307"/>
            <a:ext cx="0" cy="2475796"/>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AAD757D-C7D2-E242-BE82-5E2211E295EF}"/>
              </a:ext>
            </a:extLst>
          </p:cNvPr>
          <p:cNvSpPr/>
          <p:nvPr/>
        </p:nvSpPr>
        <p:spPr>
          <a:xfrm flipH="1">
            <a:off x="8031304" y="3563914"/>
            <a:ext cx="1428596" cy="369332"/>
          </a:xfrm>
          <a:prstGeom prst="rect">
            <a:avLst/>
          </a:prstGeom>
          <a:ln>
            <a:noFill/>
          </a:ln>
        </p:spPr>
        <p:txBody>
          <a:bodyPr wrap="none">
            <a:spAutoFit/>
          </a:bodyPr>
          <a:lstStyle/>
          <a:p>
            <a:r>
              <a:rPr lang="en-US" b="1" dirty="0">
                <a:solidFill>
                  <a:srgbClr val="0000FF"/>
                </a:solidFill>
              </a:rPr>
              <a:t>Unstacking</a:t>
            </a:r>
            <a:endParaRPr lang="en-US" dirty="0">
              <a:solidFill>
                <a:srgbClr val="0000FF"/>
              </a:solidFill>
            </a:endParaRPr>
          </a:p>
        </p:txBody>
      </p:sp>
      <p:cxnSp>
        <p:nvCxnSpPr>
          <p:cNvPr id="27" name="Straight Arrow Connector 26">
            <a:extLst>
              <a:ext uri="{FF2B5EF4-FFF2-40B4-BE49-F238E27FC236}">
                <a16:creationId xmlns:a16="http://schemas.microsoft.com/office/drawing/2014/main" id="{FA7A71BF-37FA-2142-A9CE-2EA6F157BD41}"/>
              </a:ext>
            </a:extLst>
          </p:cNvPr>
          <p:cNvCxnSpPr>
            <a:cxnSpLocks/>
          </p:cNvCxnSpPr>
          <p:nvPr/>
        </p:nvCxnSpPr>
        <p:spPr>
          <a:xfrm flipH="1">
            <a:off x="7102609" y="2301164"/>
            <a:ext cx="986278"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47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2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22" presetClass="entr" presetSubtype="4" repeatCount="200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 Pointer: MSP </a:t>
            </a:r>
            <a:r>
              <a:rPr lang="en-US" i="1" dirty="0"/>
              <a:t>vs</a:t>
            </a:r>
            <a:r>
              <a:rPr lang="en-US" dirty="0"/>
              <a:t> PSP</a:t>
            </a: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14</a:t>
            </a:fld>
            <a:endParaRPr kumimoji="0"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1207363"/>
            <a:ext cx="635317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10000" y="4495801"/>
            <a:ext cx="34290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58833" y="5357949"/>
            <a:ext cx="6202788" cy="923330"/>
          </a:xfrm>
          <a:prstGeom prst="rect">
            <a:avLst/>
          </a:prstGeom>
          <a:noFill/>
        </p:spPr>
        <p:txBody>
          <a:bodyPr wrap="none" rtlCol="0">
            <a:spAutoFit/>
          </a:bodyPr>
          <a:lstStyle/>
          <a:p>
            <a:pPr marL="285750" indent="-285750">
              <a:buClr>
                <a:schemeClr val="tx1"/>
              </a:buClr>
              <a:buFont typeface="Arial" panose="020B0604020202020204" pitchFamily="34" charset="0"/>
              <a:buChar char="•"/>
            </a:pPr>
            <a:r>
              <a:rPr lang="en-US" b="1" dirty="0">
                <a:solidFill>
                  <a:srgbClr val="FF0000"/>
                </a:solidFill>
                <a:latin typeface="Consolas" panose="020B0609020204030204" pitchFamily="49" charset="0"/>
                <a:cs typeface="Consolas" panose="020B0609020204030204" pitchFamily="49" charset="0"/>
              </a:rPr>
              <a:t>MSP</a:t>
            </a:r>
            <a:r>
              <a:rPr lang="en-US" dirty="0"/>
              <a:t>: Main Stack Pointer (selected at reset)</a:t>
            </a:r>
          </a:p>
          <a:p>
            <a:pPr marL="285750" indent="-285750">
              <a:buClr>
                <a:schemeClr val="tx1"/>
              </a:buClr>
              <a:buFont typeface="Arial" panose="020B0604020202020204" pitchFamily="34" charset="0"/>
              <a:buChar char="•"/>
            </a:pPr>
            <a:r>
              <a:rPr lang="en-US" b="1" dirty="0">
                <a:solidFill>
                  <a:srgbClr val="FF0000"/>
                </a:solidFill>
                <a:latin typeface="Consolas" panose="020B0609020204030204" pitchFamily="49" charset="0"/>
                <a:cs typeface="Consolas" panose="020B0609020204030204" pitchFamily="49" charset="0"/>
              </a:rPr>
              <a:t>PSP</a:t>
            </a:r>
            <a:r>
              <a:rPr lang="en-US" dirty="0"/>
              <a:t>:  Process Stack Pointer</a:t>
            </a:r>
          </a:p>
          <a:p>
            <a:pPr marL="285750" indent="-285750">
              <a:buClr>
                <a:schemeClr val="tx1"/>
              </a:buClr>
              <a:buFont typeface="Arial" panose="020B0604020202020204" pitchFamily="34" charset="0"/>
              <a:buChar char="•"/>
            </a:pPr>
            <a:r>
              <a:rPr lang="en-US" dirty="0"/>
              <a:t>R13 (SP) refers to whichever SP is active, either </a:t>
            </a:r>
            <a:r>
              <a:rPr lang="en-US" dirty="0">
                <a:latin typeface="Consolas" panose="020B0609020204030204" pitchFamily="49" charset="0"/>
                <a:cs typeface="Consolas" panose="020B0609020204030204" pitchFamily="49" charset="0"/>
              </a:rPr>
              <a:t>MSP</a:t>
            </a:r>
            <a:r>
              <a:rPr lang="en-US" dirty="0"/>
              <a:t> or </a:t>
            </a:r>
            <a:r>
              <a:rPr lang="en-US" dirty="0">
                <a:latin typeface="Consolas" panose="020B0609020204030204" pitchFamily="49" charset="0"/>
                <a:cs typeface="Consolas" panose="020B0609020204030204" pitchFamily="49" charset="0"/>
              </a:rPr>
              <a:t>PSP</a:t>
            </a:r>
          </a:p>
        </p:txBody>
      </p:sp>
      <p:sp>
        <p:nvSpPr>
          <p:cNvPr id="5" name="Rectangle 4"/>
          <p:cNvSpPr/>
          <p:nvPr/>
        </p:nvSpPr>
        <p:spPr>
          <a:xfrm>
            <a:off x="7333886" y="5029201"/>
            <a:ext cx="1048114" cy="264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54B8EC-801C-0642-B45D-51061FE3ED76}"/>
              </a:ext>
            </a:extLst>
          </p:cNvPr>
          <p:cNvSpPr txBox="1"/>
          <p:nvPr/>
        </p:nvSpPr>
        <p:spPr>
          <a:xfrm>
            <a:off x="6477001" y="1524000"/>
            <a:ext cx="3581399" cy="707886"/>
          </a:xfrm>
          <a:prstGeom prst="rect">
            <a:avLst/>
          </a:prstGeom>
          <a:noFill/>
        </p:spPr>
        <p:txBody>
          <a:bodyPr wrap="square" rtlCol="0">
            <a:spAutoFit/>
          </a:bodyPr>
          <a:lstStyle/>
          <a:p>
            <a:r>
              <a:rPr lang="en-US" sz="2000" dirty="0">
                <a:solidFill>
                  <a:srgbClr val="0000FF"/>
                </a:solidFill>
              </a:rPr>
              <a:t>For interrupts, which stack does auto stacking/unstacking use?</a:t>
            </a:r>
          </a:p>
        </p:txBody>
      </p:sp>
      <p:sp>
        <p:nvSpPr>
          <p:cNvPr id="9" name="TextBox 8">
            <a:extLst>
              <a:ext uri="{FF2B5EF4-FFF2-40B4-BE49-F238E27FC236}">
                <a16:creationId xmlns:a16="http://schemas.microsoft.com/office/drawing/2014/main" id="{76AAAA15-5D08-D04C-BCD4-C4579F73D515}"/>
              </a:ext>
            </a:extLst>
          </p:cNvPr>
          <p:cNvSpPr txBox="1"/>
          <p:nvPr/>
        </p:nvSpPr>
        <p:spPr>
          <a:xfrm>
            <a:off x="6885603" y="2332663"/>
            <a:ext cx="3782397" cy="923330"/>
          </a:xfrm>
          <a:prstGeom prst="rect">
            <a:avLst/>
          </a:prstGeom>
          <a:noFill/>
        </p:spPr>
        <p:txBody>
          <a:bodyPr wrap="square" rtlCol="0">
            <a:spAutoFit/>
          </a:bodyPr>
          <a:lstStyle/>
          <a:p>
            <a:r>
              <a:rPr lang="en-US" dirty="0">
                <a:solidFill>
                  <a:srgbClr val="C00000"/>
                </a:solidFill>
              </a:rPr>
              <a:t>Depends on </a:t>
            </a:r>
          </a:p>
          <a:p>
            <a:pPr marL="285750" indent="-285750">
              <a:buFont typeface="Arial" panose="020B0604020202020204" pitchFamily="34" charset="0"/>
              <a:buChar char="•"/>
            </a:pPr>
            <a:r>
              <a:rPr lang="en-US" dirty="0">
                <a:solidFill>
                  <a:srgbClr val="C00000"/>
                </a:solidFill>
              </a:rPr>
              <a:t>processor mode: thread vs handler </a:t>
            </a:r>
          </a:p>
          <a:p>
            <a:pPr marL="285750" indent="-285750">
              <a:buFont typeface="Arial" panose="020B0604020202020204" pitchFamily="34" charset="0"/>
              <a:buChar char="•"/>
            </a:pPr>
            <a:r>
              <a:rPr lang="en-US" dirty="0">
                <a:solidFill>
                  <a:srgbClr val="C00000"/>
                </a:solidFill>
              </a:rPr>
              <a:t>setting in the control register</a:t>
            </a:r>
          </a:p>
        </p:txBody>
      </p:sp>
    </p:spTree>
    <p:extLst>
      <p:ext uri="{BB962C8B-B14F-4D97-AF65-F5344CB8AC3E}">
        <p14:creationId xmlns:p14="http://schemas.microsoft.com/office/powerpoint/2010/main" val="11189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D0698-DC80-574D-936B-15DC7EE35C44}"/>
              </a:ext>
            </a:extLst>
          </p:cNvPr>
          <p:cNvSpPr>
            <a:spLocks noGrp="1"/>
          </p:cNvSpPr>
          <p:nvPr>
            <p:ph type="title"/>
          </p:nvPr>
        </p:nvSpPr>
        <p:spPr/>
        <p:txBody>
          <a:bodyPr/>
          <a:lstStyle/>
          <a:p>
            <a:r>
              <a:rPr lang="en-US" dirty="0"/>
              <a:t>Control Register</a:t>
            </a:r>
          </a:p>
        </p:txBody>
      </p:sp>
      <p:sp>
        <p:nvSpPr>
          <p:cNvPr id="3" name="Slide Number Placeholder 2">
            <a:extLst>
              <a:ext uri="{FF2B5EF4-FFF2-40B4-BE49-F238E27FC236}">
                <a16:creationId xmlns:a16="http://schemas.microsoft.com/office/drawing/2014/main" id="{45FC2EA4-48B7-FE4C-BBD8-42DD1275C6D8}"/>
              </a:ext>
            </a:extLst>
          </p:cNvPr>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15</a:t>
            </a:fld>
            <a:endParaRPr kumimoji="0" lang="en-US" dirty="0"/>
          </a:p>
        </p:txBody>
      </p:sp>
      <p:graphicFrame>
        <p:nvGraphicFramePr>
          <p:cNvPr id="5" name="Content Placeholder 4">
            <a:extLst>
              <a:ext uri="{FF2B5EF4-FFF2-40B4-BE49-F238E27FC236}">
                <a16:creationId xmlns:a16="http://schemas.microsoft.com/office/drawing/2014/main" id="{781FE1BC-CE0F-3344-B5E3-73F7F438EEE6}"/>
              </a:ext>
            </a:extLst>
          </p:cNvPr>
          <p:cNvGraphicFramePr>
            <a:graphicFrameLocks noGrp="1"/>
          </p:cNvGraphicFramePr>
          <p:nvPr>
            <p:ph sz="quarter" idx="1"/>
          </p:nvPr>
        </p:nvGraphicFramePr>
        <p:xfrm>
          <a:off x="1752600" y="1447800"/>
          <a:ext cx="8610600" cy="74168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3993136837"/>
                    </a:ext>
                  </a:extLst>
                </a:gridCol>
                <a:gridCol w="838200">
                  <a:extLst>
                    <a:ext uri="{9D8B030D-6E8A-4147-A177-3AD203B41FA5}">
                      <a16:colId xmlns:a16="http://schemas.microsoft.com/office/drawing/2014/main" val="2880995159"/>
                    </a:ext>
                  </a:extLst>
                </a:gridCol>
                <a:gridCol w="914400">
                  <a:extLst>
                    <a:ext uri="{9D8B030D-6E8A-4147-A177-3AD203B41FA5}">
                      <a16:colId xmlns:a16="http://schemas.microsoft.com/office/drawing/2014/main" val="498354650"/>
                    </a:ext>
                  </a:extLst>
                </a:gridCol>
                <a:gridCol w="838200">
                  <a:extLst>
                    <a:ext uri="{9D8B030D-6E8A-4147-A177-3AD203B41FA5}">
                      <a16:colId xmlns:a16="http://schemas.microsoft.com/office/drawing/2014/main" val="395631040"/>
                    </a:ext>
                  </a:extLst>
                </a:gridCol>
              </a:tblGrid>
              <a:tr h="370840">
                <a:tc>
                  <a:txBody>
                    <a:bodyPr/>
                    <a:lstStyle/>
                    <a:p>
                      <a:pPr algn="ctr"/>
                      <a:r>
                        <a:rPr lang="en-US" dirty="0">
                          <a:solidFill>
                            <a:schemeClr val="tx1"/>
                          </a:solidFill>
                          <a:latin typeface="Consolas" panose="020B0609020204030204" pitchFamily="49" charset="0"/>
                          <a:cs typeface="Consolas" panose="020B0609020204030204" pitchFamily="49" charset="0"/>
                        </a:rPr>
                        <a:t>31 - 3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Consolas" panose="020B0609020204030204" pitchFamily="49" charset="0"/>
                          <a:cs typeface="Consolas" panose="020B0609020204030204" pitchFamily="49" charset="0"/>
                        </a:rPr>
                        <a:t>0</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855792"/>
                  </a:ext>
                </a:extLst>
              </a:tr>
              <a:tr h="370840">
                <a:tc>
                  <a:txBody>
                    <a:bodyPr/>
                    <a:lstStyle/>
                    <a:p>
                      <a:pPr algn="ctr"/>
                      <a:r>
                        <a:rPr lang="en-US" dirty="0"/>
                        <a:t>Reserved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latin typeface="Consolas" panose="020B0609020204030204" pitchFamily="49" charset="0"/>
                          <a:cs typeface="Consolas" panose="020B0609020204030204" pitchFamily="49" charset="0"/>
                        </a:rPr>
                        <a:t>FPCA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latin typeface="Consolas" panose="020B0609020204030204" pitchFamily="49" charset="0"/>
                          <a:cs typeface="Consolas" panose="020B0609020204030204" pitchFamily="49" charset="0"/>
                        </a:rPr>
                        <a:t>SPSEL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err="1">
                          <a:latin typeface="Consolas" panose="020B0609020204030204" pitchFamily="49" charset="0"/>
                          <a:cs typeface="Consolas" panose="020B0609020204030204" pitchFamily="49" charset="0"/>
                        </a:rPr>
                        <a:t>nPRIV</a:t>
                      </a:r>
                      <a:endParaRPr lang="en-US" b="1"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9511460"/>
                  </a:ext>
                </a:extLst>
              </a:tr>
            </a:tbl>
          </a:graphicData>
        </a:graphic>
      </p:graphicFrame>
      <p:cxnSp>
        <p:nvCxnSpPr>
          <p:cNvPr id="8" name="Straight Connector 7">
            <a:extLst>
              <a:ext uri="{FF2B5EF4-FFF2-40B4-BE49-F238E27FC236}">
                <a16:creationId xmlns:a16="http://schemas.microsoft.com/office/drawing/2014/main" id="{9BA27380-B6FD-F34A-B2C2-222C833FA2D1}"/>
              </a:ext>
            </a:extLst>
          </p:cNvPr>
          <p:cNvCxnSpPr>
            <a:cxnSpLocks/>
          </p:cNvCxnSpPr>
          <p:nvPr/>
        </p:nvCxnSpPr>
        <p:spPr>
          <a:xfrm>
            <a:off x="8229600" y="2189480"/>
            <a:ext cx="0" cy="47140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4CDAED-E539-264C-8884-1F62CFFD12ED}"/>
              </a:ext>
            </a:extLst>
          </p:cNvPr>
          <p:cNvCxnSpPr/>
          <p:nvPr/>
        </p:nvCxnSpPr>
        <p:spPr>
          <a:xfrm flipH="1">
            <a:off x="7543800" y="2667000"/>
            <a:ext cx="685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ight Brace 10">
            <a:extLst>
              <a:ext uri="{FF2B5EF4-FFF2-40B4-BE49-F238E27FC236}">
                <a16:creationId xmlns:a16="http://schemas.microsoft.com/office/drawing/2014/main" id="{A8B85F04-5D41-D84C-9D91-6A53121AAB87}"/>
              </a:ext>
            </a:extLst>
          </p:cNvPr>
          <p:cNvSpPr/>
          <p:nvPr/>
        </p:nvSpPr>
        <p:spPr>
          <a:xfrm>
            <a:off x="7174379" y="2327988"/>
            <a:ext cx="380999" cy="67802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EB1886FA-400D-614C-AA3B-8C05B35F5021}"/>
              </a:ext>
            </a:extLst>
          </p:cNvPr>
          <p:cNvSpPr txBox="1"/>
          <p:nvPr/>
        </p:nvSpPr>
        <p:spPr>
          <a:xfrm>
            <a:off x="4912304" y="2337724"/>
            <a:ext cx="2300181" cy="646331"/>
          </a:xfrm>
          <a:prstGeom prst="rect">
            <a:avLst/>
          </a:prstGeom>
          <a:noFill/>
        </p:spPr>
        <p:txBody>
          <a:bodyPr wrap="none" rtlCol="0">
            <a:spAutoFit/>
          </a:bodyPr>
          <a:lstStyle/>
          <a:p>
            <a:r>
              <a:rPr lang="en-US" dirty="0">
                <a:solidFill>
                  <a:srgbClr val="C00000"/>
                </a:solidFill>
                <a:latin typeface="Consolas" panose="020B0609020204030204" pitchFamily="49" charset="0"/>
                <a:cs typeface="Consolas" panose="020B0609020204030204" pitchFamily="49" charset="0"/>
              </a:rPr>
              <a:t>0</a:t>
            </a:r>
            <a:r>
              <a:rPr lang="en-US" dirty="0">
                <a:solidFill>
                  <a:srgbClr val="C00000"/>
                </a:solidFill>
              </a:rPr>
              <a:t>:  FP inactive (default)</a:t>
            </a:r>
          </a:p>
          <a:p>
            <a:r>
              <a:rPr lang="en-US" dirty="0">
                <a:latin typeface="Consolas" panose="020B0609020204030204" pitchFamily="49" charset="0"/>
                <a:cs typeface="Consolas" panose="020B0609020204030204" pitchFamily="49" charset="0"/>
              </a:rPr>
              <a:t>1</a:t>
            </a:r>
            <a:r>
              <a:rPr lang="en-US" dirty="0"/>
              <a:t>:  FP active</a:t>
            </a:r>
          </a:p>
        </p:txBody>
      </p:sp>
      <p:cxnSp>
        <p:nvCxnSpPr>
          <p:cNvPr id="13" name="Straight Connector 12">
            <a:extLst>
              <a:ext uri="{FF2B5EF4-FFF2-40B4-BE49-F238E27FC236}">
                <a16:creationId xmlns:a16="http://schemas.microsoft.com/office/drawing/2014/main" id="{D1CF6D55-570B-E148-9CA7-49969E9D3174}"/>
              </a:ext>
            </a:extLst>
          </p:cNvPr>
          <p:cNvCxnSpPr>
            <a:cxnSpLocks/>
          </p:cNvCxnSpPr>
          <p:nvPr/>
        </p:nvCxnSpPr>
        <p:spPr>
          <a:xfrm>
            <a:off x="9067800" y="2189481"/>
            <a:ext cx="0" cy="131700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E8531B8-23A1-F240-AD9D-32A0DBC924D5}"/>
              </a:ext>
            </a:extLst>
          </p:cNvPr>
          <p:cNvCxnSpPr/>
          <p:nvPr/>
        </p:nvCxnSpPr>
        <p:spPr>
          <a:xfrm flipH="1">
            <a:off x="8382000" y="3506487"/>
            <a:ext cx="685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ight Brace 14">
            <a:extLst>
              <a:ext uri="{FF2B5EF4-FFF2-40B4-BE49-F238E27FC236}">
                <a16:creationId xmlns:a16="http://schemas.microsoft.com/office/drawing/2014/main" id="{13B50131-5FA6-CD49-BE5F-A93E7F9EC4B1}"/>
              </a:ext>
            </a:extLst>
          </p:cNvPr>
          <p:cNvSpPr/>
          <p:nvPr/>
        </p:nvSpPr>
        <p:spPr>
          <a:xfrm>
            <a:off x="8066014" y="3196917"/>
            <a:ext cx="380999" cy="619143"/>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9BBF3728-EB50-0D40-93E2-44AF8E98FDAC}"/>
              </a:ext>
            </a:extLst>
          </p:cNvPr>
          <p:cNvSpPr txBox="1"/>
          <p:nvPr/>
        </p:nvSpPr>
        <p:spPr>
          <a:xfrm>
            <a:off x="5173138" y="3183324"/>
            <a:ext cx="2997487" cy="646331"/>
          </a:xfrm>
          <a:prstGeom prst="rect">
            <a:avLst/>
          </a:prstGeom>
          <a:noFill/>
        </p:spPr>
        <p:txBody>
          <a:bodyPr wrap="none" rtlCol="0">
            <a:spAutoFit/>
          </a:bodyPr>
          <a:lstStyle/>
          <a:p>
            <a:r>
              <a:rPr lang="en-US" dirty="0">
                <a:solidFill>
                  <a:srgbClr val="C00000"/>
                </a:solidFill>
                <a:latin typeface="Consolas" panose="020B0609020204030204" pitchFamily="49" charset="0"/>
                <a:cs typeface="Consolas" panose="020B0609020204030204" pitchFamily="49" charset="0"/>
              </a:rPr>
              <a:t>0</a:t>
            </a:r>
            <a:r>
              <a:rPr lang="en-US" dirty="0">
                <a:solidFill>
                  <a:srgbClr val="C00000"/>
                </a:solidFill>
              </a:rPr>
              <a:t>:  SP = MSP (default)</a:t>
            </a:r>
          </a:p>
          <a:p>
            <a:r>
              <a:rPr lang="en-US" dirty="0">
                <a:latin typeface="Consolas" panose="020B0609020204030204" pitchFamily="49" charset="0"/>
                <a:cs typeface="Consolas" panose="020B0609020204030204" pitchFamily="49" charset="0"/>
              </a:rPr>
              <a:t>1</a:t>
            </a:r>
            <a:r>
              <a:rPr lang="en-US" dirty="0"/>
              <a:t>:  SP = PSP if in Thread Mode</a:t>
            </a:r>
          </a:p>
        </p:txBody>
      </p:sp>
      <p:cxnSp>
        <p:nvCxnSpPr>
          <p:cNvPr id="18" name="Straight Connector 17">
            <a:extLst>
              <a:ext uri="{FF2B5EF4-FFF2-40B4-BE49-F238E27FC236}">
                <a16:creationId xmlns:a16="http://schemas.microsoft.com/office/drawing/2014/main" id="{074B4E6E-0A3B-A445-8FAD-BF7B9FA055ED}"/>
              </a:ext>
            </a:extLst>
          </p:cNvPr>
          <p:cNvCxnSpPr>
            <a:cxnSpLocks/>
          </p:cNvCxnSpPr>
          <p:nvPr/>
        </p:nvCxnSpPr>
        <p:spPr>
          <a:xfrm>
            <a:off x="10001577" y="2189480"/>
            <a:ext cx="0" cy="21885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AEC6ED-2941-BD47-9053-016DBDF4399D}"/>
              </a:ext>
            </a:extLst>
          </p:cNvPr>
          <p:cNvCxnSpPr/>
          <p:nvPr/>
        </p:nvCxnSpPr>
        <p:spPr>
          <a:xfrm flipH="1">
            <a:off x="9315777" y="4378044"/>
            <a:ext cx="6858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Right Brace 19">
            <a:extLst>
              <a:ext uri="{FF2B5EF4-FFF2-40B4-BE49-F238E27FC236}">
                <a16:creationId xmlns:a16="http://schemas.microsoft.com/office/drawing/2014/main" id="{71B791DC-11BF-5247-8D4E-FE09B5D2E3BC}"/>
              </a:ext>
            </a:extLst>
          </p:cNvPr>
          <p:cNvSpPr/>
          <p:nvPr/>
        </p:nvSpPr>
        <p:spPr>
          <a:xfrm>
            <a:off x="8934779" y="4054878"/>
            <a:ext cx="380999" cy="646332"/>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8CFF5373-77C7-4040-AB64-0D319ECEF42A}"/>
              </a:ext>
            </a:extLst>
          </p:cNvPr>
          <p:cNvSpPr txBox="1"/>
          <p:nvPr/>
        </p:nvSpPr>
        <p:spPr>
          <a:xfrm>
            <a:off x="4593645" y="4054880"/>
            <a:ext cx="4521944" cy="646331"/>
          </a:xfrm>
          <a:prstGeom prst="rect">
            <a:avLst/>
          </a:prstGeom>
          <a:noFill/>
        </p:spPr>
        <p:txBody>
          <a:bodyPr wrap="none" rtlCol="0">
            <a:spAutoFit/>
          </a:bodyPr>
          <a:lstStyle/>
          <a:p>
            <a:r>
              <a:rPr lang="en-US" dirty="0">
                <a:solidFill>
                  <a:srgbClr val="C00000"/>
                </a:solidFill>
                <a:latin typeface="Consolas" panose="020B0609020204030204" pitchFamily="49" charset="0"/>
                <a:cs typeface="Consolas" panose="020B0609020204030204" pitchFamily="49" charset="0"/>
              </a:rPr>
              <a:t>0</a:t>
            </a:r>
            <a:r>
              <a:rPr lang="en-US" dirty="0">
                <a:solidFill>
                  <a:srgbClr val="C00000"/>
                </a:solidFill>
              </a:rPr>
              <a:t>:  Thread mode has privileged access (default)</a:t>
            </a:r>
          </a:p>
          <a:p>
            <a:r>
              <a:rPr lang="en-US" dirty="0">
                <a:latin typeface="Consolas" panose="020B0609020204030204" pitchFamily="49" charset="0"/>
                <a:cs typeface="Consolas" panose="020B0609020204030204" pitchFamily="49" charset="0"/>
              </a:rPr>
              <a:t>1</a:t>
            </a:r>
            <a:r>
              <a:rPr lang="en-US" dirty="0"/>
              <a:t>:  Thread mode has unprivileged access</a:t>
            </a:r>
          </a:p>
        </p:txBody>
      </p:sp>
      <p:grpSp>
        <p:nvGrpSpPr>
          <p:cNvPr id="9" name="Group 8">
            <a:extLst>
              <a:ext uri="{FF2B5EF4-FFF2-40B4-BE49-F238E27FC236}">
                <a16:creationId xmlns:a16="http://schemas.microsoft.com/office/drawing/2014/main" id="{07FA9068-98F3-7F4A-B42D-083CFDDC625C}"/>
              </a:ext>
            </a:extLst>
          </p:cNvPr>
          <p:cNvGrpSpPr/>
          <p:nvPr/>
        </p:nvGrpSpPr>
        <p:grpSpPr>
          <a:xfrm>
            <a:off x="1752600" y="2953013"/>
            <a:ext cx="2485480" cy="628388"/>
            <a:chOff x="139404" y="2935388"/>
            <a:chExt cx="2485480" cy="628388"/>
          </a:xfrm>
        </p:grpSpPr>
        <p:sp>
          <p:nvSpPr>
            <p:cNvPr id="7" name="Rectangle 6">
              <a:extLst>
                <a:ext uri="{FF2B5EF4-FFF2-40B4-BE49-F238E27FC236}">
                  <a16:creationId xmlns:a16="http://schemas.microsoft.com/office/drawing/2014/main" id="{D1FA4AB5-5CBE-FE45-BC2F-D183C17E53D0}"/>
                </a:ext>
              </a:extLst>
            </p:cNvPr>
            <p:cNvSpPr/>
            <p:nvPr/>
          </p:nvSpPr>
          <p:spPr>
            <a:xfrm>
              <a:off x="139404" y="2935388"/>
              <a:ext cx="2485480" cy="62838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530382-0FF5-5B43-8847-454AC0F63599}"/>
                </a:ext>
              </a:extLst>
            </p:cNvPr>
            <p:cNvSpPr/>
            <p:nvPr/>
          </p:nvSpPr>
          <p:spPr>
            <a:xfrm>
              <a:off x="206501" y="3081038"/>
              <a:ext cx="2351285" cy="369332"/>
            </a:xfrm>
            <a:prstGeom prst="rect">
              <a:avLst/>
            </a:prstGeom>
          </p:spPr>
          <p:txBody>
            <a:bodyPr wrap="none">
              <a:spAutoFit/>
            </a:bodyPr>
            <a:lstStyle/>
            <a:p>
              <a:r>
                <a:rPr lang="en-US" dirty="0">
                  <a:solidFill>
                    <a:srgbClr val="C00000"/>
                  </a:solidFill>
                </a:rPr>
                <a:t>By default, MSP is used.</a:t>
              </a:r>
            </a:p>
          </p:txBody>
        </p:sp>
      </p:grpSp>
      <p:graphicFrame>
        <p:nvGraphicFramePr>
          <p:cNvPr id="22" name="Content Placeholder 4">
            <a:extLst>
              <a:ext uri="{FF2B5EF4-FFF2-40B4-BE49-F238E27FC236}">
                <a16:creationId xmlns:a16="http://schemas.microsoft.com/office/drawing/2014/main" id="{DE94362D-06D6-AF40-B579-8CA62D58526B}"/>
              </a:ext>
            </a:extLst>
          </p:cNvPr>
          <p:cNvGraphicFramePr>
            <a:graphicFrameLocks/>
          </p:cNvGraphicFramePr>
          <p:nvPr>
            <p:extLst>
              <p:ext uri="{D42A27DB-BD31-4B8C-83A1-F6EECF244321}">
                <p14:modId xmlns:p14="http://schemas.microsoft.com/office/powerpoint/2010/main" val="2816822108"/>
              </p:ext>
            </p:extLst>
          </p:nvPr>
        </p:nvGraphicFramePr>
        <p:xfrm>
          <a:off x="2857827" y="4882117"/>
          <a:ext cx="6800850" cy="1107440"/>
        </p:xfrm>
        <a:graphic>
          <a:graphicData uri="http://schemas.openxmlformats.org/drawingml/2006/table">
            <a:tbl>
              <a:tblPr firstRow="1" bandRow="1">
                <a:tableStyleId>{5C22544A-7EE6-4342-B048-85BDC9FD1C3A}</a:tableStyleId>
              </a:tblPr>
              <a:tblGrid>
                <a:gridCol w="1670384">
                  <a:extLst>
                    <a:ext uri="{9D8B030D-6E8A-4147-A177-3AD203B41FA5}">
                      <a16:colId xmlns:a16="http://schemas.microsoft.com/office/drawing/2014/main" val="1095840014"/>
                    </a:ext>
                  </a:extLst>
                </a:gridCol>
                <a:gridCol w="2768266">
                  <a:extLst>
                    <a:ext uri="{9D8B030D-6E8A-4147-A177-3AD203B41FA5}">
                      <a16:colId xmlns:a16="http://schemas.microsoft.com/office/drawing/2014/main" val="4192640281"/>
                    </a:ext>
                  </a:extLst>
                </a:gridCol>
                <a:gridCol w="2362200">
                  <a:extLst>
                    <a:ext uri="{9D8B030D-6E8A-4147-A177-3AD203B41FA5}">
                      <a16:colId xmlns:a16="http://schemas.microsoft.com/office/drawing/2014/main" val="2755945284"/>
                    </a:ext>
                  </a:extLst>
                </a:gridCol>
              </a:tblGrid>
              <a:tr h="142240">
                <a:tc>
                  <a:txBody>
                    <a:bodyPr/>
                    <a:lstStyle/>
                    <a:p>
                      <a:endParaRPr lang="en-US" dirty="0"/>
                    </a:p>
                  </a:txBody>
                  <a:tcPr/>
                </a:tc>
                <a:tc>
                  <a:txBody>
                    <a:bodyPr/>
                    <a:lstStyle/>
                    <a:p>
                      <a:r>
                        <a:rPr lang="en-US" dirty="0"/>
                        <a:t>SP</a:t>
                      </a:r>
                    </a:p>
                  </a:txBody>
                  <a:tcPr/>
                </a:tc>
                <a:tc>
                  <a:txBody>
                    <a:bodyPr/>
                    <a:lstStyle/>
                    <a:p>
                      <a:r>
                        <a:rPr lang="en-US" dirty="0"/>
                        <a:t>Privileged</a:t>
                      </a:r>
                    </a:p>
                  </a:txBody>
                  <a:tcPr/>
                </a:tc>
                <a:extLst>
                  <a:ext uri="{0D108BD9-81ED-4DB2-BD59-A6C34878D82A}">
                    <a16:rowId xmlns:a16="http://schemas.microsoft.com/office/drawing/2014/main" val="2795654860"/>
                  </a:ext>
                </a:extLst>
              </a:tr>
              <a:tr h="370840">
                <a:tc>
                  <a:txBody>
                    <a:bodyPr/>
                    <a:lstStyle/>
                    <a:p>
                      <a:r>
                        <a:rPr lang="en-US" dirty="0"/>
                        <a:t>Handler Mode</a:t>
                      </a:r>
                    </a:p>
                  </a:txBody>
                  <a:tcPr/>
                </a:tc>
                <a:tc>
                  <a:txBody>
                    <a:bodyPr/>
                    <a:lstStyle/>
                    <a:p>
                      <a:r>
                        <a:rPr lang="en-US" b="1" dirty="0">
                          <a:latin typeface="Consolas" panose="020B0609020204030204" pitchFamily="49" charset="0"/>
                          <a:cs typeface="Consolas" panose="020B0609020204030204" pitchFamily="49" charset="0"/>
                        </a:rPr>
                        <a:t>SP</a:t>
                      </a:r>
                      <a:r>
                        <a:rPr lang="en-US" b="1" dirty="0">
                          <a:latin typeface="+mn-lt"/>
                          <a:cs typeface="Consolas" panose="020B0609020204030204" pitchFamily="49" charset="0"/>
                        </a:rPr>
                        <a:t> = </a:t>
                      </a:r>
                      <a:r>
                        <a:rPr lang="en-US" b="1" dirty="0">
                          <a:latin typeface="Consolas" panose="020B0609020204030204" pitchFamily="49" charset="0"/>
                          <a:cs typeface="Consolas" panose="020B0609020204030204" pitchFamily="49" charset="0"/>
                        </a:rPr>
                        <a:t>MSP </a:t>
                      </a:r>
                      <a:r>
                        <a:rPr lang="en-US" dirty="0"/>
                        <a:t>and </a:t>
                      </a:r>
                      <a:r>
                        <a:rPr lang="en-US" b="1" dirty="0">
                          <a:latin typeface="Consolas" panose="020B0609020204030204" pitchFamily="49" charset="0"/>
                          <a:cs typeface="Consolas" panose="020B0609020204030204" pitchFamily="49" charset="0"/>
                        </a:rPr>
                        <a:t>SPSEL</a:t>
                      </a:r>
                      <a:r>
                        <a:rPr lang="en-US" dirty="0"/>
                        <a:t> = 0</a:t>
                      </a:r>
                    </a:p>
                  </a:txBody>
                  <a:tcPr/>
                </a:tc>
                <a:tc>
                  <a:txBody>
                    <a:bodyPr/>
                    <a:lstStyle/>
                    <a:p>
                      <a:r>
                        <a:rPr lang="en-US" dirty="0"/>
                        <a:t>Privileged</a:t>
                      </a:r>
                    </a:p>
                  </a:txBody>
                  <a:tcPr/>
                </a:tc>
                <a:extLst>
                  <a:ext uri="{0D108BD9-81ED-4DB2-BD59-A6C34878D82A}">
                    <a16:rowId xmlns:a16="http://schemas.microsoft.com/office/drawing/2014/main" val="2545041056"/>
                  </a:ext>
                </a:extLst>
              </a:tr>
              <a:tr h="370840">
                <a:tc>
                  <a:txBody>
                    <a:bodyPr/>
                    <a:lstStyle/>
                    <a:p>
                      <a:r>
                        <a:rPr lang="en-US" dirty="0"/>
                        <a:t>Thread Mode</a:t>
                      </a:r>
                    </a:p>
                  </a:txBody>
                  <a:tcPr/>
                </a:tc>
                <a:tc>
                  <a:txBody>
                    <a:bodyPr/>
                    <a:lstStyle/>
                    <a:p>
                      <a:r>
                        <a:rPr lang="en-US" dirty="0"/>
                        <a:t>Depending on </a:t>
                      </a:r>
                      <a:r>
                        <a:rPr lang="en-US" b="1" dirty="0">
                          <a:latin typeface="Consolas" panose="020B0609020204030204" pitchFamily="49" charset="0"/>
                          <a:cs typeface="Consolas" panose="020B0609020204030204" pitchFamily="49" charset="0"/>
                        </a:rPr>
                        <a:t>SPSEL</a:t>
                      </a:r>
                    </a:p>
                  </a:txBody>
                  <a:tcPr/>
                </a:tc>
                <a:tc>
                  <a:txBody>
                    <a:bodyPr/>
                    <a:lstStyle/>
                    <a:p>
                      <a:r>
                        <a:rPr lang="en-US" dirty="0"/>
                        <a:t>Depending on </a:t>
                      </a:r>
                      <a:r>
                        <a:rPr lang="en-US" b="1" dirty="0" err="1">
                          <a:latin typeface="Consolas" panose="020B0609020204030204" pitchFamily="49" charset="0"/>
                          <a:cs typeface="Consolas" panose="020B0609020204030204" pitchFamily="49" charset="0"/>
                        </a:rPr>
                        <a:t>nPRIV</a:t>
                      </a:r>
                      <a:endParaRPr lang="en-US"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637652250"/>
                  </a:ext>
                </a:extLst>
              </a:tr>
            </a:tbl>
          </a:graphicData>
        </a:graphic>
      </p:graphicFrame>
      <p:sp>
        <p:nvSpPr>
          <p:cNvPr id="23" name="TextBox 22">
            <a:extLst>
              <a:ext uri="{FF2B5EF4-FFF2-40B4-BE49-F238E27FC236}">
                <a16:creationId xmlns:a16="http://schemas.microsoft.com/office/drawing/2014/main" id="{24742DD6-CC80-9F42-9858-19710172B667}"/>
              </a:ext>
            </a:extLst>
          </p:cNvPr>
          <p:cNvSpPr txBox="1"/>
          <p:nvPr/>
        </p:nvSpPr>
        <p:spPr>
          <a:xfrm>
            <a:off x="4420125" y="6021824"/>
            <a:ext cx="3351751" cy="369332"/>
          </a:xfrm>
          <a:prstGeom prst="rect">
            <a:avLst/>
          </a:prstGeom>
          <a:noFill/>
        </p:spPr>
        <p:txBody>
          <a:bodyPr wrap="none" rtlCol="0">
            <a:spAutoFit/>
          </a:bodyPr>
          <a:lstStyle/>
          <a:p>
            <a:r>
              <a:rPr lang="en-US" i="1" dirty="0">
                <a:solidFill>
                  <a:srgbClr val="C00000"/>
                </a:solidFill>
              </a:rPr>
              <a:t>For simple applications, MSP is used.</a:t>
            </a:r>
          </a:p>
        </p:txBody>
      </p:sp>
    </p:spTree>
    <p:extLst>
      <p:ext uri="{BB962C8B-B14F-4D97-AF65-F5344CB8AC3E}">
        <p14:creationId xmlns:p14="http://schemas.microsoft.com/office/powerpoint/2010/main" val="87222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Stacking &amp; Unstacking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16</a:t>
            </a:fld>
            <a:endParaRPr kumimoji="0" lang="en-US" dirty="0"/>
          </a:p>
        </p:txBody>
      </p:sp>
      <p:graphicFrame>
        <p:nvGraphicFramePr>
          <p:cNvPr id="5" name="Table 4"/>
          <p:cNvGraphicFramePr>
            <a:graphicFrameLocks noGrp="1"/>
          </p:cNvGraphicFramePr>
          <p:nvPr>
            <p:extLst>
              <p:ext uri="{D42A27DB-BD31-4B8C-83A1-F6EECF244321}">
                <p14:modId xmlns:p14="http://schemas.microsoft.com/office/powerpoint/2010/main" val="1237463624"/>
              </p:ext>
            </p:extLst>
          </p:nvPr>
        </p:nvGraphicFramePr>
        <p:xfrm>
          <a:off x="3557892" y="2044338"/>
          <a:ext cx="2819400" cy="3337560"/>
        </p:xfrm>
        <a:graphic>
          <a:graphicData uri="http://schemas.openxmlformats.org/drawingml/2006/table">
            <a:tbl>
              <a:tblPr bandRow="1">
                <a:tableStyleId>{5C22544A-7EE6-4342-B048-85BDC9FD1C3A}</a:tableStyleId>
              </a:tblPr>
              <a:tblGrid>
                <a:gridCol w="1575547">
                  <a:extLst>
                    <a:ext uri="{9D8B030D-6E8A-4147-A177-3AD203B41FA5}">
                      <a16:colId xmlns:a16="http://schemas.microsoft.com/office/drawing/2014/main" val="20000"/>
                    </a:ext>
                  </a:extLst>
                </a:gridCol>
                <a:gridCol w="1243853">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0x20</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xxxxxxxx</a:t>
                      </a:r>
                      <a:endParaRPr lang="en-US" b="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0x1C</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xPSR</a:t>
                      </a:r>
                      <a:endParaRPr lang="en-US" b="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0x18</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a:latin typeface="Consolas" panose="020B0609020204030204" pitchFamily="49" charset="0"/>
                          <a:cs typeface="Consolas" panose="020B0609020204030204" pitchFamily="49" charset="0"/>
                        </a:rPr>
                        <a:t>PC (</a:t>
                      </a:r>
                      <a:r>
                        <a:rPr lang="en-US" b="0" dirty="0" err="1">
                          <a:latin typeface="Consolas" panose="020B0609020204030204" pitchFamily="49" charset="0"/>
                          <a:cs typeface="Consolas" panose="020B0609020204030204" pitchFamily="49" charset="0"/>
                        </a:rPr>
                        <a:t>r15</a:t>
                      </a:r>
                      <a:r>
                        <a:rPr lang="en-US" b="0" dirty="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0x14</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LR</a:t>
                      </a:r>
                      <a:r>
                        <a:rPr lang="en-US" b="0" dirty="0">
                          <a:latin typeface="Consolas" panose="020B0609020204030204" pitchFamily="49" charset="0"/>
                          <a:cs typeface="Consolas" panose="020B0609020204030204" pitchFamily="49" charset="0"/>
                        </a:rPr>
                        <a:t> (</a:t>
                      </a:r>
                      <a:r>
                        <a:rPr lang="en-US" b="0" dirty="0" err="1">
                          <a:latin typeface="Consolas" panose="020B0609020204030204" pitchFamily="49" charset="0"/>
                          <a:cs typeface="Consolas" panose="020B0609020204030204" pitchFamily="49" charset="0"/>
                        </a:rPr>
                        <a:t>r14</a:t>
                      </a:r>
                      <a:r>
                        <a:rPr lang="en-US" b="0" dirty="0">
                          <a:latin typeface="Consolas" panose="020B0609020204030204" pitchFamily="49" charset="0"/>
                          <a:cs typeface="Consolas" panose="020B0609020204030204" pitchFamily="49"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0x10</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r12</a:t>
                      </a:r>
                      <a:endParaRPr lang="en-US" b="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0x0C</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r3</a:t>
                      </a:r>
                      <a:endParaRPr lang="en-US" b="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0x08</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r2</a:t>
                      </a:r>
                      <a:endParaRPr lang="en-US" b="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0x04</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r1</a:t>
                      </a:r>
                      <a:endParaRPr lang="en-US" b="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en-US" dirty="0" err="1">
                          <a:latin typeface="Consolas" panose="020B0609020204030204" pitchFamily="49" charset="0"/>
                          <a:cs typeface="Consolas" panose="020B0609020204030204" pitchFamily="49" charset="0"/>
                        </a:rPr>
                        <a:t>SP</a:t>
                      </a:r>
                      <a:r>
                        <a:rPr lang="en-US" dirty="0">
                          <a:latin typeface="Consolas" panose="020B0609020204030204" pitchFamily="49" charset="0"/>
                          <a:cs typeface="Consolas" panose="020B0609020204030204" pitchFamily="49" charset="0"/>
                        </a:rPr>
                        <a:t> + </a:t>
                      </a:r>
                      <a:r>
                        <a:rPr lang="en-US" dirty="0" err="1">
                          <a:latin typeface="Consolas" panose="020B0609020204030204" pitchFamily="49" charset="0"/>
                          <a:cs typeface="Consolas" panose="020B0609020204030204" pitchFamily="49" charset="0"/>
                        </a:rPr>
                        <a:t>0x00</a:t>
                      </a:r>
                      <a:endParaRPr lang="en-US" dirty="0">
                        <a:latin typeface="Consolas" panose="020B0609020204030204" pitchFamily="49" charset="0"/>
                        <a:cs typeface="Consolas" panose="020B0609020204030204" pitchFamily="49"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dirty="0" err="1">
                          <a:latin typeface="Consolas" panose="020B0609020204030204" pitchFamily="49" charset="0"/>
                          <a:cs typeface="Consolas" panose="020B0609020204030204" pitchFamily="49" charset="0"/>
                        </a:rPr>
                        <a:t>r0</a:t>
                      </a:r>
                      <a:endParaRPr lang="en-US" b="0" dirty="0">
                        <a:latin typeface="Consolas" panose="020B0609020204030204" pitchFamily="49" charset="0"/>
                        <a:cs typeface="Consolas" panose="020B0609020204030204" pitchFamily="49"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extBox 5"/>
          <p:cNvSpPr txBox="1"/>
          <p:nvPr/>
        </p:nvSpPr>
        <p:spPr>
          <a:xfrm>
            <a:off x="6810050" y="2659416"/>
            <a:ext cx="373380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C00000"/>
                </a:solidFill>
              </a:rPr>
              <a:t>Stacking</a:t>
            </a:r>
            <a:r>
              <a:rPr lang="en-US" dirty="0"/>
              <a:t>:  The processor automatically pushes these eight registers into the </a:t>
            </a:r>
            <a:r>
              <a:rPr lang="en-US" b="1" dirty="0">
                <a:solidFill>
                  <a:srgbClr val="0000FF"/>
                </a:solidFill>
              </a:rPr>
              <a:t>currently selected stack </a:t>
            </a:r>
            <a:r>
              <a:rPr lang="en-US" dirty="0"/>
              <a:t>before ISR</a:t>
            </a:r>
          </a:p>
          <a:p>
            <a:pPr marL="285750" indent="-285750">
              <a:buFont typeface="Arial" panose="020B0604020202020204" pitchFamily="34" charset="0"/>
              <a:buChar char="•"/>
            </a:pPr>
            <a:r>
              <a:rPr lang="en-US" dirty="0"/>
              <a:t>starts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C00000"/>
                </a:solidFill>
              </a:rPr>
              <a:t>Unstacking</a:t>
            </a:r>
            <a:r>
              <a:rPr lang="en-US" dirty="0"/>
              <a:t>:  The processor automatically pops these eight register out of the </a:t>
            </a:r>
            <a:r>
              <a:rPr lang="en-US" b="1" dirty="0">
                <a:solidFill>
                  <a:srgbClr val="0000FF"/>
                </a:solidFill>
              </a:rPr>
              <a:t>currently selected stack</a:t>
            </a:r>
            <a:r>
              <a:rPr lang="en-US" dirty="0"/>
              <a:t> when an interrupt hander exits.</a:t>
            </a:r>
          </a:p>
        </p:txBody>
      </p:sp>
      <p:sp>
        <p:nvSpPr>
          <p:cNvPr id="7" name="Right Brace 6"/>
          <p:cNvSpPr/>
          <p:nvPr/>
        </p:nvSpPr>
        <p:spPr>
          <a:xfrm>
            <a:off x="6453492" y="2425338"/>
            <a:ext cx="381000" cy="2971800"/>
          </a:xfrm>
          <a:prstGeom prst="rightBrace">
            <a:avLst>
              <a:gd name="adj1" fmla="val 92107"/>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943583" y="2091010"/>
            <a:ext cx="944489" cy="369332"/>
          </a:xfrm>
          <a:prstGeom prst="rect">
            <a:avLst/>
          </a:prstGeom>
          <a:noFill/>
        </p:spPr>
        <p:txBody>
          <a:bodyPr wrap="none" rtlCol="0">
            <a:spAutoFit/>
          </a:bodyPr>
          <a:lstStyle/>
          <a:p>
            <a:r>
              <a:rPr lang="en-US" b="1" dirty="0">
                <a:solidFill>
                  <a:srgbClr val="C00000"/>
                </a:solidFill>
                <a:latin typeface="Consolas" panose="020B0609020204030204" pitchFamily="49" charset="0"/>
                <a:cs typeface="Consolas" panose="020B0609020204030204" pitchFamily="49" charset="0"/>
              </a:rPr>
              <a:t>Old SP</a:t>
            </a:r>
          </a:p>
        </p:txBody>
      </p:sp>
      <p:cxnSp>
        <p:nvCxnSpPr>
          <p:cNvPr id="10" name="Straight Arrow Connector 9"/>
          <p:cNvCxnSpPr/>
          <p:nvPr/>
        </p:nvCxnSpPr>
        <p:spPr>
          <a:xfrm>
            <a:off x="3076250" y="2272938"/>
            <a:ext cx="533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67024" y="5012566"/>
            <a:ext cx="944489" cy="369332"/>
          </a:xfrm>
          <a:prstGeom prst="rect">
            <a:avLst/>
          </a:prstGeom>
          <a:noFill/>
        </p:spPr>
        <p:txBody>
          <a:bodyPr wrap="none" rtlCol="0">
            <a:spAutoFit/>
          </a:bodyPr>
          <a:lstStyle/>
          <a:p>
            <a:r>
              <a:rPr lang="en-US" b="1" dirty="0">
                <a:solidFill>
                  <a:srgbClr val="C00000"/>
                </a:solidFill>
                <a:latin typeface="Consolas" panose="020B0609020204030204" pitchFamily="49" charset="0"/>
                <a:cs typeface="Consolas" panose="020B0609020204030204" pitchFamily="49" charset="0"/>
              </a:rPr>
              <a:t>New SP</a:t>
            </a:r>
          </a:p>
        </p:txBody>
      </p:sp>
      <p:cxnSp>
        <p:nvCxnSpPr>
          <p:cNvPr id="13" name="Straight Arrow Connector 12"/>
          <p:cNvCxnSpPr/>
          <p:nvPr/>
        </p:nvCxnSpPr>
        <p:spPr>
          <a:xfrm>
            <a:off x="3076250" y="5190701"/>
            <a:ext cx="533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69076" y="2659416"/>
            <a:ext cx="0" cy="212812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84259" y="3290824"/>
            <a:ext cx="1257300" cy="923330"/>
          </a:xfrm>
          <a:prstGeom prst="rect">
            <a:avLst/>
          </a:prstGeom>
          <a:noFill/>
        </p:spPr>
        <p:txBody>
          <a:bodyPr wrap="square" rtlCol="0">
            <a:spAutoFit/>
          </a:bodyPr>
          <a:lstStyle/>
          <a:p>
            <a:pPr algn="r"/>
            <a:r>
              <a:rPr lang="en-US" dirty="0">
                <a:solidFill>
                  <a:srgbClr val="C00000"/>
                </a:solidFill>
              </a:rPr>
              <a:t>Full Descending Stack</a:t>
            </a:r>
          </a:p>
        </p:txBody>
      </p:sp>
    </p:spTree>
    <p:extLst>
      <p:ext uri="{BB962C8B-B14F-4D97-AF65-F5344CB8AC3E}">
        <p14:creationId xmlns:p14="http://schemas.microsoft.com/office/powerpoint/2010/main" val="98993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D9B8-1427-A041-A9F2-6015CC2ECFEC}"/>
              </a:ext>
            </a:extLst>
          </p:cNvPr>
          <p:cNvSpPr>
            <a:spLocks noGrp="1"/>
          </p:cNvSpPr>
          <p:nvPr>
            <p:ph type="title"/>
          </p:nvPr>
        </p:nvSpPr>
        <p:spPr/>
        <p:txBody>
          <a:bodyPr/>
          <a:lstStyle/>
          <a:p>
            <a:r>
              <a:rPr lang="en-US" dirty="0"/>
              <a:t>MSP </a:t>
            </a:r>
            <a:r>
              <a:rPr lang="en-US" i="1" dirty="0"/>
              <a:t>vs</a:t>
            </a:r>
            <a:r>
              <a:rPr lang="en-US" dirty="0"/>
              <a:t> PSP</a:t>
            </a:r>
          </a:p>
        </p:txBody>
      </p:sp>
      <p:sp>
        <p:nvSpPr>
          <p:cNvPr id="3" name="Slide Number Placeholder 2">
            <a:extLst>
              <a:ext uri="{FF2B5EF4-FFF2-40B4-BE49-F238E27FC236}">
                <a16:creationId xmlns:a16="http://schemas.microsoft.com/office/drawing/2014/main" id="{C198718D-FF31-4240-AE96-178861626682}"/>
              </a:ext>
            </a:extLst>
          </p:cNvPr>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17</a:t>
            </a:fld>
            <a:endParaRPr kumimoji="0" lang="en-US" dirty="0"/>
          </a:p>
        </p:txBody>
      </p:sp>
      <p:sp>
        <p:nvSpPr>
          <p:cNvPr id="5" name="Rounded Rectangle 4">
            <a:extLst>
              <a:ext uri="{FF2B5EF4-FFF2-40B4-BE49-F238E27FC236}">
                <a16:creationId xmlns:a16="http://schemas.microsoft.com/office/drawing/2014/main" id="{FB7186A5-5682-2444-B95C-C1CC23B65752}"/>
              </a:ext>
            </a:extLst>
          </p:cNvPr>
          <p:cNvSpPr/>
          <p:nvPr/>
        </p:nvSpPr>
        <p:spPr>
          <a:xfrm>
            <a:off x="3487419" y="3973467"/>
            <a:ext cx="5334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58008F-9F4A-D147-8677-5817186E84D4}"/>
              </a:ext>
            </a:extLst>
          </p:cNvPr>
          <p:cNvSpPr txBox="1"/>
          <p:nvPr/>
        </p:nvSpPr>
        <p:spPr>
          <a:xfrm>
            <a:off x="5056446" y="4033540"/>
            <a:ext cx="2119747" cy="461665"/>
          </a:xfrm>
          <a:prstGeom prst="rect">
            <a:avLst/>
          </a:prstGeom>
          <a:noFill/>
        </p:spPr>
        <p:txBody>
          <a:bodyPr wrap="none" rtlCol="0">
            <a:spAutoFit/>
          </a:bodyPr>
          <a:lstStyle/>
          <a:p>
            <a:r>
              <a:rPr lang="en-US" sz="2400" b="1" dirty="0">
                <a:solidFill>
                  <a:schemeClr val="bg1"/>
                </a:solidFill>
              </a:rPr>
              <a:t>Thread Mode</a:t>
            </a:r>
          </a:p>
        </p:txBody>
      </p:sp>
      <p:cxnSp>
        <p:nvCxnSpPr>
          <p:cNvPr id="10" name="Straight Arrow Connector 9">
            <a:extLst>
              <a:ext uri="{FF2B5EF4-FFF2-40B4-BE49-F238E27FC236}">
                <a16:creationId xmlns:a16="http://schemas.microsoft.com/office/drawing/2014/main" id="{2178C8B9-F65C-5C4F-9A46-8359D252D71B}"/>
              </a:ext>
            </a:extLst>
          </p:cNvPr>
          <p:cNvCxnSpPr>
            <a:cxnSpLocks/>
            <a:endCxn id="5" idx="1"/>
          </p:cNvCxnSpPr>
          <p:nvPr/>
        </p:nvCxnSpPr>
        <p:spPr>
          <a:xfrm>
            <a:off x="2877819" y="4925967"/>
            <a:ext cx="609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FF04CC4-EC1D-4F41-87ED-545C0E3EC80F}"/>
              </a:ext>
            </a:extLst>
          </p:cNvPr>
          <p:cNvSpPr txBox="1"/>
          <p:nvPr/>
        </p:nvSpPr>
        <p:spPr>
          <a:xfrm>
            <a:off x="1849122" y="4600997"/>
            <a:ext cx="990599" cy="646331"/>
          </a:xfrm>
          <a:prstGeom prst="rect">
            <a:avLst/>
          </a:prstGeom>
          <a:noFill/>
        </p:spPr>
        <p:txBody>
          <a:bodyPr wrap="square" rtlCol="0">
            <a:spAutoFit/>
          </a:bodyPr>
          <a:lstStyle/>
          <a:p>
            <a:pPr algn="ctr"/>
            <a:r>
              <a:rPr lang="en-US" dirty="0"/>
              <a:t>Start of </a:t>
            </a:r>
            <a:r>
              <a:rPr lang="en-US" dirty="0">
                <a:solidFill>
                  <a:srgbClr val="C00000"/>
                </a:solidFill>
                <a:latin typeface="Consolas" panose="020B0609020204030204" pitchFamily="49" charset="0"/>
                <a:cs typeface="Consolas" panose="020B0609020204030204" pitchFamily="49" charset="0"/>
              </a:rPr>
              <a:t>main()</a:t>
            </a:r>
          </a:p>
        </p:txBody>
      </p:sp>
      <p:cxnSp>
        <p:nvCxnSpPr>
          <p:cNvPr id="13" name="Straight Connector 12">
            <a:extLst>
              <a:ext uri="{FF2B5EF4-FFF2-40B4-BE49-F238E27FC236}">
                <a16:creationId xmlns:a16="http://schemas.microsoft.com/office/drawing/2014/main" id="{738301FB-475D-6745-8882-9CEDC146A00B}"/>
              </a:ext>
            </a:extLst>
          </p:cNvPr>
          <p:cNvCxnSpPr>
            <a:cxnSpLocks/>
            <a:endCxn id="5" idx="2"/>
          </p:cNvCxnSpPr>
          <p:nvPr/>
        </p:nvCxnSpPr>
        <p:spPr>
          <a:xfrm flipH="1">
            <a:off x="6154419" y="4600997"/>
            <a:ext cx="8844" cy="127747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C174FA6-BB52-AE43-99AB-E4AD5B304ECE}"/>
              </a:ext>
            </a:extLst>
          </p:cNvPr>
          <p:cNvSpPr txBox="1"/>
          <p:nvPr/>
        </p:nvSpPr>
        <p:spPr>
          <a:xfrm>
            <a:off x="4277083" y="4735467"/>
            <a:ext cx="1468672" cy="707886"/>
          </a:xfrm>
          <a:prstGeom prst="rect">
            <a:avLst/>
          </a:prstGeom>
          <a:noFill/>
        </p:spPr>
        <p:txBody>
          <a:bodyPr wrap="none" rtlCol="0">
            <a:spAutoFit/>
          </a:bodyPr>
          <a:lstStyle/>
          <a:p>
            <a:r>
              <a:rPr lang="en-US" sz="2000" b="1" dirty="0">
                <a:solidFill>
                  <a:schemeClr val="bg1"/>
                </a:solidFill>
                <a:latin typeface="Consolas" panose="020B0609020204030204" pitchFamily="49" charset="0"/>
                <a:cs typeface="Consolas" panose="020B0609020204030204" pitchFamily="49" charset="0"/>
              </a:rPr>
              <a:t>SPSEL = 0</a:t>
            </a:r>
          </a:p>
          <a:p>
            <a:r>
              <a:rPr lang="en-US" sz="2000" dirty="0">
                <a:solidFill>
                  <a:schemeClr val="bg1"/>
                </a:solidFill>
              </a:rPr>
              <a:t>MSP is used.</a:t>
            </a:r>
          </a:p>
        </p:txBody>
      </p:sp>
      <p:sp>
        <p:nvSpPr>
          <p:cNvPr id="15" name="TextBox 14">
            <a:extLst>
              <a:ext uri="{FF2B5EF4-FFF2-40B4-BE49-F238E27FC236}">
                <a16:creationId xmlns:a16="http://schemas.microsoft.com/office/drawing/2014/main" id="{7622F9B0-3D6E-B84D-9433-AC59D842B033}"/>
              </a:ext>
            </a:extLst>
          </p:cNvPr>
          <p:cNvSpPr txBox="1"/>
          <p:nvPr/>
        </p:nvSpPr>
        <p:spPr>
          <a:xfrm>
            <a:off x="6601183" y="4735467"/>
            <a:ext cx="1468672" cy="707886"/>
          </a:xfrm>
          <a:prstGeom prst="rect">
            <a:avLst/>
          </a:prstGeom>
          <a:noFill/>
        </p:spPr>
        <p:txBody>
          <a:bodyPr wrap="none" rtlCol="0">
            <a:spAutoFit/>
          </a:bodyPr>
          <a:lstStyle/>
          <a:p>
            <a:r>
              <a:rPr lang="en-US" sz="2000" b="1" dirty="0">
                <a:solidFill>
                  <a:schemeClr val="bg1"/>
                </a:solidFill>
                <a:latin typeface="Consolas" panose="020B0609020204030204" pitchFamily="49" charset="0"/>
                <a:cs typeface="Consolas" panose="020B0609020204030204" pitchFamily="49" charset="0"/>
              </a:rPr>
              <a:t>SPSEL = 1</a:t>
            </a:r>
          </a:p>
          <a:p>
            <a:r>
              <a:rPr lang="en-US" sz="2000" dirty="0">
                <a:solidFill>
                  <a:schemeClr val="bg1"/>
                </a:solidFill>
              </a:rPr>
              <a:t>PSP is used.</a:t>
            </a:r>
          </a:p>
        </p:txBody>
      </p:sp>
      <p:grpSp>
        <p:nvGrpSpPr>
          <p:cNvPr id="49" name="Group 48">
            <a:extLst>
              <a:ext uri="{FF2B5EF4-FFF2-40B4-BE49-F238E27FC236}">
                <a16:creationId xmlns:a16="http://schemas.microsoft.com/office/drawing/2014/main" id="{91913DC1-662C-464A-8178-F0E7E8CE9DDD}"/>
              </a:ext>
            </a:extLst>
          </p:cNvPr>
          <p:cNvGrpSpPr/>
          <p:nvPr/>
        </p:nvGrpSpPr>
        <p:grpSpPr>
          <a:xfrm>
            <a:off x="4870451" y="1366926"/>
            <a:ext cx="2514600" cy="1376274"/>
            <a:chOff x="3505200" y="1366926"/>
            <a:chExt cx="2514600" cy="1376274"/>
          </a:xfrm>
        </p:grpSpPr>
        <p:sp>
          <p:nvSpPr>
            <p:cNvPr id="6" name="Rounded Rectangle 5">
              <a:extLst>
                <a:ext uri="{FF2B5EF4-FFF2-40B4-BE49-F238E27FC236}">
                  <a16:creationId xmlns:a16="http://schemas.microsoft.com/office/drawing/2014/main" id="{D8D5577E-28E3-5248-B75C-213DF7AFE0DC}"/>
                </a:ext>
              </a:extLst>
            </p:cNvPr>
            <p:cNvSpPr/>
            <p:nvPr/>
          </p:nvSpPr>
          <p:spPr>
            <a:xfrm>
              <a:off x="3505200" y="1371600"/>
              <a:ext cx="25146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239C8FD-3BDE-CD42-B096-0160D3F09904}"/>
                </a:ext>
              </a:extLst>
            </p:cNvPr>
            <p:cNvSpPr txBox="1"/>
            <p:nvPr/>
          </p:nvSpPr>
          <p:spPr>
            <a:xfrm>
              <a:off x="3505201" y="1366926"/>
              <a:ext cx="2482758" cy="461665"/>
            </a:xfrm>
            <a:prstGeom prst="rect">
              <a:avLst/>
            </a:prstGeom>
            <a:noFill/>
          </p:spPr>
          <p:txBody>
            <a:bodyPr wrap="square" rtlCol="0">
              <a:spAutoFit/>
            </a:bodyPr>
            <a:lstStyle/>
            <a:p>
              <a:pPr algn="ctr"/>
              <a:r>
                <a:rPr lang="en-US" sz="2400" b="1" dirty="0">
                  <a:solidFill>
                    <a:schemeClr val="bg1"/>
                  </a:solidFill>
                </a:rPr>
                <a:t>Handler Mode</a:t>
              </a:r>
            </a:p>
          </p:txBody>
        </p:sp>
        <p:sp>
          <p:nvSpPr>
            <p:cNvPr id="16" name="TextBox 15">
              <a:extLst>
                <a:ext uri="{FF2B5EF4-FFF2-40B4-BE49-F238E27FC236}">
                  <a16:creationId xmlns:a16="http://schemas.microsoft.com/office/drawing/2014/main" id="{BB33347B-610F-084D-B87D-64D29DED3C37}"/>
                </a:ext>
              </a:extLst>
            </p:cNvPr>
            <p:cNvSpPr txBox="1"/>
            <p:nvPr/>
          </p:nvSpPr>
          <p:spPr>
            <a:xfrm>
              <a:off x="4045852" y="1934383"/>
              <a:ext cx="1468672" cy="707886"/>
            </a:xfrm>
            <a:prstGeom prst="rect">
              <a:avLst/>
            </a:prstGeom>
            <a:noFill/>
          </p:spPr>
          <p:txBody>
            <a:bodyPr wrap="none" rtlCol="0">
              <a:spAutoFit/>
            </a:bodyPr>
            <a:lstStyle/>
            <a:p>
              <a:r>
                <a:rPr lang="en-US" sz="2000" b="1" dirty="0">
                  <a:solidFill>
                    <a:schemeClr val="bg1"/>
                  </a:solidFill>
                  <a:latin typeface="Consolas" panose="020B0609020204030204" pitchFamily="49" charset="0"/>
                  <a:cs typeface="Consolas" panose="020B0609020204030204" pitchFamily="49" charset="0"/>
                </a:rPr>
                <a:t>SPSEL = 0</a:t>
              </a:r>
            </a:p>
            <a:p>
              <a:r>
                <a:rPr lang="en-US" sz="2000" dirty="0">
                  <a:solidFill>
                    <a:schemeClr val="bg1"/>
                  </a:solidFill>
                </a:rPr>
                <a:t>MSP is used.</a:t>
              </a:r>
            </a:p>
          </p:txBody>
        </p:sp>
      </p:grpSp>
      <p:sp>
        <p:nvSpPr>
          <p:cNvPr id="25" name="TextBox 24">
            <a:extLst>
              <a:ext uri="{FF2B5EF4-FFF2-40B4-BE49-F238E27FC236}">
                <a16:creationId xmlns:a16="http://schemas.microsoft.com/office/drawing/2014/main" id="{63EF214A-9C47-D043-924E-54AE56EB6B14}"/>
              </a:ext>
            </a:extLst>
          </p:cNvPr>
          <p:cNvSpPr txBox="1"/>
          <p:nvPr/>
        </p:nvSpPr>
        <p:spPr>
          <a:xfrm>
            <a:off x="1676400" y="2932136"/>
            <a:ext cx="3913504" cy="923330"/>
          </a:xfrm>
          <a:prstGeom prst="rect">
            <a:avLst/>
          </a:prstGeom>
          <a:noFill/>
        </p:spPr>
        <p:txBody>
          <a:bodyPr wrap="square" rtlCol="0">
            <a:spAutoFit/>
          </a:bodyPr>
          <a:lstStyle/>
          <a:p>
            <a:pPr marL="342900" indent="-342900">
              <a:buFont typeface="+mj-lt"/>
              <a:buAutoNum type="arabicPeriod"/>
            </a:pPr>
            <a:r>
              <a:rPr lang="en-US" dirty="0"/>
              <a:t>Auto stacking by using currently selected selected stack</a:t>
            </a:r>
          </a:p>
          <a:p>
            <a:pPr marL="342900" indent="-342900">
              <a:buFont typeface="+mj-lt"/>
              <a:buAutoNum type="arabicPeriod"/>
            </a:pPr>
            <a:r>
              <a:rPr lang="en-US" dirty="0"/>
              <a:t>Start to execute ISR</a:t>
            </a:r>
          </a:p>
        </p:txBody>
      </p:sp>
      <p:sp>
        <p:nvSpPr>
          <p:cNvPr id="26" name="TextBox 25">
            <a:extLst>
              <a:ext uri="{FF2B5EF4-FFF2-40B4-BE49-F238E27FC236}">
                <a16:creationId xmlns:a16="http://schemas.microsoft.com/office/drawing/2014/main" id="{1F65045D-2B9A-DE46-BE6C-DEF45A561C09}"/>
              </a:ext>
            </a:extLst>
          </p:cNvPr>
          <p:cNvSpPr txBox="1"/>
          <p:nvPr/>
        </p:nvSpPr>
        <p:spPr>
          <a:xfrm>
            <a:off x="7004051" y="2898079"/>
            <a:ext cx="3111482" cy="923330"/>
          </a:xfrm>
          <a:prstGeom prst="rect">
            <a:avLst/>
          </a:prstGeom>
          <a:noFill/>
        </p:spPr>
        <p:txBody>
          <a:bodyPr wrap="square" rtlCol="0">
            <a:spAutoFit/>
          </a:bodyPr>
          <a:lstStyle/>
          <a:p>
            <a:pPr marL="342900" indent="-342900">
              <a:buFont typeface="+mj-lt"/>
              <a:buAutoNum type="arabicPeriod"/>
            </a:pPr>
            <a:r>
              <a:rPr lang="en-US" dirty="0"/>
              <a:t>Exit ISR</a:t>
            </a:r>
          </a:p>
          <a:p>
            <a:pPr marL="342900" indent="-342900">
              <a:buFont typeface="+mj-lt"/>
              <a:buAutoNum type="arabicPeriod"/>
            </a:pPr>
            <a:r>
              <a:rPr lang="en-US" dirty="0"/>
              <a:t>Auto unstacking by using </a:t>
            </a:r>
            <a:r>
              <a:rPr lang="en-US" b="1" dirty="0">
                <a:solidFill>
                  <a:srgbClr val="C00000"/>
                </a:solidFill>
              </a:rPr>
              <a:t>currently selected </a:t>
            </a:r>
            <a:r>
              <a:rPr lang="en-US" dirty="0"/>
              <a:t>stack</a:t>
            </a:r>
          </a:p>
        </p:txBody>
      </p:sp>
      <p:cxnSp>
        <p:nvCxnSpPr>
          <p:cNvPr id="40" name="Straight Arrow Connector 39">
            <a:extLst>
              <a:ext uri="{FF2B5EF4-FFF2-40B4-BE49-F238E27FC236}">
                <a16:creationId xmlns:a16="http://schemas.microsoft.com/office/drawing/2014/main" id="{9A11A4C7-72B0-4F46-B7E0-3B2851EA6586}"/>
              </a:ext>
            </a:extLst>
          </p:cNvPr>
          <p:cNvCxnSpPr>
            <a:cxnSpLocks/>
            <a:stCxn id="5" idx="0"/>
          </p:cNvCxnSpPr>
          <p:nvPr/>
        </p:nvCxnSpPr>
        <p:spPr>
          <a:xfrm flipH="1" flipV="1">
            <a:off x="5309217" y="2743201"/>
            <a:ext cx="845203" cy="12302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2F2D8B9-89A1-084D-A46C-8B4C064489A0}"/>
              </a:ext>
            </a:extLst>
          </p:cNvPr>
          <p:cNvCxnSpPr>
            <a:cxnSpLocks/>
          </p:cNvCxnSpPr>
          <p:nvPr/>
        </p:nvCxnSpPr>
        <p:spPr>
          <a:xfrm flipH="1">
            <a:off x="6177281" y="2743201"/>
            <a:ext cx="750571" cy="126455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653D0C8-A0A1-3A4F-9F22-F8507FBB87EC}"/>
              </a:ext>
            </a:extLst>
          </p:cNvPr>
          <p:cNvSpPr txBox="1"/>
          <p:nvPr/>
        </p:nvSpPr>
        <p:spPr>
          <a:xfrm>
            <a:off x="7537450" y="1501417"/>
            <a:ext cx="3130550" cy="1015663"/>
          </a:xfrm>
          <a:prstGeom prst="rect">
            <a:avLst/>
          </a:prstGeom>
          <a:noFill/>
        </p:spPr>
        <p:txBody>
          <a:bodyPr wrap="square" rtlCol="0">
            <a:spAutoFit/>
          </a:bodyPr>
          <a:lstStyle/>
          <a:p>
            <a:r>
              <a:rPr lang="en-US" sz="2000" dirty="0">
                <a:solidFill>
                  <a:srgbClr val="C00000"/>
                </a:solidFill>
              </a:rPr>
              <a:t>How does the processor know which stack was selected?</a:t>
            </a:r>
          </a:p>
        </p:txBody>
      </p:sp>
      <p:sp>
        <p:nvSpPr>
          <p:cNvPr id="51" name="TextBox 50">
            <a:extLst>
              <a:ext uri="{FF2B5EF4-FFF2-40B4-BE49-F238E27FC236}">
                <a16:creationId xmlns:a16="http://schemas.microsoft.com/office/drawing/2014/main" id="{E8676315-7D33-EB44-BE05-F0B8E88CC93E}"/>
              </a:ext>
            </a:extLst>
          </p:cNvPr>
          <p:cNvSpPr txBox="1"/>
          <p:nvPr/>
        </p:nvSpPr>
        <p:spPr>
          <a:xfrm>
            <a:off x="8559793" y="2147747"/>
            <a:ext cx="1917513" cy="369332"/>
          </a:xfrm>
          <a:prstGeom prst="rect">
            <a:avLst/>
          </a:prstGeom>
          <a:noFill/>
        </p:spPr>
        <p:txBody>
          <a:bodyPr wrap="none" rtlCol="0">
            <a:spAutoFit/>
          </a:bodyPr>
          <a:lstStyle/>
          <a:p>
            <a:r>
              <a:rPr lang="en-US" dirty="0">
                <a:solidFill>
                  <a:srgbClr val="0000FF"/>
                </a:solidFill>
              </a:rPr>
              <a:t>Use LR to indicate</a:t>
            </a:r>
          </a:p>
        </p:txBody>
      </p:sp>
    </p:spTree>
    <p:extLst>
      <p:ext uri="{BB962C8B-B14F-4D97-AF65-F5344CB8AC3E}">
        <p14:creationId xmlns:p14="http://schemas.microsoft.com/office/powerpoint/2010/main" val="321921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up)">
                                      <p:cBhvr>
                                        <p:cTn id="18" dur="500"/>
                                        <p:tgtEl>
                                          <p:spTgt spid="43"/>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850982" y="3678537"/>
            <a:ext cx="6817018" cy="2777182"/>
            <a:chOff x="2326982" y="3678537"/>
            <a:chExt cx="6817018" cy="2777182"/>
          </a:xfrm>
        </p:grpSpPr>
        <p:sp>
          <p:nvSpPr>
            <p:cNvPr id="28" name="Rectangle 66"/>
            <p:cNvSpPr>
              <a:spLocks noChangeArrowheads="1"/>
            </p:cNvSpPr>
            <p:nvPr/>
          </p:nvSpPr>
          <p:spPr bwMode="auto">
            <a:xfrm>
              <a:off x="6400800" y="4151955"/>
              <a:ext cx="2438400" cy="2303764"/>
            </a:xfrm>
            <a:prstGeom prst="rect">
              <a:avLst/>
            </a:prstGeom>
            <a:solidFill>
              <a:schemeClr val="bg1"/>
            </a:solidFill>
            <a:ln w="9525">
              <a:solidFill>
                <a:srgbClr val="00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en-US">
                <a:solidFill>
                  <a:srgbClr val="000000"/>
                </a:solidFill>
              </a:endParaRPr>
            </a:p>
          </p:txBody>
        </p:sp>
        <p:grpSp>
          <p:nvGrpSpPr>
            <p:cNvPr id="29" name="Group 28"/>
            <p:cNvGrpSpPr/>
            <p:nvPr/>
          </p:nvGrpSpPr>
          <p:grpSpPr>
            <a:xfrm>
              <a:off x="2819400" y="3678537"/>
              <a:ext cx="1676400" cy="655638"/>
              <a:chOff x="2819400" y="3678537"/>
              <a:chExt cx="1676400" cy="655638"/>
            </a:xfrm>
          </p:grpSpPr>
          <p:sp>
            <p:nvSpPr>
              <p:cNvPr id="32" name="AutoShape 49"/>
              <p:cNvSpPr>
                <a:spLocks noChangeArrowheads="1"/>
              </p:cNvSpPr>
              <p:nvPr/>
            </p:nvSpPr>
            <p:spPr bwMode="auto">
              <a:xfrm>
                <a:off x="2819400" y="3678537"/>
                <a:ext cx="495300" cy="655638"/>
              </a:xfrm>
              <a:prstGeom prst="downArrow">
                <a:avLst>
                  <a:gd name="adj1" fmla="val 50000"/>
                  <a:gd name="adj2" fmla="val 25000"/>
                </a:avLst>
              </a:prstGeom>
              <a:solidFill>
                <a:schemeClr val="bg1">
                  <a:lumMod val="85000"/>
                </a:schemeClr>
              </a:solidFill>
              <a:ln w="9525">
                <a:solidFill>
                  <a:srgbClr val="000000"/>
                </a:solidFill>
                <a:miter lim="800000"/>
                <a:headEnd/>
                <a:tailEnd/>
              </a:ln>
              <a:effectLst/>
            </p:spPr>
            <p:txBody>
              <a:bodyPr wrap="none" anchor="ctr"/>
              <a:lstStyle/>
              <a:p>
                <a:endParaRPr lang="en-US">
                  <a:solidFill>
                    <a:srgbClr val="000000"/>
                  </a:solidFill>
                </a:endParaRPr>
              </a:p>
            </p:txBody>
          </p:sp>
          <p:sp>
            <p:nvSpPr>
              <p:cNvPr id="33" name="Text Box 69"/>
              <p:cNvSpPr txBox="1">
                <a:spLocks noChangeArrowheads="1"/>
              </p:cNvSpPr>
              <p:nvPr/>
            </p:nvSpPr>
            <p:spPr bwMode="auto">
              <a:xfrm>
                <a:off x="3200400" y="3807918"/>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i="1" dirty="0">
                    <a:solidFill>
                      <a:schemeClr val="tx2">
                        <a:lumMod val="60000"/>
                        <a:lumOff val="40000"/>
                      </a:schemeClr>
                    </a:solidFill>
                  </a:rPr>
                  <a:t>Compiler</a:t>
                </a:r>
              </a:p>
            </p:txBody>
          </p:sp>
        </p:grpSp>
        <p:sp>
          <p:nvSpPr>
            <p:cNvPr id="30" name="Rectangle 29"/>
            <p:cNvSpPr/>
            <p:nvPr/>
          </p:nvSpPr>
          <p:spPr>
            <a:xfrm>
              <a:off x="2326982" y="4402187"/>
              <a:ext cx="2245018" cy="797141"/>
            </a:xfrm>
            <a:prstGeom prst="rect">
              <a:avLst/>
            </a:prstGeom>
            <a:no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20000"/>
                </a:spcBef>
                <a:spcAft>
                  <a:spcPct val="0"/>
                </a:spcAft>
              </a:pPr>
              <a:r>
                <a:rPr lang="en-US" sz="1100" dirty="0">
                  <a:solidFill>
                    <a:srgbClr val="000000"/>
                  </a:solidFill>
                  <a:latin typeface="Consolas" panose="020B0609020204030204" pitchFamily="49" charset="0"/>
                  <a:cs typeface="Consolas" panose="020B0609020204030204" pitchFamily="49" charset="0"/>
                </a:rPr>
                <a:t>  ● ● ● </a:t>
              </a:r>
            </a:p>
            <a:p>
              <a:pPr lvl="0" eaLnBrk="0" fontAlgn="base" hangingPunct="0">
                <a:spcBef>
                  <a:spcPct val="20000"/>
                </a:spcBef>
                <a:spcAft>
                  <a:spcPct val="0"/>
                </a:spcAft>
              </a:pPr>
              <a:r>
                <a:rPr lang="en-US" dirty="0">
                  <a:solidFill>
                    <a:schemeClr val="tx1"/>
                  </a:solidFill>
                  <a:latin typeface="Consolas" panose="020B0609020204030204" pitchFamily="49" charset="0"/>
                  <a:cs typeface="Consolas" panose="020B0609020204030204" pitchFamily="49" charset="0"/>
                </a:rPr>
                <a:t> </a:t>
              </a:r>
              <a:r>
                <a:rPr lang="en-US" b="1" dirty="0">
                  <a:solidFill>
                    <a:srgbClr val="C00000"/>
                  </a:solidFill>
                  <a:latin typeface="Consolas" panose="020B0609020204030204" pitchFamily="49" charset="0"/>
                  <a:cs typeface="Consolas" panose="020B0609020204030204" pitchFamily="49" charset="0"/>
                </a:rPr>
                <a:t>BL</a:t>
              </a:r>
              <a:r>
                <a:rPr lang="en-US" dirty="0">
                  <a:solidFill>
                    <a:srgbClr val="C00000"/>
                  </a:solidFill>
                  <a:latin typeface="Consolas" panose="020B0609020204030204" pitchFamily="49" charset="0"/>
                  <a:cs typeface="Consolas" panose="020B0609020204030204" pitchFamily="49" charset="0"/>
                </a:rPr>
                <a:t> </a:t>
              </a:r>
              <a:r>
                <a:rPr lang="en-US" dirty="0">
                  <a:solidFill>
                    <a:schemeClr val="tx1"/>
                  </a:solidFill>
                  <a:latin typeface="Consolas" panose="020B0609020204030204" pitchFamily="49" charset="0"/>
                  <a:cs typeface="Consolas" panose="020B0609020204030204" pitchFamily="49" charset="0"/>
                </a:rPr>
                <a:t>foo</a:t>
              </a:r>
            </a:p>
            <a:p>
              <a:pPr lvl="0" eaLnBrk="0" fontAlgn="base" hangingPunct="0">
                <a:spcBef>
                  <a:spcPct val="20000"/>
                </a:spcBef>
                <a:spcAft>
                  <a:spcPct val="0"/>
                </a:spcAft>
              </a:pPr>
              <a:r>
                <a:rPr lang="en-US" sz="1100" dirty="0">
                  <a:solidFill>
                    <a:srgbClr val="000000"/>
                  </a:solidFill>
                  <a:latin typeface="Consolas" panose="020B0609020204030204" pitchFamily="49" charset="0"/>
                  <a:cs typeface="Consolas" panose="020B0609020204030204" pitchFamily="49" charset="0"/>
                </a:rPr>
                <a:t>  ● ● ●</a:t>
              </a:r>
            </a:p>
          </p:txBody>
        </p:sp>
        <p:sp>
          <p:nvSpPr>
            <p:cNvPr id="31" name="TextBox 30"/>
            <p:cNvSpPr txBox="1"/>
            <p:nvPr/>
          </p:nvSpPr>
          <p:spPr>
            <a:xfrm>
              <a:off x="6591300" y="4572000"/>
              <a:ext cx="2552700" cy="1846659"/>
            </a:xfrm>
            <a:prstGeom prst="rect">
              <a:avLst/>
            </a:prstGeom>
            <a:noFill/>
          </p:spPr>
          <p:txBody>
            <a:bodyPr wrap="square" rtlCol="0">
              <a:spAutoFit/>
            </a:bodyPr>
            <a:lstStyle/>
            <a:p>
              <a:pPr lvl="0" eaLnBrk="0" fontAlgn="base" hangingPunct="0">
                <a:spcBef>
                  <a:spcPct val="20000"/>
                </a:spcBef>
                <a:spcAft>
                  <a:spcPct val="0"/>
                </a:spcAft>
              </a:pPr>
              <a:r>
                <a:rPr lang="en-US" dirty="0">
                  <a:solidFill>
                    <a:srgbClr val="C00000"/>
                  </a:solidFill>
                  <a:latin typeface="Consolas" panose="020B0609020204030204" pitchFamily="49" charset="0"/>
                </a:rPr>
                <a:t>foo  PROC</a:t>
              </a:r>
            </a:p>
            <a:p>
              <a:pPr lvl="0" eaLnBrk="0" fontAlgn="base" hangingPunct="0">
                <a:spcBef>
                  <a:spcPct val="20000"/>
                </a:spcBef>
                <a:spcAft>
                  <a:spcPct val="0"/>
                </a:spcAft>
              </a:pPr>
              <a:r>
                <a:rPr lang="en-US" dirty="0">
                  <a:solidFill>
                    <a:srgbClr val="000000"/>
                  </a:solidFill>
                  <a:latin typeface="Consolas" panose="020B0609020204030204" pitchFamily="49" charset="0"/>
                </a:rPr>
                <a:t>     </a:t>
              </a:r>
              <a:r>
                <a:rPr lang="en-US" sz="1100" dirty="0">
                  <a:solidFill>
                    <a:srgbClr val="000000"/>
                  </a:solidFill>
                  <a:latin typeface="Consolas" panose="020B0609020204030204" pitchFamily="49" charset="0"/>
                  <a:cs typeface="Arial" charset="0"/>
                </a:rPr>
                <a:t>● ● ●</a:t>
              </a:r>
            </a:p>
            <a:p>
              <a:pPr lvl="0" eaLnBrk="0" fontAlgn="base" hangingPunct="0">
                <a:spcBef>
                  <a:spcPct val="20000"/>
                </a:spcBef>
                <a:spcAft>
                  <a:spcPct val="0"/>
                </a:spcAft>
              </a:pPr>
              <a:r>
                <a:rPr lang="en-US" sz="1100" dirty="0">
                  <a:solidFill>
                    <a:srgbClr val="000000"/>
                  </a:solidFill>
                  <a:latin typeface="Consolas" panose="020B0609020204030204" pitchFamily="49" charset="0"/>
                  <a:cs typeface="Arial" charset="0"/>
                </a:rPr>
                <a:t>        ● ● ●</a:t>
              </a:r>
              <a:endParaRPr lang="en-US" dirty="0">
                <a:solidFill>
                  <a:srgbClr val="000000"/>
                </a:solidFill>
                <a:latin typeface="Consolas" panose="020B0609020204030204" pitchFamily="49" charset="0"/>
              </a:endParaRPr>
            </a:p>
            <a:p>
              <a:pPr lvl="0" eaLnBrk="0" fontAlgn="base" hangingPunct="0">
                <a:spcBef>
                  <a:spcPct val="20000"/>
                </a:spcBef>
                <a:spcAft>
                  <a:spcPct val="0"/>
                </a:spcAft>
              </a:pPr>
              <a:r>
                <a:rPr lang="en-US" b="1" dirty="0">
                  <a:solidFill>
                    <a:srgbClr val="0000FF"/>
                  </a:solidFill>
                  <a:latin typeface="Consolas" panose="020B0609020204030204" pitchFamily="49" charset="0"/>
                </a:rPr>
                <a:t>     BX   LR</a:t>
              </a:r>
            </a:p>
            <a:p>
              <a:pPr lvl="0" eaLnBrk="0" fontAlgn="base" hangingPunct="0">
                <a:spcBef>
                  <a:spcPct val="20000"/>
                </a:spcBef>
                <a:spcAft>
                  <a:spcPct val="0"/>
                </a:spcAft>
              </a:pPr>
              <a:r>
                <a:rPr lang="en-US" b="1" dirty="0">
                  <a:solidFill>
                    <a:srgbClr val="0000FF"/>
                  </a:solidFill>
                  <a:latin typeface="Consolas" panose="020B0609020204030204" pitchFamily="49" charset="0"/>
                </a:rPr>
                <a:t>     </a:t>
              </a:r>
              <a:r>
                <a:rPr lang="en-US" dirty="0">
                  <a:latin typeface="Consolas" panose="020B0609020204030204" pitchFamily="49" charset="0"/>
                </a:rPr>
                <a:t>ENDP</a:t>
              </a:r>
            </a:p>
            <a:p>
              <a:endParaRPr lang="en-US" dirty="0">
                <a:latin typeface="Consolas" panose="020B0609020204030204" pitchFamily="49" charset="0"/>
              </a:endParaRPr>
            </a:p>
          </p:txBody>
        </p:sp>
      </p:grpSp>
      <p:sp>
        <p:nvSpPr>
          <p:cNvPr id="2" name="Rectangle 1"/>
          <p:cNvSpPr/>
          <p:nvPr/>
        </p:nvSpPr>
        <p:spPr>
          <a:xfrm>
            <a:off x="2914170" y="1295401"/>
            <a:ext cx="3334230" cy="2326791"/>
          </a:xfrm>
          <a:prstGeom prst="rect">
            <a:avLst/>
          </a:prstGeom>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eaLnBrk="0" fontAlgn="base" hangingPunct="0">
              <a:spcBef>
                <a:spcPct val="20000"/>
              </a:spcBef>
              <a:spcAft>
                <a:spcPct val="0"/>
              </a:spcAft>
            </a:pPr>
            <a:r>
              <a:rPr lang="en-US" dirty="0">
                <a:solidFill>
                  <a:srgbClr val="000000"/>
                </a:solidFill>
                <a:latin typeface="Consolas" panose="020B0609020204030204" pitchFamily="49" charset="0"/>
                <a:cs typeface="Consolas" panose="020B0609020204030204" pitchFamily="49" charset="0"/>
              </a:rPr>
              <a:t>void foo(void) ;</a:t>
            </a:r>
          </a:p>
          <a:p>
            <a:pPr lvl="0" eaLnBrk="0" fontAlgn="base" hangingPunct="0">
              <a:spcBef>
                <a:spcPct val="20000"/>
              </a:spcBef>
              <a:spcAft>
                <a:spcPct val="0"/>
              </a:spcAft>
            </a:pPr>
            <a:endParaRPr lang="en-US" dirty="0">
              <a:solidFill>
                <a:srgbClr val="000000"/>
              </a:solidFill>
              <a:latin typeface="Consolas" panose="020B0609020204030204" pitchFamily="49" charset="0"/>
              <a:cs typeface="Consolas" panose="020B0609020204030204" pitchFamily="49" charset="0"/>
            </a:endParaRPr>
          </a:p>
          <a:p>
            <a:pPr lvl="0" eaLnBrk="0" fontAlgn="base" hangingPunct="0">
              <a:spcBef>
                <a:spcPct val="20000"/>
              </a:spcBef>
              <a:spcAft>
                <a:spcPct val="0"/>
              </a:spcAft>
            </a:pPr>
            <a:r>
              <a:rPr lang="en-US" dirty="0" err="1">
                <a:solidFill>
                  <a:srgbClr val="000000"/>
                </a:solidFill>
                <a:latin typeface="Consolas" panose="020B0609020204030204" pitchFamily="49" charset="0"/>
                <a:cs typeface="Consolas" panose="020B0609020204030204" pitchFamily="49" charset="0"/>
              </a:rPr>
              <a:t>int</a:t>
            </a:r>
            <a:r>
              <a:rPr lang="en-US" dirty="0">
                <a:solidFill>
                  <a:srgbClr val="000000"/>
                </a:solidFill>
                <a:latin typeface="Consolas" panose="020B0609020204030204" pitchFamily="49" charset="0"/>
                <a:cs typeface="Consolas" panose="020B0609020204030204" pitchFamily="49" charset="0"/>
              </a:rPr>
              <a:t> main(void{</a:t>
            </a:r>
          </a:p>
          <a:p>
            <a:pPr lvl="0" eaLnBrk="0" fontAlgn="base" hangingPunct="0">
              <a:spcBef>
                <a:spcPct val="20000"/>
              </a:spcBef>
              <a:spcAft>
                <a:spcPct val="0"/>
              </a:spcAft>
            </a:pPr>
            <a:r>
              <a:rPr lang="en-US" dirty="0">
                <a:solidFill>
                  <a:srgbClr val="000000"/>
                </a:solidFill>
                <a:latin typeface="Consolas" panose="020B0609020204030204" pitchFamily="49" charset="0"/>
                <a:cs typeface="Consolas" panose="020B0609020204030204" pitchFamily="49" charset="0"/>
              </a:rPr>
              <a:t>   ● ● ● </a:t>
            </a:r>
          </a:p>
          <a:p>
            <a:pPr lvl="0" eaLnBrk="0" fontAlgn="base" hangingPunct="0">
              <a:spcBef>
                <a:spcPct val="20000"/>
              </a:spcBef>
              <a:spcAft>
                <a:spcPct val="0"/>
              </a:spcAft>
            </a:pPr>
            <a:r>
              <a:rPr lang="en-US" dirty="0">
                <a:solidFill>
                  <a:srgbClr val="000000"/>
                </a:solidFill>
                <a:latin typeface="Consolas" panose="020B0609020204030204" pitchFamily="49" charset="0"/>
                <a:cs typeface="Consolas" panose="020B0609020204030204" pitchFamily="49" charset="0"/>
              </a:rPr>
              <a:t>   </a:t>
            </a:r>
            <a:r>
              <a:rPr lang="en-US" b="1" dirty="0">
                <a:solidFill>
                  <a:srgbClr val="C00000"/>
                </a:solidFill>
                <a:latin typeface="Consolas" panose="020B0609020204030204" pitchFamily="49" charset="0"/>
                <a:cs typeface="Consolas" panose="020B0609020204030204" pitchFamily="49" charset="0"/>
              </a:rPr>
              <a:t>foo();</a:t>
            </a:r>
          </a:p>
          <a:p>
            <a:pPr lvl="0" eaLnBrk="0" fontAlgn="base" hangingPunct="0">
              <a:spcBef>
                <a:spcPct val="20000"/>
              </a:spcBef>
              <a:spcAft>
                <a:spcPct val="0"/>
              </a:spcAft>
            </a:pPr>
            <a:r>
              <a:rPr lang="en-US" sz="1600" dirty="0">
                <a:solidFill>
                  <a:srgbClr val="000000"/>
                </a:solidFill>
                <a:latin typeface="Consolas" panose="020B0609020204030204" pitchFamily="49" charset="0"/>
                <a:cs typeface="Consolas" panose="020B0609020204030204" pitchFamily="49" charset="0"/>
              </a:rPr>
              <a:t>    ● ● ● </a:t>
            </a:r>
          </a:p>
          <a:p>
            <a:pPr lvl="0" eaLnBrk="0" fontAlgn="base" hangingPunct="0">
              <a:spcBef>
                <a:spcPct val="20000"/>
              </a:spcBef>
              <a:spcAft>
                <a:spcPct val="0"/>
              </a:spcAft>
            </a:pPr>
            <a:r>
              <a:rPr lang="en-US" dirty="0">
                <a:solidFill>
                  <a:srgbClr val="000000"/>
                </a:solidFill>
                <a:latin typeface="Consolas" panose="020B0609020204030204" pitchFamily="49" charset="0"/>
                <a:cs typeface="Consolas" panose="020B0609020204030204" pitchFamily="49" charset="0"/>
              </a:rPr>
              <a:t>}</a:t>
            </a:r>
          </a:p>
        </p:txBody>
      </p:sp>
      <p:sp>
        <p:nvSpPr>
          <p:cNvPr id="4" name="Title 3"/>
          <p:cNvSpPr>
            <a:spLocks noGrp="1"/>
          </p:cNvSpPr>
          <p:nvPr>
            <p:ph type="title"/>
          </p:nvPr>
        </p:nvSpPr>
        <p:spPr>
          <a:xfrm>
            <a:off x="610021" y="153547"/>
            <a:ext cx="8229600" cy="990600"/>
          </a:xfrm>
        </p:spPr>
        <p:txBody>
          <a:bodyPr>
            <a:normAutofit fontScale="90000"/>
          </a:bodyPr>
          <a:lstStyle/>
          <a:p>
            <a:r>
              <a:rPr lang="en-US" dirty="0"/>
              <a:t>Recall: Link Register for calling functions</a:t>
            </a:r>
          </a:p>
        </p:txBody>
      </p:sp>
      <p:cxnSp>
        <p:nvCxnSpPr>
          <p:cNvPr id="9" name="Straight Arrow Connector 8"/>
          <p:cNvCxnSpPr/>
          <p:nvPr/>
        </p:nvCxnSpPr>
        <p:spPr>
          <a:xfrm>
            <a:off x="4953000" y="4778177"/>
            <a:ext cx="3009900" cy="11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438401" y="4639375"/>
            <a:ext cx="1575139" cy="639280"/>
            <a:chOff x="914400" y="4639375"/>
            <a:chExt cx="1575139" cy="639280"/>
          </a:xfrm>
        </p:grpSpPr>
        <p:sp>
          <p:nvSpPr>
            <p:cNvPr id="21" name="Rectangle 20"/>
            <p:cNvSpPr/>
            <p:nvPr/>
          </p:nvSpPr>
          <p:spPr>
            <a:xfrm>
              <a:off x="914400" y="4909323"/>
              <a:ext cx="944489" cy="369332"/>
            </a:xfrm>
            <a:prstGeom prst="rect">
              <a:avLst/>
            </a:prstGeom>
            <a:ln>
              <a:noFill/>
            </a:ln>
          </p:spPr>
          <p:txBody>
            <a:bodyPr wrap="none">
              <a:spAutoFit/>
            </a:bodyPr>
            <a:lstStyle/>
            <a:p>
              <a:r>
                <a:rPr lang="en-US" b="1" dirty="0">
                  <a:solidFill>
                    <a:srgbClr val="FF0000"/>
                  </a:solidFill>
                  <a:latin typeface="Consolas" panose="020B0609020204030204" pitchFamily="49" charset="0"/>
                </a:rPr>
                <a:t>PC + 4</a:t>
              </a:r>
            </a:p>
          </p:txBody>
        </p:sp>
        <p:sp>
          <p:nvSpPr>
            <p:cNvPr id="22" name="Rectangle 21"/>
            <p:cNvSpPr/>
            <p:nvPr/>
          </p:nvSpPr>
          <p:spPr>
            <a:xfrm>
              <a:off x="1390860" y="4639375"/>
              <a:ext cx="437940" cy="369332"/>
            </a:xfrm>
            <a:prstGeom prst="rect">
              <a:avLst/>
            </a:prstGeom>
            <a:ln>
              <a:noFill/>
            </a:ln>
          </p:spPr>
          <p:txBody>
            <a:bodyPr wrap="none">
              <a:spAutoFit/>
            </a:bodyPr>
            <a:lstStyle/>
            <a:p>
              <a:r>
                <a:rPr lang="en-US" b="1" dirty="0">
                  <a:solidFill>
                    <a:srgbClr val="FF0000"/>
                  </a:solidFill>
                  <a:latin typeface="Consolas" panose="020B0609020204030204" pitchFamily="49" charset="0"/>
                </a:rPr>
                <a:t>PC</a:t>
              </a:r>
            </a:p>
          </p:txBody>
        </p:sp>
        <p:cxnSp>
          <p:nvCxnSpPr>
            <p:cNvPr id="23" name="Straight Arrow Connector 22"/>
            <p:cNvCxnSpPr/>
            <p:nvPr/>
          </p:nvCxnSpPr>
          <p:spPr>
            <a:xfrm>
              <a:off x="1808967" y="4824211"/>
              <a:ext cx="6805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08967" y="5093989"/>
              <a:ext cx="6805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66"/>
          <p:cNvSpPr>
            <a:spLocks noChangeArrowheads="1"/>
          </p:cNvSpPr>
          <p:nvPr/>
        </p:nvSpPr>
        <p:spPr bwMode="auto">
          <a:xfrm>
            <a:off x="7162800" y="1295400"/>
            <a:ext cx="2438400" cy="2303764"/>
          </a:xfrm>
          <a:prstGeom prst="rect">
            <a:avLst/>
          </a:prstGeom>
          <a:solidFill>
            <a:schemeClr val="bg1"/>
          </a:solidFill>
          <a:ln w="9525">
            <a:solidFill>
              <a:srgbClr val="00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endParaRPr lang="en-US">
              <a:solidFill>
                <a:srgbClr val="000000"/>
              </a:solidFill>
            </a:endParaRPr>
          </a:p>
        </p:txBody>
      </p:sp>
      <p:sp>
        <p:nvSpPr>
          <p:cNvPr id="18" name="TextBox 17"/>
          <p:cNvSpPr txBox="1"/>
          <p:nvPr/>
        </p:nvSpPr>
        <p:spPr>
          <a:xfrm>
            <a:off x="7239000" y="1523953"/>
            <a:ext cx="2552700" cy="1514261"/>
          </a:xfrm>
          <a:prstGeom prst="rect">
            <a:avLst/>
          </a:prstGeom>
          <a:noFill/>
        </p:spPr>
        <p:txBody>
          <a:bodyPr wrap="square" rtlCol="0">
            <a:spAutoFit/>
          </a:bodyPr>
          <a:lstStyle/>
          <a:p>
            <a:pPr lvl="0" eaLnBrk="0" fontAlgn="base" hangingPunct="0">
              <a:spcBef>
                <a:spcPct val="20000"/>
              </a:spcBef>
              <a:spcAft>
                <a:spcPct val="0"/>
              </a:spcAft>
            </a:pPr>
            <a:r>
              <a:rPr lang="en-US" dirty="0">
                <a:latin typeface="Consolas" panose="020B0609020204030204" pitchFamily="49" charset="0"/>
              </a:rPr>
              <a:t>void </a:t>
            </a:r>
            <a:r>
              <a:rPr lang="en-US" dirty="0">
                <a:solidFill>
                  <a:srgbClr val="C00000"/>
                </a:solidFill>
                <a:latin typeface="Consolas" panose="020B0609020204030204" pitchFamily="49" charset="0"/>
              </a:rPr>
              <a:t>foo</a:t>
            </a:r>
            <a:r>
              <a:rPr lang="en-US" dirty="0">
                <a:latin typeface="Consolas" panose="020B0609020204030204" pitchFamily="49" charset="0"/>
              </a:rPr>
              <a:t> (void) {</a:t>
            </a:r>
          </a:p>
          <a:p>
            <a:pPr lvl="0" eaLnBrk="0" fontAlgn="base" hangingPunct="0">
              <a:spcBef>
                <a:spcPct val="20000"/>
              </a:spcBef>
              <a:spcAft>
                <a:spcPct val="0"/>
              </a:spcAft>
            </a:pPr>
            <a:r>
              <a:rPr lang="en-US" dirty="0">
                <a:solidFill>
                  <a:srgbClr val="000000"/>
                </a:solidFill>
                <a:latin typeface="Consolas" panose="020B0609020204030204" pitchFamily="49" charset="0"/>
              </a:rPr>
              <a:t>     </a:t>
            </a:r>
            <a:r>
              <a:rPr lang="en-US" sz="1100" dirty="0">
                <a:solidFill>
                  <a:srgbClr val="000000"/>
                </a:solidFill>
                <a:latin typeface="Consolas" panose="020B0609020204030204" pitchFamily="49" charset="0"/>
                <a:cs typeface="Arial" charset="0"/>
              </a:rPr>
              <a:t>● ● ●</a:t>
            </a:r>
          </a:p>
          <a:p>
            <a:pPr lvl="0" eaLnBrk="0" fontAlgn="base" hangingPunct="0">
              <a:spcBef>
                <a:spcPct val="20000"/>
              </a:spcBef>
              <a:spcAft>
                <a:spcPct val="0"/>
              </a:spcAft>
            </a:pPr>
            <a:r>
              <a:rPr lang="en-US" sz="1100" dirty="0">
                <a:solidFill>
                  <a:srgbClr val="000000"/>
                </a:solidFill>
                <a:latin typeface="Consolas" panose="020B0609020204030204" pitchFamily="49" charset="0"/>
                <a:cs typeface="Arial" charset="0"/>
              </a:rPr>
              <a:t>        ● ● ●</a:t>
            </a:r>
            <a:endParaRPr lang="en-US" dirty="0">
              <a:solidFill>
                <a:srgbClr val="000000"/>
              </a:solidFill>
              <a:latin typeface="Consolas" panose="020B0609020204030204" pitchFamily="49" charset="0"/>
            </a:endParaRPr>
          </a:p>
          <a:p>
            <a:pPr lvl="0" eaLnBrk="0" fontAlgn="base" hangingPunct="0">
              <a:spcBef>
                <a:spcPct val="20000"/>
              </a:spcBef>
              <a:spcAft>
                <a:spcPct val="0"/>
              </a:spcAft>
            </a:pPr>
            <a:r>
              <a:rPr lang="en-US" b="1" dirty="0">
                <a:solidFill>
                  <a:srgbClr val="0000FF"/>
                </a:solidFill>
                <a:latin typeface="Consolas" panose="020B0609020204030204" pitchFamily="49" charset="0"/>
              </a:rPr>
              <a:t>     return;</a:t>
            </a:r>
            <a:endParaRPr lang="en-US" dirty="0">
              <a:latin typeface="Consolas" panose="020B0609020204030204" pitchFamily="49" charset="0"/>
            </a:endParaRPr>
          </a:p>
          <a:p>
            <a:r>
              <a:rPr lang="en-US" dirty="0">
                <a:latin typeface="Consolas" panose="020B0609020204030204" pitchFamily="49" charset="0"/>
              </a:rPr>
              <a:t>}</a:t>
            </a:r>
          </a:p>
        </p:txBody>
      </p:sp>
      <p:cxnSp>
        <p:nvCxnSpPr>
          <p:cNvPr id="19" name="Straight Arrow Connector 18"/>
          <p:cNvCxnSpPr/>
          <p:nvPr/>
        </p:nvCxnSpPr>
        <p:spPr>
          <a:xfrm flipV="1">
            <a:off x="4191000" y="1731936"/>
            <a:ext cx="3048000" cy="10715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24326" y="2595735"/>
            <a:ext cx="3724275" cy="43482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0477072">
            <a:off x="4749160" y="1874635"/>
            <a:ext cx="2292807" cy="307777"/>
          </a:xfrm>
          <a:prstGeom prst="rect">
            <a:avLst/>
          </a:prstGeom>
          <a:noFill/>
        </p:spPr>
        <p:txBody>
          <a:bodyPr wrap="none" rtlCol="0">
            <a:spAutoFit/>
          </a:bodyPr>
          <a:lstStyle/>
          <a:p>
            <a:r>
              <a:rPr lang="en-US" sz="1400" b="1" dirty="0">
                <a:solidFill>
                  <a:srgbClr val="FF0000"/>
                </a:solidFill>
              </a:rPr>
              <a:t>Transfer control to </a:t>
            </a:r>
            <a:r>
              <a:rPr lang="en-US" sz="1400" b="1" dirty="0" err="1">
                <a:solidFill>
                  <a:srgbClr val="FF0000"/>
                </a:solidFill>
              </a:rPr>
              <a:t>callee</a:t>
            </a:r>
            <a:endParaRPr lang="en-US" sz="1400" b="1" dirty="0">
              <a:solidFill>
                <a:srgbClr val="FF0000"/>
              </a:solidFill>
            </a:endParaRPr>
          </a:p>
        </p:txBody>
      </p:sp>
      <p:sp>
        <p:nvSpPr>
          <p:cNvPr id="26" name="TextBox 25"/>
          <p:cNvSpPr txBox="1"/>
          <p:nvPr/>
        </p:nvSpPr>
        <p:spPr>
          <a:xfrm rot="21179992">
            <a:off x="4709172" y="2500659"/>
            <a:ext cx="2291012" cy="307777"/>
          </a:xfrm>
          <a:prstGeom prst="rect">
            <a:avLst/>
          </a:prstGeom>
          <a:noFill/>
        </p:spPr>
        <p:txBody>
          <a:bodyPr wrap="none" rtlCol="0">
            <a:spAutoFit/>
          </a:bodyPr>
          <a:lstStyle/>
          <a:p>
            <a:r>
              <a:rPr lang="en-US" sz="1400" b="1" dirty="0">
                <a:solidFill>
                  <a:srgbClr val="0000FF"/>
                </a:solidFill>
              </a:rPr>
              <a:t>Resume suspended caller</a:t>
            </a:r>
          </a:p>
        </p:txBody>
      </p:sp>
      <p:sp>
        <p:nvSpPr>
          <p:cNvPr id="34" name="TextBox 33"/>
          <p:cNvSpPr txBox="1"/>
          <p:nvPr/>
        </p:nvSpPr>
        <p:spPr>
          <a:xfrm>
            <a:off x="6217584" y="4079022"/>
            <a:ext cx="1577676" cy="646331"/>
          </a:xfrm>
          <a:prstGeom prst="rect">
            <a:avLst/>
          </a:prstGeom>
          <a:solidFill>
            <a:srgbClr val="FFFF00"/>
          </a:solidFill>
        </p:spPr>
        <p:txBody>
          <a:bodyPr wrap="none" rtlCol="0">
            <a:spAutoFit/>
          </a:bodyPr>
          <a:lstStyle/>
          <a:p>
            <a:r>
              <a:rPr lang="en-US" b="1" dirty="0">
                <a:solidFill>
                  <a:srgbClr val="FF0000"/>
                </a:solidFill>
                <a:latin typeface="Consolas" panose="020B0609020204030204" pitchFamily="49" charset="0"/>
              </a:rPr>
              <a:t>LR = PC + 4</a:t>
            </a:r>
          </a:p>
          <a:p>
            <a:r>
              <a:rPr lang="en-US" b="1" dirty="0">
                <a:solidFill>
                  <a:srgbClr val="FF0000"/>
                </a:solidFill>
                <a:latin typeface="Consolas" panose="020B0609020204030204" pitchFamily="49" charset="0"/>
              </a:rPr>
              <a:t>PC = foo</a:t>
            </a:r>
          </a:p>
        </p:txBody>
      </p:sp>
    </p:spTree>
    <p:extLst>
      <p:ext uri="{BB962C8B-B14F-4D97-AF65-F5344CB8AC3E}">
        <p14:creationId xmlns:p14="http://schemas.microsoft.com/office/powerpoint/2010/main" val="161826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0D2D-76B8-8C9F-B0D9-FD76E8E5D863}"/>
              </a:ext>
            </a:extLst>
          </p:cNvPr>
          <p:cNvSpPr>
            <a:spLocks noGrp="1"/>
          </p:cNvSpPr>
          <p:nvPr>
            <p:ph type="title"/>
          </p:nvPr>
        </p:nvSpPr>
        <p:spPr/>
        <p:txBody>
          <a:bodyPr/>
          <a:lstStyle/>
          <a:p>
            <a:r>
              <a:rPr lang="en-US" dirty="0"/>
              <a:t>Which stack to use when an interrupt returns?</a:t>
            </a:r>
          </a:p>
        </p:txBody>
      </p:sp>
      <p:sp>
        <p:nvSpPr>
          <p:cNvPr id="3" name="Slide Number Placeholder 2">
            <a:extLst>
              <a:ext uri="{FF2B5EF4-FFF2-40B4-BE49-F238E27FC236}">
                <a16:creationId xmlns:a16="http://schemas.microsoft.com/office/drawing/2014/main" id="{976DA21E-CA1E-F0FC-FE17-1559E7EE9934}"/>
              </a:ext>
            </a:extLst>
          </p:cNvPr>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19</a:t>
            </a:fld>
            <a:endParaRPr kumimoji="0" lang="en-US" dirty="0"/>
          </a:p>
        </p:txBody>
      </p:sp>
      <p:sp>
        <p:nvSpPr>
          <p:cNvPr id="4" name="Content Placeholder 3">
            <a:extLst>
              <a:ext uri="{FF2B5EF4-FFF2-40B4-BE49-F238E27FC236}">
                <a16:creationId xmlns:a16="http://schemas.microsoft.com/office/drawing/2014/main" id="{DA36B7B9-576A-3137-EDCF-4AD9019CFF28}"/>
              </a:ext>
            </a:extLst>
          </p:cNvPr>
          <p:cNvSpPr>
            <a:spLocks noGrp="1"/>
          </p:cNvSpPr>
          <p:nvPr>
            <p:ph sz="quarter" idx="1"/>
          </p:nvPr>
        </p:nvSpPr>
        <p:spPr>
          <a:xfrm>
            <a:off x="609600" y="1143000"/>
            <a:ext cx="10972800" cy="4116070"/>
          </a:xfrm>
        </p:spPr>
        <p:txBody>
          <a:bodyPr>
            <a:normAutofit fontScale="85000" lnSpcReduction="20000"/>
          </a:bodyPr>
          <a:lstStyle/>
          <a:p>
            <a:r>
              <a:rPr lang="en-US" dirty="0"/>
              <a:t>When an interrupt (ISR) occurs on an ARM Cortex-M core:</a:t>
            </a:r>
          </a:p>
          <a:p>
            <a:pPr lvl="1"/>
            <a:r>
              <a:rPr lang="en-US" dirty="0"/>
              <a:t>The CPU automatically saves (stacks) part of the current context — registers R0-R3, R12, LR, PC, and </a:t>
            </a:r>
            <a:r>
              <a:rPr lang="en-US" dirty="0" err="1"/>
              <a:t>xPSR</a:t>
            </a:r>
            <a:r>
              <a:rPr lang="en-US" dirty="0"/>
              <a:t> — to the stack.</a:t>
            </a:r>
          </a:p>
          <a:p>
            <a:pPr lvl="1"/>
            <a:r>
              <a:rPr lang="en-US" dirty="0"/>
              <a:t>It then loads the ISR’s address into PC, and sets LR to a special EXC_RETURN value — not a normal function return address.</a:t>
            </a:r>
          </a:p>
          <a:p>
            <a:r>
              <a:rPr lang="en-US" sz="2800" dirty="0"/>
              <a:t>Link Register (LR) now has two usages:</a:t>
            </a:r>
          </a:p>
          <a:p>
            <a:pPr lvl="1"/>
            <a:r>
              <a:rPr lang="en-US" sz="2400" dirty="0"/>
              <a:t>For subroutine calls: LR holds the return address (the instruction after BL).</a:t>
            </a:r>
          </a:p>
          <a:p>
            <a:pPr lvl="1"/>
            <a:r>
              <a:rPr lang="en-US" sz="2400" dirty="0"/>
              <a:t>For interrupts: LR holds EXC_RETURN value indicating how to restore context when exiting the interrupt. The CPU recognizes this special pattern (bits [31:28] = 0xF) and performs an exception return sequence rather than a regular branch. It returns to the original PC before the interrupt occurred.</a:t>
            </a:r>
          </a:p>
          <a:p>
            <a:pPr lvl="2"/>
            <a:r>
              <a:rPr lang="en-US" dirty="0"/>
              <a:t>Thread mode: Normal program execution;  Handler mode: ISR execution. </a:t>
            </a:r>
          </a:p>
          <a:p>
            <a:pPr lvl="2"/>
            <a:r>
              <a:rPr lang="en-US" dirty="0"/>
              <a:t>If an interrupt occurs while already in Handler mode (nested interrupt), LR is set to a different EXC_RETURN value (0xFFFFFFF1) to indicate that the CPU should return to Handler mode when that ISR completes.</a:t>
            </a:r>
            <a:endParaRPr lang="en-US" sz="2100" dirty="0"/>
          </a:p>
        </p:txBody>
      </p:sp>
      <p:graphicFrame>
        <p:nvGraphicFramePr>
          <p:cNvPr id="5" name="Table 4">
            <a:extLst>
              <a:ext uri="{FF2B5EF4-FFF2-40B4-BE49-F238E27FC236}">
                <a16:creationId xmlns:a16="http://schemas.microsoft.com/office/drawing/2014/main" id="{8F35DBE4-9A35-61CC-8D2B-EC578BADB412}"/>
              </a:ext>
            </a:extLst>
          </p:cNvPr>
          <p:cNvGraphicFramePr>
            <a:graphicFrameLocks noGrp="1"/>
          </p:cNvGraphicFramePr>
          <p:nvPr>
            <p:extLst>
              <p:ext uri="{D42A27DB-BD31-4B8C-83A1-F6EECF244321}">
                <p14:modId xmlns:p14="http://schemas.microsoft.com/office/powerpoint/2010/main" val="3292933623"/>
              </p:ext>
            </p:extLst>
          </p:nvPr>
        </p:nvGraphicFramePr>
        <p:xfrm>
          <a:off x="2362200" y="5209903"/>
          <a:ext cx="8305800" cy="1463040"/>
        </p:xfrm>
        <a:graphic>
          <a:graphicData uri="http://schemas.openxmlformats.org/drawingml/2006/table">
            <a:tbl>
              <a:tblPr>
                <a:tableStyleId>{5940675A-B579-460E-94D1-54222C63F5DA}</a:tableStyleId>
              </a:tblPr>
              <a:tblGrid>
                <a:gridCol w="2528003">
                  <a:extLst>
                    <a:ext uri="{9D8B030D-6E8A-4147-A177-3AD203B41FA5}">
                      <a16:colId xmlns:a16="http://schemas.microsoft.com/office/drawing/2014/main" val="2672915081"/>
                    </a:ext>
                  </a:extLst>
                </a:gridCol>
                <a:gridCol w="5777797">
                  <a:extLst>
                    <a:ext uri="{9D8B030D-6E8A-4147-A177-3AD203B41FA5}">
                      <a16:colId xmlns:a16="http://schemas.microsoft.com/office/drawing/2014/main" val="435911971"/>
                    </a:ext>
                  </a:extLst>
                </a:gridCol>
              </a:tblGrid>
              <a:tr h="0">
                <a:tc>
                  <a:txBody>
                    <a:bodyPr/>
                    <a:lstStyle/>
                    <a:p>
                      <a:pPr>
                        <a:buNone/>
                      </a:pPr>
                      <a:r>
                        <a:rPr lang="en-US"/>
                        <a:t>EXC_RETURN value</a:t>
                      </a:r>
                    </a:p>
                  </a:txBody>
                  <a:tcPr anchor="ctr">
                    <a:solidFill>
                      <a:schemeClr val="bg1">
                        <a:lumMod val="85000"/>
                      </a:schemeClr>
                    </a:solidFill>
                  </a:tcPr>
                </a:tc>
                <a:tc>
                  <a:txBody>
                    <a:bodyPr/>
                    <a:lstStyle/>
                    <a:p>
                      <a:pPr>
                        <a:buNone/>
                      </a:pPr>
                      <a:r>
                        <a:rPr lang="en-US" dirty="0"/>
                        <a:t>Meaning</a:t>
                      </a:r>
                    </a:p>
                  </a:txBody>
                  <a:tcPr anchor="ctr">
                    <a:solidFill>
                      <a:schemeClr val="bg1">
                        <a:lumMod val="85000"/>
                      </a:schemeClr>
                    </a:solidFill>
                  </a:tcPr>
                </a:tc>
                <a:extLst>
                  <a:ext uri="{0D108BD9-81ED-4DB2-BD59-A6C34878D82A}">
                    <a16:rowId xmlns:a16="http://schemas.microsoft.com/office/drawing/2014/main" val="401400353"/>
                  </a:ext>
                </a:extLst>
              </a:tr>
              <a:tr h="0">
                <a:tc>
                  <a:txBody>
                    <a:bodyPr/>
                    <a:lstStyle/>
                    <a:p>
                      <a:pPr>
                        <a:buNone/>
                      </a:pPr>
                      <a:r>
                        <a:rPr lang="en-US"/>
                        <a:t>0xFFFFFFF1</a:t>
                      </a:r>
                    </a:p>
                  </a:txBody>
                  <a:tcPr anchor="ctr"/>
                </a:tc>
                <a:tc>
                  <a:txBody>
                    <a:bodyPr/>
                    <a:lstStyle/>
                    <a:p>
                      <a:pPr>
                        <a:buNone/>
                      </a:pPr>
                      <a:r>
                        <a:rPr lang="en-US" b="0" dirty="0"/>
                        <a:t>Return to Handler mode, using MSP (for nested interrupts)</a:t>
                      </a:r>
                    </a:p>
                  </a:txBody>
                  <a:tcPr anchor="ctr"/>
                </a:tc>
                <a:extLst>
                  <a:ext uri="{0D108BD9-81ED-4DB2-BD59-A6C34878D82A}">
                    <a16:rowId xmlns:a16="http://schemas.microsoft.com/office/drawing/2014/main" val="2547786609"/>
                  </a:ext>
                </a:extLst>
              </a:tr>
              <a:tr h="0">
                <a:tc>
                  <a:txBody>
                    <a:bodyPr/>
                    <a:lstStyle/>
                    <a:p>
                      <a:pPr>
                        <a:buNone/>
                      </a:pPr>
                      <a:r>
                        <a:rPr lang="en-US" dirty="0"/>
                        <a:t>0xFFFFFFF9</a:t>
                      </a:r>
                    </a:p>
                  </a:txBody>
                  <a:tcPr anchor="ctr"/>
                </a:tc>
                <a:tc>
                  <a:txBody>
                    <a:bodyPr/>
                    <a:lstStyle/>
                    <a:p>
                      <a:pPr>
                        <a:buNone/>
                      </a:pPr>
                      <a:r>
                        <a:rPr lang="en-US" b="0"/>
                        <a:t>Return to Thread mode, using MSP</a:t>
                      </a:r>
                    </a:p>
                  </a:txBody>
                  <a:tcPr anchor="ctr"/>
                </a:tc>
                <a:extLst>
                  <a:ext uri="{0D108BD9-81ED-4DB2-BD59-A6C34878D82A}">
                    <a16:rowId xmlns:a16="http://schemas.microsoft.com/office/drawing/2014/main" val="229160412"/>
                  </a:ext>
                </a:extLst>
              </a:tr>
              <a:tr h="0">
                <a:tc>
                  <a:txBody>
                    <a:bodyPr/>
                    <a:lstStyle/>
                    <a:p>
                      <a:pPr>
                        <a:buNone/>
                      </a:pPr>
                      <a:r>
                        <a:rPr lang="en-US"/>
                        <a:t>0xFFFFFFFD</a:t>
                      </a:r>
                    </a:p>
                  </a:txBody>
                  <a:tcPr anchor="ctr"/>
                </a:tc>
                <a:tc>
                  <a:txBody>
                    <a:bodyPr/>
                    <a:lstStyle/>
                    <a:p>
                      <a:pPr>
                        <a:buNone/>
                      </a:pPr>
                      <a:r>
                        <a:rPr lang="en-US" b="0" dirty="0"/>
                        <a:t>Return to Thread mode, using PSP</a:t>
                      </a:r>
                    </a:p>
                  </a:txBody>
                  <a:tcPr anchor="ctr"/>
                </a:tc>
                <a:extLst>
                  <a:ext uri="{0D108BD9-81ED-4DB2-BD59-A6C34878D82A}">
                    <a16:rowId xmlns:a16="http://schemas.microsoft.com/office/drawing/2014/main" val="1370116846"/>
                  </a:ext>
                </a:extLst>
              </a:tr>
            </a:tbl>
          </a:graphicData>
        </a:graphic>
      </p:graphicFrame>
    </p:spTree>
    <p:extLst>
      <p:ext uri="{BB962C8B-B14F-4D97-AF65-F5344CB8AC3E}">
        <p14:creationId xmlns:p14="http://schemas.microsoft.com/office/powerpoint/2010/main" val="172920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a:t>
            </a:r>
            <a:r>
              <a:rPr lang="en-US" i="1" dirty="0"/>
              <a:t>vs</a:t>
            </a:r>
            <a:r>
              <a:rPr lang="en-US" dirty="0"/>
              <a:t> Interrupt</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a:t>
            </a:fld>
            <a:endParaRPr kumimoji="0" lang="en-US" dirty="0"/>
          </a:p>
        </p:txBody>
      </p:sp>
      <p:graphicFrame>
        <p:nvGraphicFramePr>
          <p:cNvPr id="5" name="Table 4"/>
          <p:cNvGraphicFramePr>
            <a:graphicFrameLocks noGrp="1"/>
          </p:cNvGraphicFramePr>
          <p:nvPr>
            <p:extLst>
              <p:ext uri="{D42A27DB-BD31-4B8C-83A1-F6EECF244321}">
                <p14:modId xmlns:p14="http://schemas.microsoft.com/office/powerpoint/2010/main" val="1532661941"/>
              </p:ext>
            </p:extLst>
          </p:nvPr>
        </p:nvGraphicFramePr>
        <p:xfrm>
          <a:off x="2137664" y="3494453"/>
          <a:ext cx="8915400" cy="1981200"/>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2782277325"/>
                    </a:ext>
                  </a:extLst>
                </a:gridCol>
                <a:gridCol w="4457700">
                  <a:extLst>
                    <a:ext uri="{9D8B030D-6E8A-4147-A177-3AD203B41FA5}">
                      <a16:colId xmlns:a16="http://schemas.microsoft.com/office/drawing/2014/main" val="927491832"/>
                    </a:ext>
                  </a:extLst>
                </a:gridCol>
              </a:tblGrid>
              <a:tr h="142240">
                <a:tc>
                  <a:txBody>
                    <a:bodyPr/>
                    <a:lstStyle/>
                    <a:p>
                      <a:r>
                        <a:rPr lang="en-US" sz="2000" dirty="0"/>
                        <a:t>Polling</a:t>
                      </a:r>
                    </a:p>
                  </a:txBody>
                  <a:tcPr/>
                </a:tc>
                <a:tc>
                  <a:txBody>
                    <a:bodyPr/>
                    <a:lstStyle/>
                    <a:p>
                      <a:r>
                        <a:rPr lang="en-US" sz="2000" dirty="0"/>
                        <a:t>Interrupt</a:t>
                      </a:r>
                    </a:p>
                  </a:txBody>
                  <a:tcPr/>
                </a:tc>
                <a:extLst>
                  <a:ext uri="{0D108BD9-81ED-4DB2-BD59-A6C34878D82A}">
                    <a16:rowId xmlns:a16="http://schemas.microsoft.com/office/drawing/2014/main" val="632778591"/>
                  </a:ext>
                </a:extLst>
              </a:tr>
              <a:tr h="370840">
                <a:tc>
                  <a:txBody>
                    <a:bodyPr/>
                    <a:lstStyle/>
                    <a:p>
                      <a:r>
                        <a:rPr lang="en-US" sz="2000" dirty="0"/>
                        <a:t>Software periodically checks</a:t>
                      </a:r>
                    </a:p>
                  </a:txBody>
                  <a:tcPr/>
                </a:tc>
                <a:tc>
                  <a:txBody>
                    <a:bodyPr/>
                    <a:lstStyle/>
                    <a:p>
                      <a:r>
                        <a:rPr lang="en-US" sz="2000" dirty="0"/>
                        <a:t>CPU take</a:t>
                      </a:r>
                      <a:r>
                        <a:rPr lang="en-US" sz="2000" baseline="0" dirty="0"/>
                        <a:t>s </a:t>
                      </a:r>
                      <a:r>
                        <a:rPr lang="en-US" sz="2000" dirty="0"/>
                        <a:t>action only if an event occurs</a:t>
                      </a:r>
                    </a:p>
                  </a:txBody>
                  <a:tcPr/>
                </a:tc>
                <a:extLst>
                  <a:ext uri="{0D108BD9-81ED-4DB2-BD59-A6C34878D82A}">
                    <a16:rowId xmlns:a16="http://schemas.microsoft.com/office/drawing/2014/main" val="117286773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Waste lot of CPU cycles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Does not waste CPU cycles</a:t>
                      </a:r>
                    </a:p>
                  </a:txBody>
                  <a:tcPr/>
                </a:tc>
                <a:extLst>
                  <a:ext uri="{0D108BD9-81ED-4DB2-BD59-A6C34878D82A}">
                    <a16:rowId xmlns:a16="http://schemas.microsoft.com/office/drawing/2014/main" val="2647394845"/>
                  </a:ext>
                </a:extLst>
              </a:tr>
              <a:tr h="370840">
                <a:tc>
                  <a:txBody>
                    <a:bodyPr/>
                    <a:lstStyle/>
                    <a:p>
                      <a:r>
                        <a:rPr lang="en-US" sz="2000" dirty="0"/>
                        <a:t>Triggered by software</a:t>
                      </a:r>
                    </a:p>
                  </a:txBody>
                  <a:tcPr/>
                </a:tc>
                <a:tc>
                  <a:txBody>
                    <a:bodyPr/>
                    <a:lstStyle/>
                    <a:p>
                      <a:r>
                        <a:rPr lang="en-US" sz="2000" dirty="0"/>
                        <a:t>Triggered</a:t>
                      </a:r>
                      <a:r>
                        <a:rPr lang="en-US" sz="2000" baseline="0" dirty="0"/>
                        <a:t> by hardware or software</a:t>
                      </a:r>
                      <a:endParaRPr lang="en-US" sz="2000" dirty="0"/>
                    </a:p>
                  </a:txBody>
                  <a:tcPr/>
                </a:tc>
                <a:extLst>
                  <a:ext uri="{0D108BD9-81ED-4DB2-BD59-A6C34878D82A}">
                    <a16:rowId xmlns:a16="http://schemas.microsoft.com/office/drawing/2014/main" val="2074478595"/>
                  </a:ext>
                </a:extLst>
              </a:tr>
              <a:tr h="370840">
                <a:tc>
                  <a:txBody>
                    <a:bodyPr/>
                    <a:lstStyle/>
                    <a:p>
                      <a:r>
                        <a:rPr lang="en-US" sz="2000" dirty="0"/>
                        <a:t>Occurs periodically </a:t>
                      </a:r>
                    </a:p>
                  </a:txBody>
                  <a:tcPr/>
                </a:tc>
                <a:tc>
                  <a:txBody>
                    <a:bodyPr/>
                    <a:lstStyle/>
                    <a:p>
                      <a:r>
                        <a:rPr lang="en-US" sz="2000" dirty="0"/>
                        <a:t>Can occur any time</a:t>
                      </a:r>
                    </a:p>
                  </a:txBody>
                  <a:tcPr/>
                </a:tc>
                <a:extLst>
                  <a:ext uri="{0D108BD9-81ED-4DB2-BD59-A6C34878D82A}">
                    <a16:rowId xmlns:a16="http://schemas.microsoft.com/office/drawing/2014/main" val="3681517356"/>
                  </a:ext>
                </a:extLst>
              </a:tr>
            </a:tbl>
          </a:graphicData>
        </a:graphic>
      </p:graphicFrame>
      <p:sp>
        <p:nvSpPr>
          <p:cNvPr id="6" name="Content Placeholder 2">
            <a:extLst>
              <a:ext uri="{FF2B5EF4-FFF2-40B4-BE49-F238E27FC236}">
                <a16:creationId xmlns:a16="http://schemas.microsoft.com/office/drawing/2014/main" id="{BEFE17AE-4C1F-E84F-BA57-23BE31D1C663}"/>
              </a:ext>
            </a:extLst>
          </p:cNvPr>
          <p:cNvSpPr>
            <a:spLocks noGrp="1"/>
          </p:cNvSpPr>
          <p:nvPr>
            <p:ph sz="quarter" idx="1"/>
          </p:nvPr>
        </p:nvSpPr>
        <p:spPr>
          <a:xfrm>
            <a:off x="609600" y="1284653"/>
            <a:ext cx="10591800" cy="2068147"/>
          </a:xfrm>
        </p:spPr>
        <p:txBody>
          <a:bodyPr>
            <a:normAutofit/>
          </a:bodyPr>
          <a:lstStyle/>
          <a:p>
            <a:r>
              <a:rPr lang="en-US" sz="2400" dirty="0"/>
              <a:t>Interrupt-driven operations</a:t>
            </a:r>
          </a:p>
          <a:p>
            <a:pPr lvl="1"/>
            <a:r>
              <a:rPr lang="en-US" sz="2100" dirty="0"/>
              <a:t>Allows CPU to perform other tasks until external/internal devices require service</a:t>
            </a:r>
          </a:p>
          <a:p>
            <a:pPr lvl="1"/>
            <a:r>
              <a:rPr lang="en-US" sz="2100" dirty="0"/>
              <a:t>CPU stops the current code and starts to execute an ISR</a:t>
            </a:r>
          </a:p>
          <a:p>
            <a:endParaRPr lang="en-US" sz="2400" dirty="0"/>
          </a:p>
          <a:p>
            <a:endParaRPr lang="en-US" sz="2400" dirty="0"/>
          </a:p>
        </p:txBody>
      </p:sp>
    </p:spTree>
    <p:extLst>
      <p:ext uri="{BB962C8B-B14F-4D97-AF65-F5344CB8AC3E}">
        <p14:creationId xmlns:p14="http://schemas.microsoft.com/office/powerpoint/2010/main" val="32163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Stacking &amp; </a:t>
            </a:r>
            <a:r>
              <a:rPr lang="en-US" dirty="0" err="1"/>
              <a:t>Unstacking</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20</a:t>
            </a:fld>
            <a:endParaRPr kumimoji="0" lang="en-US" dirty="0"/>
          </a:p>
        </p:txBody>
      </p:sp>
      <p:cxnSp>
        <p:nvCxnSpPr>
          <p:cNvPr id="6" name="Straight Arrow Connector 5"/>
          <p:cNvCxnSpPr/>
          <p:nvPr/>
        </p:nvCxnSpPr>
        <p:spPr>
          <a:xfrm>
            <a:off x="2514600" y="4844533"/>
            <a:ext cx="7010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423493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3091933"/>
            <a:ext cx="1981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15200" y="4225409"/>
            <a:ext cx="2209800" cy="9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572000" y="3091934"/>
            <a:ext cx="381000" cy="1133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34200" y="3091934"/>
            <a:ext cx="381000" cy="1133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4781550" y="2939533"/>
            <a:ext cx="0" cy="333416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124701" y="2939533"/>
            <a:ext cx="26143" cy="333416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65606" y="2570201"/>
            <a:ext cx="1849545" cy="369332"/>
          </a:xfrm>
          <a:prstGeom prst="rect">
            <a:avLst/>
          </a:prstGeom>
          <a:noFill/>
        </p:spPr>
        <p:txBody>
          <a:bodyPr wrap="none" rtlCol="0">
            <a:spAutoFit/>
          </a:bodyPr>
          <a:lstStyle/>
          <a:p>
            <a:r>
              <a:rPr lang="en-US" dirty="0"/>
              <a:t>Interrupt Handler</a:t>
            </a:r>
          </a:p>
        </p:txBody>
      </p:sp>
      <p:sp>
        <p:nvSpPr>
          <p:cNvPr id="27" name="TextBox 26"/>
          <p:cNvSpPr txBox="1"/>
          <p:nvPr/>
        </p:nvSpPr>
        <p:spPr>
          <a:xfrm>
            <a:off x="5046555" y="4896444"/>
            <a:ext cx="1963845" cy="369332"/>
          </a:xfrm>
          <a:prstGeom prst="rect">
            <a:avLst/>
          </a:prstGeom>
          <a:noFill/>
        </p:spPr>
        <p:txBody>
          <a:bodyPr wrap="square" rtlCol="0">
            <a:spAutoFit/>
          </a:bodyPr>
          <a:lstStyle/>
          <a:p>
            <a:pPr algn="ctr"/>
            <a:r>
              <a:rPr lang="en-US" dirty="0"/>
              <a:t>Handler Mode</a:t>
            </a:r>
          </a:p>
        </p:txBody>
      </p:sp>
      <p:sp>
        <p:nvSpPr>
          <p:cNvPr id="28" name="TextBox 27"/>
          <p:cNvSpPr txBox="1"/>
          <p:nvPr/>
        </p:nvSpPr>
        <p:spPr>
          <a:xfrm>
            <a:off x="7315201" y="4896444"/>
            <a:ext cx="1963845" cy="369332"/>
          </a:xfrm>
          <a:prstGeom prst="rect">
            <a:avLst/>
          </a:prstGeom>
          <a:noFill/>
        </p:spPr>
        <p:txBody>
          <a:bodyPr wrap="square" rtlCol="0">
            <a:spAutoFit/>
          </a:bodyPr>
          <a:lstStyle/>
          <a:p>
            <a:pPr algn="ctr"/>
            <a:r>
              <a:rPr lang="en-US" dirty="0"/>
              <a:t>Thread Mode</a:t>
            </a:r>
          </a:p>
        </p:txBody>
      </p:sp>
      <p:sp>
        <p:nvSpPr>
          <p:cNvPr id="29" name="TextBox 28"/>
          <p:cNvSpPr txBox="1"/>
          <p:nvPr/>
        </p:nvSpPr>
        <p:spPr>
          <a:xfrm>
            <a:off x="2637375" y="4910255"/>
            <a:ext cx="1963845" cy="369332"/>
          </a:xfrm>
          <a:prstGeom prst="rect">
            <a:avLst/>
          </a:prstGeom>
          <a:noFill/>
        </p:spPr>
        <p:txBody>
          <a:bodyPr wrap="square" rtlCol="0">
            <a:spAutoFit/>
          </a:bodyPr>
          <a:lstStyle/>
          <a:p>
            <a:pPr algn="ctr"/>
            <a:r>
              <a:rPr lang="en-US" dirty="0"/>
              <a:t>Thread Mode</a:t>
            </a:r>
          </a:p>
        </p:txBody>
      </p:sp>
      <p:sp>
        <p:nvSpPr>
          <p:cNvPr id="30" name="TextBox 29"/>
          <p:cNvSpPr txBox="1"/>
          <p:nvPr/>
        </p:nvSpPr>
        <p:spPr>
          <a:xfrm>
            <a:off x="3352801" y="2909410"/>
            <a:ext cx="1248419" cy="646331"/>
          </a:xfrm>
          <a:prstGeom prst="rect">
            <a:avLst/>
          </a:prstGeom>
          <a:noFill/>
        </p:spPr>
        <p:txBody>
          <a:bodyPr wrap="none" rtlCol="0">
            <a:spAutoFit/>
          </a:bodyPr>
          <a:lstStyle/>
          <a:p>
            <a:r>
              <a:rPr lang="en-US" b="1" dirty="0">
                <a:solidFill>
                  <a:schemeClr val="accent1"/>
                </a:solidFill>
              </a:rPr>
              <a:t>Interrupt </a:t>
            </a:r>
          </a:p>
          <a:p>
            <a:pPr algn="ctr"/>
            <a:r>
              <a:rPr lang="en-US" b="1" dirty="0">
                <a:solidFill>
                  <a:schemeClr val="accent1"/>
                </a:solidFill>
              </a:rPr>
              <a:t>Signal</a:t>
            </a:r>
          </a:p>
        </p:txBody>
      </p:sp>
      <p:cxnSp>
        <p:nvCxnSpPr>
          <p:cNvPr id="32" name="Straight Arrow Connector 31"/>
          <p:cNvCxnSpPr>
            <a:stCxn id="30" idx="2"/>
          </p:cNvCxnSpPr>
          <p:nvPr/>
        </p:nvCxnSpPr>
        <p:spPr>
          <a:xfrm>
            <a:off x="3977010" y="3555740"/>
            <a:ext cx="594990" cy="66966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782481" y="3865601"/>
            <a:ext cx="1496564" cy="369332"/>
          </a:xfrm>
          <a:prstGeom prst="rect">
            <a:avLst/>
          </a:prstGeom>
          <a:noFill/>
        </p:spPr>
        <p:txBody>
          <a:bodyPr wrap="none" rtlCol="0">
            <a:spAutoFit/>
          </a:bodyPr>
          <a:lstStyle/>
          <a:p>
            <a:r>
              <a:rPr lang="en-US" dirty="0"/>
              <a:t>User Program</a:t>
            </a:r>
          </a:p>
        </p:txBody>
      </p:sp>
      <p:sp>
        <p:nvSpPr>
          <p:cNvPr id="34" name="TextBox 33"/>
          <p:cNvSpPr txBox="1"/>
          <p:nvPr/>
        </p:nvSpPr>
        <p:spPr>
          <a:xfrm>
            <a:off x="2604518" y="3856076"/>
            <a:ext cx="1496564" cy="369332"/>
          </a:xfrm>
          <a:prstGeom prst="rect">
            <a:avLst/>
          </a:prstGeom>
          <a:noFill/>
        </p:spPr>
        <p:txBody>
          <a:bodyPr wrap="none" rtlCol="0">
            <a:spAutoFit/>
          </a:bodyPr>
          <a:lstStyle/>
          <a:p>
            <a:r>
              <a:rPr lang="en-US" dirty="0"/>
              <a:t>User Program</a:t>
            </a:r>
          </a:p>
        </p:txBody>
      </p:sp>
      <p:cxnSp>
        <p:nvCxnSpPr>
          <p:cNvPr id="36" name="Straight Arrow Connector 35"/>
          <p:cNvCxnSpPr>
            <a:stCxn id="40" idx="0"/>
          </p:cNvCxnSpPr>
          <p:nvPr/>
        </p:nvCxnSpPr>
        <p:spPr>
          <a:xfrm flipH="1" flipV="1">
            <a:off x="4691674" y="3925759"/>
            <a:ext cx="789869" cy="2987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858615" y="4224542"/>
            <a:ext cx="1245854" cy="646331"/>
          </a:xfrm>
          <a:prstGeom prst="rect">
            <a:avLst/>
          </a:prstGeom>
          <a:noFill/>
        </p:spPr>
        <p:txBody>
          <a:bodyPr wrap="none" rtlCol="0">
            <a:spAutoFit/>
          </a:bodyPr>
          <a:lstStyle/>
          <a:p>
            <a:r>
              <a:rPr lang="en-US" b="1" dirty="0">
                <a:solidFill>
                  <a:srgbClr val="C00000"/>
                </a:solidFill>
              </a:rPr>
              <a:t>Stacking</a:t>
            </a:r>
          </a:p>
          <a:p>
            <a:r>
              <a:rPr lang="en-US" b="1" dirty="0">
                <a:solidFill>
                  <a:srgbClr val="C00000"/>
                </a:solidFill>
              </a:rPr>
              <a:t>onto MSP</a:t>
            </a:r>
          </a:p>
        </p:txBody>
      </p:sp>
      <p:cxnSp>
        <p:nvCxnSpPr>
          <p:cNvPr id="41" name="Straight Arrow Connector 40"/>
          <p:cNvCxnSpPr/>
          <p:nvPr/>
        </p:nvCxnSpPr>
        <p:spPr>
          <a:xfrm flipH="1">
            <a:off x="7239000" y="3429001"/>
            <a:ext cx="304800" cy="30281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43800" y="3024009"/>
            <a:ext cx="1386918" cy="646331"/>
          </a:xfrm>
          <a:prstGeom prst="rect">
            <a:avLst/>
          </a:prstGeom>
          <a:noFill/>
        </p:spPr>
        <p:txBody>
          <a:bodyPr wrap="none" rtlCol="0">
            <a:spAutoFit/>
          </a:bodyPr>
          <a:lstStyle/>
          <a:p>
            <a:r>
              <a:rPr lang="en-US" b="1" dirty="0" err="1">
                <a:solidFill>
                  <a:srgbClr val="C00000"/>
                </a:solidFill>
              </a:rPr>
              <a:t>Unstacking</a:t>
            </a:r>
            <a:endParaRPr lang="en-US" b="1" dirty="0">
              <a:solidFill>
                <a:srgbClr val="C00000"/>
              </a:solidFill>
            </a:endParaRPr>
          </a:p>
          <a:p>
            <a:r>
              <a:rPr lang="en-US" b="1" dirty="0">
                <a:solidFill>
                  <a:srgbClr val="C00000"/>
                </a:solidFill>
              </a:rPr>
              <a:t>from MSP</a:t>
            </a:r>
          </a:p>
        </p:txBody>
      </p:sp>
      <p:cxnSp>
        <p:nvCxnSpPr>
          <p:cNvPr id="44" name="Straight Arrow Connector 43"/>
          <p:cNvCxnSpPr/>
          <p:nvPr/>
        </p:nvCxnSpPr>
        <p:spPr>
          <a:xfrm flipH="1">
            <a:off x="6934200" y="2570202"/>
            <a:ext cx="414946" cy="48946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81801" y="1923871"/>
            <a:ext cx="1248419" cy="646331"/>
          </a:xfrm>
          <a:prstGeom prst="rect">
            <a:avLst/>
          </a:prstGeom>
          <a:noFill/>
        </p:spPr>
        <p:txBody>
          <a:bodyPr wrap="none" rtlCol="0">
            <a:spAutoFit/>
          </a:bodyPr>
          <a:lstStyle/>
          <a:p>
            <a:r>
              <a:rPr lang="en-US" b="1" dirty="0">
                <a:solidFill>
                  <a:schemeClr val="accent1"/>
                </a:solidFill>
              </a:rPr>
              <a:t>Interrupt </a:t>
            </a:r>
          </a:p>
          <a:p>
            <a:pPr algn="ctr"/>
            <a:r>
              <a:rPr lang="en-US" b="1" dirty="0">
                <a:solidFill>
                  <a:schemeClr val="accent1"/>
                </a:solidFill>
              </a:rPr>
              <a:t>Exit</a:t>
            </a:r>
          </a:p>
        </p:txBody>
      </p:sp>
      <p:sp>
        <p:nvSpPr>
          <p:cNvPr id="49" name="TextBox 48"/>
          <p:cNvSpPr txBox="1"/>
          <p:nvPr/>
        </p:nvSpPr>
        <p:spPr>
          <a:xfrm>
            <a:off x="9525001" y="4659867"/>
            <a:ext cx="768867" cy="369332"/>
          </a:xfrm>
          <a:prstGeom prst="rect">
            <a:avLst/>
          </a:prstGeom>
          <a:noFill/>
        </p:spPr>
        <p:txBody>
          <a:bodyPr wrap="square" rtlCol="0">
            <a:spAutoFit/>
          </a:bodyPr>
          <a:lstStyle/>
          <a:p>
            <a:pPr algn="ctr"/>
            <a:r>
              <a:rPr lang="en-US" dirty="0"/>
              <a:t>Time</a:t>
            </a:r>
          </a:p>
        </p:txBody>
      </p:sp>
      <p:sp>
        <p:nvSpPr>
          <p:cNvPr id="4" name="Rectangle 3"/>
          <p:cNvSpPr/>
          <p:nvPr/>
        </p:nvSpPr>
        <p:spPr>
          <a:xfrm>
            <a:off x="1798187" y="1295400"/>
            <a:ext cx="7627409" cy="369332"/>
          </a:xfrm>
          <a:prstGeom prst="rect">
            <a:avLst/>
          </a:prstGeom>
        </p:spPr>
        <p:txBody>
          <a:bodyPr wrap="none">
            <a:spAutoFit/>
          </a:bodyPr>
          <a:lstStyle/>
          <a:p>
            <a:r>
              <a:rPr lang="en-US" dirty="0">
                <a:solidFill>
                  <a:srgbClr val="C00000"/>
                </a:solidFill>
                <a:latin typeface="Consolas" panose="020B0609020204030204" pitchFamily="49" charset="0"/>
                <a:cs typeface="Consolas" panose="020B0609020204030204" pitchFamily="49" charset="0"/>
              </a:rPr>
              <a:t>Assume</a:t>
            </a:r>
            <a:r>
              <a:rPr lang="en-US" dirty="0">
                <a:solidFill>
                  <a:srgbClr val="C00000"/>
                </a:solidFill>
              </a:rPr>
              <a:t> </a:t>
            </a:r>
            <a:r>
              <a:rPr lang="en-US" dirty="0">
                <a:solidFill>
                  <a:srgbClr val="C00000"/>
                </a:solidFill>
                <a:latin typeface="Consolas" panose="020B0609020204030204" pitchFamily="49" charset="0"/>
                <a:cs typeface="Consolas" panose="020B0609020204030204" pitchFamily="49" charset="0"/>
              </a:rPr>
              <a:t>SPSEL</a:t>
            </a:r>
            <a:r>
              <a:rPr lang="en-US" dirty="0">
                <a:solidFill>
                  <a:srgbClr val="C00000"/>
                </a:solidFill>
              </a:rPr>
              <a:t> </a:t>
            </a:r>
            <a:r>
              <a:rPr lang="en-US" dirty="0">
                <a:solidFill>
                  <a:srgbClr val="C00000"/>
                </a:solidFill>
                <a:latin typeface="Consolas"/>
                <a:cs typeface="Consolas"/>
              </a:rPr>
              <a:t>= 0 and no FP is used </a:t>
            </a:r>
            <a:r>
              <a:rPr lang="en-US" dirty="0">
                <a:solidFill>
                  <a:srgbClr val="C00000"/>
                </a:solidFill>
                <a:latin typeface="Cambria Math"/>
                <a:ea typeface="Cambria Math"/>
                <a:cs typeface="Consolas"/>
              </a:rPr>
              <a:t>⟹  </a:t>
            </a:r>
            <a:r>
              <a:rPr lang="en-US" dirty="0">
                <a:solidFill>
                  <a:srgbClr val="C00000"/>
                </a:solidFill>
                <a:latin typeface="Consolas"/>
                <a:cs typeface="Consolas"/>
              </a:rPr>
              <a:t>User program uses MSP.</a:t>
            </a:r>
            <a:endParaRPr lang="en-US" dirty="0">
              <a:solidFill>
                <a:srgbClr val="C00000"/>
              </a:solidFill>
            </a:endParaRPr>
          </a:p>
        </p:txBody>
      </p:sp>
      <p:sp>
        <p:nvSpPr>
          <p:cNvPr id="5" name="Rectangle 4"/>
          <p:cNvSpPr/>
          <p:nvPr/>
        </p:nvSpPr>
        <p:spPr>
          <a:xfrm>
            <a:off x="3379471" y="5340939"/>
            <a:ext cx="694421" cy="461665"/>
          </a:xfrm>
          <a:prstGeom prst="rect">
            <a:avLst/>
          </a:prstGeom>
        </p:spPr>
        <p:txBody>
          <a:bodyPr wrap="none">
            <a:spAutoFit/>
          </a:bodyPr>
          <a:lstStyle/>
          <a:p>
            <a:r>
              <a:rPr lang="en-US" sz="2400" b="1" dirty="0">
                <a:solidFill>
                  <a:srgbClr val="C00000"/>
                </a:solidFill>
                <a:latin typeface="Consolas"/>
                <a:cs typeface="Consolas"/>
              </a:rPr>
              <a:t>MSP</a:t>
            </a:r>
            <a:endParaRPr lang="en-US" sz="2400" dirty="0">
              <a:solidFill>
                <a:srgbClr val="C00000"/>
              </a:solidFill>
            </a:endParaRPr>
          </a:p>
        </p:txBody>
      </p:sp>
      <p:sp>
        <p:nvSpPr>
          <p:cNvPr id="31" name="Rectangle 30"/>
          <p:cNvSpPr/>
          <p:nvPr/>
        </p:nvSpPr>
        <p:spPr>
          <a:xfrm>
            <a:off x="5707936" y="5340939"/>
            <a:ext cx="694421" cy="461665"/>
          </a:xfrm>
          <a:prstGeom prst="rect">
            <a:avLst/>
          </a:prstGeom>
        </p:spPr>
        <p:txBody>
          <a:bodyPr wrap="none">
            <a:spAutoFit/>
          </a:bodyPr>
          <a:lstStyle/>
          <a:p>
            <a:r>
              <a:rPr lang="en-US" sz="2400" b="1" dirty="0">
                <a:solidFill>
                  <a:srgbClr val="C00000"/>
                </a:solidFill>
                <a:latin typeface="Consolas"/>
                <a:cs typeface="Consolas"/>
              </a:rPr>
              <a:t>MSP</a:t>
            </a:r>
            <a:endParaRPr lang="en-US" sz="2400" dirty="0">
              <a:solidFill>
                <a:srgbClr val="C00000"/>
              </a:solidFill>
            </a:endParaRPr>
          </a:p>
        </p:txBody>
      </p:sp>
      <p:sp>
        <p:nvSpPr>
          <p:cNvPr id="35" name="Rectangle 34"/>
          <p:cNvSpPr/>
          <p:nvPr/>
        </p:nvSpPr>
        <p:spPr>
          <a:xfrm>
            <a:off x="8074608" y="5340939"/>
            <a:ext cx="694421" cy="461665"/>
          </a:xfrm>
          <a:prstGeom prst="rect">
            <a:avLst/>
          </a:prstGeom>
        </p:spPr>
        <p:txBody>
          <a:bodyPr wrap="none">
            <a:spAutoFit/>
          </a:bodyPr>
          <a:lstStyle/>
          <a:p>
            <a:r>
              <a:rPr lang="en-US" sz="2400" b="1" dirty="0">
                <a:solidFill>
                  <a:srgbClr val="C00000"/>
                </a:solidFill>
                <a:latin typeface="Consolas"/>
                <a:cs typeface="Consolas"/>
              </a:rPr>
              <a:t>MSP</a:t>
            </a:r>
            <a:endParaRPr lang="en-US" sz="2400" dirty="0">
              <a:solidFill>
                <a:srgbClr val="C00000"/>
              </a:solidFill>
            </a:endParaRPr>
          </a:p>
        </p:txBody>
      </p:sp>
      <p:sp>
        <p:nvSpPr>
          <p:cNvPr id="7" name="Rectangle 6"/>
          <p:cNvSpPr/>
          <p:nvPr/>
        </p:nvSpPr>
        <p:spPr>
          <a:xfrm>
            <a:off x="4829911" y="5873585"/>
            <a:ext cx="2320932" cy="400110"/>
          </a:xfrm>
          <a:prstGeom prst="rect">
            <a:avLst/>
          </a:prstGeom>
        </p:spPr>
        <p:txBody>
          <a:bodyPr wrap="square">
            <a:spAutoFit/>
          </a:bodyPr>
          <a:lstStyle/>
          <a:p>
            <a:pPr algn="ctr"/>
            <a:r>
              <a:rPr lang="en-US" sz="2000" b="1" dirty="0">
                <a:solidFill>
                  <a:srgbClr val="0000FF"/>
                </a:solidFill>
              </a:rPr>
              <a:t>LR = </a:t>
            </a:r>
            <a:r>
              <a:rPr lang="en-US" sz="2000" b="1" dirty="0">
                <a:solidFill>
                  <a:srgbClr val="0000FF"/>
                </a:solidFill>
                <a:latin typeface="Consolas" panose="020B0609020204030204" pitchFamily="49" charset="0"/>
                <a:cs typeface="Consolas" panose="020B0609020204030204" pitchFamily="49" charset="0"/>
              </a:rPr>
              <a:t>0xFFFFFFF9</a:t>
            </a:r>
          </a:p>
        </p:txBody>
      </p:sp>
      <p:sp>
        <p:nvSpPr>
          <p:cNvPr id="37" name="Rectangle 36">
            <a:extLst>
              <a:ext uri="{FF2B5EF4-FFF2-40B4-BE49-F238E27FC236}">
                <a16:creationId xmlns:a16="http://schemas.microsoft.com/office/drawing/2014/main" id="{E0FAE9F6-EA63-5145-8BFD-F41E221948D0}"/>
              </a:ext>
            </a:extLst>
          </p:cNvPr>
          <p:cNvSpPr/>
          <p:nvPr/>
        </p:nvSpPr>
        <p:spPr>
          <a:xfrm>
            <a:off x="2310676" y="5871865"/>
            <a:ext cx="2320932" cy="400110"/>
          </a:xfrm>
          <a:prstGeom prst="rect">
            <a:avLst/>
          </a:prstGeom>
        </p:spPr>
        <p:txBody>
          <a:bodyPr wrap="square">
            <a:spAutoFit/>
          </a:bodyPr>
          <a:lstStyle/>
          <a:p>
            <a:pPr algn="ctr"/>
            <a:r>
              <a:rPr lang="en-US" sz="2000" b="1" dirty="0">
                <a:solidFill>
                  <a:srgbClr val="0000FF"/>
                </a:solidFill>
              </a:rPr>
              <a:t>LR = </a:t>
            </a:r>
            <a:r>
              <a:rPr lang="en-US" sz="2000" b="1" dirty="0">
                <a:solidFill>
                  <a:srgbClr val="0000FF"/>
                </a:solidFill>
                <a:latin typeface="Consolas" panose="020B0609020204030204" pitchFamily="49" charset="0"/>
                <a:cs typeface="Consolas" panose="020B0609020204030204" pitchFamily="49" charset="0"/>
              </a:rPr>
              <a:t>Some Value</a:t>
            </a:r>
          </a:p>
        </p:txBody>
      </p:sp>
      <p:sp>
        <p:nvSpPr>
          <p:cNvPr id="38" name="Rectangle 37">
            <a:extLst>
              <a:ext uri="{FF2B5EF4-FFF2-40B4-BE49-F238E27FC236}">
                <a16:creationId xmlns:a16="http://schemas.microsoft.com/office/drawing/2014/main" id="{7CAC8759-3CB5-564D-9354-FD8AA8DD689D}"/>
              </a:ext>
            </a:extLst>
          </p:cNvPr>
          <p:cNvSpPr/>
          <p:nvPr/>
        </p:nvSpPr>
        <p:spPr>
          <a:xfrm>
            <a:off x="7172138" y="5887013"/>
            <a:ext cx="3517160" cy="400110"/>
          </a:xfrm>
          <a:prstGeom prst="rect">
            <a:avLst/>
          </a:prstGeom>
        </p:spPr>
        <p:txBody>
          <a:bodyPr wrap="square">
            <a:spAutoFit/>
          </a:bodyPr>
          <a:lstStyle/>
          <a:p>
            <a:pPr algn="ctr"/>
            <a:r>
              <a:rPr lang="en-US" sz="2000" b="1" dirty="0">
                <a:solidFill>
                  <a:srgbClr val="0000FF"/>
                </a:solidFill>
              </a:rPr>
              <a:t>LR is recovered to old value</a:t>
            </a:r>
            <a:endParaRPr lang="en-US" sz="2000" b="1" dirty="0">
              <a:solidFill>
                <a:srgbClr val="0000FF"/>
              </a:solidFill>
              <a:latin typeface="Consolas" panose="020B0609020204030204" pitchFamily="49" charset="0"/>
              <a:cs typeface="Consolas" panose="020B0609020204030204" pitchFamily="49" charset="0"/>
            </a:endParaRPr>
          </a:p>
        </p:txBody>
      </p:sp>
      <p:sp>
        <p:nvSpPr>
          <p:cNvPr id="13" name="Rectangle 12">
            <a:extLst>
              <a:ext uri="{FF2B5EF4-FFF2-40B4-BE49-F238E27FC236}">
                <a16:creationId xmlns:a16="http://schemas.microsoft.com/office/drawing/2014/main" id="{5B22D2AC-5F8C-EC4F-8B65-FC2951724131}"/>
              </a:ext>
            </a:extLst>
          </p:cNvPr>
          <p:cNvSpPr/>
          <p:nvPr/>
        </p:nvSpPr>
        <p:spPr>
          <a:xfrm>
            <a:off x="3726681" y="1986171"/>
            <a:ext cx="2065301"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xPSR,PC,</a:t>
            </a:r>
            <a:r>
              <a:rPr lang="en-US" b="1" dirty="0">
                <a:solidFill>
                  <a:srgbClr val="0000FF"/>
                </a:solidFill>
                <a:latin typeface="Consolas" panose="020B0609020204030204" pitchFamily="49" charset="0"/>
                <a:cs typeface="Consolas" panose="020B0609020204030204" pitchFamily="49" charset="0"/>
              </a:rPr>
              <a:t>LR</a:t>
            </a:r>
            <a:r>
              <a:rPr lang="en-US" dirty="0">
                <a:latin typeface="Consolas" panose="020B0609020204030204" pitchFamily="49" charset="0"/>
                <a:cs typeface="Consolas" panose="020B0609020204030204" pitchFamily="49" charset="0"/>
              </a:rPr>
              <a:t>,R12,R3,R2,R1,R0</a:t>
            </a:r>
          </a:p>
        </p:txBody>
      </p:sp>
    </p:spTree>
    <p:extLst>
      <p:ext uri="{BB962C8B-B14F-4D97-AF65-F5344CB8AC3E}">
        <p14:creationId xmlns:p14="http://schemas.microsoft.com/office/powerpoint/2010/main" val="2618343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Stacking &amp; </a:t>
            </a:r>
            <a:r>
              <a:rPr lang="en-US" dirty="0" err="1"/>
              <a:t>Unstacking</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21</a:t>
            </a:fld>
            <a:endParaRPr kumimoji="0" lang="en-US" dirty="0"/>
          </a:p>
        </p:txBody>
      </p:sp>
      <p:cxnSp>
        <p:nvCxnSpPr>
          <p:cNvPr id="6" name="Straight Arrow Connector 5"/>
          <p:cNvCxnSpPr/>
          <p:nvPr/>
        </p:nvCxnSpPr>
        <p:spPr>
          <a:xfrm>
            <a:off x="2514600" y="4844533"/>
            <a:ext cx="7010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14600" y="4234933"/>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3091933"/>
            <a:ext cx="1981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315200" y="4225409"/>
            <a:ext cx="2209800" cy="95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572000" y="3091934"/>
            <a:ext cx="381000" cy="1133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34200" y="3091934"/>
            <a:ext cx="381000" cy="113347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4781550" y="2939534"/>
            <a:ext cx="0" cy="341681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124700" y="2939534"/>
            <a:ext cx="71402" cy="3416817"/>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65492" y="2651047"/>
            <a:ext cx="487634" cy="369332"/>
          </a:xfrm>
          <a:prstGeom prst="rect">
            <a:avLst/>
          </a:prstGeom>
          <a:noFill/>
        </p:spPr>
        <p:txBody>
          <a:bodyPr wrap="none" rtlCol="0">
            <a:spAutoFit/>
          </a:bodyPr>
          <a:lstStyle/>
          <a:p>
            <a:r>
              <a:rPr lang="en-US" dirty="0"/>
              <a:t>ISR</a:t>
            </a:r>
          </a:p>
        </p:txBody>
      </p:sp>
      <p:sp>
        <p:nvSpPr>
          <p:cNvPr id="27" name="TextBox 26"/>
          <p:cNvSpPr txBox="1"/>
          <p:nvPr/>
        </p:nvSpPr>
        <p:spPr>
          <a:xfrm>
            <a:off x="5046555" y="4896444"/>
            <a:ext cx="1963845" cy="369332"/>
          </a:xfrm>
          <a:prstGeom prst="rect">
            <a:avLst/>
          </a:prstGeom>
          <a:noFill/>
        </p:spPr>
        <p:txBody>
          <a:bodyPr wrap="square" rtlCol="0">
            <a:spAutoFit/>
          </a:bodyPr>
          <a:lstStyle/>
          <a:p>
            <a:pPr algn="ctr"/>
            <a:r>
              <a:rPr lang="en-US" dirty="0"/>
              <a:t>Handler Mode</a:t>
            </a:r>
          </a:p>
        </p:txBody>
      </p:sp>
      <p:sp>
        <p:nvSpPr>
          <p:cNvPr id="28" name="TextBox 27"/>
          <p:cNvSpPr txBox="1"/>
          <p:nvPr/>
        </p:nvSpPr>
        <p:spPr>
          <a:xfrm>
            <a:off x="7315201" y="4896444"/>
            <a:ext cx="1963845" cy="369332"/>
          </a:xfrm>
          <a:prstGeom prst="rect">
            <a:avLst/>
          </a:prstGeom>
          <a:noFill/>
        </p:spPr>
        <p:txBody>
          <a:bodyPr wrap="square" rtlCol="0">
            <a:spAutoFit/>
          </a:bodyPr>
          <a:lstStyle/>
          <a:p>
            <a:pPr algn="ctr"/>
            <a:r>
              <a:rPr lang="en-US" dirty="0"/>
              <a:t>Thread Mode</a:t>
            </a:r>
          </a:p>
        </p:txBody>
      </p:sp>
      <p:sp>
        <p:nvSpPr>
          <p:cNvPr id="29" name="TextBox 28"/>
          <p:cNvSpPr txBox="1"/>
          <p:nvPr/>
        </p:nvSpPr>
        <p:spPr>
          <a:xfrm>
            <a:off x="2637375" y="4910255"/>
            <a:ext cx="1963845" cy="369332"/>
          </a:xfrm>
          <a:prstGeom prst="rect">
            <a:avLst/>
          </a:prstGeom>
          <a:noFill/>
        </p:spPr>
        <p:txBody>
          <a:bodyPr wrap="square" rtlCol="0">
            <a:spAutoFit/>
          </a:bodyPr>
          <a:lstStyle/>
          <a:p>
            <a:pPr algn="ctr"/>
            <a:r>
              <a:rPr lang="en-US" dirty="0"/>
              <a:t>Thread Mode</a:t>
            </a:r>
          </a:p>
        </p:txBody>
      </p:sp>
      <p:sp>
        <p:nvSpPr>
          <p:cNvPr id="30" name="TextBox 29"/>
          <p:cNvSpPr txBox="1"/>
          <p:nvPr/>
        </p:nvSpPr>
        <p:spPr>
          <a:xfrm>
            <a:off x="3352801" y="2909410"/>
            <a:ext cx="1248419" cy="646331"/>
          </a:xfrm>
          <a:prstGeom prst="rect">
            <a:avLst/>
          </a:prstGeom>
          <a:noFill/>
          <a:ln>
            <a:solidFill>
              <a:schemeClr val="bg1"/>
            </a:solidFill>
          </a:ln>
        </p:spPr>
        <p:txBody>
          <a:bodyPr wrap="none" rtlCol="0">
            <a:spAutoFit/>
          </a:bodyPr>
          <a:lstStyle/>
          <a:p>
            <a:r>
              <a:rPr lang="en-US" b="1" dirty="0">
                <a:solidFill>
                  <a:schemeClr val="accent1"/>
                </a:solidFill>
              </a:rPr>
              <a:t>Interrupt </a:t>
            </a:r>
          </a:p>
          <a:p>
            <a:pPr algn="ctr"/>
            <a:r>
              <a:rPr lang="en-US" b="1" dirty="0">
                <a:solidFill>
                  <a:schemeClr val="accent1"/>
                </a:solidFill>
              </a:rPr>
              <a:t>Signal</a:t>
            </a:r>
          </a:p>
        </p:txBody>
      </p:sp>
      <p:cxnSp>
        <p:nvCxnSpPr>
          <p:cNvPr id="32" name="Straight Arrow Connector 31"/>
          <p:cNvCxnSpPr>
            <a:stCxn id="30" idx="2"/>
          </p:cNvCxnSpPr>
          <p:nvPr/>
        </p:nvCxnSpPr>
        <p:spPr>
          <a:xfrm>
            <a:off x="3977010" y="3555740"/>
            <a:ext cx="594990" cy="669668"/>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782481" y="3865601"/>
            <a:ext cx="1496564" cy="369332"/>
          </a:xfrm>
          <a:prstGeom prst="rect">
            <a:avLst/>
          </a:prstGeom>
          <a:noFill/>
        </p:spPr>
        <p:txBody>
          <a:bodyPr wrap="none" rtlCol="0">
            <a:spAutoFit/>
          </a:bodyPr>
          <a:lstStyle/>
          <a:p>
            <a:r>
              <a:rPr lang="en-US" dirty="0"/>
              <a:t>User Program</a:t>
            </a:r>
          </a:p>
        </p:txBody>
      </p:sp>
      <p:sp>
        <p:nvSpPr>
          <p:cNvPr id="34" name="TextBox 33"/>
          <p:cNvSpPr txBox="1"/>
          <p:nvPr/>
        </p:nvSpPr>
        <p:spPr>
          <a:xfrm>
            <a:off x="2604518" y="3856076"/>
            <a:ext cx="1496564" cy="369332"/>
          </a:xfrm>
          <a:prstGeom prst="rect">
            <a:avLst/>
          </a:prstGeom>
          <a:noFill/>
        </p:spPr>
        <p:txBody>
          <a:bodyPr wrap="none" rtlCol="0">
            <a:spAutoFit/>
          </a:bodyPr>
          <a:lstStyle/>
          <a:p>
            <a:r>
              <a:rPr lang="en-US" dirty="0"/>
              <a:t>User Program</a:t>
            </a:r>
          </a:p>
        </p:txBody>
      </p:sp>
      <p:cxnSp>
        <p:nvCxnSpPr>
          <p:cNvPr id="36" name="Straight Arrow Connector 35"/>
          <p:cNvCxnSpPr>
            <a:stCxn id="40" idx="0"/>
          </p:cNvCxnSpPr>
          <p:nvPr/>
        </p:nvCxnSpPr>
        <p:spPr>
          <a:xfrm flipH="1" flipV="1">
            <a:off x="4691675" y="3925759"/>
            <a:ext cx="763418" cy="2987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858616" y="4224542"/>
            <a:ext cx="1192955" cy="646331"/>
          </a:xfrm>
          <a:prstGeom prst="rect">
            <a:avLst/>
          </a:prstGeom>
          <a:noFill/>
        </p:spPr>
        <p:txBody>
          <a:bodyPr wrap="none" rtlCol="0">
            <a:spAutoFit/>
          </a:bodyPr>
          <a:lstStyle/>
          <a:p>
            <a:r>
              <a:rPr lang="en-US" b="1" dirty="0">
                <a:solidFill>
                  <a:srgbClr val="C00000"/>
                </a:solidFill>
              </a:rPr>
              <a:t>Stacking </a:t>
            </a:r>
          </a:p>
          <a:p>
            <a:r>
              <a:rPr lang="en-US" b="1" dirty="0">
                <a:solidFill>
                  <a:srgbClr val="C00000"/>
                </a:solidFill>
              </a:rPr>
              <a:t>onto PSP</a:t>
            </a:r>
          </a:p>
        </p:txBody>
      </p:sp>
      <p:cxnSp>
        <p:nvCxnSpPr>
          <p:cNvPr id="41" name="Straight Arrow Connector 40"/>
          <p:cNvCxnSpPr/>
          <p:nvPr/>
        </p:nvCxnSpPr>
        <p:spPr>
          <a:xfrm flipH="1">
            <a:off x="7162801" y="3276600"/>
            <a:ext cx="402127" cy="42707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43800" y="3087470"/>
            <a:ext cx="1386918" cy="646331"/>
          </a:xfrm>
          <a:prstGeom prst="rect">
            <a:avLst/>
          </a:prstGeom>
          <a:noFill/>
        </p:spPr>
        <p:txBody>
          <a:bodyPr wrap="none" rtlCol="0">
            <a:spAutoFit/>
          </a:bodyPr>
          <a:lstStyle/>
          <a:p>
            <a:r>
              <a:rPr lang="en-US" b="1" dirty="0" err="1">
                <a:solidFill>
                  <a:srgbClr val="C00000"/>
                </a:solidFill>
              </a:rPr>
              <a:t>Unstacking</a:t>
            </a:r>
            <a:endParaRPr lang="en-US" b="1" dirty="0">
              <a:solidFill>
                <a:srgbClr val="C00000"/>
              </a:solidFill>
            </a:endParaRPr>
          </a:p>
          <a:p>
            <a:r>
              <a:rPr lang="en-US" b="1" dirty="0">
                <a:solidFill>
                  <a:srgbClr val="C00000"/>
                </a:solidFill>
              </a:rPr>
              <a:t>from PSP</a:t>
            </a:r>
          </a:p>
        </p:txBody>
      </p:sp>
      <p:cxnSp>
        <p:nvCxnSpPr>
          <p:cNvPr id="44" name="Straight Arrow Connector 43"/>
          <p:cNvCxnSpPr/>
          <p:nvPr/>
        </p:nvCxnSpPr>
        <p:spPr>
          <a:xfrm flipH="1">
            <a:off x="6934200" y="2570202"/>
            <a:ext cx="414946" cy="489467"/>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81801" y="1923871"/>
            <a:ext cx="1248419" cy="646331"/>
          </a:xfrm>
          <a:prstGeom prst="rect">
            <a:avLst/>
          </a:prstGeom>
          <a:noFill/>
        </p:spPr>
        <p:txBody>
          <a:bodyPr wrap="none" rtlCol="0">
            <a:spAutoFit/>
          </a:bodyPr>
          <a:lstStyle/>
          <a:p>
            <a:r>
              <a:rPr lang="en-US" b="1" dirty="0">
                <a:solidFill>
                  <a:schemeClr val="accent1"/>
                </a:solidFill>
              </a:rPr>
              <a:t>Interrupt </a:t>
            </a:r>
          </a:p>
          <a:p>
            <a:pPr algn="ctr"/>
            <a:r>
              <a:rPr lang="en-US" b="1" dirty="0">
                <a:solidFill>
                  <a:schemeClr val="accent1"/>
                </a:solidFill>
              </a:rPr>
              <a:t>Exit</a:t>
            </a:r>
          </a:p>
        </p:txBody>
      </p:sp>
      <p:sp>
        <p:nvSpPr>
          <p:cNvPr id="49" name="TextBox 48"/>
          <p:cNvSpPr txBox="1"/>
          <p:nvPr/>
        </p:nvSpPr>
        <p:spPr>
          <a:xfrm>
            <a:off x="9525001" y="4659867"/>
            <a:ext cx="768867" cy="369332"/>
          </a:xfrm>
          <a:prstGeom prst="rect">
            <a:avLst/>
          </a:prstGeom>
          <a:noFill/>
        </p:spPr>
        <p:txBody>
          <a:bodyPr wrap="square" rtlCol="0">
            <a:spAutoFit/>
          </a:bodyPr>
          <a:lstStyle/>
          <a:p>
            <a:pPr algn="ctr"/>
            <a:r>
              <a:rPr lang="en-US" dirty="0"/>
              <a:t>Time</a:t>
            </a:r>
          </a:p>
        </p:txBody>
      </p:sp>
      <p:sp>
        <p:nvSpPr>
          <p:cNvPr id="5" name="Rectangle 4"/>
          <p:cNvSpPr/>
          <p:nvPr/>
        </p:nvSpPr>
        <p:spPr>
          <a:xfrm>
            <a:off x="3335828" y="5285420"/>
            <a:ext cx="694421" cy="461665"/>
          </a:xfrm>
          <a:prstGeom prst="rect">
            <a:avLst/>
          </a:prstGeom>
        </p:spPr>
        <p:txBody>
          <a:bodyPr wrap="none">
            <a:spAutoFit/>
          </a:bodyPr>
          <a:lstStyle/>
          <a:p>
            <a:r>
              <a:rPr lang="en-US" sz="2400" b="1" dirty="0">
                <a:solidFill>
                  <a:srgbClr val="C00000"/>
                </a:solidFill>
                <a:latin typeface="Consolas"/>
                <a:cs typeface="Consolas"/>
              </a:rPr>
              <a:t>PSP</a:t>
            </a:r>
            <a:endParaRPr lang="en-US" sz="2400" dirty="0">
              <a:solidFill>
                <a:srgbClr val="C00000"/>
              </a:solidFill>
            </a:endParaRPr>
          </a:p>
        </p:txBody>
      </p:sp>
      <p:sp>
        <p:nvSpPr>
          <p:cNvPr id="31" name="Rectangle 30"/>
          <p:cNvSpPr/>
          <p:nvPr/>
        </p:nvSpPr>
        <p:spPr>
          <a:xfrm>
            <a:off x="4764578" y="5285420"/>
            <a:ext cx="2360123" cy="461665"/>
          </a:xfrm>
          <a:prstGeom prst="rect">
            <a:avLst/>
          </a:prstGeom>
        </p:spPr>
        <p:txBody>
          <a:bodyPr wrap="square">
            <a:spAutoFit/>
          </a:bodyPr>
          <a:lstStyle/>
          <a:p>
            <a:pPr algn="ctr"/>
            <a:r>
              <a:rPr lang="en-US" sz="2400" b="1" dirty="0">
                <a:solidFill>
                  <a:srgbClr val="C00000"/>
                </a:solidFill>
                <a:latin typeface="Consolas"/>
                <a:cs typeface="Consolas"/>
              </a:rPr>
              <a:t>MSP</a:t>
            </a:r>
          </a:p>
        </p:txBody>
      </p:sp>
      <p:sp>
        <p:nvSpPr>
          <p:cNvPr id="35" name="Rectangle 34"/>
          <p:cNvSpPr/>
          <p:nvPr/>
        </p:nvSpPr>
        <p:spPr>
          <a:xfrm>
            <a:off x="8030965" y="5285420"/>
            <a:ext cx="694421" cy="461665"/>
          </a:xfrm>
          <a:prstGeom prst="rect">
            <a:avLst/>
          </a:prstGeom>
        </p:spPr>
        <p:txBody>
          <a:bodyPr wrap="none">
            <a:spAutoFit/>
          </a:bodyPr>
          <a:lstStyle/>
          <a:p>
            <a:r>
              <a:rPr lang="en-US" sz="2400" b="1" dirty="0">
                <a:solidFill>
                  <a:srgbClr val="C00000"/>
                </a:solidFill>
                <a:latin typeface="Consolas"/>
                <a:cs typeface="Consolas"/>
              </a:rPr>
              <a:t>PSP</a:t>
            </a:r>
            <a:endParaRPr lang="en-US" sz="2400" dirty="0">
              <a:solidFill>
                <a:srgbClr val="C00000"/>
              </a:solidFill>
            </a:endParaRPr>
          </a:p>
        </p:txBody>
      </p:sp>
      <p:sp>
        <p:nvSpPr>
          <p:cNvPr id="11" name="TextBox 10"/>
          <p:cNvSpPr txBox="1"/>
          <p:nvPr/>
        </p:nvSpPr>
        <p:spPr>
          <a:xfrm>
            <a:off x="3218790" y="1664733"/>
            <a:ext cx="3334410"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b="1" dirty="0">
              <a:solidFill>
                <a:srgbClr val="0000FF"/>
              </a:solidFill>
            </a:endParaRPr>
          </a:p>
        </p:txBody>
      </p:sp>
      <p:sp>
        <p:nvSpPr>
          <p:cNvPr id="15" name="Rectangle 14"/>
          <p:cNvSpPr/>
          <p:nvPr/>
        </p:nvSpPr>
        <p:spPr>
          <a:xfrm>
            <a:off x="4762501" y="5871865"/>
            <a:ext cx="2424767" cy="400110"/>
          </a:xfrm>
          <a:prstGeom prst="rect">
            <a:avLst/>
          </a:prstGeom>
        </p:spPr>
        <p:txBody>
          <a:bodyPr wrap="square">
            <a:spAutoFit/>
          </a:bodyPr>
          <a:lstStyle/>
          <a:p>
            <a:pPr algn="ctr"/>
            <a:r>
              <a:rPr lang="en-US" sz="2000" b="1" dirty="0">
                <a:solidFill>
                  <a:srgbClr val="0000FF"/>
                </a:solidFill>
              </a:rPr>
              <a:t>LR = </a:t>
            </a:r>
            <a:r>
              <a:rPr lang="en-US" sz="2000" b="1" dirty="0">
                <a:solidFill>
                  <a:srgbClr val="0000FF"/>
                </a:solidFill>
                <a:latin typeface="Consolas" panose="020B0609020204030204" pitchFamily="49" charset="0"/>
                <a:cs typeface="Consolas" panose="020B0609020204030204" pitchFamily="49" charset="0"/>
              </a:rPr>
              <a:t>0xFFFFFFFD</a:t>
            </a:r>
          </a:p>
        </p:txBody>
      </p:sp>
      <p:sp>
        <p:nvSpPr>
          <p:cNvPr id="37" name="Rectangle 36">
            <a:extLst>
              <a:ext uri="{FF2B5EF4-FFF2-40B4-BE49-F238E27FC236}">
                <a16:creationId xmlns:a16="http://schemas.microsoft.com/office/drawing/2014/main" id="{39BB28AA-0F07-654C-B38D-AB8662EF98E6}"/>
              </a:ext>
            </a:extLst>
          </p:cNvPr>
          <p:cNvSpPr/>
          <p:nvPr/>
        </p:nvSpPr>
        <p:spPr>
          <a:xfrm>
            <a:off x="1798187" y="1295400"/>
            <a:ext cx="7627409" cy="369332"/>
          </a:xfrm>
          <a:prstGeom prst="rect">
            <a:avLst/>
          </a:prstGeom>
        </p:spPr>
        <p:txBody>
          <a:bodyPr wrap="none">
            <a:spAutoFit/>
          </a:bodyPr>
          <a:lstStyle/>
          <a:p>
            <a:r>
              <a:rPr lang="en-US" dirty="0">
                <a:solidFill>
                  <a:srgbClr val="C00000"/>
                </a:solidFill>
                <a:latin typeface="Consolas" panose="020B0609020204030204" pitchFamily="49" charset="0"/>
                <a:cs typeface="Consolas" panose="020B0609020204030204" pitchFamily="49" charset="0"/>
              </a:rPr>
              <a:t>Assume</a:t>
            </a:r>
            <a:r>
              <a:rPr lang="en-US" dirty="0">
                <a:solidFill>
                  <a:srgbClr val="C00000"/>
                </a:solidFill>
              </a:rPr>
              <a:t> </a:t>
            </a:r>
            <a:r>
              <a:rPr lang="en-US" dirty="0">
                <a:solidFill>
                  <a:srgbClr val="C00000"/>
                </a:solidFill>
                <a:latin typeface="Consolas" panose="020B0609020204030204" pitchFamily="49" charset="0"/>
                <a:cs typeface="Consolas" panose="020B0609020204030204" pitchFamily="49" charset="0"/>
              </a:rPr>
              <a:t>SPSEL</a:t>
            </a:r>
            <a:r>
              <a:rPr lang="en-US" dirty="0">
                <a:solidFill>
                  <a:srgbClr val="C00000"/>
                </a:solidFill>
              </a:rPr>
              <a:t> </a:t>
            </a:r>
            <a:r>
              <a:rPr lang="en-US" dirty="0">
                <a:solidFill>
                  <a:srgbClr val="C00000"/>
                </a:solidFill>
                <a:latin typeface="Consolas"/>
                <a:cs typeface="Consolas"/>
              </a:rPr>
              <a:t>= 1 and no FP is used </a:t>
            </a:r>
            <a:r>
              <a:rPr lang="en-US" dirty="0">
                <a:solidFill>
                  <a:srgbClr val="C00000"/>
                </a:solidFill>
                <a:latin typeface="Cambria Math"/>
                <a:ea typeface="Cambria Math"/>
                <a:cs typeface="Consolas"/>
              </a:rPr>
              <a:t>⟹  </a:t>
            </a:r>
            <a:r>
              <a:rPr lang="en-US" dirty="0">
                <a:solidFill>
                  <a:srgbClr val="C00000"/>
                </a:solidFill>
                <a:latin typeface="Consolas"/>
                <a:cs typeface="Consolas"/>
              </a:rPr>
              <a:t>User program uses PSP.</a:t>
            </a:r>
            <a:endParaRPr lang="en-US" dirty="0">
              <a:solidFill>
                <a:srgbClr val="C00000"/>
              </a:solidFill>
            </a:endParaRPr>
          </a:p>
        </p:txBody>
      </p:sp>
      <p:sp>
        <p:nvSpPr>
          <p:cNvPr id="38" name="Rectangle 37">
            <a:extLst>
              <a:ext uri="{FF2B5EF4-FFF2-40B4-BE49-F238E27FC236}">
                <a16:creationId xmlns:a16="http://schemas.microsoft.com/office/drawing/2014/main" id="{102181F0-D23B-3C4C-B882-983280BDCECE}"/>
              </a:ext>
            </a:extLst>
          </p:cNvPr>
          <p:cNvSpPr/>
          <p:nvPr/>
        </p:nvSpPr>
        <p:spPr>
          <a:xfrm>
            <a:off x="2310676" y="5871865"/>
            <a:ext cx="2320932" cy="400110"/>
          </a:xfrm>
          <a:prstGeom prst="rect">
            <a:avLst/>
          </a:prstGeom>
        </p:spPr>
        <p:txBody>
          <a:bodyPr wrap="square">
            <a:spAutoFit/>
          </a:bodyPr>
          <a:lstStyle/>
          <a:p>
            <a:pPr algn="ctr"/>
            <a:r>
              <a:rPr lang="en-US" sz="2000" b="1" dirty="0">
                <a:solidFill>
                  <a:srgbClr val="0000FF"/>
                </a:solidFill>
              </a:rPr>
              <a:t>LR = </a:t>
            </a:r>
            <a:r>
              <a:rPr lang="en-US" sz="2000" b="1" dirty="0">
                <a:solidFill>
                  <a:srgbClr val="0000FF"/>
                </a:solidFill>
                <a:latin typeface="Consolas" panose="020B0609020204030204" pitchFamily="49" charset="0"/>
                <a:cs typeface="Consolas" panose="020B0609020204030204" pitchFamily="49" charset="0"/>
              </a:rPr>
              <a:t>Some Value</a:t>
            </a:r>
          </a:p>
        </p:txBody>
      </p:sp>
      <p:sp>
        <p:nvSpPr>
          <p:cNvPr id="39" name="Rectangle 38">
            <a:extLst>
              <a:ext uri="{FF2B5EF4-FFF2-40B4-BE49-F238E27FC236}">
                <a16:creationId xmlns:a16="http://schemas.microsoft.com/office/drawing/2014/main" id="{3CC1D96E-311D-1E43-B6D1-9E4C4BAFC102}"/>
              </a:ext>
            </a:extLst>
          </p:cNvPr>
          <p:cNvSpPr/>
          <p:nvPr/>
        </p:nvSpPr>
        <p:spPr>
          <a:xfrm>
            <a:off x="7202162" y="5871865"/>
            <a:ext cx="3517160" cy="400110"/>
          </a:xfrm>
          <a:prstGeom prst="rect">
            <a:avLst/>
          </a:prstGeom>
        </p:spPr>
        <p:txBody>
          <a:bodyPr wrap="square">
            <a:spAutoFit/>
          </a:bodyPr>
          <a:lstStyle/>
          <a:p>
            <a:pPr algn="ctr"/>
            <a:r>
              <a:rPr lang="en-US" sz="2000" b="1" dirty="0">
                <a:solidFill>
                  <a:srgbClr val="0000FF"/>
                </a:solidFill>
              </a:rPr>
              <a:t>LR is recovered to old value</a:t>
            </a:r>
            <a:endParaRPr lang="en-US" sz="2000" b="1" dirty="0">
              <a:solidFill>
                <a:srgbClr val="0000FF"/>
              </a:solidFill>
              <a:latin typeface="Consolas" panose="020B0609020204030204" pitchFamily="49" charset="0"/>
              <a:cs typeface="Consolas" panose="020B0609020204030204" pitchFamily="49" charset="0"/>
            </a:endParaRPr>
          </a:p>
        </p:txBody>
      </p:sp>
      <p:sp>
        <p:nvSpPr>
          <p:cNvPr id="4" name="Rectangle 3">
            <a:extLst>
              <a:ext uri="{FF2B5EF4-FFF2-40B4-BE49-F238E27FC236}">
                <a16:creationId xmlns:a16="http://schemas.microsoft.com/office/drawing/2014/main" id="{B2E22F05-A066-810E-5168-4A0B4430D5FF}"/>
              </a:ext>
            </a:extLst>
          </p:cNvPr>
          <p:cNvSpPr/>
          <p:nvPr/>
        </p:nvSpPr>
        <p:spPr>
          <a:xfrm>
            <a:off x="3726681" y="1986171"/>
            <a:ext cx="2065301" cy="646331"/>
          </a:xfrm>
          <a:prstGeom prst="rect">
            <a:avLst/>
          </a:prstGeom>
        </p:spPr>
        <p:txBody>
          <a:bodyPr wrap="square">
            <a:spAutoFit/>
          </a:bodyPr>
          <a:lstStyle/>
          <a:p>
            <a:r>
              <a:rPr lang="en-US" dirty="0">
                <a:latin typeface="Consolas" panose="020B0609020204030204" pitchFamily="49" charset="0"/>
                <a:cs typeface="Consolas" panose="020B0609020204030204" pitchFamily="49" charset="0"/>
              </a:rPr>
              <a:t>xPSR,PC,</a:t>
            </a:r>
            <a:r>
              <a:rPr lang="en-US" b="1" dirty="0">
                <a:solidFill>
                  <a:srgbClr val="0000FF"/>
                </a:solidFill>
                <a:latin typeface="Consolas" panose="020B0609020204030204" pitchFamily="49" charset="0"/>
                <a:cs typeface="Consolas" panose="020B0609020204030204" pitchFamily="49" charset="0"/>
              </a:rPr>
              <a:t>LR</a:t>
            </a:r>
            <a:r>
              <a:rPr lang="en-US" dirty="0">
                <a:latin typeface="Consolas" panose="020B0609020204030204" pitchFamily="49" charset="0"/>
                <a:cs typeface="Consolas" panose="020B0609020204030204" pitchFamily="49" charset="0"/>
              </a:rPr>
              <a:t>,R12,R3,R2,R1,R0</a:t>
            </a:r>
          </a:p>
        </p:txBody>
      </p:sp>
    </p:spTree>
    <p:extLst>
      <p:ext uri="{BB962C8B-B14F-4D97-AF65-F5344CB8AC3E}">
        <p14:creationId xmlns:p14="http://schemas.microsoft.com/office/powerpoint/2010/main" val="275067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22</a:t>
            </a:fld>
            <a:endParaRPr kumimoji="0" lang="en-US"/>
          </a:p>
        </p:txBody>
      </p:sp>
      <p:sp>
        <p:nvSpPr>
          <p:cNvPr id="4" name="Content Placeholder 3"/>
          <p:cNvSpPr>
            <a:spLocks noGrp="1"/>
          </p:cNvSpPr>
          <p:nvPr>
            <p:ph sz="quarter" idx="1"/>
          </p:nvPr>
        </p:nvSpPr>
        <p:spPr>
          <a:xfrm>
            <a:off x="1981200" y="1219200"/>
            <a:ext cx="8229600" cy="4937760"/>
          </a:xfrm>
        </p:spPr>
        <p:txBody>
          <a:bodyPr>
            <a:normAutofit/>
          </a:bodyPr>
          <a:lstStyle/>
          <a:p>
            <a:pPr marL="0" indent="0" algn="ctr">
              <a:buNone/>
            </a:pPr>
            <a:r>
              <a:rPr lang="en-US" altLang="zh-CN" sz="4800" dirty="0"/>
              <a:t>An example to illustrate stacking and unstacking</a:t>
            </a:r>
          </a:p>
          <a:p>
            <a:pPr marL="0" indent="0" algn="ctr">
              <a:buNone/>
            </a:pPr>
            <a:r>
              <a:rPr lang="en-US" sz="4800" dirty="0"/>
              <a:t>(assuming MSP is used by the main program)</a:t>
            </a:r>
          </a:p>
        </p:txBody>
      </p:sp>
    </p:spTree>
    <p:extLst>
      <p:ext uri="{BB962C8B-B14F-4D97-AF65-F5344CB8AC3E}">
        <p14:creationId xmlns:p14="http://schemas.microsoft.com/office/powerpoint/2010/main" val="1837529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4"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FF0000"/>
                </a:solidFill>
                <a:latin typeface="Courier New" pitchFamily="49" charset="0"/>
                <a:cs typeface="Courier New" pitchFamily="49" charset="0"/>
              </a:rPr>
              <a:t>  BL  sine</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0000"/>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nsolas" pitchFamily="49" charset="0"/>
              <a:cs typeface="Consolas" pitchFamily="49" charset="0"/>
            </a:endParaRP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23</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0x08001000</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0x08000044</a:t>
            </a:r>
            <a:endParaRPr lang="en-GB" dirty="0">
              <a:solidFill>
                <a:schemeClr val="tx1"/>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0x20000200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44" idx="1"/>
          </p:cNvCxnSpPr>
          <p:nvPr/>
        </p:nvCxnSpPr>
        <p:spPr>
          <a:xfrm rot="5400000" flipH="1" flipV="1">
            <a:off x="5355244" y="3046280"/>
            <a:ext cx="4059716" cy="734164"/>
          </a:xfrm>
          <a:prstGeom prst="line">
            <a:avLst/>
          </a:prstGeom>
          <a:ln w="19050" cap="flat" cmpd="sng" algn="ctr">
            <a:solidFill>
              <a:srgbClr val="3366FF"/>
            </a:solidFill>
            <a:prstDash val="solid"/>
            <a:round/>
            <a:headEnd type="none" w="med" len="med"/>
            <a:tailEnd type="arrow" w="lg" len="me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19" name="Straight Connector 118"/>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65" name="TextBox 64"/>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61" name="TextBox 60"/>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62" name="TextBox 61"/>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63" name="Rectangle 62"/>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64" name="TextBox 63"/>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66" name="Rectangle 65">
            <a:extLst>
              <a:ext uri="{FF2B5EF4-FFF2-40B4-BE49-F238E27FC236}">
                <a16:creationId xmlns:a16="http://schemas.microsoft.com/office/drawing/2014/main" id="{86A502AB-608E-410F-B4CC-287E8F2F4B24}"/>
              </a:ext>
            </a:extLst>
          </p:cNvPr>
          <p:cNvSpPr/>
          <p:nvPr/>
        </p:nvSpPr>
        <p:spPr>
          <a:xfrm>
            <a:off x="3049746" y="3734446"/>
            <a:ext cx="1369855" cy="323165"/>
          </a:xfrm>
          <a:prstGeom prst="rect">
            <a:avLst/>
          </a:prstGeom>
        </p:spPr>
        <p:txBody>
          <a:bodyPr wrap="square">
            <a:spAutoFit/>
          </a:bodyPr>
          <a:lstStyle/>
          <a:p>
            <a:r>
              <a:rPr lang="en-US" sz="1500" dirty="0">
                <a:solidFill>
                  <a:srgbClr val="00B050"/>
                </a:solidFill>
                <a:latin typeface="Courier New" panose="02070309020205020404" pitchFamily="49" charset="0"/>
                <a:cs typeface="Courier New" panose="02070309020205020404" pitchFamily="49" charset="0"/>
              </a:rPr>
              <a:t>0x0800001C</a:t>
            </a:r>
          </a:p>
        </p:txBody>
      </p:sp>
      <p:sp>
        <p:nvSpPr>
          <p:cNvPr id="67" name="Rectangle 66">
            <a:extLst>
              <a:ext uri="{FF2B5EF4-FFF2-40B4-BE49-F238E27FC236}">
                <a16:creationId xmlns:a16="http://schemas.microsoft.com/office/drawing/2014/main" id="{7F557973-1D7E-4BBC-B8BD-6048C84BFEBF}"/>
              </a:ext>
            </a:extLst>
          </p:cNvPr>
          <p:cNvSpPr/>
          <p:nvPr/>
        </p:nvSpPr>
        <p:spPr>
          <a:xfrm>
            <a:off x="3048000" y="4057611"/>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0x08000020</a:t>
            </a:r>
            <a:endParaRPr lang="en-US" sz="1500" dirty="0"/>
          </a:p>
        </p:txBody>
      </p:sp>
      <p:sp>
        <p:nvSpPr>
          <p:cNvPr id="68" name="Rectangle 67">
            <a:extLst>
              <a:ext uri="{FF2B5EF4-FFF2-40B4-BE49-F238E27FC236}">
                <a16:creationId xmlns:a16="http://schemas.microsoft.com/office/drawing/2014/main" id="{77CF1CB3-C3B3-4578-954F-DBBF109A4884}"/>
              </a:ext>
            </a:extLst>
          </p:cNvPr>
          <p:cNvSpPr/>
          <p:nvPr/>
        </p:nvSpPr>
        <p:spPr>
          <a:xfrm>
            <a:off x="3048000" y="4376149"/>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0x08000024</a:t>
            </a:r>
            <a:endParaRPr lang="en-US" sz="1500" dirty="0"/>
          </a:p>
        </p:txBody>
      </p:sp>
    </p:spTree>
    <p:extLst>
      <p:ext uri="{BB962C8B-B14F-4D97-AF65-F5344CB8AC3E}">
        <p14:creationId xmlns:p14="http://schemas.microsoft.com/office/powerpoint/2010/main" val="750856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4"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0000"/>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nsolas" pitchFamily="49" charset="0"/>
              <a:cs typeface="Consolas" pitchFamily="49" charset="0"/>
            </a:endParaRP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24</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8" name="TextBox 87"/>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0x08001000</a:t>
            </a:r>
          </a:p>
        </p:txBody>
      </p:sp>
      <p:sp>
        <p:nvSpPr>
          <p:cNvPr id="90" name="TextBox 89"/>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0x08000044</a:t>
            </a:r>
            <a:endParaRPr lang="en-GB" dirty="0">
              <a:solidFill>
                <a:schemeClr val="tx1"/>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0x20000200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44" idx="1"/>
          </p:cNvCxnSpPr>
          <p:nvPr/>
        </p:nvCxnSpPr>
        <p:spPr>
          <a:xfrm rot="5400000" flipH="1" flipV="1">
            <a:off x="5355244" y="3046280"/>
            <a:ext cx="4059716" cy="734164"/>
          </a:xfrm>
          <a:prstGeom prst="line">
            <a:avLst/>
          </a:prstGeom>
          <a:ln w="19050" cap="flat" cmpd="sng" algn="ctr">
            <a:solidFill>
              <a:srgbClr val="3366FF"/>
            </a:solidFill>
            <a:prstDash val="solid"/>
            <a:round/>
            <a:headEnd type="none" w="med" len="med"/>
            <a:tailEnd type="arrow" w="lg" len="me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19" name="Straight Connector 118"/>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65" name="TextBox 64"/>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61" name="Rectangle 60"/>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62" name="TextBox 61"/>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Tree>
    <p:extLst>
      <p:ext uri="{BB962C8B-B14F-4D97-AF65-F5344CB8AC3E}">
        <p14:creationId xmlns:p14="http://schemas.microsoft.com/office/powerpoint/2010/main" val="4197694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4"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0000"/>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nsolas" pitchFamily="49" charset="0"/>
              <a:cs typeface="Consolas" pitchFamily="49" charset="0"/>
            </a:endParaRP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25</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0x08001000</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0x08000044</a:t>
            </a:r>
            <a:endParaRPr lang="en-GB" dirty="0">
              <a:solidFill>
                <a:schemeClr val="tx1"/>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0x20000200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44" idx="1"/>
          </p:cNvCxnSpPr>
          <p:nvPr/>
        </p:nvCxnSpPr>
        <p:spPr>
          <a:xfrm rot="5400000" flipH="1" flipV="1">
            <a:off x="5355244" y="3046280"/>
            <a:ext cx="4059716"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19" name="Straight Connector 118"/>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65" name="TextBox 64"/>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66" name="TextBox 65"/>
          <p:cNvSpPr txBox="1"/>
          <p:nvPr/>
        </p:nvSpPr>
        <p:spPr>
          <a:xfrm>
            <a:off x="3886200" y="235804"/>
            <a:ext cx="472440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a:solidFill>
                  <a:schemeClr val="bg1"/>
                </a:solidFill>
              </a:rPr>
              <a:t>Suppose </a:t>
            </a:r>
            <a:r>
              <a:rPr lang="en-US" sz="2400" b="1" dirty="0" err="1">
                <a:solidFill>
                  <a:schemeClr val="bg1"/>
                </a:solidFill>
              </a:rPr>
              <a:t>SysTick</a:t>
            </a:r>
            <a:r>
              <a:rPr lang="en-US" sz="2400" b="1" dirty="0">
                <a:solidFill>
                  <a:schemeClr val="bg1"/>
                </a:solidFill>
              </a:rPr>
              <a:t> interrupt occurs when PC = 0x08000044</a:t>
            </a:r>
          </a:p>
        </p:txBody>
      </p:sp>
      <p:sp>
        <p:nvSpPr>
          <p:cNvPr id="62" name="Lightning Bolt 61"/>
          <p:cNvSpPr/>
          <p:nvPr/>
        </p:nvSpPr>
        <p:spPr>
          <a:xfrm flipH="1">
            <a:off x="3124200" y="990600"/>
            <a:ext cx="762000" cy="1051560"/>
          </a:xfrm>
          <a:prstGeom prst="lightningBolt">
            <a:avLst/>
          </a:prstGeom>
          <a:ln/>
        </p:spPr>
        <p:style>
          <a:lnRef idx="0">
            <a:schemeClr val="accent2"/>
          </a:lnRef>
          <a:fillRef idx="3">
            <a:schemeClr val="accent2"/>
          </a:fillRef>
          <a:effectRef idx="3">
            <a:schemeClr val="accent2"/>
          </a:effectRef>
          <a:fontRef idx="minor">
            <a:schemeClr val="lt1"/>
          </a:fontRef>
        </p:style>
        <p:txBody>
          <a:bodyPr/>
          <a:lstStyle/>
          <a:p>
            <a:endParaRPr lang="en-US"/>
          </a:p>
        </p:txBody>
      </p:sp>
      <p:sp>
        <p:nvSpPr>
          <p:cNvPr id="63" name="TextBox 62"/>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64" name="TextBox 63"/>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67" name="Rectangle 66"/>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68" name="TextBox 67"/>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Tree>
    <p:extLst>
      <p:ext uri="{BB962C8B-B14F-4D97-AF65-F5344CB8AC3E}">
        <p14:creationId xmlns:p14="http://schemas.microsoft.com/office/powerpoint/2010/main" val="573940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0x21000000</a:t>
            </a:r>
            <a:endParaRPr lang="en-GB" sz="1600" dirty="0">
              <a:solidFill>
                <a:srgbClr val="FF0000"/>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0x08000044</a:t>
            </a:r>
            <a:endParaRPr lang="en-GB" sz="1600" dirty="0">
              <a:solidFill>
                <a:srgbClr val="FF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0x08001000</a:t>
            </a: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12</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26</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itchFamily="49" charset="0"/>
                <a:cs typeface="Consolas" pitchFamily="49" charset="0"/>
              </a:rPr>
              <a:t>0xFFFFFFF9</a:t>
            </a:r>
            <a:endParaRPr lang="en-GB" dirty="0">
              <a:solidFill>
                <a:schemeClr val="tx1"/>
              </a:solidFill>
              <a:latin typeface="Consolas" pitchFamily="49" charset="0"/>
              <a:cs typeface="Consolas" pitchFamily="49" charset="0"/>
            </a:endParaRP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0x0800001C</a:t>
            </a:r>
            <a:endParaRPr lang="en-GB" dirty="0">
              <a:solidFill>
                <a:schemeClr val="tx1"/>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FF0000"/>
                </a:solidFill>
                <a:latin typeface="Consolas" pitchFamily="49" charset="0"/>
                <a:cs typeface="Consolas" pitchFamily="49" charset="0"/>
              </a:rPr>
              <a:t>xPSR</a:t>
            </a:r>
            <a:endParaRPr lang="en-GB" dirty="0">
              <a:solidFill>
                <a:srgbClr val="FF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PC</a:t>
            </a:r>
          </a:p>
        </p:txBody>
      </p:sp>
      <p:sp>
        <p:nvSpPr>
          <p:cNvPr id="132" name="TextBox 131"/>
          <p:cNvSpPr txBox="1"/>
          <p:nvPr/>
        </p:nvSpPr>
        <p:spPr>
          <a:xfrm>
            <a:off x="7010400" y="22722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LR</a:t>
            </a:r>
          </a:p>
        </p:txBody>
      </p:sp>
      <p:sp>
        <p:nvSpPr>
          <p:cNvPr id="133" name="TextBox 132"/>
          <p:cNvSpPr txBox="1"/>
          <p:nvPr/>
        </p:nvSpPr>
        <p:spPr>
          <a:xfrm>
            <a:off x="7010400" y="2602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R12</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R0</a:t>
            </a:r>
          </a:p>
        </p:txBody>
      </p:sp>
      <p:sp>
        <p:nvSpPr>
          <p:cNvPr id="138" name="TextBox 137"/>
          <p:cNvSpPr txBox="1"/>
          <p:nvPr/>
        </p:nvSpPr>
        <p:spPr>
          <a:xfrm>
            <a:off x="6934200" y="457200"/>
            <a:ext cx="2819400" cy="5847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chemeClr val="bg1"/>
                </a:solidFill>
              </a:rPr>
              <a:t>STACKING</a:t>
            </a:r>
          </a:p>
        </p:txBody>
      </p:sp>
      <p:sp>
        <p:nvSpPr>
          <p:cNvPr id="70" name="TextBox 69"/>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1" name="TextBox 70"/>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2" name="Rectangle 71"/>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73" name="TextBox 72"/>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Tree>
    <p:extLst>
      <p:ext uri="{BB962C8B-B14F-4D97-AF65-F5344CB8AC3E}">
        <p14:creationId xmlns:p14="http://schemas.microsoft.com/office/powerpoint/2010/main" val="2368235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0x21000000</a:t>
            </a:r>
            <a:endParaRPr lang="en-GB" sz="1600" dirty="0">
              <a:solidFill>
                <a:srgbClr val="FF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27</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0x0800001C</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FF0000"/>
                </a:solidFill>
                <a:latin typeface="Consolas" pitchFamily="49" charset="0"/>
                <a:cs typeface="Consolas" pitchFamily="49" charset="0"/>
              </a:rPr>
              <a:t>xPSR</a:t>
            </a:r>
            <a:endParaRPr lang="en-GB" dirty="0">
              <a:solidFill>
                <a:srgbClr val="FF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PC</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R0</a:t>
            </a:r>
          </a:p>
        </p:txBody>
      </p:sp>
      <p:sp>
        <p:nvSpPr>
          <p:cNvPr id="138" name="TextBox 137"/>
          <p:cNvSpPr txBox="1"/>
          <p:nvPr/>
        </p:nvSpPr>
        <p:spPr>
          <a:xfrm>
            <a:off x="6934200" y="457200"/>
            <a:ext cx="2819400" cy="5847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chemeClr val="bg1"/>
                </a:solidFill>
              </a:rPr>
              <a:t>STACKING</a:t>
            </a:r>
          </a:p>
        </p:txBody>
      </p:sp>
      <p:sp>
        <p:nvSpPr>
          <p:cNvPr id="139" name="Rectangle 138"/>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LR = 0xFFFFFFF9 to indicate MSP is used.</a:t>
            </a:r>
          </a:p>
        </p:txBody>
      </p:sp>
      <p:sp>
        <p:nvSpPr>
          <p:cNvPr id="71" name="TextBox 70"/>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2" name="TextBox 71"/>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3" name="Rectangle 72"/>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74" name="Rectangle 73"/>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itchFamily="49" charset="0"/>
                <a:cs typeface="Consolas" pitchFamily="49" charset="0"/>
              </a:rPr>
              <a:t>0xFFFFFFF9</a:t>
            </a:r>
            <a:endParaRPr lang="en-GB" dirty="0">
              <a:solidFill>
                <a:schemeClr val="tx1"/>
              </a:solidFill>
              <a:latin typeface="Consolas" pitchFamily="49" charset="0"/>
              <a:cs typeface="Consolas" pitchFamily="49" charset="0"/>
            </a:endParaRPr>
          </a:p>
        </p:txBody>
      </p:sp>
      <p:sp>
        <p:nvSpPr>
          <p:cNvPr id="75" name="Rectangle 74"/>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80" name="TextBox 79"/>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81" name="TextBox 80"/>
          <p:cNvSpPr txBox="1"/>
          <p:nvPr/>
        </p:nvSpPr>
        <p:spPr>
          <a:xfrm>
            <a:off x="7010400" y="22722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LR</a:t>
            </a:r>
          </a:p>
        </p:txBody>
      </p:sp>
      <p:sp>
        <p:nvSpPr>
          <p:cNvPr id="82" name="TextBox 81"/>
          <p:cNvSpPr txBox="1"/>
          <p:nvPr/>
        </p:nvSpPr>
        <p:spPr>
          <a:xfrm>
            <a:off x="7010400" y="2602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R12</a:t>
            </a:r>
          </a:p>
        </p:txBody>
      </p:sp>
      <p:sp>
        <p:nvSpPr>
          <p:cNvPr id="105" name="Rectangle 104"/>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0x08000044</a:t>
            </a:r>
            <a:endParaRPr lang="en-GB" sz="1600" dirty="0">
              <a:solidFill>
                <a:srgbClr val="FF0000"/>
              </a:solidFill>
            </a:endParaRPr>
          </a:p>
        </p:txBody>
      </p:sp>
      <p:sp>
        <p:nvSpPr>
          <p:cNvPr id="106" name="Rectangle 105"/>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0x08001000</a:t>
            </a:r>
          </a:p>
        </p:txBody>
      </p:sp>
      <p:sp>
        <p:nvSpPr>
          <p:cNvPr id="107" name="Rectangle 106"/>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12</a:t>
            </a:r>
          </a:p>
        </p:txBody>
      </p:sp>
    </p:spTree>
    <p:extLst>
      <p:ext uri="{BB962C8B-B14F-4D97-AF65-F5344CB8AC3E}">
        <p14:creationId xmlns:p14="http://schemas.microsoft.com/office/powerpoint/2010/main" val="364244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00000"/>
                </a:solidFill>
              </a:rPr>
              <a:t>xxxxxxxx</a:t>
            </a:r>
            <a:endParaRPr lang="en-GB" dirty="0">
              <a:solidFill>
                <a:srgbClr val="000000"/>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Consolas" pitchFamily="49" charset="0"/>
                <a:cs typeface="Consolas" pitchFamily="49" charset="0"/>
              </a:rPr>
              <a:t>0x21000000</a:t>
            </a:r>
            <a:endParaRPr lang="en-GB" sz="1600" dirty="0">
              <a:solidFill>
                <a:srgbClr val="00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0x200001F8</a:t>
            </a: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28</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onsolas" pitchFamily="49" charset="0"/>
                <a:cs typeface="Consolas" pitchFamily="49" charset="0"/>
              </a:rPr>
              <a:t>4</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0x0800001C</a:t>
            </a:r>
            <a:endParaRPr lang="en-GB" dirty="0">
              <a:solidFill>
                <a:schemeClr val="tx1"/>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000000"/>
                </a:solidFill>
                <a:latin typeface="Consolas" pitchFamily="49" charset="0"/>
                <a:cs typeface="Consolas" pitchFamily="49" charset="0"/>
              </a:rPr>
              <a:t>xPSR</a:t>
            </a:r>
            <a:endParaRPr lang="en-GB" dirty="0">
              <a:solidFill>
                <a:srgbClr val="00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PC</a:t>
            </a:r>
          </a:p>
        </p:txBody>
      </p:sp>
      <p:sp>
        <p:nvSpPr>
          <p:cNvPr id="132" name="TextBox 131"/>
          <p:cNvSpPr txBox="1"/>
          <p:nvPr/>
        </p:nvSpPr>
        <p:spPr>
          <a:xfrm>
            <a:off x="7010400" y="22722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LR</a:t>
            </a:r>
          </a:p>
        </p:txBody>
      </p:sp>
      <p:sp>
        <p:nvSpPr>
          <p:cNvPr id="133" name="TextBox 132"/>
          <p:cNvSpPr txBox="1"/>
          <p:nvPr/>
        </p:nvSpPr>
        <p:spPr>
          <a:xfrm>
            <a:off x="7010400" y="2602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R12</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R0</a:t>
            </a:r>
          </a:p>
        </p:txBody>
      </p:sp>
      <p:sp>
        <p:nvSpPr>
          <p:cNvPr id="71" name="Left Arrow 70"/>
          <p:cNvSpPr/>
          <p:nvPr/>
        </p:nvSpPr>
        <p:spPr>
          <a:xfrm>
            <a:off x="3200400" y="3810000"/>
            <a:ext cx="449580" cy="233680"/>
          </a:xfrm>
          <a:prstGeom prst="lef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TextBox 69"/>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2" name="TextBox 71"/>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3" name="Rectangle 72"/>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74" name="Rectangle 73"/>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0xFFFFFFF9</a:t>
            </a:r>
            <a:endParaRPr lang="en-GB" dirty="0">
              <a:solidFill>
                <a:schemeClr val="tx1"/>
              </a:solidFill>
              <a:latin typeface="Consolas" pitchFamily="49" charset="0"/>
              <a:cs typeface="Consolas" pitchFamily="49" charset="0"/>
            </a:endParaRPr>
          </a:p>
        </p:txBody>
      </p:sp>
      <p:sp>
        <p:nvSpPr>
          <p:cNvPr id="75" name="Rectangle 74"/>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80" name="TextBox 79"/>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81" name="Rectangle 80"/>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0x08000044</a:t>
            </a:r>
            <a:endParaRPr lang="en-GB" sz="1600" dirty="0">
              <a:solidFill>
                <a:srgbClr val="FF0000"/>
              </a:solidFill>
            </a:endParaRPr>
          </a:p>
        </p:txBody>
      </p:sp>
      <p:sp>
        <p:nvSpPr>
          <p:cNvPr id="82" name="Rectangle 81"/>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0x08001000</a:t>
            </a:r>
          </a:p>
        </p:txBody>
      </p:sp>
      <p:sp>
        <p:nvSpPr>
          <p:cNvPr id="105" name="Rectangle 104"/>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12</a:t>
            </a:r>
          </a:p>
        </p:txBody>
      </p:sp>
    </p:spTree>
    <p:extLst>
      <p:ext uri="{BB962C8B-B14F-4D97-AF65-F5344CB8AC3E}">
        <p14:creationId xmlns:p14="http://schemas.microsoft.com/office/powerpoint/2010/main" val="4217415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00000"/>
                </a:solidFill>
              </a:rPr>
              <a:t>xxxxxxxx</a:t>
            </a:r>
            <a:endParaRPr lang="en-GB" dirty="0">
              <a:solidFill>
                <a:srgbClr val="000000"/>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Consolas" pitchFamily="49" charset="0"/>
                <a:cs typeface="Consolas" pitchFamily="49" charset="0"/>
              </a:rPr>
              <a:t>0x21000000</a:t>
            </a:r>
            <a:endParaRPr lang="en-GB" sz="1600" dirty="0">
              <a:solidFill>
                <a:srgbClr val="00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0x200001F8</a:t>
            </a: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29</a:t>
            </a:fld>
            <a:endParaRPr kumimoji="0" lang="en-US" dirty="0"/>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0x08000020</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onsolas" pitchFamily="49" charset="0"/>
                <a:cs typeface="Consolas" pitchFamily="49" charset="0"/>
              </a:rPr>
              <a:t>5</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000000"/>
                </a:solidFill>
                <a:latin typeface="Consolas" pitchFamily="49" charset="0"/>
                <a:cs typeface="Consolas" pitchFamily="49" charset="0"/>
              </a:rPr>
              <a:t>xPSR</a:t>
            </a:r>
            <a:endParaRPr lang="en-GB" dirty="0">
              <a:solidFill>
                <a:srgbClr val="00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PC</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R0</a:t>
            </a:r>
          </a:p>
        </p:txBody>
      </p:sp>
      <p:sp>
        <p:nvSpPr>
          <p:cNvPr id="71" name="Left Arrow 70"/>
          <p:cNvSpPr/>
          <p:nvPr/>
        </p:nvSpPr>
        <p:spPr>
          <a:xfrm>
            <a:off x="3200400" y="4109720"/>
            <a:ext cx="449580" cy="233680"/>
          </a:xfrm>
          <a:prstGeom prst="lef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TextBox 69"/>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2" name="TextBox 71"/>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3" name="Rectangle 72"/>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74" name="Rectangle 73"/>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0xFFFFFFF9</a:t>
            </a:r>
            <a:endParaRPr lang="en-GB" dirty="0">
              <a:solidFill>
                <a:schemeClr val="tx1"/>
              </a:solidFill>
              <a:latin typeface="Consolas" pitchFamily="49" charset="0"/>
              <a:cs typeface="Consolas" pitchFamily="49" charset="0"/>
            </a:endParaRPr>
          </a:p>
        </p:txBody>
      </p:sp>
      <p:sp>
        <p:nvSpPr>
          <p:cNvPr id="75" name="Rectangle 74"/>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80" name="TextBox 79"/>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81" name="TextBox 80"/>
          <p:cNvSpPr txBox="1"/>
          <p:nvPr/>
        </p:nvSpPr>
        <p:spPr>
          <a:xfrm>
            <a:off x="7010400" y="22722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LR</a:t>
            </a:r>
          </a:p>
        </p:txBody>
      </p:sp>
      <p:sp>
        <p:nvSpPr>
          <p:cNvPr id="82" name="TextBox 81"/>
          <p:cNvSpPr txBox="1"/>
          <p:nvPr/>
        </p:nvSpPr>
        <p:spPr>
          <a:xfrm>
            <a:off x="7010400" y="2602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R12</a:t>
            </a:r>
          </a:p>
        </p:txBody>
      </p:sp>
      <p:sp>
        <p:nvSpPr>
          <p:cNvPr id="108" name="Rectangle 107"/>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0x08000044</a:t>
            </a:r>
            <a:endParaRPr lang="en-GB" sz="1600" dirty="0">
              <a:solidFill>
                <a:schemeClr val="tx1"/>
              </a:solidFill>
            </a:endParaRPr>
          </a:p>
        </p:txBody>
      </p:sp>
      <p:sp>
        <p:nvSpPr>
          <p:cNvPr id="109" name="Rectangle 108"/>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nsolas" pitchFamily="49" charset="0"/>
                <a:cs typeface="Consolas" pitchFamily="49" charset="0"/>
              </a:rPr>
              <a:t>0x08001000</a:t>
            </a:r>
          </a:p>
        </p:txBody>
      </p:sp>
      <p:sp>
        <p:nvSpPr>
          <p:cNvPr id="110" name="Rectangle 109"/>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nsolas" pitchFamily="49" charset="0"/>
                <a:cs typeface="Consolas" pitchFamily="49" charset="0"/>
              </a:rPr>
              <a:t>12</a:t>
            </a:r>
          </a:p>
        </p:txBody>
      </p:sp>
    </p:spTree>
    <p:extLst>
      <p:ext uri="{BB962C8B-B14F-4D97-AF65-F5344CB8AC3E}">
        <p14:creationId xmlns:p14="http://schemas.microsoft.com/office/powerpoint/2010/main" val="318316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Interrupts</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a:t>
            </a:fld>
            <a:endParaRPr kumimoji="0" lang="en-US" dirty="0"/>
          </a:p>
        </p:txBody>
      </p:sp>
      <p:sp>
        <p:nvSpPr>
          <p:cNvPr id="4" name="Content Placeholder 3"/>
          <p:cNvSpPr>
            <a:spLocks noGrp="1"/>
          </p:cNvSpPr>
          <p:nvPr>
            <p:ph sz="quarter" idx="1"/>
          </p:nvPr>
        </p:nvSpPr>
        <p:spPr>
          <a:xfrm>
            <a:off x="609600" y="1219201"/>
            <a:ext cx="9601200" cy="1443749"/>
          </a:xfrm>
        </p:spPr>
        <p:txBody>
          <a:bodyPr>
            <a:normAutofit/>
          </a:bodyPr>
          <a:lstStyle/>
          <a:p>
            <a:r>
              <a:rPr lang="en-US" dirty="0"/>
              <a:t>Motivations</a:t>
            </a:r>
          </a:p>
          <a:p>
            <a:pPr lvl="1"/>
            <a:r>
              <a:rPr lang="en-US" dirty="0"/>
              <a:t>Inform a program of some external events timely</a:t>
            </a:r>
          </a:p>
          <a:p>
            <a:pPr lvl="1"/>
            <a:r>
              <a:rPr lang="en-US" dirty="0"/>
              <a:t>Implement multi-tasking with priority support</a:t>
            </a:r>
          </a:p>
        </p:txBody>
      </p:sp>
      <p:pic>
        <p:nvPicPr>
          <p:cNvPr id="6" name="Picture 2" descr="Image result for waiting for phone call">
            <a:extLst>
              <a:ext uri="{FF2B5EF4-FFF2-40B4-BE49-F238E27FC236}">
                <a16:creationId xmlns:a16="http://schemas.microsoft.com/office/drawing/2014/main" id="{B4B37C68-99F1-C9B7-2C72-27AF38826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031" y="2733607"/>
            <a:ext cx="2931241" cy="3028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719E5C-E6BA-5A47-035B-3BEDAAFAAA0F}"/>
              </a:ext>
            </a:extLst>
          </p:cNvPr>
          <p:cNvSpPr txBox="1"/>
          <p:nvPr/>
        </p:nvSpPr>
        <p:spPr>
          <a:xfrm>
            <a:off x="8845231" y="1887690"/>
            <a:ext cx="2737169"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a:latin typeface="Consolas" panose="020B0609020204030204" pitchFamily="49" charset="0"/>
                <a:cs typeface="Arial" panose="020B0604020202020204" pitchFamily="34" charset="0"/>
              </a:rPr>
              <a:t>// Polling</a:t>
            </a:r>
          </a:p>
          <a:p>
            <a:r>
              <a:rPr lang="en-US" sz="1600" dirty="0">
                <a:latin typeface="Consolas" panose="020B0609020204030204" pitchFamily="49" charset="0"/>
                <a:cs typeface="Arial" panose="020B0604020202020204" pitchFamily="34" charset="0"/>
              </a:rPr>
              <a:t>while (1) {</a:t>
            </a:r>
          </a:p>
          <a:p>
            <a:r>
              <a:rPr lang="en-US" sz="1600" dirty="0">
                <a:latin typeface="Consolas" panose="020B0609020204030204" pitchFamily="49" charset="0"/>
                <a:cs typeface="Arial" panose="020B0604020202020204" pitchFamily="34" charset="0"/>
              </a:rPr>
              <a:t>    </a:t>
            </a:r>
            <a:r>
              <a:rPr lang="en-US" sz="1600" dirty="0" err="1">
                <a:latin typeface="Consolas" panose="020B0609020204030204" pitchFamily="49" charset="0"/>
                <a:cs typeface="Arial" panose="020B0604020202020204" pitchFamily="34" charset="0"/>
              </a:rPr>
              <a:t>read_button_input</a:t>
            </a:r>
            <a:r>
              <a:rPr lang="en-US" sz="1600" dirty="0">
                <a:latin typeface="Consolas" panose="020B0609020204030204" pitchFamily="49" charset="0"/>
                <a:cs typeface="Arial" panose="020B0604020202020204" pitchFamily="34" charset="0"/>
              </a:rPr>
              <a:t>;</a:t>
            </a:r>
          </a:p>
          <a:p>
            <a:r>
              <a:rPr lang="en-US" sz="1600" dirty="0">
                <a:latin typeface="Consolas" panose="020B0609020204030204" pitchFamily="49" charset="0"/>
                <a:cs typeface="Arial" panose="020B0604020202020204" pitchFamily="34" charset="0"/>
              </a:rPr>
              <a:t>    if (pushed)</a:t>
            </a:r>
          </a:p>
          <a:p>
            <a:r>
              <a:rPr lang="en-US" sz="1600" dirty="0">
                <a:latin typeface="Consolas" panose="020B0609020204030204" pitchFamily="49" charset="0"/>
                <a:cs typeface="Arial" panose="020B0604020202020204" pitchFamily="34" charset="0"/>
              </a:rPr>
              <a:t>        exit;</a:t>
            </a:r>
          </a:p>
          <a:p>
            <a:r>
              <a:rPr lang="en-US" sz="1600" dirty="0">
                <a:latin typeface="Consolas" panose="020B0609020204030204" pitchFamily="49" charset="0"/>
                <a:cs typeface="Arial" panose="020B0604020202020204" pitchFamily="34" charset="0"/>
              </a:rPr>
              <a:t>}</a:t>
            </a:r>
          </a:p>
          <a:p>
            <a:r>
              <a:rPr lang="en-US" sz="1600" dirty="0" err="1">
                <a:latin typeface="Consolas" panose="020B0609020204030204" pitchFamily="49" charset="0"/>
                <a:cs typeface="Arial" panose="020B0604020202020204" pitchFamily="34" charset="0"/>
              </a:rPr>
              <a:t>turn_on_LED</a:t>
            </a:r>
            <a:r>
              <a:rPr lang="en-US" sz="1600" dirty="0">
                <a:latin typeface="Consolas" panose="020B0609020204030204" pitchFamily="49" charset="0"/>
                <a:cs typeface="Arial" panose="020B0604020202020204" pitchFamily="34" charset="0"/>
              </a:rPr>
              <a:t>;</a:t>
            </a:r>
          </a:p>
        </p:txBody>
      </p:sp>
      <p:sp>
        <p:nvSpPr>
          <p:cNvPr id="8" name="TextBox 7">
            <a:extLst>
              <a:ext uri="{FF2B5EF4-FFF2-40B4-BE49-F238E27FC236}">
                <a16:creationId xmlns:a16="http://schemas.microsoft.com/office/drawing/2014/main" id="{E9077B95-2792-9FC2-73B0-A0A9B4E9497D}"/>
              </a:ext>
            </a:extLst>
          </p:cNvPr>
          <p:cNvSpPr txBox="1"/>
          <p:nvPr/>
        </p:nvSpPr>
        <p:spPr>
          <a:xfrm>
            <a:off x="8845231" y="4054442"/>
            <a:ext cx="2737169"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a:latin typeface="Consolas" panose="020B0609020204030204" pitchFamily="49" charset="0"/>
                <a:cs typeface="Arial" panose="020B0604020202020204" pitchFamily="34" charset="0"/>
              </a:rPr>
              <a:t>// Interrupt</a:t>
            </a:r>
          </a:p>
          <a:p>
            <a:r>
              <a:rPr lang="en-US" sz="1600" dirty="0" err="1">
                <a:latin typeface="Consolas" panose="020B0609020204030204" pitchFamily="49" charset="0"/>
                <a:cs typeface="Arial" panose="020B0604020202020204" pitchFamily="34" charset="0"/>
              </a:rPr>
              <a:t>interrupt_handler</a:t>
            </a:r>
            <a:r>
              <a:rPr lang="en-US" sz="1600" dirty="0">
                <a:latin typeface="Consolas" panose="020B0609020204030204" pitchFamily="49" charset="0"/>
                <a:cs typeface="Arial" panose="020B0604020202020204" pitchFamily="34" charset="0"/>
              </a:rPr>
              <a:t>(){</a:t>
            </a:r>
          </a:p>
          <a:p>
            <a:r>
              <a:rPr lang="en-US" sz="1600" dirty="0">
                <a:latin typeface="Consolas" panose="020B0609020204030204" pitchFamily="49" charset="0"/>
                <a:cs typeface="Arial" panose="020B0604020202020204" pitchFamily="34" charset="0"/>
              </a:rPr>
              <a:t> </a:t>
            </a:r>
            <a:r>
              <a:rPr lang="en-US" sz="1600" dirty="0" err="1">
                <a:latin typeface="Consolas" panose="020B0609020204030204" pitchFamily="49" charset="0"/>
                <a:cs typeface="Arial" panose="020B0604020202020204" pitchFamily="34" charset="0"/>
              </a:rPr>
              <a:t>turn_on_LED</a:t>
            </a:r>
            <a:r>
              <a:rPr lang="en-US" sz="1600" dirty="0">
                <a:latin typeface="Consolas" panose="020B0609020204030204" pitchFamily="49" charset="0"/>
                <a:cs typeface="Arial" panose="020B0604020202020204" pitchFamily="34" charset="0"/>
              </a:rPr>
              <a:t>;</a:t>
            </a:r>
          </a:p>
          <a:p>
            <a:r>
              <a:rPr lang="en-US" sz="1600" dirty="0">
                <a:latin typeface="Consolas" panose="020B0609020204030204" pitchFamily="49" charset="0"/>
                <a:cs typeface="Arial" panose="020B0604020202020204" pitchFamily="34" charset="0"/>
              </a:rPr>
              <a:t> exit;</a:t>
            </a:r>
          </a:p>
          <a:p>
            <a:r>
              <a:rPr lang="en-US" sz="1600" dirty="0">
                <a:latin typeface="Consolas" panose="020B0609020204030204" pitchFamily="49" charset="0"/>
                <a:cs typeface="Arial" panose="020B0604020202020204" pitchFamily="34" charset="0"/>
              </a:rPr>
              <a:t>}</a:t>
            </a:r>
          </a:p>
          <a:p>
            <a:endParaRPr lang="en-US" sz="1600" dirty="0">
              <a:latin typeface="Consolas" panose="020B0609020204030204" pitchFamily="49" charset="0"/>
              <a:cs typeface="Arial" panose="020B0604020202020204" pitchFamily="34" charset="0"/>
            </a:endParaRPr>
          </a:p>
        </p:txBody>
      </p:sp>
      <p:sp>
        <p:nvSpPr>
          <p:cNvPr id="9" name="TextBox 8">
            <a:extLst>
              <a:ext uri="{FF2B5EF4-FFF2-40B4-BE49-F238E27FC236}">
                <a16:creationId xmlns:a16="http://schemas.microsoft.com/office/drawing/2014/main" id="{DC1B35DC-AE45-7573-05D5-4AE90FE0E099}"/>
              </a:ext>
            </a:extLst>
          </p:cNvPr>
          <p:cNvSpPr txBox="1"/>
          <p:nvPr/>
        </p:nvSpPr>
        <p:spPr>
          <a:xfrm>
            <a:off x="4654230" y="2590801"/>
            <a:ext cx="4032569" cy="3139321"/>
          </a:xfrm>
          <a:prstGeom prst="rect">
            <a:avLst/>
          </a:prstGeom>
          <a:noFill/>
        </p:spPr>
        <p:txBody>
          <a:bodyPr wrap="square" rtlCol="0">
            <a:spAutoFit/>
          </a:bodyPr>
          <a:lstStyle/>
          <a:p>
            <a:r>
              <a:rPr lang="en-US" dirty="0"/>
              <a:t>Suppose you are waiting for an important phone call.</a:t>
            </a:r>
          </a:p>
          <a:p>
            <a:endParaRPr lang="en-US" dirty="0"/>
          </a:p>
          <a:p>
            <a:r>
              <a:rPr lang="en-US" b="1" dirty="0">
                <a:solidFill>
                  <a:srgbClr val="0000FF"/>
                </a:solidFill>
              </a:rPr>
              <a:t>Polling</a:t>
            </a:r>
            <a:r>
              <a:rPr lang="en-US" dirty="0"/>
              <a:t>: </a:t>
            </a:r>
          </a:p>
          <a:p>
            <a:r>
              <a:rPr lang="en-US" dirty="0"/>
              <a:t>You </a:t>
            </a:r>
            <a:r>
              <a:rPr lang="en-US" dirty="0">
                <a:solidFill>
                  <a:srgbClr val="C00000"/>
                </a:solidFill>
              </a:rPr>
              <a:t>pick up the phone every three seconds</a:t>
            </a:r>
            <a:r>
              <a:rPr lang="en-US" dirty="0">
                <a:solidFill>
                  <a:srgbClr val="FF0000"/>
                </a:solidFill>
              </a:rPr>
              <a:t> </a:t>
            </a:r>
            <a:r>
              <a:rPr lang="en-US" dirty="0"/>
              <a:t>to check whether you are getting a call.</a:t>
            </a:r>
          </a:p>
          <a:p>
            <a:endParaRPr lang="en-US" dirty="0"/>
          </a:p>
          <a:p>
            <a:r>
              <a:rPr lang="en-US" b="1" dirty="0">
                <a:solidFill>
                  <a:srgbClr val="0000FF"/>
                </a:solidFill>
              </a:rPr>
              <a:t>Interrupt</a:t>
            </a:r>
            <a:r>
              <a:rPr lang="en-US" dirty="0"/>
              <a:t>:</a:t>
            </a:r>
          </a:p>
          <a:p>
            <a:r>
              <a:rPr lang="en-US" dirty="0"/>
              <a:t>Do whatever you should do and pick up the phone </a:t>
            </a:r>
            <a:r>
              <a:rPr lang="en-US" dirty="0">
                <a:solidFill>
                  <a:srgbClr val="C00000"/>
                </a:solidFill>
              </a:rPr>
              <a:t>when it rings</a:t>
            </a:r>
            <a:r>
              <a:rPr lang="en-US" dirty="0"/>
              <a:t>. </a:t>
            </a:r>
          </a:p>
        </p:txBody>
      </p:sp>
    </p:spTree>
    <p:extLst>
      <p:ext uri="{BB962C8B-B14F-4D97-AF65-F5344CB8AC3E}">
        <p14:creationId xmlns:p14="http://schemas.microsoft.com/office/powerpoint/2010/main" val="408874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00000"/>
                </a:solidFill>
              </a:rPr>
              <a:t>xxxxxxxx</a:t>
            </a:r>
            <a:endParaRPr lang="en-GB" dirty="0">
              <a:solidFill>
                <a:srgbClr val="000000"/>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Consolas" pitchFamily="49" charset="0"/>
                <a:cs typeface="Consolas" pitchFamily="49" charset="0"/>
              </a:rPr>
              <a:t>0x21000000</a:t>
            </a:r>
            <a:endParaRPr lang="en-GB" sz="1600" dirty="0">
              <a:solidFill>
                <a:srgbClr val="00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0x200001F8</a:t>
            </a: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30</a:t>
            </a:fld>
            <a:endParaRPr kumimoji="0" lang="en-US" dirty="0"/>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0x08000024</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5</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000000"/>
                </a:solidFill>
                <a:latin typeface="Consolas" pitchFamily="49" charset="0"/>
                <a:cs typeface="Consolas" pitchFamily="49" charset="0"/>
              </a:rPr>
              <a:t>xPSR</a:t>
            </a:r>
            <a:endParaRPr lang="en-GB" dirty="0">
              <a:solidFill>
                <a:srgbClr val="00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PC</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R0</a:t>
            </a:r>
          </a:p>
        </p:txBody>
      </p:sp>
      <p:sp>
        <p:nvSpPr>
          <p:cNvPr id="71" name="Left Arrow 70"/>
          <p:cNvSpPr/>
          <p:nvPr/>
        </p:nvSpPr>
        <p:spPr>
          <a:xfrm>
            <a:off x="3200400" y="4445000"/>
            <a:ext cx="449580" cy="233680"/>
          </a:xfrm>
          <a:prstGeom prst="lef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69"/>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LR = 0xFFFFFFF9 to indicate MSP is used.</a:t>
            </a:r>
          </a:p>
        </p:txBody>
      </p:sp>
      <p:sp>
        <p:nvSpPr>
          <p:cNvPr id="72" name="TextBox 71"/>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3" name="TextBox 72"/>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4" name="Rectangle 73"/>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75" name="Rectangle 74"/>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0xFFFFFFF9</a:t>
            </a:r>
            <a:endParaRPr lang="en-GB" dirty="0">
              <a:solidFill>
                <a:schemeClr val="tx1"/>
              </a:solidFill>
              <a:latin typeface="Consolas" pitchFamily="49" charset="0"/>
              <a:cs typeface="Consolas" pitchFamily="49" charset="0"/>
            </a:endParaRPr>
          </a:p>
        </p:txBody>
      </p:sp>
      <p:sp>
        <p:nvSpPr>
          <p:cNvPr id="80" name="Rectangle 79"/>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81" name="TextBox 80"/>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82" name="TextBox 81"/>
          <p:cNvSpPr txBox="1"/>
          <p:nvPr/>
        </p:nvSpPr>
        <p:spPr>
          <a:xfrm>
            <a:off x="7010400" y="22722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LR</a:t>
            </a:r>
          </a:p>
        </p:txBody>
      </p:sp>
      <p:sp>
        <p:nvSpPr>
          <p:cNvPr id="105" name="TextBox 104"/>
          <p:cNvSpPr txBox="1"/>
          <p:nvPr/>
        </p:nvSpPr>
        <p:spPr>
          <a:xfrm>
            <a:off x="7010400" y="2602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R12</a:t>
            </a:r>
          </a:p>
        </p:txBody>
      </p:sp>
      <p:sp>
        <p:nvSpPr>
          <p:cNvPr id="106" name="Rectangle 105"/>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0x08000044</a:t>
            </a:r>
            <a:endParaRPr lang="en-GB" sz="1600" dirty="0">
              <a:solidFill>
                <a:schemeClr val="tx1"/>
              </a:solidFill>
            </a:endParaRPr>
          </a:p>
        </p:txBody>
      </p:sp>
      <p:sp>
        <p:nvSpPr>
          <p:cNvPr id="107" name="Rectangle 106"/>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nsolas" pitchFamily="49" charset="0"/>
                <a:cs typeface="Consolas" pitchFamily="49" charset="0"/>
              </a:rPr>
              <a:t>0x08001000</a:t>
            </a:r>
          </a:p>
        </p:txBody>
      </p:sp>
      <p:sp>
        <p:nvSpPr>
          <p:cNvPr id="108" name="Rectangle 107"/>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nsolas" pitchFamily="49" charset="0"/>
                <a:cs typeface="Consolas" pitchFamily="49" charset="0"/>
              </a:rPr>
              <a:t>12</a:t>
            </a:r>
          </a:p>
        </p:txBody>
      </p:sp>
    </p:spTree>
    <p:extLst>
      <p:ext uri="{BB962C8B-B14F-4D97-AF65-F5344CB8AC3E}">
        <p14:creationId xmlns:p14="http://schemas.microsoft.com/office/powerpoint/2010/main" val="2654348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00000"/>
                </a:solidFill>
              </a:rPr>
              <a:t>xxxxxxxx</a:t>
            </a:r>
            <a:endParaRPr lang="en-GB" dirty="0">
              <a:solidFill>
                <a:srgbClr val="000000"/>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Consolas" pitchFamily="49" charset="0"/>
                <a:cs typeface="Consolas" pitchFamily="49" charset="0"/>
              </a:rPr>
              <a:t>0x21000000</a:t>
            </a:r>
            <a:endParaRPr lang="en-GB" sz="1600" dirty="0">
              <a:solidFill>
                <a:srgbClr val="00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0x200001F8</a:t>
            </a: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0x200001F0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solidFill>
                  <a:srgbClr val="000000"/>
                </a:solidFill>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31</a:t>
            </a:fld>
            <a:endParaRPr kumimoji="0" lang="en-US" dirty="0"/>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0x08000024</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5</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000000"/>
                </a:solidFill>
                <a:latin typeface="Consolas" pitchFamily="49" charset="0"/>
                <a:cs typeface="Consolas" pitchFamily="49" charset="0"/>
              </a:rPr>
              <a:t>xPSR</a:t>
            </a:r>
            <a:endParaRPr lang="en-GB" dirty="0">
              <a:solidFill>
                <a:srgbClr val="00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PC</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R0</a:t>
            </a:r>
          </a:p>
        </p:txBody>
      </p:sp>
      <p:sp>
        <p:nvSpPr>
          <p:cNvPr id="71" name="Left Arrow 70"/>
          <p:cNvSpPr/>
          <p:nvPr/>
        </p:nvSpPr>
        <p:spPr>
          <a:xfrm>
            <a:off x="3200400" y="4445000"/>
            <a:ext cx="449580" cy="233680"/>
          </a:xfrm>
          <a:prstGeom prst="lef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Rectangle 69"/>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LR = 0xFFFFFFF9 to indicate MSP is used.</a:t>
            </a:r>
          </a:p>
        </p:txBody>
      </p:sp>
      <p:sp>
        <p:nvSpPr>
          <p:cNvPr id="72" name="TextBox 71"/>
          <p:cNvSpPr txBox="1"/>
          <p:nvPr/>
        </p:nvSpPr>
        <p:spPr>
          <a:xfrm>
            <a:off x="6858000" y="482024"/>
            <a:ext cx="3124200" cy="5847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chemeClr val="bg1"/>
                </a:solidFill>
              </a:rPr>
              <a:t>UNSTACKING</a:t>
            </a:r>
          </a:p>
        </p:txBody>
      </p:sp>
      <p:sp>
        <p:nvSpPr>
          <p:cNvPr id="73" name="TextBox 72"/>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4" name="TextBox 73"/>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5" name="Rectangle 74"/>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0" name="Rectangle 79"/>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0xFFFFFFF9</a:t>
            </a:r>
            <a:endParaRPr lang="en-GB" dirty="0">
              <a:solidFill>
                <a:schemeClr val="tx1"/>
              </a:solidFill>
              <a:latin typeface="Consolas" pitchFamily="49" charset="0"/>
              <a:cs typeface="Consolas" pitchFamily="49" charset="0"/>
            </a:endParaRPr>
          </a:p>
        </p:txBody>
      </p:sp>
      <p:sp>
        <p:nvSpPr>
          <p:cNvPr id="81" name="Rectangle 80"/>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82" name="TextBox 81"/>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105" name="TextBox 104"/>
          <p:cNvSpPr txBox="1"/>
          <p:nvPr/>
        </p:nvSpPr>
        <p:spPr>
          <a:xfrm>
            <a:off x="7010400" y="22722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LR</a:t>
            </a:r>
          </a:p>
        </p:txBody>
      </p:sp>
      <p:sp>
        <p:nvSpPr>
          <p:cNvPr id="106" name="TextBox 105"/>
          <p:cNvSpPr txBox="1"/>
          <p:nvPr/>
        </p:nvSpPr>
        <p:spPr>
          <a:xfrm>
            <a:off x="7010400" y="2602468"/>
            <a:ext cx="762000" cy="369332"/>
          </a:xfrm>
          <a:prstGeom prst="rect">
            <a:avLst/>
          </a:prstGeom>
          <a:noFill/>
        </p:spPr>
        <p:txBody>
          <a:bodyPr wrap="square" rtlCol="0">
            <a:spAutoFit/>
          </a:bodyPr>
          <a:lstStyle/>
          <a:p>
            <a:pPr algn="r"/>
            <a:r>
              <a:rPr lang="en-GB" dirty="0">
                <a:solidFill>
                  <a:srgbClr val="000000"/>
                </a:solidFill>
                <a:latin typeface="Consolas" pitchFamily="49" charset="0"/>
                <a:cs typeface="Consolas" pitchFamily="49" charset="0"/>
              </a:rPr>
              <a:t>R12</a:t>
            </a:r>
          </a:p>
        </p:txBody>
      </p:sp>
      <p:sp>
        <p:nvSpPr>
          <p:cNvPr id="107" name="Rectangle 10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0x08000044</a:t>
            </a:r>
            <a:endParaRPr lang="en-GB" sz="1600" dirty="0">
              <a:solidFill>
                <a:schemeClr val="tx1"/>
              </a:solidFill>
            </a:endParaRPr>
          </a:p>
        </p:txBody>
      </p:sp>
      <p:sp>
        <p:nvSpPr>
          <p:cNvPr id="108" name="Rectangle 107"/>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nsolas" pitchFamily="49" charset="0"/>
                <a:cs typeface="Consolas" pitchFamily="49" charset="0"/>
              </a:rPr>
              <a:t>0x08001000</a:t>
            </a:r>
          </a:p>
        </p:txBody>
      </p:sp>
      <p:sp>
        <p:nvSpPr>
          <p:cNvPr id="109" name="Rectangle 108"/>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nsolas" pitchFamily="49" charset="0"/>
                <a:cs typeface="Consolas" pitchFamily="49" charset="0"/>
              </a:rPr>
              <a:t>12</a:t>
            </a:r>
          </a:p>
        </p:txBody>
      </p:sp>
    </p:spTree>
    <p:extLst>
      <p:ext uri="{BB962C8B-B14F-4D97-AF65-F5344CB8AC3E}">
        <p14:creationId xmlns:p14="http://schemas.microsoft.com/office/powerpoint/2010/main" val="24826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4"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0000"/>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nsolas" pitchFamily="49" charset="0"/>
              <a:cs typeface="Consolas" pitchFamily="49" charset="0"/>
            </a:endParaRP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32</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latin typeface="Consolas" pitchFamily="49" charset="0"/>
                <a:cs typeface="Consolas" pitchFamily="49" charset="0"/>
              </a:rPr>
              <a:t>0x08001000</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0x08000044</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0x20000200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onsolas" pitchFamily="49" charset="0"/>
                <a:cs typeface="Consolas" pitchFamily="49" charset="0"/>
              </a:rPr>
              <a:t>5</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44" idx="1"/>
          </p:cNvCxnSpPr>
          <p:nvPr/>
        </p:nvCxnSpPr>
        <p:spPr>
          <a:xfrm rot="5400000" flipH="1" flipV="1">
            <a:off x="5355244" y="3046280"/>
            <a:ext cx="4059716" cy="734164"/>
          </a:xfrm>
          <a:prstGeom prst="line">
            <a:avLst/>
          </a:prstGeom>
          <a:ln w="19050" cap="flat" cmpd="sng" algn="ctr">
            <a:solidFill>
              <a:srgbClr val="3366FF"/>
            </a:solidFill>
            <a:prstDash val="solid"/>
            <a:round/>
            <a:headEnd type="none" w="med" len="med"/>
            <a:tailEnd type="arrow" w="lg" len="me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19" name="Straight Connector 118"/>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65" name="TextBox 64"/>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61" name="Rectangle 60"/>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Note the new value of R3 is lost!!!</a:t>
            </a:r>
          </a:p>
        </p:txBody>
      </p:sp>
      <p:sp>
        <p:nvSpPr>
          <p:cNvPr id="62" name="TextBox 61"/>
          <p:cNvSpPr txBox="1"/>
          <p:nvPr/>
        </p:nvSpPr>
        <p:spPr>
          <a:xfrm>
            <a:off x="6858000" y="482024"/>
            <a:ext cx="3124200" cy="5847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chemeClr val="bg1"/>
                </a:solidFill>
              </a:rPr>
              <a:t>UNSTACKING</a:t>
            </a:r>
          </a:p>
        </p:txBody>
      </p:sp>
      <p:sp>
        <p:nvSpPr>
          <p:cNvPr id="63" name="TextBox 62"/>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64" name="TextBox 63"/>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66" name="Rectangle 65"/>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67" name="TextBox 66"/>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Tree>
    <p:extLst>
      <p:ext uri="{BB962C8B-B14F-4D97-AF65-F5344CB8AC3E}">
        <p14:creationId xmlns:p14="http://schemas.microsoft.com/office/powerpoint/2010/main" val="3372195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4"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r3, #1</a:t>
            </a: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rgbClr val="000000"/>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Consolas" pitchFamily="49" charset="0"/>
              <a:cs typeface="Consolas" pitchFamily="49" charset="0"/>
            </a:endParaRP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33</a:t>
            </a:fld>
            <a:endParaRPr kumimoji="0" lang="en-US" dirty="0"/>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0x08001000</a:t>
            </a: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0x08000044</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0x20000200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onsolas" pitchFamily="49" charset="0"/>
                <a:cs typeface="Consolas" pitchFamily="49" charset="0"/>
              </a:rPr>
              <a:t>5</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44" idx="1"/>
          </p:cNvCxnSpPr>
          <p:nvPr/>
        </p:nvCxnSpPr>
        <p:spPr>
          <a:xfrm rot="5400000" flipH="1" flipV="1">
            <a:off x="5355244" y="3046280"/>
            <a:ext cx="4059716" cy="734164"/>
          </a:xfrm>
          <a:prstGeom prst="line">
            <a:avLst/>
          </a:prstGeom>
          <a:ln w="19050" cap="flat" cmpd="sng" algn="ctr">
            <a:solidFill>
              <a:srgbClr val="3366FF"/>
            </a:solidFill>
            <a:prstDash val="solid"/>
            <a:round/>
            <a:headEnd type="none" w="med" len="med"/>
            <a:tailEnd type="arrow" w="lg" len="me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19" name="Straight Connector 118"/>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65" name="TextBox 64"/>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61" name="Rectangle 60"/>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The Main program resumes!!!</a:t>
            </a:r>
          </a:p>
        </p:txBody>
      </p:sp>
      <p:sp>
        <p:nvSpPr>
          <p:cNvPr id="62" name="TextBox 61"/>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63" name="TextBox 62"/>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64" name="Rectangle 63"/>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66" name="TextBox 65"/>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Tree>
    <p:extLst>
      <p:ext uri="{BB962C8B-B14F-4D97-AF65-F5344CB8AC3E}">
        <p14:creationId xmlns:p14="http://schemas.microsoft.com/office/powerpoint/2010/main" val="1357368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6940-7D46-9282-A7E0-48C6DFBFD0CA}"/>
              </a:ext>
            </a:extLst>
          </p:cNvPr>
          <p:cNvSpPr>
            <a:spLocks noGrp="1"/>
          </p:cNvSpPr>
          <p:nvPr>
            <p:ph type="title"/>
          </p:nvPr>
        </p:nvSpPr>
        <p:spPr/>
        <p:txBody>
          <a:bodyPr/>
          <a:lstStyle/>
          <a:p>
            <a:r>
              <a:rPr lang="en-US" dirty="0"/>
              <a:t>Explanations</a:t>
            </a:r>
          </a:p>
        </p:txBody>
      </p:sp>
      <p:sp>
        <p:nvSpPr>
          <p:cNvPr id="3" name="Slide Number Placeholder 2">
            <a:extLst>
              <a:ext uri="{FF2B5EF4-FFF2-40B4-BE49-F238E27FC236}">
                <a16:creationId xmlns:a16="http://schemas.microsoft.com/office/drawing/2014/main" id="{3CA0A6F5-8C01-53C3-3320-50DB8CA4C8E2}"/>
              </a:ext>
            </a:extLst>
          </p:cNvPr>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34</a:t>
            </a:fld>
            <a:endParaRPr kumimoji="0" lang="en-US" dirty="0"/>
          </a:p>
        </p:txBody>
      </p:sp>
      <p:sp>
        <p:nvSpPr>
          <p:cNvPr id="4" name="Content Placeholder 3">
            <a:extLst>
              <a:ext uri="{FF2B5EF4-FFF2-40B4-BE49-F238E27FC236}">
                <a16:creationId xmlns:a16="http://schemas.microsoft.com/office/drawing/2014/main" id="{399B8587-9407-C501-1D6D-5B47AC5A4E8B}"/>
              </a:ext>
            </a:extLst>
          </p:cNvPr>
          <p:cNvSpPr>
            <a:spLocks noGrp="1"/>
          </p:cNvSpPr>
          <p:nvPr>
            <p:ph sz="quarter" idx="1"/>
          </p:nvPr>
        </p:nvSpPr>
        <p:spPr>
          <a:xfrm>
            <a:off x="609600" y="1143000"/>
            <a:ext cx="10972800" cy="4038600"/>
          </a:xfrm>
        </p:spPr>
        <p:txBody>
          <a:bodyPr>
            <a:normAutofit fontScale="77500" lnSpcReduction="20000"/>
          </a:bodyPr>
          <a:lstStyle/>
          <a:p>
            <a:r>
              <a:rPr lang="en-US" dirty="0"/>
              <a:t>The value of R3 updated in ISR is lost because during the interrupt unstacking (return from interrupt), the processor restores R3 (and other registers) from the stack — overwriting whatever changes were made to R3 inside ISR.</a:t>
            </a:r>
          </a:p>
          <a:p>
            <a:r>
              <a:rPr lang="en-US" dirty="0"/>
              <a:t>1. Before the interrupt (in main)</a:t>
            </a:r>
          </a:p>
          <a:p>
            <a:pPr lvl="1"/>
            <a:r>
              <a:rPr lang="en-US" dirty="0"/>
              <a:t>The main program is executing at R3 = 0 (set by MOV r3, #0) </a:t>
            </a:r>
          </a:p>
          <a:p>
            <a:r>
              <a:rPr lang="en-US" dirty="0"/>
              <a:t>2. Interrupt occurs (</a:t>
            </a:r>
            <a:r>
              <a:rPr lang="en-US" dirty="0" err="1"/>
              <a:t>SysTick_Handler</a:t>
            </a:r>
            <a:r>
              <a:rPr lang="en-US" dirty="0"/>
              <a:t>) </a:t>
            </a:r>
          </a:p>
          <a:p>
            <a:pPr lvl="1"/>
            <a:r>
              <a:rPr lang="en-US" dirty="0"/>
              <a:t>The processor automatically pushes (stacks) certain registers onto the stack: </a:t>
            </a:r>
            <a:r>
              <a:rPr lang="pt-BR" dirty="0"/>
              <a:t>xPSR,PC,LR,R12,R3,R2,R1,R0</a:t>
            </a:r>
          </a:p>
          <a:p>
            <a:r>
              <a:rPr lang="en-US" dirty="0"/>
              <a:t>3. Inside ISR</a:t>
            </a:r>
          </a:p>
          <a:p>
            <a:pPr lvl="1"/>
            <a:r>
              <a:rPr lang="en-US" dirty="0"/>
              <a:t>R3 = 3+1 = 4, R4 = 4+1 = 5 — but these are local to the ISR</a:t>
            </a:r>
          </a:p>
          <a:p>
            <a:r>
              <a:rPr lang="en-US" dirty="0"/>
              <a:t>4. Returning from interrupt (unstacking)</a:t>
            </a:r>
          </a:p>
          <a:p>
            <a:pPr lvl="1"/>
            <a:r>
              <a:rPr lang="en-US" dirty="0"/>
              <a:t>When BX </a:t>
            </a:r>
            <a:r>
              <a:rPr lang="en-US" dirty="0" err="1"/>
              <a:t>lr</a:t>
            </a:r>
            <a:r>
              <a:rPr lang="en-US" dirty="0"/>
              <a:t> executes with LR = 0xFFFFFFF9, the CPU knows: “Return to Thread mode using MSP.” It then automatically pops (unstacks) the previously saved registers</a:t>
            </a:r>
            <a:r>
              <a:rPr lang="pt-BR" dirty="0"/>
              <a:t>. </a:t>
            </a:r>
            <a:r>
              <a:rPr lang="en-US" dirty="0"/>
              <a:t>This restores the pre-interrupt state:R3 ← (the saved value from the stack, which was 3 before the interrupt); R4 remains 5 (not part of automatic stacking/unstacking); PC ← 0x08000044 (returns to main); </a:t>
            </a:r>
            <a:r>
              <a:rPr lang="en-US" dirty="0" err="1"/>
              <a:t>xPSR</a:t>
            </a:r>
            <a:r>
              <a:rPr lang="en-US" dirty="0"/>
              <a:t> restored.</a:t>
            </a:r>
            <a:endParaRPr lang="pt-BR" dirty="0"/>
          </a:p>
          <a:p>
            <a:pPr lvl="1"/>
            <a:endParaRPr lang="pt-BR" dirty="0"/>
          </a:p>
          <a:p>
            <a:pPr lvl="1"/>
            <a:endParaRPr lang="en-US" dirty="0"/>
          </a:p>
          <a:p>
            <a:endParaRPr lang="en-US" dirty="0"/>
          </a:p>
        </p:txBody>
      </p:sp>
      <p:graphicFrame>
        <p:nvGraphicFramePr>
          <p:cNvPr id="6" name="Table 5">
            <a:extLst>
              <a:ext uri="{FF2B5EF4-FFF2-40B4-BE49-F238E27FC236}">
                <a16:creationId xmlns:a16="http://schemas.microsoft.com/office/drawing/2014/main" id="{3CD9CDB6-B670-35B8-FC2C-906BDB01C185}"/>
              </a:ext>
            </a:extLst>
          </p:cNvPr>
          <p:cNvGraphicFramePr>
            <a:graphicFrameLocks noGrp="1"/>
          </p:cNvGraphicFramePr>
          <p:nvPr>
            <p:extLst>
              <p:ext uri="{D42A27DB-BD31-4B8C-83A1-F6EECF244321}">
                <p14:modId xmlns:p14="http://schemas.microsoft.com/office/powerpoint/2010/main" val="2281872395"/>
              </p:ext>
            </p:extLst>
          </p:nvPr>
        </p:nvGraphicFramePr>
        <p:xfrm>
          <a:off x="3048000" y="5045710"/>
          <a:ext cx="6629400" cy="1676400"/>
        </p:xfrm>
        <a:graphic>
          <a:graphicData uri="http://schemas.openxmlformats.org/drawingml/2006/table">
            <a:tbl>
              <a:tblPr>
                <a:tableStyleId>{5940675A-B579-460E-94D1-54222C63F5DA}</a:tableStyleId>
              </a:tblPr>
              <a:tblGrid>
                <a:gridCol w="2209800">
                  <a:extLst>
                    <a:ext uri="{9D8B030D-6E8A-4147-A177-3AD203B41FA5}">
                      <a16:colId xmlns:a16="http://schemas.microsoft.com/office/drawing/2014/main" val="2486128840"/>
                    </a:ext>
                  </a:extLst>
                </a:gridCol>
                <a:gridCol w="2209800">
                  <a:extLst>
                    <a:ext uri="{9D8B030D-6E8A-4147-A177-3AD203B41FA5}">
                      <a16:colId xmlns:a16="http://schemas.microsoft.com/office/drawing/2014/main" val="2096243035"/>
                    </a:ext>
                  </a:extLst>
                </a:gridCol>
                <a:gridCol w="2209800">
                  <a:extLst>
                    <a:ext uri="{9D8B030D-6E8A-4147-A177-3AD203B41FA5}">
                      <a16:colId xmlns:a16="http://schemas.microsoft.com/office/drawing/2014/main" val="3968102050"/>
                    </a:ext>
                  </a:extLst>
                </a:gridCol>
              </a:tblGrid>
              <a:tr h="304637">
                <a:tc>
                  <a:txBody>
                    <a:bodyPr/>
                    <a:lstStyle/>
                    <a:p>
                      <a:pPr>
                        <a:buNone/>
                      </a:pPr>
                      <a:r>
                        <a:rPr lang="en-US" sz="1600"/>
                        <a:t>Step</a:t>
                      </a:r>
                    </a:p>
                  </a:txBody>
                  <a:tcPr anchor="ctr">
                    <a:solidFill>
                      <a:schemeClr val="bg1">
                        <a:lumMod val="85000"/>
                      </a:schemeClr>
                    </a:solidFill>
                  </a:tcPr>
                </a:tc>
                <a:tc>
                  <a:txBody>
                    <a:bodyPr/>
                    <a:lstStyle/>
                    <a:p>
                      <a:pPr>
                        <a:buNone/>
                      </a:pPr>
                      <a:r>
                        <a:rPr lang="en-US" sz="1600" dirty="0"/>
                        <a:t>Action</a:t>
                      </a:r>
                    </a:p>
                  </a:txBody>
                  <a:tcPr anchor="ctr">
                    <a:solidFill>
                      <a:schemeClr val="bg1">
                        <a:lumMod val="85000"/>
                      </a:schemeClr>
                    </a:solidFill>
                  </a:tcPr>
                </a:tc>
                <a:tc>
                  <a:txBody>
                    <a:bodyPr/>
                    <a:lstStyle/>
                    <a:p>
                      <a:pPr>
                        <a:buNone/>
                      </a:pPr>
                      <a:r>
                        <a:rPr lang="en-US" sz="1600" dirty="0"/>
                        <a:t>Effect on R3</a:t>
                      </a:r>
                    </a:p>
                  </a:txBody>
                  <a:tcPr anchor="ctr">
                    <a:solidFill>
                      <a:schemeClr val="bg1">
                        <a:lumMod val="85000"/>
                      </a:schemeClr>
                    </a:solidFill>
                  </a:tcPr>
                </a:tc>
                <a:extLst>
                  <a:ext uri="{0D108BD9-81ED-4DB2-BD59-A6C34878D82A}">
                    <a16:rowId xmlns:a16="http://schemas.microsoft.com/office/drawing/2014/main" val="66810912"/>
                  </a:ext>
                </a:extLst>
              </a:tr>
              <a:tr h="304637">
                <a:tc>
                  <a:txBody>
                    <a:bodyPr/>
                    <a:lstStyle/>
                    <a:p>
                      <a:pPr>
                        <a:buNone/>
                      </a:pPr>
                      <a:r>
                        <a:rPr lang="en-US" sz="1600"/>
                        <a:t>Before interrupt</a:t>
                      </a:r>
                    </a:p>
                  </a:txBody>
                  <a:tcPr anchor="ctr"/>
                </a:tc>
                <a:tc>
                  <a:txBody>
                    <a:bodyPr/>
                    <a:lstStyle/>
                    <a:p>
                      <a:pPr>
                        <a:buNone/>
                      </a:pPr>
                      <a:r>
                        <a:rPr lang="en-US" sz="1600"/>
                        <a:t>R3 = 3 in main</a:t>
                      </a:r>
                    </a:p>
                  </a:txBody>
                  <a:tcPr anchor="ctr"/>
                </a:tc>
                <a:tc>
                  <a:txBody>
                    <a:bodyPr/>
                    <a:lstStyle/>
                    <a:p>
                      <a:pPr>
                        <a:buNone/>
                      </a:pPr>
                      <a:r>
                        <a:rPr lang="en-US" sz="1600"/>
                        <a:t>—</a:t>
                      </a:r>
                    </a:p>
                  </a:txBody>
                  <a:tcPr anchor="ctr"/>
                </a:tc>
                <a:extLst>
                  <a:ext uri="{0D108BD9-81ED-4DB2-BD59-A6C34878D82A}">
                    <a16:rowId xmlns:a16="http://schemas.microsoft.com/office/drawing/2014/main" val="4052799084"/>
                  </a:ext>
                </a:extLst>
              </a:tr>
              <a:tr h="304637">
                <a:tc>
                  <a:txBody>
                    <a:bodyPr/>
                    <a:lstStyle/>
                    <a:p>
                      <a:pPr>
                        <a:buNone/>
                      </a:pPr>
                      <a:r>
                        <a:rPr lang="en-US" sz="1600"/>
                        <a:t>Interrupt entry</a:t>
                      </a:r>
                    </a:p>
                  </a:txBody>
                  <a:tcPr anchor="ctr"/>
                </a:tc>
                <a:tc>
                  <a:txBody>
                    <a:bodyPr/>
                    <a:lstStyle/>
                    <a:p>
                      <a:pPr>
                        <a:buNone/>
                      </a:pPr>
                      <a:r>
                        <a:rPr lang="en-US" sz="1600"/>
                        <a:t>R3 = 3 stacked</a:t>
                      </a:r>
                    </a:p>
                  </a:txBody>
                  <a:tcPr anchor="ctr"/>
                </a:tc>
                <a:tc>
                  <a:txBody>
                    <a:bodyPr/>
                    <a:lstStyle/>
                    <a:p>
                      <a:pPr>
                        <a:buNone/>
                      </a:pPr>
                      <a:r>
                        <a:rPr lang="en-US" sz="1600"/>
                        <a:t>Saved on MSP</a:t>
                      </a:r>
                    </a:p>
                  </a:txBody>
                  <a:tcPr anchor="ctr"/>
                </a:tc>
                <a:extLst>
                  <a:ext uri="{0D108BD9-81ED-4DB2-BD59-A6C34878D82A}">
                    <a16:rowId xmlns:a16="http://schemas.microsoft.com/office/drawing/2014/main" val="1345228293"/>
                  </a:ext>
                </a:extLst>
              </a:tr>
              <a:tr h="304637">
                <a:tc>
                  <a:txBody>
                    <a:bodyPr/>
                    <a:lstStyle/>
                    <a:p>
                      <a:pPr>
                        <a:buNone/>
                      </a:pPr>
                      <a:r>
                        <a:rPr lang="en-US" sz="1600" dirty="0"/>
                        <a:t>ISR executes</a:t>
                      </a:r>
                    </a:p>
                  </a:txBody>
                  <a:tcPr anchor="ctr"/>
                </a:tc>
                <a:tc>
                  <a:txBody>
                    <a:bodyPr/>
                    <a:lstStyle/>
                    <a:p>
                      <a:pPr>
                        <a:buNone/>
                      </a:pPr>
                      <a:r>
                        <a:rPr lang="en-US" sz="1600"/>
                        <a:t>R3 = 4 (incremented)</a:t>
                      </a:r>
                    </a:p>
                  </a:txBody>
                  <a:tcPr anchor="ctr"/>
                </a:tc>
                <a:tc>
                  <a:txBody>
                    <a:bodyPr/>
                    <a:lstStyle/>
                    <a:p>
                      <a:pPr>
                        <a:buNone/>
                      </a:pPr>
                      <a:r>
                        <a:rPr lang="en-US" sz="1600" dirty="0"/>
                        <a:t>Temporary</a:t>
                      </a:r>
                    </a:p>
                  </a:txBody>
                  <a:tcPr anchor="ctr"/>
                </a:tc>
                <a:extLst>
                  <a:ext uri="{0D108BD9-81ED-4DB2-BD59-A6C34878D82A}">
                    <a16:rowId xmlns:a16="http://schemas.microsoft.com/office/drawing/2014/main" val="2838464669"/>
                  </a:ext>
                </a:extLst>
              </a:tr>
              <a:tr h="321962">
                <a:tc>
                  <a:txBody>
                    <a:bodyPr/>
                    <a:lstStyle/>
                    <a:p>
                      <a:pPr>
                        <a:buNone/>
                      </a:pPr>
                      <a:r>
                        <a:rPr lang="en-US" sz="1600"/>
                        <a:t>ISR returns</a:t>
                      </a:r>
                    </a:p>
                  </a:txBody>
                  <a:tcPr anchor="ctr"/>
                </a:tc>
                <a:tc>
                  <a:txBody>
                    <a:bodyPr/>
                    <a:lstStyle/>
                    <a:p>
                      <a:pPr>
                        <a:buNone/>
                      </a:pPr>
                      <a:r>
                        <a:rPr lang="en-US" sz="1600" dirty="0"/>
                        <a:t>R3 restored from stack</a:t>
                      </a:r>
                    </a:p>
                  </a:txBody>
                  <a:tcPr anchor="ctr"/>
                </a:tc>
                <a:tc>
                  <a:txBody>
                    <a:bodyPr/>
                    <a:lstStyle/>
                    <a:p>
                      <a:pPr>
                        <a:buNone/>
                      </a:pPr>
                      <a:r>
                        <a:rPr lang="en-US" sz="1600" dirty="0"/>
                        <a:t>R3 = 3 again</a:t>
                      </a:r>
                    </a:p>
                  </a:txBody>
                  <a:tcPr anchor="ctr"/>
                </a:tc>
                <a:extLst>
                  <a:ext uri="{0D108BD9-81ED-4DB2-BD59-A6C34878D82A}">
                    <a16:rowId xmlns:a16="http://schemas.microsoft.com/office/drawing/2014/main" val="3058894499"/>
                  </a:ext>
                </a:extLst>
              </a:tr>
            </a:tbl>
          </a:graphicData>
        </a:graphic>
      </p:graphicFrame>
    </p:spTree>
    <p:extLst>
      <p:ext uri="{BB962C8B-B14F-4D97-AF65-F5344CB8AC3E}">
        <p14:creationId xmlns:p14="http://schemas.microsoft.com/office/powerpoint/2010/main" val="253796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Nested Subroutines: Solution #1</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35</a:t>
            </a:fld>
            <a:endParaRPr kumimoji="0" lang="en-US" dirty="0"/>
          </a:p>
        </p:txBody>
      </p:sp>
      <p:graphicFrame>
        <p:nvGraphicFramePr>
          <p:cNvPr id="5" name="Table 4"/>
          <p:cNvGraphicFramePr>
            <a:graphicFrameLocks noGrp="1"/>
          </p:cNvGraphicFramePr>
          <p:nvPr/>
        </p:nvGraphicFramePr>
        <p:xfrm>
          <a:off x="1790700" y="2286000"/>
          <a:ext cx="8610600" cy="3438525"/>
        </p:xfrm>
        <a:graphic>
          <a:graphicData uri="http://schemas.openxmlformats.org/drawingml/2006/table">
            <a:tbl>
              <a:tblPr firstRow="1" firstCol="1" bandRow="1">
                <a:tableStyleId>{5940675A-B579-460E-94D1-54222C63F5DA}</a:tableStyleId>
              </a:tblPr>
              <a:tblGrid>
                <a:gridCol w="255270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gridCol w="3028950">
                  <a:extLst>
                    <a:ext uri="{9D8B030D-6E8A-4147-A177-3AD203B41FA5}">
                      <a16:colId xmlns:a16="http://schemas.microsoft.com/office/drawing/2014/main" val="2917198359"/>
                    </a:ext>
                  </a:extLst>
                </a:gridCol>
              </a:tblGrid>
              <a:tr h="304800">
                <a:tc>
                  <a:txBody>
                    <a:bodyPr/>
                    <a:lstStyle/>
                    <a:p>
                      <a:pPr marL="0" marR="0" algn="just">
                        <a:spcBef>
                          <a:spcPts val="0"/>
                        </a:spcBef>
                        <a:spcAft>
                          <a:spcPts val="0"/>
                        </a:spcAft>
                      </a:pPr>
                      <a:r>
                        <a:rPr lang="en-US" sz="1600" b="1" dirty="0">
                          <a:solidFill>
                            <a:schemeClr val="bg1"/>
                          </a:solidFill>
                          <a:effectLst/>
                          <a:latin typeface="Consolas" panose="020B0609020204030204" pitchFamily="49" charset="0"/>
                          <a:cs typeface="Consolas" panose="020B0609020204030204" pitchFamily="49" charset="0"/>
                        </a:rPr>
                        <a:t>Caller Program</a:t>
                      </a:r>
                      <a:endParaRPr lang="en-US" sz="1600" b="1" dirty="0">
                        <a:solidFill>
                          <a:schemeClr val="bg1"/>
                        </a:solidFill>
                        <a:effectLst/>
                        <a:latin typeface="Consolas" panose="020B0609020204030204" pitchFamily="49" charset="0"/>
                        <a:ea typeface="宋体"/>
                        <a:cs typeface="Consolas" panose="020B0609020204030204" pitchFamily="49" charset="0"/>
                      </a:endParaRPr>
                    </a:p>
                  </a:txBody>
                  <a:tcPr marL="68580" marR="68580" marT="0" marB="0">
                    <a:solidFill>
                      <a:schemeClr val="accent1"/>
                    </a:solidFill>
                  </a:tcPr>
                </a:tc>
                <a:tc>
                  <a:txBody>
                    <a:bodyPr/>
                    <a:lstStyle/>
                    <a:p>
                      <a:pPr marL="0" marR="0" algn="just">
                        <a:spcBef>
                          <a:spcPts val="0"/>
                        </a:spcBef>
                        <a:spcAft>
                          <a:spcPts val="0"/>
                        </a:spcAft>
                      </a:pPr>
                      <a:r>
                        <a:rPr lang="en-US" sz="1600" b="1" dirty="0">
                          <a:solidFill>
                            <a:schemeClr val="bg1"/>
                          </a:solidFill>
                          <a:effectLst/>
                          <a:latin typeface="Consolas" panose="020B0609020204030204" pitchFamily="49" charset="0"/>
                          <a:cs typeface="Consolas" panose="020B0609020204030204" pitchFamily="49" charset="0"/>
                        </a:rPr>
                        <a:t>Subroutine</a:t>
                      </a:r>
                      <a:r>
                        <a:rPr lang="en-US" sz="1600" b="1" baseline="0" dirty="0">
                          <a:solidFill>
                            <a:schemeClr val="bg1"/>
                          </a:solidFill>
                          <a:effectLst/>
                          <a:latin typeface="Consolas" panose="020B0609020204030204" pitchFamily="49" charset="0"/>
                          <a:cs typeface="Consolas" panose="020B0609020204030204" pitchFamily="49" charset="0"/>
                        </a:rPr>
                        <a:t> foo</a:t>
                      </a:r>
                      <a:endParaRPr lang="en-US" sz="1600" b="1" dirty="0">
                        <a:solidFill>
                          <a:schemeClr val="bg1"/>
                        </a:solidFill>
                        <a:effectLst/>
                        <a:latin typeface="Consolas" panose="020B0609020204030204" pitchFamily="49" charset="0"/>
                        <a:ea typeface="宋体"/>
                        <a:cs typeface="Consolas" panose="020B0609020204030204" pitchFamily="49" charset="0"/>
                      </a:endParaRPr>
                    </a:p>
                  </a:txBody>
                  <a:tcPr marL="68580" marR="68580" marT="0" marB="0">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Consolas" panose="020B0609020204030204" pitchFamily="49" charset="0"/>
                          <a:cs typeface="Consolas" panose="020B0609020204030204" pitchFamily="49" charset="0"/>
                        </a:rPr>
                        <a:t>Subroutine</a:t>
                      </a:r>
                      <a:r>
                        <a:rPr lang="en-US" sz="1600" b="1" baseline="0" dirty="0">
                          <a:solidFill>
                            <a:schemeClr val="bg1"/>
                          </a:solidFill>
                          <a:effectLst/>
                          <a:latin typeface="Consolas" panose="020B0609020204030204" pitchFamily="49" charset="0"/>
                          <a:cs typeface="Consolas" panose="020B0609020204030204" pitchFamily="49" charset="0"/>
                        </a:rPr>
                        <a:t> bar</a:t>
                      </a:r>
                      <a:endParaRPr lang="en-US" sz="1600" b="1" dirty="0">
                        <a:solidFill>
                          <a:schemeClr val="bg1"/>
                        </a:solidFill>
                        <a:effectLst/>
                        <a:latin typeface="Consolas" panose="020B0609020204030204" pitchFamily="49" charset="0"/>
                        <a:ea typeface="宋体"/>
                        <a:cs typeface="Consolas" panose="020B0609020204030204" pitchFamily="49" charset="0"/>
                      </a:endParaRPr>
                    </a:p>
                  </a:txBody>
                  <a:tcPr marL="68580" marR="68580" marT="0" marB="0">
                    <a:solidFill>
                      <a:schemeClr val="accent1"/>
                    </a:solidFill>
                  </a:tcPr>
                </a:tc>
                <a:extLst>
                  <a:ext uri="{0D108BD9-81ED-4DB2-BD59-A6C34878D82A}">
                    <a16:rowId xmlns:a16="http://schemas.microsoft.com/office/drawing/2014/main" val="10000"/>
                  </a:ext>
                </a:extLst>
              </a:tr>
              <a:tr h="3133725">
                <a:tc>
                  <a:txBody>
                    <a:bodyPr/>
                    <a:lstStyle/>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dirty="0" err="1">
                          <a:effectLst/>
                          <a:latin typeface="Consolas" panose="020B0609020204030204" pitchFamily="49" charset="0"/>
                          <a:cs typeface="Consolas" panose="020B0609020204030204" pitchFamily="49" charset="0"/>
                        </a:rPr>
                        <a:t>MOV</a:t>
                      </a:r>
                      <a:r>
                        <a:rPr lang="en-US" sz="1600" dirty="0">
                          <a:effectLst/>
                          <a:latin typeface="Consolas" panose="020B0609020204030204" pitchFamily="49" charset="0"/>
                          <a:cs typeface="Consolas" panose="020B0609020204030204" pitchFamily="49" charset="0"/>
                        </a:rPr>
                        <a:t> </a:t>
                      </a:r>
                      <a:r>
                        <a:rPr lang="en-US" sz="1600" dirty="0" err="1">
                          <a:effectLst/>
                          <a:latin typeface="Consolas" panose="020B0609020204030204" pitchFamily="49" charset="0"/>
                          <a:cs typeface="Consolas" panose="020B0609020204030204" pitchFamily="49" charset="0"/>
                        </a:rPr>
                        <a:t>r4</a:t>
                      </a:r>
                      <a:r>
                        <a:rPr lang="en-US" sz="1600" dirty="0">
                          <a:effectLst/>
                          <a:latin typeface="Consolas" panose="020B0609020204030204" pitchFamily="49" charset="0"/>
                          <a:cs typeface="Consolas" panose="020B0609020204030204" pitchFamily="49" charset="0"/>
                        </a:rPr>
                        <a:t>, #100</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BL  foo</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ADD r4, r4, #1</a:t>
                      </a:r>
                      <a:endParaRPr lang="en-US" sz="1600" dirty="0">
                        <a:solidFill>
                          <a:schemeClr val="bg1">
                            <a:lumMod val="50000"/>
                          </a:schemeClr>
                        </a:solidFill>
                        <a:effectLst/>
                        <a:latin typeface="Consolas" panose="020B0609020204030204" pitchFamily="49" charset="0"/>
                        <a:ea typeface="宋体"/>
                        <a:cs typeface="Consolas" panose="020B0609020204030204" pitchFamily="49" charset="0"/>
                      </a:endParaRPr>
                    </a:p>
                  </a:txBody>
                  <a:tcPr marL="68580" marR="68580" marT="0" marB="0"/>
                </a:tc>
                <a:tc>
                  <a:txBody>
                    <a:bodyPr/>
                    <a:lstStyle/>
                    <a:p>
                      <a:pPr marL="0" marR="0" algn="just">
                        <a:spcBef>
                          <a:spcPts val="0"/>
                        </a:spcBef>
                        <a:spcAft>
                          <a:spcPts val="0"/>
                        </a:spcAft>
                      </a:pPr>
                      <a:r>
                        <a:rPr lang="en-US" sz="1600" b="1" dirty="0">
                          <a:solidFill>
                            <a:srgbClr val="C00000"/>
                          </a:solidFill>
                          <a:effectLst/>
                          <a:latin typeface="Consolas" panose="020B0609020204030204" pitchFamily="49" charset="0"/>
                          <a:cs typeface="Consolas" panose="020B0609020204030204" pitchFamily="49" charset="0"/>
                        </a:rPr>
                        <a:t>foo</a:t>
                      </a:r>
                      <a:r>
                        <a:rPr lang="en-US" sz="1600" dirty="0">
                          <a:effectLst/>
                          <a:latin typeface="Consolas" panose="020B0609020204030204" pitchFamily="49" charset="0"/>
                          <a:cs typeface="Consolas" panose="020B0609020204030204" pitchFamily="49" charset="0"/>
                        </a:rPr>
                        <a:t> </a:t>
                      </a:r>
                      <a:r>
                        <a:rPr lang="en-US" sz="1600" dirty="0" err="1">
                          <a:effectLst/>
                          <a:latin typeface="Consolas" panose="020B0609020204030204" pitchFamily="49" charset="0"/>
                          <a:cs typeface="Consolas" panose="020B0609020204030204" pitchFamily="49" charset="0"/>
                        </a:rPr>
                        <a:t>PROC</a:t>
                      </a:r>
                      <a:endParaRPr lang="en-US" sz="1600" dirty="0">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PUSH  {r4,</a:t>
                      </a:r>
                      <a:r>
                        <a:rPr lang="en-US" sz="1600" b="1" baseline="0" dirty="0">
                          <a:solidFill>
                            <a:srgbClr val="C00000"/>
                          </a:solidFill>
                          <a:effectLst/>
                          <a:latin typeface="Consolas" panose="020B0609020204030204" pitchFamily="49" charset="0"/>
                          <a:cs typeface="Consolas" panose="020B0609020204030204" pitchFamily="49" charset="0"/>
                        </a:rPr>
                        <a:t> LR</a:t>
                      </a:r>
                      <a:r>
                        <a:rPr lang="en-US" sz="1600" b="1" dirty="0">
                          <a:solidFill>
                            <a:srgbClr val="C00000"/>
                          </a:solidFill>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baseline="0" dirty="0">
                          <a:solidFill>
                            <a:srgbClr val="C00000"/>
                          </a:solidFill>
                          <a:effectLst/>
                          <a:latin typeface="Consolas" panose="020B0609020204030204" pitchFamily="49" charset="0"/>
                          <a:cs typeface="Consolas" panose="020B0609020204030204" pitchFamily="49" charset="0"/>
                        </a:rPr>
                        <a:t>    </a:t>
                      </a:r>
                      <a:r>
                        <a:rPr lang="en-US" sz="1600"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MOV   r4, #10  </a:t>
                      </a:r>
                      <a:endParaRPr lang="en-US" sz="1600" dirty="0">
                        <a:solidFill>
                          <a:schemeClr val="bg1">
                            <a:lumMod val="50000"/>
                          </a:schemeClr>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aseline="0" dirty="0">
                          <a:solidFill>
                            <a:schemeClr val="bg1">
                              <a:lumMod val="50000"/>
                            </a:schemeClr>
                          </a:solidFill>
                          <a:effectLst/>
                          <a:latin typeface="Consolas" panose="020B0609020204030204" pitchFamily="49" charset="0"/>
                          <a:cs typeface="Consolas" panose="020B0609020204030204" pitchFamily="49" charset="0"/>
                        </a:rPr>
                        <a:t>    </a:t>
                      </a:r>
                      <a:r>
                        <a:rPr lang="en-US" sz="1600"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dirty="0">
                          <a:solidFill>
                            <a:schemeClr val="bg1">
                              <a:lumMod val="50000"/>
                            </a:schemeClr>
                          </a:solidFill>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BL    bar</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POP   {r4, LR}     </a:t>
                      </a:r>
                      <a:endParaRPr lang="en-US" sz="1600" dirty="0">
                        <a:solidFill>
                          <a:schemeClr val="bg1">
                            <a:lumMod val="50000"/>
                          </a:schemeClr>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BX    </a:t>
                      </a:r>
                      <a:r>
                        <a:rPr lang="en-US" sz="1600" dirty="0" err="1">
                          <a:effectLst/>
                          <a:latin typeface="Consolas" panose="020B0609020204030204" pitchFamily="49" charset="0"/>
                          <a:cs typeface="Consolas" panose="020B0609020204030204" pitchFamily="49" charset="0"/>
                        </a:rPr>
                        <a:t>LR</a:t>
                      </a:r>
                      <a:endParaRPr lang="en-US" sz="1600" dirty="0">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dirty="0" err="1">
                          <a:effectLst/>
                          <a:latin typeface="Consolas" panose="020B0609020204030204" pitchFamily="49" charset="0"/>
                          <a:cs typeface="Consolas" panose="020B0609020204030204" pitchFamily="49" charset="0"/>
                        </a:rPr>
                        <a:t>ENDP</a:t>
                      </a:r>
                      <a:endParaRPr lang="en-US" sz="1600" dirty="0">
                        <a:effectLst/>
                        <a:latin typeface="Consolas" panose="020B0609020204030204" pitchFamily="49" charset="0"/>
                        <a:cs typeface="Consolas" panose="020B0609020204030204" pitchFamily="49" charset="0"/>
                      </a:endParaRPr>
                    </a:p>
                  </a:txBody>
                  <a:tcPr marL="68580" marR="68580" marT="0" marB="0"/>
                </a:tc>
                <a:tc>
                  <a:txBody>
                    <a:bodyPr/>
                    <a:lstStyle/>
                    <a:p>
                      <a:pPr marL="0" marR="0" algn="just">
                        <a:spcBef>
                          <a:spcPts val="0"/>
                        </a:spcBef>
                        <a:spcAft>
                          <a:spcPts val="0"/>
                        </a:spcAft>
                      </a:pPr>
                      <a:r>
                        <a:rPr lang="en-US" sz="1600" b="1" dirty="0">
                          <a:solidFill>
                            <a:srgbClr val="C00000"/>
                          </a:solidFill>
                          <a:effectLst/>
                          <a:latin typeface="Consolas" panose="020B0609020204030204" pitchFamily="49" charset="0"/>
                          <a:cs typeface="Consolas" panose="020B0609020204030204" pitchFamily="49" charset="0"/>
                        </a:rPr>
                        <a:t>bar</a:t>
                      </a:r>
                      <a:r>
                        <a:rPr lang="en-US" sz="1600" dirty="0">
                          <a:effectLst/>
                          <a:latin typeface="Consolas" panose="020B0609020204030204" pitchFamily="49" charset="0"/>
                          <a:cs typeface="Consolas" panose="020B0609020204030204" pitchFamily="49" charset="0"/>
                        </a:rPr>
                        <a:t> PROC</a:t>
                      </a:r>
                    </a:p>
                    <a:p>
                      <a:pPr marL="0" marR="0" algn="just">
                        <a:spcBef>
                          <a:spcPts val="0"/>
                        </a:spcBef>
                        <a:spcAft>
                          <a:spcPts val="0"/>
                        </a:spcAft>
                      </a:pPr>
                      <a:r>
                        <a:rPr lang="en-US" sz="1600" baseline="0" dirty="0">
                          <a:effectLst/>
                          <a:latin typeface="Consolas" panose="020B0609020204030204" pitchFamily="49" charset="0"/>
                          <a:cs typeface="Consolas" panose="020B0609020204030204" pitchFamily="49" charset="0"/>
                        </a:rPr>
                        <a:t>    </a:t>
                      </a:r>
                      <a:r>
                        <a:rPr lang="en-US" sz="1600"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aseline="0" dirty="0">
                          <a:effectLst/>
                          <a:latin typeface="Consolas" panose="020B0609020204030204" pitchFamily="49" charset="0"/>
                          <a:cs typeface="Consolas" panose="020B0609020204030204" pitchFamily="49" charset="0"/>
                        </a:rPr>
                        <a:t>    </a:t>
                      </a:r>
                      <a:r>
                        <a:rPr lang="en-US" sz="1600" dirty="0">
                          <a:effectLst/>
                          <a:latin typeface="Consolas" panose="020B0609020204030204" pitchFamily="49" charset="0"/>
                          <a:cs typeface="Consolas" panose="020B0609020204030204" pitchFamily="49" charset="0"/>
                        </a:rPr>
                        <a:t>BX    LR</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ENDP</a:t>
                      </a:r>
                    </a:p>
                    <a:p>
                      <a:pPr marL="0" marR="0" algn="just">
                        <a:spcBef>
                          <a:spcPts val="0"/>
                        </a:spcBef>
                        <a:spcAft>
                          <a:spcPts val="0"/>
                        </a:spcAft>
                      </a:pPr>
                      <a:endParaRPr lang="en-US" sz="1600" dirty="0">
                        <a:effectLst/>
                        <a:latin typeface="Consolas" panose="020B0609020204030204" pitchFamily="49" charset="0"/>
                        <a:cs typeface="Consolas" panose="020B0609020204030204" pitchFamily="49"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TextBox 6"/>
          <p:cNvSpPr txBox="1"/>
          <p:nvPr/>
        </p:nvSpPr>
        <p:spPr>
          <a:xfrm>
            <a:off x="609600" y="1294953"/>
            <a:ext cx="9480159" cy="830997"/>
          </a:xfrm>
          <a:prstGeom prst="rect">
            <a:avLst/>
          </a:prstGeom>
          <a:noFill/>
        </p:spPr>
        <p:txBody>
          <a:bodyPr wrap="none" rtlCol="0">
            <a:spAutoFit/>
          </a:bodyPr>
          <a:lstStyle/>
          <a:p>
            <a:r>
              <a:rPr lang="en-US" sz="2400" dirty="0"/>
              <a:t>foo saves and restores its LR for returning to its caller, before calling bar. </a:t>
            </a:r>
          </a:p>
          <a:p>
            <a:r>
              <a:rPr lang="en-US" sz="2400" dirty="0">
                <a:latin typeface="Consolas" panose="020B0609020204030204" pitchFamily="49" charset="0"/>
                <a:cs typeface="Consolas" panose="020B0609020204030204" pitchFamily="49" charset="0"/>
              </a:rPr>
              <a:t> </a:t>
            </a:r>
          </a:p>
        </p:txBody>
      </p:sp>
      <p:sp>
        <p:nvSpPr>
          <p:cNvPr id="4" name="Horizontal Scroll 15">
            <a:extLst>
              <a:ext uri="{FF2B5EF4-FFF2-40B4-BE49-F238E27FC236}">
                <a16:creationId xmlns:a16="http://schemas.microsoft.com/office/drawing/2014/main" id="{6C7909E1-CCBF-BA1B-5CEC-0BD0A18F9DCE}"/>
              </a:ext>
            </a:extLst>
          </p:cNvPr>
          <p:cNvSpPr/>
          <p:nvPr/>
        </p:nvSpPr>
        <p:spPr>
          <a:xfrm>
            <a:off x="76200" y="-23210"/>
            <a:ext cx="1265712" cy="762000"/>
          </a:xfrm>
          <a:prstGeom prst="horizontalScroll">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Review</a:t>
            </a:r>
          </a:p>
        </p:txBody>
      </p:sp>
    </p:spTree>
    <p:extLst>
      <p:ext uri="{BB962C8B-B14F-4D97-AF65-F5344CB8AC3E}">
        <p14:creationId xmlns:p14="http://schemas.microsoft.com/office/powerpoint/2010/main" val="512553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Nested Subroutines: Solution #2</a:t>
            </a:r>
            <a:endParaRPr lang="en-US" dirty="0"/>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36</a:t>
            </a:fld>
            <a:endParaRPr kumimoji="0" lang="en-US" dirty="0"/>
          </a:p>
        </p:txBody>
      </p:sp>
      <p:graphicFrame>
        <p:nvGraphicFramePr>
          <p:cNvPr id="5" name="Table 4"/>
          <p:cNvGraphicFramePr>
            <a:graphicFrameLocks noGrp="1"/>
          </p:cNvGraphicFramePr>
          <p:nvPr/>
        </p:nvGraphicFramePr>
        <p:xfrm>
          <a:off x="1790700" y="2289333"/>
          <a:ext cx="8610600" cy="3438525"/>
        </p:xfrm>
        <a:graphic>
          <a:graphicData uri="http://schemas.openxmlformats.org/drawingml/2006/table">
            <a:tbl>
              <a:tblPr firstRow="1" firstCol="1" bandRow="1">
                <a:tableStyleId>{5940675A-B579-460E-94D1-54222C63F5DA}</a:tableStyleId>
              </a:tblPr>
              <a:tblGrid>
                <a:gridCol w="255270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gridCol w="3028950">
                  <a:extLst>
                    <a:ext uri="{9D8B030D-6E8A-4147-A177-3AD203B41FA5}">
                      <a16:colId xmlns:a16="http://schemas.microsoft.com/office/drawing/2014/main" val="2917198359"/>
                    </a:ext>
                  </a:extLst>
                </a:gridCol>
              </a:tblGrid>
              <a:tr h="304800">
                <a:tc>
                  <a:txBody>
                    <a:bodyPr/>
                    <a:lstStyle/>
                    <a:p>
                      <a:pPr marL="0" marR="0" algn="just">
                        <a:spcBef>
                          <a:spcPts val="0"/>
                        </a:spcBef>
                        <a:spcAft>
                          <a:spcPts val="0"/>
                        </a:spcAft>
                      </a:pPr>
                      <a:r>
                        <a:rPr lang="en-US" sz="1600" b="1" dirty="0">
                          <a:solidFill>
                            <a:schemeClr val="bg1"/>
                          </a:solidFill>
                          <a:effectLst/>
                          <a:latin typeface="Consolas" panose="020B0609020204030204" pitchFamily="49" charset="0"/>
                          <a:cs typeface="Consolas" panose="020B0609020204030204" pitchFamily="49" charset="0"/>
                        </a:rPr>
                        <a:t>Caller Program</a:t>
                      </a:r>
                      <a:endParaRPr lang="en-US" sz="1600" b="1" dirty="0">
                        <a:solidFill>
                          <a:schemeClr val="bg1"/>
                        </a:solidFill>
                        <a:effectLst/>
                        <a:latin typeface="Consolas" panose="020B0609020204030204" pitchFamily="49" charset="0"/>
                        <a:ea typeface="宋体"/>
                        <a:cs typeface="Consolas" panose="020B0609020204030204" pitchFamily="49" charset="0"/>
                      </a:endParaRPr>
                    </a:p>
                  </a:txBody>
                  <a:tcPr marL="68580" marR="68580" marT="0" marB="0">
                    <a:solidFill>
                      <a:schemeClr val="accent1"/>
                    </a:solidFill>
                  </a:tcPr>
                </a:tc>
                <a:tc>
                  <a:txBody>
                    <a:bodyPr/>
                    <a:lstStyle/>
                    <a:p>
                      <a:pPr marL="0" marR="0" algn="just">
                        <a:spcBef>
                          <a:spcPts val="0"/>
                        </a:spcBef>
                        <a:spcAft>
                          <a:spcPts val="0"/>
                        </a:spcAft>
                      </a:pPr>
                      <a:r>
                        <a:rPr lang="en-US" sz="1600" b="1" dirty="0">
                          <a:solidFill>
                            <a:schemeClr val="bg1"/>
                          </a:solidFill>
                          <a:effectLst/>
                          <a:latin typeface="Consolas" panose="020B0609020204030204" pitchFamily="49" charset="0"/>
                          <a:cs typeface="Consolas" panose="020B0609020204030204" pitchFamily="49" charset="0"/>
                        </a:rPr>
                        <a:t>Subroutine</a:t>
                      </a:r>
                      <a:r>
                        <a:rPr lang="en-US" sz="1600" b="1" baseline="0" dirty="0">
                          <a:solidFill>
                            <a:schemeClr val="bg1"/>
                          </a:solidFill>
                          <a:effectLst/>
                          <a:latin typeface="Consolas" panose="020B0609020204030204" pitchFamily="49" charset="0"/>
                          <a:cs typeface="Consolas" panose="020B0609020204030204" pitchFamily="49" charset="0"/>
                        </a:rPr>
                        <a:t> foo</a:t>
                      </a:r>
                      <a:endParaRPr lang="en-US" sz="1600" b="1" dirty="0">
                        <a:solidFill>
                          <a:schemeClr val="bg1"/>
                        </a:solidFill>
                        <a:effectLst/>
                        <a:latin typeface="Consolas" panose="020B0609020204030204" pitchFamily="49" charset="0"/>
                        <a:ea typeface="宋体"/>
                        <a:cs typeface="Consolas" panose="020B0609020204030204" pitchFamily="49" charset="0"/>
                      </a:endParaRPr>
                    </a:p>
                  </a:txBody>
                  <a:tcPr marL="68580" marR="68580" marT="0" marB="0">
                    <a:solidFill>
                      <a:schemeClr val="accent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latin typeface="Consolas" panose="020B0609020204030204" pitchFamily="49" charset="0"/>
                          <a:cs typeface="Consolas" panose="020B0609020204030204" pitchFamily="49" charset="0"/>
                        </a:rPr>
                        <a:t>Subroutine</a:t>
                      </a:r>
                      <a:r>
                        <a:rPr lang="en-US" sz="1600" b="1" baseline="0" dirty="0">
                          <a:solidFill>
                            <a:schemeClr val="bg1"/>
                          </a:solidFill>
                          <a:effectLst/>
                          <a:latin typeface="Consolas" panose="020B0609020204030204" pitchFamily="49" charset="0"/>
                          <a:cs typeface="Consolas" panose="020B0609020204030204" pitchFamily="49" charset="0"/>
                        </a:rPr>
                        <a:t> bar</a:t>
                      </a:r>
                      <a:endParaRPr lang="en-US" sz="1600" b="1" dirty="0">
                        <a:solidFill>
                          <a:schemeClr val="bg1"/>
                        </a:solidFill>
                        <a:effectLst/>
                        <a:latin typeface="Consolas" panose="020B0609020204030204" pitchFamily="49" charset="0"/>
                        <a:ea typeface="宋体"/>
                        <a:cs typeface="Consolas" panose="020B0609020204030204" pitchFamily="49" charset="0"/>
                      </a:endParaRPr>
                    </a:p>
                  </a:txBody>
                  <a:tcPr marL="68580" marR="68580" marT="0" marB="0">
                    <a:solidFill>
                      <a:schemeClr val="accent1"/>
                    </a:solidFill>
                  </a:tcPr>
                </a:tc>
                <a:extLst>
                  <a:ext uri="{0D108BD9-81ED-4DB2-BD59-A6C34878D82A}">
                    <a16:rowId xmlns:a16="http://schemas.microsoft.com/office/drawing/2014/main" val="10000"/>
                  </a:ext>
                </a:extLst>
              </a:tr>
              <a:tr h="3133725">
                <a:tc>
                  <a:txBody>
                    <a:bodyPr/>
                    <a:lstStyle/>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dirty="0" err="1">
                          <a:effectLst/>
                          <a:latin typeface="Consolas" panose="020B0609020204030204" pitchFamily="49" charset="0"/>
                          <a:cs typeface="Consolas" panose="020B0609020204030204" pitchFamily="49" charset="0"/>
                        </a:rPr>
                        <a:t>MOV</a:t>
                      </a:r>
                      <a:r>
                        <a:rPr lang="en-US" sz="1600" dirty="0">
                          <a:effectLst/>
                          <a:latin typeface="Consolas" panose="020B0609020204030204" pitchFamily="49" charset="0"/>
                          <a:cs typeface="Consolas" panose="020B0609020204030204" pitchFamily="49" charset="0"/>
                        </a:rPr>
                        <a:t> </a:t>
                      </a:r>
                      <a:r>
                        <a:rPr lang="en-US" sz="1600" dirty="0" err="1">
                          <a:effectLst/>
                          <a:latin typeface="Consolas" panose="020B0609020204030204" pitchFamily="49" charset="0"/>
                          <a:cs typeface="Consolas" panose="020B0609020204030204" pitchFamily="49" charset="0"/>
                        </a:rPr>
                        <a:t>r4</a:t>
                      </a:r>
                      <a:r>
                        <a:rPr lang="en-US" sz="1600" dirty="0">
                          <a:effectLst/>
                          <a:latin typeface="Consolas" panose="020B0609020204030204" pitchFamily="49" charset="0"/>
                          <a:cs typeface="Consolas" panose="020B0609020204030204" pitchFamily="49" charset="0"/>
                        </a:rPr>
                        <a:t>, #100</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BL  foo</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ADD r4, r4, #1</a:t>
                      </a:r>
                      <a:endParaRPr lang="en-US" sz="1600" dirty="0">
                        <a:solidFill>
                          <a:schemeClr val="bg1">
                            <a:lumMod val="50000"/>
                          </a:schemeClr>
                        </a:solidFill>
                        <a:effectLst/>
                        <a:latin typeface="Consolas" panose="020B0609020204030204" pitchFamily="49" charset="0"/>
                        <a:ea typeface="宋体"/>
                        <a:cs typeface="Consolas" panose="020B0609020204030204" pitchFamily="49" charset="0"/>
                      </a:endParaRPr>
                    </a:p>
                  </a:txBody>
                  <a:tcPr marL="68580" marR="68580" marT="0" marB="0"/>
                </a:tc>
                <a:tc>
                  <a:txBody>
                    <a:bodyPr/>
                    <a:lstStyle/>
                    <a:p>
                      <a:pPr marL="0" marR="0" algn="just">
                        <a:spcBef>
                          <a:spcPts val="0"/>
                        </a:spcBef>
                        <a:spcAft>
                          <a:spcPts val="0"/>
                        </a:spcAft>
                      </a:pPr>
                      <a:r>
                        <a:rPr lang="en-US" sz="1600" b="1" dirty="0">
                          <a:solidFill>
                            <a:srgbClr val="C00000"/>
                          </a:solidFill>
                          <a:effectLst/>
                          <a:latin typeface="Consolas" panose="020B0609020204030204" pitchFamily="49" charset="0"/>
                          <a:cs typeface="Consolas" panose="020B0609020204030204" pitchFamily="49" charset="0"/>
                        </a:rPr>
                        <a:t>foo</a:t>
                      </a:r>
                      <a:r>
                        <a:rPr lang="en-US" sz="1600" dirty="0">
                          <a:effectLst/>
                          <a:latin typeface="Consolas" panose="020B0609020204030204" pitchFamily="49" charset="0"/>
                          <a:cs typeface="Consolas" panose="020B0609020204030204" pitchFamily="49" charset="0"/>
                        </a:rPr>
                        <a:t> </a:t>
                      </a:r>
                      <a:r>
                        <a:rPr lang="en-US" sz="1600" dirty="0" err="1">
                          <a:effectLst/>
                          <a:latin typeface="Consolas" panose="020B0609020204030204" pitchFamily="49" charset="0"/>
                          <a:cs typeface="Consolas" panose="020B0609020204030204" pitchFamily="49" charset="0"/>
                        </a:rPr>
                        <a:t>PROC</a:t>
                      </a:r>
                      <a:endParaRPr lang="en-US" sz="1600" dirty="0">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PUSH  {r4,</a:t>
                      </a:r>
                      <a:r>
                        <a:rPr lang="en-US" sz="1600" b="1" baseline="0" dirty="0">
                          <a:solidFill>
                            <a:srgbClr val="C00000"/>
                          </a:solidFill>
                          <a:effectLst/>
                          <a:latin typeface="Consolas" panose="020B0609020204030204" pitchFamily="49" charset="0"/>
                          <a:cs typeface="Consolas" panose="020B0609020204030204" pitchFamily="49" charset="0"/>
                        </a:rPr>
                        <a:t> LR</a:t>
                      </a:r>
                      <a:r>
                        <a:rPr lang="en-US" sz="1600" b="1" dirty="0">
                          <a:solidFill>
                            <a:srgbClr val="C00000"/>
                          </a:solidFill>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b="1" baseline="0" dirty="0">
                          <a:solidFill>
                            <a:srgbClr val="C00000"/>
                          </a:solidFill>
                          <a:effectLst/>
                          <a:latin typeface="Consolas" panose="020B0609020204030204" pitchFamily="49" charset="0"/>
                          <a:cs typeface="Consolas" panose="020B0609020204030204" pitchFamily="49" charset="0"/>
                        </a:rPr>
                        <a:t>    </a:t>
                      </a:r>
                      <a:r>
                        <a:rPr lang="en-US" sz="1600"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MOV   r4, #10  </a:t>
                      </a:r>
                      <a:endParaRPr lang="en-US" sz="1600" dirty="0">
                        <a:solidFill>
                          <a:schemeClr val="bg1">
                            <a:lumMod val="50000"/>
                          </a:schemeClr>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baseline="0" dirty="0">
                          <a:solidFill>
                            <a:schemeClr val="bg1">
                              <a:lumMod val="50000"/>
                            </a:schemeClr>
                          </a:solidFill>
                          <a:effectLst/>
                          <a:latin typeface="Consolas" panose="020B0609020204030204" pitchFamily="49" charset="0"/>
                          <a:cs typeface="Consolas" panose="020B0609020204030204" pitchFamily="49" charset="0"/>
                        </a:rPr>
                        <a:t>    </a:t>
                      </a:r>
                      <a:r>
                        <a:rPr lang="en-US" sz="1600"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dirty="0">
                          <a:solidFill>
                            <a:schemeClr val="bg1">
                              <a:lumMod val="50000"/>
                            </a:schemeClr>
                          </a:solidFill>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BL    bar</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b="1" dirty="0">
                          <a:solidFill>
                            <a:srgbClr val="C00000"/>
                          </a:solidFill>
                          <a:effectLst/>
                          <a:latin typeface="Consolas" panose="020B0609020204030204" pitchFamily="49" charset="0"/>
                          <a:cs typeface="Consolas" panose="020B0609020204030204" pitchFamily="49" charset="0"/>
                        </a:rPr>
                        <a:t>POP   {r4, PC}     </a:t>
                      </a:r>
                      <a:endParaRPr lang="en-US" sz="1600" dirty="0">
                        <a:solidFill>
                          <a:schemeClr val="bg1">
                            <a:lumMod val="50000"/>
                          </a:schemeClr>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    </a:t>
                      </a:r>
                      <a:r>
                        <a:rPr lang="en-US" sz="1600" strike="sngStrike" baseline="0" dirty="0">
                          <a:solidFill>
                            <a:schemeClr val="bg1">
                              <a:lumMod val="50000"/>
                            </a:schemeClr>
                          </a:solidFill>
                          <a:effectLst/>
                          <a:latin typeface="Consolas" panose="020B0609020204030204" pitchFamily="49" charset="0"/>
                          <a:cs typeface="Consolas" panose="020B0609020204030204" pitchFamily="49" charset="0"/>
                        </a:rPr>
                        <a:t>BX    </a:t>
                      </a:r>
                      <a:r>
                        <a:rPr lang="en-US" sz="1600" strike="sngStrike" baseline="0" dirty="0" err="1">
                          <a:solidFill>
                            <a:schemeClr val="bg1">
                              <a:lumMod val="50000"/>
                            </a:schemeClr>
                          </a:solidFill>
                          <a:effectLst/>
                          <a:latin typeface="Consolas" panose="020B0609020204030204" pitchFamily="49" charset="0"/>
                          <a:cs typeface="Consolas" panose="020B0609020204030204" pitchFamily="49" charset="0"/>
                        </a:rPr>
                        <a:t>LR</a:t>
                      </a:r>
                      <a:endParaRPr lang="en-US" sz="1600" strike="sngStrike" baseline="0" dirty="0">
                        <a:solidFill>
                          <a:schemeClr val="bg1">
                            <a:lumMod val="50000"/>
                          </a:schemeClr>
                        </a:solidFill>
                        <a:effectLst/>
                        <a:latin typeface="Consolas" panose="020B0609020204030204" pitchFamily="49" charset="0"/>
                        <a:cs typeface="Consolas" panose="020B0609020204030204" pitchFamily="49" charset="0"/>
                      </a:endParaRPr>
                    </a:p>
                    <a:p>
                      <a:pPr marL="0" marR="0" algn="just">
                        <a:spcBef>
                          <a:spcPts val="0"/>
                        </a:spcBef>
                        <a:spcAft>
                          <a:spcPts val="0"/>
                        </a:spcAft>
                      </a:pPr>
                      <a:r>
                        <a:rPr lang="en-US" sz="1600" dirty="0" err="1">
                          <a:effectLst/>
                          <a:latin typeface="Consolas" panose="020B0609020204030204" pitchFamily="49" charset="0"/>
                          <a:cs typeface="Consolas" panose="020B0609020204030204" pitchFamily="49" charset="0"/>
                        </a:rPr>
                        <a:t>ENDP</a:t>
                      </a:r>
                      <a:endParaRPr lang="en-US" sz="1600" dirty="0">
                        <a:effectLst/>
                        <a:latin typeface="Consolas" panose="020B0609020204030204" pitchFamily="49" charset="0"/>
                        <a:cs typeface="Consolas" panose="020B0609020204030204" pitchFamily="49" charset="0"/>
                      </a:endParaRPr>
                    </a:p>
                  </a:txBody>
                  <a:tcPr marL="68580" marR="68580" marT="0" marB="0"/>
                </a:tc>
                <a:tc>
                  <a:txBody>
                    <a:bodyPr/>
                    <a:lstStyle/>
                    <a:p>
                      <a:pPr marL="0" marR="0" algn="just">
                        <a:spcBef>
                          <a:spcPts val="0"/>
                        </a:spcBef>
                        <a:spcAft>
                          <a:spcPts val="0"/>
                        </a:spcAft>
                      </a:pPr>
                      <a:r>
                        <a:rPr lang="en-US" sz="1600" b="1" dirty="0">
                          <a:solidFill>
                            <a:srgbClr val="C00000"/>
                          </a:solidFill>
                          <a:effectLst/>
                          <a:latin typeface="Consolas" panose="020B0609020204030204" pitchFamily="49" charset="0"/>
                          <a:cs typeface="Consolas" panose="020B0609020204030204" pitchFamily="49" charset="0"/>
                        </a:rPr>
                        <a:t>bar</a:t>
                      </a:r>
                      <a:r>
                        <a:rPr lang="en-US" sz="1600" dirty="0">
                          <a:effectLst/>
                          <a:latin typeface="Consolas" panose="020B0609020204030204" pitchFamily="49" charset="0"/>
                          <a:cs typeface="Consolas" panose="020B0609020204030204" pitchFamily="49" charset="0"/>
                        </a:rPr>
                        <a:t> PROC</a:t>
                      </a:r>
                    </a:p>
                    <a:p>
                      <a:pPr marL="0" marR="0" algn="just">
                        <a:spcBef>
                          <a:spcPts val="0"/>
                        </a:spcBef>
                        <a:spcAft>
                          <a:spcPts val="0"/>
                        </a:spcAft>
                      </a:pPr>
                      <a:r>
                        <a:rPr lang="en-US" sz="1600" baseline="0" dirty="0">
                          <a:effectLst/>
                          <a:latin typeface="Consolas" panose="020B0609020204030204" pitchFamily="49" charset="0"/>
                          <a:cs typeface="Consolas" panose="020B0609020204030204" pitchFamily="49" charset="0"/>
                        </a:rPr>
                        <a:t>    </a:t>
                      </a:r>
                      <a:r>
                        <a:rPr lang="en-US" sz="1600" dirty="0">
                          <a:effectLst/>
                          <a:latin typeface="Consolas" panose="020B0609020204030204" pitchFamily="49" charset="0"/>
                          <a:cs typeface="Consolas" panose="020B0609020204030204" pitchFamily="49" charset="0"/>
                        </a:rPr>
                        <a:t>...</a:t>
                      </a:r>
                    </a:p>
                    <a:p>
                      <a:pPr marL="0" marR="0" algn="just">
                        <a:spcBef>
                          <a:spcPts val="0"/>
                        </a:spcBef>
                        <a:spcAft>
                          <a:spcPts val="0"/>
                        </a:spcAft>
                      </a:pPr>
                      <a:r>
                        <a:rPr lang="en-US" sz="1600" baseline="0" dirty="0">
                          <a:effectLst/>
                          <a:latin typeface="Consolas" panose="020B0609020204030204" pitchFamily="49" charset="0"/>
                          <a:cs typeface="Consolas" panose="020B0609020204030204" pitchFamily="49" charset="0"/>
                        </a:rPr>
                        <a:t>    </a:t>
                      </a:r>
                      <a:r>
                        <a:rPr lang="en-US" sz="1600" dirty="0">
                          <a:effectLst/>
                          <a:latin typeface="Consolas" panose="020B0609020204030204" pitchFamily="49" charset="0"/>
                          <a:cs typeface="Consolas" panose="020B0609020204030204" pitchFamily="49" charset="0"/>
                        </a:rPr>
                        <a:t>BX    LR</a:t>
                      </a:r>
                    </a:p>
                    <a:p>
                      <a:pPr marL="0" marR="0" algn="just">
                        <a:spcBef>
                          <a:spcPts val="0"/>
                        </a:spcBef>
                        <a:spcAft>
                          <a:spcPts val="0"/>
                        </a:spcAft>
                      </a:pPr>
                      <a:r>
                        <a:rPr lang="en-US" sz="1600" dirty="0">
                          <a:effectLst/>
                          <a:latin typeface="Consolas" panose="020B0609020204030204" pitchFamily="49" charset="0"/>
                          <a:cs typeface="Consolas" panose="020B0609020204030204" pitchFamily="49" charset="0"/>
                        </a:rPr>
                        <a:t>ENDP</a:t>
                      </a:r>
                    </a:p>
                    <a:p>
                      <a:pPr marL="0" marR="0" algn="just">
                        <a:spcBef>
                          <a:spcPts val="0"/>
                        </a:spcBef>
                        <a:spcAft>
                          <a:spcPts val="0"/>
                        </a:spcAft>
                      </a:pPr>
                      <a:endParaRPr lang="en-US" sz="1600" dirty="0">
                        <a:effectLst/>
                        <a:latin typeface="Consolas" panose="020B0609020204030204" pitchFamily="49" charset="0"/>
                        <a:cs typeface="Consolas" panose="020B0609020204030204" pitchFamily="49"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TextBox 6"/>
          <p:cNvSpPr txBox="1"/>
          <p:nvPr/>
        </p:nvSpPr>
        <p:spPr>
          <a:xfrm>
            <a:off x="609600" y="1294953"/>
            <a:ext cx="10972800" cy="461665"/>
          </a:xfrm>
          <a:prstGeom prst="rect">
            <a:avLst/>
          </a:prstGeom>
          <a:noFill/>
        </p:spPr>
        <p:txBody>
          <a:bodyPr wrap="square" rtlCol="0">
            <a:spAutoFit/>
          </a:bodyPr>
          <a:lstStyle/>
          <a:p>
            <a:r>
              <a:rPr lang="en-US" sz="2400" dirty="0"/>
              <a:t>POP   {r4, PC} is equivalent to POP {r4, LR} followed by BX LR. </a:t>
            </a:r>
          </a:p>
        </p:txBody>
      </p:sp>
      <p:sp>
        <p:nvSpPr>
          <p:cNvPr id="4" name="Horizontal Scroll 15">
            <a:extLst>
              <a:ext uri="{FF2B5EF4-FFF2-40B4-BE49-F238E27FC236}">
                <a16:creationId xmlns:a16="http://schemas.microsoft.com/office/drawing/2014/main" id="{217F3205-8230-1DBF-2FF5-C8CB0728BFAF}"/>
              </a:ext>
            </a:extLst>
          </p:cNvPr>
          <p:cNvSpPr/>
          <p:nvPr/>
        </p:nvSpPr>
        <p:spPr>
          <a:xfrm>
            <a:off x="76200" y="-23210"/>
            <a:ext cx="1265712" cy="762000"/>
          </a:xfrm>
          <a:prstGeom prst="horizontalScroll">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mn-cs"/>
              </a:rPr>
              <a:t>Review</a:t>
            </a:r>
          </a:p>
        </p:txBody>
      </p:sp>
    </p:spTree>
    <p:extLst>
      <p:ext uri="{BB962C8B-B14F-4D97-AF65-F5344CB8AC3E}">
        <p14:creationId xmlns:p14="http://schemas.microsoft.com/office/powerpoint/2010/main" val="222746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37</a:t>
            </a:fld>
            <a:endParaRPr kumimoji="0" lang="en-US"/>
          </a:p>
        </p:txBody>
      </p:sp>
      <p:sp>
        <p:nvSpPr>
          <p:cNvPr id="4" name="Content Placeholder 3"/>
          <p:cNvSpPr>
            <a:spLocks noGrp="1"/>
          </p:cNvSpPr>
          <p:nvPr>
            <p:ph sz="quarter" idx="1"/>
          </p:nvPr>
        </p:nvSpPr>
        <p:spPr>
          <a:xfrm>
            <a:off x="1981200" y="1219200"/>
            <a:ext cx="8229600" cy="4937760"/>
          </a:xfrm>
        </p:spPr>
        <p:txBody>
          <a:bodyPr>
            <a:normAutofit/>
          </a:bodyPr>
          <a:lstStyle/>
          <a:p>
            <a:pPr marL="0" indent="0" algn="ctr">
              <a:buNone/>
            </a:pPr>
            <a:r>
              <a:rPr lang="en-US" altLang="zh-CN" sz="4800" dirty="0"/>
              <a:t>An example where an ISR calls a subroutine, similar to the nested subroutines example</a:t>
            </a:r>
            <a:endParaRPr lang="en-US" sz="4800" dirty="0"/>
          </a:p>
        </p:txBody>
      </p:sp>
    </p:spTree>
    <p:extLst>
      <p:ext uri="{BB962C8B-B14F-4D97-AF65-F5344CB8AC3E}">
        <p14:creationId xmlns:p14="http://schemas.microsoft.com/office/powerpoint/2010/main" val="2215932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0x21000000</a:t>
            </a:r>
            <a:endParaRPr lang="en-GB" sz="1600" dirty="0">
              <a:solidFill>
                <a:srgbClr val="FF0000"/>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0x08000044</a:t>
            </a:r>
            <a:endParaRPr lang="en-GB" sz="1600" dirty="0">
              <a:solidFill>
                <a:srgbClr val="FF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0x20000200</a:t>
            </a:r>
            <a:endParaRPr lang="en-GB" sz="1600" dirty="0">
              <a:solidFill>
                <a:srgbClr val="FF0000"/>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0x08001000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38</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itchFamily="49" charset="0"/>
                <a:cs typeface="Consolas" pitchFamily="49" charset="0"/>
              </a:rPr>
              <a:t>0xFFFFFFF9</a:t>
            </a:r>
            <a:endParaRPr lang="en-GB" dirty="0">
              <a:solidFill>
                <a:schemeClr val="tx1"/>
              </a:solidFill>
              <a:latin typeface="Consolas" pitchFamily="49" charset="0"/>
              <a:cs typeface="Consolas" pitchFamily="49" charset="0"/>
            </a:endParaRP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0x0800001C</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FF0000"/>
                </a:solidFill>
                <a:latin typeface="Courier New" pitchFamily="49" charset="0"/>
                <a:cs typeface="Courier New" pitchFamily="49" charset="0"/>
              </a:rPr>
              <a:t>  BL  sine</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FF0000"/>
                </a:solidFill>
                <a:latin typeface="Consolas" pitchFamily="49" charset="0"/>
                <a:cs typeface="Consolas" pitchFamily="49" charset="0"/>
              </a:rPr>
              <a:t>xPSR</a:t>
            </a:r>
            <a:endParaRPr lang="en-GB" dirty="0">
              <a:solidFill>
                <a:srgbClr val="FF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PC</a:t>
            </a:r>
          </a:p>
        </p:txBody>
      </p:sp>
      <p:sp>
        <p:nvSpPr>
          <p:cNvPr id="132" name="TextBox 131"/>
          <p:cNvSpPr txBox="1"/>
          <p:nvPr/>
        </p:nvSpPr>
        <p:spPr>
          <a:xfrm>
            <a:off x="7010400" y="22722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SP</a:t>
            </a:r>
          </a:p>
        </p:txBody>
      </p:sp>
      <p:sp>
        <p:nvSpPr>
          <p:cNvPr id="133" name="TextBox 132"/>
          <p:cNvSpPr txBox="1"/>
          <p:nvPr/>
        </p:nvSpPr>
        <p:spPr>
          <a:xfrm>
            <a:off x="7010400" y="2602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LR</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R0</a:t>
            </a:r>
          </a:p>
        </p:txBody>
      </p:sp>
      <p:sp>
        <p:nvSpPr>
          <p:cNvPr id="138" name="TextBox 137"/>
          <p:cNvSpPr txBox="1"/>
          <p:nvPr/>
        </p:nvSpPr>
        <p:spPr>
          <a:xfrm>
            <a:off x="6934200" y="457200"/>
            <a:ext cx="2819400" cy="5847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chemeClr val="bg1"/>
                </a:solidFill>
              </a:rPr>
              <a:t>STACKING</a:t>
            </a:r>
          </a:p>
        </p:txBody>
      </p:sp>
      <p:sp>
        <p:nvSpPr>
          <p:cNvPr id="139" name="Rectangle 138"/>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LR = 0xFFFFFFF9 to indicate MSP is used.</a:t>
            </a:r>
          </a:p>
        </p:txBody>
      </p:sp>
      <p:sp>
        <p:nvSpPr>
          <p:cNvPr id="71" name="TextBox 70"/>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2" name="TextBox 71"/>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3" name="Rectangle 72"/>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74" name="TextBox 73"/>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4" name="Rectangle 3">
            <a:extLst>
              <a:ext uri="{FF2B5EF4-FFF2-40B4-BE49-F238E27FC236}">
                <a16:creationId xmlns:a16="http://schemas.microsoft.com/office/drawing/2014/main" id="{336627A6-95E2-4103-977C-4D303EA82AE9}"/>
              </a:ext>
            </a:extLst>
          </p:cNvPr>
          <p:cNvSpPr/>
          <p:nvPr/>
        </p:nvSpPr>
        <p:spPr>
          <a:xfrm>
            <a:off x="3049746" y="3734446"/>
            <a:ext cx="1369855" cy="323165"/>
          </a:xfrm>
          <a:prstGeom prst="rect">
            <a:avLst/>
          </a:prstGeom>
        </p:spPr>
        <p:txBody>
          <a:bodyPr wrap="square">
            <a:spAutoFit/>
          </a:bodyPr>
          <a:lstStyle/>
          <a:p>
            <a:r>
              <a:rPr lang="en-US" sz="1500" dirty="0">
                <a:solidFill>
                  <a:srgbClr val="00B050"/>
                </a:solidFill>
                <a:latin typeface="Courier New" panose="02070309020205020404" pitchFamily="49" charset="0"/>
                <a:cs typeface="Courier New" panose="02070309020205020404" pitchFamily="49" charset="0"/>
              </a:rPr>
              <a:t>0x0800001C</a:t>
            </a:r>
          </a:p>
        </p:txBody>
      </p:sp>
      <p:sp>
        <p:nvSpPr>
          <p:cNvPr id="5" name="Rectangle 4">
            <a:extLst>
              <a:ext uri="{FF2B5EF4-FFF2-40B4-BE49-F238E27FC236}">
                <a16:creationId xmlns:a16="http://schemas.microsoft.com/office/drawing/2014/main" id="{DD2C7B43-6414-41E3-BC7B-EACB9467AEC5}"/>
              </a:ext>
            </a:extLst>
          </p:cNvPr>
          <p:cNvSpPr/>
          <p:nvPr/>
        </p:nvSpPr>
        <p:spPr>
          <a:xfrm>
            <a:off x="3048000" y="4057611"/>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0x08000020</a:t>
            </a:r>
            <a:endParaRPr lang="en-US" sz="1500" dirty="0"/>
          </a:p>
        </p:txBody>
      </p:sp>
      <p:sp>
        <p:nvSpPr>
          <p:cNvPr id="6" name="Rectangle 5">
            <a:extLst>
              <a:ext uri="{FF2B5EF4-FFF2-40B4-BE49-F238E27FC236}">
                <a16:creationId xmlns:a16="http://schemas.microsoft.com/office/drawing/2014/main" id="{3830043C-15B9-4D54-905A-2F595724D2EC}"/>
              </a:ext>
            </a:extLst>
          </p:cNvPr>
          <p:cNvSpPr/>
          <p:nvPr/>
        </p:nvSpPr>
        <p:spPr>
          <a:xfrm>
            <a:off x="3048000" y="4376149"/>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0x08000024</a:t>
            </a:r>
            <a:endParaRPr lang="en-US" sz="1500" dirty="0"/>
          </a:p>
        </p:txBody>
      </p:sp>
    </p:spTree>
    <p:extLst>
      <p:ext uri="{BB962C8B-B14F-4D97-AF65-F5344CB8AC3E}">
        <p14:creationId xmlns:p14="http://schemas.microsoft.com/office/powerpoint/2010/main" val="3558939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0x21000000</a:t>
            </a:r>
            <a:endParaRPr lang="en-GB" sz="1600" dirty="0">
              <a:solidFill>
                <a:schemeClr val="tx1"/>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0x08000044</a:t>
            </a:r>
            <a:endParaRPr lang="en-GB" sz="1600" dirty="0">
              <a:solidFill>
                <a:schemeClr val="tx1"/>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0x20000200</a:t>
            </a:r>
            <a:endParaRPr lang="en-GB" sz="1600" dirty="0">
              <a:solidFill>
                <a:schemeClr val="tx1"/>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nsolas" pitchFamily="49" charset="0"/>
                <a:cs typeface="Consolas" pitchFamily="49" charset="0"/>
              </a:rPr>
              <a:t>0x08001000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39</a:t>
            </a:fld>
            <a:endParaRPr kumimoji="0" lang="en-US"/>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0xFFFFFFF9</a:t>
            </a:r>
            <a:endParaRPr lang="en-GB" dirty="0">
              <a:solidFill>
                <a:schemeClr val="tx1"/>
              </a:solidFill>
              <a:latin typeface="Consolas" pitchFamily="49" charset="0"/>
              <a:cs typeface="Consolas" pitchFamily="49" charset="0"/>
            </a:endParaRP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0x08000020</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latin typeface="Consolas" pitchFamily="49" charset="0"/>
                <a:cs typeface="Consolas" pitchFamily="49" charset="0"/>
              </a:rPr>
              <a:t>5</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FF0000"/>
                </a:solidFill>
                <a:latin typeface="Courier New" pitchFamily="49" charset="0"/>
                <a:cs typeface="Courier New" pitchFamily="49" charset="0"/>
              </a:rPr>
              <a:t>  BL  sine</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PC</a:t>
            </a:r>
          </a:p>
        </p:txBody>
      </p:sp>
      <p:sp>
        <p:nvSpPr>
          <p:cNvPr id="132" name="TextBox 131"/>
          <p:cNvSpPr txBox="1"/>
          <p:nvPr/>
        </p:nvSpPr>
        <p:spPr>
          <a:xfrm>
            <a:off x="7010400" y="22722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SP</a:t>
            </a:r>
          </a:p>
        </p:txBody>
      </p:sp>
      <p:sp>
        <p:nvSpPr>
          <p:cNvPr id="133" name="TextBox 132"/>
          <p:cNvSpPr txBox="1"/>
          <p:nvPr/>
        </p:nvSpPr>
        <p:spPr>
          <a:xfrm>
            <a:off x="7010400" y="2602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LR</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R0</a:t>
            </a:r>
          </a:p>
        </p:txBody>
      </p:sp>
      <p:sp>
        <p:nvSpPr>
          <p:cNvPr id="139" name="Rectangle 138"/>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LR = 0xFFFFFFF9 to indicate MSP is used.</a:t>
            </a:r>
          </a:p>
        </p:txBody>
      </p:sp>
      <p:sp>
        <p:nvSpPr>
          <p:cNvPr id="71" name="TextBox 70"/>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2" name="TextBox 71"/>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3" name="Rectangle 72"/>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74" name="TextBox 73"/>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4" name="Rectangle 3">
            <a:extLst>
              <a:ext uri="{FF2B5EF4-FFF2-40B4-BE49-F238E27FC236}">
                <a16:creationId xmlns:a16="http://schemas.microsoft.com/office/drawing/2014/main" id="{336627A6-95E2-4103-977C-4D303EA82AE9}"/>
              </a:ext>
            </a:extLst>
          </p:cNvPr>
          <p:cNvSpPr/>
          <p:nvPr/>
        </p:nvSpPr>
        <p:spPr>
          <a:xfrm>
            <a:off x="3049746" y="3734446"/>
            <a:ext cx="1369855" cy="323165"/>
          </a:xfrm>
          <a:prstGeom prst="rect">
            <a:avLst/>
          </a:prstGeom>
        </p:spPr>
        <p:txBody>
          <a:bodyPr wrap="square">
            <a:spAutoFit/>
          </a:bodyPr>
          <a:lstStyle/>
          <a:p>
            <a:r>
              <a:rPr lang="en-US" sz="1500" dirty="0">
                <a:solidFill>
                  <a:srgbClr val="00B050"/>
                </a:solidFill>
                <a:latin typeface="Courier New" panose="02070309020205020404" pitchFamily="49" charset="0"/>
                <a:cs typeface="Courier New" panose="02070309020205020404" pitchFamily="49" charset="0"/>
              </a:rPr>
              <a:t>0x0800001C</a:t>
            </a:r>
          </a:p>
        </p:txBody>
      </p:sp>
      <p:sp>
        <p:nvSpPr>
          <p:cNvPr id="5" name="Rectangle 4">
            <a:extLst>
              <a:ext uri="{FF2B5EF4-FFF2-40B4-BE49-F238E27FC236}">
                <a16:creationId xmlns:a16="http://schemas.microsoft.com/office/drawing/2014/main" id="{DD2C7B43-6414-41E3-BC7B-EACB9467AEC5}"/>
              </a:ext>
            </a:extLst>
          </p:cNvPr>
          <p:cNvSpPr/>
          <p:nvPr/>
        </p:nvSpPr>
        <p:spPr>
          <a:xfrm>
            <a:off x="3048000" y="4057611"/>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0x08000020</a:t>
            </a:r>
            <a:endParaRPr lang="en-US" sz="1500" dirty="0"/>
          </a:p>
        </p:txBody>
      </p:sp>
      <p:sp>
        <p:nvSpPr>
          <p:cNvPr id="6" name="Rectangle 5">
            <a:extLst>
              <a:ext uri="{FF2B5EF4-FFF2-40B4-BE49-F238E27FC236}">
                <a16:creationId xmlns:a16="http://schemas.microsoft.com/office/drawing/2014/main" id="{3830043C-15B9-4D54-905A-2F595724D2EC}"/>
              </a:ext>
            </a:extLst>
          </p:cNvPr>
          <p:cNvSpPr/>
          <p:nvPr/>
        </p:nvSpPr>
        <p:spPr>
          <a:xfrm>
            <a:off x="3048000" y="4376149"/>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0x08000024</a:t>
            </a:r>
            <a:endParaRPr lang="en-US" sz="1500" dirty="0"/>
          </a:p>
        </p:txBody>
      </p:sp>
    </p:spTree>
    <p:extLst>
      <p:ext uri="{BB962C8B-B14F-4D97-AF65-F5344CB8AC3E}">
        <p14:creationId xmlns:p14="http://schemas.microsoft.com/office/powerpoint/2010/main" val="142679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Push a button to turn on a LED</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a:t>
            </a:fld>
            <a:endParaRPr kumimoji="0" lang="en-US" dirty="0"/>
          </a:p>
        </p:txBody>
      </p:sp>
      <p:sp>
        <p:nvSpPr>
          <p:cNvPr id="4" name="Content Placeholder 3"/>
          <p:cNvSpPr>
            <a:spLocks noGrp="1"/>
          </p:cNvSpPr>
          <p:nvPr>
            <p:ph sz="quarter" idx="1"/>
          </p:nvPr>
        </p:nvSpPr>
        <p:spPr>
          <a:xfrm>
            <a:off x="608635" y="1288812"/>
            <a:ext cx="3200400" cy="4937760"/>
          </a:xfrm>
        </p:spPr>
        <p:txBody>
          <a:bodyPr>
            <a:normAutofit lnSpcReduction="10000"/>
          </a:bodyPr>
          <a:lstStyle/>
          <a:p>
            <a:r>
              <a:rPr lang="en-US" sz="2000" dirty="0"/>
              <a:t>Check whether a button has been pressed?</a:t>
            </a:r>
          </a:p>
          <a:p>
            <a:r>
              <a:rPr lang="en-US" sz="2000" b="1" dirty="0"/>
              <a:t>Polling</a:t>
            </a:r>
          </a:p>
          <a:p>
            <a:pPr lvl="1"/>
            <a:r>
              <a:rPr lang="en-US" sz="1700" dirty="0"/>
              <a:t>Repeatedly read IDR and check whether bit 3 is set (i.e., busy wait)</a:t>
            </a:r>
          </a:p>
          <a:p>
            <a:pPr lvl="1"/>
            <a:r>
              <a:rPr lang="en-US" sz="1700" dirty="0"/>
              <a:t>OK if CPU has nothing else to do</a:t>
            </a:r>
          </a:p>
          <a:p>
            <a:r>
              <a:rPr lang="en-US" sz="2000" b="1" dirty="0"/>
              <a:t>Interrupt</a:t>
            </a:r>
          </a:p>
          <a:p>
            <a:pPr lvl="1"/>
            <a:r>
              <a:rPr lang="en-US" sz="1700" dirty="0"/>
              <a:t>When hardware detects a rising or fall edge, hardware generates a service request </a:t>
            </a:r>
          </a:p>
          <a:p>
            <a:pPr lvl="1"/>
            <a:r>
              <a:rPr lang="en-US" sz="1700" dirty="0"/>
              <a:t>CPU responses to the service request and starts to execute the corresponding service subroutine</a:t>
            </a:r>
          </a:p>
        </p:txBody>
      </p:sp>
      <p:grpSp>
        <p:nvGrpSpPr>
          <p:cNvPr id="5" name="Group 4"/>
          <p:cNvGrpSpPr/>
          <p:nvPr/>
        </p:nvGrpSpPr>
        <p:grpSpPr>
          <a:xfrm>
            <a:off x="5860987" y="5029200"/>
            <a:ext cx="3365626" cy="685800"/>
            <a:chOff x="6400800" y="4724400"/>
            <a:chExt cx="3365626" cy="685800"/>
          </a:xfrm>
        </p:grpSpPr>
        <p:cxnSp>
          <p:nvCxnSpPr>
            <p:cNvPr id="6" name="Straight Connector 5"/>
            <p:cNvCxnSpPr/>
            <p:nvPr/>
          </p:nvCxnSpPr>
          <p:spPr>
            <a:xfrm>
              <a:off x="6400800" y="54102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96200" y="4724400"/>
              <a:ext cx="0" cy="685800"/>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58200" y="4724400"/>
              <a:ext cx="0" cy="6858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471026" y="54102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96200" y="47244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2"/>
          <a:stretch>
            <a:fillRect/>
          </a:stretch>
        </p:blipFill>
        <p:spPr>
          <a:xfrm>
            <a:off x="5029200" y="1278120"/>
            <a:ext cx="5486400" cy="2907047"/>
          </a:xfrm>
          <a:prstGeom prst="rect">
            <a:avLst/>
          </a:prstGeom>
        </p:spPr>
      </p:pic>
      <p:sp>
        <p:nvSpPr>
          <p:cNvPr id="14" name="TextBox 13"/>
          <p:cNvSpPr txBox="1"/>
          <p:nvPr/>
        </p:nvSpPr>
        <p:spPr>
          <a:xfrm>
            <a:off x="5562600" y="4572000"/>
            <a:ext cx="1651542" cy="369332"/>
          </a:xfrm>
          <a:prstGeom prst="rect">
            <a:avLst/>
          </a:prstGeom>
          <a:noFill/>
        </p:spPr>
        <p:txBody>
          <a:bodyPr wrap="none" rtlCol="0">
            <a:spAutoFit/>
          </a:bodyPr>
          <a:lstStyle/>
          <a:p>
            <a:r>
              <a:rPr lang="en-US" dirty="0">
                <a:solidFill>
                  <a:srgbClr val="FF0000"/>
                </a:solidFill>
              </a:rPr>
              <a:t>Voltage on PA.3</a:t>
            </a:r>
          </a:p>
        </p:txBody>
      </p:sp>
    </p:spTree>
    <p:extLst>
      <p:ext uri="{BB962C8B-B14F-4D97-AF65-F5344CB8AC3E}">
        <p14:creationId xmlns:p14="http://schemas.microsoft.com/office/powerpoint/2010/main" val="345376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0x21000000</a:t>
            </a:r>
            <a:endParaRPr lang="en-GB" sz="1600" dirty="0">
              <a:solidFill>
                <a:schemeClr val="tx1"/>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0x08000044</a:t>
            </a:r>
            <a:endParaRPr lang="en-GB" sz="1600" dirty="0">
              <a:solidFill>
                <a:schemeClr val="tx1"/>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itchFamily="49" charset="0"/>
                <a:cs typeface="Consolas" pitchFamily="49" charset="0"/>
              </a:rPr>
              <a:t>0x20000200</a:t>
            </a:r>
            <a:endParaRPr lang="en-GB" sz="1600" dirty="0">
              <a:solidFill>
                <a:schemeClr val="tx1"/>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onsolas" pitchFamily="49" charset="0"/>
                <a:cs typeface="Consolas" pitchFamily="49" charset="0"/>
              </a:rPr>
              <a:t>0x08001000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40</a:t>
            </a:fld>
            <a:endParaRPr kumimoji="0" lang="en-US" dirty="0"/>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itchFamily="49" charset="0"/>
                <a:cs typeface="Consolas" pitchFamily="49" charset="0"/>
              </a:rPr>
              <a:t>0x08000024</a:t>
            </a:r>
            <a:endParaRPr lang="en-GB" dirty="0">
              <a:solidFill>
                <a:schemeClr val="tx1"/>
              </a:solidFill>
              <a:latin typeface="Consolas" pitchFamily="49" charset="0"/>
              <a:cs typeface="Consolas" pitchFamily="49" charset="0"/>
            </a:endParaRP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0x080000F0</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FF0000"/>
                </a:solidFill>
                <a:latin typeface="Courier New" pitchFamily="49" charset="0"/>
                <a:cs typeface="Courier New" pitchFamily="49" charset="0"/>
              </a:rPr>
              <a:t>  BL  sine</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PC</a:t>
            </a:r>
          </a:p>
        </p:txBody>
      </p:sp>
      <p:sp>
        <p:nvSpPr>
          <p:cNvPr id="132" name="TextBox 131"/>
          <p:cNvSpPr txBox="1"/>
          <p:nvPr/>
        </p:nvSpPr>
        <p:spPr>
          <a:xfrm>
            <a:off x="7010400" y="22722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SP</a:t>
            </a:r>
          </a:p>
        </p:txBody>
      </p:sp>
      <p:sp>
        <p:nvSpPr>
          <p:cNvPr id="133" name="TextBox 132"/>
          <p:cNvSpPr txBox="1"/>
          <p:nvPr/>
        </p:nvSpPr>
        <p:spPr>
          <a:xfrm>
            <a:off x="7010400" y="2602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LR</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R0</a:t>
            </a:r>
          </a:p>
        </p:txBody>
      </p:sp>
      <p:sp>
        <p:nvSpPr>
          <p:cNvPr id="139" name="Rectangle 138"/>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BL sine </a:t>
            </a:r>
          </a:p>
          <a:p>
            <a:r>
              <a:rPr lang="en-US" sz="2000" b="1" dirty="0"/>
              <a:t>Updates LR</a:t>
            </a:r>
          </a:p>
        </p:txBody>
      </p:sp>
      <p:sp>
        <p:nvSpPr>
          <p:cNvPr id="71" name="Left Arrow 70"/>
          <p:cNvSpPr/>
          <p:nvPr/>
        </p:nvSpPr>
        <p:spPr>
          <a:xfrm>
            <a:off x="3124200" y="4114800"/>
            <a:ext cx="449580" cy="233680"/>
          </a:xfrm>
          <a:prstGeom prst="lef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TextBox 71"/>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3" name="TextBox 72"/>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4" name="Rectangle 73"/>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75" name="TextBox 74"/>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80" name="Rectangle 79">
            <a:extLst>
              <a:ext uri="{FF2B5EF4-FFF2-40B4-BE49-F238E27FC236}">
                <a16:creationId xmlns:a16="http://schemas.microsoft.com/office/drawing/2014/main" id="{706F4E5B-7188-4CAC-B9B5-F0406DEE9B28}"/>
              </a:ext>
            </a:extLst>
          </p:cNvPr>
          <p:cNvSpPr/>
          <p:nvPr/>
        </p:nvSpPr>
        <p:spPr>
          <a:xfrm>
            <a:off x="3049746" y="3734446"/>
            <a:ext cx="1369855" cy="323165"/>
          </a:xfrm>
          <a:prstGeom prst="rect">
            <a:avLst/>
          </a:prstGeom>
        </p:spPr>
        <p:txBody>
          <a:bodyPr wrap="square">
            <a:spAutoFit/>
          </a:bodyPr>
          <a:lstStyle/>
          <a:p>
            <a:r>
              <a:rPr lang="en-US" sz="1500" dirty="0">
                <a:solidFill>
                  <a:srgbClr val="00B050"/>
                </a:solidFill>
                <a:latin typeface="Courier New" panose="02070309020205020404" pitchFamily="49" charset="0"/>
                <a:cs typeface="Courier New" panose="02070309020205020404" pitchFamily="49" charset="0"/>
              </a:rPr>
              <a:t>0x0800001C</a:t>
            </a:r>
          </a:p>
        </p:txBody>
      </p:sp>
      <p:sp>
        <p:nvSpPr>
          <p:cNvPr id="81" name="Rectangle 80">
            <a:extLst>
              <a:ext uri="{FF2B5EF4-FFF2-40B4-BE49-F238E27FC236}">
                <a16:creationId xmlns:a16="http://schemas.microsoft.com/office/drawing/2014/main" id="{1F21584C-D260-4EB5-8F73-F3EE505954EB}"/>
              </a:ext>
            </a:extLst>
          </p:cNvPr>
          <p:cNvSpPr/>
          <p:nvPr/>
        </p:nvSpPr>
        <p:spPr>
          <a:xfrm>
            <a:off x="3048000" y="4057611"/>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0x08000020</a:t>
            </a:r>
            <a:endParaRPr lang="en-US" sz="1500" dirty="0"/>
          </a:p>
        </p:txBody>
      </p:sp>
      <p:sp>
        <p:nvSpPr>
          <p:cNvPr id="82" name="Rectangle 81">
            <a:extLst>
              <a:ext uri="{FF2B5EF4-FFF2-40B4-BE49-F238E27FC236}">
                <a16:creationId xmlns:a16="http://schemas.microsoft.com/office/drawing/2014/main" id="{198FCB9C-C50D-4930-ACFF-EBAB82581FC9}"/>
              </a:ext>
            </a:extLst>
          </p:cNvPr>
          <p:cNvSpPr/>
          <p:nvPr/>
        </p:nvSpPr>
        <p:spPr>
          <a:xfrm>
            <a:off x="3048000" y="4376149"/>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0x08000024</a:t>
            </a:r>
            <a:endParaRPr lang="en-US" sz="1500" dirty="0"/>
          </a:p>
        </p:txBody>
      </p:sp>
      <p:sp>
        <p:nvSpPr>
          <p:cNvPr id="4" name="TextBox 3">
            <a:extLst>
              <a:ext uri="{FF2B5EF4-FFF2-40B4-BE49-F238E27FC236}">
                <a16:creationId xmlns:a16="http://schemas.microsoft.com/office/drawing/2014/main" id="{46D914EC-A99D-423D-BF6B-99F94A4E250D}"/>
              </a:ext>
            </a:extLst>
          </p:cNvPr>
          <p:cNvSpPr txBox="1"/>
          <p:nvPr/>
        </p:nvSpPr>
        <p:spPr>
          <a:xfrm>
            <a:off x="3338659" y="6419894"/>
            <a:ext cx="4068743" cy="369332"/>
          </a:xfrm>
          <a:prstGeom prst="rect">
            <a:avLst/>
          </a:prstGeom>
          <a:noFill/>
        </p:spPr>
        <p:txBody>
          <a:bodyPr wrap="none" rtlCol="0">
            <a:spAutoFit/>
          </a:bodyPr>
          <a:lstStyle/>
          <a:p>
            <a:r>
              <a:rPr lang="en-US" dirty="0"/>
              <a:t>Assume sine() is located at </a:t>
            </a:r>
            <a:r>
              <a:rPr lang="en-US" dirty="0">
                <a:latin typeface="Consolas" panose="020B0609020204030204" pitchFamily="49" charset="0"/>
                <a:cs typeface="Consolas" panose="020B0609020204030204" pitchFamily="49" charset="0"/>
              </a:rPr>
              <a:t>0x08000024</a:t>
            </a:r>
            <a:r>
              <a:rPr lang="en-US" dirty="0"/>
              <a:t>.</a:t>
            </a:r>
          </a:p>
        </p:txBody>
      </p:sp>
    </p:spTree>
    <p:extLst>
      <p:ext uri="{BB962C8B-B14F-4D97-AF65-F5344CB8AC3E}">
        <p14:creationId xmlns:p14="http://schemas.microsoft.com/office/powerpoint/2010/main" val="1654789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0x21000000</a:t>
            </a:r>
            <a:endParaRPr lang="en-GB" sz="1600" dirty="0">
              <a:solidFill>
                <a:srgbClr val="FF0000"/>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0x00000002</a:t>
            </a:r>
            <a:endParaRPr lang="en-GB" sz="1600" dirty="0">
              <a:solidFill>
                <a:srgbClr val="FF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0x20000200</a:t>
            </a:r>
            <a:endParaRPr lang="en-GB" sz="1600" dirty="0">
              <a:solidFill>
                <a:srgbClr val="FF0000"/>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0x08001000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41</a:t>
            </a:fld>
            <a:endParaRPr kumimoji="0" lang="en-US" dirty="0"/>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itchFamily="49" charset="0"/>
                <a:cs typeface="Consolas" pitchFamily="49" charset="0"/>
              </a:rPr>
              <a:t>0x08000024</a:t>
            </a:r>
            <a:endParaRPr lang="en-GB" dirty="0">
              <a:solidFill>
                <a:schemeClr val="tx1"/>
              </a:solidFill>
              <a:latin typeface="Consolas" pitchFamily="49" charset="0"/>
              <a:cs typeface="Consolas" pitchFamily="49" charset="0"/>
            </a:endParaRP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0x080000F0</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FF0000"/>
                </a:solidFill>
                <a:latin typeface="Courier New" pitchFamily="49" charset="0"/>
                <a:cs typeface="Courier New" pitchFamily="49" charset="0"/>
              </a:rPr>
              <a:t>  BL  sine</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FF0000"/>
                </a:solidFill>
                <a:latin typeface="Consolas" pitchFamily="49" charset="0"/>
                <a:cs typeface="Consolas" pitchFamily="49" charset="0"/>
              </a:rPr>
              <a:t>xPSR</a:t>
            </a:r>
            <a:endParaRPr lang="en-GB" dirty="0">
              <a:solidFill>
                <a:srgbClr val="FF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PC</a:t>
            </a:r>
          </a:p>
        </p:txBody>
      </p:sp>
      <p:sp>
        <p:nvSpPr>
          <p:cNvPr id="132" name="TextBox 131"/>
          <p:cNvSpPr txBox="1"/>
          <p:nvPr/>
        </p:nvSpPr>
        <p:spPr>
          <a:xfrm>
            <a:off x="7010400" y="22722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SP</a:t>
            </a:r>
          </a:p>
        </p:txBody>
      </p:sp>
      <p:sp>
        <p:nvSpPr>
          <p:cNvPr id="133" name="TextBox 132"/>
          <p:cNvSpPr txBox="1"/>
          <p:nvPr/>
        </p:nvSpPr>
        <p:spPr>
          <a:xfrm>
            <a:off x="7010400" y="2602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LR</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R0</a:t>
            </a:r>
          </a:p>
        </p:txBody>
      </p:sp>
      <p:sp>
        <p:nvSpPr>
          <p:cNvPr id="139" name="Rectangle 138"/>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BL sine </a:t>
            </a:r>
          </a:p>
          <a:p>
            <a:r>
              <a:rPr lang="en-US" sz="2000" b="1" dirty="0"/>
              <a:t>Updates LR</a:t>
            </a:r>
          </a:p>
        </p:txBody>
      </p:sp>
      <p:sp>
        <p:nvSpPr>
          <p:cNvPr id="71" name="Left Arrow 70"/>
          <p:cNvSpPr/>
          <p:nvPr/>
        </p:nvSpPr>
        <p:spPr>
          <a:xfrm>
            <a:off x="3048000" y="4414520"/>
            <a:ext cx="449580" cy="233680"/>
          </a:xfrm>
          <a:prstGeom prst="lef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TextBox 71"/>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3" name="TextBox 72"/>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4" name="Rectangle 73"/>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75" name="TextBox 74"/>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80" name="Rectangle 79">
            <a:extLst>
              <a:ext uri="{FF2B5EF4-FFF2-40B4-BE49-F238E27FC236}">
                <a16:creationId xmlns:a16="http://schemas.microsoft.com/office/drawing/2014/main" id="{58C7E0AB-589D-4BD8-A4C8-61D515667F49}"/>
              </a:ext>
            </a:extLst>
          </p:cNvPr>
          <p:cNvSpPr/>
          <p:nvPr/>
        </p:nvSpPr>
        <p:spPr>
          <a:xfrm>
            <a:off x="3049746" y="3734446"/>
            <a:ext cx="1369855" cy="323165"/>
          </a:xfrm>
          <a:prstGeom prst="rect">
            <a:avLst/>
          </a:prstGeom>
        </p:spPr>
        <p:txBody>
          <a:bodyPr wrap="square">
            <a:spAutoFit/>
          </a:bodyPr>
          <a:lstStyle/>
          <a:p>
            <a:r>
              <a:rPr lang="en-US" sz="1500" dirty="0">
                <a:solidFill>
                  <a:srgbClr val="00B050"/>
                </a:solidFill>
                <a:latin typeface="Courier New" panose="02070309020205020404" pitchFamily="49" charset="0"/>
                <a:cs typeface="Courier New" panose="02070309020205020404" pitchFamily="49" charset="0"/>
              </a:rPr>
              <a:t>0x0800001C</a:t>
            </a:r>
          </a:p>
        </p:txBody>
      </p:sp>
      <p:sp>
        <p:nvSpPr>
          <p:cNvPr id="81" name="Rectangle 80">
            <a:extLst>
              <a:ext uri="{FF2B5EF4-FFF2-40B4-BE49-F238E27FC236}">
                <a16:creationId xmlns:a16="http://schemas.microsoft.com/office/drawing/2014/main" id="{72C0A60D-DBC0-4377-AC02-5E7A2FFF6EB1}"/>
              </a:ext>
            </a:extLst>
          </p:cNvPr>
          <p:cNvSpPr/>
          <p:nvPr/>
        </p:nvSpPr>
        <p:spPr>
          <a:xfrm>
            <a:off x="3048000" y="4057611"/>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0x08000020</a:t>
            </a:r>
            <a:endParaRPr lang="en-US" sz="1500" dirty="0"/>
          </a:p>
        </p:txBody>
      </p:sp>
      <p:sp>
        <p:nvSpPr>
          <p:cNvPr id="82" name="Rectangle 81">
            <a:extLst>
              <a:ext uri="{FF2B5EF4-FFF2-40B4-BE49-F238E27FC236}">
                <a16:creationId xmlns:a16="http://schemas.microsoft.com/office/drawing/2014/main" id="{B4A0AAD0-C83B-4976-A0AC-CC41AC783ED5}"/>
              </a:ext>
            </a:extLst>
          </p:cNvPr>
          <p:cNvSpPr/>
          <p:nvPr/>
        </p:nvSpPr>
        <p:spPr>
          <a:xfrm>
            <a:off x="3048000" y="4376149"/>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0x08000024</a:t>
            </a:r>
            <a:endParaRPr lang="en-US" sz="1500" dirty="0"/>
          </a:p>
        </p:txBody>
      </p:sp>
    </p:spTree>
    <p:extLst>
      <p:ext uri="{BB962C8B-B14F-4D97-AF65-F5344CB8AC3E}">
        <p14:creationId xmlns:p14="http://schemas.microsoft.com/office/powerpoint/2010/main" val="175395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229600" cy="914400"/>
          </a:xfrm>
        </p:spPr>
        <p:txBody>
          <a:bodyPr/>
          <a:lstStyle/>
          <a:p>
            <a:r>
              <a:rPr lang="en-GB" dirty="0"/>
              <a:t>Interrupt: Stacking &amp; </a:t>
            </a:r>
            <a:r>
              <a:rPr lang="en-GB" dirty="0" err="1"/>
              <a:t>Unstacking</a:t>
            </a:r>
            <a:endParaRPr lang="en-GB" baseline="30000" dirty="0"/>
          </a:p>
        </p:txBody>
      </p:sp>
      <p:sp>
        <p:nvSpPr>
          <p:cNvPr id="30" name="Rectangle 29"/>
          <p:cNvSpPr/>
          <p:nvPr/>
        </p:nvSpPr>
        <p:spPr>
          <a:xfrm>
            <a:off x="7752184" y="40672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0</a:t>
            </a:r>
          </a:p>
        </p:txBody>
      </p:sp>
      <p:sp>
        <p:nvSpPr>
          <p:cNvPr id="31" name="TextBox 30"/>
          <p:cNvSpPr txBox="1"/>
          <p:nvPr/>
        </p:nvSpPr>
        <p:spPr>
          <a:xfrm>
            <a:off x="9048328" y="4067200"/>
            <a:ext cx="1368152" cy="338554"/>
          </a:xfrm>
          <a:prstGeom prst="rect">
            <a:avLst/>
          </a:prstGeom>
          <a:noFill/>
        </p:spPr>
        <p:txBody>
          <a:bodyPr wrap="square" rtlCol="0">
            <a:spAutoFit/>
          </a:bodyPr>
          <a:lstStyle/>
          <a:p>
            <a:pPr algn="ctr"/>
            <a:r>
              <a:rPr lang="en-GB" sz="1600" dirty="0">
                <a:latin typeface="Consolas"/>
                <a:cs typeface="Consolas"/>
              </a:rPr>
              <a:t>0x200001E0</a:t>
            </a:r>
          </a:p>
        </p:txBody>
      </p:sp>
      <p:sp>
        <p:nvSpPr>
          <p:cNvPr id="32" name="TextBox 31"/>
          <p:cNvSpPr txBox="1"/>
          <p:nvPr/>
        </p:nvSpPr>
        <p:spPr>
          <a:xfrm>
            <a:off x="9048328" y="4427240"/>
            <a:ext cx="1368152" cy="338554"/>
          </a:xfrm>
          <a:prstGeom prst="rect">
            <a:avLst/>
          </a:prstGeom>
          <a:noFill/>
        </p:spPr>
        <p:txBody>
          <a:bodyPr wrap="square" rtlCol="0">
            <a:spAutoFit/>
          </a:bodyPr>
          <a:lstStyle/>
          <a:p>
            <a:pPr algn="ctr"/>
            <a:r>
              <a:rPr lang="en-GB" sz="1600" dirty="0">
                <a:latin typeface="Consolas"/>
                <a:cs typeface="Consolas"/>
              </a:rPr>
              <a:t>0x200001DC</a:t>
            </a:r>
          </a:p>
        </p:txBody>
      </p:sp>
      <p:sp>
        <p:nvSpPr>
          <p:cNvPr id="33" name="TextBox 32"/>
          <p:cNvSpPr txBox="1"/>
          <p:nvPr/>
        </p:nvSpPr>
        <p:spPr>
          <a:xfrm>
            <a:off x="9048328" y="2987080"/>
            <a:ext cx="1368152" cy="338554"/>
          </a:xfrm>
          <a:prstGeom prst="rect">
            <a:avLst/>
          </a:prstGeom>
          <a:noFill/>
        </p:spPr>
        <p:txBody>
          <a:bodyPr wrap="square" rtlCol="0">
            <a:spAutoFit/>
          </a:bodyPr>
          <a:lstStyle/>
          <a:p>
            <a:pPr algn="ctr"/>
            <a:r>
              <a:rPr lang="en-GB" sz="1600" dirty="0">
                <a:latin typeface="Consolas"/>
                <a:cs typeface="Consolas"/>
              </a:rPr>
              <a:t>0x200001EC</a:t>
            </a:r>
          </a:p>
        </p:txBody>
      </p:sp>
      <p:sp>
        <p:nvSpPr>
          <p:cNvPr id="36" name="Rectangle 35"/>
          <p:cNvSpPr/>
          <p:nvPr/>
        </p:nvSpPr>
        <p:spPr>
          <a:xfrm>
            <a:off x="7752184" y="44272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7" name="Rectangle 36"/>
          <p:cNvSpPr/>
          <p:nvPr/>
        </p:nvSpPr>
        <p:spPr>
          <a:xfrm>
            <a:off x="7752184" y="29870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3</a:t>
            </a:r>
          </a:p>
        </p:txBody>
      </p:sp>
      <p:sp>
        <p:nvSpPr>
          <p:cNvPr id="38" name="Rectangle 37"/>
          <p:cNvSpPr/>
          <p:nvPr/>
        </p:nvSpPr>
        <p:spPr>
          <a:xfrm>
            <a:off x="7752184" y="478728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9" name="Rectangle 38"/>
          <p:cNvSpPr/>
          <p:nvPr/>
        </p:nvSpPr>
        <p:spPr>
          <a:xfrm>
            <a:off x="7752184" y="37071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1</a:t>
            </a:r>
          </a:p>
        </p:txBody>
      </p:sp>
      <p:sp>
        <p:nvSpPr>
          <p:cNvPr id="41" name="TextBox 40"/>
          <p:cNvSpPr txBox="1"/>
          <p:nvPr/>
        </p:nvSpPr>
        <p:spPr>
          <a:xfrm>
            <a:off x="9048328" y="3707160"/>
            <a:ext cx="1368152" cy="338554"/>
          </a:xfrm>
          <a:prstGeom prst="rect">
            <a:avLst/>
          </a:prstGeom>
          <a:noFill/>
        </p:spPr>
        <p:txBody>
          <a:bodyPr wrap="square" rtlCol="0">
            <a:spAutoFit/>
          </a:bodyPr>
          <a:lstStyle/>
          <a:p>
            <a:pPr algn="ctr"/>
            <a:r>
              <a:rPr lang="en-GB" sz="1600" dirty="0">
                <a:latin typeface="Consolas"/>
                <a:cs typeface="Consolas"/>
              </a:rPr>
              <a:t>0x200001E4</a:t>
            </a:r>
          </a:p>
        </p:txBody>
      </p:sp>
      <p:sp>
        <p:nvSpPr>
          <p:cNvPr id="42" name="TextBox 41"/>
          <p:cNvSpPr txBox="1"/>
          <p:nvPr/>
        </p:nvSpPr>
        <p:spPr>
          <a:xfrm>
            <a:off x="9048328" y="4787280"/>
            <a:ext cx="1368152" cy="338554"/>
          </a:xfrm>
          <a:prstGeom prst="rect">
            <a:avLst/>
          </a:prstGeom>
          <a:noFill/>
        </p:spPr>
        <p:txBody>
          <a:bodyPr wrap="square" rtlCol="0">
            <a:spAutoFit/>
          </a:bodyPr>
          <a:lstStyle/>
          <a:p>
            <a:pPr algn="ctr"/>
            <a:r>
              <a:rPr lang="en-GB" sz="1600" dirty="0">
                <a:latin typeface="Consolas"/>
                <a:cs typeface="Consolas"/>
              </a:rPr>
              <a:t>0x200001D8</a:t>
            </a:r>
          </a:p>
        </p:txBody>
      </p:sp>
      <p:sp>
        <p:nvSpPr>
          <p:cNvPr id="43" name="TextBox 42"/>
          <p:cNvSpPr txBox="1"/>
          <p:nvPr/>
        </p:nvSpPr>
        <p:spPr>
          <a:xfrm>
            <a:off x="9048328" y="5147320"/>
            <a:ext cx="1368152" cy="338554"/>
          </a:xfrm>
          <a:prstGeom prst="rect">
            <a:avLst/>
          </a:prstGeom>
          <a:noFill/>
        </p:spPr>
        <p:txBody>
          <a:bodyPr wrap="square" rtlCol="0">
            <a:spAutoFit/>
          </a:bodyPr>
          <a:lstStyle/>
          <a:p>
            <a:pPr algn="ctr"/>
            <a:r>
              <a:rPr lang="en-GB" sz="1600" dirty="0">
                <a:latin typeface="Consolas"/>
                <a:cs typeface="Consolas"/>
              </a:rPr>
              <a:t>0x200001D4</a:t>
            </a:r>
          </a:p>
        </p:txBody>
      </p:sp>
      <p:sp>
        <p:nvSpPr>
          <p:cNvPr id="44" name="Rectangle 43"/>
          <p:cNvSpPr/>
          <p:nvPr/>
        </p:nvSpPr>
        <p:spPr>
          <a:xfrm>
            <a:off x="7752184" y="120348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xxxxxxxx</a:t>
            </a:r>
            <a:endParaRPr lang="en-GB" dirty="0">
              <a:solidFill>
                <a:schemeClr val="tx1"/>
              </a:solidFill>
            </a:endParaRPr>
          </a:p>
        </p:txBody>
      </p:sp>
      <p:sp>
        <p:nvSpPr>
          <p:cNvPr id="45" name="TextBox 44"/>
          <p:cNvSpPr txBox="1"/>
          <p:nvPr/>
        </p:nvSpPr>
        <p:spPr>
          <a:xfrm>
            <a:off x="9048328" y="1203484"/>
            <a:ext cx="1368152" cy="338554"/>
          </a:xfrm>
          <a:prstGeom prst="rect">
            <a:avLst/>
          </a:prstGeom>
          <a:noFill/>
        </p:spPr>
        <p:txBody>
          <a:bodyPr wrap="square" rtlCol="0">
            <a:spAutoFit/>
          </a:bodyPr>
          <a:lstStyle/>
          <a:p>
            <a:pPr algn="ctr"/>
            <a:r>
              <a:rPr lang="en-GB" sz="1600" dirty="0">
                <a:latin typeface="Consolas"/>
                <a:cs typeface="Consolas"/>
              </a:rPr>
              <a:t>0x20000200</a:t>
            </a:r>
          </a:p>
        </p:txBody>
      </p:sp>
      <p:sp>
        <p:nvSpPr>
          <p:cNvPr id="46" name="Rectangle 45"/>
          <p:cNvSpPr/>
          <p:nvPr/>
        </p:nvSpPr>
        <p:spPr>
          <a:xfrm>
            <a:off x="7752184" y="156352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0x21000000</a:t>
            </a:r>
            <a:endParaRPr lang="en-GB" sz="1600" dirty="0">
              <a:solidFill>
                <a:srgbClr val="FF0000"/>
              </a:solidFill>
            </a:endParaRPr>
          </a:p>
        </p:txBody>
      </p:sp>
      <p:sp>
        <p:nvSpPr>
          <p:cNvPr id="47" name="Rectangle 46"/>
          <p:cNvSpPr/>
          <p:nvPr/>
        </p:nvSpPr>
        <p:spPr>
          <a:xfrm>
            <a:off x="7752184" y="1923564"/>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0x00000002</a:t>
            </a:r>
            <a:endParaRPr lang="en-GB" sz="1600" dirty="0">
              <a:solidFill>
                <a:srgbClr val="FF0000"/>
              </a:solidFill>
            </a:endParaRPr>
          </a:p>
        </p:txBody>
      </p:sp>
      <p:sp>
        <p:nvSpPr>
          <p:cNvPr id="48" name="TextBox 47"/>
          <p:cNvSpPr txBox="1"/>
          <p:nvPr/>
        </p:nvSpPr>
        <p:spPr>
          <a:xfrm>
            <a:off x="9048328" y="1563524"/>
            <a:ext cx="1368152" cy="338554"/>
          </a:xfrm>
          <a:prstGeom prst="rect">
            <a:avLst/>
          </a:prstGeom>
          <a:noFill/>
        </p:spPr>
        <p:txBody>
          <a:bodyPr wrap="square" rtlCol="0">
            <a:spAutoFit/>
          </a:bodyPr>
          <a:lstStyle/>
          <a:p>
            <a:pPr algn="ctr"/>
            <a:r>
              <a:rPr lang="en-GB" sz="1600" dirty="0">
                <a:latin typeface="Consolas"/>
                <a:cs typeface="Consolas"/>
              </a:rPr>
              <a:t>0x200001FC</a:t>
            </a:r>
          </a:p>
        </p:txBody>
      </p:sp>
      <p:sp>
        <p:nvSpPr>
          <p:cNvPr id="49" name="TextBox 48"/>
          <p:cNvSpPr txBox="1"/>
          <p:nvPr/>
        </p:nvSpPr>
        <p:spPr>
          <a:xfrm>
            <a:off x="9048328" y="1923564"/>
            <a:ext cx="1368152" cy="338554"/>
          </a:xfrm>
          <a:prstGeom prst="rect">
            <a:avLst/>
          </a:prstGeom>
          <a:noFill/>
        </p:spPr>
        <p:txBody>
          <a:bodyPr wrap="square" rtlCol="0">
            <a:spAutoFit/>
          </a:bodyPr>
          <a:lstStyle/>
          <a:p>
            <a:pPr algn="ctr"/>
            <a:r>
              <a:rPr lang="en-GB" sz="1600" dirty="0">
                <a:latin typeface="Consolas"/>
                <a:cs typeface="Consolas"/>
              </a:rPr>
              <a:t>0x200001F8</a:t>
            </a:r>
          </a:p>
        </p:txBody>
      </p:sp>
      <p:sp>
        <p:nvSpPr>
          <p:cNvPr id="51" name="Rectangle 50"/>
          <p:cNvSpPr/>
          <p:nvPr/>
        </p:nvSpPr>
        <p:spPr>
          <a:xfrm>
            <a:off x="7752184" y="22670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Consolas" pitchFamily="49" charset="0"/>
                <a:cs typeface="Consolas" pitchFamily="49" charset="0"/>
              </a:rPr>
              <a:t>0x20000200</a:t>
            </a:r>
            <a:endParaRPr lang="en-GB" sz="1600" dirty="0">
              <a:solidFill>
                <a:srgbClr val="FF0000"/>
              </a:solidFill>
              <a:latin typeface="Consolas" pitchFamily="49" charset="0"/>
              <a:cs typeface="Consolas" pitchFamily="49" charset="0"/>
            </a:endParaRPr>
          </a:p>
        </p:txBody>
      </p:sp>
      <p:sp>
        <p:nvSpPr>
          <p:cNvPr id="52" name="TextBox 51"/>
          <p:cNvSpPr txBox="1"/>
          <p:nvPr/>
        </p:nvSpPr>
        <p:spPr>
          <a:xfrm>
            <a:off x="9048328" y="2267000"/>
            <a:ext cx="1368152" cy="338554"/>
          </a:xfrm>
          <a:prstGeom prst="rect">
            <a:avLst/>
          </a:prstGeom>
          <a:noFill/>
        </p:spPr>
        <p:txBody>
          <a:bodyPr wrap="square" rtlCol="0">
            <a:spAutoFit/>
          </a:bodyPr>
          <a:lstStyle/>
          <a:p>
            <a:pPr algn="ctr"/>
            <a:r>
              <a:rPr lang="en-GB" sz="1600" dirty="0">
                <a:latin typeface="Consolas"/>
                <a:cs typeface="Consolas"/>
              </a:rPr>
              <a:t>0x200001F4</a:t>
            </a:r>
          </a:p>
        </p:txBody>
      </p:sp>
      <p:sp>
        <p:nvSpPr>
          <p:cNvPr id="53" name="TextBox 52"/>
          <p:cNvSpPr txBox="1"/>
          <p:nvPr/>
        </p:nvSpPr>
        <p:spPr>
          <a:xfrm>
            <a:off x="9048328" y="2627040"/>
            <a:ext cx="1368152" cy="338554"/>
          </a:xfrm>
          <a:prstGeom prst="rect">
            <a:avLst/>
          </a:prstGeom>
          <a:noFill/>
        </p:spPr>
        <p:txBody>
          <a:bodyPr wrap="square" rtlCol="0">
            <a:spAutoFit/>
          </a:bodyPr>
          <a:lstStyle/>
          <a:p>
            <a:pPr algn="ctr"/>
            <a:r>
              <a:rPr lang="en-GB" sz="1600" dirty="0">
                <a:latin typeface="Consolas"/>
                <a:cs typeface="Consolas"/>
              </a:rPr>
              <a:t>0x200001F0</a:t>
            </a:r>
          </a:p>
        </p:txBody>
      </p:sp>
      <p:sp>
        <p:nvSpPr>
          <p:cNvPr id="54" name="Rectangle 53"/>
          <p:cNvSpPr/>
          <p:nvPr/>
        </p:nvSpPr>
        <p:spPr>
          <a:xfrm>
            <a:off x="7752184" y="262704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0000"/>
                </a:solidFill>
                <a:latin typeface="Consolas" pitchFamily="49" charset="0"/>
                <a:cs typeface="Consolas" pitchFamily="49" charset="0"/>
              </a:rPr>
              <a:t>0x08001000</a:t>
            </a:r>
          </a:p>
        </p:txBody>
      </p:sp>
      <p:sp>
        <p:nvSpPr>
          <p:cNvPr id="55" name="Rectangle 54"/>
          <p:cNvSpPr/>
          <p:nvPr/>
        </p:nvSpPr>
        <p:spPr>
          <a:xfrm>
            <a:off x="7752184" y="550736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56" name="Rectangle 55"/>
          <p:cNvSpPr/>
          <p:nvPr/>
        </p:nvSpPr>
        <p:spPr>
          <a:xfrm>
            <a:off x="7752184" y="334712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2</a:t>
            </a:r>
          </a:p>
        </p:txBody>
      </p:sp>
      <p:sp>
        <p:nvSpPr>
          <p:cNvPr id="57" name="TextBox 56"/>
          <p:cNvSpPr txBox="1"/>
          <p:nvPr/>
        </p:nvSpPr>
        <p:spPr>
          <a:xfrm>
            <a:off x="9048328" y="3347120"/>
            <a:ext cx="1368152" cy="338554"/>
          </a:xfrm>
          <a:prstGeom prst="rect">
            <a:avLst/>
          </a:prstGeom>
          <a:noFill/>
        </p:spPr>
        <p:txBody>
          <a:bodyPr wrap="square" rtlCol="0">
            <a:spAutoFit/>
          </a:bodyPr>
          <a:lstStyle/>
          <a:p>
            <a:pPr algn="ctr"/>
            <a:r>
              <a:rPr lang="en-GB" sz="1600" dirty="0">
                <a:latin typeface="Consolas"/>
                <a:cs typeface="Consolas"/>
              </a:rPr>
              <a:t>0x200001E8</a:t>
            </a:r>
          </a:p>
        </p:txBody>
      </p:sp>
      <p:sp>
        <p:nvSpPr>
          <p:cNvPr id="58" name="TextBox 57"/>
          <p:cNvSpPr txBox="1"/>
          <p:nvPr/>
        </p:nvSpPr>
        <p:spPr>
          <a:xfrm>
            <a:off x="9048328" y="5507360"/>
            <a:ext cx="1368152" cy="338554"/>
          </a:xfrm>
          <a:prstGeom prst="rect">
            <a:avLst/>
          </a:prstGeom>
          <a:noFill/>
        </p:spPr>
        <p:txBody>
          <a:bodyPr wrap="square" rtlCol="0">
            <a:spAutoFit/>
          </a:bodyPr>
          <a:lstStyle/>
          <a:p>
            <a:pPr algn="ctr"/>
            <a:r>
              <a:rPr lang="en-GB" sz="1600" dirty="0">
                <a:latin typeface="Consolas"/>
                <a:cs typeface="Consolas"/>
              </a:rPr>
              <a:t>0x200001D0</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42</a:t>
            </a:fld>
            <a:endParaRPr kumimoji="0" lang="en-US" dirty="0"/>
          </a:p>
        </p:txBody>
      </p:sp>
      <p:sp>
        <p:nvSpPr>
          <p:cNvPr id="76" name="Rectangle 75"/>
          <p:cNvSpPr/>
          <p:nvPr/>
        </p:nvSpPr>
        <p:spPr>
          <a:xfrm>
            <a:off x="5566048" y="121920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0</a:t>
            </a:r>
          </a:p>
        </p:txBody>
      </p:sp>
      <p:sp>
        <p:nvSpPr>
          <p:cNvPr id="77" name="TextBox 76"/>
          <p:cNvSpPr txBox="1"/>
          <p:nvPr/>
        </p:nvSpPr>
        <p:spPr>
          <a:xfrm>
            <a:off x="5142384" y="1219200"/>
            <a:ext cx="576064" cy="369332"/>
          </a:xfrm>
          <a:prstGeom prst="rect">
            <a:avLst/>
          </a:prstGeom>
          <a:noFill/>
        </p:spPr>
        <p:txBody>
          <a:bodyPr wrap="square" rtlCol="0">
            <a:spAutoFit/>
          </a:bodyPr>
          <a:lstStyle/>
          <a:p>
            <a:r>
              <a:rPr lang="en-GB" dirty="0">
                <a:latin typeface="Consolas" pitchFamily="49" charset="0"/>
                <a:cs typeface="Consolas" pitchFamily="49" charset="0"/>
              </a:rPr>
              <a:t>R0</a:t>
            </a:r>
          </a:p>
        </p:txBody>
      </p:sp>
      <p:sp>
        <p:nvSpPr>
          <p:cNvPr id="78" name="Rectangle 77"/>
          <p:cNvSpPr/>
          <p:nvPr/>
        </p:nvSpPr>
        <p:spPr>
          <a:xfrm>
            <a:off x="5566048" y="157924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a:t>
            </a:r>
          </a:p>
        </p:txBody>
      </p:sp>
      <p:sp>
        <p:nvSpPr>
          <p:cNvPr id="79" name="TextBox 78"/>
          <p:cNvSpPr txBox="1"/>
          <p:nvPr/>
        </p:nvSpPr>
        <p:spPr>
          <a:xfrm>
            <a:off x="5142384" y="1579240"/>
            <a:ext cx="576064" cy="369332"/>
          </a:xfrm>
          <a:prstGeom prst="rect">
            <a:avLst/>
          </a:prstGeom>
          <a:noFill/>
        </p:spPr>
        <p:txBody>
          <a:bodyPr wrap="square" rtlCol="0">
            <a:spAutoFit/>
          </a:bodyPr>
          <a:lstStyle/>
          <a:p>
            <a:r>
              <a:rPr lang="en-GB" dirty="0">
                <a:latin typeface="Consolas" pitchFamily="49" charset="0"/>
                <a:cs typeface="Consolas" pitchFamily="49" charset="0"/>
              </a:rPr>
              <a:t>R1</a:t>
            </a:r>
          </a:p>
        </p:txBody>
      </p:sp>
      <p:sp>
        <p:nvSpPr>
          <p:cNvPr id="83" name="Rectangle 82"/>
          <p:cNvSpPr/>
          <p:nvPr/>
        </p:nvSpPr>
        <p:spPr>
          <a:xfrm>
            <a:off x="5566048" y="193928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2</a:t>
            </a:r>
          </a:p>
        </p:txBody>
      </p:sp>
      <p:sp>
        <p:nvSpPr>
          <p:cNvPr id="84" name="TextBox 83"/>
          <p:cNvSpPr txBox="1"/>
          <p:nvPr/>
        </p:nvSpPr>
        <p:spPr>
          <a:xfrm>
            <a:off x="5142384" y="1939280"/>
            <a:ext cx="576064" cy="369332"/>
          </a:xfrm>
          <a:prstGeom prst="rect">
            <a:avLst/>
          </a:prstGeom>
          <a:noFill/>
        </p:spPr>
        <p:txBody>
          <a:bodyPr wrap="square" rtlCol="0">
            <a:spAutoFit/>
          </a:bodyPr>
          <a:lstStyle/>
          <a:p>
            <a:r>
              <a:rPr lang="en-GB" dirty="0">
                <a:latin typeface="Consolas" pitchFamily="49" charset="0"/>
                <a:cs typeface="Consolas" pitchFamily="49" charset="0"/>
              </a:rPr>
              <a:t>R2</a:t>
            </a:r>
          </a:p>
        </p:txBody>
      </p:sp>
      <p:sp>
        <p:nvSpPr>
          <p:cNvPr id="85" name="Rectangle 84"/>
          <p:cNvSpPr/>
          <p:nvPr/>
        </p:nvSpPr>
        <p:spPr>
          <a:xfrm>
            <a:off x="5566048" y="229932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3</a:t>
            </a:r>
          </a:p>
        </p:txBody>
      </p:sp>
      <p:sp>
        <p:nvSpPr>
          <p:cNvPr id="86" name="TextBox 85"/>
          <p:cNvSpPr txBox="1"/>
          <p:nvPr/>
        </p:nvSpPr>
        <p:spPr>
          <a:xfrm>
            <a:off x="5142384" y="2299320"/>
            <a:ext cx="576064" cy="369332"/>
          </a:xfrm>
          <a:prstGeom prst="rect">
            <a:avLst/>
          </a:prstGeom>
          <a:noFill/>
        </p:spPr>
        <p:txBody>
          <a:bodyPr wrap="square" rtlCol="0">
            <a:spAutoFit/>
          </a:bodyPr>
          <a:lstStyle/>
          <a:p>
            <a:r>
              <a:rPr lang="en-GB" dirty="0">
                <a:latin typeface="Consolas" pitchFamily="49" charset="0"/>
                <a:cs typeface="Consolas" pitchFamily="49" charset="0"/>
              </a:rPr>
              <a:t>R3</a:t>
            </a:r>
          </a:p>
        </p:txBody>
      </p:sp>
      <p:sp>
        <p:nvSpPr>
          <p:cNvPr id="87" name="Rectangle 86"/>
          <p:cNvSpPr/>
          <p:nvPr/>
        </p:nvSpPr>
        <p:spPr>
          <a:xfrm>
            <a:off x="5566048" y="335114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MSP</a:t>
            </a:r>
          </a:p>
        </p:txBody>
      </p:sp>
      <p:sp>
        <p:nvSpPr>
          <p:cNvPr id="89" name="Rectangle 88"/>
          <p:cNvSpPr/>
          <p:nvPr/>
        </p:nvSpPr>
        <p:spPr>
          <a:xfrm>
            <a:off x="5566048" y="371118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Consolas" pitchFamily="49" charset="0"/>
                <a:cs typeface="Consolas" pitchFamily="49" charset="0"/>
              </a:rPr>
              <a:t>0x08000024</a:t>
            </a:r>
            <a:endParaRPr lang="en-GB" dirty="0">
              <a:solidFill>
                <a:schemeClr val="tx1"/>
              </a:solidFill>
              <a:latin typeface="Consolas" pitchFamily="49" charset="0"/>
              <a:cs typeface="Consolas" pitchFamily="49" charset="0"/>
            </a:endParaRPr>
          </a:p>
        </p:txBody>
      </p:sp>
      <p:sp>
        <p:nvSpPr>
          <p:cNvPr id="91" name="Rectangle 90"/>
          <p:cNvSpPr/>
          <p:nvPr/>
        </p:nvSpPr>
        <p:spPr>
          <a:xfrm>
            <a:off x="5566048" y="407122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Consolas" pitchFamily="49" charset="0"/>
                <a:cs typeface="Consolas" pitchFamily="49" charset="0"/>
              </a:rPr>
              <a:t>0x080000F0</a:t>
            </a:r>
            <a:endParaRPr lang="en-GB" dirty="0">
              <a:solidFill>
                <a:srgbClr val="FF0000"/>
              </a:solidFill>
              <a:latin typeface="Consolas" pitchFamily="49" charset="0"/>
              <a:cs typeface="Consolas" pitchFamily="49" charset="0"/>
            </a:endParaRPr>
          </a:p>
        </p:txBody>
      </p:sp>
      <p:sp>
        <p:nvSpPr>
          <p:cNvPr id="92" name="TextBox 91"/>
          <p:cNvSpPr txBox="1"/>
          <p:nvPr/>
        </p:nvSpPr>
        <p:spPr>
          <a:xfrm>
            <a:off x="4495800" y="4071228"/>
            <a:ext cx="1066800" cy="369332"/>
          </a:xfrm>
          <a:prstGeom prst="rect">
            <a:avLst/>
          </a:prstGeom>
          <a:noFill/>
        </p:spPr>
        <p:txBody>
          <a:bodyPr wrap="square" rtlCol="0">
            <a:spAutoFit/>
          </a:bodyPr>
          <a:lstStyle/>
          <a:p>
            <a:r>
              <a:rPr lang="en-GB" dirty="0">
                <a:latin typeface="Consolas" pitchFamily="49" charset="0"/>
                <a:cs typeface="Consolas" pitchFamily="49" charset="0"/>
              </a:rPr>
              <a:t>R15(PC)</a:t>
            </a:r>
          </a:p>
        </p:txBody>
      </p:sp>
      <p:sp>
        <p:nvSpPr>
          <p:cNvPr id="93" name="Rectangle 92"/>
          <p:cNvSpPr/>
          <p:nvPr/>
        </p:nvSpPr>
        <p:spPr>
          <a:xfrm>
            <a:off x="5566048" y="48122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0x21000000</a:t>
            </a:r>
            <a:endParaRPr lang="en-GB" dirty="0">
              <a:solidFill>
                <a:schemeClr val="tx1"/>
              </a:solidFill>
              <a:latin typeface="Consolas" pitchFamily="49" charset="0"/>
              <a:cs typeface="Consolas" pitchFamily="49" charset="0"/>
            </a:endParaRPr>
          </a:p>
        </p:txBody>
      </p:sp>
      <p:sp>
        <p:nvSpPr>
          <p:cNvPr id="94" name="TextBox 93"/>
          <p:cNvSpPr txBox="1"/>
          <p:nvPr/>
        </p:nvSpPr>
        <p:spPr>
          <a:xfrm>
            <a:off x="4800600" y="4812268"/>
            <a:ext cx="762000" cy="369332"/>
          </a:xfrm>
          <a:prstGeom prst="rect">
            <a:avLst/>
          </a:prstGeom>
          <a:noFill/>
        </p:spPr>
        <p:txBody>
          <a:bodyPr wrap="square" rtlCol="0">
            <a:spAutoFit/>
          </a:bodyPr>
          <a:lstStyle/>
          <a:p>
            <a:pPr algn="r"/>
            <a:r>
              <a:rPr lang="en-GB" dirty="0" err="1">
                <a:latin typeface="Consolas" pitchFamily="49" charset="0"/>
                <a:cs typeface="Consolas" pitchFamily="49" charset="0"/>
              </a:rPr>
              <a:t>xPSR</a:t>
            </a:r>
            <a:endParaRPr lang="en-GB" dirty="0">
              <a:latin typeface="Consolas" pitchFamily="49" charset="0"/>
              <a:cs typeface="Consolas" pitchFamily="49" charset="0"/>
            </a:endParaRPr>
          </a:p>
        </p:txBody>
      </p:sp>
      <p:sp>
        <p:nvSpPr>
          <p:cNvPr id="95" name="Rectangle 94"/>
          <p:cNvSpPr/>
          <p:nvPr/>
        </p:nvSpPr>
        <p:spPr>
          <a:xfrm>
            <a:off x="5566048" y="52694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FF"/>
                </a:solidFill>
                <a:latin typeface="Consolas" pitchFamily="49" charset="0"/>
                <a:cs typeface="Consolas" pitchFamily="49" charset="0"/>
              </a:rPr>
              <a:t>0x200001E0</a:t>
            </a:r>
            <a:endParaRPr lang="en-GB" dirty="0">
              <a:solidFill>
                <a:srgbClr val="0000FF"/>
              </a:solidFill>
              <a:latin typeface="Consolas" pitchFamily="49" charset="0"/>
              <a:cs typeface="Consolas" pitchFamily="49" charset="0"/>
            </a:endParaRPr>
          </a:p>
        </p:txBody>
      </p:sp>
      <p:sp>
        <p:nvSpPr>
          <p:cNvPr id="96" name="TextBox 95"/>
          <p:cNvSpPr txBox="1"/>
          <p:nvPr/>
        </p:nvSpPr>
        <p:spPr>
          <a:xfrm>
            <a:off x="4800600" y="52694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MSP</a:t>
            </a:r>
          </a:p>
        </p:txBody>
      </p:sp>
      <p:sp>
        <p:nvSpPr>
          <p:cNvPr id="97" name="Rectangle 96"/>
          <p:cNvSpPr/>
          <p:nvPr/>
        </p:nvSpPr>
        <p:spPr>
          <a:xfrm>
            <a:off x="5566048" y="572666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itchFamily="49" charset="0"/>
                <a:cs typeface="Consolas" pitchFamily="49" charset="0"/>
              </a:rPr>
              <a:t>0x00000000</a:t>
            </a:r>
            <a:endParaRPr lang="en-GB" dirty="0">
              <a:solidFill>
                <a:schemeClr val="tx1"/>
              </a:solidFill>
              <a:latin typeface="Consolas" pitchFamily="49" charset="0"/>
              <a:cs typeface="Consolas" pitchFamily="49" charset="0"/>
            </a:endParaRPr>
          </a:p>
        </p:txBody>
      </p:sp>
      <p:sp>
        <p:nvSpPr>
          <p:cNvPr id="98" name="TextBox 97"/>
          <p:cNvSpPr txBox="1"/>
          <p:nvPr/>
        </p:nvSpPr>
        <p:spPr>
          <a:xfrm>
            <a:off x="4800600" y="5726668"/>
            <a:ext cx="762000" cy="369332"/>
          </a:xfrm>
          <a:prstGeom prst="rect">
            <a:avLst/>
          </a:prstGeom>
          <a:noFill/>
        </p:spPr>
        <p:txBody>
          <a:bodyPr wrap="square" rtlCol="0">
            <a:spAutoFit/>
          </a:bodyPr>
          <a:lstStyle/>
          <a:p>
            <a:pPr algn="r"/>
            <a:r>
              <a:rPr lang="en-GB" dirty="0">
                <a:latin typeface="Consolas" pitchFamily="49" charset="0"/>
                <a:cs typeface="Consolas" pitchFamily="49" charset="0"/>
              </a:rPr>
              <a:t>PSP</a:t>
            </a:r>
          </a:p>
        </p:txBody>
      </p:sp>
      <p:sp>
        <p:nvSpPr>
          <p:cNvPr id="99" name="Rectangle 98"/>
          <p:cNvSpPr/>
          <p:nvPr/>
        </p:nvSpPr>
        <p:spPr>
          <a:xfrm>
            <a:off x="5566048" y="2659618"/>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4</a:t>
            </a:r>
          </a:p>
        </p:txBody>
      </p:sp>
      <p:sp>
        <p:nvSpPr>
          <p:cNvPr id="100" name="TextBox 99"/>
          <p:cNvSpPr txBox="1"/>
          <p:nvPr/>
        </p:nvSpPr>
        <p:spPr>
          <a:xfrm>
            <a:off x="5142384" y="2659618"/>
            <a:ext cx="576064" cy="369332"/>
          </a:xfrm>
          <a:prstGeom prst="rect">
            <a:avLst/>
          </a:prstGeom>
          <a:noFill/>
        </p:spPr>
        <p:txBody>
          <a:bodyPr wrap="square" rtlCol="0">
            <a:spAutoFit/>
          </a:bodyPr>
          <a:lstStyle/>
          <a:p>
            <a:r>
              <a:rPr lang="en-GB" dirty="0">
                <a:latin typeface="Consolas" pitchFamily="49" charset="0"/>
                <a:cs typeface="Consolas" pitchFamily="49" charset="0"/>
              </a:rPr>
              <a:t>R4</a:t>
            </a:r>
          </a:p>
        </p:txBody>
      </p:sp>
      <p:sp>
        <p:nvSpPr>
          <p:cNvPr id="101" name="Rectangle 100"/>
          <p:cNvSpPr/>
          <p:nvPr/>
        </p:nvSpPr>
        <p:spPr>
          <a:xfrm>
            <a:off x="7750175" y="586931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02" name="TextBox 101"/>
          <p:cNvSpPr txBox="1"/>
          <p:nvPr/>
        </p:nvSpPr>
        <p:spPr>
          <a:xfrm>
            <a:off x="9046319" y="5869310"/>
            <a:ext cx="1368152" cy="338554"/>
          </a:xfrm>
          <a:prstGeom prst="rect">
            <a:avLst/>
          </a:prstGeom>
          <a:noFill/>
        </p:spPr>
        <p:txBody>
          <a:bodyPr wrap="square" rtlCol="0">
            <a:spAutoFit/>
          </a:bodyPr>
          <a:lstStyle/>
          <a:p>
            <a:pPr algn="ctr"/>
            <a:r>
              <a:rPr lang="en-GB" sz="1600" dirty="0">
                <a:latin typeface="Consolas"/>
                <a:cs typeface="Consolas"/>
              </a:rPr>
              <a:t>0x200001CF</a:t>
            </a:r>
          </a:p>
        </p:txBody>
      </p:sp>
      <p:sp>
        <p:nvSpPr>
          <p:cNvPr id="103" name="Rectangle 102"/>
          <p:cNvSpPr/>
          <p:nvPr/>
        </p:nvSpPr>
        <p:spPr>
          <a:xfrm>
            <a:off x="7753350" y="5143500"/>
            <a:ext cx="129614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cxnSp>
        <p:nvCxnSpPr>
          <p:cNvPr id="104" name="Straight Connector 103"/>
          <p:cNvCxnSpPr>
            <a:endCxn id="30" idx="1"/>
          </p:cNvCxnSpPr>
          <p:nvPr/>
        </p:nvCxnSpPr>
        <p:spPr>
          <a:xfrm rot="5400000" flipH="1" flipV="1">
            <a:off x="6787102" y="4478138"/>
            <a:ext cx="1196000" cy="734164"/>
          </a:xfrm>
          <a:prstGeom prst="line">
            <a:avLst/>
          </a:prstGeom>
          <a:ln>
            <a:solidFill>
              <a:srgbClr val="3366FF"/>
            </a:solidFill>
            <a:tailEnd type="arrow" w="lg"/>
          </a:ln>
        </p:spPr>
        <p:style>
          <a:lnRef idx="2">
            <a:schemeClr val="accent1"/>
          </a:lnRef>
          <a:fillRef idx="0">
            <a:schemeClr val="accent1"/>
          </a:fillRef>
          <a:effectRef idx="1">
            <a:schemeClr val="accent1"/>
          </a:effectRef>
          <a:fontRef idx="minor">
            <a:schemeClr val="tx1"/>
          </a:fontRef>
        </p:style>
      </p:cxnSp>
      <p:sp>
        <p:nvSpPr>
          <p:cNvPr id="123" name="Content Placeholder 3"/>
          <p:cNvSpPr>
            <a:spLocks noGrp="1"/>
          </p:cNvSpPr>
          <p:nvPr>
            <p:ph sz="half" idx="1"/>
          </p:nvPr>
        </p:nvSpPr>
        <p:spPr>
          <a:xfrm>
            <a:off x="1587500" y="1295400"/>
            <a:ext cx="2971800" cy="4953000"/>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en-GB" sz="1500" b="1" dirty="0">
                <a:solidFill>
                  <a:srgbClr val="000000"/>
                </a:solidFill>
                <a:latin typeface="Courier New" pitchFamily="49" charset="0"/>
                <a:cs typeface="Courier New" pitchFamily="49" charset="0"/>
              </a:rPr>
              <a:t>__main PROC</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FF0000"/>
                </a:solidFill>
                <a:latin typeface="Courier New" pitchFamily="49" charset="0"/>
                <a:cs typeface="Courier New" pitchFamily="49" charset="0"/>
              </a:rPr>
              <a:t>  MOV r3,#0</a:t>
            </a:r>
          </a:p>
          <a:p>
            <a:pPr>
              <a:buNone/>
            </a:pPr>
            <a:r>
              <a:rPr lang="en-GB" sz="1500" b="1" dirty="0">
                <a:solidFill>
                  <a:srgbClr val="000000"/>
                </a:solidFill>
                <a:latin typeface="Courier New" pitchFamily="49" charset="0"/>
                <a:cs typeface="Courier New" pitchFamily="49" charset="0"/>
              </a:rPr>
              <a:t>  …</a:t>
            </a:r>
          </a:p>
          <a:p>
            <a:pPr>
              <a:buNone/>
            </a:pPr>
            <a:r>
              <a:rPr lang="en-GB" sz="1500" b="1" dirty="0">
                <a:solidFill>
                  <a:srgbClr val="000000"/>
                </a:solidFill>
                <a:latin typeface="Courier New" pitchFamily="49" charset="0"/>
                <a:cs typeface="Courier New" pitchFamily="49" charset="0"/>
              </a:rPr>
              <a:t>  ENDP</a:t>
            </a:r>
          </a:p>
          <a:p>
            <a:pPr>
              <a:buNone/>
            </a:pPr>
            <a:endParaRPr lang="en-GB" sz="1500" b="1" dirty="0">
              <a:solidFill>
                <a:srgbClr val="000000"/>
              </a:solidFill>
              <a:latin typeface="Courier New" pitchFamily="49" charset="0"/>
              <a:cs typeface="Courier New" pitchFamily="49" charset="0"/>
            </a:endParaRPr>
          </a:p>
          <a:p>
            <a:pPr>
              <a:buNone/>
            </a:pPr>
            <a:r>
              <a:rPr lang="en-US" sz="1500" b="1" dirty="0" err="1">
                <a:solidFill>
                  <a:srgbClr val="3366FF"/>
                </a:solidFill>
                <a:latin typeface="Courier New" pitchFamily="49" charset="0"/>
                <a:cs typeface="Courier New" pitchFamily="49" charset="0"/>
              </a:rPr>
              <a:t>SysTick_Handler</a:t>
            </a:r>
            <a:r>
              <a:rPr lang="en-US" sz="1500" b="1" dirty="0">
                <a:solidFill>
                  <a:srgbClr val="000000"/>
                </a:solidFill>
                <a:latin typeface="Courier New" pitchFamily="49" charset="0"/>
                <a:cs typeface="Courier New" pitchFamily="49" charset="0"/>
              </a:rPr>
              <a:t> PROC</a:t>
            </a:r>
          </a:p>
          <a:p>
            <a:pPr>
              <a:buNone/>
            </a:pPr>
            <a:r>
              <a:rPr lang="en-US" sz="1500" b="1" dirty="0">
                <a:solidFill>
                  <a:srgbClr val="000000"/>
                </a:solidFill>
                <a:latin typeface="Courier New" pitchFamily="49" charset="0"/>
                <a:cs typeface="Courier New" pitchFamily="49" charset="0"/>
              </a:rPr>
              <a:t>  EXPORT </a:t>
            </a:r>
            <a:r>
              <a:rPr lang="en-US" sz="1500" b="1" dirty="0" err="1">
                <a:solidFill>
                  <a:srgbClr val="000000"/>
                </a:solidFill>
                <a:latin typeface="Courier New" pitchFamily="49" charset="0"/>
                <a:cs typeface="Courier New" pitchFamily="49" charset="0"/>
              </a:rPr>
              <a:t>SysTick_Handler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ADD r4, #1</a:t>
            </a:r>
          </a:p>
          <a:p>
            <a:pPr>
              <a:buNone/>
            </a:pPr>
            <a:r>
              <a:rPr lang="en-US" sz="1500" b="1" dirty="0">
                <a:solidFill>
                  <a:srgbClr val="FF0000"/>
                </a:solidFill>
                <a:latin typeface="Courier New" pitchFamily="49" charset="0"/>
                <a:cs typeface="Courier New" pitchFamily="49" charset="0"/>
              </a:rPr>
              <a:t>  BL  sine</a:t>
            </a:r>
          </a:p>
          <a:p>
            <a:pPr>
              <a:buNone/>
            </a:pPr>
            <a:r>
              <a:rPr lang="en-US" sz="1500" b="1" dirty="0">
                <a:solidFill>
                  <a:srgbClr val="000000"/>
                </a:solidFill>
                <a:latin typeface="Courier New" pitchFamily="49" charset="0"/>
                <a:cs typeface="Courier New" pitchFamily="49" charset="0"/>
              </a:rPr>
              <a:t>  BX  </a:t>
            </a:r>
            <a:r>
              <a:rPr lang="en-US" sz="1500" b="1" dirty="0" err="1">
                <a:solidFill>
                  <a:srgbClr val="000000"/>
                </a:solidFill>
                <a:latin typeface="Courier New" pitchFamily="49" charset="0"/>
                <a:cs typeface="Courier New" pitchFamily="49" charset="0"/>
              </a:rPr>
              <a:t>lr</a:t>
            </a:r>
            <a:endParaRPr lang="en-US" sz="1500" b="1" dirty="0">
              <a:solidFill>
                <a:srgbClr val="000000"/>
              </a:solidFill>
              <a:latin typeface="Courier New" pitchFamily="49" charset="0"/>
              <a:cs typeface="Courier New" pitchFamily="49" charset="0"/>
            </a:endParaRPr>
          </a:p>
          <a:p>
            <a:pPr>
              <a:buNone/>
            </a:pPr>
            <a:r>
              <a:rPr lang="en-US" sz="1500" b="1" dirty="0">
                <a:solidFill>
                  <a:srgbClr val="000000"/>
                </a:solidFill>
                <a:latin typeface="Courier New" pitchFamily="49" charset="0"/>
                <a:cs typeface="Courier New" pitchFamily="49" charset="0"/>
              </a:rPr>
              <a:t>  ENDP</a:t>
            </a:r>
            <a:endParaRPr lang="en-GB" sz="1500" b="1" dirty="0">
              <a:solidFill>
                <a:srgbClr val="000000"/>
              </a:solidFill>
              <a:latin typeface="Courier New" pitchFamily="49" charset="0"/>
              <a:cs typeface="Courier New" pitchFamily="49" charset="0"/>
            </a:endParaRPr>
          </a:p>
          <a:p>
            <a:pPr>
              <a:buNone/>
            </a:pPr>
            <a:r>
              <a:rPr lang="en-GB" sz="1500" b="1" dirty="0">
                <a:solidFill>
                  <a:srgbClr val="000000"/>
                </a:solidFill>
                <a:latin typeface="Courier New" pitchFamily="49" charset="0"/>
                <a:cs typeface="Courier New" pitchFamily="49" charset="0"/>
              </a:rPr>
              <a:t>  </a:t>
            </a:r>
          </a:p>
        </p:txBody>
      </p:sp>
      <p:cxnSp>
        <p:nvCxnSpPr>
          <p:cNvPr id="124" name="Straight Connector 123"/>
          <p:cNvCxnSpPr>
            <a:cxnSpLocks/>
          </p:cNvCxnSpPr>
          <p:nvPr/>
        </p:nvCxnSpPr>
        <p:spPr>
          <a:xfrm rot="10800000" flipV="1">
            <a:off x="2819400" y="1752600"/>
            <a:ext cx="304800" cy="228600"/>
          </a:xfrm>
          <a:prstGeom prst="line">
            <a:avLst/>
          </a:prstGeom>
          <a:ln>
            <a:solidFill>
              <a:srgbClr val="FF0000"/>
            </a:solidFill>
            <a:tailEnd type="arrow" w="lg"/>
          </a:ln>
        </p:spPr>
        <p:style>
          <a:lnRef idx="2">
            <a:schemeClr val="accent1"/>
          </a:lnRef>
          <a:fillRef idx="0">
            <a:schemeClr val="accent1"/>
          </a:fillRef>
          <a:effectRef idx="1">
            <a:schemeClr val="accent1"/>
          </a:effectRef>
          <a:fontRef idx="minor">
            <a:schemeClr val="tx1"/>
          </a:fontRef>
        </p:style>
      </p:cxnSp>
      <p:sp>
        <p:nvSpPr>
          <p:cNvPr id="125" name="TextBox 124"/>
          <p:cNvSpPr txBox="1"/>
          <p:nvPr/>
        </p:nvSpPr>
        <p:spPr>
          <a:xfrm>
            <a:off x="2667000" y="1490246"/>
            <a:ext cx="2057400" cy="338554"/>
          </a:xfrm>
          <a:prstGeom prst="rect">
            <a:avLst/>
          </a:prstGeom>
          <a:noFill/>
        </p:spPr>
        <p:txBody>
          <a:bodyPr wrap="square" rtlCol="0">
            <a:spAutoFit/>
          </a:bodyPr>
          <a:lstStyle/>
          <a:p>
            <a:r>
              <a:rPr lang="en-US" sz="1600" dirty="0" err="1">
                <a:solidFill>
                  <a:srgbClr val="FF0000"/>
                </a:solidFill>
              </a:rPr>
              <a:t>addr</a:t>
            </a:r>
            <a:r>
              <a:rPr lang="en-US" sz="1600" dirty="0">
                <a:solidFill>
                  <a:srgbClr val="FF0000"/>
                </a:solidFill>
              </a:rPr>
              <a:t> = </a:t>
            </a:r>
            <a:r>
              <a:rPr lang="en-US" sz="1600" dirty="0">
                <a:solidFill>
                  <a:srgbClr val="FF0000"/>
                </a:solidFill>
                <a:latin typeface="Consolas"/>
                <a:cs typeface="Consolas"/>
              </a:rPr>
              <a:t>0x08000044</a:t>
            </a:r>
          </a:p>
        </p:txBody>
      </p:sp>
      <p:cxnSp>
        <p:nvCxnSpPr>
          <p:cNvPr id="126" name="Straight Connector 125"/>
          <p:cNvCxnSpPr>
            <a:cxnSpLocks/>
          </p:cNvCxnSpPr>
          <p:nvPr/>
        </p:nvCxnSpPr>
        <p:spPr>
          <a:xfrm rot="5400000">
            <a:off x="2348499" y="2894597"/>
            <a:ext cx="306805" cy="304800"/>
          </a:xfrm>
          <a:prstGeom prst="line">
            <a:avLst/>
          </a:prstGeom>
          <a:ln>
            <a:solidFill>
              <a:srgbClr val="0000FF"/>
            </a:solidFill>
            <a:tailEnd type="arrow" w="lg"/>
          </a:ln>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2667000" y="2709446"/>
            <a:ext cx="2120900" cy="338554"/>
          </a:xfrm>
          <a:prstGeom prst="rect">
            <a:avLst/>
          </a:prstGeom>
          <a:noFill/>
        </p:spPr>
        <p:txBody>
          <a:bodyPr wrap="square" rtlCol="0">
            <a:spAutoFit/>
          </a:bodyPr>
          <a:lstStyle/>
          <a:p>
            <a:r>
              <a:rPr lang="en-US" sz="1600" dirty="0" err="1">
                <a:solidFill>
                  <a:srgbClr val="3366FF"/>
                </a:solidFill>
              </a:rPr>
              <a:t>addr</a:t>
            </a:r>
            <a:r>
              <a:rPr lang="en-US" sz="1600" dirty="0">
                <a:solidFill>
                  <a:srgbClr val="3366FF"/>
                </a:solidFill>
              </a:rPr>
              <a:t> = </a:t>
            </a:r>
            <a:r>
              <a:rPr lang="en-US" sz="1600" dirty="0">
                <a:solidFill>
                  <a:srgbClr val="3366FF"/>
                </a:solidFill>
                <a:latin typeface="Consolas"/>
                <a:cs typeface="Consolas"/>
              </a:rPr>
              <a:t>0x0800001C</a:t>
            </a:r>
          </a:p>
        </p:txBody>
      </p:sp>
      <p:sp>
        <p:nvSpPr>
          <p:cNvPr id="129" name="TextBox 128"/>
          <p:cNvSpPr txBox="1"/>
          <p:nvPr/>
        </p:nvSpPr>
        <p:spPr>
          <a:xfrm>
            <a:off x="7772400" y="6183868"/>
            <a:ext cx="1219200" cy="369332"/>
          </a:xfrm>
          <a:prstGeom prst="rect">
            <a:avLst/>
          </a:prstGeom>
          <a:noFill/>
        </p:spPr>
        <p:txBody>
          <a:bodyPr wrap="square" rtlCol="0">
            <a:spAutoFit/>
          </a:bodyPr>
          <a:lstStyle/>
          <a:p>
            <a:pPr algn="ctr"/>
            <a:r>
              <a:rPr lang="en-GB" dirty="0">
                <a:latin typeface="Consolas" pitchFamily="49" charset="0"/>
                <a:cs typeface="Consolas" pitchFamily="49" charset="0"/>
              </a:rPr>
              <a:t>Memory</a:t>
            </a:r>
          </a:p>
        </p:txBody>
      </p:sp>
      <p:sp>
        <p:nvSpPr>
          <p:cNvPr id="130" name="TextBox 129"/>
          <p:cNvSpPr txBox="1"/>
          <p:nvPr/>
        </p:nvSpPr>
        <p:spPr>
          <a:xfrm>
            <a:off x="7010400" y="1536700"/>
            <a:ext cx="762000" cy="369332"/>
          </a:xfrm>
          <a:prstGeom prst="rect">
            <a:avLst/>
          </a:prstGeom>
          <a:noFill/>
        </p:spPr>
        <p:txBody>
          <a:bodyPr wrap="square" rtlCol="0">
            <a:spAutoFit/>
          </a:bodyPr>
          <a:lstStyle/>
          <a:p>
            <a:pPr algn="r"/>
            <a:r>
              <a:rPr lang="en-GB" dirty="0" err="1">
                <a:solidFill>
                  <a:srgbClr val="FF0000"/>
                </a:solidFill>
                <a:latin typeface="Consolas" pitchFamily="49" charset="0"/>
                <a:cs typeface="Consolas" pitchFamily="49" charset="0"/>
              </a:rPr>
              <a:t>xPSR</a:t>
            </a:r>
            <a:endParaRPr lang="en-GB" dirty="0">
              <a:solidFill>
                <a:srgbClr val="FF0000"/>
              </a:solidFill>
              <a:latin typeface="Consolas" pitchFamily="49" charset="0"/>
              <a:cs typeface="Consolas" pitchFamily="49" charset="0"/>
            </a:endParaRPr>
          </a:p>
        </p:txBody>
      </p:sp>
      <p:sp>
        <p:nvSpPr>
          <p:cNvPr id="131" name="TextBox 130"/>
          <p:cNvSpPr txBox="1"/>
          <p:nvPr/>
        </p:nvSpPr>
        <p:spPr>
          <a:xfrm>
            <a:off x="7010400" y="19166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PC</a:t>
            </a:r>
          </a:p>
        </p:txBody>
      </p:sp>
      <p:sp>
        <p:nvSpPr>
          <p:cNvPr id="132" name="TextBox 131"/>
          <p:cNvSpPr txBox="1"/>
          <p:nvPr/>
        </p:nvSpPr>
        <p:spPr>
          <a:xfrm>
            <a:off x="7010400" y="22722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SP</a:t>
            </a:r>
          </a:p>
        </p:txBody>
      </p:sp>
      <p:sp>
        <p:nvSpPr>
          <p:cNvPr id="133" name="TextBox 132"/>
          <p:cNvSpPr txBox="1"/>
          <p:nvPr/>
        </p:nvSpPr>
        <p:spPr>
          <a:xfrm>
            <a:off x="7010400" y="2602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LR</a:t>
            </a:r>
          </a:p>
        </p:txBody>
      </p:sp>
      <p:sp>
        <p:nvSpPr>
          <p:cNvPr id="134" name="TextBox 133"/>
          <p:cNvSpPr txBox="1"/>
          <p:nvPr/>
        </p:nvSpPr>
        <p:spPr>
          <a:xfrm>
            <a:off x="7010400" y="2983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R3</a:t>
            </a:r>
          </a:p>
        </p:txBody>
      </p:sp>
      <p:sp>
        <p:nvSpPr>
          <p:cNvPr id="135" name="TextBox 134"/>
          <p:cNvSpPr txBox="1"/>
          <p:nvPr/>
        </p:nvSpPr>
        <p:spPr>
          <a:xfrm>
            <a:off x="7010400" y="3364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R2</a:t>
            </a:r>
          </a:p>
        </p:txBody>
      </p:sp>
      <p:sp>
        <p:nvSpPr>
          <p:cNvPr id="136" name="TextBox 135"/>
          <p:cNvSpPr txBox="1"/>
          <p:nvPr/>
        </p:nvSpPr>
        <p:spPr>
          <a:xfrm>
            <a:off x="7010400" y="3745468"/>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R1</a:t>
            </a:r>
          </a:p>
        </p:txBody>
      </p:sp>
      <p:sp>
        <p:nvSpPr>
          <p:cNvPr id="137" name="TextBox 136"/>
          <p:cNvSpPr txBox="1"/>
          <p:nvPr/>
        </p:nvSpPr>
        <p:spPr>
          <a:xfrm>
            <a:off x="7010400" y="4038600"/>
            <a:ext cx="762000" cy="369332"/>
          </a:xfrm>
          <a:prstGeom prst="rect">
            <a:avLst/>
          </a:prstGeom>
          <a:noFill/>
        </p:spPr>
        <p:txBody>
          <a:bodyPr wrap="square" rtlCol="0">
            <a:spAutoFit/>
          </a:bodyPr>
          <a:lstStyle/>
          <a:p>
            <a:pPr algn="r"/>
            <a:r>
              <a:rPr lang="en-GB" dirty="0">
                <a:solidFill>
                  <a:srgbClr val="FF0000"/>
                </a:solidFill>
                <a:latin typeface="Consolas" pitchFamily="49" charset="0"/>
                <a:cs typeface="Consolas" pitchFamily="49" charset="0"/>
              </a:rPr>
              <a:t>R0</a:t>
            </a:r>
          </a:p>
        </p:txBody>
      </p:sp>
      <p:sp>
        <p:nvSpPr>
          <p:cNvPr id="138" name="TextBox 137"/>
          <p:cNvSpPr txBox="1"/>
          <p:nvPr/>
        </p:nvSpPr>
        <p:spPr>
          <a:xfrm>
            <a:off x="6858000" y="65782"/>
            <a:ext cx="342900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a:solidFill>
                  <a:schemeClr val="bg1"/>
                </a:solidFill>
              </a:rPr>
              <a:t>UNSTACKING won’t occur!</a:t>
            </a:r>
          </a:p>
        </p:txBody>
      </p:sp>
      <p:sp>
        <p:nvSpPr>
          <p:cNvPr id="139" name="Rectangle 138"/>
          <p:cNvSpPr/>
          <p:nvPr/>
        </p:nvSpPr>
        <p:spPr>
          <a:xfrm>
            <a:off x="1676400" y="5311914"/>
            <a:ext cx="26670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b="1" dirty="0"/>
              <a:t>BL sine </a:t>
            </a:r>
          </a:p>
          <a:p>
            <a:r>
              <a:rPr lang="en-US" sz="2000" b="1" dirty="0"/>
              <a:t>Updates LR</a:t>
            </a:r>
          </a:p>
        </p:txBody>
      </p:sp>
      <p:sp>
        <p:nvSpPr>
          <p:cNvPr id="71" name="Left Arrow 70"/>
          <p:cNvSpPr/>
          <p:nvPr/>
        </p:nvSpPr>
        <p:spPr>
          <a:xfrm>
            <a:off x="3048000" y="4414520"/>
            <a:ext cx="449580" cy="233680"/>
          </a:xfrm>
          <a:prstGeom prst="lef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TextBox 71"/>
          <p:cNvSpPr txBox="1"/>
          <p:nvPr/>
        </p:nvSpPr>
        <p:spPr>
          <a:xfrm>
            <a:off x="4495800" y="3351148"/>
            <a:ext cx="1066800" cy="369332"/>
          </a:xfrm>
          <a:prstGeom prst="rect">
            <a:avLst/>
          </a:prstGeom>
          <a:noFill/>
        </p:spPr>
        <p:txBody>
          <a:bodyPr wrap="square" rtlCol="0">
            <a:spAutoFit/>
          </a:bodyPr>
          <a:lstStyle/>
          <a:p>
            <a:r>
              <a:rPr lang="en-GB" dirty="0">
                <a:latin typeface="Consolas" pitchFamily="49" charset="0"/>
                <a:cs typeface="Consolas" pitchFamily="49" charset="0"/>
              </a:rPr>
              <a:t>R13(SP)</a:t>
            </a:r>
          </a:p>
        </p:txBody>
      </p:sp>
      <p:sp>
        <p:nvSpPr>
          <p:cNvPr id="73" name="TextBox 72"/>
          <p:cNvSpPr txBox="1"/>
          <p:nvPr/>
        </p:nvSpPr>
        <p:spPr>
          <a:xfrm>
            <a:off x="4495800" y="3711188"/>
            <a:ext cx="1066800" cy="369332"/>
          </a:xfrm>
          <a:prstGeom prst="rect">
            <a:avLst/>
          </a:prstGeom>
          <a:noFill/>
        </p:spPr>
        <p:txBody>
          <a:bodyPr wrap="square" rtlCol="0">
            <a:spAutoFit/>
          </a:bodyPr>
          <a:lstStyle/>
          <a:p>
            <a:r>
              <a:rPr lang="en-GB" dirty="0">
                <a:latin typeface="Consolas" pitchFamily="49" charset="0"/>
                <a:cs typeface="Consolas" pitchFamily="49" charset="0"/>
              </a:rPr>
              <a:t>R14(LR)</a:t>
            </a:r>
          </a:p>
        </p:txBody>
      </p:sp>
      <p:sp>
        <p:nvSpPr>
          <p:cNvPr id="74" name="Rectangle 73"/>
          <p:cNvSpPr/>
          <p:nvPr/>
        </p:nvSpPr>
        <p:spPr>
          <a:xfrm>
            <a:off x="5562600" y="3001330"/>
            <a:ext cx="1444352"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nsolas" pitchFamily="49" charset="0"/>
                <a:cs typeface="Consolas" pitchFamily="49" charset="0"/>
              </a:rPr>
              <a:t>12</a:t>
            </a:r>
          </a:p>
        </p:txBody>
      </p:sp>
      <p:sp>
        <p:nvSpPr>
          <p:cNvPr id="75" name="TextBox 74"/>
          <p:cNvSpPr txBox="1"/>
          <p:nvPr/>
        </p:nvSpPr>
        <p:spPr>
          <a:xfrm>
            <a:off x="4953001" y="3001330"/>
            <a:ext cx="755923" cy="369332"/>
          </a:xfrm>
          <a:prstGeom prst="rect">
            <a:avLst/>
          </a:prstGeom>
          <a:noFill/>
        </p:spPr>
        <p:txBody>
          <a:bodyPr wrap="square" rtlCol="0">
            <a:spAutoFit/>
          </a:bodyPr>
          <a:lstStyle/>
          <a:p>
            <a:r>
              <a:rPr lang="en-GB" dirty="0">
                <a:latin typeface="Consolas" pitchFamily="49" charset="0"/>
                <a:cs typeface="Consolas" pitchFamily="49" charset="0"/>
              </a:rPr>
              <a:t>R12</a:t>
            </a:r>
          </a:p>
        </p:txBody>
      </p:sp>
      <p:sp>
        <p:nvSpPr>
          <p:cNvPr id="80" name="Rectangle 79">
            <a:extLst>
              <a:ext uri="{FF2B5EF4-FFF2-40B4-BE49-F238E27FC236}">
                <a16:creationId xmlns:a16="http://schemas.microsoft.com/office/drawing/2014/main" id="{05EF296C-61EC-4448-8DDA-2BB92352A3DB}"/>
              </a:ext>
            </a:extLst>
          </p:cNvPr>
          <p:cNvSpPr/>
          <p:nvPr/>
        </p:nvSpPr>
        <p:spPr>
          <a:xfrm>
            <a:off x="3049746" y="3734446"/>
            <a:ext cx="1369855" cy="323165"/>
          </a:xfrm>
          <a:prstGeom prst="rect">
            <a:avLst/>
          </a:prstGeom>
        </p:spPr>
        <p:txBody>
          <a:bodyPr wrap="square">
            <a:spAutoFit/>
          </a:bodyPr>
          <a:lstStyle/>
          <a:p>
            <a:r>
              <a:rPr lang="en-US" sz="1500" dirty="0">
                <a:solidFill>
                  <a:srgbClr val="00B050"/>
                </a:solidFill>
                <a:latin typeface="Courier New" panose="02070309020205020404" pitchFamily="49" charset="0"/>
                <a:cs typeface="Courier New" panose="02070309020205020404" pitchFamily="49" charset="0"/>
              </a:rPr>
              <a:t>0x0800001C</a:t>
            </a:r>
          </a:p>
        </p:txBody>
      </p:sp>
      <p:sp>
        <p:nvSpPr>
          <p:cNvPr id="81" name="Rectangle 80">
            <a:extLst>
              <a:ext uri="{FF2B5EF4-FFF2-40B4-BE49-F238E27FC236}">
                <a16:creationId xmlns:a16="http://schemas.microsoft.com/office/drawing/2014/main" id="{8E29A410-412A-46FD-9E25-2A8E2DFC24E8}"/>
              </a:ext>
            </a:extLst>
          </p:cNvPr>
          <p:cNvSpPr/>
          <p:nvPr/>
        </p:nvSpPr>
        <p:spPr>
          <a:xfrm>
            <a:off x="3048000" y="4057611"/>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0x08000020</a:t>
            </a:r>
            <a:endParaRPr lang="en-US" sz="1500" dirty="0"/>
          </a:p>
        </p:txBody>
      </p:sp>
      <p:sp>
        <p:nvSpPr>
          <p:cNvPr id="82" name="Rectangle 81">
            <a:extLst>
              <a:ext uri="{FF2B5EF4-FFF2-40B4-BE49-F238E27FC236}">
                <a16:creationId xmlns:a16="http://schemas.microsoft.com/office/drawing/2014/main" id="{D4F38C17-52F8-4B86-B3D9-33AF594A8640}"/>
              </a:ext>
            </a:extLst>
          </p:cNvPr>
          <p:cNvSpPr/>
          <p:nvPr/>
        </p:nvSpPr>
        <p:spPr>
          <a:xfrm>
            <a:off x="3048000" y="4376149"/>
            <a:ext cx="1338828" cy="323165"/>
          </a:xfrm>
          <a:prstGeom prst="rect">
            <a:avLst/>
          </a:prstGeom>
        </p:spPr>
        <p:txBody>
          <a:bodyPr wrap="none">
            <a:spAutoFit/>
          </a:bodyPr>
          <a:lstStyle/>
          <a:p>
            <a:r>
              <a:rPr lang="en-US" sz="1500" dirty="0">
                <a:solidFill>
                  <a:srgbClr val="00B050"/>
                </a:solidFill>
                <a:latin typeface="Courier New" panose="02070309020205020404" pitchFamily="49" charset="0"/>
                <a:cs typeface="Courier New" panose="02070309020205020404" pitchFamily="49" charset="0"/>
              </a:rPr>
              <a:t>0x08000024</a:t>
            </a:r>
            <a:endParaRPr lang="en-US" sz="1500" dirty="0"/>
          </a:p>
        </p:txBody>
      </p:sp>
    </p:spTree>
    <p:extLst>
      <p:ext uri="{BB962C8B-B14F-4D97-AF65-F5344CB8AC3E}">
        <p14:creationId xmlns:p14="http://schemas.microsoft.com/office/powerpoint/2010/main" val="1219310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Fixing the Bug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43</a:t>
            </a:fld>
            <a:endParaRPr kumimoji="0" lang="en-US" dirty="0"/>
          </a:p>
        </p:txBody>
      </p:sp>
      <p:sp>
        <p:nvSpPr>
          <p:cNvPr id="4" name="Content Placeholder 3"/>
          <p:cNvSpPr>
            <a:spLocks noGrp="1"/>
          </p:cNvSpPr>
          <p:nvPr>
            <p:ph sz="quarter" idx="1"/>
          </p:nvPr>
        </p:nvSpPr>
        <p:spPr>
          <a:xfrm>
            <a:off x="152400" y="1219200"/>
            <a:ext cx="5332477" cy="5137150"/>
          </a:xfrm>
        </p:spPr>
        <p:txBody>
          <a:bodyPr>
            <a:normAutofit lnSpcReduction="10000"/>
          </a:bodyPr>
          <a:lstStyle/>
          <a:p>
            <a:r>
              <a:rPr lang="en-US" dirty="0"/>
              <a:t>LR has two different usages for function calls and for interrupts.</a:t>
            </a:r>
          </a:p>
          <a:p>
            <a:r>
              <a:rPr lang="en-US" dirty="0"/>
              <a:t>After calling function sine(), LR points to the return address 0x08000024; the previous value of 0xFFFFFFF9 is overwritten and lost.</a:t>
            </a:r>
          </a:p>
          <a:p>
            <a:r>
              <a:rPr lang="en-US" dirty="0"/>
              <a:t>Fix the bug:</a:t>
            </a:r>
          </a:p>
          <a:p>
            <a:pPr lvl="1"/>
            <a:r>
              <a:rPr lang="en-US" dirty="0"/>
              <a:t>Method 1: PUSH{</a:t>
            </a:r>
            <a:r>
              <a:rPr lang="en-US" dirty="0" err="1"/>
              <a:t>lr</a:t>
            </a:r>
            <a:r>
              <a:rPr lang="en-US" dirty="0"/>
              <a:t>}/POP{</a:t>
            </a:r>
            <a:r>
              <a:rPr lang="en-US" dirty="0" err="1"/>
              <a:t>lr</a:t>
            </a:r>
            <a:r>
              <a:rPr lang="en-US" dirty="0"/>
              <a:t>} in the function to save and restore the original LR value of 0xFFFFFFF9</a:t>
            </a:r>
          </a:p>
          <a:p>
            <a:pPr lvl="1"/>
            <a:r>
              <a:rPr lang="en-US" dirty="0"/>
              <a:t>Method 2: PUSH{</a:t>
            </a:r>
            <a:r>
              <a:rPr lang="en-US" dirty="0" err="1"/>
              <a:t>lr</a:t>
            </a:r>
            <a:r>
              <a:rPr lang="en-US" dirty="0"/>
              <a:t>}/POP{PC} </a:t>
            </a:r>
          </a:p>
          <a:p>
            <a:pPr lvl="2"/>
            <a:r>
              <a:rPr lang="en-US" dirty="0"/>
              <a:t>POP {PC} is equivalent to POP {</a:t>
            </a:r>
            <a:r>
              <a:rPr lang="en-US" dirty="0" err="1"/>
              <a:t>lr</a:t>
            </a:r>
            <a:r>
              <a:rPr lang="en-US" dirty="0"/>
              <a:t>} followed by BX </a:t>
            </a:r>
            <a:r>
              <a:rPr lang="en-US" dirty="0" err="1"/>
              <a:t>lr</a:t>
            </a:r>
            <a:endParaRPr lang="en-US" dirty="0"/>
          </a:p>
          <a:p>
            <a:pPr lvl="2"/>
            <a:endParaRPr lang="en-US" dirty="0"/>
          </a:p>
        </p:txBody>
      </p:sp>
      <p:sp>
        <p:nvSpPr>
          <p:cNvPr id="5" name="Content Placeholder 3">
            <a:extLst>
              <a:ext uri="{FF2B5EF4-FFF2-40B4-BE49-F238E27FC236}">
                <a16:creationId xmlns:a16="http://schemas.microsoft.com/office/drawing/2014/main" id="{EFFDA3FB-0B89-5995-8E32-9819CD2EB8AF}"/>
              </a:ext>
            </a:extLst>
          </p:cNvPr>
          <p:cNvSpPr txBox="1">
            <a:spLocks/>
          </p:cNvSpPr>
          <p:nvPr/>
        </p:nvSpPr>
        <p:spPr>
          <a:xfrm>
            <a:off x="5562600" y="1280160"/>
            <a:ext cx="3268980" cy="495300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dk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dk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dk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dk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dk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dk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dk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dk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dk1"/>
                </a:solidFill>
                <a:latin typeface="+mn-lt"/>
                <a:ea typeface="+mn-ea"/>
                <a:cs typeface="+mn-cs"/>
              </a:defRPr>
            </a:lvl9pPr>
          </a:lstStyle>
          <a:p>
            <a:pPr>
              <a:buFont typeface="Wingdings 3"/>
              <a:buNone/>
            </a:pPr>
            <a:r>
              <a:rPr lang="en-GB" sz="1500" b="1">
                <a:solidFill>
                  <a:srgbClr val="000000"/>
                </a:solidFill>
                <a:latin typeface="Courier New" pitchFamily="49" charset="0"/>
                <a:cs typeface="Courier New" pitchFamily="49" charset="0"/>
              </a:rPr>
              <a:t>__main PROC</a:t>
            </a:r>
          </a:p>
          <a:p>
            <a:pPr>
              <a:buFont typeface="Wingdings 3"/>
              <a:buNone/>
            </a:pPr>
            <a:r>
              <a:rPr lang="en-GB" sz="1500" b="1">
                <a:solidFill>
                  <a:srgbClr val="000000"/>
                </a:solidFill>
                <a:latin typeface="Courier New" pitchFamily="49" charset="0"/>
                <a:cs typeface="Courier New" pitchFamily="49" charset="0"/>
              </a:rPr>
              <a:t>  …</a:t>
            </a:r>
          </a:p>
          <a:p>
            <a:pPr>
              <a:buFont typeface="Wingdings 3"/>
              <a:buNone/>
            </a:pPr>
            <a:r>
              <a:rPr lang="en-GB" sz="1500" b="1">
                <a:solidFill>
                  <a:srgbClr val="FF0000"/>
                </a:solidFill>
                <a:latin typeface="Courier New" pitchFamily="49" charset="0"/>
                <a:cs typeface="Courier New" pitchFamily="49" charset="0"/>
              </a:rPr>
              <a:t>  MOV r3,#0</a:t>
            </a:r>
          </a:p>
          <a:p>
            <a:pPr>
              <a:buFont typeface="Wingdings 3"/>
              <a:buNone/>
            </a:pPr>
            <a:r>
              <a:rPr lang="en-GB" sz="1500" b="1">
                <a:solidFill>
                  <a:srgbClr val="000000"/>
                </a:solidFill>
                <a:latin typeface="Courier New" pitchFamily="49" charset="0"/>
                <a:cs typeface="Courier New" pitchFamily="49" charset="0"/>
              </a:rPr>
              <a:t>  …</a:t>
            </a:r>
          </a:p>
          <a:p>
            <a:pPr>
              <a:buFont typeface="Wingdings 3"/>
              <a:buNone/>
            </a:pPr>
            <a:r>
              <a:rPr lang="en-GB" sz="1500" b="1">
                <a:solidFill>
                  <a:srgbClr val="000000"/>
                </a:solidFill>
                <a:latin typeface="Courier New" pitchFamily="49" charset="0"/>
                <a:cs typeface="Courier New" pitchFamily="49" charset="0"/>
              </a:rPr>
              <a:t>  ENDP</a:t>
            </a:r>
          </a:p>
          <a:p>
            <a:pPr>
              <a:buFont typeface="Wingdings 3"/>
              <a:buNone/>
            </a:pPr>
            <a:endParaRPr lang="en-GB" sz="1500" b="1">
              <a:solidFill>
                <a:srgbClr val="000000"/>
              </a:solidFill>
              <a:latin typeface="Courier New" pitchFamily="49" charset="0"/>
              <a:cs typeface="Courier New" pitchFamily="49" charset="0"/>
            </a:endParaRPr>
          </a:p>
          <a:p>
            <a:pPr>
              <a:buFont typeface="Wingdings 3"/>
              <a:buNone/>
            </a:pPr>
            <a:r>
              <a:rPr lang="en-US" sz="1500" b="1">
                <a:solidFill>
                  <a:srgbClr val="3366FF"/>
                </a:solidFill>
                <a:latin typeface="Courier New" pitchFamily="49" charset="0"/>
                <a:cs typeface="Courier New" pitchFamily="49" charset="0"/>
              </a:rPr>
              <a:t>SysTick_Handler</a:t>
            </a:r>
            <a:r>
              <a:rPr lang="en-US" sz="1500" b="1">
                <a:solidFill>
                  <a:srgbClr val="000000"/>
                </a:solidFill>
                <a:latin typeface="Courier New" pitchFamily="49" charset="0"/>
                <a:cs typeface="Courier New" pitchFamily="49" charset="0"/>
              </a:rPr>
              <a:t> PROC</a:t>
            </a:r>
          </a:p>
          <a:p>
            <a:pPr>
              <a:buFont typeface="Wingdings 3"/>
              <a:buNone/>
            </a:pPr>
            <a:r>
              <a:rPr lang="en-US" sz="1500" b="1">
                <a:solidFill>
                  <a:srgbClr val="000000"/>
                </a:solidFill>
                <a:latin typeface="Courier New" pitchFamily="49" charset="0"/>
                <a:cs typeface="Courier New" pitchFamily="49" charset="0"/>
              </a:rPr>
              <a:t>  EXPORT SysTick_Handler</a:t>
            </a:r>
          </a:p>
          <a:p>
            <a:pPr>
              <a:buFont typeface="Wingdings 3"/>
              <a:buNone/>
            </a:pPr>
            <a:r>
              <a:rPr lang="en-US" sz="1500" b="1">
                <a:solidFill>
                  <a:srgbClr val="000000"/>
                </a:solidFill>
                <a:latin typeface="Courier New" pitchFamily="49" charset="0"/>
                <a:cs typeface="Courier New" pitchFamily="49" charset="0"/>
              </a:rPr>
              <a:t>  </a:t>
            </a:r>
            <a:r>
              <a:rPr lang="en-US" sz="2000" b="1">
                <a:solidFill>
                  <a:srgbClr val="FF0000"/>
                </a:solidFill>
                <a:latin typeface="Courier New" pitchFamily="49" charset="0"/>
                <a:cs typeface="Courier New" pitchFamily="49" charset="0"/>
              </a:rPr>
              <a:t>PUSH {lr} </a:t>
            </a:r>
          </a:p>
          <a:p>
            <a:pPr>
              <a:buFont typeface="Wingdings 3"/>
              <a:buNone/>
            </a:pPr>
            <a:r>
              <a:rPr lang="en-US" sz="1500" b="1">
                <a:solidFill>
                  <a:srgbClr val="000000"/>
                </a:solidFill>
                <a:latin typeface="Courier New" pitchFamily="49" charset="0"/>
                <a:cs typeface="Courier New" pitchFamily="49" charset="0"/>
              </a:rPr>
              <a:t>  ADD r4, #1</a:t>
            </a:r>
          </a:p>
          <a:p>
            <a:pPr>
              <a:buFont typeface="Wingdings 3"/>
              <a:buNone/>
            </a:pPr>
            <a:r>
              <a:rPr lang="en-US" sz="1500" b="1">
                <a:solidFill>
                  <a:srgbClr val="FF0000"/>
                </a:solidFill>
                <a:latin typeface="Courier New" pitchFamily="49" charset="0"/>
                <a:cs typeface="Courier New" pitchFamily="49" charset="0"/>
              </a:rPr>
              <a:t>  BL  sine</a:t>
            </a:r>
            <a:endParaRPr lang="en-US" sz="1600" b="1">
              <a:solidFill>
                <a:srgbClr val="FF0000"/>
              </a:solidFill>
              <a:latin typeface="Courier New" pitchFamily="49" charset="0"/>
              <a:cs typeface="Courier New" pitchFamily="49" charset="0"/>
            </a:endParaRPr>
          </a:p>
          <a:p>
            <a:pPr>
              <a:buFont typeface="Wingdings 3"/>
              <a:buNone/>
            </a:pPr>
            <a:r>
              <a:rPr lang="en-US" sz="1500" b="1">
                <a:solidFill>
                  <a:srgbClr val="FF0000"/>
                </a:solidFill>
                <a:latin typeface="Courier New" pitchFamily="49" charset="0"/>
                <a:cs typeface="Courier New" pitchFamily="49" charset="0"/>
              </a:rPr>
              <a:t>  </a:t>
            </a:r>
            <a:r>
              <a:rPr lang="en-US" sz="2000" b="1">
                <a:solidFill>
                  <a:srgbClr val="FF0000"/>
                </a:solidFill>
                <a:latin typeface="Courier New" pitchFamily="49" charset="0"/>
                <a:cs typeface="Courier New" pitchFamily="49" charset="0"/>
              </a:rPr>
              <a:t>POP {lr} </a:t>
            </a:r>
          </a:p>
          <a:p>
            <a:pPr>
              <a:buFont typeface="Wingdings 3"/>
              <a:buNone/>
            </a:pPr>
            <a:r>
              <a:rPr lang="en-US" sz="1500" b="1">
                <a:solidFill>
                  <a:srgbClr val="000000"/>
                </a:solidFill>
                <a:latin typeface="Courier New" pitchFamily="49" charset="0"/>
                <a:cs typeface="Courier New" pitchFamily="49" charset="0"/>
              </a:rPr>
              <a:t>  </a:t>
            </a:r>
            <a:r>
              <a:rPr lang="en-US" sz="1600" b="1">
                <a:solidFill>
                  <a:srgbClr val="000000"/>
                </a:solidFill>
                <a:latin typeface="Courier New" pitchFamily="49" charset="0"/>
                <a:cs typeface="Courier New" pitchFamily="49" charset="0"/>
              </a:rPr>
              <a:t>BX  lr</a:t>
            </a:r>
            <a:endParaRPr lang="en-US" sz="1600" b="1">
              <a:solidFill>
                <a:srgbClr val="FF0000"/>
              </a:solidFill>
              <a:latin typeface="Courier New" pitchFamily="49" charset="0"/>
              <a:cs typeface="Courier New" pitchFamily="49" charset="0"/>
            </a:endParaRPr>
          </a:p>
          <a:p>
            <a:pPr>
              <a:buFont typeface="Wingdings 3"/>
              <a:buNone/>
            </a:pPr>
            <a:r>
              <a:rPr lang="en-US" sz="1500" b="1">
                <a:solidFill>
                  <a:srgbClr val="000000"/>
                </a:solidFill>
                <a:latin typeface="Courier New" pitchFamily="49" charset="0"/>
                <a:cs typeface="Courier New" pitchFamily="49" charset="0"/>
              </a:rPr>
              <a:t>  ENDP</a:t>
            </a:r>
            <a:endParaRPr lang="en-GB" sz="1500" b="1">
              <a:solidFill>
                <a:srgbClr val="000000"/>
              </a:solidFill>
              <a:latin typeface="Courier New" pitchFamily="49" charset="0"/>
              <a:cs typeface="Courier New" pitchFamily="49" charset="0"/>
            </a:endParaRPr>
          </a:p>
          <a:p>
            <a:pPr>
              <a:buFont typeface="Wingdings 3"/>
              <a:buNone/>
            </a:pPr>
            <a:r>
              <a:rPr lang="en-GB" sz="1500" b="1">
                <a:solidFill>
                  <a:srgbClr val="000000"/>
                </a:solidFill>
                <a:latin typeface="Courier New" pitchFamily="49" charset="0"/>
                <a:cs typeface="Courier New" pitchFamily="49" charset="0"/>
              </a:rPr>
              <a:t>  </a:t>
            </a:r>
            <a:endParaRPr lang="en-GB" sz="1500" b="1" dirty="0">
              <a:solidFill>
                <a:srgbClr val="000000"/>
              </a:solidFill>
              <a:latin typeface="Courier New" pitchFamily="49" charset="0"/>
              <a:cs typeface="Courier New" pitchFamily="49" charset="0"/>
            </a:endParaRPr>
          </a:p>
        </p:txBody>
      </p:sp>
      <p:sp>
        <p:nvSpPr>
          <p:cNvPr id="6" name="Content Placeholder 3">
            <a:extLst>
              <a:ext uri="{FF2B5EF4-FFF2-40B4-BE49-F238E27FC236}">
                <a16:creationId xmlns:a16="http://schemas.microsoft.com/office/drawing/2014/main" id="{DEB630E2-554E-F1E5-8B43-0B45D99B5065}"/>
              </a:ext>
            </a:extLst>
          </p:cNvPr>
          <p:cNvSpPr txBox="1">
            <a:spLocks/>
          </p:cNvSpPr>
          <p:nvPr/>
        </p:nvSpPr>
        <p:spPr>
          <a:xfrm>
            <a:off x="8991600" y="1280160"/>
            <a:ext cx="2971800" cy="495300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dk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dk1"/>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dk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dk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dk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dk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dk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dk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dk1"/>
                </a:solidFill>
                <a:latin typeface="+mn-lt"/>
                <a:ea typeface="+mn-ea"/>
                <a:cs typeface="+mn-cs"/>
              </a:defRPr>
            </a:lvl9pPr>
          </a:lstStyle>
          <a:p>
            <a:pPr>
              <a:buFont typeface="Wingdings 3"/>
              <a:buNone/>
            </a:pPr>
            <a:r>
              <a:rPr lang="en-GB" sz="1500" b="1">
                <a:solidFill>
                  <a:srgbClr val="000000"/>
                </a:solidFill>
                <a:latin typeface="Courier New" pitchFamily="49" charset="0"/>
                <a:cs typeface="Courier New" pitchFamily="49" charset="0"/>
              </a:rPr>
              <a:t>__main PROC</a:t>
            </a:r>
          </a:p>
          <a:p>
            <a:pPr>
              <a:buFont typeface="Wingdings 3"/>
              <a:buNone/>
            </a:pPr>
            <a:r>
              <a:rPr lang="en-GB" sz="1500" b="1">
                <a:solidFill>
                  <a:srgbClr val="000000"/>
                </a:solidFill>
                <a:latin typeface="Courier New" pitchFamily="49" charset="0"/>
                <a:cs typeface="Courier New" pitchFamily="49" charset="0"/>
              </a:rPr>
              <a:t>  …</a:t>
            </a:r>
          </a:p>
          <a:p>
            <a:pPr>
              <a:buFont typeface="Wingdings 3"/>
              <a:buNone/>
            </a:pPr>
            <a:r>
              <a:rPr lang="en-GB" sz="1500" b="1">
                <a:solidFill>
                  <a:srgbClr val="FF0000"/>
                </a:solidFill>
                <a:latin typeface="Courier New" pitchFamily="49" charset="0"/>
                <a:cs typeface="Courier New" pitchFamily="49" charset="0"/>
              </a:rPr>
              <a:t>  MOV r3,#0</a:t>
            </a:r>
          </a:p>
          <a:p>
            <a:pPr>
              <a:buFont typeface="Wingdings 3"/>
              <a:buNone/>
            </a:pPr>
            <a:r>
              <a:rPr lang="en-GB" sz="1500" b="1">
                <a:solidFill>
                  <a:srgbClr val="000000"/>
                </a:solidFill>
                <a:latin typeface="Courier New" pitchFamily="49" charset="0"/>
                <a:cs typeface="Courier New" pitchFamily="49" charset="0"/>
              </a:rPr>
              <a:t>  …</a:t>
            </a:r>
          </a:p>
          <a:p>
            <a:pPr>
              <a:buFont typeface="Wingdings 3"/>
              <a:buNone/>
            </a:pPr>
            <a:r>
              <a:rPr lang="en-GB" sz="1500" b="1">
                <a:solidFill>
                  <a:srgbClr val="000000"/>
                </a:solidFill>
                <a:latin typeface="Courier New" pitchFamily="49" charset="0"/>
                <a:cs typeface="Courier New" pitchFamily="49" charset="0"/>
              </a:rPr>
              <a:t>  ENDP</a:t>
            </a:r>
          </a:p>
          <a:p>
            <a:pPr>
              <a:buFont typeface="Wingdings 3"/>
              <a:buNone/>
            </a:pPr>
            <a:endParaRPr lang="en-GB" sz="1500" b="1">
              <a:solidFill>
                <a:srgbClr val="000000"/>
              </a:solidFill>
              <a:latin typeface="Courier New" pitchFamily="49" charset="0"/>
              <a:cs typeface="Courier New" pitchFamily="49" charset="0"/>
            </a:endParaRPr>
          </a:p>
          <a:p>
            <a:pPr>
              <a:buFont typeface="Wingdings 3"/>
              <a:buNone/>
            </a:pPr>
            <a:r>
              <a:rPr lang="en-US" sz="1500" b="1">
                <a:solidFill>
                  <a:srgbClr val="3366FF"/>
                </a:solidFill>
                <a:latin typeface="Courier New" pitchFamily="49" charset="0"/>
                <a:cs typeface="Courier New" pitchFamily="49" charset="0"/>
              </a:rPr>
              <a:t>SysTick_Handler</a:t>
            </a:r>
            <a:r>
              <a:rPr lang="en-US" sz="1500" b="1">
                <a:solidFill>
                  <a:srgbClr val="000000"/>
                </a:solidFill>
                <a:latin typeface="Courier New" pitchFamily="49" charset="0"/>
                <a:cs typeface="Courier New" pitchFamily="49" charset="0"/>
              </a:rPr>
              <a:t> PROC</a:t>
            </a:r>
          </a:p>
          <a:p>
            <a:pPr>
              <a:buFont typeface="Wingdings 3"/>
              <a:buNone/>
            </a:pPr>
            <a:r>
              <a:rPr lang="en-US" sz="1500" b="1">
                <a:solidFill>
                  <a:srgbClr val="000000"/>
                </a:solidFill>
                <a:latin typeface="Courier New" pitchFamily="49" charset="0"/>
                <a:cs typeface="Courier New" pitchFamily="49" charset="0"/>
              </a:rPr>
              <a:t>  EXPORT SysTick_Handler</a:t>
            </a:r>
          </a:p>
          <a:p>
            <a:pPr>
              <a:buFont typeface="Wingdings 3"/>
              <a:buNone/>
            </a:pPr>
            <a:r>
              <a:rPr lang="en-US" sz="1500" b="1">
                <a:solidFill>
                  <a:srgbClr val="FF0000"/>
                </a:solidFill>
                <a:latin typeface="Courier New" pitchFamily="49" charset="0"/>
                <a:cs typeface="Courier New" pitchFamily="49" charset="0"/>
              </a:rPr>
              <a:t>  </a:t>
            </a:r>
            <a:r>
              <a:rPr lang="en-US" sz="2000" b="1">
                <a:solidFill>
                  <a:srgbClr val="FF0000"/>
                </a:solidFill>
                <a:latin typeface="Courier New" pitchFamily="49" charset="0"/>
                <a:cs typeface="Courier New" pitchFamily="49" charset="0"/>
              </a:rPr>
              <a:t>PUSH {lr} </a:t>
            </a:r>
          </a:p>
          <a:p>
            <a:pPr>
              <a:buFont typeface="Wingdings 3"/>
              <a:buNone/>
            </a:pPr>
            <a:r>
              <a:rPr lang="en-US" sz="1500" b="1">
                <a:solidFill>
                  <a:srgbClr val="000000"/>
                </a:solidFill>
                <a:latin typeface="Courier New" pitchFamily="49" charset="0"/>
                <a:cs typeface="Courier New" pitchFamily="49" charset="0"/>
              </a:rPr>
              <a:t>  ADD r4, #1</a:t>
            </a:r>
          </a:p>
          <a:p>
            <a:pPr>
              <a:buFont typeface="Wingdings 3"/>
              <a:buNone/>
            </a:pPr>
            <a:r>
              <a:rPr lang="en-US" sz="1500" b="1">
                <a:solidFill>
                  <a:srgbClr val="FF0000"/>
                </a:solidFill>
                <a:latin typeface="Courier New" pitchFamily="49" charset="0"/>
                <a:cs typeface="Courier New" pitchFamily="49" charset="0"/>
              </a:rPr>
              <a:t>  BL  sine</a:t>
            </a:r>
            <a:endParaRPr lang="en-US" sz="1600" b="1">
              <a:solidFill>
                <a:srgbClr val="FF0000"/>
              </a:solidFill>
              <a:latin typeface="Courier New" pitchFamily="49" charset="0"/>
              <a:cs typeface="Courier New" pitchFamily="49" charset="0"/>
            </a:endParaRPr>
          </a:p>
          <a:p>
            <a:pPr>
              <a:buFont typeface="Wingdings 3"/>
              <a:buNone/>
            </a:pPr>
            <a:r>
              <a:rPr lang="en-US" sz="1500" b="1">
                <a:solidFill>
                  <a:srgbClr val="FF0000"/>
                </a:solidFill>
                <a:latin typeface="Courier New" pitchFamily="49" charset="0"/>
                <a:cs typeface="Courier New" pitchFamily="49" charset="0"/>
              </a:rPr>
              <a:t>  </a:t>
            </a:r>
            <a:r>
              <a:rPr lang="en-US" sz="2000" b="1">
                <a:solidFill>
                  <a:srgbClr val="FF0000"/>
                </a:solidFill>
                <a:latin typeface="Courier New" pitchFamily="49" charset="0"/>
                <a:cs typeface="Courier New" pitchFamily="49" charset="0"/>
              </a:rPr>
              <a:t>POP {PC} </a:t>
            </a:r>
          </a:p>
          <a:p>
            <a:pPr>
              <a:buFont typeface="Wingdings 3"/>
              <a:buNone/>
            </a:pPr>
            <a:r>
              <a:rPr lang="en-US" sz="1500" b="1">
                <a:solidFill>
                  <a:srgbClr val="000000"/>
                </a:solidFill>
                <a:latin typeface="Courier New" pitchFamily="49" charset="0"/>
                <a:cs typeface="Courier New" pitchFamily="49" charset="0"/>
              </a:rPr>
              <a:t>  ENDP</a:t>
            </a:r>
            <a:endParaRPr lang="en-GB" sz="1500" b="1">
              <a:solidFill>
                <a:srgbClr val="000000"/>
              </a:solidFill>
              <a:latin typeface="Courier New" pitchFamily="49" charset="0"/>
              <a:cs typeface="Courier New" pitchFamily="49" charset="0"/>
            </a:endParaRPr>
          </a:p>
          <a:p>
            <a:pPr>
              <a:buFont typeface="Wingdings 3"/>
              <a:buNone/>
            </a:pPr>
            <a:r>
              <a:rPr lang="en-GB" sz="1500" b="1">
                <a:solidFill>
                  <a:srgbClr val="000000"/>
                </a:solidFill>
                <a:latin typeface="Courier New" pitchFamily="49" charset="0"/>
                <a:cs typeface="Courier New" pitchFamily="49" charset="0"/>
              </a:rPr>
              <a:t>  </a:t>
            </a:r>
            <a:endParaRPr lang="en-GB" sz="1500" b="1" dirty="0">
              <a:solidFill>
                <a:srgbClr val="000000"/>
              </a:solidFill>
              <a:latin typeface="Courier New" pitchFamily="49" charset="0"/>
              <a:cs typeface="Courier New" pitchFamily="49" charset="0"/>
            </a:endParaRPr>
          </a:p>
        </p:txBody>
      </p:sp>
      <p:sp>
        <p:nvSpPr>
          <p:cNvPr id="7" name="TextBox 6">
            <a:extLst>
              <a:ext uri="{FF2B5EF4-FFF2-40B4-BE49-F238E27FC236}">
                <a16:creationId xmlns:a16="http://schemas.microsoft.com/office/drawing/2014/main" id="{DE925541-F52A-FCE8-E38E-4BECA6A3AE86}"/>
              </a:ext>
            </a:extLst>
          </p:cNvPr>
          <p:cNvSpPr txBox="1"/>
          <p:nvPr/>
        </p:nvSpPr>
        <p:spPr>
          <a:xfrm>
            <a:off x="6488226" y="5775960"/>
            <a:ext cx="1340005"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a:solidFill>
                  <a:schemeClr val="bg1"/>
                </a:solidFill>
              </a:rPr>
              <a:t>Method 1</a:t>
            </a:r>
            <a:endParaRPr lang="en-US" sz="2000" dirty="0">
              <a:solidFill>
                <a:schemeClr val="bg1"/>
              </a:solidFill>
              <a:latin typeface="Consolas" pitchFamily="49" charset="0"/>
              <a:cs typeface="Consolas" pitchFamily="49" charset="0"/>
            </a:endParaRPr>
          </a:p>
        </p:txBody>
      </p:sp>
      <p:sp>
        <p:nvSpPr>
          <p:cNvPr id="8" name="TextBox 7">
            <a:extLst>
              <a:ext uri="{FF2B5EF4-FFF2-40B4-BE49-F238E27FC236}">
                <a16:creationId xmlns:a16="http://schemas.microsoft.com/office/drawing/2014/main" id="{5C52260D-0716-7030-BB25-B20F5CE63879}"/>
              </a:ext>
            </a:extLst>
          </p:cNvPr>
          <p:cNvSpPr txBox="1"/>
          <p:nvPr/>
        </p:nvSpPr>
        <p:spPr>
          <a:xfrm>
            <a:off x="9982201" y="5775960"/>
            <a:ext cx="1340005"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a:solidFill>
                  <a:schemeClr val="bg1"/>
                </a:solidFill>
              </a:rPr>
              <a:t>Method 2</a:t>
            </a:r>
            <a:endParaRPr lang="en-US" sz="2000" dirty="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3475199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an Interrupt</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44</a:t>
            </a:fld>
            <a:endParaRPr kumimoji="0" lang="en-US" dirty="0"/>
          </a:p>
        </p:txBody>
      </p:sp>
      <p:grpSp>
        <p:nvGrpSpPr>
          <p:cNvPr id="6" name="Group 5"/>
          <p:cNvGrpSpPr/>
          <p:nvPr/>
        </p:nvGrpSpPr>
        <p:grpSpPr>
          <a:xfrm>
            <a:off x="1820162" y="1311276"/>
            <a:ext cx="8382000" cy="5410835"/>
            <a:chOff x="2076485" y="2870807"/>
            <a:chExt cx="1207526" cy="1101376"/>
          </a:xfrm>
        </p:grpSpPr>
        <p:grpSp>
          <p:nvGrpSpPr>
            <p:cNvPr id="7" name="Group 7">
              <a:extLst>
                <a:ext uri="{FF2B5EF4-FFF2-40B4-BE49-F238E27FC236}">
                  <a16:creationId xmlns:a16="http://schemas.microsoft.com/office/drawing/2014/main" id="{E714B200-320E-4F41-B7A6-F6F19AF01200}"/>
                </a:ext>
              </a:extLst>
            </p:cNvPr>
            <p:cNvGrpSpPr>
              <a:grpSpLocks/>
            </p:cNvGrpSpPr>
            <p:nvPr/>
          </p:nvGrpSpPr>
          <p:grpSpPr bwMode="auto">
            <a:xfrm>
              <a:off x="2278407" y="2870807"/>
              <a:ext cx="803680" cy="1101376"/>
              <a:chOff x="6767513" y="4391025"/>
              <a:chExt cx="817243" cy="1227904"/>
            </a:xfrm>
          </p:grpSpPr>
          <p:sp>
            <p:nvSpPr>
              <p:cNvPr id="18" name="Rectangle 17">
                <a:extLst>
                  <a:ext uri="{FF2B5EF4-FFF2-40B4-BE49-F238E27FC236}">
                    <a16:creationId xmlns:a16="http://schemas.microsoft.com/office/drawing/2014/main" id="{FE3463D4-2F3A-4345-88A9-1D4B494C1D88}"/>
                  </a:ext>
                </a:extLst>
              </p:cNvPr>
              <p:cNvSpPr/>
              <p:nvPr/>
            </p:nvSpPr>
            <p:spPr bwMode="auto">
              <a:xfrm>
                <a:off x="6766833"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9" name="Rectangle 18">
                <a:extLst>
                  <a:ext uri="{FF2B5EF4-FFF2-40B4-BE49-F238E27FC236}">
                    <a16:creationId xmlns:a16="http://schemas.microsoft.com/office/drawing/2014/main" id="{193C6CB3-517E-4719-832D-8CECD75DEEAB}"/>
                  </a:ext>
                </a:extLst>
              </p:cNvPr>
              <p:cNvSpPr/>
              <p:nvPr/>
            </p:nvSpPr>
            <p:spPr bwMode="auto">
              <a:xfrm>
                <a:off x="6881057"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0" name="Rectangle 19">
                <a:extLst>
                  <a:ext uri="{FF2B5EF4-FFF2-40B4-BE49-F238E27FC236}">
                    <a16:creationId xmlns:a16="http://schemas.microsoft.com/office/drawing/2014/main" id="{25B7BE6E-9D0A-454D-800B-15E74BE83B35}"/>
                  </a:ext>
                </a:extLst>
              </p:cNvPr>
              <p:cNvSpPr/>
              <p:nvPr/>
            </p:nvSpPr>
            <p:spPr bwMode="auto">
              <a:xfrm>
                <a:off x="6985762"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1" name="Rectangle 20">
                <a:extLst>
                  <a:ext uri="{FF2B5EF4-FFF2-40B4-BE49-F238E27FC236}">
                    <a16:creationId xmlns:a16="http://schemas.microsoft.com/office/drawing/2014/main" id="{C4F69FD1-5616-413F-9B1C-EE6965CB4F38}"/>
                  </a:ext>
                </a:extLst>
              </p:cNvPr>
              <p:cNvSpPr/>
              <p:nvPr/>
            </p:nvSpPr>
            <p:spPr bwMode="auto">
              <a:xfrm>
                <a:off x="7099986"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2" name="Rectangle 21">
                <a:extLst>
                  <a:ext uri="{FF2B5EF4-FFF2-40B4-BE49-F238E27FC236}">
                    <a16:creationId xmlns:a16="http://schemas.microsoft.com/office/drawing/2014/main" id="{7D65F24E-2189-4FB0-9862-3F9C53DAA7EA}"/>
                  </a:ext>
                </a:extLst>
              </p:cNvPr>
              <p:cNvSpPr/>
              <p:nvPr/>
            </p:nvSpPr>
            <p:spPr bwMode="auto">
              <a:xfrm>
                <a:off x="7206278"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8B2E214-F4E9-4422-804A-8BBA4F396EF5}"/>
                  </a:ext>
                </a:extLst>
              </p:cNvPr>
              <p:cNvSpPr/>
              <p:nvPr/>
            </p:nvSpPr>
            <p:spPr bwMode="auto">
              <a:xfrm>
                <a:off x="7320502"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4" name="Rectangle 23">
                <a:extLst>
                  <a:ext uri="{FF2B5EF4-FFF2-40B4-BE49-F238E27FC236}">
                    <a16:creationId xmlns:a16="http://schemas.microsoft.com/office/drawing/2014/main" id="{3E05CB2A-E924-4287-B638-9FB9BA78C38A}"/>
                  </a:ext>
                </a:extLst>
              </p:cNvPr>
              <p:cNvSpPr/>
              <p:nvPr/>
            </p:nvSpPr>
            <p:spPr bwMode="auto">
              <a:xfrm>
                <a:off x="7425207"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5" name="Rectangle 24">
                <a:extLst>
                  <a:ext uri="{FF2B5EF4-FFF2-40B4-BE49-F238E27FC236}">
                    <a16:creationId xmlns:a16="http://schemas.microsoft.com/office/drawing/2014/main" id="{73B8A551-F093-433E-99E5-7B5F78F71658}"/>
                  </a:ext>
                </a:extLst>
              </p:cNvPr>
              <p:cNvSpPr/>
              <p:nvPr/>
            </p:nvSpPr>
            <p:spPr bwMode="auto">
              <a:xfrm>
                <a:off x="7539430"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grpSp>
          <p:nvGrpSpPr>
            <p:cNvPr id="8" name="Group 8">
              <a:extLst>
                <a:ext uri="{FF2B5EF4-FFF2-40B4-BE49-F238E27FC236}">
                  <a16:creationId xmlns:a16="http://schemas.microsoft.com/office/drawing/2014/main" id="{CDAFE8A7-1C63-4EF2-9DFB-4D7ABAFB5074}"/>
                </a:ext>
              </a:extLst>
            </p:cNvPr>
            <p:cNvGrpSpPr>
              <a:grpSpLocks/>
            </p:cNvGrpSpPr>
            <p:nvPr/>
          </p:nvGrpSpPr>
          <p:grpSpPr bwMode="auto">
            <a:xfrm rot="5400000">
              <a:off x="2313732" y="2813460"/>
              <a:ext cx="733031" cy="1207526"/>
              <a:chOff x="6767513" y="4391025"/>
              <a:chExt cx="817243" cy="1227904"/>
            </a:xfrm>
          </p:grpSpPr>
          <p:sp>
            <p:nvSpPr>
              <p:cNvPr id="10" name="Rectangle 9">
                <a:extLst>
                  <a:ext uri="{FF2B5EF4-FFF2-40B4-BE49-F238E27FC236}">
                    <a16:creationId xmlns:a16="http://schemas.microsoft.com/office/drawing/2014/main" id="{4E3A69D6-6525-4320-95F5-6D56D73797DB}"/>
                  </a:ext>
                </a:extLst>
              </p:cNvPr>
              <p:cNvSpPr/>
              <p:nvPr/>
            </p:nvSpPr>
            <p:spPr bwMode="auto">
              <a:xfrm>
                <a:off x="6767096"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1" name="Rectangle 10">
                <a:extLst>
                  <a:ext uri="{FF2B5EF4-FFF2-40B4-BE49-F238E27FC236}">
                    <a16:creationId xmlns:a16="http://schemas.microsoft.com/office/drawing/2014/main" id="{F58AC61E-21BC-4F43-B341-32C7A0488506}"/>
                  </a:ext>
                </a:extLst>
              </p:cNvPr>
              <p:cNvSpPr/>
              <p:nvPr/>
            </p:nvSpPr>
            <p:spPr bwMode="auto">
              <a:xfrm>
                <a:off x="6881467"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2" name="Rectangle 11">
                <a:extLst>
                  <a:ext uri="{FF2B5EF4-FFF2-40B4-BE49-F238E27FC236}">
                    <a16:creationId xmlns:a16="http://schemas.microsoft.com/office/drawing/2014/main" id="{091511E4-F9E1-409B-8418-C2547D89895E}"/>
                  </a:ext>
                </a:extLst>
              </p:cNvPr>
              <p:cNvSpPr/>
              <p:nvPr/>
            </p:nvSpPr>
            <p:spPr bwMode="auto">
              <a:xfrm>
                <a:off x="6986308"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3" name="Rectangle 12">
                <a:extLst>
                  <a:ext uri="{FF2B5EF4-FFF2-40B4-BE49-F238E27FC236}">
                    <a16:creationId xmlns:a16="http://schemas.microsoft.com/office/drawing/2014/main" id="{517D8F76-E5DB-48B7-BA78-0C3AD5B79DA3}"/>
                  </a:ext>
                </a:extLst>
              </p:cNvPr>
              <p:cNvSpPr/>
              <p:nvPr/>
            </p:nvSpPr>
            <p:spPr bwMode="auto">
              <a:xfrm>
                <a:off x="710067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8F011D2C-C184-4210-BA39-2DB2C9C5ADFD}"/>
                  </a:ext>
                </a:extLst>
              </p:cNvPr>
              <p:cNvSpPr/>
              <p:nvPr/>
            </p:nvSpPr>
            <p:spPr bwMode="auto">
              <a:xfrm>
                <a:off x="720551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5" name="Rectangle 14">
                <a:extLst>
                  <a:ext uri="{FF2B5EF4-FFF2-40B4-BE49-F238E27FC236}">
                    <a16:creationId xmlns:a16="http://schemas.microsoft.com/office/drawing/2014/main" id="{DEB89B35-4A70-49DE-90B3-8F9AB7C2A354}"/>
                  </a:ext>
                </a:extLst>
              </p:cNvPr>
              <p:cNvSpPr/>
              <p:nvPr/>
            </p:nvSpPr>
            <p:spPr bwMode="auto">
              <a:xfrm>
                <a:off x="731989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6" name="Rectangle 15">
                <a:extLst>
                  <a:ext uri="{FF2B5EF4-FFF2-40B4-BE49-F238E27FC236}">
                    <a16:creationId xmlns:a16="http://schemas.microsoft.com/office/drawing/2014/main" id="{121E3533-EB75-4514-B824-60D211894AE0}"/>
                  </a:ext>
                </a:extLst>
              </p:cNvPr>
              <p:cNvSpPr/>
              <p:nvPr/>
            </p:nvSpPr>
            <p:spPr bwMode="auto">
              <a:xfrm>
                <a:off x="742473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7" name="Rectangle 16">
                <a:extLst>
                  <a:ext uri="{FF2B5EF4-FFF2-40B4-BE49-F238E27FC236}">
                    <a16:creationId xmlns:a16="http://schemas.microsoft.com/office/drawing/2014/main" id="{6AB87C16-00BE-466D-A216-5CCE97B61158}"/>
                  </a:ext>
                </a:extLst>
              </p:cNvPr>
              <p:cNvSpPr/>
              <p:nvPr/>
            </p:nvSpPr>
            <p:spPr bwMode="auto">
              <a:xfrm>
                <a:off x="7539103"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sp>
          <p:nvSpPr>
            <p:cNvPr id="9" name="Rectangle 8">
              <a:extLst>
                <a:ext uri="{FF2B5EF4-FFF2-40B4-BE49-F238E27FC236}">
                  <a16:creationId xmlns:a16="http://schemas.microsoft.com/office/drawing/2014/main" id="{1337E58A-8688-4691-8A19-D857900DEE18}"/>
                </a:ext>
              </a:extLst>
            </p:cNvPr>
            <p:cNvSpPr/>
            <p:nvPr/>
          </p:nvSpPr>
          <p:spPr bwMode="auto">
            <a:xfrm>
              <a:off x="2110662" y="2914107"/>
              <a:ext cx="1141661" cy="1008184"/>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200" b="1" dirty="0">
                <a:solidFill>
                  <a:srgbClr val="FF0000"/>
                </a:solidFill>
                <a:latin typeface="Consolas" panose="020B0609020204030204" pitchFamily="49" charset="0"/>
                <a:cs typeface="Consolas" panose="020B0609020204030204" pitchFamily="49" charset="0"/>
              </a:endParaRPr>
            </a:p>
          </p:txBody>
        </p:sp>
      </p:grpSp>
      <p:sp>
        <p:nvSpPr>
          <p:cNvPr id="32" name="Rectangle 31"/>
          <p:cNvSpPr/>
          <p:nvPr/>
        </p:nvSpPr>
        <p:spPr>
          <a:xfrm>
            <a:off x="2286000" y="1817061"/>
            <a:ext cx="1722946" cy="97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Peripheral</a:t>
            </a:r>
          </a:p>
        </p:txBody>
      </p:sp>
      <p:sp>
        <p:nvSpPr>
          <p:cNvPr id="35" name="Rectangle 34"/>
          <p:cNvSpPr/>
          <p:nvPr/>
        </p:nvSpPr>
        <p:spPr>
          <a:xfrm>
            <a:off x="5075465" y="1813396"/>
            <a:ext cx="4681849" cy="435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253388" y="2053577"/>
            <a:ext cx="1836528" cy="369332"/>
          </a:xfrm>
          <a:prstGeom prst="rect">
            <a:avLst/>
          </a:prstGeom>
        </p:spPr>
        <p:txBody>
          <a:bodyPr wrap="none">
            <a:spAutoFit/>
          </a:bodyPr>
          <a:lstStyle/>
          <a:p>
            <a:pPr algn="ctr"/>
            <a:r>
              <a:rPr lang="en-US" b="1" dirty="0">
                <a:solidFill>
                  <a:schemeClr val="bg1"/>
                </a:solidFill>
              </a:rPr>
              <a:t>ARM Cortex-M</a:t>
            </a:r>
          </a:p>
        </p:txBody>
      </p:sp>
      <p:sp>
        <p:nvSpPr>
          <p:cNvPr id="64" name="Rounded Rectangle 63"/>
          <p:cNvSpPr/>
          <p:nvPr/>
        </p:nvSpPr>
        <p:spPr>
          <a:xfrm>
            <a:off x="7669467" y="2709183"/>
            <a:ext cx="1935446" cy="191209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Execution</a:t>
            </a:r>
          </a:p>
          <a:p>
            <a:pPr algn="ctr"/>
            <a:r>
              <a:rPr lang="en-US" sz="2000" b="1" dirty="0"/>
              <a:t>Core</a:t>
            </a:r>
          </a:p>
        </p:txBody>
      </p:sp>
      <p:grpSp>
        <p:nvGrpSpPr>
          <p:cNvPr id="81" name="Group 80"/>
          <p:cNvGrpSpPr/>
          <p:nvPr/>
        </p:nvGrpSpPr>
        <p:grpSpPr>
          <a:xfrm>
            <a:off x="4008946" y="1700502"/>
            <a:ext cx="3763454" cy="2391464"/>
            <a:chOff x="2232512" y="1700502"/>
            <a:chExt cx="3763454" cy="2391464"/>
          </a:xfrm>
        </p:grpSpPr>
        <p:sp>
          <p:nvSpPr>
            <p:cNvPr id="52" name="Rounded Rectangle 51"/>
            <p:cNvSpPr/>
            <p:nvPr/>
          </p:nvSpPr>
          <p:spPr>
            <a:xfrm>
              <a:off x="3588920" y="2793343"/>
              <a:ext cx="1359097" cy="12986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NVIC</a:t>
              </a:r>
              <a:endParaRPr lang="en-US" b="1" dirty="0">
                <a:solidFill>
                  <a:srgbClr val="C00000"/>
                </a:solidFill>
              </a:endParaRPr>
            </a:p>
          </p:txBody>
        </p:sp>
        <p:grpSp>
          <p:nvGrpSpPr>
            <p:cNvPr id="80" name="Group 79"/>
            <p:cNvGrpSpPr/>
            <p:nvPr/>
          </p:nvGrpSpPr>
          <p:grpSpPr>
            <a:xfrm>
              <a:off x="2232512" y="1700502"/>
              <a:ext cx="1356408" cy="1731234"/>
              <a:chOff x="2232512" y="1700502"/>
              <a:chExt cx="1356408" cy="1731234"/>
            </a:xfrm>
          </p:grpSpPr>
          <p:cxnSp>
            <p:nvCxnSpPr>
              <p:cNvPr id="37" name="Straight Connector 36"/>
              <p:cNvCxnSpPr/>
              <p:nvPr/>
            </p:nvCxnSpPr>
            <p:spPr>
              <a:xfrm flipV="1">
                <a:off x="2956855" y="3393296"/>
                <a:ext cx="632065" cy="10919"/>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2" idx="3"/>
              </p:cNvCxnSpPr>
              <p:nvPr/>
            </p:nvCxnSpPr>
            <p:spPr>
              <a:xfrm flipV="1">
                <a:off x="2232512" y="2301890"/>
                <a:ext cx="738151" cy="337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56855" y="2301889"/>
                <a:ext cx="1" cy="11298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236034" y="1700502"/>
                <a:ext cx="1151641" cy="584775"/>
              </a:xfrm>
              <a:prstGeom prst="rect">
                <a:avLst/>
              </a:prstGeom>
              <a:noFill/>
            </p:spPr>
            <p:txBody>
              <a:bodyPr wrap="square" rtlCol="0">
                <a:spAutoFit/>
              </a:bodyPr>
              <a:lstStyle/>
              <a:p>
                <a:pPr algn="ctr"/>
                <a:r>
                  <a:rPr lang="en-US" sz="1600" dirty="0"/>
                  <a:t>Interrupt Request</a:t>
                </a:r>
              </a:p>
            </p:txBody>
          </p:sp>
        </p:grpSp>
        <p:cxnSp>
          <p:nvCxnSpPr>
            <p:cNvPr id="65" name="Straight Connector 64"/>
            <p:cNvCxnSpPr>
              <a:stCxn id="52" idx="3"/>
            </p:cNvCxnSpPr>
            <p:nvPr/>
          </p:nvCxnSpPr>
          <p:spPr>
            <a:xfrm flipV="1">
              <a:off x="4948017" y="3431737"/>
              <a:ext cx="972975" cy="10918"/>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844325" y="2830535"/>
              <a:ext cx="1151641" cy="584775"/>
            </a:xfrm>
            <a:prstGeom prst="rect">
              <a:avLst/>
            </a:prstGeom>
            <a:noFill/>
          </p:spPr>
          <p:txBody>
            <a:bodyPr wrap="square" rtlCol="0">
              <a:spAutoFit/>
            </a:bodyPr>
            <a:lstStyle/>
            <a:p>
              <a:pPr algn="ctr"/>
              <a:r>
                <a:rPr lang="en-US" sz="1600" dirty="0"/>
                <a:t>Interrupt Request</a:t>
              </a:r>
            </a:p>
          </p:txBody>
        </p:sp>
      </p:grpSp>
      <p:sp>
        <p:nvSpPr>
          <p:cNvPr id="33" name="Rectangle 32">
            <a:extLst>
              <a:ext uri="{FF2B5EF4-FFF2-40B4-BE49-F238E27FC236}">
                <a16:creationId xmlns:a16="http://schemas.microsoft.com/office/drawing/2014/main" id="{78160C4B-A140-EB47-A9CF-7090D4750B24}"/>
              </a:ext>
            </a:extLst>
          </p:cNvPr>
          <p:cNvSpPr/>
          <p:nvPr/>
        </p:nvSpPr>
        <p:spPr>
          <a:xfrm>
            <a:off x="5029200" y="4054223"/>
            <a:ext cx="2373030" cy="646331"/>
          </a:xfrm>
          <a:prstGeom prst="rect">
            <a:avLst/>
          </a:prstGeom>
        </p:spPr>
        <p:txBody>
          <a:bodyPr wrap="square">
            <a:spAutoFit/>
          </a:bodyPr>
          <a:lstStyle/>
          <a:p>
            <a:pPr algn="ctr"/>
            <a:r>
              <a:rPr lang="en-US" b="1" dirty="0">
                <a:solidFill>
                  <a:srgbClr val="C00000"/>
                </a:solidFill>
              </a:rPr>
              <a:t>Nested Vectored Interrupt Controller</a:t>
            </a:r>
          </a:p>
        </p:txBody>
      </p:sp>
      <p:sp>
        <p:nvSpPr>
          <p:cNvPr id="5" name="TextBox 4">
            <a:extLst>
              <a:ext uri="{FF2B5EF4-FFF2-40B4-BE49-F238E27FC236}">
                <a16:creationId xmlns:a16="http://schemas.microsoft.com/office/drawing/2014/main" id="{3F97601D-6610-CA4D-B584-803F6A2B3B70}"/>
              </a:ext>
            </a:extLst>
          </p:cNvPr>
          <p:cNvSpPr txBox="1"/>
          <p:nvPr/>
        </p:nvSpPr>
        <p:spPr>
          <a:xfrm>
            <a:off x="2057400" y="3438331"/>
            <a:ext cx="3040717" cy="1938992"/>
          </a:xfrm>
          <a:prstGeom prst="rect">
            <a:avLst/>
          </a:prstGeom>
          <a:noFill/>
        </p:spPr>
        <p:txBody>
          <a:bodyPr wrap="square" rtlCol="0">
            <a:spAutoFit/>
          </a:bodyPr>
          <a:lstStyle/>
          <a:p>
            <a:r>
              <a:rPr lang="en-US" sz="2000" dirty="0"/>
              <a:t>Two steps:</a:t>
            </a:r>
          </a:p>
          <a:p>
            <a:pPr marL="342900" indent="-342900">
              <a:buFont typeface="+mj-lt"/>
              <a:buAutoNum type="arabicPeriod"/>
            </a:pPr>
            <a:r>
              <a:rPr lang="en-US" sz="2000" dirty="0"/>
              <a:t>Program the peripheral control register to allow it to generate interrupts</a:t>
            </a:r>
          </a:p>
          <a:p>
            <a:pPr marL="342900" indent="-342900">
              <a:buFont typeface="+mj-lt"/>
              <a:buAutoNum type="arabicPeriod"/>
            </a:pPr>
            <a:r>
              <a:rPr lang="en-US" sz="2000" dirty="0"/>
              <a:t>Program NVIC to allow it to accept interrupts </a:t>
            </a:r>
          </a:p>
        </p:txBody>
      </p:sp>
    </p:spTree>
    <p:extLst>
      <p:ext uri="{BB962C8B-B14F-4D97-AF65-F5344CB8AC3E}">
        <p14:creationId xmlns:p14="http://schemas.microsoft.com/office/powerpoint/2010/main" val="1150696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 an Interrupt</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45</a:t>
            </a:fld>
            <a:endParaRPr kumimoji="0" lang="en-US" dirty="0"/>
          </a:p>
        </p:txBody>
      </p:sp>
      <p:grpSp>
        <p:nvGrpSpPr>
          <p:cNvPr id="6" name="Group 5"/>
          <p:cNvGrpSpPr/>
          <p:nvPr/>
        </p:nvGrpSpPr>
        <p:grpSpPr>
          <a:xfrm>
            <a:off x="1820162" y="1311276"/>
            <a:ext cx="8382000" cy="5410835"/>
            <a:chOff x="2076485" y="2870807"/>
            <a:chExt cx="1207526" cy="1101376"/>
          </a:xfrm>
        </p:grpSpPr>
        <p:grpSp>
          <p:nvGrpSpPr>
            <p:cNvPr id="7" name="Group 7">
              <a:extLst>
                <a:ext uri="{FF2B5EF4-FFF2-40B4-BE49-F238E27FC236}">
                  <a16:creationId xmlns:a16="http://schemas.microsoft.com/office/drawing/2014/main" id="{E714B200-320E-4F41-B7A6-F6F19AF01200}"/>
                </a:ext>
              </a:extLst>
            </p:cNvPr>
            <p:cNvGrpSpPr>
              <a:grpSpLocks/>
            </p:cNvGrpSpPr>
            <p:nvPr/>
          </p:nvGrpSpPr>
          <p:grpSpPr bwMode="auto">
            <a:xfrm>
              <a:off x="2278407" y="2870807"/>
              <a:ext cx="803680" cy="1101376"/>
              <a:chOff x="6767513" y="4391025"/>
              <a:chExt cx="817243" cy="1227904"/>
            </a:xfrm>
          </p:grpSpPr>
          <p:sp>
            <p:nvSpPr>
              <p:cNvPr id="18" name="Rectangle 17">
                <a:extLst>
                  <a:ext uri="{FF2B5EF4-FFF2-40B4-BE49-F238E27FC236}">
                    <a16:creationId xmlns:a16="http://schemas.microsoft.com/office/drawing/2014/main" id="{FE3463D4-2F3A-4345-88A9-1D4B494C1D88}"/>
                  </a:ext>
                </a:extLst>
              </p:cNvPr>
              <p:cNvSpPr/>
              <p:nvPr/>
            </p:nvSpPr>
            <p:spPr bwMode="auto">
              <a:xfrm>
                <a:off x="6766833"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9" name="Rectangle 18">
                <a:extLst>
                  <a:ext uri="{FF2B5EF4-FFF2-40B4-BE49-F238E27FC236}">
                    <a16:creationId xmlns:a16="http://schemas.microsoft.com/office/drawing/2014/main" id="{193C6CB3-517E-4719-832D-8CECD75DEEAB}"/>
                  </a:ext>
                </a:extLst>
              </p:cNvPr>
              <p:cNvSpPr/>
              <p:nvPr/>
            </p:nvSpPr>
            <p:spPr bwMode="auto">
              <a:xfrm>
                <a:off x="6881057"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0" name="Rectangle 19">
                <a:extLst>
                  <a:ext uri="{FF2B5EF4-FFF2-40B4-BE49-F238E27FC236}">
                    <a16:creationId xmlns:a16="http://schemas.microsoft.com/office/drawing/2014/main" id="{25B7BE6E-9D0A-454D-800B-15E74BE83B35}"/>
                  </a:ext>
                </a:extLst>
              </p:cNvPr>
              <p:cNvSpPr/>
              <p:nvPr/>
            </p:nvSpPr>
            <p:spPr bwMode="auto">
              <a:xfrm>
                <a:off x="6985762"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1" name="Rectangle 20">
                <a:extLst>
                  <a:ext uri="{FF2B5EF4-FFF2-40B4-BE49-F238E27FC236}">
                    <a16:creationId xmlns:a16="http://schemas.microsoft.com/office/drawing/2014/main" id="{C4F69FD1-5616-413F-9B1C-EE6965CB4F38}"/>
                  </a:ext>
                </a:extLst>
              </p:cNvPr>
              <p:cNvSpPr/>
              <p:nvPr/>
            </p:nvSpPr>
            <p:spPr bwMode="auto">
              <a:xfrm>
                <a:off x="7099986"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2" name="Rectangle 21">
                <a:extLst>
                  <a:ext uri="{FF2B5EF4-FFF2-40B4-BE49-F238E27FC236}">
                    <a16:creationId xmlns:a16="http://schemas.microsoft.com/office/drawing/2014/main" id="{7D65F24E-2189-4FB0-9862-3F9C53DAA7EA}"/>
                  </a:ext>
                </a:extLst>
              </p:cNvPr>
              <p:cNvSpPr/>
              <p:nvPr/>
            </p:nvSpPr>
            <p:spPr bwMode="auto">
              <a:xfrm>
                <a:off x="7206278"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8B2E214-F4E9-4422-804A-8BBA4F396EF5}"/>
                  </a:ext>
                </a:extLst>
              </p:cNvPr>
              <p:cNvSpPr/>
              <p:nvPr/>
            </p:nvSpPr>
            <p:spPr bwMode="auto">
              <a:xfrm>
                <a:off x="7320502"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4" name="Rectangle 23">
                <a:extLst>
                  <a:ext uri="{FF2B5EF4-FFF2-40B4-BE49-F238E27FC236}">
                    <a16:creationId xmlns:a16="http://schemas.microsoft.com/office/drawing/2014/main" id="{3E05CB2A-E924-4287-B638-9FB9BA78C38A}"/>
                  </a:ext>
                </a:extLst>
              </p:cNvPr>
              <p:cNvSpPr/>
              <p:nvPr/>
            </p:nvSpPr>
            <p:spPr bwMode="auto">
              <a:xfrm>
                <a:off x="7425207"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5" name="Rectangle 24">
                <a:extLst>
                  <a:ext uri="{FF2B5EF4-FFF2-40B4-BE49-F238E27FC236}">
                    <a16:creationId xmlns:a16="http://schemas.microsoft.com/office/drawing/2014/main" id="{73B8A551-F093-433E-99E5-7B5F78F71658}"/>
                  </a:ext>
                </a:extLst>
              </p:cNvPr>
              <p:cNvSpPr/>
              <p:nvPr/>
            </p:nvSpPr>
            <p:spPr bwMode="auto">
              <a:xfrm>
                <a:off x="7539430"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grpSp>
          <p:nvGrpSpPr>
            <p:cNvPr id="8" name="Group 8">
              <a:extLst>
                <a:ext uri="{FF2B5EF4-FFF2-40B4-BE49-F238E27FC236}">
                  <a16:creationId xmlns:a16="http://schemas.microsoft.com/office/drawing/2014/main" id="{CDAFE8A7-1C63-4EF2-9DFB-4D7ABAFB5074}"/>
                </a:ext>
              </a:extLst>
            </p:cNvPr>
            <p:cNvGrpSpPr>
              <a:grpSpLocks/>
            </p:cNvGrpSpPr>
            <p:nvPr/>
          </p:nvGrpSpPr>
          <p:grpSpPr bwMode="auto">
            <a:xfrm rot="5400000">
              <a:off x="2313732" y="2813460"/>
              <a:ext cx="733031" cy="1207526"/>
              <a:chOff x="6767513" y="4391025"/>
              <a:chExt cx="817243" cy="1227904"/>
            </a:xfrm>
          </p:grpSpPr>
          <p:sp>
            <p:nvSpPr>
              <p:cNvPr id="10" name="Rectangle 9">
                <a:extLst>
                  <a:ext uri="{FF2B5EF4-FFF2-40B4-BE49-F238E27FC236}">
                    <a16:creationId xmlns:a16="http://schemas.microsoft.com/office/drawing/2014/main" id="{4E3A69D6-6525-4320-95F5-6D56D73797DB}"/>
                  </a:ext>
                </a:extLst>
              </p:cNvPr>
              <p:cNvSpPr/>
              <p:nvPr/>
            </p:nvSpPr>
            <p:spPr bwMode="auto">
              <a:xfrm>
                <a:off x="6767096"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1" name="Rectangle 10">
                <a:extLst>
                  <a:ext uri="{FF2B5EF4-FFF2-40B4-BE49-F238E27FC236}">
                    <a16:creationId xmlns:a16="http://schemas.microsoft.com/office/drawing/2014/main" id="{F58AC61E-21BC-4F43-B341-32C7A0488506}"/>
                  </a:ext>
                </a:extLst>
              </p:cNvPr>
              <p:cNvSpPr/>
              <p:nvPr/>
            </p:nvSpPr>
            <p:spPr bwMode="auto">
              <a:xfrm>
                <a:off x="6881467"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2" name="Rectangle 11">
                <a:extLst>
                  <a:ext uri="{FF2B5EF4-FFF2-40B4-BE49-F238E27FC236}">
                    <a16:creationId xmlns:a16="http://schemas.microsoft.com/office/drawing/2014/main" id="{091511E4-F9E1-409B-8418-C2547D89895E}"/>
                  </a:ext>
                </a:extLst>
              </p:cNvPr>
              <p:cNvSpPr/>
              <p:nvPr/>
            </p:nvSpPr>
            <p:spPr bwMode="auto">
              <a:xfrm>
                <a:off x="6986308"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3" name="Rectangle 12">
                <a:extLst>
                  <a:ext uri="{FF2B5EF4-FFF2-40B4-BE49-F238E27FC236}">
                    <a16:creationId xmlns:a16="http://schemas.microsoft.com/office/drawing/2014/main" id="{517D8F76-E5DB-48B7-BA78-0C3AD5B79DA3}"/>
                  </a:ext>
                </a:extLst>
              </p:cNvPr>
              <p:cNvSpPr/>
              <p:nvPr/>
            </p:nvSpPr>
            <p:spPr bwMode="auto">
              <a:xfrm>
                <a:off x="710067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8F011D2C-C184-4210-BA39-2DB2C9C5ADFD}"/>
                  </a:ext>
                </a:extLst>
              </p:cNvPr>
              <p:cNvSpPr/>
              <p:nvPr/>
            </p:nvSpPr>
            <p:spPr bwMode="auto">
              <a:xfrm>
                <a:off x="720551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5" name="Rectangle 14">
                <a:extLst>
                  <a:ext uri="{FF2B5EF4-FFF2-40B4-BE49-F238E27FC236}">
                    <a16:creationId xmlns:a16="http://schemas.microsoft.com/office/drawing/2014/main" id="{DEB89B35-4A70-49DE-90B3-8F9AB7C2A354}"/>
                  </a:ext>
                </a:extLst>
              </p:cNvPr>
              <p:cNvSpPr/>
              <p:nvPr/>
            </p:nvSpPr>
            <p:spPr bwMode="auto">
              <a:xfrm>
                <a:off x="731989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6" name="Rectangle 15">
                <a:extLst>
                  <a:ext uri="{FF2B5EF4-FFF2-40B4-BE49-F238E27FC236}">
                    <a16:creationId xmlns:a16="http://schemas.microsoft.com/office/drawing/2014/main" id="{121E3533-EB75-4514-B824-60D211894AE0}"/>
                  </a:ext>
                </a:extLst>
              </p:cNvPr>
              <p:cNvSpPr/>
              <p:nvPr/>
            </p:nvSpPr>
            <p:spPr bwMode="auto">
              <a:xfrm>
                <a:off x="742473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7" name="Rectangle 16">
                <a:extLst>
                  <a:ext uri="{FF2B5EF4-FFF2-40B4-BE49-F238E27FC236}">
                    <a16:creationId xmlns:a16="http://schemas.microsoft.com/office/drawing/2014/main" id="{6AB87C16-00BE-466D-A216-5CCE97B61158}"/>
                  </a:ext>
                </a:extLst>
              </p:cNvPr>
              <p:cNvSpPr/>
              <p:nvPr/>
            </p:nvSpPr>
            <p:spPr bwMode="auto">
              <a:xfrm>
                <a:off x="7539103"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sp>
          <p:nvSpPr>
            <p:cNvPr id="9" name="Rectangle 8">
              <a:extLst>
                <a:ext uri="{FF2B5EF4-FFF2-40B4-BE49-F238E27FC236}">
                  <a16:creationId xmlns:a16="http://schemas.microsoft.com/office/drawing/2014/main" id="{1337E58A-8688-4691-8A19-D857900DEE18}"/>
                </a:ext>
              </a:extLst>
            </p:cNvPr>
            <p:cNvSpPr/>
            <p:nvPr/>
          </p:nvSpPr>
          <p:spPr bwMode="auto">
            <a:xfrm>
              <a:off x="2110662" y="2914107"/>
              <a:ext cx="1141661" cy="1008184"/>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200" b="1" dirty="0">
                <a:solidFill>
                  <a:srgbClr val="FF0000"/>
                </a:solidFill>
                <a:latin typeface="Consolas" panose="020B0609020204030204" pitchFamily="49" charset="0"/>
                <a:cs typeface="Consolas" panose="020B0609020204030204" pitchFamily="49" charset="0"/>
              </a:endParaRPr>
            </a:p>
          </p:txBody>
        </p:sp>
      </p:grpSp>
      <p:sp>
        <p:nvSpPr>
          <p:cNvPr id="32" name="Rectangle 31"/>
          <p:cNvSpPr/>
          <p:nvPr/>
        </p:nvSpPr>
        <p:spPr>
          <a:xfrm>
            <a:off x="2286000" y="1817061"/>
            <a:ext cx="1722946" cy="97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Peripheral</a:t>
            </a:r>
          </a:p>
        </p:txBody>
      </p:sp>
      <p:sp>
        <p:nvSpPr>
          <p:cNvPr id="35" name="Rectangle 34"/>
          <p:cNvSpPr/>
          <p:nvPr/>
        </p:nvSpPr>
        <p:spPr>
          <a:xfrm>
            <a:off x="5075465" y="1813396"/>
            <a:ext cx="4681849" cy="435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253388" y="2053577"/>
            <a:ext cx="1836528" cy="369332"/>
          </a:xfrm>
          <a:prstGeom prst="rect">
            <a:avLst/>
          </a:prstGeom>
        </p:spPr>
        <p:txBody>
          <a:bodyPr wrap="none">
            <a:spAutoFit/>
          </a:bodyPr>
          <a:lstStyle/>
          <a:p>
            <a:pPr algn="ctr"/>
            <a:r>
              <a:rPr lang="en-US" b="1" dirty="0">
                <a:solidFill>
                  <a:schemeClr val="bg1"/>
                </a:solidFill>
              </a:rPr>
              <a:t>ARM Cortex-M</a:t>
            </a:r>
          </a:p>
        </p:txBody>
      </p:sp>
      <p:sp>
        <p:nvSpPr>
          <p:cNvPr id="64" name="Rounded Rectangle 63"/>
          <p:cNvSpPr/>
          <p:nvPr/>
        </p:nvSpPr>
        <p:spPr>
          <a:xfrm>
            <a:off x="7669467" y="2709183"/>
            <a:ext cx="1935446" cy="191209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Execution</a:t>
            </a:r>
          </a:p>
          <a:p>
            <a:pPr algn="ctr"/>
            <a:r>
              <a:rPr lang="en-US" sz="2000" b="1" dirty="0"/>
              <a:t>Core</a:t>
            </a:r>
          </a:p>
        </p:txBody>
      </p:sp>
      <p:grpSp>
        <p:nvGrpSpPr>
          <p:cNvPr id="81" name="Group 80"/>
          <p:cNvGrpSpPr/>
          <p:nvPr/>
        </p:nvGrpSpPr>
        <p:grpSpPr>
          <a:xfrm>
            <a:off x="4008946" y="1700502"/>
            <a:ext cx="3763454" cy="2391464"/>
            <a:chOff x="2232512" y="1700502"/>
            <a:chExt cx="3763454" cy="2391464"/>
          </a:xfrm>
        </p:grpSpPr>
        <p:sp>
          <p:nvSpPr>
            <p:cNvPr id="52" name="Rounded Rectangle 51"/>
            <p:cNvSpPr/>
            <p:nvPr/>
          </p:nvSpPr>
          <p:spPr>
            <a:xfrm>
              <a:off x="3588920" y="2793343"/>
              <a:ext cx="1359097" cy="12986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NVIC</a:t>
              </a:r>
              <a:endParaRPr lang="en-US" b="1" dirty="0">
                <a:solidFill>
                  <a:srgbClr val="C00000"/>
                </a:solidFill>
              </a:endParaRPr>
            </a:p>
          </p:txBody>
        </p:sp>
        <p:grpSp>
          <p:nvGrpSpPr>
            <p:cNvPr id="80" name="Group 79"/>
            <p:cNvGrpSpPr/>
            <p:nvPr/>
          </p:nvGrpSpPr>
          <p:grpSpPr>
            <a:xfrm>
              <a:off x="2232512" y="1700502"/>
              <a:ext cx="1356408" cy="1731234"/>
              <a:chOff x="2232512" y="1700502"/>
              <a:chExt cx="1356408" cy="1731234"/>
            </a:xfrm>
          </p:grpSpPr>
          <p:cxnSp>
            <p:nvCxnSpPr>
              <p:cNvPr id="37" name="Straight Connector 36"/>
              <p:cNvCxnSpPr/>
              <p:nvPr/>
            </p:nvCxnSpPr>
            <p:spPr>
              <a:xfrm flipV="1">
                <a:off x="2956855" y="3393296"/>
                <a:ext cx="632065" cy="10919"/>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2" idx="3"/>
              </p:cNvCxnSpPr>
              <p:nvPr/>
            </p:nvCxnSpPr>
            <p:spPr>
              <a:xfrm flipV="1">
                <a:off x="2232512" y="2301890"/>
                <a:ext cx="738151" cy="337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56855" y="2301889"/>
                <a:ext cx="1" cy="11298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236034" y="1700502"/>
                <a:ext cx="1151641" cy="584775"/>
              </a:xfrm>
              <a:prstGeom prst="rect">
                <a:avLst/>
              </a:prstGeom>
              <a:noFill/>
            </p:spPr>
            <p:txBody>
              <a:bodyPr wrap="square" rtlCol="0">
                <a:spAutoFit/>
              </a:bodyPr>
              <a:lstStyle/>
              <a:p>
                <a:pPr algn="ctr"/>
                <a:r>
                  <a:rPr lang="en-US" sz="1600" dirty="0"/>
                  <a:t>Interrupt Request</a:t>
                </a:r>
              </a:p>
            </p:txBody>
          </p:sp>
        </p:grpSp>
        <p:cxnSp>
          <p:nvCxnSpPr>
            <p:cNvPr id="65" name="Straight Connector 64"/>
            <p:cNvCxnSpPr>
              <a:stCxn id="52" idx="3"/>
            </p:cNvCxnSpPr>
            <p:nvPr/>
          </p:nvCxnSpPr>
          <p:spPr>
            <a:xfrm flipV="1">
              <a:off x="4948017" y="3431737"/>
              <a:ext cx="972975" cy="10918"/>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844325" y="2830535"/>
              <a:ext cx="1151641" cy="584775"/>
            </a:xfrm>
            <a:prstGeom prst="rect">
              <a:avLst/>
            </a:prstGeom>
            <a:noFill/>
          </p:spPr>
          <p:txBody>
            <a:bodyPr wrap="square" rtlCol="0">
              <a:spAutoFit/>
            </a:bodyPr>
            <a:lstStyle/>
            <a:p>
              <a:pPr algn="ctr"/>
              <a:r>
                <a:rPr lang="en-US" sz="1600" dirty="0"/>
                <a:t>Interrupt Request</a:t>
              </a:r>
            </a:p>
          </p:txBody>
        </p:sp>
      </p:grpSp>
      <p:sp>
        <p:nvSpPr>
          <p:cNvPr id="33" name="Rectangle 32">
            <a:extLst>
              <a:ext uri="{FF2B5EF4-FFF2-40B4-BE49-F238E27FC236}">
                <a16:creationId xmlns:a16="http://schemas.microsoft.com/office/drawing/2014/main" id="{78160C4B-A140-EB47-A9CF-7090D4750B24}"/>
              </a:ext>
            </a:extLst>
          </p:cNvPr>
          <p:cNvSpPr/>
          <p:nvPr/>
        </p:nvSpPr>
        <p:spPr>
          <a:xfrm>
            <a:off x="5029200" y="4054223"/>
            <a:ext cx="2373030" cy="646331"/>
          </a:xfrm>
          <a:prstGeom prst="rect">
            <a:avLst/>
          </a:prstGeom>
        </p:spPr>
        <p:txBody>
          <a:bodyPr wrap="square">
            <a:spAutoFit/>
          </a:bodyPr>
          <a:lstStyle/>
          <a:p>
            <a:pPr algn="ctr"/>
            <a:r>
              <a:rPr lang="en-US" b="1" dirty="0">
                <a:solidFill>
                  <a:srgbClr val="C00000"/>
                </a:solidFill>
              </a:rPr>
              <a:t>Nested Vectored Interrupt Controller</a:t>
            </a:r>
          </a:p>
        </p:txBody>
      </p:sp>
      <p:sp>
        <p:nvSpPr>
          <p:cNvPr id="5" name="TextBox 4">
            <a:extLst>
              <a:ext uri="{FF2B5EF4-FFF2-40B4-BE49-F238E27FC236}">
                <a16:creationId xmlns:a16="http://schemas.microsoft.com/office/drawing/2014/main" id="{3F97601D-6610-CA4D-B584-803F6A2B3B70}"/>
              </a:ext>
            </a:extLst>
          </p:cNvPr>
          <p:cNvSpPr txBox="1"/>
          <p:nvPr/>
        </p:nvSpPr>
        <p:spPr>
          <a:xfrm>
            <a:off x="2057400" y="3438331"/>
            <a:ext cx="3040717" cy="1938992"/>
          </a:xfrm>
          <a:prstGeom prst="rect">
            <a:avLst/>
          </a:prstGeom>
          <a:noFill/>
        </p:spPr>
        <p:txBody>
          <a:bodyPr wrap="square" rtlCol="0">
            <a:spAutoFit/>
          </a:bodyPr>
          <a:lstStyle/>
          <a:p>
            <a:r>
              <a:rPr lang="en-US" sz="2000" dirty="0"/>
              <a:t>Two steps:</a:t>
            </a:r>
          </a:p>
          <a:p>
            <a:pPr marL="342900" indent="-342900">
              <a:buFont typeface="+mj-lt"/>
              <a:buAutoNum type="arabicPeriod"/>
            </a:pPr>
            <a:r>
              <a:rPr lang="en-US" sz="2000" dirty="0"/>
              <a:t>Program the peripheral control register to allow it to generate interrupts</a:t>
            </a:r>
          </a:p>
          <a:p>
            <a:pPr marL="342900" indent="-342900">
              <a:buFont typeface="+mj-lt"/>
              <a:buAutoNum type="arabicPeriod"/>
            </a:pPr>
            <a:r>
              <a:rPr lang="en-US" sz="2000" dirty="0"/>
              <a:t>Program NVIC to allow it to accept interrupts </a:t>
            </a:r>
          </a:p>
        </p:txBody>
      </p:sp>
      <p:sp>
        <p:nvSpPr>
          <p:cNvPr id="4" name="Rectangle 3">
            <a:extLst>
              <a:ext uri="{FF2B5EF4-FFF2-40B4-BE49-F238E27FC236}">
                <a16:creationId xmlns:a16="http://schemas.microsoft.com/office/drawing/2014/main" id="{B79FBEDC-D35A-444C-AE09-D61047DFDA31}"/>
              </a:ext>
            </a:extLst>
          </p:cNvPr>
          <p:cNvSpPr/>
          <p:nvPr/>
        </p:nvSpPr>
        <p:spPr>
          <a:xfrm>
            <a:off x="2094421" y="4717422"/>
            <a:ext cx="2889508" cy="63261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7065C4E-C64B-6642-8FF6-467C220F9701}"/>
              </a:ext>
            </a:extLst>
          </p:cNvPr>
          <p:cNvSpPr txBox="1"/>
          <p:nvPr/>
        </p:nvSpPr>
        <p:spPr>
          <a:xfrm>
            <a:off x="3147474" y="5365455"/>
            <a:ext cx="837665" cy="400110"/>
          </a:xfrm>
          <a:prstGeom prst="rect">
            <a:avLst/>
          </a:prstGeom>
          <a:noFill/>
        </p:spPr>
        <p:txBody>
          <a:bodyPr wrap="none" rtlCol="0">
            <a:spAutoFit/>
          </a:bodyPr>
          <a:lstStyle/>
          <a:p>
            <a:r>
              <a:rPr lang="en-US" sz="2000" b="1" dirty="0">
                <a:solidFill>
                  <a:srgbClr val="C00000"/>
                </a:solidFill>
              </a:rPr>
              <a:t>How?</a:t>
            </a:r>
          </a:p>
        </p:txBody>
      </p:sp>
    </p:spTree>
    <p:extLst>
      <p:ext uri="{BB962C8B-B14F-4D97-AF65-F5344CB8AC3E}">
        <p14:creationId xmlns:p14="http://schemas.microsoft.com/office/powerpoint/2010/main" val="3716316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Number in PSR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46</a:t>
            </a:fld>
            <a:endParaRPr kumimoji="0" lang="en-US" dirty="0"/>
          </a:p>
        </p:txBody>
      </p:sp>
      <p:sp>
        <p:nvSpPr>
          <p:cNvPr id="4" name="Content Placeholder 3"/>
          <p:cNvSpPr>
            <a:spLocks noGrp="1"/>
          </p:cNvSpPr>
          <p:nvPr>
            <p:ph sz="quarter" idx="1"/>
          </p:nvPr>
        </p:nvSpPr>
        <p:spPr>
          <a:xfrm>
            <a:off x="1981200" y="1219200"/>
            <a:ext cx="8534400" cy="533400"/>
          </a:xfrm>
        </p:spPr>
        <p:txBody>
          <a:bodyPr>
            <a:normAutofit/>
          </a:bodyPr>
          <a:lstStyle/>
          <a:p>
            <a:r>
              <a:rPr lang="en-US" sz="2000" dirty="0"/>
              <a:t>Application PSR (</a:t>
            </a:r>
            <a:r>
              <a:rPr lang="en-US" sz="2000" b="1" dirty="0"/>
              <a:t>APSR</a:t>
            </a:r>
            <a:r>
              <a:rPr lang="en-US" sz="2000" dirty="0"/>
              <a:t>),  Interrupt PSR (</a:t>
            </a:r>
            <a:r>
              <a:rPr lang="en-US" sz="2000" b="1" dirty="0"/>
              <a:t>IPSR</a:t>
            </a:r>
            <a:r>
              <a:rPr lang="en-US" sz="2000" dirty="0"/>
              <a:t>),  Execution PSR (</a:t>
            </a:r>
            <a:r>
              <a:rPr lang="en-US" sz="2000" b="1" dirty="0"/>
              <a:t>EPSR</a:t>
            </a:r>
            <a:r>
              <a:rPr lang="en-US" sz="2000" dirty="0"/>
              <a:t>)</a:t>
            </a:r>
          </a:p>
          <a:p>
            <a:pPr marL="0" indent="0">
              <a:buNone/>
            </a:pPr>
            <a:endParaRPr lang="en-US" sz="2000" dirty="0"/>
          </a:p>
        </p:txBody>
      </p:sp>
      <p:sp>
        <p:nvSpPr>
          <p:cNvPr id="17" name="Rectangle 16">
            <a:extLst>
              <a:ext uri="{FF2B5EF4-FFF2-40B4-BE49-F238E27FC236}">
                <a16:creationId xmlns:a16="http://schemas.microsoft.com/office/drawing/2014/main" id="{D2D02235-DF68-4C77-B40A-CB0A304DB2A6}"/>
              </a:ext>
            </a:extLst>
          </p:cNvPr>
          <p:cNvSpPr/>
          <p:nvPr/>
        </p:nvSpPr>
        <p:spPr bwMode="auto">
          <a:xfrm>
            <a:off x="2679108" y="2261453"/>
            <a:ext cx="237808" cy="264071"/>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N</a:t>
            </a:r>
          </a:p>
        </p:txBody>
      </p:sp>
      <p:sp>
        <p:nvSpPr>
          <p:cNvPr id="18" name="Rectangle 17">
            <a:extLst>
              <a:ext uri="{FF2B5EF4-FFF2-40B4-BE49-F238E27FC236}">
                <a16:creationId xmlns:a16="http://schemas.microsoft.com/office/drawing/2014/main" id="{E9D76E83-FCE2-4BA2-A7C7-6C5D7761E419}"/>
              </a:ext>
            </a:extLst>
          </p:cNvPr>
          <p:cNvSpPr/>
          <p:nvPr/>
        </p:nvSpPr>
        <p:spPr bwMode="auto">
          <a:xfrm>
            <a:off x="2916917" y="2261453"/>
            <a:ext cx="239712" cy="264071"/>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Z</a:t>
            </a:r>
          </a:p>
        </p:txBody>
      </p:sp>
      <p:sp>
        <p:nvSpPr>
          <p:cNvPr id="19" name="Rectangle 18">
            <a:extLst>
              <a:ext uri="{FF2B5EF4-FFF2-40B4-BE49-F238E27FC236}">
                <a16:creationId xmlns:a16="http://schemas.microsoft.com/office/drawing/2014/main" id="{ED757DAC-B1B9-422D-8858-754340693C42}"/>
              </a:ext>
            </a:extLst>
          </p:cNvPr>
          <p:cNvSpPr/>
          <p:nvPr/>
        </p:nvSpPr>
        <p:spPr bwMode="auto">
          <a:xfrm>
            <a:off x="3150922" y="2261453"/>
            <a:ext cx="239712" cy="264071"/>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C</a:t>
            </a:r>
          </a:p>
        </p:txBody>
      </p:sp>
      <p:sp>
        <p:nvSpPr>
          <p:cNvPr id="20" name="Rectangle 19">
            <a:extLst>
              <a:ext uri="{FF2B5EF4-FFF2-40B4-BE49-F238E27FC236}">
                <a16:creationId xmlns:a16="http://schemas.microsoft.com/office/drawing/2014/main" id="{29A47148-7D46-4863-B4B2-C63310ABF626}"/>
              </a:ext>
            </a:extLst>
          </p:cNvPr>
          <p:cNvSpPr/>
          <p:nvPr/>
        </p:nvSpPr>
        <p:spPr bwMode="auto">
          <a:xfrm>
            <a:off x="3390633" y="2261453"/>
            <a:ext cx="239712" cy="264071"/>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V</a:t>
            </a:r>
          </a:p>
        </p:txBody>
      </p:sp>
      <p:sp>
        <p:nvSpPr>
          <p:cNvPr id="21" name="Rectangle 20">
            <a:extLst>
              <a:ext uri="{FF2B5EF4-FFF2-40B4-BE49-F238E27FC236}">
                <a16:creationId xmlns:a16="http://schemas.microsoft.com/office/drawing/2014/main" id="{67AC9496-ABEB-42E9-B3A7-3E437E775E80}"/>
              </a:ext>
            </a:extLst>
          </p:cNvPr>
          <p:cNvSpPr/>
          <p:nvPr/>
        </p:nvSpPr>
        <p:spPr bwMode="auto">
          <a:xfrm>
            <a:off x="3873862"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2" name="Rectangle 21">
            <a:extLst>
              <a:ext uri="{FF2B5EF4-FFF2-40B4-BE49-F238E27FC236}">
                <a16:creationId xmlns:a16="http://schemas.microsoft.com/office/drawing/2014/main" id="{B5018C6D-E05D-4EA0-855E-18FF1C10E398}"/>
              </a:ext>
            </a:extLst>
          </p:cNvPr>
          <p:cNvSpPr/>
          <p:nvPr/>
        </p:nvSpPr>
        <p:spPr bwMode="auto">
          <a:xfrm>
            <a:off x="4107866"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3" name="Rectangle 22">
            <a:extLst>
              <a:ext uri="{FF2B5EF4-FFF2-40B4-BE49-F238E27FC236}">
                <a16:creationId xmlns:a16="http://schemas.microsoft.com/office/drawing/2014/main" id="{D22C2EDD-1A03-41EE-8326-88CA9C913318}"/>
              </a:ext>
            </a:extLst>
          </p:cNvPr>
          <p:cNvSpPr/>
          <p:nvPr/>
        </p:nvSpPr>
        <p:spPr bwMode="auto">
          <a:xfrm>
            <a:off x="4347577" y="2261453"/>
            <a:ext cx="237810"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4" name="Rectangle 23">
            <a:extLst>
              <a:ext uri="{FF2B5EF4-FFF2-40B4-BE49-F238E27FC236}">
                <a16:creationId xmlns:a16="http://schemas.microsoft.com/office/drawing/2014/main" id="{EB246560-A84D-4CC1-AD4F-2F245D8C1DA8}"/>
              </a:ext>
            </a:extLst>
          </p:cNvPr>
          <p:cNvSpPr/>
          <p:nvPr/>
        </p:nvSpPr>
        <p:spPr bwMode="auto">
          <a:xfrm>
            <a:off x="4579679"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5" name="Rectangle 24">
            <a:extLst>
              <a:ext uri="{FF2B5EF4-FFF2-40B4-BE49-F238E27FC236}">
                <a16:creationId xmlns:a16="http://schemas.microsoft.com/office/drawing/2014/main" id="{3EC68C78-795A-4BB4-9313-C851BE696721}"/>
              </a:ext>
            </a:extLst>
          </p:cNvPr>
          <p:cNvSpPr/>
          <p:nvPr/>
        </p:nvSpPr>
        <p:spPr bwMode="auto">
          <a:xfrm>
            <a:off x="4819391"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6" name="Rectangle 25">
            <a:extLst>
              <a:ext uri="{FF2B5EF4-FFF2-40B4-BE49-F238E27FC236}">
                <a16:creationId xmlns:a16="http://schemas.microsoft.com/office/drawing/2014/main" id="{F25E5F4B-5F98-4081-A8C9-864D82DF841E}"/>
              </a:ext>
            </a:extLst>
          </p:cNvPr>
          <p:cNvSpPr/>
          <p:nvPr/>
        </p:nvSpPr>
        <p:spPr bwMode="auto">
          <a:xfrm>
            <a:off x="5053396"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7" name="Rectangle 26">
            <a:extLst>
              <a:ext uri="{FF2B5EF4-FFF2-40B4-BE49-F238E27FC236}">
                <a16:creationId xmlns:a16="http://schemas.microsoft.com/office/drawing/2014/main" id="{50C4E4A2-C8E4-4D1C-91A7-203BCBA4D6EF}"/>
              </a:ext>
            </a:extLst>
          </p:cNvPr>
          <p:cNvSpPr/>
          <p:nvPr/>
        </p:nvSpPr>
        <p:spPr bwMode="auto">
          <a:xfrm>
            <a:off x="5293108"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8" name="Rectangle 27">
            <a:extLst>
              <a:ext uri="{FF2B5EF4-FFF2-40B4-BE49-F238E27FC236}">
                <a16:creationId xmlns:a16="http://schemas.microsoft.com/office/drawing/2014/main" id="{A7DC75E3-986E-47B9-88CB-093930A867A0}"/>
              </a:ext>
            </a:extLst>
          </p:cNvPr>
          <p:cNvSpPr/>
          <p:nvPr/>
        </p:nvSpPr>
        <p:spPr bwMode="auto">
          <a:xfrm>
            <a:off x="5532820"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29" name="Rectangle 28">
            <a:extLst>
              <a:ext uri="{FF2B5EF4-FFF2-40B4-BE49-F238E27FC236}">
                <a16:creationId xmlns:a16="http://schemas.microsoft.com/office/drawing/2014/main" id="{1501C15E-0FA0-47FE-AEE4-412F66A55255}"/>
              </a:ext>
            </a:extLst>
          </p:cNvPr>
          <p:cNvSpPr/>
          <p:nvPr/>
        </p:nvSpPr>
        <p:spPr bwMode="auto">
          <a:xfrm>
            <a:off x="5772532"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0" name="Rectangle 29">
            <a:extLst>
              <a:ext uri="{FF2B5EF4-FFF2-40B4-BE49-F238E27FC236}">
                <a16:creationId xmlns:a16="http://schemas.microsoft.com/office/drawing/2014/main" id="{F9639C4D-0E1E-49BA-BA29-9542A3FC5420}"/>
              </a:ext>
            </a:extLst>
          </p:cNvPr>
          <p:cNvSpPr/>
          <p:nvPr/>
        </p:nvSpPr>
        <p:spPr bwMode="auto">
          <a:xfrm>
            <a:off x="6006535"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1" name="Rectangle 30">
            <a:extLst>
              <a:ext uri="{FF2B5EF4-FFF2-40B4-BE49-F238E27FC236}">
                <a16:creationId xmlns:a16="http://schemas.microsoft.com/office/drawing/2014/main" id="{7379D180-4C3F-4C04-9794-72EB79D6BC79}"/>
              </a:ext>
            </a:extLst>
          </p:cNvPr>
          <p:cNvSpPr/>
          <p:nvPr/>
        </p:nvSpPr>
        <p:spPr bwMode="auto">
          <a:xfrm>
            <a:off x="6246247"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2" name="Rectangle 31">
            <a:extLst>
              <a:ext uri="{FF2B5EF4-FFF2-40B4-BE49-F238E27FC236}">
                <a16:creationId xmlns:a16="http://schemas.microsoft.com/office/drawing/2014/main" id="{84A413A7-DE74-43A8-B9C8-58966DF1A2A0}"/>
              </a:ext>
            </a:extLst>
          </p:cNvPr>
          <p:cNvSpPr/>
          <p:nvPr/>
        </p:nvSpPr>
        <p:spPr bwMode="auto">
          <a:xfrm>
            <a:off x="6480252"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3" name="Rectangle 32">
            <a:extLst>
              <a:ext uri="{FF2B5EF4-FFF2-40B4-BE49-F238E27FC236}">
                <a16:creationId xmlns:a16="http://schemas.microsoft.com/office/drawing/2014/main" id="{B6C10284-2902-427E-9C56-F498EA9D44C7}"/>
              </a:ext>
            </a:extLst>
          </p:cNvPr>
          <p:cNvSpPr/>
          <p:nvPr/>
        </p:nvSpPr>
        <p:spPr bwMode="auto">
          <a:xfrm>
            <a:off x="6719964"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4" name="Rectangle 33">
            <a:extLst>
              <a:ext uri="{FF2B5EF4-FFF2-40B4-BE49-F238E27FC236}">
                <a16:creationId xmlns:a16="http://schemas.microsoft.com/office/drawing/2014/main" id="{A8A61E98-46CA-418B-81EA-F14F053B3E55}"/>
              </a:ext>
            </a:extLst>
          </p:cNvPr>
          <p:cNvSpPr/>
          <p:nvPr/>
        </p:nvSpPr>
        <p:spPr bwMode="auto">
          <a:xfrm>
            <a:off x="6953968"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5" name="Rectangle 34">
            <a:extLst>
              <a:ext uri="{FF2B5EF4-FFF2-40B4-BE49-F238E27FC236}">
                <a16:creationId xmlns:a16="http://schemas.microsoft.com/office/drawing/2014/main" id="{ED71AA6C-0B4E-4BE4-BD3E-A8CF421DF4EC}"/>
              </a:ext>
            </a:extLst>
          </p:cNvPr>
          <p:cNvSpPr/>
          <p:nvPr/>
        </p:nvSpPr>
        <p:spPr bwMode="auto">
          <a:xfrm>
            <a:off x="7193679"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6" name="Rectangle 35">
            <a:extLst>
              <a:ext uri="{FF2B5EF4-FFF2-40B4-BE49-F238E27FC236}">
                <a16:creationId xmlns:a16="http://schemas.microsoft.com/office/drawing/2014/main" id="{3B0F1A0D-9F22-483C-945E-2C70FE7D6FF4}"/>
              </a:ext>
            </a:extLst>
          </p:cNvPr>
          <p:cNvSpPr/>
          <p:nvPr/>
        </p:nvSpPr>
        <p:spPr bwMode="auto">
          <a:xfrm>
            <a:off x="7433391"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7" name="Rectangle 36">
            <a:extLst>
              <a:ext uri="{FF2B5EF4-FFF2-40B4-BE49-F238E27FC236}">
                <a16:creationId xmlns:a16="http://schemas.microsoft.com/office/drawing/2014/main" id="{AAA7E9AA-DF2C-481C-999C-B818CABCEA58}"/>
              </a:ext>
            </a:extLst>
          </p:cNvPr>
          <p:cNvSpPr/>
          <p:nvPr/>
        </p:nvSpPr>
        <p:spPr bwMode="auto">
          <a:xfrm>
            <a:off x="7673103"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8" name="Rectangle 37">
            <a:extLst>
              <a:ext uri="{FF2B5EF4-FFF2-40B4-BE49-F238E27FC236}">
                <a16:creationId xmlns:a16="http://schemas.microsoft.com/office/drawing/2014/main" id="{0E4509EB-0208-4A22-A9A3-2A761776C361}"/>
              </a:ext>
            </a:extLst>
          </p:cNvPr>
          <p:cNvSpPr/>
          <p:nvPr/>
        </p:nvSpPr>
        <p:spPr bwMode="auto">
          <a:xfrm>
            <a:off x="7907108"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39" name="Rectangle 38">
            <a:extLst>
              <a:ext uri="{FF2B5EF4-FFF2-40B4-BE49-F238E27FC236}">
                <a16:creationId xmlns:a16="http://schemas.microsoft.com/office/drawing/2014/main" id="{F11F2164-B461-4AD4-9EA8-792FA22336CC}"/>
              </a:ext>
            </a:extLst>
          </p:cNvPr>
          <p:cNvSpPr/>
          <p:nvPr/>
        </p:nvSpPr>
        <p:spPr bwMode="auto">
          <a:xfrm>
            <a:off x="8146820"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0" name="Rectangle 39">
            <a:extLst>
              <a:ext uri="{FF2B5EF4-FFF2-40B4-BE49-F238E27FC236}">
                <a16:creationId xmlns:a16="http://schemas.microsoft.com/office/drawing/2014/main" id="{188107AD-4886-425E-85BE-FB0E2AF3E979}"/>
              </a:ext>
            </a:extLst>
          </p:cNvPr>
          <p:cNvSpPr/>
          <p:nvPr/>
        </p:nvSpPr>
        <p:spPr bwMode="auto">
          <a:xfrm>
            <a:off x="8380824"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1" name="Rectangle 40">
            <a:extLst>
              <a:ext uri="{FF2B5EF4-FFF2-40B4-BE49-F238E27FC236}">
                <a16:creationId xmlns:a16="http://schemas.microsoft.com/office/drawing/2014/main" id="{3B47B7E2-0166-4D5A-8120-1B8EE5978B59}"/>
              </a:ext>
            </a:extLst>
          </p:cNvPr>
          <p:cNvSpPr/>
          <p:nvPr/>
        </p:nvSpPr>
        <p:spPr bwMode="auto">
          <a:xfrm>
            <a:off x="8620535" y="2261453"/>
            <a:ext cx="237810"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2" name="Rectangle 41">
            <a:extLst>
              <a:ext uri="{FF2B5EF4-FFF2-40B4-BE49-F238E27FC236}">
                <a16:creationId xmlns:a16="http://schemas.microsoft.com/office/drawing/2014/main" id="{12DDC7C3-DFD1-4D11-AED5-AF477F95F8E1}"/>
              </a:ext>
            </a:extLst>
          </p:cNvPr>
          <p:cNvSpPr/>
          <p:nvPr/>
        </p:nvSpPr>
        <p:spPr bwMode="auto">
          <a:xfrm>
            <a:off x="8852637"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3" name="Rectangle 42">
            <a:extLst>
              <a:ext uri="{FF2B5EF4-FFF2-40B4-BE49-F238E27FC236}">
                <a16:creationId xmlns:a16="http://schemas.microsoft.com/office/drawing/2014/main" id="{E680ADAF-C912-4131-83BD-8DCAD2747609}"/>
              </a:ext>
            </a:extLst>
          </p:cNvPr>
          <p:cNvSpPr/>
          <p:nvPr/>
        </p:nvSpPr>
        <p:spPr bwMode="auto">
          <a:xfrm>
            <a:off x="9092349"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4" name="Rectangle 43">
            <a:extLst>
              <a:ext uri="{FF2B5EF4-FFF2-40B4-BE49-F238E27FC236}">
                <a16:creationId xmlns:a16="http://schemas.microsoft.com/office/drawing/2014/main" id="{79E394A5-6BD5-43D2-B13C-3039C766ABE9}"/>
              </a:ext>
            </a:extLst>
          </p:cNvPr>
          <p:cNvSpPr/>
          <p:nvPr/>
        </p:nvSpPr>
        <p:spPr bwMode="auto">
          <a:xfrm>
            <a:off x="9332061"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5" name="Rectangle 44">
            <a:extLst>
              <a:ext uri="{FF2B5EF4-FFF2-40B4-BE49-F238E27FC236}">
                <a16:creationId xmlns:a16="http://schemas.microsoft.com/office/drawing/2014/main" id="{C5F0E03E-B9A1-4DF5-B408-10765295937B}"/>
              </a:ext>
            </a:extLst>
          </p:cNvPr>
          <p:cNvSpPr/>
          <p:nvPr/>
        </p:nvSpPr>
        <p:spPr bwMode="auto">
          <a:xfrm>
            <a:off x="9571772"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6" name="Rectangle 45">
            <a:extLst>
              <a:ext uri="{FF2B5EF4-FFF2-40B4-BE49-F238E27FC236}">
                <a16:creationId xmlns:a16="http://schemas.microsoft.com/office/drawing/2014/main" id="{7CB3C704-003E-479A-AD30-CBB182EA9D64}"/>
              </a:ext>
            </a:extLst>
          </p:cNvPr>
          <p:cNvSpPr/>
          <p:nvPr/>
        </p:nvSpPr>
        <p:spPr bwMode="auto">
          <a:xfrm>
            <a:off x="9805777"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7" name="Rectangle 46">
            <a:extLst>
              <a:ext uri="{FF2B5EF4-FFF2-40B4-BE49-F238E27FC236}">
                <a16:creationId xmlns:a16="http://schemas.microsoft.com/office/drawing/2014/main" id="{A84D548A-318E-4B3E-B81B-AFD2D004B4F0}"/>
              </a:ext>
            </a:extLst>
          </p:cNvPr>
          <p:cNvSpPr/>
          <p:nvPr/>
        </p:nvSpPr>
        <p:spPr bwMode="auto">
          <a:xfrm>
            <a:off x="10045489" y="2261453"/>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8" name="Rectangle 47">
            <a:extLst>
              <a:ext uri="{FF2B5EF4-FFF2-40B4-BE49-F238E27FC236}">
                <a16:creationId xmlns:a16="http://schemas.microsoft.com/office/drawing/2014/main" id="{FE72A596-B1D3-4918-87B5-3F16F9666853}"/>
              </a:ext>
            </a:extLst>
          </p:cNvPr>
          <p:cNvSpPr/>
          <p:nvPr/>
        </p:nvSpPr>
        <p:spPr bwMode="auto">
          <a:xfrm>
            <a:off x="2679109" y="2261453"/>
            <a:ext cx="7606093" cy="264071"/>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49" name="Rectangle 48">
            <a:extLst>
              <a:ext uri="{FF2B5EF4-FFF2-40B4-BE49-F238E27FC236}">
                <a16:creationId xmlns:a16="http://schemas.microsoft.com/office/drawing/2014/main" id="{0FD50074-AA5B-46F6-9D58-80FA1C6405F0}"/>
              </a:ext>
            </a:extLst>
          </p:cNvPr>
          <p:cNvSpPr/>
          <p:nvPr/>
        </p:nvSpPr>
        <p:spPr bwMode="auto">
          <a:xfrm>
            <a:off x="2679108" y="2781031"/>
            <a:ext cx="237808"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0" name="Rectangle 49">
            <a:extLst>
              <a:ext uri="{FF2B5EF4-FFF2-40B4-BE49-F238E27FC236}">
                <a16:creationId xmlns:a16="http://schemas.microsoft.com/office/drawing/2014/main" id="{BD0C56E9-9FD6-4444-99B6-F34BC29FF2FF}"/>
              </a:ext>
            </a:extLst>
          </p:cNvPr>
          <p:cNvSpPr/>
          <p:nvPr/>
        </p:nvSpPr>
        <p:spPr bwMode="auto">
          <a:xfrm>
            <a:off x="2916917"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1" name="Rectangle 50">
            <a:extLst>
              <a:ext uri="{FF2B5EF4-FFF2-40B4-BE49-F238E27FC236}">
                <a16:creationId xmlns:a16="http://schemas.microsoft.com/office/drawing/2014/main" id="{C766B88D-DD4B-49D8-AE8D-F657FA405AEA}"/>
              </a:ext>
            </a:extLst>
          </p:cNvPr>
          <p:cNvSpPr/>
          <p:nvPr/>
        </p:nvSpPr>
        <p:spPr bwMode="auto">
          <a:xfrm>
            <a:off x="3150922"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2" name="Rectangle 51">
            <a:extLst>
              <a:ext uri="{FF2B5EF4-FFF2-40B4-BE49-F238E27FC236}">
                <a16:creationId xmlns:a16="http://schemas.microsoft.com/office/drawing/2014/main" id="{23E3E8EB-9B93-41A6-BCF4-DEA30D9A9F3B}"/>
              </a:ext>
            </a:extLst>
          </p:cNvPr>
          <p:cNvSpPr/>
          <p:nvPr/>
        </p:nvSpPr>
        <p:spPr bwMode="auto">
          <a:xfrm>
            <a:off x="3390633"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53" name="Rectangle 52">
            <a:extLst>
              <a:ext uri="{FF2B5EF4-FFF2-40B4-BE49-F238E27FC236}">
                <a16:creationId xmlns:a16="http://schemas.microsoft.com/office/drawing/2014/main" id="{07762F8F-FFE5-44F7-B7B9-714EE1E99E20}"/>
              </a:ext>
            </a:extLst>
          </p:cNvPr>
          <p:cNvSpPr/>
          <p:nvPr/>
        </p:nvSpPr>
        <p:spPr bwMode="auto">
          <a:xfrm>
            <a:off x="3634151"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4" name="Rectangle 53">
            <a:extLst>
              <a:ext uri="{FF2B5EF4-FFF2-40B4-BE49-F238E27FC236}">
                <a16:creationId xmlns:a16="http://schemas.microsoft.com/office/drawing/2014/main" id="{6BECD6FB-D74A-486E-9104-DDA6272BE814}"/>
              </a:ext>
            </a:extLst>
          </p:cNvPr>
          <p:cNvSpPr/>
          <p:nvPr/>
        </p:nvSpPr>
        <p:spPr bwMode="auto">
          <a:xfrm>
            <a:off x="3873862"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5" name="Rectangle 54">
            <a:extLst>
              <a:ext uri="{FF2B5EF4-FFF2-40B4-BE49-F238E27FC236}">
                <a16:creationId xmlns:a16="http://schemas.microsoft.com/office/drawing/2014/main" id="{C9EB88C7-E88D-4FDD-BE8D-98A69BF31468}"/>
              </a:ext>
            </a:extLst>
          </p:cNvPr>
          <p:cNvSpPr/>
          <p:nvPr/>
        </p:nvSpPr>
        <p:spPr bwMode="auto">
          <a:xfrm>
            <a:off x="4107866"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6" name="Rectangle 55">
            <a:extLst>
              <a:ext uri="{FF2B5EF4-FFF2-40B4-BE49-F238E27FC236}">
                <a16:creationId xmlns:a16="http://schemas.microsoft.com/office/drawing/2014/main" id="{A848F981-0A70-46B7-9838-94CC9F2DFBFE}"/>
              </a:ext>
            </a:extLst>
          </p:cNvPr>
          <p:cNvSpPr/>
          <p:nvPr/>
        </p:nvSpPr>
        <p:spPr bwMode="auto">
          <a:xfrm>
            <a:off x="4347577" y="2781031"/>
            <a:ext cx="237810"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7" name="Rectangle 56">
            <a:extLst>
              <a:ext uri="{FF2B5EF4-FFF2-40B4-BE49-F238E27FC236}">
                <a16:creationId xmlns:a16="http://schemas.microsoft.com/office/drawing/2014/main" id="{8EC12FC0-513A-43F2-82F4-6388472E3BBE}"/>
              </a:ext>
            </a:extLst>
          </p:cNvPr>
          <p:cNvSpPr/>
          <p:nvPr/>
        </p:nvSpPr>
        <p:spPr bwMode="auto">
          <a:xfrm>
            <a:off x="4579679"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8" name="Rectangle 57">
            <a:extLst>
              <a:ext uri="{FF2B5EF4-FFF2-40B4-BE49-F238E27FC236}">
                <a16:creationId xmlns:a16="http://schemas.microsoft.com/office/drawing/2014/main" id="{406A3A8D-F78D-4E2E-B04F-041A91708668}"/>
              </a:ext>
            </a:extLst>
          </p:cNvPr>
          <p:cNvSpPr/>
          <p:nvPr/>
        </p:nvSpPr>
        <p:spPr bwMode="auto">
          <a:xfrm>
            <a:off x="4819391"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59" name="Rectangle 58">
            <a:extLst>
              <a:ext uri="{FF2B5EF4-FFF2-40B4-BE49-F238E27FC236}">
                <a16:creationId xmlns:a16="http://schemas.microsoft.com/office/drawing/2014/main" id="{AD7113D4-E33B-4259-8C20-E085FE8D5D43}"/>
              </a:ext>
            </a:extLst>
          </p:cNvPr>
          <p:cNvSpPr/>
          <p:nvPr/>
        </p:nvSpPr>
        <p:spPr bwMode="auto">
          <a:xfrm>
            <a:off x="5053396"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0" name="Rectangle 59">
            <a:extLst>
              <a:ext uri="{FF2B5EF4-FFF2-40B4-BE49-F238E27FC236}">
                <a16:creationId xmlns:a16="http://schemas.microsoft.com/office/drawing/2014/main" id="{EA4DCCB7-C39D-4280-BC16-3FC88586A4C5}"/>
              </a:ext>
            </a:extLst>
          </p:cNvPr>
          <p:cNvSpPr/>
          <p:nvPr/>
        </p:nvSpPr>
        <p:spPr bwMode="auto">
          <a:xfrm>
            <a:off x="5293108"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1" name="Rectangle 60">
            <a:extLst>
              <a:ext uri="{FF2B5EF4-FFF2-40B4-BE49-F238E27FC236}">
                <a16:creationId xmlns:a16="http://schemas.microsoft.com/office/drawing/2014/main" id="{EC324598-1EA0-4B74-BF4F-6095C145CB92}"/>
              </a:ext>
            </a:extLst>
          </p:cNvPr>
          <p:cNvSpPr/>
          <p:nvPr/>
        </p:nvSpPr>
        <p:spPr bwMode="auto">
          <a:xfrm>
            <a:off x="5532820"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2" name="Rectangle 61">
            <a:extLst>
              <a:ext uri="{FF2B5EF4-FFF2-40B4-BE49-F238E27FC236}">
                <a16:creationId xmlns:a16="http://schemas.microsoft.com/office/drawing/2014/main" id="{C2DDE5F7-7FA8-449F-B247-B529BC03A4C4}"/>
              </a:ext>
            </a:extLst>
          </p:cNvPr>
          <p:cNvSpPr/>
          <p:nvPr/>
        </p:nvSpPr>
        <p:spPr bwMode="auto">
          <a:xfrm>
            <a:off x="5772532"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3" name="Rectangle 62">
            <a:extLst>
              <a:ext uri="{FF2B5EF4-FFF2-40B4-BE49-F238E27FC236}">
                <a16:creationId xmlns:a16="http://schemas.microsoft.com/office/drawing/2014/main" id="{648F9888-9686-4CA3-BB87-16836E0663F7}"/>
              </a:ext>
            </a:extLst>
          </p:cNvPr>
          <p:cNvSpPr/>
          <p:nvPr/>
        </p:nvSpPr>
        <p:spPr bwMode="auto">
          <a:xfrm>
            <a:off x="6006535"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4" name="Rectangle 63">
            <a:extLst>
              <a:ext uri="{FF2B5EF4-FFF2-40B4-BE49-F238E27FC236}">
                <a16:creationId xmlns:a16="http://schemas.microsoft.com/office/drawing/2014/main" id="{52DBE982-03E2-4F11-9951-ACE3FDD30ED9}"/>
              </a:ext>
            </a:extLst>
          </p:cNvPr>
          <p:cNvSpPr/>
          <p:nvPr/>
        </p:nvSpPr>
        <p:spPr bwMode="auto">
          <a:xfrm>
            <a:off x="6246247"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5" name="Rectangle 64">
            <a:extLst>
              <a:ext uri="{FF2B5EF4-FFF2-40B4-BE49-F238E27FC236}">
                <a16:creationId xmlns:a16="http://schemas.microsoft.com/office/drawing/2014/main" id="{C3AC800C-0E5A-4389-9520-B15B9B0BA86B}"/>
              </a:ext>
            </a:extLst>
          </p:cNvPr>
          <p:cNvSpPr/>
          <p:nvPr/>
        </p:nvSpPr>
        <p:spPr bwMode="auto">
          <a:xfrm>
            <a:off x="6480252"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6" name="Rectangle 65">
            <a:extLst>
              <a:ext uri="{FF2B5EF4-FFF2-40B4-BE49-F238E27FC236}">
                <a16:creationId xmlns:a16="http://schemas.microsoft.com/office/drawing/2014/main" id="{EA61F19D-2997-47C1-9B81-9394EF576B43}"/>
              </a:ext>
            </a:extLst>
          </p:cNvPr>
          <p:cNvSpPr/>
          <p:nvPr/>
        </p:nvSpPr>
        <p:spPr bwMode="auto">
          <a:xfrm>
            <a:off x="6719964"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7" name="Rectangle 66">
            <a:extLst>
              <a:ext uri="{FF2B5EF4-FFF2-40B4-BE49-F238E27FC236}">
                <a16:creationId xmlns:a16="http://schemas.microsoft.com/office/drawing/2014/main" id="{1E4674CA-6B5C-4A6B-8596-DAF114961C16}"/>
              </a:ext>
            </a:extLst>
          </p:cNvPr>
          <p:cNvSpPr/>
          <p:nvPr/>
        </p:nvSpPr>
        <p:spPr bwMode="auto">
          <a:xfrm>
            <a:off x="6953968"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8" name="Rectangle 67">
            <a:extLst>
              <a:ext uri="{FF2B5EF4-FFF2-40B4-BE49-F238E27FC236}">
                <a16:creationId xmlns:a16="http://schemas.microsoft.com/office/drawing/2014/main" id="{A49BC2D5-FD6B-494D-91E9-C988B69D836C}"/>
              </a:ext>
            </a:extLst>
          </p:cNvPr>
          <p:cNvSpPr/>
          <p:nvPr/>
        </p:nvSpPr>
        <p:spPr bwMode="auto">
          <a:xfrm>
            <a:off x="7193679"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69" name="Rectangle 68">
            <a:extLst>
              <a:ext uri="{FF2B5EF4-FFF2-40B4-BE49-F238E27FC236}">
                <a16:creationId xmlns:a16="http://schemas.microsoft.com/office/drawing/2014/main" id="{93D421CA-F30B-4E6B-A934-96D4E79D90F3}"/>
              </a:ext>
            </a:extLst>
          </p:cNvPr>
          <p:cNvSpPr/>
          <p:nvPr/>
        </p:nvSpPr>
        <p:spPr bwMode="auto">
          <a:xfrm>
            <a:off x="7433391"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0" name="Rectangle 69">
            <a:extLst>
              <a:ext uri="{FF2B5EF4-FFF2-40B4-BE49-F238E27FC236}">
                <a16:creationId xmlns:a16="http://schemas.microsoft.com/office/drawing/2014/main" id="{2BAA37E9-6126-4ADB-B61B-503E776769ED}"/>
              </a:ext>
            </a:extLst>
          </p:cNvPr>
          <p:cNvSpPr/>
          <p:nvPr/>
        </p:nvSpPr>
        <p:spPr bwMode="auto">
          <a:xfrm>
            <a:off x="7673103"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1" name="Rectangle 70">
            <a:extLst>
              <a:ext uri="{FF2B5EF4-FFF2-40B4-BE49-F238E27FC236}">
                <a16:creationId xmlns:a16="http://schemas.microsoft.com/office/drawing/2014/main" id="{5DDBE824-2DCC-477B-8239-F233AA62DF1B}"/>
              </a:ext>
            </a:extLst>
          </p:cNvPr>
          <p:cNvSpPr/>
          <p:nvPr/>
        </p:nvSpPr>
        <p:spPr bwMode="auto">
          <a:xfrm>
            <a:off x="7907108"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2" name="Rectangle 71">
            <a:extLst>
              <a:ext uri="{FF2B5EF4-FFF2-40B4-BE49-F238E27FC236}">
                <a16:creationId xmlns:a16="http://schemas.microsoft.com/office/drawing/2014/main" id="{A7033629-7235-4778-B466-75C046E02585}"/>
              </a:ext>
            </a:extLst>
          </p:cNvPr>
          <p:cNvSpPr/>
          <p:nvPr/>
        </p:nvSpPr>
        <p:spPr bwMode="auto">
          <a:xfrm>
            <a:off x="8146820" y="2781031"/>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73" name="Rectangle 72">
            <a:extLst>
              <a:ext uri="{FF2B5EF4-FFF2-40B4-BE49-F238E27FC236}">
                <a16:creationId xmlns:a16="http://schemas.microsoft.com/office/drawing/2014/main" id="{4925FAE1-98E4-4170-B180-80E698E8A588}"/>
              </a:ext>
            </a:extLst>
          </p:cNvPr>
          <p:cNvSpPr/>
          <p:nvPr/>
        </p:nvSpPr>
        <p:spPr bwMode="auto">
          <a:xfrm>
            <a:off x="8380824" y="2781031"/>
            <a:ext cx="239712"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b="1">
              <a:cs typeface="Arial" charset="0"/>
            </a:endParaRPr>
          </a:p>
        </p:txBody>
      </p:sp>
      <p:sp>
        <p:nvSpPr>
          <p:cNvPr id="74" name="Rectangle 73">
            <a:extLst>
              <a:ext uri="{FF2B5EF4-FFF2-40B4-BE49-F238E27FC236}">
                <a16:creationId xmlns:a16="http://schemas.microsoft.com/office/drawing/2014/main" id="{EA30B1A7-370B-4E19-80AC-12C7AC4E671C}"/>
              </a:ext>
            </a:extLst>
          </p:cNvPr>
          <p:cNvSpPr/>
          <p:nvPr/>
        </p:nvSpPr>
        <p:spPr bwMode="auto">
          <a:xfrm>
            <a:off x="8620535" y="2781031"/>
            <a:ext cx="237810"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b="1">
              <a:cs typeface="Arial" charset="0"/>
            </a:endParaRPr>
          </a:p>
        </p:txBody>
      </p:sp>
      <p:sp>
        <p:nvSpPr>
          <p:cNvPr id="75" name="Rectangle 74">
            <a:extLst>
              <a:ext uri="{FF2B5EF4-FFF2-40B4-BE49-F238E27FC236}">
                <a16:creationId xmlns:a16="http://schemas.microsoft.com/office/drawing/2014/main" id="{D78057E2-C052-4A3C-898B-9E82DFCC90C5}"/>
              </a:ext>
            </a:extLst>
          </p:cNvPr>
          <p:cNvSpPr/>
          <p:nvPr/>
        </p:nvSpPr>
        <p:spPr bwMode="auto">
          <a:xfrm>
            <a:off x="8852637" y="2781031"/>
            <a:ext cx="239712"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b="1">
              <a:cs typeface="Arial" charset="0"/>
            </a:endParaRPr>
          </a:p>
        </p:txBody>
      </p:sp>
      <p:sp>
        <p:nvSpPr>
          <p:cNvPr id="76" name="Rectangle 75">
            <a:extLst>
              <a:ext uri="{FF2B5EF4-FFF2-40B4-BE49-F238E27FC236}">
                <a16:creationId xmlns:a16="http://schemas.microsoft.com/office/drawing/2014/main" id="{9ACB929F-562A-45AA-BC64-90250EF48B42}"/>
              </a:ext>
            </a:extLst>
          </p:cNvPr>
          <p:cNvSpPr/>
          <p:nvPr/>
        </p:nvSpPr>
        <p:spPr bwMode="auto">
          <a:xfrm>
            <a:off x="9092349" y="2781031"/>
            <a:ext cx="239712"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b="1">
              <a:cs typeface="Arial" charset="0"/>
            </a:endParaRPr>
          </a:p>
        </p:txBody>
      </p:sp>
      <p:sp>
        <p:nvSpPr>
          <p:cNvPr id="77" name="Rectangle 76">
            <a:extLst>
              <a:ext uri="{FF2B5EF4-FFF2-40B4-BE49-F238E27FC236}">
                <a16:creationId xmlns:a16="http://schemas.microsoft.com/office/drawing/2014/main" id="{131E2AAC-B9C0-41A5-8232-AE183094877C}"/>
              </a:ext>
            </a:extLst>
          </p:cNvPr>
          <p:cNvSpPr/>
          <p:nvPr/>
        </p:nvSpPr>
        <p:spPr bwMode="auto">
          <a:xfrm>
            <a:off x="9332061" y="2781031"/>
            <a:ext cx="239712"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b="1">
              <a:cs typeface="Arial" charset="0"/>
            </a:endParaRPr>
          </a:p>
        </p:txBody>
      </p:sp>
      <p:sp>
        <p:nvSpPr>
          <p:cNvPr id="78" name="Rectangle 77">
            <a:extLst>
              <a:ext uri="{FF2B5EF4-FFF2-40B4-BE49-F238E27FC236}">
                <a16:creationId xmlns:a16="http://schemas.microsoft.com/office/drawing/2014/main" id="{ECFA16BF-2DC1-4B40-BA64-7769D4A32A7E}"/>
              </a:ext>
            </a:extLst>
          </p:cNvPr>
          <p:cNvSpPr/>
          <p:nvPr/>
        </p:nvSpPr>
        <p:spPr bwMode="auto">
          <a:xfrm>
            <a:off x="9571772" y="2781031"/>
            <a:ext cx="239712"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b="1">
              <a:cs typeface="Arial" charset="0"/>
            </a:endParaRPr>
          </a:p>
        </p:txBody>
      </p:sp>
      <p:sp>
        <p:nvSpPr>
          <p:cNvPr id="79" name="Rectangle 78">
            <a:extLst>
              <a:ext uri="{FF2B5EF4-FFF2-40B4-BE49-F238E27FC236}">
                <a16:creationId xmlns:a16="http://schemas.microsoft.com/office/drawing/2014/main" id="{633429AE-4C1C-4E02-9B81-76AEBB8682EF}"/>
              </a:ext>
            </a:extLst>
          </p:cNvPr>
          <p:cNvSpPr/>
          <p:nvPr/>
        </p:nvSpPr>
        <p:spPr bwMode="auto">
          <a:xfrm>
            <a:off x="9805777" y="2781031"/>
            <a:ext cx="239712"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b="1">
              <a:cs typeface="Arial" charset="0"/>
            </a:endParaRPr>
          </a:p>
        </p:txBody>
      </p:sp>
      <p:sp>
        <p:nvSpPr>
          <p:cNvPr id="80" name="Rectangle 79">
            <a:extLst>
              <a:ext uri="{FF2B5EF4-FFF2-40B4-BE49-F238E27FC236}">
                <a16:creationId xmlns:a16="http://schemas.microsoft.com/office/drawing/2014/main" id="{B23A4CAE-0ED7-4448-BBCB-9AB886F5BC36}"/>
              </a:ext>
            </a:extLst>
          </p:cNvPr>
          <p:cNvSpPr/>
          <p:nvPr/>
        </p:nvSpPr>
        <p:spPr bwMode="auto">
          <a:xfrm>
            <a:off x="10045489" y="2781031"/>
            <a:ext cx="239712"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b="1">
              <a:cs typeface="Arial" charset="0"/>
            </a:endParaRPr>
          </a:p>
        </p:txBody>
      </p:sp>
      <p:sp>
        <p:nvSpPr>
          <p:cNvPr id="81" name="Rectangle 80">
            <a:extLst>
              <a:ext uri="{FF2B5EF4-FFF2-40B4-BE49-F238E27FC236}">
                <a16:creationId xmlns:a16="http://schemas.microsoft.com/office/drawing/2014/main" id="{2F08E368-706D-415F-8ACE-CC85CFDC7150}"/>
              </a:ext>
            </a:extLst>
          </p:cNvPr>
          <p:cNvSpPr/>
          <p:nvPr/>
        </p:nvSpPr>
        <p:spPr bwMode="auto">
          <a:xfrm>
            <a:off x="2679109" y="2781031"/>
            <a:ext cx="7606093" cy="264071"/>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82" name="TextBox 21503">
            <a:extLst>
              <a:ext uri="{FF2B5EF4-FFF2-40B4-BE49-F238E27FC236}">
                <a16:creationId xmlns:a16="http://schemas.microsoft.com/office/drawing/2014/main" id="{0CB305D7-175B-40AA-BB48-B8FEE1D9C45A}"/>
              </a:ext>
            </a:extLst>
          </p:cNvPr>
          <p:cNvSpPr txBox="1">
            <a:spLocks noChangeArrowheads="1"/>
          </p:cNvSpPr>
          <p:nvPr/>
        </p:nvSpPr>
        <p:spPr bwMode="auto">
          <a:xfrm>
            <a:off x="8536929" y="2728399"/>
            <a:ext cx="15902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800" dirty="0">
                <a:solidFill>
                  <a:schemeClr val="bg1"/>
                </a:solidFill>
              </a:rPr>
              <a:t>ISR number</a:t>
            </a:r>
          </a:p>
        </p:txBody>
      </p:sp>
      <p:sp>
        <p:nvSpPr>
          <p:cNvPr id="83" name="TextBox 106">
            <a:extLst>
              <a:ext uri="{FF2B5EF4-FFF2-40B4-BE49-F238E27FC236}">
                <a16:creationId xmlns:a16="http://schemas.microsoft.com/office/drawing/2014/main" id="{A2B5A561-5C45-425E-88BF-AEAE081B88AB}"/>
              </a:ext>
            </a:extLst>
          </p:cNvPr>
          <p:cNvSpPr txBox="1">
            <a:spLocks noChangeArrowheads="1"/>
          </p:cNvSpPr>
          <p:nvPr/>
        </p:nvSpPr>
        <p:spPr bwMode="auto">
          <a:xfrm>
            <a:off x="7825663" y="2226851"/>
            <a:ext cx="942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84" name="TextBox 107">
            <a:extLst>
              <a:ext uri="{FF2B5EF4-FFF2-40B4-BE49-F238E27FC236}">
                <a16:creationId xmlns:a16="http://schemas.microsoft.com/office/drawing/2014/main" id="{F977506C-B037-4469-B9DB-3ADBDEB95420}"/>
              </a:ext>
            </a:extLst>
          </p:cNvPr>
          <p:cNvSpPr txBox="1">
            <a:spLocks noChangeArrowheads="1"/>
          </p:cNvSpPr>
          <p:nvPr/>
        </p:nvSpPr>
        <p:spPr bwMode="auto">
          <a:xfrm>
            <a:off x="5211301" y="2781031"/>
            <a:ext cx="12499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85" name="Rectangle 84">
            <a:extLst>
              <a:ext uri="{FF2B5EF4-FFF2-40B4-BE49-F238E27FC236}">
                <a16:creationId xmlns:a16="http://schemas.microsoft.com/office/drawing/2014/main" id="{C5079CF8-4C52-4671-9319-8F6A9DB1D715}"/>
              </a:ext>
            </a:extLst>
          </p:cNvPr>
          <p:cNvSpPr/>
          <p:nvPr/>
        </p:nvSpPr>
        <p:spPr bwMode="auto">
          <a:xfrm>
            <a:off x="2679108" y="3339147"/>
            <a:ext cx="237808"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6" name="Rectangle 85">
            <a:extLst>
              <a:ext uri="{FF2B5EF4-FFF2-40B4-BE49-F238E27FC236}">
                <a16:creationId xmlns:a16="http://schemas.microsoft.com/office/drawing/2014/main" id="{E1F95844-9CA2-4FFB-BA44-366C71430821}"/>
              </a:ext>
            </a:extLst>
          </p:cNvPr>
          <p:cNvSpPr/>
          <p:nvPr/>
        </p:nvSpPr>
        <p:spPr bwMode="auto">
          <a:xfrm>
            <a:off x="2916917"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7" name="Rectangle 86">
            <a:extLst>
              <a:ext uri="{FF2B5EF4-FFF2-40B4-BE49-F238E27FC236}">
                <a16:creationId xmlns:a16="http://schemas.microsoft.com/office/drawing/2014/main" id="{A8533337-3E8B-41A0-B573-1815406E02FF}"/>
              </a:ext>
            </a:extLst>
          </p:cNvPr>
          <p:cNvSpPr/>
          <p:nvPr/>
        </p:nvSpPr>
        <p:spPr bwMode="auto">
          <a:xfrm>
            <a:off x="3150922"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8" name="Rectangle 87">
            <a:extLst>
              <a:ext uri="{FF2B5EF4-FFF2-40B4-BE49-F238E27FC236}">
                <a16:creationId xmlns:a16="http://schemas.microsoft.com/office/drawing/2014/main" id="{90F93C2D-36F1-4F3D-8792-C354A6386E80}"/>
              </a:ext>
            </a:extLst>
          </p:cNvPr>
          <p:cNvSpPr/>
          <p:nvPr/>
        </p:nvSpPr>
        <p:spPr bwMode="auto">
          <a:xfrm>
            <a:off x="3390633"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89" name="Rectangle 88">
            <a:extLst>
              <a:ext uri="{FF2B5EF4-FFF2-40B4-BE49-F238E27FC236}">
                <a16:creationId xmlns:a16="http://schemas.microsoft.com/office/drawing/2014/main" id="{39EB32BE-B49D-4985-B20B-6527A63632C6}"/>
              </a:ext>
            </a:extLst>
          </p:cNvPr>
          <p:cNvSpPr/>
          <p:nvPr/>
        </p:nvSpPr>
        <p:spPr bwMode="auto">
          <a:xfrm>
            <a:off x="3634151"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0" name="Rectangle 89">
            <a:extLst>
              <a:ext uri="{FF2B5EF4-FFF2-40B4-BE49-F238E27FC236}">
                <a16:creationId xmlns:a16="http://schemas.microsoft.com/office/drawing/2014/main" id="{3DE3F855-3DF5-4365-9FC5-C60661F1E07F}"/>
              </a:ext>
            </a:extLst>
          </p:cNvPr>
          <p:cNvSpPr/>
          <p:nvPr/>
        </p:nvSpPr>
        <p:spPr bwMode="auto">
          <a:xfrm>
            <a:off x="3873864" y="3339147"/>
            <a:ext cx="473715" cy="264072"/>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cs typeface="Arial" charset="0"/>
              </a:rPr>
              <a:t>ICI/IT</a:t>
            </a:r>
          </a:p>
        </p:txBody>
      </p:sp>
      <p:sp>
        <p:nvSpPr>
          <p:cNvPr id="91" name="Rectangle 90">
            <a:extLst>
              <a:ext uri="{FF2B5EF4-FFF2-40B4-BE49-F238E27FC236}">
                <a16:creationId xmlns:a16="http://schemas.microsoft.com/office/drawing/2014/main" id="{FA6D7B86-6495-4C4C-A0E1-57DCAB617D3D}"/>
              </a:ext>
            </a:extLst>
          </p:cNvPr>
          <p:cNvSpPr/>
          <p:nvPr/>
        </p:nvSpPr>
        <p:spPr bwMode="auto">
          <a:xfrm>
            <a:off x="4579679"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2" name="Rectangle 91">
            <a:extLst>
              <a:ext uri="{FF2B5EF4-FFF2-40B4-BE49-F238E27FC236}">
                <a16:creationId xmlns:a16="http://schemas.microsoft.com/office/drawing/2014/main" id="{1507D17B-DE10-4278-B6BC-0E8BEA42BD4C}"/>
              </a:ext>
            </a:extLst>
          </p:cNvPr>
          <p:cNvSpPr/>
          <p:nvPr/>
        </p:nvSpPr>
        <p:spPr bwMode="auto">
          <a:xfrm>
            <a:off x="4819391"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3" name="Rectangle 92">
            <a:extLst>
              <a:ext uri="{FF2B5EF4-FFF2-40B4-BE49-F238E27FC236}">
                <a16:creationId xmlns:a16="http://schemas.microsoft.com/office/drawing/2014/main" id="{FEBBCBCC-D2B8-4A62-B226-901338046285}"/>
              </a:ext>
            </a:extLst>
          </p:cNvPr>
          <p:cNvSpPr/>
          <p:nvPr/>
        </p:nvSpPr>
        <p:spPr bwMode="auto">
          <a:xfrm>
            <a:off x="5053396"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4" name="Rectangle 93">
            <a:extLst>
              <a:ext uri="{FF2B5EF4-FFF2-40B4-BE49-F238E27FC236}">
                <a16:creationId xmlns:a16="http://schemas.microsoft.com/office/drawing/2014/main" id="{A6BFBC24-88F6-49D8-B36D-141DAE14A026}"/>
              </a:ext>
            </a:extLst>
          </p:cNvPr>
          <p:cNvSpPr/>
          <p:nvPr/>
        </p:nvSpPr>
        <p:spPr bwMode="auto">
          <a:xfrm>
            <a:off x="5293108"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5" name="Rectangle 94">
            <a:extLst>
              <a:ext uri="{FF2B5EF4-FFF2-40B4-BE49-F238E27FC236}">
                <a16:creationId xmlns:a16="http://schemas.microsoft.com/office/drawing/2014/main" id="{3E73E29B-FB34-4560-AB83-493A58F8DFF5}"/>
              </a:ext>
            </a:extLst>
          </p:cNvPr>
          <p:cNvSpPr/>
          <p:nvPr/>
        </p:nvSpPr>
        <p:spPr bwMode="auto">
          <a:xfrm>
            <a:off x="5532820"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6" name="Rectangle 95">
            <a:extLst>
              <a:ext uri="{FF2B5EF4-FFF2-40B4-BE49-F238E27FC236}">
                <a16:creationId xmlns:a16="http://schemas.microsoft.com/office/drawing/2014/main" id="{7007B545-9400-40EF-BB69-604CC47ACECE}"/>
              </a:ext>
            </a:extLst>
          </p:cNvPr>
          <p:cNvSpPr/>
          <p:nvPr/>
        </p:nvSpPr>
        <p:spPr bwMode="auto">
          <a:xfrm>
            <a:off x="5772532"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7" name="Rectangle 96">
            <a:extLst>
              <a:ext uri="{FF2B5EF4-FFF2-40B4-BE49-F238E27FC236}">
                <a16:creationId xmlns:a16="http://schemas.microsoft.com/office/drawing/2014/main" id="{897A977D-1C18-4797-B12F-29B634F8F680}"/>
              </a:ext>
            </a:extLst>
          </p:cNvPr>
          <p:cNvSpPr/>
          <p:nvPr/>
        </p:nvSpPr>
        <p:spPr bwMode="auto">
          <a:xfrm>
            <a:off x="6006535"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8" name="Rectangle 97">
            <a:extLst>
              <a:ext uri="{FF2B5EF4-FFF2-40B4-BE49-F238E27FC236}">
                <a16:creationId xmlns:a16="http://schemas.microsoft.com/office/drawing/2014/main" id="{3509EAFC-6B94-4BA4-BE6A-410ABA1A1678}"/>
              </a:ext>
            </a:extLst>
          </p:cNvPr>
          <p:cNvSpPr/>
          <p:nvPr/>
        </p:nvSpPr>
        <p:spPr bwMode="auto">
          <a:xfrm>
            <a:off x="6246247"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99" name="Rectangle 98">
            <a:extLst>
              <a:ext uri="{FF2B5EF4-FFF2-40B4-BE49-F238E27FC236}">
                <a16:creationId xmlns:a16="http://schemas.microsoft.com/office/drawing/2014/main" id="{C5429A6F-61CB-4D64-A905-2D90C68F1CD6}"/>
              </a:ext>
            </a:extLst>
          </p:cNvPr>
          <p:cNvSpPr/>
          <p:nvPr/>
        </p:nvSpPr>
        <p:spPr bwMode="auto">
          <a:xfrm>
            <a:off x="6480252"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0" name="Rectangle 99">
            <a:extLst>
              <a:ext uri="{FF2B5EF4-FFF2-40B4-BE49-F238E27FC236}">
                <a16:creationId xmlns:a16="http://schemas.microsoft.com/office/drawing/2014/main" id="{D5E3BC30-DD4F-442B-85AD-183CBDE1FA47}"/>
              </a:ext>
            </a:extLst>
          </p:cNvPr>
          <p:cNvSpPr/>
          <p:nvPr/>
        </p:nvSpPr>
        <p:spPr bwMode="auto">
          <a:xfrm>
            <a:off x="6719964"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1" name="Rectangle 100">
            <a:extLst>
              <a:ext uri="{FF2B5EF4-FFF2-40B4-BE49-F238E27FC236}">
                <a16:creationId xmlns:a16="http://schemas.microsoft.com/office/drawing/2014/main" id="{4EDC25C1-F75F-480A-B8A7-1566474E50B9}"/>
              </a:ext>
            </a:extLst>
          </p:cNvPr>
          <p:cNvSpPr/>
          <p:nvPr/>
        </p:nvSpPr>
        <p:spPr bwMode="auto">
          <a:xfrm>
            <a:off x="6953968"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2" name="Rectangle 101">
            <a:extLst>
              <a:ext uri="{FF2B5EF4-FFF2-40B4-BE49-F238E27FC236}">
                <a16:creationId xmlns:a16="http://schemas.microsoft.com/office/drawing/2014/main" id="{322016F0-BA5F-4F10-820C-56A9ED045E81}"/>
              </a:ext>
            </a:extLst>
          </p:cNvPr>
          <p:cNvSpPr/>
          <p:nvPr/>
        </p:nvSpPr>
        <p:spPr bwMode="auto">
          <a:xfrm>
            <a:off x="7193679"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3" name="Rectangle 102">
            <a:extLst>
              <a:ext uri="{FF2B5EF4-FFF2-40B4-BE49-F238E27FC236}">
                <a16:creationId xmlns:a16="http://schemas.microsoft.com/office/drawing/2014/main" id="{385194C4-9765-4508-A5CF-24E9288C01EA}"/>
              </a:ext>
            </a:extLst>
          </p:cNvPr>
          <p:cNvSpPr/>
          <p:nvPr/>
        </p:nvSpPr>
        <p:spPr bwMode="auto">
          <a:xfrm>
            <a:off x="7433391"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4" name="Rectangle 103">
            <a:extLst>
              <a:ext uri="{FF2B5EF4-FFF2-40B4-BE49-F238E27FC236}">
                <a16:creationId xmlns:a16="http://schemas.microsoft.com/office/drawing/2014/main" id="{B1947076-561F-44A0-9CD6-6CB6D1B2330C}"/>
              </a:ext>
            </a:extLst>
          </p:cNvPr>
          <p:cNvSpPr/>
          <p:nvPr/>
        </p:nvSpPr>
        <p:spPr bwMode="auto">
          <a:xfrm>
            <a:off x="7673103"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5" name="Rectangle 104">
            <a:extLst>
              <a:ext uri="{FF2B5EF4-FFF2-40B4-BE49-F238E27FC236}">
                <a16:creationId xmlns:a16="http://schemas.microsoft.com/office/drawing/2014/main" id="{DA8FCCE4-D7DB-4787-ACEA-AB60AE73F2A3}"/>
              </a:ext>
            </a:extLst>
          </p:cNvPr>
          <p:cNvSpPr/>
          <p:nvPr/>
        </p:nvSpPr>
        <p:spPr bwMode="auto">
          <a:xfrm>
            <a:off x="7907108"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6" name="Rectangle 105">
            <a:extLst>
              <a:ext uri="{FF2B5EF4-FFF2-40B4-BE49-F238E27FC236}">
                <a16:creationId xmlns:a16="http://schemas.microsoft.com/office/drawing/2014/main" id="{9845663A-7C9D-4A4F-8E3E-65E276C04B0A}"/>
              </a:ext>
            </a:extLst>
          </p:cNvPr>
          <p:cNvSpPr/>
          <p:nvPr/>
        </p:nvSpPr>
        <p:spPr bwMode="auto">
          <a:xfrm>
            <a:off x="8146820"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7" name="Rectangle 106">
            <a:extLst>
              <a:ext uri="{FF2B5EF4-FFF2-40B4-BE49-F238E27FC236}">
                <a16:creationId xmlns:a16="http://schemas.microsoft.com/office/drawing/2014/main" id="{31ADC54E-08DE-4AFF-8327-1CBF063FED4D}"/>
              </a:ext>
            </a:extLst>
          </p:cNvPr>
          <p:cNvSpPr/>
          <p:nvPr/>
        </p:nvSpPr>
        <p:spPr bwMode="auto">
          <a:xfrm>
            <a:off x="8380824"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8" name="Rectangle 107">
            <a:extLst>
              <a:ext uri="{FF2B5EF4-FFF2-40B4-BE49-F238E27FC236}">
                <a16:creationId xmlns:a16="http://schemas.microsoft.com/office/drawing/2014/main" id="{1B5851EE-648A-4860-81F6-6DF1B0C439CF}"/>
              </a:ext>
            </a:extLst>
          </p:cNvPr>
          <p:cNvSpPr/>
          <p:nvPr/>
        </p:nvSpPr>
        <p:spPr bwMode="auto">
          <a:xfrm>
            <a:off x="8620535" y="3339147"/>
            <a:ext cx="237810"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09" name="Rectangle 108">
            <a:extLst>
              <a:ext uri="{FF2B5EF4-FFF2-40B4-BE49-F238E27FC236}">
                <a16:creationId xmlns:a16="http://schemas.microsoft.com/office/drawing/2014/main" id="{38462E99-F2BD-46BC-94BB-8F3F0CD2965B}"/>
              </a:ext>
            </a:extLst>
          </p:cNvPr>
          <p:cNvSpPr/>
          <p:nvPr/>
        </p:nvSpPr>
        <p:spPr bwMode="auto">
          <a:xfrm>
            <a:off x="8852637"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0" name="Rectangle 109">
            <a:extLst>
              <a:ext uri="{FF2B5EF4-FFF2-40B4-BE49-F238E27FC236}">
                <a16:creationId xmlns:a16="http://schemas.microsoft.com/office/drawing/2014/main" id="{8CED1942-6D73-4CEE-9B71-4C861B38048B}"/>
              </a:ext>
            </a:extLst>
          </p:cNvPr>
          <p:cNvSpPr/>
          <p:nvPr/>
        </p:nvSpPr>
        <p:spPr bwMode="auto">
          <a:xfrm>
            <a:off x="9092349"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1" name="Rectangle 110">
            <a:extLst>
              <a:ext uri="{FF2B5EF4-FFF2-40B4-BE49-F238E27FC236}">
                <a16:creationId xmlns:a16="http://schemas.microsoft.com/office/drawing/2014/main" id="{B931B128-617A-48A5-AC08-7D5A984BA73C}"/>
              </a:ext>
            </a:extLst>
          </p:cNvPr>
          <p:cNvSpPr/>
          <p:nvPr/>
        </p:nvSpPr>
        <p:spPr bwMode="auto">
          <a:xfrm>
            <a:off x="9332061"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2" name="Rectangle 111">
            <a:extLst>
              <a:ext uri="{FF2B5EF4-FFF2-40B4-BE49-F238E27FC236}">
                <a16:creationId xmlns:a16="http://schemas.microsoft.com/office/drawing/2014/main" id="{D1508A09-8F05-48DF-AFEF-E477EEBC4FC2}"/>
              </a:ext>
            </a:extLst>
          </p:cNvPr>
          <p:cNvSpPr/>
          <p:nvPr/>
        </p:nvSpPr>
        <p:spPr bwMode="auto">
          <a:xfrm>
            <a:off x="9571772"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3" name="Rectangle 112">
            <a:extLst>
              <a:ext uri="{FF2B5EF4-FFF2-40B4-BE49-F238E27FC236}">
                <a16:creationId xmlns:a16="http://schemas.microsoft.com/office/drawing/2014/main" id="{F21B2B94-A08C-4456-882B-B3CDE1B80A35}"/>
              </a:ext>
            </a:extLst>
          </p:cNvPr>
          <p:cNvSpPr/>
          <p:nvPr/>
        </p:nvSpPr>
        <p:spPr bwMode="auto">
          <a:xfrm>
            <a:off x="9805777"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4" name="Rectangle 113">
            <a:extLst>
              <a:ext uri="{FF2B5EF4-FFF2-40B4-BE49-F238E27FC236}">
                <a16:creationId xmlns:a16="http://schemas.microsoft.com/office/drawing/2014/main" id="{B9513D1F-87ED-4174-8673-A2C1F38E8DB9}"/>
              </a:ext>
            </a:extLst>
          </p:cNvPr>
          <p:cNvSpPr/>
          <p:nvPr/>
        </p:nvSpPr>
        <p:spPr bwMode="auto">
          <a:xfrm>
            <a:off x="10045489" y="3339147"/>
            <a:ext cx="239712" cy="264072"/>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5" name="Rectangle 114">
            <a:extLst>
              <a:ext uri="{FF2B5EF4-FFF2-40B4-BE49-F238E27FC236}">
                <a16:creationId xmlns:a16="http://schemas.microsoft.com/office/drawing/2014/main" id="{16455893-FC01-444C-95FE-F79D2C8CB943}"/>
              </a:ext>
            </a:extLst>
          </p:cNvPr>
          <p:cNvSpPr/>
          <p:nvPr/>
        </p:nvSpPr>
        <p:spPr bwMode="auto">
          <a:xfrm>
            <a:off x="2679109" y="3339147"/>
            <a:ext cx="7606093" cy="264072"/>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6" name="TextBox 142">
            <a:extLst>
              <a:ext uri="{FF2B5EF4-FFF2-40B4-BE49-F238E27FC236}">
                <a16:creationId xmlns:a16="http://schemas.microsoft.com/office/drawing/2014/main" id="{D88089E4-119A-438B-8FE5-19FE49AB3592}"/>
              </a:ext>
            </a:extLst>
          </p:cNvPr>
          <p:cNvSpPr txBox="1">
            <a:spLocks noChangeArrowheads="1"/>
          </p:cNvSpPr>
          <p:nvPr/>
        </p:nvSpPr>
        <p:spPr bwMode="auto">
          <a:xfrm>
            <a:off x="5861948" y="3339149"/>
            <a:ext cx="12480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Reserved</a:t>
            </a:r>
          </a:p>
        </p:txBody>
      </p:sp>
      <p:sp>
        <p:nvSpPr>
          <p:cNvPr id="117" name="Rectangle 116">
            <a:extLst>
              <a:ext uri="{FF2B5EF4-FFF2-40B4-BE49-F238E27FC236}">
                <a16:creationId xmlns:a16="http://schemas.microsoft.com/office/drawing/2014/main" id="{FEECF288-2E80-4463-B2CF-59DD4F4B17E7}"/>
              </a:ext>
            </a:extLst>
          </p:cNvPr>
          <p:cNvSpPr/>
          <p:nvPr/>
        </p:nvSpPr>
        <p:spPr bwMode="auto">
          <a:xfrm>
            <a:off x="4347577" y="3339147"/>
            <a:ext cx="237810" cy="264072"/>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Arial" charset="0"/>
              </a:rPr>
              <a:t>T</a:t>
            </a:r>
          </a:p>
        </p:txBody>
      </p:sp>
      <p:sp>
        <p:nvSpPr>
          <p:cNvPr id="118" name="Rectangle 117">
            <a:extLst>
              <a:ext uri="{FF2B5EF4-FFF2-40B4-BE49-F238E27FC236}">
                <a16:creationId xmlns:a16="http://schemas.microsoft.com/office/drawing/2014/main" id="{3865754D-DE16-4F39-B1B0-DA5943946BF1}"/>
              </a:ext>
            </a:extLst>
          </p:cNvPr>
          <p:cNvSpPr/>
          <p:nvPr/>
        </p:nvSpPr>
        <p:spPr bwMode="auto">
          <a:xfrm>
            <a:off x="4561172"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19" name="Rectangle 118">
            <a:extLst>
              <a:ext uri="{FF2B5EF4-FFF2-40B4-BE49-F238E27FC236}">
                <a16:creationId xmlns:a16="http://schemas.microsoft.com/office/drawing/2014/main" id="{6E93E8F1-45C8-45CC-B373-7F5661A4CDAC}"/>
              </a:ext>
            </a:extLst>
          </p:cNvPr>
          <p:cNvSpPr/>
          <p:nvPr/>
        </p:nvSpPr>
        <p:spPr bwMode="auto">
          <a:xfrm>
            <a:off x="4800884"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0" name="Rectangle 119">
            <a:extLst>
              <a:ext uri="{FF2B5EF4-FFF2-40B4-BE49-F238E27FC236}">
                <a16:creationId xmlns:a16="http://schemas.microsoft.com/office/drawing/2014/main" id="{4AFCC2AB-1DE5-4E46-A408-A603476BC0DC}"/>
              </a:ext>
            </a:extLst>
          </p:cNvPr>
          <p:cNvSpPr/>
          <p:nvPr/>
        </p:nvSpPr>
        <p:spPr bwMode="auto">
          <a:xfrm>
            <a:off x="5034889"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1" name="Rectangle 120">
            <a:extLst>
              <a:ext uri="{FF2B5EF4-FFF2-40B4-BE49-F238E27FC236}">
                <a16:creationId xmlns:a16="http://schemas.microsoft.com/office/drawing/2014/main" id="{4D1D7D1A-5E84-4709-8248-A578919960E8}"/>
              </a:ext>
            </a:extLst>
          </p:cNvPr>
          <p:cNvSpPr/>
          <p:nvPr/>
        </p:nvSpPr>
        <p:spPr bwMode="auto">
          <a:xfrm>
            <a:off x="5274601"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2" name="Rectangle 121">
            <a:extLst>
              <a:ext uri="{FF2B5EF4-FFF2-40B4-BE49-F238E27FC236}">
                <a16:creationId xmlns:a16="http://schemas.microsoft.com/office/drawing/2014/main" id="{5D012AA1-6463-46CA-9447-F46147A08F0D}"/>
              </a:ext>
            </a:extLst>
          </p:cNvPr>
          <p:cNvSpPr/>
          <p:nvPr/>
        </p:nvSpPr>
        <p:spPr bwMode="auto">
          <a:xfrm>
            <a:off x="5514313"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3" name="Rectangle 122">
            <a:extLst>
              <a:ext uri="{FF2B5EF4-FFF2-40B4-BE49-F238E27FC236}">
                <a16:creationId xmlns:a16="http://schemas.microsoft.com/office/drawing/2014/main" id="{C70CD862-50B5-4C82-A42C-3DCF77853209}"/>
              </a:ext>
            </a:extLst>
          </p:cNvPr>
          <p:cNvSpPr/>
          <p:nvPr/>
        </p:nvSpPr>
        <p:spPr bwMode="auto">
          <a:xfrm>
            <a:off x="5754025"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4" name="Rectangle 123">
            <a:extLst>
              <a:ext uri="{FF2B5EF4-FFF2-40B4-BE49-F238E27FC236}">
                <a16:creationId xmlns:a16="http://schemas.microsoft.com/office/drawing/2014/main" id="{A04B20A9-0070-459B-AD5B-2686AAB485F3}"/>
              </a:ext>
            </a:extLst>
          </p:cNvPr>
          <p:cNvSpPr/>
          <p:nvPr/>
        </p:nvSpPr>
        <p:spPr bwMode="auto">
          <a:xfrm>
            <a:off x="5988028"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5" name="Rectangle 124">
            <a:extLst>
              <a:ext uri="{FF2B5EF4-FFF2-40B4-BE49-F238E27FC236}">
                <a16:creationId xmlns:a16="http://schemas.microsoft.com/office/drawing/2014/main" id="{D566CDDF-BF45-403E-87AF-598F6C2E43FE}"/>
              </a:ext>
            </a:extLst>
          </p:cNvPr>
          <p:cNvSpPr/>
          <p:nvPr/>
        </p:nvSpPr>
        <p:spPr bwMode="auto">
          <a:xfrm>
            <a:off x="6227740"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6" name="Rectangle 125">
            <a:extLst>
              <a:ext uri="{FF2B5EF4-FFF2-40B4-BE49-F238E27FC236}">
                <a16:creationId xmlns:a16="http://schemas.microsoft.com/office/drawing/2014/main" id="{5E4A65F3-34EF-471D-9C2E-7512DF187876}"/>
              </a:ext>
            </a:extLst>
          </p:cNvPr>
          <p:cNvSpPr/>
          <p:nvPr/>
        </p:nvSpPr>
        <p:spPr bwMode="auto">
          <a:xfrm>
            <a:off x="6461745"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7" name="Rectangle 126">
            <a:extLst>
              <a:ext uri="{FF2B5EF4-FFF2-40B4-BE49-F238E27FC236}">
                <a16:creationId xmlns:a16="http://schemas.microsoft.com/office/drawing/2014/main" id="{64DB2790-A34C-4D7B-ADEA-5F46A4AB8753}"/>
              </a:ext>
            </a:extLst>
          </p:cNvPr>
          <p:cNvSpPr/>
          <p:nvPr/>
        </p:nvSpPr>
        <p:spPr bwMode="auto">
          <a:xfrm>
            <a:off x="6701457"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8" name="Rectangle 127">
            <a:extLst>
              <a:ext uri="{FF2B5EF4-FFF2-40B4-BE49-F238E27FC236}">
                <a16:creationId xmlns:a16="http://schemas.microsoft.com/office/drawing/2014/main" id="{3EC4CDFA-F92B-4AC6-A958-80818AFD4FD0}"/>
              </a:ext>
            </a:extLst>
          </p:cNvPr>
          <p:cNvSpPr/>
          <p:nvPr/>
        </p:nvSpPr>
        <p:spPr bwMode="auto">
          <a:xfrm>
            <a:off x="6935461"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29" name="Rectangle 128">
            <a:extLst>
              <a:ext uri="{FF2B5EF4-FFF2-40B4-BE49-F238E27FC236}">
                <a16:creationId xmlns:a16="http://schemas.microsoft.com/office/drawing/2014/main" id="{031CE36A-EF5F-4EE4-A95B-86B9DB4AF71C}"/>
              </a:ext>
            </a:extLst>
          </p:cNvPr>
          <p:cNvSpPr/>
          <p:nvPr/>
        </p:nvSpPr>
        <p:spPr bwMode="auto">
          <a:xfrm>
            <a:off x="7175172"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0" name="Rectangle 129">
            <a:extLst>
              <a:ext uri="{FF2B5EF4-FFF2-40B4-BE49-F238E27FC236}">
                <a16:creationId xmlns:a16="http://schemas.microsoft.com/office/drawing/2014/main" id="{7E111690-1753-4E03-B833-C0D763FC959F}"/>
              </a:ext>
            </a:extLst>
          </p:cNvPr>
          <p:cNvSpPr/>
          <p:nvPr/>
        </p:nvSpPr>
        <p:spPr bwMode="auto">
          <a:xfrm>
            <a:off x="7414884"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1" name="Rectangle 130">
            <a:extLst>
              <a:ext uri="{FF2B5EF4-FFF2-40B4-BE49-F238E27FC236}">
                <a16:creationId xmlns:a16="http://schemas.microsoft.com/office/drawing/2014/main" id="{3F6BF773-7EBF-46BA-8C7B-D1E8AC322732}"/>
              </a:ext>
            </a:extLst>
          </p:cNvPr>
          <p:cNvSpPr/>
          <p:nvPr/>
        </p:nvSpPr>
        <p:spPr bwMode="auto">
          <a:xfrm>
            <a:off x="7654596" y="5033518"/>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2" name="Rectangle 131">
            <a:extLst>
              <a:ext uri="{FF2B5EF4-FFF2-40B4-BE49-F238E27FC236}">
                <a16:creationId xmlns:a16="http://schemas.microsoft.com/office/drawing/2014/main" id="{528641D4-6BE4-42F0-9DEF-5328BBB089B2}"/>
              </a:ext>
            </a:extLst>
          </p:cNvPr>
          <p:cNvSpPr/>
          <p:nvPr/>
        </p:nvSpPr>
        <p:spPr bwMode="auto">
          <a:xfrm>
            <a:off x="7888601" y="5033518"/>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3" name="Rectangle 132">
            <a:extLst>
              <a:ext uri="{FF2B5EF4-FFF2-40B4-BE49-F238E27FC236}">
                <a16:creationId xmlns:a16="http://schemas.microsoft.com/office/drawing/2014/main" id="{A360E56F-D602-4907-BE12-BC4495F32E15}"/>
              </a:ext>
            </a:extLst>
          </p:cNvPr>
          <p:cNvSpPr/>
          <p:nvPr/>
        </p:nvSpPr>
        <p:spPr bwMode="auto">
          <a:xfrm>
            <a:off x="8128313" y="5042082"/>
            <a:ext cx="239712" cy="264071"/>
          </a:xfrm>
          <a:prstGeom prst="rect">
            <a:avLst/>
          </a:prstGeom>
          <a:solidFill>
            <a:schemeClr val="bg1">
              <a:lumMod val="95000"/>
            </a:schemeClr>
          </a:solidFill>
          <a:ln w="12700" cap="flat" cmpd="sng" algn="ctr">
            <a:solidFill>
              <a:schemeClr val="bg1">
                <a:lumMod val="8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4" name="Rectangle 133">
            <a:extLst>
              <a:ext uri="{FF2B5EF4-FFF2-40B4-BE49-F238E27FC236}">
                <a16:creationId xmlns:a16="http://schemas.microsoft.com/office/drawing/2014/main" id="{C49516BC-AC41-4F00-AD9D-4D90FA55F70D}"/>
              </a:ext>
            </a:extLst>
          </p:cNvPr>
          <p:cNvSpPr/>
          <p:nvPr/>
        </p:nvSpPr>
        <p:spPr bwMode="auto">
          <a:xfrm>
            <a:off x="8362317" y="5042082"/>
            <a:ext cx="239712"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5" name="Rectangle 134">
            <a:extLst>
              <a:ext uri="{FF2B5EF4-FFF2-40B4-BE49-F238E27FC236}">
                <a16:creationId xmlns:a16="http://schemas.microsoft.com/office/drawing/2014/main" id="{24E1D1CC-70EC-4CA7-8615-4B382AA3D3C2}"/>
              </a:ext>
            </a:extLst>
          </p:cNvPr>
          <p:cNvSpPr/>
          <p:nvPr/>
        </p:nvSpPr>
        <p:spPr bwMode="auto">
          <a:xfrm>
            <a:off x="8602028" y="5042082"/>
            <a:ext cx="237810" cy="264071"/>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6" name="TextBox 175">
            <a:extLst>
              <a:ext uri="{FF2B5EF4-FFF2-40B4-BE49-F238E27FC236}">
                <a16:creationId xmlns:a16="http://schemas.microsoft.com/office/drawing/2014/main" id="{68648CD0-3075-4696-B669-7E74DA96EFBE}"/>
              </a:ext>
            </a:extLst>
          </p:cNvPr>
          <p:cNvSpPr txBox="1">
            <a:spLocks noChangeArrowheads="1"/>
          </p:cNvSpPr>
          <p:nvPr/>
        </p:nvSpPr>
        <p:spPr bwMode="auto">
          <a:xfrm>
            <a:off x="6600625" y="5042082"/>
            <a:ext cx="1056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137" name="Rectangle 136">
            <a:extLst>
              <a:ext uri="{FF2B5EF4-FFF2-40B4-BE49-F238E27FC236}">
                <a16:creationId xmlns:a16="http://schemas.microsoft.com/office/drawing/2014/main" id="{EE525114-3B9F-40BF-8378-90F023342A73}"/>
              </a:ext>
            </a:extLst>
          </p:cNvPr>
          <p:cNvSpPr/>
          <p:nvPr/>
        </p:nvSpPr>
        <p:spPr bwMode="auto">
          <a:xfrm>
            <a:off x="8834130" y="5043507"/>
            <a:ext cx="239712" cy="264072"/>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8" name="Rectangle 137">
            <a:extLst>
              <a:ext uri="{FF2B5EF4-FFF2-40B4-BE49-F238E27FC236}">
                <a16:creationId xmlns:a16="http://schemas.microsoft.com/office/drawing/2014/main" id="{B226853F-3ADD-4E19-B18E-B805DC1E278B}"/>
              </a:ext>
            </a:extLst>
          </p:cNvPr>
          <p:cNvSpPr/>
          <p:nvPr/>
        </p:nvSpPr>
        <p:spPr bwMode="auto">
          <a:xfrm>
            <a:off x="9073842" y="5043507"/>
            <a:ext cx="239712" cy="264072"/>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39" name="Rectangle 138">
            <a:extLst>
              <a:ext uri="{FF2B5EF4-FFF2-40B4-BE49-F238E27FC236}">
                <a16:creationId xmlns:a16="http://schemas.microsoft.com/office/drawing/2014/main" id="{BD55D5F5-D625-4899-A7C0-8BE44198F5DC}"/>
              </a:ext>
            </a:extLst>
          </p:cNvPr>
          <p:cNvSpPr/>
          <p:nvPr/>
        </p:nvSpPr>
        <p:spPr bwMode="auto">
          <a:xfrm>
            <a:off x="9313554" y="5043507"/>
            <a:ext cx="239712" cy="264072"/>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0" name="Rectangle 139">
            <a:extLst>
              <a:ext uri="{FF2B5EF4-FFF2-40B4-BE49-F238E27FC236}">
                <a16:creationId xmlns:a16="http://schemas.microsoft.com/office/drawing/2014/main" id="{F3A3B9F4-3E85-41FC-A10B-E5971133B270}"/>
              </a:ext>
            </a:extLst>
          </p:cNvPr>
          <p:cNvSpPr/>
          <p:nvPr/>
        </p:nvSpPr>
        <p:spPr bwMode="auto">
          <a:xfrm>
            <a:off x="9553265" y="5043507"/>
            <a:ext cx="239712" cy="264072"/>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1" name="Rectangle 140">
            <a:extLst>
              <a:ext uri="{FF2B5EF4-FFF2-40B4-BE49-F238E27FC236}">
                <a16:creationId xmlns:a16="http://schemas.microsoft.com/office/drawing/2014/main" id="{AB4E03AC-784F-4130-8827-18D68D5F6E44}"/>
              </a:ext>
            </a:extLst>
          </p:cNvPr>
          <p:cNvSpPr/>
          <p:nvPr/>
        </p:nvSpPr>
        <p:spPr bwMode="auto">
          <a:xfrm>
            <a:off x="9787270" y="5043507"/>
            <a:ext cx="239712" cy="264072"/>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2" name="Rectangle 141">
            <a:extLst>
              <a:ext uri="{FF2B5EF4-FFF2-40B4-BE49-F238E27FC236}">
                <a16:creationId xmlns:a16="http://schemas.microsoft.com/office/drawing/2014/main" id="{B6447CF9-AD34-4EFD-99F1-FF7212AF0999}"/>
              </a:ext>
            </a:extLst>
          </p:cNvPr>
          <p:cNvSpPr/>
          <p:nvPr/>
        </p:nvSpPr>
        <p:spPr bwMode="auto">
          <a:xfrm>
            <a:off x="10026982" y="5043507"/>
            <a:ext cx="239712" cy="264072"/>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3" name="TextBox 187">
            <a:extLst>
              <a:ext uri="{FF2B5EF4-FFF2-40B4-BE49-F238E27FC236}">
                <a16:creationId xmlns:a16="http://schemas.microsoft.com/office/drawing/2014/main" id="{4FC34199-D78E-4AAD-BD4F-3D1CA46C29C6}"/>
              </a:ext>
            </a:extLst>
          </p:cNvPr>
          <p:cNvSpPr txBox="1">
            <a:spLocks noChangeArrowheads="1"/>
          </p:cNvSpPr>
          <p:nvPr/>
        </p:nvSpPr>
        <p:spPr bwMode="auto">
          <a:xfrm>
            <a:off x="8343092" y="4989450"/>
            <a:ext cx="1898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800" dirty="0">
                <a:solidFill>
                  <a:schemeClr val="bg1"/>
                </a:solidFill>
              </a:rPr>
              <a:t>ISR number</a:t>
            </a:r>
          </a:p>
        </p:txBody>
      </p:sp>
      <p:sp>
        <p:nvSpPr>
          <p:cNvPr id="144" name="Rectangle 143">
            <a:extLst>
              <a:ext uri="{FF2B5EF4-FFF2-40B4-BE49-F238E27FC236}">
                <a16:creationId xmlns:a16="http://schemas.microsoft.com/office/drawing/2014/main" id="{B01593D0-75BC-44AC-8888-D7FEEBDDA23B}"/>
              </a:ext>
            </a:extLst>
          </p:cNvPr>
          <p:cNvSpPr/>
          <p:nvPr/>
        </p:nvSpPr>
        <p:spPr bwMode="auto">
          <a:xfrm>
            <a:off x="2660602" y="5042082"/>
            <a:ext cx="7606093" cy="264071"/>
          </a:xfrm>
          <a:prstGeom prst="rect">
            <a:avLst/>
          </a:prstGeom>
          <a:no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a:cs typeface="Arial" charset="0"/>
            </a:endParaRPr>
          </a:p>
        </p:txBody>
      </p:sp>
      <p:sp>
        <p:nvSpPr>
          <p:cNvPr id="145" name="TextBox 189">
            <a:extLst>
              <a:ext uri="{FF2B5EF4-FFF2-40B4-BE49-F238E27FC236}">
                <a16:creationId xmlns:a16="http://schemas.microsoft.com/office/drawing/2014/main" id="{B44D381E-FEC3-4575-B882-A4112F1F7E5A}"/>
              </a:ext>
            </a:extLst>
          </p:cNvPr>
          <p:cNvSpPr txBox="1">
            <a:spLocks noChangeArrowheads="1"/>
          </p:cNvSpPr>
          <p:nvPr/>
        </p:nvSpPr>
        <p:spPr bwMode="auto">
          <a:xfrm>
            <a:off x="1906704" y="2242896"/>
            <a:ext cx="6696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APSR</a:t>
            </a:r>
          </a:p>
        </p:txBody>
      </p:sp>
      <p:sp>
        <p:nvSpPr>
          <p:cNvPr id="146" name="TextBox 190">
            <a:extLst>
              <a:ext uri="{FF2B5EF4-FFF2-40B4-BE49-F238E27FC236}">
                <a16:creationId xmlns:a16="http://schemas.microsoft.com/office/drawing/2014/main" id="{CE950499-E750-415E-BDF4-F559AD2FFEDE}"/>
              </a:ext>
            </a:extLst>
          </p:cNvPr>
          <p:cNvSpPr txBox="1">
            <a:spLocks noChangeArrowheads="1"/>
          </p:cNvSpPr>
          <p:nvPr/>
        </p:nvSpPr>
        <p:spPr bwMode="auto">
          <a:xfrm>
            <a:off x="1933338" y="2769612"/>
            <a:ext cx="643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a:t>IPSR</a:t>
            </a:r>
          </a:p>
        </p:txBody>
      </p:sp>
      <p:sp>
        <p:nvSpPr>
          <p:cNvPr id="147" name="TextBox 191">
            <a:extLst>
              <a:ext uri="{FF2B5EF4-FFF2-40B4-BE49-F238E27FC236}">
                <a16:creationId xmlns:a16="http://schemas.microsoft.com/office/drawing/2014/main" id="{A4A54773-D0EC-4E8D-8721-5B1A7D084F1E}"/>
              </a:ext>
            </a:extLst>
          </p:cNvPr>
          <p:cNvSpPr txBox="1">
            <a:spLocks noChangeArrowheads="1"/>
          </p:cNvSpPr>
          <p:nvPr/>
        </p:nvSpPr>
        <p:spPr bwMode="auto">
          <a:xfrm>
            <a:off x="1880067" y="3326303"/>
            <a:ext cx="6963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EPSR</a:t>
            </a:r>
          </a:p>
        </p:txBody>
      </p:sp>
      <p:sp>
        <p:nvSpPr>
          <p:cNvPr id="148" name="TextBox 192">
            <a:extLst>
              <a:ext uri="{FF2B5EF4-FFF2-40B4-BE49-F238E27FC236}">
                <a16:creationId xmlns:a16="http://schemas.microsoft.com/office/drawing/2014/main" id="{A82AD67E-01CD-4280-99DA-A2D9DBBAB909}"/>
              </a:ext>
            </a:extLst>
          </p:cNvPr>
          <p:cNvSpPr txBox="1">
            <a:spLocks noChangeArrowheads="1"/>
          </p:cNvSpPr>
          <p:nvPr/>
        </p:nvSpPr>
        <p:spPr bwMode="auto">
          <a:xfrm>
            <a:off x="1914831" y="5023526"/>
            <a:ext cx="643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PSR</a:t>
            </a:r>
          </a:p>
        </p:txBody>
      </p:sp>
      <p:sp>
        <p:nvSpPr>
          <p:cNvPr id="154" name="Rectangle 153">
            <a:extLst>
              <a:ext uri="{FF2B5EF4-FFF2-40B4-BE49-F238E27FC236}">
                <a16:creationId xmlns:a16="http://schemas.microsoft.com/office/drawing/2014/main" id="{7CEAF0E8-BA17-4D51-B3E3-32E7F5F887BE}"/>
              </a:ext>
            </a:extLst>
          </p:cNvPr>
          <p:cNvSpPr/>
          <p:nvPr/>
        </p:nvSpPr>
        <p:spPr bwMode="auto">
          <a:xfrm>
            <a:off x="3630345" y="2261453"/>
            <a:ext cx="239712" cy="264071"/>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Q</a:t>
            </a:r>
          </a:p>
        </p:txBody>
      </p:sp>
      <p:sp>
        <p:nvSpPr>
          <p:cNvPr id="155" name="Rectangle 154">
            <a:extLst>
              <a:ext uri="{FF2B5EF4-FFF2-40B4-BE49-F238E27FC236}">
                <a16:creationId xmlns:a16="http://schemas.microsoft.com/office/drawing/2014/main" id="{16A4B8D1-4535-44B8-B29B-C02808A256A9}"/>
              </a:ext>
            </a:extLst>
          </p:cNvPr>
          <p:cNvSpPr/>
          <p:nvPr/>
        </p:nvSpPr>
        <p:spPr bwMode="auto">
          <a:xfrm>
            <a:off x="3855357" y="5040226"/>
            <a:ext cx="473715" cy="265926"/>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400" dirty="0">
                <a:cs typeface="Arial" charset="0"/>
              </a:rPr>
              <a:t>ICI/IT</a:t>
            </a:r>
          </a:p>
        </p:txBody>
      </p:sp>
      <p:sp>
        <p:nvSpPr>
          <p:cNvPr id="156" name="Rectangle 155">
            <a:extLst>
              <a:ext uri="{FF2B5EF4-FFF2-40B4-BE49-F238E27FC236}">
                <a16:creationId xmlns:a16="http://schemas.microsoft.com/office/drawing/2014/main" id="{05AD78AE-C3D6-45BC-8E10-E7B863D9686E}"/>
              </a:ext>
            </a:extLst>
          </p:cNvPr>
          <p:cNvSpPr/>
          <p:nvPr/>
        </p:nvSpPr>
        <p:spPr bwMode="auto">
          <a:xfrm>
            <a:off x="4329070" y="5040226"/>
            <a:ext cx="237810" cy="265926"/>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Arial" charset="0"/>
              </a:rPr>
              <a:t>T</a:t>
            </a:r>
          </a:p>
        </p:txBody>
      </p:sp>
      <p:sp>
        <p:nvSpPr>
          <p:cNvPr id="157" name="Rectangle 156">
            <a:extLst>
              <a:ext uri="{FF2B5EF4-FFF2-40B4-BE49-F238E27FC236}">
                <a16:creationId xmlns:a16="http://schemas.microsoft.com/office/drawing/2014/main" id="{E025A097-4EBD-4C13-895B-09051144B7A4}"/>
              </a:ext>
            </a:extLst>
          </p:cNvPr>
          <p:cNvSpPr/>
          <p:nvPr/>
        </p:nvSpPr>
        <p:spPr bwMode="auto">
          <a:xfrm>
            <a:off x="2660601" y="5040656"/>
            <a:ext cx="237808" cy="265925"/>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N</a:t>
            </a:r>
          </a:p>
        </p:txBody>
      </p:sp>
      <p:sp>
        <p:nvSpPr>
          <p:cNvPr id="158" name="Rectangle 157">
            <a:extLst>
              <a:ext uri="{FF2B5EF4-FFF2-40B4-BE49-F238E27FC236}">
                <a16:creationId xmlns:a16="http://schemas.microsoft.com/office/drawing/2014/main" id="{0DEF319D-969E-486D-84A8-E35102197EDB}"/>
              </a:ext>
            </a:extLst>
          </p:cNvPr>
          <p:cNvSpPr/>
          <p:nvPr/>
        </p:nvSpPr>
        <p:spPr bwMode="auto">
          <a:xfrm>
            <a:off x="2898410" y="5040656"/>
            <a:ext cx="239712" cy="265925"/>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Z</a:t>
            </a:r>
          </a:p>
        </p:txBody>
      </p:sp>
      <p:sp>
        <p:nvSpPr>
          <p:cNvPr id="159" name="Rectangle 158">
            <a:extLst>
              <a:ext uri="{FF2B5EF4-FFF2-40B4-BE49-F238E27FC236}">
                <a16:creationId xmlns:a16="http://schemas.microsoft.com/office/drawing/2014/main" id="{01265415-19E5-4060-87AA-110FFDA83F85}"/>
              </a:ext>
            </a:extLst>
          </p:cNvPr>
          <p:cNvSpPr/>
          <p:nvPr/>
        </p:nvSpPr>
        <p:spPr bwMode="auto">
          <a:xfrm>
            <a:off x="3132415" y="5040656"/>
            <a:ext cx="239712" cy="265925"/>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C</a:t>
            </a:r>
          </a:p>
        </p:txBody>
      </p:sp>
      <p:sp>
        <p:nvSpPr>
          <p:cNvPr id="160" name="Rectangle 159">
            <a:extLst>
              <a:ext uri="{FF2B5EF4-FFF2-40B4-BE49-F238E27FC236}">
                <a16:creationId xmlns:a16="http://schemas.microsoft.com/office/drawing/2014/main" id="{F9678C94-2C85-403A-B830-B0E8C5460086}"/>
              </a:ext>
            </a:extLst>
          </p:cNvPr>
          <p:cNvSpPr/>
          <p:nvPr/>
        </p:nvSpPr>
        <p:spPr bwMode="auto">
          <a:xfrm>
            <a:off x="3372126" y="5040656"/>
            <a:ext cx="239712" cy="265925"/>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V</a:t>
            </a:r>
          </a:p>
        </p:txBody>
      </p:sp>
      <p:sp>
        <p:nvSpPr>
          <p:cNvPr id="161" name="Rectangle 160">
            <a:extLst>
              <a:ext uri="{FF2B5EF4-FFF2-40B4-BE49-F238E27FC236}">
                <a16:creationId xmlns:a16="http://schemas.microsoft.com/office/drawing/2014/main" id="{1B9FC768-1AC3-4342-9A16-035324535CA0}"/>
              </a:ext>
            </a:extLst>
          </p:cNvPr>
          <p:cNvSpPr/>
          <p:nvPr/>
        </p:nvSpPr>
        <p:spPr bwMode="auto">
          <a:xfrm>
            <a:off x="3611838" y="5040656"/>
            <a:ext cx="239712" cy="265925"/>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latin typeface="Consolas" panose="020B0609020204030204" pitchFamily="49" charset="0"/>
                <a:cs typeface="Consolas" panose="020B0609020204030204" pitchFamily="49" charset="0"/>
              </a:rPr>
              <a:t>Q</a:t>
            </a:r>
          </a:p>
        </p:txBody>
      </p:sp>
      <p:sp>
        <p:nvSpPr>
          <p:cNvPr id="162" name="Rectangle 161">
            <a:extLst>
              <a:ext uri="{FF2B5EF4-FFF2-40B4-BE49-F238E27FC236}">
                <a16:creationId xmlns:a16="http://schemas.microsoft.com/office/drawing/2014/main" id="{BC5C6772-9B34-48B3-B35B-7E317F28FA48}"/>
              </a:ext>
            </a:extLst>
          </p:cNvPr>
          <p:cNvSpPr/>
          <p:nvPr/>
        </p:nvSpPr>
        <p:spPr bwMode="auto">
          <a:xfrm>
            <a:off x="7675958" y="3339147"/>
            <a:ext cx="473715" cy="264072"/>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cs typeface="Arial" charset="0"/>
              </a:rPr>
              <a:t>ICI/IT</a:t>
            </a:r>
          </a:p>
        </p:txBody>
      </p:sp>
      <p:sp>
        <p:nvSpPr>
          <p:cNvPr id="163" name="Rectangle 162">
            <a:extLst>
              <a:ext uri="{FF2B5EF4-FFF2-40B4-BE49-F238E27FC236}">
                <a16:creationId xmlns:a16="http://schemas.microsoft.com/office/drawing/2014/main" id="{4D4E244D-1ECE-4A09-A40F-FBFBC680BB13}"/>
              </a:ext>
            </a:extLst>
          </p:cNvPr>
          <p:cNvSpPr/>
          <p:nvPr/>
        </p:nvSpPr>
        <p:spPr bwMode="auto">
          <a:xfrm>
            <a:off x="7657451" y="5042284"/>
            <a:ext cx="473715" cy="264072"/>
          </a:xfrm>
          <a:prstGeom prst="rect">
            <a:avLst/>
          </a:prstGeom>
          <a:solidFill>
            <a:schemeClr val="accent3">
              <a:lumMod val="40000"/>
              <a:lumOff val="6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cs typeface="Arial" charset="0"/>
              </a:rPr>
              <a:t>ICI/IT</a:t>
            </a:r>
          </a:p>
        </p:txBody>
      </p:sp>
      <p:sp>
        <p:nvSpPr>
          <p:cNvPr id="172" name="Rectangle 171">
            <a:extLst>
              <a:ext uri="{FF2B5EF4-FFF2-40B4-BE49-F238E27FC236}">
                <a16:creationId xmlns:a16="http://schemas.microsoft.com/office/drawing/2014/main" id="{36C436D0-0111-4AEB-AF9D-59837A5D9AB9}"/>
              </a:ext>
            </a:extLst>
          </p:cNvPr>
          <p:cNvSpPr/>
          <p:nvPr/>
        </p:nvSpPr>
        <p:spPr bwMode="auto">
          <a:xfrm>
            <a:off x="3873862"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26</a:t>
            </a:r>
          </a:p>
        </p:txBody>
      </p:sp>
      <p:sp>
        <p:nvSpPr>
          <p:cNvPr id="173" name="Rectangle 172">
            <a:extLst>
              <a:ext uri="{FF2B5EF4-FFF2-40B4-BE49-F238E27FC236}">
                <a16:creationId xmlns:a16="http://schemas.microsoft.com/office/drawing/2014/main" id="{B0F532E8-752E-4140-9A07-EB8A3FF1F025}"/>
              </a:ext>
            </a:extLst>
          </p:cNvPr>
          <p:cNvSpPr/>
          <p:nvPr/>
        </p:nvSpPr>
        <p:spPr bwMode="auto">
          <a:xfrm>
            <a:off x="4107866"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25</a:t>
            </a:r>
          </a:p>
        </p:txBody>
      </p:sp>
      <p:sp>
        <p:nvSpPr>
          <p:cNvPr id="174" name="Rectangle 173">
            <a:extLst>
              <a:ext uri="{FF2B5EF4-FFF2-40B4-BE49-F238E27FC236}">
                <a16:creationId xmlns:a16="http://schemas.microsoft.com/office/drawing/2014/main" id="{D357A616-79B3-44E3-A86F-CA9699F9F020}"/>
              </a:ext>
            </a:extLst>
          </p:cNvPr>
          <p:cNvSpPr/>
          <p:nvPr/>
        </p:nvSpPr>
        <p:spPr bwMode="auto">
          <a:xfrm>
            <a:off x="4347577" y="1983275"/>
            <a:ext cx="237810"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24</a:t>
            </a:r>
          </a:p>
        </p:txBody>
      </p:sp>
      <p:sp>
        <p:nvSpPr>
          <p:cNvPr id="175" name="Rectangle 174">
            <a:extLst>
              <a:ext uri="{FF2B5EF4-FFF2-40B4-BE49-F238E27FC236}">
                <a16:creationId xmlns:a16="http://schemas.microsoft.com/office/drawing/2014/main" id="{4E983A5E-2621-4B97-B01A-21EAAC761ADB}"/>
              </a:ext>
            </a:extLst>
          </p:cNvPr>
          <p:cNvSpPr/>
          <p:nvPr/>
        </p:nvSpPr>
        <p:spPr bwMode="auto">
          <a:xfrm>
            <a:off x="4579679"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23</a:t>
            </a:r>
          </a:p>
        </p:txBody>
      </p:sp>
      <p:sp>
        <p:nvSpPr>
          <p:cNvPr id="176" name="Rectangle 175">
            <a:extLst>
              <a:ext uri="{FF2B5EF4-FFF2-40B4-BE49-F238E27FC236}">
                <a16:creationId xmlns:a16="http://schemas.microsoft.com/office/drawing/2014/main" id="{92E354AD-8939-41F4-9CE2-51F3549C873B}"/>
              </a:ext>
            </a:extLst>
          </p:cNvPr>
          <p:cNvSpPr/>
          <p:nvPr/>
        </p:nvSpPr>
        <p:spPr bwMode="auto">
          <a:xfrm>
            <a:off x="4819391"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22</a:t>
            </a:r>
          </a:p>
        </p:txBody>
      </p:sp>
      <p:sp>
        <p:nvSpPr>
          <p:cNvPr id="177" name="Rectangle 176">
            <a:extLst>
              <a:ext uri="{FF2B5EF4-FFF2-40B4-BE49-F238E27FC236}">
                <a16:creationId xmlns:a16="http://schemas.microsoft.com/office/drawing/2014/main" id="{58C0D6A6-C56B-4AED-A9F1-CAD32F92C7FB}"/>
              </a:ext>
            </a:extLst>
          </p:cNvPr>
          <p:cNvSpPr/>
          <p:nvPr/>
        </p:nvSpPr>
        <p:spPr bwMode="auto">
          <a:xfrm>
            <a:off x="5053396"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21</a:t>
            </a:r>
          </a:p>
        </p:txBody>
      </p:sp>
      <p:sp>
        <p:nvSpPr>
          <p:cNvPr id="178" name="Rectangle 177">
            <a:extLst>
              <a:ext uri="{FF2B5EF4-FFF2-40B4-BE49-F238E27FC236}">
                <a16:creationId xmlns:a16="http://schemas.microsoft.com/office/drawing/2014/main" id="{578AA74F-27C7-4705-AB82-9CA4E3218E41}"/>
              </a:ext>
            </a:extLst>
          </p:cNvPr>
          <p:cNvSpPr/>
          <p:nvPr/>
        </p:nvSpPr>
        <p:spPr bwMode="auto">
          <a:xfrm>
            <a:off x="5293108"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20</a:t>
            </a:r>
          </a:p>
        </p:txBody>
      </p:sp>
      <p:sp>
        <p:nvSpPr>
          <p:cNvPr id="179" name="Rectangle 178">
            <a:extLst>
              <a:ext uri="{FF2B5EF4-FFF2-40B4-BE49-F238E27FC236}">
                <a16:creationId xmlns:a16="http://schemas.microsoft.com/office/drawing/2014/main" id="{5DABE315-AB84-4FA5-B8A5-15C6B8C01DC8}"/>
              </a:ext>
            </a:extLst>
          </p:cNvPr>
          <p:cNvSpPr/>
          <p:nvPr/>
        </p:nvSpPr>
        <p:spPr bwMode="auto">
          <a:xfrm>
            <a:off x="5532820"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19</a:t>
            </a:r>
          </a:p>
        </p:txBody>
      </p:sp>
      <p:sp>
        <p:nvSpPr>
          <p:cNvPr id="180" name="Rectangle 179">
            <a:extLst>
              <a:ext uri="{FF2B5EF4-FFF2-40B4-BE49-F238E27FC236}">
                <a16:creationId xmlns:a16="http://schemas.microsoft.com/office/drawing/2014/main" id="{07BE3781-4872-4BCA-929A-B18A5C3D90D0}"/>
              </a:ext>
            </a:extLst>
          </p:cNvPr>
          <p:cNvSpPr/>
          <p:nvPr/>
        </p:nvSpPr>
        <p:spPr bwMode="auto">
          <a:xfrm>
            <a:off x="5772532"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18</a:t>
            </a:r>
          </a:p>
        </p:txBody>
      </p:sp>
      <p:sp>
        <p:nvSpPr>
          <p:cNvPr id="181" name="Rectangle 180">
            <a:extLst>
              <a:ext uri="{FF2B5EF4-FFF2-40B4-BE49-F238E27FC236}">
                <a16:creationId xmlns:a16="http://schemas.microsoft.com/office/drawing/2014/main" id="{79E489DB-B273-4A1D-A481-1044EB120F22}"/>
              </a:ext>
            </a:extLst>
          </p:cNvPr>
          <p:cNvSpPr/>
          <p:nvPr/>
        </p:nvSpPr>
        <p:spPr bwMode="auto">
          <a:xfrm>
            <a:off x="6006535"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17</a:t>
            </a:r>
          </a:p>
        </p:txBody>
      </p:sp>
      <p:sp>
        <p:nvSpPr>
          <p:cNvPr id="182" name="Rectangle 181">
            <a:extLst>
              <a:ext uri="{FF2B5EF4-FFF2-40B4-BE49-F238E27FC236}">
                <a16:creationId xmlns:a16="http://schemas.microsoft.com/office/drawing/2014/main" id="{54E8EB63-9CC6-457F-8316-8E8F15423204}"/>
              </a:ext>
            </a:extLst>
          </p:cNvPr>
          <p:cNvSpPr/>
          <p:nvPr/>
        </p:nvSpPr>
        <p:spPr bwMode="auto">
          <a:xfrm>
            <a:off x="6246247"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16</a:t>
            </a:r>
          </a:p>
        </p:txBody>
      </p:sp>
      <p:sp>
        <p:nvSpPr>
          <p:cNvPr id="183" name="Rectangle 182">
            <a:extLst>
              <a:ext uri="{FF2B5EF4-FFF2-40B4-BE49-F238E27FC236}">
                <a16:creationId xmlns:a16="http://schemas.microsoft.com/office/drawing/2014/main" id="{06348944-0BAA-4609-B702-10AD73B7E1E9}"/>
              </a:ext>
            </a:extLst>
          </p:cNvPr>
          <p:cNvSpPr/>
          <p:nvPr/>
        </p:nvSpPr>
        <p:spPr bwMode="auto">
          <a:xfrm>
            <a:off x="6480252"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15</a:t>
            </a:r>
          </a:p>
        </p:txBody>
      </p:sp>
      <p:sp>
        <p:nvSpPr>
          <p:cNvPr id="184" name="Rectangle 183">
            <a:extLst>
              <a:ext uri="{FF2B5EF4-FFF2-40B4-BE49-F238E27FC236}">
                <a16:creationId xmlns:a16="http://schemas.microsoft.com/office/drawing/2014/main" id="{1D90ADC4-3AFC-44CD-993C-DA70103E1345}"/>
              </a:ext>
            </a:extLst>
          </p:cNvPr>
          <p:cNvSpPr/>
          <p:nvPr/>
        </p:nvSpPr>
        <p:spPr bwMode="auto">
          <a:xfrm>
            <a:off x="6719964"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14</a:t>
            </a:r>
          </a:p>
        </p:txBody>
      </p:sp>
      <p:sp>
        <p:nvSpPr>
          <p:cNvPr id="185" name="Rectangle 184">
            <a:extLst>
              <a:ext uri="{FF2B5EF4-FFF2-40B4-BE49-F238E27FC236}">
                <a16:creationId xmlns:a16="http://schemas.microsoft.com/office/drawing/2014/main" id="{B6689AF7-A7EB-4B27-8F15-D61D230D7568}"/>
              </a:ext>
            </a:extLst>
          </p:cNvPr>
          <p:cNvSpPr/>
          <p:nvPr/>
        </p:nvSpPr>
        <p:spPr bwMode="auto">
          <a:xfrm>
            <a:off x="6953968"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13</a:t>
            </a:r>
          </a:p>
        </p:txBody>
      </p:sp>
      <p:sp>
        <p:nvSpPr>
          <p:cNvPr id="186" name="Rectangle 185">
            <a:extLst>
              <a:ext uri="{FF2B5EF4-FFF2-40B4-BE49-F238E27FC236}">
                <a16:creationId xmlns:a16="http://schemas.microsoft.com/office/drawing/2014/main" id="{490103A2-FF36-4438-A7BC-B9CE17515E2E}"/>
              </a:ext>
            </a:extLst>
          </p:cNvPr>
          <p:cNvSpPr/>
          <p:nvPr/>
        </p:nvSpPr>
        <p:spPr bwMode="auto">
          <a:xfrm>
            <a:off x="7193679"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12</a:t>
            </a:r>
          </a:p>
        </p:txBody>
      </p:sp>
      <p:sp>
        <p:nvSpPr>
          <p:cNvPr id="187" name="Rectangle 186">
            <a:extLst>
              <a:ext uri="{FF2B5EF4-FFF2-40B4-BE49-F238E27FC236}">
                <a16:creationId xmlns:a16="http://schemas.microsoft.com/office/drawing/2014/main" id="{74F50D91-4602-41DA-856C-E195E547047D}"/>
              </a:ext>
            </a:extLst>
          </p:cNvPr>
          <p:cNvSpPr/>
          <p:nvPr/>
        </p:nvSpPr>
        <p:spPr bwMode="auto">
          <a:xfrm>
            <a:off x="7433391"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11</a:t>
            </a:r>
          </a:p>
        </p:txBody>
      </p:sp>
      <p:sp>
        <p:nvSpPr>
          <p:cNvPr id="188" name="Rectangle 187">
            <a:extLst>
              <a:ext uri="{FF2B5EF4-FFF2-40B4-BE49-F238E27FC236}">
                <a16:creationId xmlns:a16="http://schemas.microsoft.com/office/drawing/2014/main" id="{FE23828C-1073-483A-8B03-3CF9D12B1E9D}"/>
              </a:ext>
            </a:extLst>
          </p:cNvPr>
          <p:cNvSpPr/>
          <p:nvPr/>
        </p:nvSpPr>
        <p:spPr bwMode="auto">
          <a:xfrm>
            <a:off x="7673103"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10</a:t>
            </a:r>
          </a:p>
        </p:txBody>
      </p:sp>
      <p:sp>
        <p:nvSpPr>
          <p:cNvPr id="189" name="Rectangle 188">
            <a:extLst>
              <a:ext uri="{FF2B5EF4-FFF2-40B4-BE49-F238E27FC236}">
                <a16:creationId xmlns:a16="http://schemas.microsoft.com/office/drawing/2014/main" id="{50AB28BA-EC6D-49DE-BB9C-9A14888BC703}"/>
              </a:ext>
            </a:extLst>
          </p:cNvPr>
          <p:cNvSpPr/>
          <p:nvPr/>
        </p:nvSpPr>
        <p:spPr bwMode="auto">
          <a:xfrm>
            <a:off x="7907108"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9</a:t>
            </a:r>
          </a:p>
        </p:txBody>
      </p:sp>
      <p:sp>
        <p:nvSpPr>
          <p:cNvPr id="190" name="Rectangle 189">
            <a:extLst>
              <a:ext uri="{FF2B5EF4-FFF2-40B4-BE49-F238E27FC236}">
                <a16:creationId xmlns:a16="http://schemas.microsoft.com/office/drawing/2014/main" id="{1ABBE835-1D7F-4B5B-945D-E2FF7E90077E}"/>
              </a:ext>
            </a:extLst>
          </p:cNvPr>
          <p:cNvSpPr/>
          <p:nvPr/>
        </p:nvSpPr>
        <p:spPr bwMode="auto">
          <a:xfrm>
            <a:off x="8146820"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8</a:t>
            </a:r>
          </a:p>
        </p:txBody>
      </p:sp>
      <p:sp>
        <p:nvSpPr>
          <p:cNvPr id="191" name="Rectangle 190">
            <a:extLst>
              <a:ext uri="{FF2B5EF4-FFF2-40B4-BE49-F238E27FC236}">
                <a16:creationId xmlns:a16="http://schemas.microsoft.com/office/drawing/2014/main" id="{0BF9CD00-3549-42B1-8E48-68646758B889}"/>
              </a:ext>
            </a:extLst>
          </p:cNvPr>
          <p:cNvSpPr/>
          <p:nvPr/>
        </p:nvSpPr>
        <p:spPr bwMode="auto">
          <a:xfrm>
            <a:off x="8380824"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7</a:t>
            </a:r>
          </a:p>
        </p:txBody>
      </p:sp>
      <p:sp>
        <p:nvSpPr>
          <p:cNvPr id="192" name="Rectangle 191">
            <a:extLst>
              <a:ext uri="{FF2B5EF4-FFF2-40B4-BE49-F238E27FC236}">
                <a16:creationId xmlns:a16="http://schemas.microsoft.com/office/drawing/2014/main" id="{8BEB8D20-3DBC-4FBD-B4B7-7F568492B515}"/>
              </a:ext>
            </a:extLst>
          </p:cNvPr>
          <p:cNvSpPr/>
          <p:nvPr/>
        </p:nvSpPr>
        <p:spPr bwMode="auto">
          <a:xfrm>
            <a:off x="8620535" y="1983275"/>
            <a:ext cx="237810"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6</a:t>
            </a:r>
          </a:p>
        </p:txBody>
      </p:sp>
      <p:sp>
        <p:nvSpPr>
          <p:cNvPr id="193" name="Rectangle 192">
            <a:extLst>
              <a:ext uri="{FF2B5EF4-FFF2-40B4-BE49-F238E27FC236}">
                <a16:creationId xmlns:a16="http://schemas.microsoft.com/office/drawing/2014/main" id="{C1E4984E-D964-4127-A94D-DAF7723E87C1}"/>
              </a:ext>
            </a:extLst>
          </p:cNvPr>
          <p:cNvSpPr/>
          <p:nvPr/>
        </p:nvSpPr>
        <p:spPr bwMode="auto">
          <a:xfrm>
            <a:off x="8852637"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5</a:t>
            </a:r>
          </a:p>
        </p:txBody>
      </p:sp>
      <p:sp>
        <p:nvSpPr>
          <p:cNvPr id="194" name="Rectangle 193">
            <a:extLst>
              <a:ext uri="{FF2B5EF4-FFF2-40B4-BE49-F238E27FC236}">
                <a16:creationId xmlns:a16="http://schemas.microsoft.com/office/drawing/2014/main" id="{12F8595B-BF2E-498F-83FC-B62D8475CC0B}"/>
              </a:ext>
            </a:extLst>
          </p:cNvPr>
          <p:cNvSpPr/>
          <p:nvPr/>
        </p:nvSpPr>
        <p:spPr bwMode="auto">
          <a:xfrm>
            <a:off x="9092349"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4</a:t>
            </a:r>
          </a:p>
        </p:txBody>
      </p:sp>
      <p:sp>
        <p:nvSpPr>
          <p:cNvPr id="195" name="Rectangle 194">
            <a:extLst>
              <a:ext uri="{FF2B5EF4-FFF2-40B4-BE49-F238E27FC236}">
                <a16:creationId xmlns:a16="http://schemas.microsoft.com/office/drawing/2014/main" id="{D2309E76-4F14-463E-BE62-C8F561F3A781}"/>
              </a:ext>
            </a:extLst>
          </p:cNvPr>
          <p:cNvSpPr/>
          <p:nvPr/>
        </p:nvSpPr>
        <p:spPr bwMode="auto">
          <a:xfrm>
            <a:off x="9332061"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3</a:t>
            </a:r>
          </a:p>
        </p:txBody>
      </p:sp>
      <p:sp>
        <p:nvSpPr>
          <p:cNvPr id="196" name="Rectangle 195">
            <a:extLst>
              <a:ext uri="{FF2B5EF4-FFF2-40B4-BE49-F238E27FC236}">
                <a16:creationId xmlns:a16="http://schemas.microsoft.com/office/drawing/2014/main" id="{FCFA5803-D95D-4128-A39D-3ABFF287FD7D}"/>
              </a:ext>
            </a:extLst>
          </p:cNvPr>
          <p:cNvSpPr/>
          <p:nvPr/>
        </p:nvSpPr>
        <p:spPr bwMode="auto">
          <a:xfrm>
            <a:off x="9571772"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a:t>
            </a:r>
          </a:p>
        </p:txBody>
      </p:sp>
      <p:sp>
        <p:nvSpPr>
          <p:cNvPr id="197" name="Rectangle 196">
            <a:extLst>
              <a:ext uri="{FF2B5EF4-FFF2-40B4-BE49-F238E27FC236}">
                <a16:creationId xmlns:a16="http://schemas.microsoft.com/office/drawing/2014/main" id="{11F71BA1-72B1-49DF-9B21-B7BFB4F6F146}"/>
              </a:ext>
            </a:extLst>
          </p:cNvPr>
          <p:cNvSpPr/>
          <p:nvPr/>
        </p:nvSpPr>
        <p:spPr bwMode="auto">
          <a:xfrm>
            <a:off x="9805777"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1</a:t>
            </a:r>
          </a:p>
        </p:txBody>
      </p:sp>
      <p:sp>
        <p:nvSpPr>
          <p:cNvPr id="198" name="Rectangle 197">
            <a:extLst>
              <a:ext uri="{FF2B5EF4-FFF2-40B4-BE49-F238E27FC236}">
                <a16:creationId xmlns:a16="http://schemas.microsoft.com/office/drawing/2014/main" id="{43609A8D-2714-48C8-94C5-CE77F72B4032}"/>
              </a:ext>
            </a:extLst>
          </p:cNvPr>
          <p:cNvSpPr/>
          <p:nvPr/>
        </p:nvSpPr>
        <p:spPr bwMode="auto">
          <a:xfrm>
            <a:off x="10045489" y="1983275"/>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0</a:t>
            </a:r>
          </a:p>
        </p:txBody>
      </p:sp>
      <p:sp>
        <p:nvSpPr>
          <p:cNvPr id="203" name="Rectangle 202">
            <a:extLst>
              <a:ext uri="{FF2B5EF4-FFF2-40B4-BE49-F238E27FC236}">
                <a16:creationId xmlns:a16="http://schemas.microsoft.com/office/drawing/2014/main" id="{822F57FC-5807-409C-9221-99B22D8A285E}"/>
              </a:ext>
            </a:extLst>
          </p:cNvPr>
          <p:cNvSpPr/>
          <p:nvPr/>
        </p:nvSpPr>
        <p:spPr bwMode="auto">
          <a:xfrm>
            <a:off x="2686263" y="1981201"/>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31</a:t>
            </a:r>
          </a:p>
        </p:txBody>
      </p:sp>
      <p:sp>
        <p:nvSpPr>
          <p:cNvPr id="204" name="Rectangle 203">
            <a:extLst>
              <a:ext uri="{FF2B5EF4-FFF2-40B4-BE49-F238E27FC236}">
                <a16:creationId xmlns:a16="http://schemas.microsoft.com/office/drawing/2014/main" id="{2034F344-EB89-4EB9-B815-46666BAF73D8}"/>
              </a:ext>
            </a:extLst>
          </p:cNvPr>
          <p:cNvSpPr/>
          <p:nvPr/>
        </p:nvSpPr>
        <p:spPr bwMode="auto">
          <a:xfrm>
            <a:off x="2925974" y="1981201"/>
            <a:ext cx="237810"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30</a:t>
            </a:r>
          </a:p>
        </p:txBody>
      </p:sp>
      <p:sp>
        <p:nvSpPr>
          <p:cNvPr id="205" name="Rectangle 204">
            <a:extLst>
              <a:ext uri="{FF2B5EF4-FFF2-40B4-BE49-F238E27FC236}">
                <a16:creationId xmlns:a16="http://schemas.microsoft.com/office/drawing/2014/main" id="{3C600F56-A17B-4CA5-BAE0-DB2D9978E702}"/>
              </a:ext>
            </a:extLst>
          </p:cNvPr>
          <p:cNvSpPr/>
          <p:nvPr/>
        </p:nvSpPr>
        <p:spPr bwMode="auto">
          <a:xfrm>
            <a:off x="3158076" y="1981201"/>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29</a:t>
            </a:r>
          </a:p>
        </p:txBody>
      </p:sp>
      <p:sp>
        <p:nvSpPr>
          <p:cNvPr id="206" name="Rectangle 205">
            <a:extLst>
              <a:ext uri="{FF2B5EF4-FFF2-40B4-BE49-F238E27FC236}">
                <a16:creationId xmlns:a16="http://schemas.microsoft.com/office/drawing/2014/main" id="{12F607C8-1083-471B-B621-AC7385F04F57}"/>
              </a:ext>
            </a:extLst>
          </p:cNvPr>
          <p:cNvSpPr/>
          <p:nvPr/>
        </p:nvSpPr>
        <p:spPr bwMode="auto">
          <a:xfrm>
            <a:off x="3397788" y="1981201"/>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28</a:t>
            </a:r>
          </a:p>
        </p:txBody>
      </p:sp>
      <p:sp>
        <p:nvSpPr>
          <p:cNvPr id="207" name="Rectangle 206">
            <a:extLst>
              <a:ext uri="{FF2B5EF4-FFF2-40B4-BE49-F238E27FC236}">
                <a16:creationId xmlns:a16="http://schemas.microsoft.com/office/drawing/2014/main" id="{828E4285-088D-4927-BF70-BCA6FE0E3CC5}"/>
              </a:ext>
            </a:extLst>
          </p:cNvPr>
          <p:cNvSpPr/>
          <p:nvPr/>
        </p:nvSpPr>
        <p:spPr bwMode="auto">
          <a:xfrm>
            <a:off x="3631793" y="1981201"/>
            <a:ext cx="239712" cy="264071"/>
          </a:xfrm>
          <a:prstGeom prst="rect">
            <a:avLst/>
          </a:prstGeom>
          <a:noFill/>
          <a:ln w="12700" cap="flat" cmpd="sng" algn="ctr">
            <a:solidFill>
              <a:schemeClr val="bg1"/>
            </a:solidFill>
            <a:prstDash val="solid"/>
            <a:round/>
            <a:headEnd type="none" w="med" len="med"/>
            <a:tailEnd type="none" w="med" len="med"/>
          </a:ln>
          <a:effectLst/>
        </p:spPr>
        <p:txBody>
          <a:bodyPr wrap="none" anchor="ctr"/>
          <a:lstStyle/>
          <a:p>
            <a:pPr algn="ctr">
              <a:defRPr/>
            </a:pPr>
            <a:r>
              <a:rPr lang="en-GB" sz="1600" dirty="0">
                <a:latin typeface="Arial Narrow" panose="020B0606020202030204" pitchFamily="34" charset="0"/>
                <a:cs typeface="Arial" charset="0"/>
              </a:rPr>
              <a:t>27</a:t>
            </a:r>
          </a:p>
        </p:txBody>
      </p:sp>
      <p:sp>
        <p:nvSpPr>
          <p:cNvPr id="208" name="Rectangle 207">
            <a:extLst>
              <a:ext uri="{FF2B5EF4-FFF2-40B4-BE49-F238E27FC236}">
                <a16:creationId xmlns:a16="http://schemas.microsoft.com/office/drawing/2014/main" id="{E787421E-5E17-42CF-831D-FC13CE3CF974}"/>
              </a:ext>
            </a:extLst>
          </p:cNvPr>
          <p:cNvSpPr/>
          <p:nvPr/>
        </p:nvSpPr>
        <p:spPr>
          <a:xfrm>
            <a:off x="1848045" y="4334654"/>
            <a:ext cx="8667555" cy="646331"/>
          </a:xfrm>
          <a:prstGeom prst="rect">
            <a:avLst/>
          </a:prstGeom>
        </p:spPr>
        <p:txBody>
          <a:bodyPr wrap="square">
            <a:spAutoFit/>
          </a:bodyPr>
          <a:lstStyle/>
          <a:p>
            <a:r>
              <a:rPr lang="en-US" dirty="0"/>
              <a:t>Combine them together into one register (PSR = APSR | IPSR | EPSR (“|” stands for bitwise OR))</a:t>
            </a:r>
          </a:p>
        </p:txBody>
      </p:sp>
      <p:sp>
        <p:nvSpPr>
          <p:cNvPr id="199" name="Rectangle 198">
            <a:extLst>
              <a:ext uri="{FF2B5EF4-FFF2-40B4-BE49-F238E27FC236}">
                <a16:creationId xmlns:a16="http://schemas.microsoft.com/office/drawing/2014/main" id="{3E571097-D5A4-4173-8762-EA485FF7AEF9}"/>
              </a:ext>
            </a:extLst>
          </p:cNvPr>
          <p:cNvSpPr/>
          <p:nvPr/>
        </p:nvSpPr>
        <p:spPr bwMode="auto">
          <a:xfrm>
            <a:off x="5533545" y="2260025"/>
            <a:ext cx="943456" cy="264811"/>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Arial" charset="0"/>
              </a:rPr>
              <a:t>GE</a:t>
            </a:r>
          </a:p>
        </p:txBody>
      </p:sp>
      <p:sp>
        <p:nvSpPr>
          <p:cNvPr id="200" name="TextBox 106">
            <a:extLst>
              <a:ext uri="{FF2B5EF4-FFF2-40B4-BE49-F238E27FC236}">
                <a16:creationId xmlns:a16="http://schemas.microsoft.com/office/drawing/2014/main" id="{18F8F0EB-919C-4850-9071-7B8E9BD593A7}"/>
              </a:ext>
            </a:extLst>
          </p:cNvPr>
          <p:cNvSpPr txBox="1">
            <a:spLocks noChangeArrowheads="1"/>
          </p:cNvSpPr>
          <p:nvPr/>
        </p:nvSpPr>
        <p:spPr bwMode="auto">
          <a:xfrm>
            <a:off x="4109614" y="2231465"/>
            <a:ext cx="942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201" name="Rectangle 200">
            <a:extLst>
              <a:ext uri="{FF2B5EF4-FFF2-40B4-BE49-F238E27FC236}">
                <a16:creationId xmlns:a16="http://schemas.microsoft.com/office/drawing/2014/main" id="{385393E0-B838-4933-8333-EA5CC9833BCE}"/>
              </a:ext>
            </a:extLst>
          </p:cNvPr>
          <p:cNvSpPr/>
          <p:nvPr/>
        </p:nvSpPr>
        <p:spPr bwMode="auto">
          <a:xfrm>
            <a:off x="5521705" y="5039272"/>
            <a:ext cx="943456" cy="264811"/>
          </a:xfrm>
          <a:prstGeom prst="rect">
            <a:avLst/>
          </a:prstGeom>
          <a:solidFill>
            <a:schemeClr val="accent2">
              <a:lumMod val="20000"/>
              <a:lumOff val="80000"/>
            </a:schemeClr>
          </a:solidFill>
          <a:ln w="1270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cs typeface="Arial" charset="0"/>
              </a:rPr>
              <a:t>GE</a:t>
            </a:r>
          </a:p>
        </p:txBody>
      </p:sp>
      <p:sp>
        <p:nvSpPr>
          <p:cNvPr id="202" name="TextBox 175">
            <a:extLst>
              <a:ext uri="{FF2B5EF4-FFF2-40B4-BE49-F238E27FC236}">
                <a16:creationId xmlns:a16="http://schemas.microsoft.com/office/drawing/2014/main" id="{BD7F47C9-A0AF-4D8D-A4A8-65B792F7D00A}"/>
              </a:ext>
            </a:extLst>
          </p:cNvPr>
          <p:cNvSpPr txBox="1">
            <a:spLocks noChangeArrowheads="1"/>
          </p:cNvSpPr>
          <p:nvPr/>
        </p:nvSpPr>
        <p:spPr bwMode="auto">
          <a:xfrm>
            <a:off x="4557921" y="5011664"/>
            <a:ext cx="1056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Reserved</a:t>
            </a:r>
          </a:p>
        </p:txBody>
      </p:sp>
      <p:sp>
        <p:nvSpPr>
          <p:cNvPr id="6" name="TextBox 5">
            <a:extLst>
              <a:ext uri="{FF2B5EF4-FFF2-40B4-BE49-F238E27FC236}">
                <a16:creationId xmlns:a16="http://schemas.microsoft.com/office/drawing/2014/main" id="{3852D820-167C-6849-92EC-043EFA03FC85}"/>
              </a:ext>
            </a:extLst>
          </p:cNvPr>
          <p:cNvSpPr txBox="1"/>
          <p:nvPr/>
        </p:nvSpPr>
        <p:spPr>
          <a:xfrm>
            <a:off x="7672075" y="5355367"/>
            <a:ext cx="2977418" cy="646331"/>
          </a:xfrm>
          <a:prstGeom prst="rect">
            <a:avLst/>
          </a:prstGeom>
          <a:noFill/>
        </p:spPr>
        <p:txBody>
          <a:bodyPr wrap="none" rtlCol="0">
            <a:spAutoFit/>
          </a:bodyPr>
          <a:lstStyle/>
          <a:p>
            <a:pPr algn="ctr"/>
            <a:r>
              <a:rPr lang="en-US" dirty="0"/>
              <a:t>8-bit interrupt number in </a:t>
            </a:r>
            <a:r>
              <a:rPr lang="en-US" b="1" dirty="0">
                <a:latin typeface="Consolas" panose="020B0609020204030204" pitchFamily="49" charset="0"/>
                <a:cs typeface="Consolas" panose="020B0609020204030204" pitchFamily="49" charset="0"/>
              </a:rPr>
              <a:t>PSR</a:t>
            </a:r>
          </a:p>
          <a:p>
            <a:pPr algn="ctr"/>
            <a:r>
              <a:rPr lang="en-US" dirty="0"/>
              <a:t>Range:  </a:t>
            </a:r>
            <a:r>
              <a:rPr lang="en-US" b="1" dirty="0">
                <a:latin typeface="Consolas" panose="020B0609020204030204" pitchFamily="49" charset="0"/>
                <a:cs typeface="Consolas" panose="020B0609020204030204" pitchFamily="49" charset="0"/>
              </a:rPr>
              <a:t>0 - 255</a:t>
            </a:r>
          </a:p>
        </p:txBody>
      </p:sp>
      <p:cxnSp>
        <p:nvCxnSpPr>
          <p:cNvPr id="8" name="Straight Connector 7">
            <a:extLst>
              <a:ext uri="{FF2B5EF4-FFF2-40B4-BE49-F238E27FC236}">
                <a16:creationId xmlns:a16="http://schemas.microsoft.com/office/drawing/2014/main" id="{BE75E6CA-B237-4349-89B1-2CC6D0A2BC14}"/>
              </a:ext>
            </a:extLst>
          </p:cNvPr>
          <p:cNvCxnSpPr/>
          <p:nvPr/>
        </p:nvCxnSpPr>
        <p:spPr>
          <a:xfrm>
            <a:off x="1524000" y="4114800"/>
            <a:ext cx="9144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616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Number in CMSIS </a:t>
            </a:r>
            <a:r>
              <a:rPr lang="en-US" i="1" dirty="0"/>
              <a:t>vs</a:t>
            </a:r>
            <a:r>
              <a:rPr lang="en-US" dirty="0"/>
              <a:t> in PSR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47</a:t>
            </a:fld>
            <a:endParaRPr kumimoji="0" lang="en-US" dirty="0"/>
          </a:p>
        </p:txBody>
      </p:sp>
      <p:sp>
        <p:nvSpPr>
          <p:cNvPr id="4" name="Content Placeholder 3"/>
          <p:cNvSpPr>
            <a:spLocks noGrp="1"/>
          </p:cNvSpPr>
          <p:nvPr>
            <p:ph sz="quarter" idx="1"/>
          </p:nvPr>
        </p:nvSpPr>
        <p:spPr>
          <a:xfrm>
            <a:off x="816864" y="1208047"/>
            <a:ext cx="10689336" cy="2122693"/>
          </a:xfrm>
        </p:spPr>
        <p:txBody>
          <a:bodyPr>
            <a:normAutofit/>
          </a:bodyPr>
          <a:lstStyle/>
          <a:p>
            <a:r>
              <a:rPr lang="en-US" sz="2000" dirty="0"/>
              <a:t>Cortex-M supports up to </a:t>
            </a:r>
            <a:r>
              <a:rPr lang="en-US" sz="2000" dirty="0">
                <a:latin typeface="Consolas" panose="020B0609020204030204" pitchFamily="49" charset="0"/>
                <a:cs typeface="Consolas" panose="020B0609020204030204" pitchFamily="49" charset="0"/>
              </a:rPr>
              <a:t>256</a:t>
            </a:r>
            <a:r>
              <a:rPr lang="en-US" sz="2000" dirty="0"/>
              <a:t> interrupts. </a:t>
            </a:r>
          </a:p>
          <a:p>
            <a:pPr lvl="1"/>
            <a:r>
              <a:rPr lang="it-IT" sz="1800" dirty="0"/>
              <a:t>Interrupt numbers -16 to -1 denote system exceptions, as defined by </a:t>
            </a:r>
            <a:r>
              <a:rPr lang="en-US" sz="1700" dirty="0"/>
              <a:t>ARM </a:t>
            </a:r>
            <a:r>
              <a:rPr lang="it-IT" sz="1800" dirty="0"/>
              <a:t>CMSIS (Cortex Microcontroller Software Interface Standard); </a:t>
            </a:r>
          </a:p>
          <a:p>
            <a:pPr lvl="1"/>
            <a:r>
              <a:rPr lang="it-IT" sz="1800" dirty="0"/>
              <a:t>Interrupt numbers 0-239 denote peripheral interrupts, </a:t>
            </a:r>
            <a:r>
              <a:rPr lang="en-US" sz="1700" dirty="0"/>
              <a:t>as </a:t>
            </a:r>
            <a:r>
              <a:rPr lang="en-US" sz="1800" dirty="0"/>
              <a:t>defined by chip manufacturers</a:t>
            </a:r>
          </a:p>
          <a:p>
            <a:r>
              <a:rPr lang="en-US" sz="2000" dirty="0"/>
              <a:t>Interrupt Number in PSR = 16 + Interrupt Number for CMSIS</a:t>
            </a:r>
          </a:p>
          <a:p>
            <a:endParaRPr lang="en-US" sz="2000"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cxnSp>
        <p:nvCxnSpPr>
          <p:cNvPr id="6" name="Straight Arrow Connector 5"/>
          <p:cNvCxnSpPr/>
          <p:nvPr/>
        </p:nvCxnSpPr>
        <p:spPr>
          <a:xfrm>
            <a:off x="3800038" y="5441399"/>
            <a:ext cx="586404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242035" y="5288999"/>
            <a:ext cx="0" cy="3048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53625" y="5472857"/>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0</a:t>
            </a:r>
          </a:p>
        </p:txBody>
      </p:sp>
      <p:sp>
        <p:nvSpPr>
          <p:cNvPr id="12" name="Rectangle 11"/>
          <p:cNvSpPr/>
          <p:nvPr/>
        </p:nvSpPr>
        <p:spPr>
          <a:xfrm>
            <a:off x="5113020" y="5365199"/>
            <a:ext cx="410718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17501" y="4679839"/>
            <a:ext cx="1195199" cy="646331"/>
          </a:xfrm>
          <a:prstGeom prst="rect">
            <a:avLst/>
          </a:prstGeom>
          <a:noFill/>
        </p:spPr>
        <p:txBody>
          <a:bodyPr wrap="none" rtlCol="0">
            <a:spAutoFit/>
          </a:bodyPr>
          <a:lstStyle/>
          <a:p>
            <a:pPr algn="ctr"/>
            <a:r>
              <a:rPr lang="en-US" dirty="0">
                <a:solidFill>
                  <a:srgbClr val="0000FF"/>
                </a:solidFill>
              </a:rPr>
              <a:t>Peripheral </a:t>
            </a:r>
          </a:p>
          <a:p>
            <a:pPr algn="ctr"/>
            <a:r>
              <a:rPr lang="en-US" dirty="0">
                <a:solidFill>
                  <a:srgbClr val="0000FF"/>
                </a:solidFill>
              </a:rPr>
              <a:t>Interrupts</a:t>
            </a:r>
          </a:p>
        </p:txBody>
      </p:sp>
      <p:sp>
        <p:nvSpPr>
          <p:cNvPr id="15" name="Rectangle 14"/>
          <p:cNvSpPr/>
          <p:nvPr/>
        </p:nvSpPr>
        <p:spPr>
          <a:xfrm>
            <a:off x="4242767" y="5365199"/>
            <a:ext cx="109653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71433" y="4679839"/>
            <a:ext cx="1200970" cy="646331"/>
          </a:xfrm>
          <a:prstGeom prst="rect">
            <a:avLst/>
          </a:prstGeom>
          <a:noFill/>
        </p:spPr>
        <p:txBody>
          <a:bodyPr wrap="none" rtlCol="0">
            <a:spAutoFit/>
          </a:bodyPr>
          <a:lstStyle/>
          <a:p>
            <a:pPr algn="ctr"/>
            <a:r>
              <a:rPr lang="en-US" dirty="0">
                <a:solidFill>
                  <a:srgbClr val="FF0000"/>
                </a:solidFill>
              </a:rPr>
              <a:t>System </a:t>
            </a:r>
          </a:p>
          <a:p>
            <a:pPr algn="ctr"/>
            <a:r>
              <a:rPr lang="en-US" dirty="0">
                <a:solidFill>
                  <a:srgbClr val="FF0000"/>
                </a:solidFill>
              </a:rPr>
              <a:t>Exceptions</a:t>
            </a:r>
          </a:p>
        </p:txBody>
      </p:sp>
      <p:sp>
        <p:nvSpPr>
          <p:cNvPr id="18" name="TextBox 17"/>
          <p:cNvSpPr txBox="1"/>
          <p:nvPr/>
        </p:nvSpPr>
        <p:spPr>
          <a:xfrm>
            <a:off x="8940427" y="5472857"/>
            <a:ext cx="675047" cy="369332"/>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255</a:t>
            </a:r>
          </a:p>
        </p:txBody>
      </p:sp>
      <p:sp>
        <p:nvSpPr>
          <p:cNvPr id="23" name="TextBox 22"/>
          <p:cNvSpPr txBox="1"/>
          <p:nvPr/>
        </p:nvSpPr>
        <p:spPr>
          <a:xfrm>
            <a:off x="5415354" y="5779487"/>
            <a:ext cx="2633413" cy="369332"/>
          </a:xfrm>
          <a:prstGeom prst="rect">
            <a:avLst/>
          </a:prstGeom>
          <a:noFill/>
        </p:spPr>
        <p:txBody>
          <a:bodyPr wrap="none" rtlCol="0">
            <a:spAutoFit/>
          </a:bodyPr>
          <a:lstStyle/>
          <a:p>
            <a:r>
              <a:rPr lang="en-US" dirty="0"/>
              <a:t>Interrupt Numbers in PSR</a:t>
            </a:r>
          </a:p>
        </p:txBody>
      </p:sp>
      <p:sp>
        <p:nvSpPr>
          <p:cNvPr id="21" name="TextBox 20"/>
          <p:cNvSpPr txBox="1"/>
          <p:nvPr/>
        </p:nvSpPr>
        <p:spPr>
          <a:xfrm>
            <a:off x="5061841" y="5472857"/>
            <a:ext cx="437940"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15</a:t>
            </a:r>
          </a:p>
        </p:txBody>
      </p:sp>
      <p:cxnSp>
        <p:nvCxnSpPr>
          <p:cNvPr id="22" name="Straight Arrow Connector 21"/>
          <p:cNvCxnSpPr/>
          <p:nvPr/>
        </p:nvCxnSpPr>
        <p:spPr>
          <a:xfrm>
            <a:off x="2552700" y="3810000"/>
            <a:ext cx="62484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229100" y="3657600"/>
            <a:ext cx="0" cy="3048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56255" y="3875049"/>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0</a:t>
            </a:r>
          </a:p>
        </p:txBody>
      </p:sp>
      <p:sp>
        <p:nvSpPr>
          <p:cNvPr id="26" name="Rectangle 25"/>
          <p:cNvSpPr/>
          <p:nvPr/>
        </p:nvSpPr>
        <p:spPr>
          <a:xfrm>
            <a:off x="4229100" y="3733800"/>
            <a:ext cx="3733800" cy="152400"/>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255438" y="3048440"/>
            <a:ext cx="1091324" cy="646331"/>
          </a:xfrm>
          <a:prstGeom prst="rect">
            <a:avLst/>
          </a:prstGeom>
          <a:noFill/>
        </p:spPr>
        <p:txBody>
          <a:bodyPr wrap="none" rtlCol="0">
            <a:spAutoFit/>
          </a:bodyPr>
          <a:lstStyle/>
          <a:p>
            <a:pPr algn="ctr"/>
            <a:r>
              <a:rPr lang="en-US" dirty="0"/>
              <a:t>interrupt </a:t>
            </a:r>
          </a:p>
          <a:p>
            <a:pPr algn="ctr"/>
            <a:r>
              <a:rPr lang="en-US" dirty="0"/>
              <a:t>number</a:t>
            </a:r>
          </a:p>
        </p:txBody>
      </p:sp>
      <p:sp>
        <p:nvSpPr>
          <p:cNvPr id="28" name="TextBox 27"/>
          <p:cNvSpPr txBox="1"/>
          <p:nvPr/>
        </p:nvSpPr>
        <p:spPr>
          <a:xfrm>
            <a:off x="5498402" y="3048440"/>
            <a:ext cx="1195199" cy="646331"/>
          </a:xfrm>
          <a:prstGeom prst="rect">
            <a:avLst/>
          </a:prstGeom>
          <a:noFill/>
        </p:spPr>
        <p:txBody>
          <a:bodyPr wrap="none" rtlCol="0">
            <a:spAutoFit/>
          </a:bodyPr>
          <a:lstStyle/>
          <a:p>
            <a:pPr algn="ctr"/>
            <a:r>
              <a:rPr lang="en-US" dirty="0">
                <a:solidFill>
                  <a:srgbClr val="0000FF"/>
                </a:solidFill>
              </a:rPr>
              <a:t>Peripheral </a:t>
            </a:r>
          </a:p>
          <a:p>
            <a:pPr algn="ctr"/>
            <a:r>
              <a:rPr lang="en-US" dirty="0">
                <a:solidFill>
                  <a:srgbClr val="0000FF"/>
                </a:solidFill>
              </a:rPr>
              <a:t>Interrupts</a:t>
            </a:r>
          </a:p>
        </p:txBody>
      </p:sp>
      <p:sp>
        <p:nvSpPr>
          <p:cNvPr id="29" name="Rectangle 28"/>
          <p:cNvSpPr/>
          <p:nvPr/>
        </p:nvSpPr>
        <p:spPr>
          <a:xfrm>
            <a:off x="3012948" y="3733800"/>
            <a:ext cx="996846"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918477" y="3048440"/>
            <a:ext cx="1200970" cy="646331"/>
          </a:xfrm>
          <a:prstGeom prst="rect">
            <a:avLst/>
          </a:prstGeom>
          <a:noFill/>
        </p:spPr>
        <p:txBody>
          <a:bodyPr wrap="none" rtlCol="0">
            <a:spAutoFit/>
          </a:bodyPr>
          <a:lstStyle/>
          <a:p>
            <a:pPr algn="ctr"/>
            <a:r>
              <a:rPr lang="en-US" dirty="0">
                <a:solidFill>
                  <a:srgbClr val="FF0000"/>
                </a:solidFill>
              </a:rPr>
              <a:t>System </a:t>
            </a:r>
          </a:p>
          <a:p>
            <a:pPr algn="ctr"/>
            <a:r>
              <a:rPr lang="en-US" dirty="0">
                <a:solidFill>
                  <a:srgbClr val="FF0000"/>
                </a:solidFill>
              </a:rPr>
              <a:t>Exceptions</a:t>
            </a:r>
          </a:p>
        </p:txBody>
      </p:sp>
      <p:sp>
        <p:nvSpPr>
          <p:cNvPr id="31" name="TextBox 30"/>
          <p:cNvSpPr txBox="1"/>
          <p:nvPr/>
        </p:nvSpPr>
        <p:spPr>
          <a:xfrm>
            <a:off x="7722248" y="3875049"/>
            <a:ext cx="564578"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239</a:t>
            </a:r>
          </a:p>
        </p:txBody>
      </p:sp>
      <p:sp>
        <p:nvSpPr>
          <p:cNvPr id="32" name="TextBox 31"/>
          <p:cNvSpPr txBox="1"/>
          <p:nvPr/>
        </p:nvSpPr>
        <p:spPr>
          <a:xfrm>
            <a:off x="3709981" y="3875049"/>
            <a:ext cx="437940"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a:t>
            </a:r>
          </a:p>
        </p:txBody>
      </p:sp>
      <p:sp>
        <p:nvSpPr>
          <p:cNvPr id="33" name="TextBox 32"/>
          <p:cNvSpPr txBox="1"/>
          <p:nvPr/>
        </p:nvSpPr>
        <p:spPr>
          <a:xfrm>
            <a:off x="2730659" y="3875049"/>
            <a:ext cx="564578"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-16</a:t>
            </a:r>
          </a:p>
        </p:txBody>
      </p:sp>
      <p:sp>
        <p:nvSpPr>
          <p:cNvPr id="34" name="TextBox 33"/>
          <p:cNvSpPr txBox="1"/>
          <p:nvPr/>
        </p:nvSpPr>
        <p:spPr>
          <a:xfrm>
            <a:off x="2843904" y="4186001"/>
            <a:ext cx="6376297" cy="369332"/>
          </a:xfrm>
          <a:prstGeom prst="rect">
            <a:avLst/>
          </a:prstGeom>
          <a:noFill/>
        </p:spPr>
        <p:txBody>
          <a:bodyPr wrap="none" rtlCol="0">
            <a:spAutoFit/>
          </a:bodyPr>
          <a:lstStyle/>
          <a:p>
            <a:r>
              <a:rPr lang="en-US" dirty="0"/>
              <a:t>Interrupt Numbers defined by ARM CMSIS or chip manufacturers </a:t>
            </a:r>
          </a:p>
        </p:txBody>
      </p:sp>
      <p:sp>
        <p:nvSpPr>
          <p:cNvPr id="36" name="TextBox 35"/>
          <p:cNvSpPr txBox="1"/>
          <p:nvPr/>
        </p:nvSpPr>
        <p:spPr>
          <a:xfrm>
            <a:off x="5363044" y="5472857"/>
            <a:ext cx="437940"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16</a:t>
            </a:r>
          </a:p>
        </p:txBody>
      </p:sp>
    </p:spTree>
    <p:custDataLst>
      <p:tags r:id="rId1"/>
    </p:custDataLst>
    <p:extLst>
      <p:ext uri="{BB962C8B-B14F-4D97-AF65-F5344CB8AC3E}">
        <p14:creationId xmlns:p14="http://schemas.microsoft.com/office/powerpoint/2010/main" val="1541865934"/>
      </p:ext>
    </p:extLst>
  </p:cSld>
  <p:clrMapOvr>
    <a:masterClrMapping/>
  </p:clrMapOvr>
  <mc:AlternateContent xmlns:mc="http://schemas.openxmlformats.org/markup-compatibility/2006" xmlns:p14="http://schemas.microsoft.com/office/powerpoint/2010/main">
    <mc:Choice Requires="p14">
      <p:transition spd="slow" p14:dur="2000" advTm="58967"/>
    </mc:Choice>
    <mc:Fallback xmlns="">
      <p:transition spd="slow" advTm="58967"/>
    </mc:Fallback>
  </mc:AlternateContent>
  <p:extLst>
    <p:ext uri="{3A86A75C-4F4B-4683-9AE1-C65F6400EC91}">
      <p14:laserTraceLst xmlns:p14="http://schemas.microsoft.com/office/powerpoint/2010/main">
        <p14:tracePtLst>
          <p14:tracePt t="4916" x="3532188" y="1606550"/>
          <p14:tracePt t="5072" x="3549650" y="1598613"/>
          <p14:tracePt t="5087" x="3575050" y="1598613"/>
          <p14:tracePt t="5102" x="3600450" y="1598613"/>
          <p14:tracePt t="5119" x="3627438" y="1598613"/>
          <p14:tracePt t="5134" x="3643313" y="1598613"/>
          <p14:tracePt t="5151" x="3670300" y="1598613"/>
          <p14:tracePt t="5182" x="3686175" y="1598613"/>
          <p14:tracePt t="5197" x="3713163" y="1598613"/>
          <p14:tracePt t="5213" x="3729038" y="1598613"/>
          <p14:tracePt t="5228" x="3738563" y="1598613"/>
          <p14:tracePt t="5271" x="3773488" y="1598613"/>
          <p14:tracePt t="5292" x="3781425" y="1598613"/>
          <p14:tracePt t="5306" x="3824288" y="1598613"/>
          <p14:tracePt t="5322" x="3841750" y="1598613"/>
          <p14:tracePt t="5337" x="3867150" y="1598613"/>
          <p14:tracePt t="5353" x="3910013" y="1598613"/>
          <p14:tracePt t="5369" x="3927475" y="1598613"/>
          <p14:tracePt t="5383" x="3944938" y="1598613"/>
          <p14:tracePt t="5401" x="3970338" y="1606550"/>
          <p14:tracePt t="5416" x="4013200" y="1616075"/>
          <p14:tracePt t="5430" x="4038600" y="1616075"/>
          <p14:tracePt t="5446" x="4065588" y="1616075"/>
          <p14:tracePt t="5462" x="4081463" y="1616075"/>
          <p14:tracePt t="5477" x="4108450" y="1616075"/>
          <p14:tracePt t="5494" x="4141788" y="1616075"/>
          <p14:tracePt t="5510" x="4168775" y="1616075"/>
          <p14:tracePt t="5524" x="4194175" y="1624013"/>
          <p14:tracePt t="5541" x="4219575" y="1633538"/>
          <p14:tracePt t="5556" x="4244975" y="1633538"/>
          <p14:tracePt t="5573" x="4271963" y="1633538"/>
          <p14:tracePt t="5587" x="4297363" y="1633538"/>
          <p14:tracePt t="5604" x="4330700" y="1633538"/>
          <p14:tracePt t="5619" x="4340225" y="1633538"/>
          <p14:tracePt t="5634" x="4373563" y="1633538"/>
          <p14:tracePt t="5651" x="4400550" y="1633538"/>
          <p14:tracePt t="5651" x="4418013" y="1633538"/>
          <p14:tracePt t="5666" x="4443413" y="1633538"/>
          <p14:tracePt t="5681" x="4468813" y="1633538"/>
          <p14:tracePt t="5696" x="4486275" y="1633538"/>
          <p14:tracePt t="5713" x="4494213" y="1633538"/>
          <p14:tracePt t="5728" x="4511675" y="1633538"/>
          <p14:tracePt t="5743" x="4537075" y="1633538"/>
          <p14:tracePt t="5743" x="4554538" y="1633538"/>
          <p14:tracePt t="5760" x="4572000" y="1633538"/>
          <p14:tracePt t="5776" x="4597400" y="1633538"/>
          <p14:tracePt t="5790" x="4606925" y="1633538"/>
          <p14:tracePt t="5805" x="4640263" y="1633538"/>
          <p14:tracePt t="5822" x="4667250" y="1633538"/>
          <p14:tracePt t="5836" x="4683125" y="1633538"/>
          <p14:tracePt t="5854" x="4725988" y="1633538"/>
          <p14:tracePt t="5874" x="4752975" y="1633538"/>
          <p14:tracePt t="5885" x="4760913" y="1633538"/>
          <p14:tracePt t="5899" x="4803775" y="1633538"/>
          <p14:tracePt t="5917" x="4846638" y="1633538"/>
          <p14:tracePt t="5932" x="4889500" y="1633538"/>
          <p14:tracePt t="5947" x="4906963" y="1633538"/>
          <p14:tracePt t="5947" x="4924425" y="1641475"/>
          <p14:tracePt t="5962" x="4932363" y="1649413"/>
          <p14:tracePt t="5977" x="4959350" y="1649413"/>
          <p14:tracePt t="6009" x="4984750" y="1649413"/>
          <p14:tracePt t="6025" x="4992688" y="1649413"/>
          <p14:tracePt t="6056" x="5010150" y="1649413"/>
          <p14:tracePt t="6102" x="5027613" y="1649413"/>
          <p14:tracePt t="6119" x="5035550" y="1649413"/>
          <p14:tracePt t="6401" x="5045075" y="1649413"/>
          <p14:tracePt t="6402" x="0" y="0"/>
        </p14:tracePtLst>
        <p14:tracePtLst>
          <p14:tracePt t="13870" x="876300" y="3902075"/>
          <p14:tracePt t="13964" x="893763" y="3902075"/>
          <p14:tracePt t="13980" x="919163" y="3902075"/>
          <p14:tracePt t="13995" x="962025" y="3902075"/>
          <p14:tracePt t="14010" x="1004888" y="3902075"/>
          <p14:tracePt t="14026" x="1057275" y="3902075"/>
          <p14:tracePt t="14041" x="1117600" y="3902075"/>
          <p14:tracePt t="14057" x="1177925" y="3902075"/>
          <p14:tracePt t="14072" x="1228725" y="3902075"/>
          <p14:tracePt t="14088" x="1254125" y="3902075"/>
          <p14:tracePt t="14103" x="1281113" y="3902075"/>
          <p14:tracePt t="14119" x="1357313" y="3902075"/>
          <p14:tracePt t="14135" x="1409700" y="3902075"/>
          <p14:tracePt t="14150" x="1477963" y="3902075"/>
          <p14:tracePt t="14167" x="1538288" y="3910013"/>
          <p14:tracePt t="14182" x="1573213" y="3910013"/>
          <p14:tracePt t="14199" x="1616075" y="3910013"/>
          <p14:tracePt t="14214" x="1649413" y="3910013"/>
          <p14:tracePt t="14229" x="1658938" y="3910013"/>
          <p14:tracePt t="14255" x="1727200" y="3910013"/>
          <p14:tracePt t="14261" x="1744663" y="3910013"/>
          <p14:tracePt t="14277" x="1804988" y="3910013"/>
          <p14:tracePt t="14291" x="1882775" y="3910013"/>
          <p14:tracePt t="14306" x="1951038" y="3910013"/>
          <p14:tracePt t="14321" x="2001838" y="3910013"/>
          <p14:tracePt t="14338" x="2062163" y="3910013"/>
          <p14:tracePt t="14338" x="2071688" y="3910013"/>
          <p14:tracePt t="14353" x="2157413" y="3910013"/>
          <p14:tracePt t="14370" x="2251075" y="3910013"/>
          <p14:tracePt t="14386" x="2363788" y="3910013"/>
          <p14:tracePt t="14401" x="2474913" y="3910013"/>
          <p14:tracePt t="14416" x="2527300" y="3910013"/>
          <p14:tracePt t="14433" x="2552700" y="3910013"/>
          <p14:tracePt t="14447" x="2570163" y="3910013"/>
          <p14:tracePt t="14464" x="2586038" y="3910013"/>
          <p14:tracePt t="14479" x="2613025" y="3910013"/>
          <p14:tracePt t="14510" x="2638425" y="3910013"/>
          <p14:tracePt t="14527" x="2681288" y="3910013"/>
          <p14:tracePt t="14542" x="2724150" y="3910013"/>
          <p14:tracePt t="14556" x="2784475" y="3910013"/>
          <p14:tracePt t="14573" x="2809875" y="3910013"/>
          <p14:tracePt t="14587" x="2835275" y="3910013"/>
          <p14:tracePt t="14604" x="2862263" y="3910013"/>
          <p14:tracePt t="14621" x="2905125" y="3910013"/>
          <p14:tracePt t="14636" x="2922588" y="3910013"/>
          <p14:tracePt t="14636" x="2938463" y="3910013"/>
          <p14:tracePt t="14651" x="2938463" y="3902075"/>
          <p14:tracePt t="14777" x="2938463" y="3892550"/>
          <p14:tracePt t="14778" x="0" y="0"/>
        </p14:tracePtLst>
        <p14:tracePtLst>
          <p14:tracePt t="15386" x="1985963" y="2809875"/>
          <p14:tracePt t="15464" x="1993900" y="2809875"/>
          <p14:tracePt t="15479" x="2011363" y="2809875"/>
          <p14:tracePt t="15510" x="2036763" y="2809875"/>
          <p14:tracePt t="15527" x="2054225" y="2809875"/>
          <p14:tracePt t="15541" x="2087563" y="2809875"/>
          <p14:tracePt t="15558" x="2165350" y="2809875"/>
          <p14:tracePt t="15573" x="2217738" y="2809875"/>
          <p14:tracePt t="15588" x="2278063" y="2809875"/>
          <p14:tracePt t="15603" x="2346325" y="2776538"/>
          <p14:tracePt t="15619" x="2439988" y="2741613"/>
          <p14:tracePt t="15635" x="2527300" y="2698750"/>
          <p14:tracePt t="15650" x="2613025" y="2646363"/>
          <p14:tracePt t="15667" x="2681288" y="2578100"/>
          <p14:tracePt t="15682" x="2698750" y="2552700"/>
          <p14:tracePt t="15697" x="2698750" y="2517775"/>
          <p14:tracePt t="15715" x="2698750" y="2492375"/>
          <p14:tracePt t="15729" x="2698750" y="2449513"/>
          <p14:tracePt t="15746" x="2673350" y="2397125"/>
          <p14:tracePt t="15761" x="2655888" y="2336800"/>
          <p14:tracePt t="15776" x="2630488" y="2286000"/>
          <p14:tracePt t="15791" x="2613025" y="2251075"/>
          <p14:tracePt t="15807" x="2603500" y="2208213"/>
          <p14:tracePt t="15824" x="2552700" y="2165350"/>
          <p14:tracePt t="15838" x="2517775" y="2147888"/>
          <p14:tracePt t="15853" x="2439988" y="2122488"/>
          <p14:tracePt t="15871" x="2363788" y="2044700"/>
          <p14:tracePt t="15886" x="2293938" y="2011363"/>
          <p14:tracePt t="15886" x="2286000" y="1993900"/>
          <p14:tracePt t="15901" x="2235200" y="1976438"/>
          <p14:tracePt t="15918" x="2200275" y="1951038"/>
          <p14:tracePt t="15933" x="2200275" y="1925638"/>
          <p14:tracePt t="15948" x="2165350" y="1898650"/>
          <p14:tracePt t="15965" x="2132013" y="1882775"/>
          <p14:tracePt t="15979" x="2097088" y="1873250"/>
          <p14:tracePt t="15994" x="2062163" y="1865313"/>
          <p14:tracePt t="16009" x="2054225" y="1855788"/>
          <p14:tracePt t="16026" x="1993900" y="1838325"/>
          <p14:tracePt t="16043" x="1968500" y="1830388"/>
          <p14:tracePt t="16057" x="1951038" y="1830388"/>
          <p14:tracePt t="16089" x="1941513" y="1830388"/>
          <p14:tracePt t="16104" x="1873250" y="1830388"/>
          <p14:tracePt t="16120" x="1830388" y="1855788"/>
          <p14:tracePt t="16135" x="1762125" y="1908175"/>
          <p14:tracePt t="16152" x="1701800" y="1951038"/>
          <p14:tracePt t="16166" x="1676400" y="1993900"/>
          <p14:tracePt t="16166" x="1666875" y="2001838"/>
          <p14:tracePt t="16182" x="1649413" y="2054225"/>
          <p14:tracePt t="16182" x="1649413" y="2071688"/>
          <p14:tracePt t="16199" x="1633538" y="2122488"/>
          <p14:tracePt t="16214" x="1633538" y="2182813"/>
          <p14:tracePt t="16229" x="1633538" y="2251075"/>
          <p14:tracePt t="16256" x="1633538" y="2381250"/>
          <p14:tracePt t="16260" x="1633538" y="2397125"/>
          <p14:tracePt t="16276" x="1649413" y="2432050"/>
          <p14:tracePt t="16292" x="1658938" y="2492375"/>
          <p14:tracePt t="16307" x="1692275" y="2517775"/>
          <p14:tracePt t="16323" x="1719263" y="2543175"/>
          <p14:tracePt t="16339" x="1770063" y="2552700"/>
          <p14:tracePt t="16354" x="1838325" y="2586038"/>
          <p14:tracePt t="16354" x="1847850" y="2595563"/>
          <p14:tracePt t="16369" x="1925638" y="2620963"/>
          <p14:tracePt t="16387" x="2036763" y="2638425"/>
          <p14:tracePt t="16401" x="2114550" y="2655888"/>
          <p14:tracePt t="16417" x="2243138" y="2655888"/>
          <p14:tracePt t="16432" x="2320925" y="2655888"/>
          <p14:tracePt t="16448" x="2397125" y="2655888"/>
          <p14:tracePt t="16464" x="2457450" y="2613025"/>
          <p14:tracePt t="16479" x="2509838" y="2578100"/>
          <p14:tracePt t="16495" x="2560638" y="2509838"/>
          <p14:tracePt t="16510" x="2613025" y="2414588"/>
          <p14:tracePt t="16527" x="2655888" y="2346325"/>
          <p14:tracePt t="16542" x="2663825" y="2328863"/>
          <p14:tracePt t="16558" x="2673350" y="2328863"/>
          <p14:tracePt t="16588" x="2681288" y="2311400"/>
          <p14:tracePt t="16604" x="2663825" y="2303463"/>
          <p14:tracePt t="16620" x="2630488" y="2286000"/>
          <p14:tracePt t="16622" x="0" y="0"/>
        </p14:tracePtLst>
        <p14:tracePtLst>
          <p14:tracePt t="27965" x="1727200" y="2887663"/>
          <p14:tracePt t="28043" x="1727200" y="2879725"/>
          <p14:tracePt t="28075" x="1752600" y="2879725"/>
          <p14:tracePt t="28089" x="1795463" y="2879725"/>
          <p14:tracePt t="28104" x="1838325" y="2879725"/>
          <p14:tracePt t="28121" x="1916113" y="2879725"/>
          <p14:tracePt t="28137" x="1985963" y="2879725"/>
          <p14:tracePt t="28137" x="2001838" y="2879725"/>
          <p14:tracePt t="28154" x="2097088" y="2879725"/>
          <p14:tracePt t="28167" x="2147888" y="2879725"/>
          <p14:tracePt t="28167" x="2165350" y="2879725"/>
          <p14:tracePt t="28183" x="2208213" y="2879725"/>
          <p14:tracePt t="28184" x="2217738" y="2879725"/>
          <p14:tracePt t="28199" x="2260600" y="2879725"/>
          <p14:tracePt t="28214" x="2303463" y="2879725"/>
          <p14:tracePt t="28230" x="2389188" y="2862263"/>
          <p14:tracePt t="28247" x="2466975" y="2835275"/>
          <p14:tracePt t="28247" x="2474913" y="2835275"/>
          <p14:tracePt t="28261" x="2500313" y="2827338"/>
          <p14:tracePt t="28277" x="2535238" y="2819400"/>
          <p14:tracePt t="28292" x="2543175" y="2809875"/>
          <p14:tracePt t="28341" x="2543175" y="2801938"/>
          <p14:tracePt t="28355" x="2543175" y="2792413"/>
          <p14:tracePt t="28496" x="2527300" y="2792413"/>
          <p14:tracePt t="28511" x="2484438" y="2792413"/>
          <p14:tracePt t="28512" x="2474913" y="2792413"/>
          <p14:tracePt t="28527" x="2406650" y="2792413"/>
          <p14:tracePt t="28544" x="2303463" y="2792413"/>
          <p14:tracePt t="28559" x="2260600" y="2776538"/>
          <p14:tracePt t="28560" x="2243138" y="2776538"/>
          <p14:tracePt t="28574" x="2217738" y="2767013"/>
          <p14:tracePt t="28590" x="2208213" y="2767013"/>
          <p14:tracePt t="28605" x="2190750" y="2767013"/>
          <p14:tracePt t="28620" x="2165350" y="2767013"/>
          <p14:tracePt t="28636" x="2122488" y="2759075"/>
          <p14:tracePt t="28652" x="2028825" y="2749550"/>
          <p14:tracePt t="28667" x="1908175" y="2733675"/>
          <p14:tracePt t="28667" x="1890713" y="2733675"/>
          <p14:tracePt t="28685" x="1822450" y="2716213"/>
          <p14:tracePt t="28700" x="1779588" y="2716213"/>
          <p14:tracePt t="28919" x="0" y="0"/>
        </p14:tracePtLst>
        <p14:tracePtLst>
          <p14:tracePt t="36824" x="3403600" y="2716213"/>
          <p14:tracePt t="36840" x="3429000" y="2716213"/>
          <p14:tracePt t="36855" x="3446463" y="2716213"/>
          <p14:tracePt t="36873" x="3471863" y="2716213"/>
          <p14:tracePt t="36888" x="3506788" y="2716213"/>
          <p14:tracePt t="36903" x="3557588" y="2706688"/>
          <p14:tracePt t="36918" x="3635375" y="2706688"/>
          <p14:tracePt t="36933" x="3729038" y="2706688"/>
          <p14:tracePt t="36949" x="3884613" y="2706688"/>
          <p14:tracePt t="36965" x="4073525" y="2741613"/>
          <p14:tracePt t="36980" x="4227513" y="2759075"/>
          <p14:tracePt t="36980" x="4244975" y="2767013"/>
          <p14:tracePt t="36998" x="4443413" y="2776538"/>
          <p14:tracePt t="37012" x="4606925" y="2776538"/>
          <p14:tracePt t="37027" x="4735513" y="2776538"/>
          <p14:tracePt t="37044" x="4829175" y="2741613"/>
          <p14:tracePt t="37058" x="4899025" y="2716213"/>
          <p14:tracePt t="37074" x="4949825" y="2698750"/>
          <p14:tracePt t="37074" x="4959350" y="2689225"/>
          <p14:tracePt t="37091" x="5019675" y="2655888"/>
          <p14:tracePt t="37106" x="5070475" y="2638425"/>
          <p14:tracePt t="37121" x="5148263" y="2595563"/>
          <p14:tracePt t="37138" x="5233988" y="2517775"/>
          <p14:tracePt t="37154" x="5319713" y="2457450"/>
          <p14:tracePt t="37169" x="5380038" y="2389188"/>
          <p14:tracePt t="37183" x="5405438" y="2328863"/>
          <p14:tracePt t="37201" x="5465763" y="2251075"/>
          <p14:tracePt t="37216" x="5473700" y="2174875"/>
          <p14:tracePt t="37231" x="5491163" y="2132013"/>
          <p14:tracePt t="37259" x="5457825" y="2054225"/>
          <p14:tracePt t="37278" x="5405438" y="2028825"/>
          <p14:tracePt t="37295" x="5337175" y="1985963"/>
          <p14:tracePt t="37309" x="5276850" y="1958975"/>
          <p14:tracePt t="37324" x="5181600" y="1916113"/>
          <p14:tracePt t="37341" x="5035550" y="1847850"/>
          <p14:tracePt t="37357" x="4899025" y="1804988"/>
          <p14:tracePt t="37372" x="4770438" y="1752600"/>
          <p14:tracePt t="37387" x="4667250" y="1727200"/>
          <p14:tracePt t="37404" x="4640263" y="1709738"/>
          <p14:tracePt t="37404" x="4622800" y="1709738"/>
          <p14:tracePt t="37419" x="4564063" y="1692275"/>
          <p14:tracePt t="37435" x="4486275" y="1692275"/>
          <p14:tracePt t="37451" x="4408488" y="1692275"/>
          <p14:tracePt t="37465" x="4348163" y="1692275"/>
          <p14:tracePt t="37481" x="4271963" y="1701800"/>
          <p14:tracePt t="37497" x="4194175" y="1709738"/>
          <p14:tracePt t="37512" x="4108450" y="1727200"/>
          <p14:tracePt t="37528" x="4038600" y="1752600"/>
          <p14:tracePt t="37544" x="3987800" y="1779588"/>
          <p14:tracePt t="37559" x="3935413" y="1822450"/>
          <p14:tracePt t="37576" x="3902075" y="1873250"/>
          <p14:tracePt t="37590" x="3884613" y="1916113"/>
          <p14:tracePt t="37607" x="3867150" y="1985963"/>
          <p14:tracePt t="37622" x="3841750" y="2054225"/>
          <p14:tracePt t="37637" x="3841750" y="2105025"/>
          <p14:tracePt t="37654" x="3859213" y="2200275"/>
          <p14:tracePt t="37668" x="3867150" y="2243138"/>
          <p14:tracePt t="37668" x="3876675" y="2260600"/>
          <p14:tracePt t="37685" x="3919538" y="2336800"/>
          <p14:tracePt t="37700" x="3944938" y="2424113"/>
          <p14:tracePt t="37716" x="3987800" y="2500313"/>
          <p14:tracePt t="37731" x="4038600" y="2535238"/>
          <p14:tracePt t="37747" x="4065588" y="2543175"/>
          <p14:tracePt t="37762" x="4108450" y="2586038"/>
          <p14:tracePt t="37778" x="4151313" y="2603500"/>
          <p14:tracePt t="37795" x="4202113" y="2620963"/>
          <p14:tracePt t="37809" x="4271963" y="2638425"/>
          <p14:tracePt t="37823" x="4330700" y="2646363"/>
          <p14:tracePt t="37841" x="4443413" y="2655888"/>
          <p14:tracePt t="37856" x="4564063" y="2655888"/>
          <p14:tracePt t="37856" x="4589463" y="2655888"/>
          <p14:tracePt t="37871" x="4735513" y="2655888"/>
          <p14:tracePt t="37886" x="4881563" y="2655888"/>
          <p14:tracePt t="37904" x="5010150" y="2638425"/>
          <p14:tracePt t="37919" x="5113338" y="2586038"/>
          <p14:tracePt t="37934" x="5208588" y="2552700"/>
          <p14:tracePt t="37934" x="5216525" y="2552700"/>
          <p14:tracePt t="37949" x="5319713" y="2484438"/>
          <p14:tracePt t="37965" x="5405438" y="2414588"/>
          <p14:tracePt t="37980" x="5483225" y="2354263"/>
          <p14:tracePt t="37981" x="5491163" y="2346325"/>
          <p14:tracePt t="37998" x="5543550" y="2286000"/>
          <p14:tracePt t="38012" x="5568950" y="2243138"/>
          <p14:tracePt t="38027" x="5594350" y="2190750"/>
          <p14:tracePt t="38045" x="5611813" y="2105025"/>
          <p14:tracePt t="38059" x="5594350" y="2062163"/>
          <p14:tracePt t="38074" x="5568950" y="2028825"/>
          <p14:tracePt t="38074" x="5551488" y="2011363"/>
          <p14:tracePt t="38091" x="5473700" y="1968500"/>
          <p14:tracePt t="38106" x="5414963" y="1933575"/>
          <p14:tracePt t="38121" x="5267325" y="1865313"/>
          <p14:tracePt t="38137" x="5130800" y="1838325"/>
          <p14:tracePt t="38154" x="4959350" y="1822450"/>
          <p14:tracePt t="38168" x="4856163" y="1804988"/>
          <p14:tracePt t="38169" x="4846638" y="1804988"/>
          <p14:tracePt t="38183" x="4752975" y="1804988"/>
          <p14:tracePt t="38201" x="4649788" y="1804988"/>
          <p14:tracePt t="38215" x="4589463" y="1804988"/>
          <p14:tracePt t="38232" x="4537075" y="1812925"/>
          <p14:tracePt t="38258" x="4425950" y="1865313"/>
          <p14:tracePt t="38261" x="4408488" y="1865313"/>
          <p14:tracePt t="38277" x="4340225" y="1908175"/>
          <p14:tracePt t="38295" x="4254500" y="1951038"/>
          <p14:tracePt t="38309" x="4168775" y="2001838"/>
          <p14:tracePt t="38325" x="4090988" y="2044700"/>
          <p14:tracePt t="38340" x="4030663" y="2114550"/>
          <p14:tracePt t="38356" x="3952875" y="2165350"/>
          <p14:tracePt t="38356" x="3952875" y="2174875"/>
          <p14:tracePt t="38371" x="3919538" y="2225675"/>
          <p14:tracePt t="38388" x="3892550" y="2328863"/>
          <p14:tracePt t="38403" x="3884613" y="2389188"/>
          <p14:tracePt t="38419" x="3884613" y="2457450"/>
          <p14:tracePt t="38434" x="3884613" y="2500313"/>
          <p14:tracePt t="38449" x="3892550" y="2560638"/>
          <p14:tracePt t="38466" x="3892550" y="2620963"/>
          <p14:tracePt t="38481" x="3910013" y="2655888"/>
          <p14:tracePt t="38497" x="3919538" y="2698750"/>
          <p14:tracePt t="38512" x="3952875" y="2741613"/>
          <p14:tracePt t="38529" x="3970338" y="2759075"/>
          <p14:tracePt t="38543" x="4013200" y="2784475"/>
          <p14:tracePt t="38561" x="4038600" y="2784475"/>
          <p14:tracePt t="38574" x="4065588" y="2801938"/>
          <p14:tracePt t="38575" x="4073525" y="2801938"/>
          <p14:tracePt t="38589" x="4098925" y="2801938"/>
          <p14:tracePt t="38591" x="0" y="0"/>
        </p14:tracePtLst>
        <p14:tracePtLst>
          <p14:tracePt t="42467" x="3059113" y="5284788"/>
          <p14:tracePt t="42483" x="3068638" y="5276850"/>
          <p14:tracePt t="42499" x="3111500" y="5276850"/>
          <p14:tracePt t="42512" x="3136900" y="5276850"/>
          <p14:tracePt t="42528" x="3179763" y="5259388"/>
          <p14:tracePt t="42544" x="3205163" y="5259388"/>
          <p14:tracePt t="42560" x="3275013" y="5259388"/>
          <p14:tracePt t="42576" x="3325813" y="5259388"/>
          <p14:tracePt t="42592" x="3421063" y="5259388"/>
          <p14:tracePt t="42606" x="3506788" y="5259388"/>
          <p14:tracePt t="42622" x="3592513" y="5259388"/>
          <p14:tracePt t="42638" x="3721100" y="5267325"/>
          <p14:tracePt t="42655" x="3849688" y="5276850"/>
          <p14:tracePt t="42668" x="3927475" y="5284788"/>
          <p14:tracePt t="42669" x="3944938" y="5284788"/>
          <p14:tracePt t="42685" x="4065588" y="5284788"/>
          <p14:tracePt t="42701" x="4133850" y="5284788"/>
          <p14:tracePt t="42715" x="4176713" y="5284788"/>
          <p14:tracePt t="42731" x="4227513" y="5284788"/>
          <p14:tracePt t="42748" x="4271963" y="5284788"/>
          <p14:tracePt t="42764" x="4330700" y="5284788"/>
          <p14:tracePt t="42778" x="4373563" y="5284788"/>
          <p14:tracePt t="42795" x="4443413" y="5284788"/>
          <p14:tracePt t="42809" x="4511675" y="5284788"/>
          <p14:tracePt t="42824" x="4554538" y="5284788"/>
          <p14:tracePt t="42842" x="4606925" y="5294313"/>
          <p14:tracePt t="42858" x="4640263" y="5302250"/>
          <p14:tracePt t="42873" x="4692650" y="5302250"/>
          <p14:tracePt t="42887" x="4752975" y="5302250"/>
          <p14:tracePt t="42903" x="4813300" y="5302250"/>
          <p14:tracePt t="42919" x="4864100" y="5302250"/>
          <p14:tracePt t="42935" x="4906963" y="5302250"/>
          <p14:tracePt t="42951" x="4932363" y="5302250"/>
          <p14:tracePt t="42965" x="4949825" y="5302250"/>
          <p14:tracePt t="42981" x="4967288" y="5302250"/>
          <p14:tracePt t="43012" x="4975225" y="5302250"/>
          <p14:tracePt t="43028" x="4992688" y="5302250"/>
          <p14:tracePt t="43045" x="5019675" y="5302250"/>
          <p14:tracePt t="43061" x="5053013" y="5294313"/>
          <p14:tracePt t="43107" x="5062538" y="5294313"/>
          <p14:tracePt t="43373" x="5070475" y="5294313"/>
          <p14:tracePt t="43374" x="0" y="0"/>
        </p14:tracePtLst>
      </p14:laserTraceLst>
    </p:ext>
    <p:ext uri="{E180D4A7-C9FB-4DFB-919C-405C955672EB}">
      <p14:showEvtLst xmlns:p14="http://schemas.microsoft.com/office/powerpoint/2010/main">
        <p14:playEvt time="52" objId="5"/>
        <p14:stopEvt time="58811" objId="5"/>
      </p14:showEvt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Interrupt Number</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48</a:t>
            </a:fld>
            <a:endParaRPr kumimoji="0" lang="en-US" dirty="0"/>
          </a:p>
        </p:txBody>
      </p:sp>
      <p:sp>
        <p:nvSpPr>
          <p:cNvPr id="6" name="TextBox 5"/>
          <p:cNvSpPr txBox="1"/>
          <p:nvPr/>
        </p:nvSpPr>
        <p:spPr>
          <a:xfrm>
            <a:off x="1730249" y="2872234"/>
            <a:ext cx="8078943" cy="400110"/>
          </a:xfrm>
          <a:prstGeom prst="rect">
            <a:avLst/>
          </a:prstGeom>
          <a:noFill/>
        </p:spPr>
        <p:txBody>
          <a:bodyPr wrap="none" rtlCol="0">
            <a:spAutoFit/>
          </a:bodyPr>
          <a:lstStyle/>
          <a:p>
            <a:r>
              <a:rPr lang="en-US" sz="2000" dirty="0">
                <a:solidFill>
                  <a:srgbClr val="0000FF"/>
                </a:solidFill>
              </a:rPr>
              <a:t>Interrupt number is stored in the last Byte of Program Status Register (PSR)</a:t>
            </a:r>
          </a:p>
        </p:txBody>
      </p:sp>
      <p:sp>
        <p:nvSpPr>
          <p:cNvPr id="8" name="Rectangle 7"/>
          <p:cNvSpPr/>
          <p:nvPr/>
        </p:nvSpPr>
        <p:spPr>
          <a:xfrm>
            <a:off x="2324100" y="1591964"/>
            <a:ext cx="7543800" cy="1200329"/>
          </a:xfrm>
          <a:prstGeom prst="rect">
            <a:avLst/>
          </a:prstGeom>
        </p:spPr>
        <p:txBody>
          <a:bodyPr wrap="square">
            <a:spAutoFit/>
          </a:bodyPr>
          <a:lstStyle/>
          <a:p>
            <a:r>
              <a:rPr lang="en-US" b="1" dirty="0" err="1">
                <a:solidFill>
                  <a:srgbClr val="C00000"/>
                </a:solidFill>
                <a:latin typeface="Consolas" panose="020B0609020204030204" pitchFamily="49" charset="0"/>
              </a:rPr>
              <a:t>NVIC_DisableIRQ</a:t>
            </a:r>
            <a:r>
              <a:rPr lang="en-US" dirty="0">
                <a:latin typeface="Consolas" panose="020B0609020204030204" pitchFamily="49" charset="0"/>
              </a:rPr>
              <a:t> (IRQn);            // Disable interrupt</a:t>
            </a:r>
          </a:p>
          <a:p>
            <a:r>
              <a:rPr lang="en-US" b="1" dirty="0" err="1">
                <a:solidFill>
                  <a:srgbClr val="C00000"/>
                </a:solidFill>
                <a:latin typeface="Consolas" panose="020B0609020204030204" pitchFamily="49" charset="0"/>
              </a:rPr>
              <a:t>NVIC_EnableIRQ</a:t>
            </a:r>
            <a:r>
              <a:rPr lang="en-US" dirty="0">
                <a:solidFill>
                  <a:srgbClr val="C00000"/>
                </a:solidFill>
                <a:latin typeface="Consolas" panose="020B0609020204030204" pitchFamily="49" charset="0"/>
              </a:rPr>
              <a:t> </a:t>
            </a:r>
            <a:r>
              <a:rPr lang="en-US" dirty="0">
                <a:latin typeface="Consolas" panose="020B0609020204030204" pitchFamily="49" charset="0"/>
              </a:rPr>
              <a:t>(IRQn);             // Enable interrupt </a:t>
            </a:r>
            <a:r>
              <a:rPr lang="en-US" b="1" dirty="0" err="1">
                <a:solidFill>
                  <a:srgbClr val="C00000"/>
                </a:solidFill>
                <a:latin typeface="Consolas" panose="020B0609020204030204" pitchFamily="49" charset="0"/>
              </a:rPr>
              <a:t>NVIC_ClearingPending</a:t>
            </a:r>
            <a:r>
              <a:rPr lang="en-US" dirty="0">
                <a:latin typeface="Consolas" panose="020B0609020204030204" pitchFamily="49" charset="0"/>
              </a:rPr>
              <a:t> (IRQn);       // clear pending status </a:t>
            </a:r>
            <a:r>
              <a:rPr lang="en-US" b="1" dirty="0" err="1">
                <a:solidFill>
                  <a:srgbClr val="C00000"/>
                </a:solidFill>
                <a:latin typeface="Consolas" panose="020B0609020204030204" pitchFamily="49" charset="0"/>
              </a:rPr>
              <a:t>NVIC_SetPriority</a:t>
            </a:r>
            <a:r>
              <a:rPr lang="en-US" dirty="0">
                <a:solidFill>
                  <a:srgbClr val="C00000"/>
                </a:solidFill>
                <a:latin typeface="Consolas" panose="020B0609020204030204" pitchFamily="49" charset="0"/>
              </a:rPr>
              <a:t> </a:t>
            </a:r>
            <a:r>
              <a:rPr lang="en-US" dirty="0">
                <a:latin typeface="Consolas" panose="020B0609020204030204" pitchFamily="49" charset="0"/>
              </a:rPr>
              <a:t>(IRQn, priority); // set priority level</a:t>
            </a:r>
          </a:p>
        </p:txBody>
      </p:sp>
      <p:sp>
        <p:nvSpPr>
          <p:cNvPr id="9" name="TextBox 8"/>
          <p:cNvSpPr txBox="1"/>
          <p:nvPr/>
        </p:nvSpPr>
        <p:spPr>
          <a:xfrm>
            <a:off x="1730248" y="1232189"/>
            <a:ext cx="4138184" cy="400110"/>
          </a:xfrm>
          <a:prstGeom prst="rect">
            <a:avLst/>
          </a:prstGeom>
          <a:noFill/>
        </p:spPr>
        <p:txBody>
          <a:bodyPr wrap="none" rtlCol="0">
            <a:spAutoFit/>
          </a:bodyPr>
          <a:lstStyle/>
          <a:p>
            <a:r>
              <a:rPr lang="en-US" sz="2000" dirty="0">
                <a:solidFill>
                  <a:srgbClr val="0000FF"/>
                </a:solidFill>
              </a:rPr>
              <a:t>Interrupt number for CMSIS functions</a:t>
            </a:r>
          </a:p>
        </p:txBody>
      </p:sp>
      <p:grpSp>
        <p:nvGrpSpPr>
          <p:cNvPr id="10" name="Group 4"/>
          <p:cNvGrpSpPr>
            <a:grpSpLocks noChangeAspect="1"/>
          </p:cNvGrpSpPr>
          <p:nvPr/>
        </p:nvGrpSpPr>
        <p:grpSpPr bwMode="auto">
          <a:xfrm>
            <a:off x="1831976" y="3362326"/>
            <a:ext cx="8531225" cy="2301875"/>
            <a:chOff x="194" y="2118"/>
            <a:chExt cx="5374" cy="1450"/>
          </a:xfrm>
        </p:grpSpPr>
        <p:sp>
          <p:nvSpPr>
            <p:cNvPr id="11" name="AutoShape 3"/>
            <p:cNvSpPr>
              <a:spLocks noChangeAspect="1" noChangeArrowheads="1" noTextEdit="1"/>
            </p:cNvSpPr>
            <p:nvPr/>
          </p:nvSpPr>
          <p:spPr bwMode="auto">
            <a:xfrm>
              <a:off x="194" y="2118"/>
              <a:ext cx="5374"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5"/>
            <p:cNvSpPr>
              <a:spLocks noChangeArrowheads="1"/>
            </p:cNvSpPr>
            <p:nvPr/>
          </p:nvSpPr>
          <p:spPr bwMode="auto">
            <a:xfrm>
              <a:off x="209" y="2259"/>
              <a:ext cx="157"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6"/>
            <p:cNvSpPr>
              <a:spLocks noChangeArrowheads="1"/>
            </p:cNvSpPr>
            <p:nvPr/>
          </p:nvSpPr>
          <p:spPr bwMode="auto">
            <a:xfrm>
              <a:off x="253" y="2269"/>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N</a:t>
              </a:r>
              <a:endParaRPr lang="en-US" altLang="en-US"/>
            </a:p>
          </p:txBody>
        </p:sp>
        <p:sp>
          <p:nvSpPr>
            <p:cNvPr id="14" name="Rectangle 7"/>
            <p:cNvSpPr>
              <a:spLocks noChangeArrowheads="1"/>
            </p:cNvSpPr>
            <p:nvPr/>
          </p:nvSpPr>
          <p:spPr bwMode="auto">
            <a:xfrm>
              <a:off x="366" y="2259"/>
              <a:ext cx="157"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8"/>
            <p:cNvSpPr>
              <a:spLocks noChangeArrowheads="1"/>
            </p:cNvSpPr>
            <p:nvPr/>
          </p:nvSpPr>
          <p:spPr bwMode="auto">
            <a:xfrm>
              <a:off x="410" y="2269"/>
              <a:ext cx="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Z</a:t>
              </a:r>
              <a:endParaRPr lang="en-US" altLang="en-US"/>
            </a:p>
          </p:txBody>
        </p:sp>
        <p:sp>
          <p:nvSpPr>
            <p:cNvPr id="16" name="Rectangle 9"/>
            <p:cNvSpPr>
              <a:spLocks noChangeArrowheads="1"/>
            </p:cNvSpPr>
            <p:nvPr/>
          </p:nvSpPr>
          <p:spPr bwMode="auto">
            <a:xfrm>
              <a:off x="523" y="2259"/>
              <a:ext cx="157"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0"/>
            <p:cNvSpPr>
              <a:spLocks noChangeArrowheads="1"/>
            </p:cNvSpPr>
            <p:nvPr/>
          </p:nvSpPr>
          <p:spPr bwMode="auto">
            <a:xfrm>
              <a:off x="567" y="2269"/>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C</a:t>
              </a:r>
              <a:endParaRPr lang="en-US" altLang="en-US"/>
            </a:p>
          </p:txBody>
        </p:sp>
        <p:sp>
          <p:nvSpPr>
            <p:cNvPr id="18" name="Rectangle 11"/>
            <p:cNvSpPr>
              <a:spLocks noChangeArrowheads="1"/>
            </p:cNvSpPr>
            <p:nvPr/>
          </p:nvSpPr>
          <p:spPr bwMode="auto">
            <a:xfrm>
              <a:off x="680" y="2259"/>
              <a:ext cx="157"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2"/>
            <p:cNvSpPr>
              <a:spLocks noChangeArrowheads="1"/>
            </p:cNvSpPr>
            <p:nvPr/>
          </p:nvSpPr>
          <p:spPr bwMode="auto">
            <a:xfrm>
              <a:off x="724" y="2269"/>
              <a:ext cx="70"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V</a:t>
              </a:r>
              <a:endParaRPr lang="en-US" altLang="en-US"/>
            </a:p>
          </p:txBody>
        </p:sp>
        <p:sp>
          <p:nvSpPr>
            <p:cNvPr id="20" name="Rectangle 13"/>
            <p:cNvSpPr>
              <a:spLocks noChangeArrowheads="1"/>
            </p:cNvSpPr>
            <p:nvPr/>
          </p:nvSpPr>
          <p:spPr bwMode="auto">
            <a:xfrm>
              <a:off x="837" y="2259"/>
              <a:ext cx="157"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4"/>
            <p:cNvSpPr>
              <a:spLocks noChangeArrowheads="1"/>
            </p:cNvSpPr>
            <p:nvPr/>
          </p:nvSpPr>
          <p:spPr bwMode="auto">
            <a:xfrm>
              <a:off x="875" y="2269"/>
              <a:ext cx="8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rPr>
                <a:t>Q</a:t>
              </a:r>
              <a:endParaRPr lang="en-US" altLang="en-US"/>
            </a:p>
          </p:txBody>
        </p:sp>
        <p:sp>
          <p:nvSpPr>
            <p:cNvPr id="22" name="Rectangle 15"/>
            <p:cNvSpPr>
              <a:spLocks noChangeArrowheads="1"/>
            </p:cNvSpPr>
            <p:nvPr/>
          </p:nvSpPr>
          <p:spPr bwMode="auto">
            <a:xfrm>
              <a:off x="994" y="2259"/>
              <a:ext cx="315"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16"/>
            <p:cNvSpPr>
              <a:spLocks noChangeArrowheads="1"/>
            </p:cNvSpPr>
            <p:nvPr/>
          </p:nvSpPr>
          <p:spPr bwMode="auto">
            <a:xfrm>
              <a:off x="1051" y="2295"/>
              <a:ext cx="6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IT</a:t>
              </a:r>
              <a:endParaRPr lang="en-US" altLang="en-US"/>
            </a:p>
          </p:txBody>
        </p:sp>
        <p:sp>
          <p:nvSpPr>
            <p:cNvPr id="24" name="Rectangle 17"/>
            <p:cNvSpPr>
              <a:spLocks noChangeArrowheads="1"/>
            </p:cNvSpPr>
            <p:nvPr/>
          </p:nvSpPr>
          <p:spPr bwMode="auto">
            <a:xfrm>
              <a:off x="1117"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25" name="Rectangle 18"/>
            <p:cNvSpPr>
              <a:spLocks noChangeArrowheads="1"/>
            </p:cNvSpPr>
            <p:nvPr/>
          </p:nvSpPr>
          <p:spPr bwMode="auto">
            <a:xfrm>
              <a:off x="1136" y="2295"/>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7</a:t>
              </a:r>
              <a:endParaRPr lang="en-US" altLang="en-US"/>
            </a:p>
          </p:txBody>
        </p:sp>
        <p:sp>
          <p:nvSpPr>
            <p:cNvPr id="26" name="Rectangle 19"/>
            <p:cNvSpPr>
              <a:spLocks noChangeArrowheads="1"/>
            </p:cNvSpPr>
            <p:nvPr/>
          </p:nvSpPr>
          <p:spPr bwMode="auto">
            <a:xfrm>
              <a:off x="1176"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27" name="Rectangle 20"/>
            <p:cNvSpPr>
              <a:spLocks noChangeArrowheads="1"/>
            </p:cNvSpPr>
            <p:nvPr/>
          </p:nvSpPr>
          <p:spPr bwMode="auto">
            <a:xfrm>
              <a:off x="1195" y="2295"/>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6</a:t>
              </a:r>
              <a:endParaRPr lang="en-US" altLang="en-US"/>
            </a:p>
          </p:txBody>
        </p:sp>
        <p:sp>
          <p:nvSpPr>
            <p:cNvPr id="28" name="Rectangle 21"/>
            <p:cNvSpPr>
              <a:spLocks noChangeArrowheads="1"/>
            </p:cNvSpPr>
            <p:nvPr/>
          </p:nvSpPr>
          <p:spPr bwMode="auto">
            <a:xfrm>
              <a:off x="1228"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29" name="Rectangle 22"/>
            <p:cNvSpPr>
              <a:spLocks noChangeArrowheads="1"/>
            </p:cNvSpPr>
            <p:nvPr/>
          </p:nvSpPr>
          <p:spPr bwMode="auto">
            <a:xfrm>
              <a:off x="1309" y="2259"/>
              <a:ext cx="157"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3"/>
            <p:cNvSpPr>
              <a:spLocks noChangeArrowheads="1"/>
            </p:cNvSpPr>
            <p:nvPr/>
          </p:nvSpPr>
          <p:spPr bwMode="auto">
            <a:xfrm>
              <a:off x="1365" y="2295"/>
              <a:ext cx="4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T</a:t>
              </a:r>
              <a:endParaRPr lang="en-US" altLang="en-US"/>
            </a:p>
          </p:txBody>
        </p:sp>
        <p:sp>
          <p:nvSpPr>
            <p:cNvPr id="31" name="Rectangle 24"/>
            <p:cNvSpPr>
              <a:spLocks noChangeArrowheads="1"/>
            </p:cNvSpPr>
            <p:nvPr/>
          </p:nvSpPr>
          <p:spPr bwMode="auto">
            <a:xfrm>
              <a:off x="2094" y="2259"/>
              <a:ext cx="628"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5"/>
            <p:cNvSpPr>
              <a:spLocks noChangeArrowheads="1"/>
            </p:cNvSpPr>
            <p:nvPr/>
          </p:nvSpPr>
          <p:spPr bwMode="auto">
            <a:xfrm>
              <a:off x="2288" y="2295"/>
              <a:ext cx="1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GE</a:t>
              </a:r>
              <a:endParaRPr lang="en-US" altLang="en-US"/>
            </a:p>
          </p:txBody>
        </p:sp>
        <p:sp>
          <p:nvSpPr>
            <p:cNvPr id="33" name="Rectangle 26"/>
            <p:cNvSpPr>
              <a:spLocks noChangeArrowheads="1"/>
            </p:cNvSpPr>
            <p:nvPr/>
          </p:nvSpPr>
          <p:spPr bwMode="auto">
            <a:xfrm>
              <a:off x="2393"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34" name="Rectangle 27"/>
            <p:cNvSpPr>
              <a:spLocks noChangeArrowheads="1"/>
            </p:cNvSpPr>
            <p:nvPr/>
          </p:nvSpPr>
          <p:spPr bwMode="auto">
            <a:xfrm>
              <a:off x="2412" y="2295"/>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3</a:t>
              </a:r>
              <a:endParaRPr lang="en-US" altLang="en-US"/>
            </a:p>
          </p:txBody>
        </p:sp>
        <p:sp>
          <p:nvSpPr>
            <p:cNvPr id="35" name="Rectangle 28"/>
            <p:cNvSpPr>
              <a:spLocks noChangeArrowheads="1"/>
            </p:cNvSpPr>
            <p:nvPr/>
          </p:nvSpPr>
          <p:spPr bwMode="auto">
            <a:xfrm>
              <a:off x="2452"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36" name="Rectangle 29"/>
            <p:cNvSpPr>
              <a:spLocks noChangeArrowheads="1"/>
            </p:cNvSpPr>
            <p:nvPr/>
          </p:nvSpPr>
          <p:spPr bwMode="auto">
            <a:xfrm>
              <a:off x="2465" y="2295"/>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0</a:t>
              </a:r>
              <a:endParaRPr lang="en-US" altLang="en-US"/>
            </a:p>
          </p:txBody>
        </p:sp>
        <p:sp>
          <p:nvSpPr>
            <p:cNvPr id="37" name="Rectangle 30"/>
            <p:cNvSpPr>
              <a:spLocks noChangeArrowheads="1"/>
            </p:cNvSpPr>
            <p:nvPr/>
          </p:nvSpPr>
          <p:spPr bwMode="auto">
            <a:xfrm>
              <a:off x="2504"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38" name="Rectangle 31"/>
            <p:cNvSpPr>
              <a:spLocks noChangeArrowheads="1"/>
            </p:cNvSpPr>
            <p:nvPr/>
          </p:nvSpPr>
          <p:spPr bwMode="auto">
            <a:xfrm>
              <a:off x="2722" y="2259"/>
              <a:ext cx="942"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2"/>
            <p:cNvSpPr>
              <a:spLocks noChangeArrowheads="1"/>
            </p:cNvSpPr>
            <p:nvPr/>
          </p:nvSpPr>
          <p:spPr bwMode="auto">
            <a:xfrm>
              <a:off x="3093" y="2295"/>
              <a:ext cx="6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IT</a:t>
              </a:r>
              <a:endParaRPr lang="en-US" altLang="en-US"/>
            </a:p>
          </p:txBody>
        </p:sp>
        <p:sp>
          <p:nvSpPr>
            <p:cNvPr id="40" name="Rectangle 33"/>
            <p:cNvSpPr>
              <a:spLocks noChangeArrowheads="1"/>
            </p:cNvSpPr>
            <p:nvPr/>
          </p:nvSpPr>
          <p:spPr bwMode="auto">
            <a:xfrm>
              <a:off x="3158"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41" name="Rectangle 34"/>
            <p:cNvSpPr>
              <a:spLocks noChangeArrowheads="1"/>
            </p:cNvSpPr>
            <p:nvPr/>
          </p:nvSpPr>
          <p:spPr bwMode="auto">
            <a:xfrm>
              <a:off x="3178" y="2295"/>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5</a:t>
              </a:r>
              <a:endParaRPr lang="en-US" altLang="en-US"/>
            </a:p>
          </p:txBody>
        </p:sp>
        <p:sp>
          <p:nvSpPr>
            <p:cNvPr id="42" name="Rectangle 35"/>
            <p:cNvSpPr>
              <a:spLocks noChangeArrowheads="1"/>
            </p:cNvSpPr>
            <p:nvPr/>
          </p:nvSpPr>
          <p:spPr bwMode="auto">
            <a:xfrm>
              <a:off x="3217"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43" name="Rectangle 36"/>
            <p:cNvSpPr>
              <a:spLocks noChangeArrowheads="1"/>
            </p:cNvSpPr>
            <p:nvPr/>
          </p:nvSpPr>
          <p:spPr bwMode="auto">
            <a:xfrm>
              <a:off x="3237" y="2295"/>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0</a:t>
              </a:r>
              <a:endParaRPr lang="en-US" altLang="en-US"/>
            </a:p>
          </p:txBody>
        </p:sp>
        <p:sp>
          <p:nvSpPr>
            <p:cNvPr id="44" name="Rectangle 37"/>
            <p:cNvSpPr>
              <a:spLocks noChangeArrowheads="1"/>
            </p:cNvSpPr>
            <p:nvPr/>
          </p:nvSpPr>
          <p:spPr bwMode="auto">
            <a:xfrm>
              <a:off x="3270" y="2295"/>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45" name="Rectangle 38"/>
            <p:cNvSpPr>
              <a:spLocks noChangeArrowheads="1"/>
            </p:cNvSpPr>
            <p:nvPr/>
          </p:nvSpPr>
          <p:spPr bwMode="auto">
            <a:xfrm>
              <a:off x="3821" y="2259"/>
              <a:ext cx="1414" cy="15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9"/>
            <p:cNvSpPr>
              <a:spLocks noChangeArrowheads="1"/>
            </p:cNvSpPr>
            <p:nvPr/>
          </p:nvSpPr>
          <p:spPr bwMode="auto">
            <a:xfrm>
              <a:off x="3821" y="2259"/>
              <a:ext cx="1414"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0"/>
            <p:cNvSpPr>
              <a:spLocks noChangeArrowheads="1"/>
            </p:cNvSpPr>
            <p:nvPr/>
          </p:nvSpPr>
          <p:spPr bwMode="auto">
            <a:xfrm>
              <a:off x="3957" y="2269"/>
              <a:ext cx="2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FFFFFF"/>
                  </a:solidFill>
                </a:rPr>
                <a:t> </a:t>
              </a:r>
              <a:endParaRPr lang="en-US" altLang="en-US" dirty="0"/>
            </a:p>
          </p:txBody>
        </p:sp>
        <p:sp>
          <p:nvSpPr>
            <p:cNvPr id="48" name="Rectangle 41"/>
            <p:cNvSpPr>
              <a:spLocks noChangeArrowheads="1"/>
            </p:cNvSpPr>
            <p:nvPr/>
          </p:nvSpPr>
          <p:spPr bwMode="auto">
            <a:xfrm>
              <a:off x="4042" y="2269"/>
              <a:ext cx="8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FFFFFF"/>
                  </a:solidFill>
                </a:rPr>
                <a:t>Interrupt Number</a:t>
              </a:r>
              <a:endParaRPr lang="en-US" altLang="en-US" dirty="0"/>
            </a:p>
          </p:txBody>
        </p:sp>
        <p:sp>
          <p:nvSpPr>
            <p:cNvPr id="49" name="Rectangle 42"/>
            <p:cNvSpPr>
              <a:spLocks noChangeArrowheads="1"/>
            </p:cNvSpPr>
            <p:nvPr/>
          </p:nvSpPr>
          <p:spPr bwMode="auto">
            <a:xfrm>
              <a:off x="1660" y="2845"/>
              <a:ext cx="13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Stick saturation flag for SSAT and USAT</a:t>
              </a:r>
              <a:endParaRPr lang="en-US" altLang="en-US"/>
            </a:p>
          </p:txBody>
        </p:sp>
        <p:sp>
          <p:nvSpPr>
            <p:cNvPr id="50" name="Rectangle 43"/>
            <p:cNvSpPr>
              <a:spLocks noChangeArrowheads="1"/>
            </p:cNvSpPr>
            <p:nvPr/>
          </p:nvSpPr>
          <p:spPr bwMode="auto">
            <a:xfrm>
              <a:off x="1660" y="3160"/>
              <a:ext cx="17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Carry</a:t>
              </a:r>
              <a:endParaRPr lang="en-US" altLang="en-US"/>
            </a:p>
          </p:txBody>
        </p:sp>
        <p:sp>
          <p:nvSpPr>
            <p:cNvPr id="51" name="Rectangle 44"/>
            <p:cNvSpPr>
              <a:spLocks noChangeArrowheads="1"/>
            </p:cNvSpPr>
            <p:nvPr/>
          </p:nvSpPr>
          <p:spPr bwMode="auto">
            <a:xfrm>
              <a:off x="1830" y="3160"/>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52" name="Rectangle 45"/>
            <p:cNvSpPr>
              <a:spLocks noChangeArrowheads="1"/>
            </p:cNvSpPr>
            <p:nvPr/>
          </p:nvSpPr>
          <p:spPr bwMode="auto">
            <a:xfrm>
              <a:off x="1850" y="3160"/>
              <a:ext cx="36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Borrow flag</a:t>
              </a:r>
              <a:endParaRPr lang="en-US" altLang="en-US"/>
            </a:p>
          </p:txBody>
        </p:sp>
        <p:sp>
          <p:nvSpPr>
            <p:cNvPr id="53" name="Rectangle 46"/>
            <p:cNvSpPr>
              <a:spLocks noChangeArrowheads="1"/>
            </p:cNvSpPr>
            <p:nvPr/>
          </p:nvSpPr>
          <p:spPr bwMode="auto">
            <a:xfrm>
              <a:off x="1660" y="3474"/>
              <a:ext cx="8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Negative or less than flag</a:t>
              </a:r>
              <a:endParaRPr lang="en-US" altLang="en-US"/>
            </a:p>
          </p:txBody>
        </p:sp>
        <p:sp>
          <p:nvSpPr>
            <p:cNvPr id="54" name="Rectangle 47"/>
            <p:cNvSpPr>
              <a:spLocks noChangeArrowheads="1"/>
            </p:cNvSpPr>
            <p:nvPr/>
          </p:nvSpPr>
          <p:spPr bwMode="auto">
            <a:xfrm>
              <a:off x="1660" y="3003"/>
              <a:ext cx="4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Overflow flag</a:t>
              </a:r>
              <a:endParaRPr lang="en-US" altLang="en-US"/>
            </a:p>
          </p:txBody>
        </p:sp>
        <p:sp>
          <p:nvSpPr>
            <p:cNvPr id="55" name="Rectangle 48"/>
            <p:cNvSpPr>
              <a:spLocks noChangeArrowheads="1"/>
            </p:cNvSpPr>
            <p:nvPr/>
          </p:nvSpPr>
          <p:spPr bwMode="auto">
            <a:xfrm>
              <a:off x="1660" y="3317"/>
              <a:ext cx="28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Zero flag</a:t>
              </a:r>
              <a:endParaRPr lang="en-US" altLang="en-US"/>
            </a:p>
          </p:txBody>
        </p:sp>
        <p:sp>
          <p:nvSpPr>
            <p:cNvPr id="56" name="Freeform 49"/>
            <p:cNvSpPr>
              <a:spLocks/>
            </p:cNvSpPr>
            <p:nvPr/>
          </p:nvSpPr>
          <p:spPr bwMode="auto">
            <a:xfrm>
              <a:off x="916" y="2416"/>
              <a:ext cx="617" cy="472"/>
            </a:xfrm>
            <a:custGeom>
              <a:avLst/>
              <a:gdLst>
                <a:gd name="T0" fmla="*/ 0 w 617"/>
                <a:gd name="T1" fmla="*/ 0 h 472"/>
                <a:gd name="T2" fmla="*/ 0 w 617"/>
                <a:gd name="T3" fmla="*/ 472 h 472"/>
                <a:gd name="T4" fmla="*/ 617 w 617"/>
                <a:gd name="T5" fmla="*/ 472 h 472"/>
              </a:gdLst>
              <a:ahLst/>
              <a:cxnLst>
                <a:cxn ang="0">
                  <a:pos x="T0" y="T1"/>
                </a:cxn>
                <a:cxn ang="0">
                  <a:pos x="T2" y="T3"/>
                </a:cxn>
                <a:cxn ang="0">
                  <a:pos x="T4" y="T5"/>
                </a:cxn>
              </a:cxnLst>
              <a:rect l="0" t="0" r="r" b="b"/>
              <a:pathLst>
                <a:path w="617" h="472">
                  <a:moveTo>
                    <a:pt x="0" y="0"/>
                  </a:moveTo>
                  <a:lnTo>
                    <a:pt x="0" y="472"/>
                  </a:lnTo>
                  <a:lnTo>
                    <a:pt x="617" y="472"/>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p:nvSpPr>
          <p:spPr bwMode="auto">
            <a:xfrm>
              <a:off x="1525" y="2855"/>
              <a:ext cx="98" cy="65"/>
            </a:xfrm>
            <a:custGeom>
              <a:avLst/>
              <a:gdLst>
                <a:gd name="T0" fmla="*/ 0 w 98"/>
                <a:gd name="T1" fmla="*/ 0 h 65"/>
                <a:gd name="T2" fmla="*/ 98 w 98"/>
                <a:gd name="T3" fmla="*/ 33 h 65"/>
                <a:gd name="T4" fmla="*/ 0 w 98"/>
                <a:gd name="T5" fmla="*/ 65 h 65"/>
                <a:gd name="T6" fmla="*/ 0 w 98"/>
                <a:gd name="T7" fmla="*/ 0 h 65"/>
              </a:gdLst>
              <a:ahLst/>
              <a:cxnLst>
                <a:cxn ang="0">
                  <a:pos x="T0" y="T1"/>
                </a:cxn>
                <a:cxn ang="0">
                  <a:pos x="T2" y="T3"/>
                </a:cxn>
                <a:cxn ang="0">
                  <a:pos x="T4" y="T5"/>
                </a:cxn>
                <a:cxn ang="0">
                  <a:pos x="T6" y="T7"/>
                </a:cxn>
              </a:cxnLst>
              <a:rect l="0" t="0" r="r" b="b"/>
              <a:pathLst>
                <a:path w="98" h="65">
                  <a:moveTo>
                    <a:pt x="0" y="0"/>
                  </a:moveTo>
                  <a:lnTo>
                    <a:pt x="98" y="33"/>
                  </a:ln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p:cNvSpPr>
              <a:spLocks/>
            </p:cNvSpPr>
            <p:nvPr/>
          </p:nvSpPr>
          <p:spPr bwMode="auto">
            <a:xfrm>
              <a:off x="759" y="2416"/>
              <a:ext cx="774" cy="629"/>
            </a:xfrm>
            <a:custGeom>
              <a:avLst/>
              <a:gdLst>
                <a:gd name="T0" fmla="*/ 0 w 774"/>
                <a:gd name="T1" fmla="*/ 0 h 629"/>
                <a:gd name="T2" fmla="*/ 0 w 774"/>
                <a:gd name="T3" fmla="*/ 629 h 629"/>
                <a:gd name="T4" fmla="*/ 774 w 774"/>
                <a:gd name="T5" fmla="*/ 629 h 629"/>
              </a:gdLst>
              <a:ahLst/>
              <a:cxnLst>
                <a:cxn ang="0">
                  <a:pos x="T0" y="T1"/>
                </a:cxn>
                <a:cxn ang="0">
                  <a:pos x="T2" y="T3"/>
                </a:cxn>
                <a:cxn ang="0">
                  <a:pos x="T4" y="T5"/>
                </a:cxn>
              </a:cxnLst>
              <a:rect l="0" t="0" r="r" b="b"/>
              <a:pathLst>
                <a:path w="774" h="629">
                  <a:moveTo>
                    <a:pt x="0" y="0"/>
                  </a:moveTo>
                  <a:lnTo>
                    <a:pt x="0" y="629"/>
                  </a:lnTo>
                  <a:lnTo>
                    <a:pt x="774" y="629"/>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p:nvSpPr>
          <p:spPr bwMode="auto">
            <a:xfrm>
              <a:off x="1525" y="3012"/>
              <a:ext cx="98" cy="66"/>
            </a:xfrm>
            <a:custGeom>
              <a:avLst/>
              <a:gdLst>
                <a:gd name="T0" fmla="*/ 0 w 98"/>
                <a:gd name="T1" fmla="*/ 0 h 66"/>
                <a:gd name="T2" fmla="*/ 98 w 98"/>
                <a:gd name="T3" fmla="*/ 33 h 66"/>
                <a:gd name="T4" fmla="*/ 0 w 98"/>
                <a:gd name="T5" fmla="*/ 66 h 66"/>
                <a:gd name="T6" fmla="*/ 0 w 98"/>
                <a:gd name="T7" fmla="*/ 0 h 66"/>
              </a:gdLst>
              <a:ahLst/>
              <a:cxnLst>
                <a:cxn ang="0">
                  <a:pos x="T0" y="T1"/>
                </a:cxn>
                <a:cxn ang="0">
                  <a:pos x="T2" y="T3"/>
                </a:cxn>
                <a:cxn ang="0">
                  <a:pos x="T4" y="T5"/>
                </a:cxn>
                <a:cxn ang="0">
                  <a:pos x="T6" y="T7"/>
                </a:cxn>
              </a:cxnLst>
              <a:rect l="0" t="0" r="r" b="b"/>
              <a:pathLst>
                <a:path w="98" h="66">
                  <a:moveTo>
                    <a:pt x="0" y="0"/>
                  </a:moveTo>
                  <a:lnTo>
                    <a:pt x="98" y="33"/>
                  </a:lnTo>
                  <a:lnTo>
                    <a:pt x="0" y="6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p:nvSpPr>
          <p:spPr bwMode="auto">
            <a:xfrm>
              <a:off x="602" y="2416"/>
              <a:ext cx="931" cy="786"/>
            </a:xfrm>
            <a:custGeom>
              <a:avLst/>
              <a:gdLst>
                <a:gd name="T0" fmla="*/ 0 w 931"/>
                <a:gd name="T1" fmla="*/ 0 h 786"/>
                <a:gd name="T2" fmla="*/ 0 w 931"/>
                <a:gd name="T3" fmla="*/ 786 h 786"/>
                <a:gd name="T4" fmla="*/ 931 w 931"/>
                <a:gd name="T5" fmla="*/ 786 h 786"/>
              </a:gdLst>
              <a:ahLst/>
              <a:cxnLst>
                <a:cxn ang="0">
                  <a:pos x="T0" y="T1"/>
                </a:cxn>
                <a:cxn ang="0">
                  <a:pos x="T2" y="T3"/>
                </a:cxn>
                <a:cxn ang="0">
                  <a:pos x="T4" y="T5"/>
                </a:cxn>
              </a:cxnLst>
              <a:rect l="0" t="0" r="r" b="b"/>
              <a:pathLst>
                <a:path w="931" h="786">
                  <a:moveTo>
                    <a:pt x="0" y="0"/>
                  </a:moveTo>
                  <a:lnTo>
                    <a:pt x="0" y="786"/>
                  </a:lnTo>
                  <a:lnTo>
                    <a:pt x="931" y="786"/>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p:nvSpPr>
          <p:spPr bwMode="auto">
            <a:xfrm>
              <a:off x="1525" y="3170"/>
              <a:ext cx="98" cy="65"/>
            </a:xfrm>
            <a:custGeom>
              <a:avLst/>
              <a:gdLst>
                <a:gd name="T0" fmla="*/ 0 w 98"/>
                <a:gd name="T1" fmla="*/ 0 h 65"/>
                <a:gd name="T2" fmla="*/ 98 w 98"/>
                <a:gd name="T3" fmla="*/ 32 h 65"/>
                <a:gd name="T4" fmla="*/ 0 w 98"/>
                <a:gd name="T5" fmla="*/ 65 h 65"/>
                <a:gd name="T6" fmla="*/ 0 w 98"/>
                <a:gd name="T7" fmla="*/ 0 h 65"/>
              </a:gdLst>
              <a:ahLst/>
              <a:cxnLst>
                <a:cxn ang="0">
                  <a:pos x="T0" y="T1"/>
                </a:cxn>
                <a:cxn ang="0">
                  <a:pos x="T2" y="T3"/>
                </a:cxn>
                <a:cxn ang="0">
                  <a:pos x="T4" y="T5"/>
                </a:cxn>
                <a:cxn ang="0">
                  <a:pos x="T6" y="T7"/>
                </a:cxn>
              </a:cxnLst>
              <a:rect l="0" t="0" r="r" b="b"/>
              <a:pathLst>
                <a:path w="98" h="65">
                  <a:moveTo>
                    <a:pt x="0" y="0"/>
                  </a:moveTo>
                  <a:lnTo>
                    <a:pt x="98" y="32"/>
                  </a:ln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p:nvSpPr>
          <p:spPr bwMode="auto">
            <a:xfrm>
              <a:off x="445" y="2416"/>
              <a:ext cx="1088" cy="943"/>
            </a:xfrm>
            <a:custGeom>
              <a:avLst/>
              <a:gdLst>
                <a:gd name="T0" fmla="*/ 0 w 1088"/>
                <a:gd name="T1" fmla="*/ 0 h 943"/>
                <a:gd name="T2" fmla="*/ 0 w 1088"/>
                <a:gd name="T3" fmla="*/ 943 h 943"/>
                <a:gd name="T4" fmla="*/ 1088 w 1088"/>
                <a:gd name="T5" fmla="*/ 943 h 943"/>
              </a:gdLst>
              <a:ahLst/>
              <a:cxnLst>
                <a:cxn ang="0">
                  <a:pos x="T0" y="T1"/>
                </a:cxn>
                <a:cxn ang="0">
                  <a:pos x="T2" y="T3"/>
                </a:cxn>
                <a:cxn ang="0">
                  <a:pos x="T4" y="T5"/>
                </a:cxn>
              </a:cxnLst>
              <a:rect l="0" t="0" r="r" b="b"/>
              <a:pathLst>
                <a:path w="1088" h="943">
                  <a:moveTo>
                    <a:pt x="0" y="0"/>
                  </a:moveTo>
                  <a:lnTo>
                    <a:pt x="0" y="943"/>
                  </a:lnTo>
                  <a:lnTo>
                    <a:pt x="1088" y="943"/>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p:nvSpPr>
          <p:spPr bwMode="auto">
            <a:xfrm>
              <a:off x="1525" y="3327"/>
              <a:ext cx="98" cy="65"/>
            </a:xfrm>
            <a:custGeom>
              <a:avLst/>
              <a:gdLst>
                <a:gd name="T0" fmla="*/ 0 w 98"/>
                <a:gd name="T1" fmla="*/ 0 h 65"/>
                <a:gd name="T2" fmla="*/ 98 w 98"/>
                <a:gd name="T3" fmla="*/ 32 h 65"/>
                <a:gd name="T4" fmla="*/ 0 w 98"/>
                <a:gd name="T5" fmla="*/ 65 h 65"/>
                <a:gd name="T6" fmla="*/ 0 w 98"/>
                <a:gd name="T7" fmla="*/ 0 h 65"/>
              </a:gdLst>
              <a:ahLst/>
              <a:cxnLst>
                <a:cxn ang="0">
                  <a:pos x="T0" y="T1"/>
                </a:cxn>
                <a:cxn ang="0">
                  <a:pos x="T2" y="T3"/>
                </a:cxn>
                <a:cxn ang="0">
                  <a:pos x="T4" y="T5"/>
                </a:cxn>
                <a:cxn ang="0">
                  <a:pos x="T6" y="T7"/>
                </a:cxn>
              </a:cxnLst>
              <a:rect l="0" t="0" r="r" b="b"/>
              <a:pathLst>
                <a:path w="98" h="65">
                  <a:moveTo>
                    <a:pt x="0" y="0"/>
                  </a:moveTo>
                  <a:lnTo>
                    <a:pt x="98" y="32"/>
                  </a:ln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p:nvSpPr>
          <p:spPr bwMode="auto">
            <a:xfrm>
              <a:off x="288" y="2416"/>
              <a:ext cx="1245" cy="1100"/>
            </a:xfrm>
            <a:custGeom>
              <a:avLst/>
              <a:gdLst>
                <a:gd name="T0" fmla="*/ 0 w 1245"/>
                <a:gd name="T1" fmla="*/ 0 h 1100"/>
                <a:gd name="T2" fmla="*/ 0 w 1245"/>
                <a:gd name="T3" fmla="*/ 1100 h 1100"/>
                <a:gd name="T4" fmla="*/ 1245 w 1245"/>
                <a:gd name="T5" fmla="*/ 1100 h 1100"/>
              </a:gdLst>
              <a:ahLst/>
              <a:cxnLst>
                <a:cxn ang="0">
                  <a:pos x="T0" y="T1"/>
                </a:cxn>
                <a:cxn ang="0">
                  <a:pos x="T2" y="T3"/>
                </a:cxn>
                <a:cxn ang="0">
                  <a:pos x="T4" y="T5"/>
                </a:cxn>
              </a:cxnLst>
              <a:rect l="0" t="0" r="r" b="b"/>
              <a:pathLst>
                <a:path w="1245" h="1100">
                  <a:moveTo>
                    <a:pt x="0" y="0"/>
                  </a:moveTo>
                  <a:lnTo>
                    <a:pt x="0" y="1100"/>
                  </a:lnTo>
                  <a:lnTo>
                    <a:pt x="1245" y="1100"/>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p:nvSpPr>
          <p:spPr bwMode="auto">
            <a:xfrm>
              <a:off x="1525" y="3484"/>
              <a:ext cx="98" cy="65"/>
            </a:xfrm>
            <a:custGeom>
              <a:avLst/>
              <a:gdLst>
                <a:gd name="T0" fmla="*/ 0 w 98"/>
                <a:gd name="T1" fmla="*/ 0 h 65"/>
                <a:gd name="T2" fmla="*/ 98 w 98"/>
                <a:gd name="T3" fmla="*/ 32 h 65"/>
                <a:gd name="T4" fmla="*/ 0 w 98"/>
                <a:gd name="T5" fmla="*/ 65 h 65"/>
                <a:gd name="T6" fmla="*/ 0 w 98"/>
                <a:gd name="T7" fmla="*/ 0 h 65"/>
              </a:gdLst>
              <a:ahLst/>
              <a:cxnLst>
                <a:cxn ang="0">
                  <a:pos x="T0" y="T1"/>
                </a:cxn>
                <a:cxn ang="0">
                  <a:pos x="T2" y="T3"/>
                </a:cxn>
                <a:cxn ang="0">
                  <a:pos x="T4" y="T5"/>
                </a:cxn>
                <a:cxn ang="0">
                  <a:pos x="T6" y="T7"/>
                </a:cxn>
              </a:cxnLst>
              <a:rect l="0" t="0" r="r" b="b"/>
              <a:pathLst>
                <a:path w="98" h="65">
                  <a:moveTo>
                    <a:pt x="0" y="0"/>
                  </a:moveTo>
                  <a:lnTo>
                    <a:pt x="98" y="32"/>
                  </a:ln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9"/>
            <p:cNvSpPr>
              <a:spLocks noChangeArrowheads="1"/>
            </p:cNvSpPr>
            <p:nvPr/>
          </p:nvSpPr>
          <p:spPr bwMode="auto">
            <a:xfrm>
              <a:off x="246"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31</a:t>
              </a:r>
              <a:endParaRPr lang="en-US" altLang="en-US"/>
            </a:p>
          </p:txBody>
        </p:sp>
        <p:sp>
          <p:nvSpPr>
            <p:cNvPr id="67" name="Rectangle 60"/>
            <p:cNvSpPr>
              <a:spLocks noChangeArrowheads="1"/>
            </p:cNvSpPr>
            <p:nvPr/>
          </p:nvSpPr>
          <p:spPr bwMode="auto">
            <a:xfrm>
              <a:off x="403"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30</a:t>
              </a:r>
              <a:endParaRPr lang="en-US" altLang="en-US"/>
            </a:p>
          </p:txBody>
        </p:sp>
        <p:sp>
          <p:nvSpPr>
            <p:cNvPr id="68" name="Rectangle 61"/>
            <p:cNvSpPr>
              <a:spLocks noChangeArrowheads="1"/>
            </p:cNvSpPr>
            <p:nvPr/>
          </p:nvSpPr>
          <p:spPr bwMode="auto">
            <a:xfrm>
              <a:off x="560"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29</a:t>
              </a:r>
              <a:endParaRPr lang="en-US" altLang="en-US"/>
            </a:p>
          </p:txBody>
        </p:sp>
        <p:sp>
          <p:nvSpPr>
            <p:cNvPr id="69" name="Rectangle 62"/>
            <p:cNvSpPr>
              <a:spLocks noChangeArrowheads="1"/>
            </p:cNvSpPr>
            <p:nvPr/>
          </p:nvSpPr>
          <p:spPr bwMode="auto">
            <a:xfrm>
              <a:off x="718"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28</a:t>
              </a:r>
              <a:endParaRPr lang="en-US" altLang="en-US"/>
            </a:p>
          </p:txBody>
        </p:sp>
        <p:sp>
          <p:nvSpPr>
            <p:cNvPr id="70" name="Rectangle 63"/>
            <p:cNvSpPr>
              <a:spLocks noChangeArrowheads="1"/>
            </p:cNvSpPr>
            <p:nvPr/>
          </p:nvSpPr>
          <p:spPr bwMode="auto">
            <a:xfrm>
              <a:off x="875"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27</a:t>
              </a:r>
              <a:endParaRPr lang="en-US" altLang="en-US"/>
            </a:p>
          </p:txBody>
        </p:sp>
        <p:sp>
          <p:nvSpPr>
            <p:cNvPr id="71" name="Rectangle 64"/>
            <p:cNvSpPr>
              <a:spLocks noChangeArrowheads="1"/>
            </p:cNvSpPr>
            <p:nvPr/>
          </p:nvSpPr>
          <p:spPr bwMode="auto">
            <a:xfrm>
              <a:off x="1032"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26</a:t>
              </a:r>
              <a:endParaRPr lang="en-US" altLang="en-US"/>
            </a:p>
          </p:txBody>
        </p:sp>
        <p:sp>
          <p:nvSpPr>
            <p:cNvPr id="72" name="Rectangle 65"/>
            <p:cNvSpPr>
              <a:spLocks noChangeArrowheads="1"/>
            </p:cNvSpPr>
            <p:nvPr/>
          </p:nvSpPr>
          <p:spPr bwMode="auto">
            <a:xfrm>
              <a:off x="1189"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25</a:t>
              </a:r>
              <a:endParaRPr lang="en-US" altLang="en-US"/>
            </a:p>
          </p:txBody>
        </p:sp>
        <p:sp>
          <p:nvSpPr>
            <p:cNvPr id="73" name="Rectangle 66"/>
            <p:cNvSpPr>
              <a:spLocks noChangeArrowheads="1"/>
            </p:cNvSpPr>
            <p:nvPr/>
          </p:nvSpPr>
          <p:spPr bwMode="auto">
            <a:xfrm>
              <a:off x="1346"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24</a:t>
              </a:r>
              <a:endParaRPr lang="en-US" altLang="en-US"/>
            </a:p>
          </p:txBody>
        </p:sp>
        <p:sp>
          <p:nvSpPr>
            <p:cNvPr id="74" name="Rectangle 67"/>
            <p:cNvSpPr>
              <a:spLocks noChangeArrowheads="1"/>
            </p:cNvSpPr>
            <p:nvPr/>
          </p:nvSpPr>
          <p:spPr bwMode="auto">
            <a:xfrm>
              <a:off x="1503"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23</a:t>
              </a:r>
              <a:endParaRPr lang="en-US" altLang="en-US"/>
            </a:p>
          </p:txBody>
        </p:sp>
        <p:sp>
          <p:nvSpPr>
            <p:cNvPr id="75" name="Rectangle 68"/>
            <p:cNvSpPr>
              <a:spLocks noChangeArrowheads="1"/>
            </p:cNvSpPr>
            <p:nvPr/>
          </p:nvSpPr>
          <p:spPr bwMode="auto">
            <a:xfrm>
              <a:off x="1660"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22</a:t>
              </a:r>
              <a:endParaRPr lang="en-US" altLang="en-US"/>
            </a:p>
          </p:txBody>
        </p:sp>
        <p:sp>
          <p:nvSpPr>
            <p:cNvPr id="76" name="Rectangle 69"/>
            <p:cNvSpPr>
              <a:spLocks noChangeArrowheads="1"/>
            </p:cNvSpPr>
            <p:nvPr/>
          </p:nvSpPr>
          <p:spPr bwMode="auto">
            <a:xfrm>
              <a:off x="1817"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21</a:t>
              </a:r>
              <a:endParaRPr lang="en-US" altLang="en-US"/>
            </a:p>
          </p:txBody>
        </p:sp>
        <p:sp>
          <p:nvSpPr>
            <p:cNvPr id="77" name="Rectangle 70"/>
            <p:cNvSpPr>
              <a:spLocks noChangeArrowheads="1"/>
            </p:cNvSpPr>
            <p:nvPr/>
          </p:nvSpPr>
          <p:spPr bwMode="auto">
            <a:xfrm>
              <a:off x="1974"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20</a:t>
              </a:r>
              <a:endParaRPr lang="en-US" altLang="en-US"/>
            </a:p>
          </p:txBody>
        </p:sp>
        <p:sp>
          <p:nvSpPr>
            <p:cNvPr id="78" name="Rectangle 71"/>
            <p:cNvSpPr>
              <a:spLocks noChangeArrowheads="1"/>
            </p:cNvSpPr>
            <p:nvPr/>
          </p:nvSpPr>
          <p:spPr bwMode="auto">
            <a:xfrm>
              <a:off x="2131"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19</a:t>
              </a:r>
              <a:endParaRPr lang="en-US" altLang="en-US"/>
            </a:p>
          </p:txBody>
        </p:sp>
        <p:sp>
          <p:nvSpPr>
            <p:cNvPr id="79" name="Rectangle 72"/>
            <p:cNvSpPr>
              <a:spLocks noChangeArrowheads="1"/>
            </p:cNvSpPr>
            <p:nvPr/>
          </p:nvSpPr>
          <p:spPr bwMode="auto">
            <a:xfrm>
              <a:off x="2288"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18</a:t>
              </a:r>
              <a:endParaRPr lang="en-US" altLang="en-US"/>
            </a:p>
          </p:txBody>
        </p:sp>
        <p:sp>
          <p:nvSpPr>
            <p:cNvPr id="80" name="Rectangle 73"/>
            <p:cNvSpPr>
              <a:spLocks noChangeArrowheads="1"/>
            </p:cNvSpPr>
            <p:nvPr/>
          </p:nvSpPr>
          <p:spPr bwMode="auto">
            <a:xfrm>
              <a:off x="2445"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17</a:t>
              </a:r>
              <a:endParaRPr lang="en-US" altLang="en-US"/>
            </a:p>
          </p:txBody>
        </p:sp>
        <p:sp>
          <p:nvSpPr>
            <p:cNvPr id="81" name="Rectangle 74"/>
            <p:cNvSpPr>
              <a:spLocks noChangeArrowheads="1"/>
            </p:cNvSpPr>
            <p:nvPr/>
          </p:nvSpPr>
          <p:spPr bwMode="auto">
            <a:xfrm>
              <a:off x="2602"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16</a:t>
              </a:r>
              <a:endParaRPr lang="en-US" altLang="en-US"/>
            </a:p>
          </p:txBody>
        </p:sp>
        <p:sp>
          <p:nvSpPr>
            <p:cNvPr id="82" name="Rectangle 75"/>
            <p:cNvSpPr>
              <a:spLocks noChangeArrowheads="1"/>
            </p:cNvSpPr>
            <p:nvPr/>
          </p:nvSpPr>
          <p:spPr bwMode="auto">
            <a:xfrm>
              <a:off x="2759"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15</a:t>
              </a:r>
              <a:endParaRPr lang="en-US" altLang="en-US"/>
            </a:p>
          </p:txBody>
        </p:sp>
        <p:sp>
          <p:nvSpPr>
            <p:cNvPr id="83" name="Rectangle 76"/>
            <p:cNvSpPr>
              <a:spLocks noChangeArrowheads="1"/>
            </p:cNvSpPr>
            <p:nvPr/>
          </p:nvSpPr>
          <p:spPr bwMode="auto">
            <a:xfrm>
              <a:off x="2916"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14</a:t>
              </a:r>
              <a:endParaRPr lang="en-US" altLang="en-US"/>
            </a:p>
          </p:txBody>
        </p:sp>
        <p:sp>
          <p:nvSpPr>
            <p:cNvPr id="84" name="Rectangle 77"/>
            <p:cNvSpPr>
              <a:spLocks noChangeArrowheads="1"/>
            </p:cNvSpPr>
            <p:nvPr/>
          </p:nvSpPr>
          <p:spPr bwMode="auto">
            <a:xfrm>
              <a:off x="3073"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13</a:t>
              </a:r>
              <a:endParaRPr lang="en-US" altLang="en-US"/>
            </a:p>
          </p:txBody>
        </p:sp>
        <p:sp>
          <p:nvSpPr>
            <p:cNvPr id="85" name="Rectangle 78"/>
            <p:cNvSpPr>
              <a:spLocks noChangeArrowheads="1"/>
            </p:cNvSpPr>
            <p:nvPr/>
          </p:nvSpPr>
          <p:spPr bwMode="auto">
            <a:xfrm>
              <a:off x="3230"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12</a:t>
              </a:r>
              <a:endParaRPr lang="en-US" altLang="en-US"/>
            </a:p>
          </p:txBody>
        </p:sp>
        <p:sp>
          <p:nvSpPr>
            <p:cNvPr id="86" name="Rectangle 79"/>
            <p:cNvSpPr>
              <a:spLocks noChangeArrowheads="1"/>
            </p:cNvSpPr>
            <p:nvPr/>
          </p:nvSpPr>
          <p:spPr bwMode="auto">
            <a:xfrm>
              <a:off x="3387"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11</a:t>
              </a:r>
              <a:endParaRPr lang="en-US" altLang="en-US"/>
            </a:p>
          </p:txBody>
        </p:sp>
        <p:sp>
          <p:nvSpPr>
            <p:cNvPr id="87" name="Rectangle 80"/>
            <p:cNvSpPr>
              <a:spLocks noChangeArrowheads="1"/>
            </p:cNvSpPr>
            <p:nvPr/>
          </p:nvSpPr>
          <p:spPr bwMode="auto">
            <a:xfrm>
              <a:off x="3545" y="2138"/>
              <a:ext cx="8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10</a:t>
              </a:r>
              <a:endParaRPr lang="en-US" altLang="en-US"/>
            </a:p>
          </p:txBody>
        </p:sp>
        <p:sp>
          <p:nvSpPr>
            <p:cNvPr id="88" name="Rectangle 81"/>
            <p:cNvSpPr>
              <a:spLocks noChangeArrowheads="1"/>
            </p:cNvSpPr>
            <p:nvPr/>
          </p:nvSpPr>
          <p:spPr bwMode="auto">
            <a:xfrm>
              <a:off x="3721"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9</a:t>
              </a:r>
              <a:endParaRPr lang="en-US" altLang="en-US"/>
            </a:p>
          </p:txBody>
        </p:sp>
        <p:sp>
          <p:nvSpPr>
            <p:cNvPr id="89" name="Rectangle 82"/>
            <p:cNvSpPr>
              <a:spLocks noChangeArrowheads="1"/>
            </p:cNvSpPr>
            <p:nvPr/>
          </p:nvSpPr>
          <p:spPr bwMode="auto">
            <a:xfrm>
              <a:off x="3878"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8</a:t>
              </a:r>
              <a:endParaRPr lang="en-US" altLang="en-US"/>
            </a:p>
          </p:txBody>
        </p:sp>
        <p:sp>
          <p:nvSpPr>
            <p:cNvPr id="90" name="Rectangle 83"/>
            <p:cNvSpPr>
              <a:spLocks noChangeArrowheads="1"/>
            </p:cNvSpPr>
            <p:nvPr/>
          </p:nvSpPr>
          <p:spPr bwMode="auto">
            <a:xfrm>
              <a:off x="4035"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7</a:t>
              </a:r>
              <a:endParaRPr lang="en-US" altLang="en-US"/>
            </a:p>
          </p:txBody>
        </p:sp>
        <p:sp>
          <p:nvSpPr>
            <p:cNvPr id="91" name="Rectangle 84"/>
            <p:cNvSpPr>
              <a:spLocks noChangeArrowheads="1"/>
            </p:cNvSpPr>
            <p:nvPr/>
          </p:nvSpPr>
          <p:spPr bwMode="auto">
            <a:xfrm>
              <a:off x="4192"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6</a:t>
              </a:r>
              <a:endParaRPr lang="en-US" altLang="en-US"/>
            </a:p>
          </p:txBody>
        </p:sp>
        <p:sp>
          <p:nvSpPr>
            <p:cNvPr id="92" name="Rectangle 85"/>
            <p:cNvSpPr>
              <a:spLocks noChangeArrowheads="1"/>
            </p:cNvSpPr>
            <p:nvPr/>
          </p:nvSpPr>
          <p:spPr bwMode="auto">
            <a:xfrm>
              <a:off x="4349"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5</a:t>
              </a:r>
              <a:endParaRPr lang="en-US" altLang="en-US"/>
            </a:p>
          </p:txBody>
        </p:sp>
        <p:sp>
          <p:nvSpPr>
            <p:cNvPr id="93" name="Rectangle 86"/>
            <p:cNvSpPr>
              <a:spLocks noChangeArrowheads="1"/>
            </p:cNvSpPr>
            <p:nvPr/>
          </p:nvSpPr>
          <p:spPr bwMode="auto">
            <a:xfrm>
              <a:off x="4507"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4</a:t>
              </a:r>
              <a:endParaRPr lang="en-US" altLang="en-US"/>
            </a:p>
          </p:txBody>
        </p:sp>
        <p:sp>
          <p:nvSpPr>
            <p:cNvPr id="94" name="Rectangle 87"/>
            <p:cNvSpPr>
              <a:spLocks noChangeArrowheads="1"/>
            </p:cNvSpPr>
            <p:nvPr/>
          </p:nvSpPr>
          <p:spPr bwMode="auto">
            <a:xfrm>
              <a:off x="4664"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3</a:t>
              </a:r>
              <a:endParaRPr lang="en-US" altLang="en-US"/>
            </a:p>
          </p:txBody>
        </p:sp>
        <p:sp>
          <p:nvSpPr>
            <p:cNvPr id="95" name="Rectangle 88"/>
            <p:cNvSpPr>
              <a:spLocks noChangeArrowheads="1"/>
            </p:cNvSpPr>
            <p:nvPr/>
          </p:nvSpPr>
          <p:spPr bwMode="auto">
            <a:xfrm>
              <a:off x="4821"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2</a:t>
              </a:r>
              <a:endParaRPr lang="en-US" altLang="en-US"/>
            </a:p>
          </p:txBody>
        </p:sp>
        <p:sp>
          <p:nvSpPr>
            <p:cNvPr id="96" name="Rectangle 89"/>
            <p:cNvSpPr>
              <a:spLocks noChangeArrowheads="1"/>
            </p:cNvSpPr>
            <p:nvPr/>
          </p:nvSpPr>
          <p:spPr bwMode="auto">
            <a:xfrm>
              <a:off x="4978"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1</a:t>
              </a:r>
              <a:endParaRPr lang="en-US" altLang="en-US"/>
            </a:p>
          </p:txBody>
        </p:sp>
        <p:sp>
          <p:nvSpPr>
            <p:cNvPr id="97" name="Rectangle 90"/>
            <p:cNvSpPr>
              <a:spLocks noChangeArrowheads="1"/>
            </p:cNvSpPr>
            <p:nvPr/>
          </p:nvSpPr>
          <p:spPr bwMode="auto">
            <a:xfrm>
              <a:off x="5135" y="213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0</a:t>
              </a:r>
              <a:endParaRPr lang="en-US" altLang="en-US"/>
            </a:p>
          </p:txBody>
        </p:sp>
        <p:sp>
          <p:nvSpPr>
            <p:cNvPr id="98" name="Rectangle 91"/>
            <p:cNvSpPr>
              <a:spLocks noChangeArrowheads="1"/>
            </p:cNvSpPr>
            <p:nvPr/>
          </p:nvSpPr>
          <p:spPr bwMode="auto">
            <a:xfrm>
              <a:off x="1660" y="2688"/>
              <a:ext cx="54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Thumb state flag</a:t>
              </a:r>
              <a:endParaRPr lang="en-US" altLang="en-US"/>
            </a:p>
          </p:txBody>
        </p:sp>
        <p:sp>
          <p:nvSpPr>
            <p:cNvPr id="99" name="Freeform 92"/>
            <p:cNvSpPr>
              <a:spLocks/>
            </p:cNvSpPr>
            <p:nvPr/>
          </p:nvSpPr>
          <p:spPr bwMode="auto">
            <a:xfrm>
              <a:off x="1387" y="2416"/>
              <a:ext cx="146" cy="314"/>
            </a:xfrm>
            <a:custGeom>
              <a:avLst/>
              <a:gdLst>
                <a:gd name="T0" fmla="*/ 0 w 146"/>
                <a:gd name="T1" fmla="*/ 0 h 314"/>
                <a:gd name="T2" fmla="*/ 0 w 146"/>
                <a:gd name="T3" fmla="*/ 314 h 314"/>
                <a:gd name="T4" fmla="*/ 146 w 146"/>
                <a:gd name="T5" fmla="*/ 314 h 314"/>
              </a:gdLst>
              <a:ahLst/>
              <a:cxnLst>
                <a:cxn ang="0">
                  <a:pos x="T0" y="T1"/>
                </a:cxn>
                <a:cxn ang="0">
                  <a:pos x="T2" y="T3"/>
                </a:cxn>
                <a:cxn ang="0">
                  <a:pos x="T4" y="T5"/>
                </a:cxn>
              </a:cxnLst>
              <a:rect l="0" t="0" r="r" b="b"/>
              <a:pathLst>
                <a:path w="146" h="314">
                  <a:moveTo>
                    <a:pt x="0" y="0"/>
                  </a:moveTo>
                  <a:lnTo>
                    <a:pt x="0" y="314"/>
                  </a:lnTo>
                  <a:lnTo>
                    <a:pt x="146" y="314"/>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3"/>
            <p:cNvSpPr>
              <a:spLocks/>
            </p:cNvSpPr>
            <p:nvPr/>
          </p:nvSpPr>
          <p:spPr bwMode="auto">
            <a:xfrm>
              <a:off x="1525" y="2698"/>
              <a:ext cx="98" cy="65"/>
            </a:xfrm>
            <a:custGeom>
              <a:avLst/>
              <a:gdLst>
                <a:gd name="T0" fmla="*/ 0 w 98"/>
                <a:gd name="T1" fmla="*/ 0 h 65"/>
                <a:gd name="T2" fmla="*/ 98 w 98"/>
                <a:gd name="T3" fmla="*/ 32 h 65"/>
                <a:gd name="T4" fmla="*/ 0 w 98"/>
                <a:gd name="T5" fmla="*/ 65 h 65"/>
                <a:gd name="T6" fmla="*/ 0 w 98"/>
                <a:gd name="T7" fmla="*/ 0 h 65"/>
              </a:gdLst>
              <a:ahLst/>
              <a:cxnLst>
                <a:cxn ang="0">
                  <a:pos x="T0" y="T1"/>
                </a:cxn>
                <a:cxn ang="0">
                  <a:pos x="T2" y="T3"/>
                </a:cxn>
                <a:cxn ang="0">
                  <a:pos x="T4" y="T5"/>
                </a:cxn>
                <a:cxn ang="0">
                  <a:pos x="T6" y="T7"/>
                </a:cxn>
              </a:cxnLst>
              <a:rect l="0" t="0" r="r" b="b"/>
              <a:pathLst>
                <a:path w="98" h="65">
                  <a:moveTo>
                    <a:pt x="0" y="0"/>
                  </a:moveTo>
                  <a:lnTo>
                    <a:pt x="98" y="32"/>
                  </a:ln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4"/>
            <p:cNvSpPr>
              <a:spLocks noChangeArrowheads="1"/>
            </p:cNvSpPr>
            <p:nvPr/>
          </p:nvSpPr>
          <p:spPr bwMode="auto">
            <a:xfrm>
              <a:off x="3427" y="2531"/>
              <a:ext cx="6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IT</a:t>
              </a:r>
              <a:endParaRPr lang="en-US" altLang="en-US"/>
            </a:p>
          </p:txBody>
        </p:sp>
        <p:sp>
          <p:nvSpPr>
            <p:cNvPr id="102" name="Rectangle 95"/>
            <p:cNvSpPr>
              <a:spLocks noChangeArrowheads="1"/>
            </p:cNvSpPr>
            <p:nvPr/>
          </p:nvSpPr>
          <p:spPr bwMode="auto">
            <a:xfrm>
              <a:off x="3486" y="2531"/>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103" name="Rectangle 96"/>
            <p:cNvSpPr>
              <a:spLocks noChangeArrowheads="1"/>
            </p:cNvSpPr>
            <p:nvPr/>
          </p:nvSpPr>
          <p:spPr bwMode="auto">
            <a:xfrm>
              <a:off x="3505" y="2531"/>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7</a:t>
              </a:r>
              <a:endParaRPr lang="en-US" altLang="en-US"/>
            </a:p>
          </p:txBody>
        </p:sp>
        <p:sp>
          <p:nvSpPr>
            <p:cNvPr id="104" name="Rectangle 97"/>
            <p:cNvSpPr>
              <a:spLocks noChangeArrowheads="1"/>
            </p:cNvSpPr>
            <p:nvPr/>
          </p:nvSpPr>
          <p:spPr bwMode="auto">
            <a:xfrm>
              <a:off x="3545" y="2531"/>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105" name="Rectangle 98"/>
            <p:cNvSpPr>
              <a:spLocks noChangeArrowheads="1"/>
            </p:cNvSpPr>
            <p:nvPr/>
          </p:nvSpPr>
          <p:spPr bwMode="auto">
            <a:xfrm>
              <a:off x="3564" y="2531"/>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0</a:t>
              </a:r>
              <a:endParaRPr lang="en-US" altLang="en-US"/>
            </a:p>
          </p:txBody>
        </p:sp>
        <p:sp>
          <p:nvSpPr>
            <p:cNvPr id="106" name="Rectangle 99"/>
            <p:cNvSpPr>
              <a:spLocks noChangeArrowheads="1"/>
            </p:cNvSpPr>
            <p:nvPr/>
          </p:nvSpPr>
          <p:spPr bwMode="auto">
            <a:xfrm>
              <a:off x="3603" y="2531"/>
              <a:ext cx="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 </a:t>
              </a:r>
              <a:endParaRPr lang="en-US" altLang="en-US"/>
            </a:p>
          </p:txBody>
        </p:sp>
        <p:sp>
          <p:nvSpPr>
            <p:cNvPr id="107" name="Rectangle 100"/>
            <p:cNvSpPr>
              <a:spLocks noChangeArrowheads="1"/>
            </p:cNvSpPr>
            <p:nvPr/>
          </p:nvSpPr>
          <p:spPr bwMode="auto">
            <a:xfrm>
              <a:off x="3662" y="2531"/>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If</a:t>
              </a:r>
              <a:endParaRPr lang="en-US" altLang="en-US"/>
            </a:p>
          </p:txBody>
        </p:sp>
        <p:sp>
          <p:nvSpPr>
            <p:cNvPr id="108" name="Rectangle 101"/>
            <p:cNvSpPr>
              <a:spLocks noChangeArrowheads="1"/>
            </p:cNvSpPr>
            <p:nvPr/>
          </p:nvSpPr>
          <p:spPr bwMode="auto">
            <a:xfrm>
              <a:off x="3702" y="2531"/>
              <a:ext cx="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109" name="Rectangle 102"/>
            <p:cNvSpPr>
              <a:spLocks noChangeArrowheads="1"/>
            </p:cNvSpPr>
            <p:nvPr/>
          </p:nvSpPr>
          <p:spPr bwMode="auto">
            <a:xfrm>
              <a:off x="3721" y="2531"/>
              <a:ext cx="29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Then bits</a:t>
              </a:r>
              <a:endParaRPr lang="en-US" altLang="en-US"/>
            </a:p>
          </p:txBody>
        </p:sp>
        <p:sp>
          <p:nvSpPr>
            <p:cNvPr id="110" name="Freeform 103"/>
            <p:cNvSpPr>
              <a:spLocks/>
            </p:cNvSpPr>
            <p:nvPr/>
          </p:nvSpPr>
          <p:spPr bwMode="auto">
            <a:xfrm>
              <a:off x="3193" y="2416"/>
              <a:ext cx="107" cy="157"/>
            </a:xfrm>
            <a:custGeom>
              <a:avLst/>
              <a:gdLst>
                <a:gd name="T0" fmla="*/ 0 w 107"/>
                <a:gd name="T1" fmla="*/ 0 h 157"/>
                <a:gd name="T2" fmla="*/ 0 w 107"/>
                <a:gd name="T3" fmla="*/ 157 h 157"/>
                <a:gd name="T4" fmla="*/ 107 w 107"/>
                <a:gd name="T5" fmla="*/ 157 h 157"/>
              </a:gdLst>
              <a:ahLst/>
              <a:cxnLst>
                <a:cxn ang="0">
                  <a:pos x="T0" y="T1"/>
                </a:cxn>
                <a:cxn ang="0">
                  <a:pos x="T2" y="T3"/>
                </a:cxn>
                <a:cxn ang="0">
                  <a:pos x="T4" y="T5"/>
                </a:cxn>
              </a:cxnLst>
              <a:rect l="0" t="0" r="r" b="b"/>
              <a:pathLst>
                <a:path w="107" h="157">
                  <a:moveTo>
                    <a:pt x="0" y="0"/>
                  </a:moveTo>
                  <a:lnTo>
                    <a:pt x="0" y="157"/>
                  </a:lnTo>
                  <a:lnTo>
                    <a:pt x="107" y="157"/>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4"/>
            <p:cNvSpPr>
              <a:spLocks/>
            </p:cNvSpPr>
            <p:nvPr/>
          </p:nvSpPr>
          <p:spPr bwMode="auto">
            <a:xfrm>
              <a:off x="3292" y="2541"/>
              <a:ext cx="98" cy="65"/>
            </a:xfrm>
            <a:custGeom>
              <a:avLst/>
              <a:gdLst>
                <a:gd name="T0" fmla="*/ 0 w 98"/>
                <a:gd name="T1" fmla="*/ 0 h 65"/>
                <a:gd name="T2" fmla="*/ 98 w 98"/>
                <a:gd name="T3" fmla="*/ 32 h 65"/>
                <a:gd name="T4" fmla="*/ 0 w 98"/>
                <a:gd name="T5" fmla="*/ 65 h 65"/>
                <a:gd name="T6" fmla="*/ 0 w 98"/>
                <a:gd name="T7" fmla="*/ 0 h 65"/>
              </a:gdLst>
              <a:ahLst/>
              <a:cxnLst>
                <a:cxn ang="0">
                  <a:pos x="T0" y="T1"/>
                </a:cxn>
                <a:cxn ang="0">
                  <a:pos x="T2" y="T3"/>
                </a:cxn>
                <a:cxn ang="0">
                  <a:pos x="T4" y="T5"/>
                </a:cxn>
                <a:cxn ang="0">
                  <a:pos x="T6" y="T7"/>
                </a:cxn>
              </a:cxnLst>
              <a:rect l="0" t="0" r="r" b="b"/>
              <a:pathLst>
                <a:path w="98" h="65">
                  <a:moveTo>
                    <a:pt x="0" y="0"/>
                  </a:moveTo>
                  <a:lnTo>
                    <a:pt x="98" y="32"/>
                  </a:ln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5"/>
            <p:cNvSpPr>
              <a:spLocks noChangeArrowheads="1"/>
            </p:cNvSpPr>
            <p:nvPr/>
          </p:nvSpPr>
          <p:spPr bwMode="auto">
            <a:xfrm>
              <a:off x="1466" y="2259"/>
              <a:ext cx="628"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6"/>
            <p:cNvSpPr>
              <a:spLocks noChangeArrowheads="1"/>
            </p:cNvSpPr>
            <p:nvPr/>
          </p:nvSpPr>
          <p:spPr bwMode="auto">
            <a:xfrm>
              <a:off x="1627" y="2295"/>
              <a:ext cx="31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Reserved</a:t>
              </a:r>
              <a:endParaRPr lang="en-US" altLang="en-US"/>
            </a:p>
          </p:txBody>
        </p:sp>
        <p:sp>
          <p:nvSpPr>
            <p:cNvPr id="114" name="Freeform 107"/>
            <p:cNvSpPr>
              <a:spLocks/>
            </p:cNvSpPr>
            <p:nvPr/>
          </p:nvSpPr>
          <p:spPr bwMode="auto">
            <a:xfrm>
              <a:off x="2408" y="2416"/>
              <a:ext cx="892" cy="314"/>
            </a:xfrm>
            <a:custGeom>
              <a:avLst/>
              <a:gdLst>
                <a:gd name="T0" fmla="*/ 0 w 892"/>
                <a:gd name="T1" fmla="*/ 0 h 314"/>
                <a:gd name="T2" fmla="*/ 0 w 892"/>
                <a:gd name="T3" fmla="*/ 314 h 314"/>
                <a:gd name="T4" fmla="*/ 892 w 892"/>
                <a:gd name="T5" fmla="*/ 314 h 314"/>
              </a:gdLst>
              <a:ahLst/>
              <a:cxnLst>
                <a:cxn ang="0">
                  <a:pos x="T0" y="T1"/>
                </a:cxn>
                <a:cxn ang="0">
                  <a:pos x="T2" y="T3"/>
                </a:cxn>
                <a:cxn ang="0">
                  <a:pos x="T4" y="T5"/>
                </a:cxn>
              </a:cxnLst>
              <a:rect l="0" t="0" r="r" b="b"/>
              <a:pathLst>
                <a:path w="892" h="314">
                  <a:moveTo>
                    <a:pt x="0" y="0"/>
                  </a:moveTo>
                  <a:lnTo>
                    <a:pt x="0" y="314"/>
                  </a:lnTo>
                  <a:lnTo>
                    <a:pt x="892" y="314"/>
                  </a:lnTo>
                </a:path>
              </a:pathLst>
            </a:cu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8"/>
            <p:cNvSpPr>
              <a:spLocks/>
            </p:cNvSpPr>
            <p:nvPr/>
          </p:nvSpPr>
          <p:spPr bwMode="auto">
            <a:xfrm>
              <a:off x="3292" y="2698"/>
              <a:ext cx="98" cy="65"/>
            </a:xfrm>
            <a:custGeom>
              <a:avLst/>
              <a:gdLst>
                <a:gd name="T0" fmla="*/ 0 w 98"/>
                <a:gd name="T1" fmla="*/ 0 h 65"/>
                <a:gd name="T2" fmla="*/ 98 w 98"/>
                <a:gd name="T3" fmla="*/ 32 h 65"/>
                <a:gd name="T4" fmla="*/ 0 w 98"/>
                <a:gd name="T5" fmla="*/ 65 h 65"/>
                <a:gd name="T6" fmla="*/ 0 w 98"/>
                <a:gd name="T7" fmla="*/ 0 h 65"/>
              </a:gdLst>
              <a:ahLst/>
              <a:cxnLst>
                <a:cxn ang="0">
                  <a:pos x="T0" y="T1"/>
                </a:cxn>
                <a:cxn ang="0">
                  <a:pos x="T2" y="T3"/>
                </a:cxn>
                <a:cxn ang="0">
                  <a:pos x="T4" y="T5"/>
                </a:cxn>
                <a:cxn ang="0">
                  <a:pos x="T6" y="T7"/>
                </a:cxn>
              </a:cxnLst>
              <a:rect l="0" t="0" r="r" b="b"/>
              <a:pathLst>
                <a:path w="98" h="65">
                  <a:moveTo>
                    <a:pt x="0" y="0"/>
                  </a:moveTo>
                  <a:lnTo>
                    <a:pt x="98" y="32"/>
                  </a:lnTo>
                  <a:lnTo>
                    <a:pt x="0" y="6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9"/>
            <p:cNvSpPr>
              <a:spLocks noChangeArrowheads="1"/>
            </p:cNvSpPr>
            <p:nvPr/>
          </p:nvSpPr>
          <p:spPr bwMode="auto">
            <a:xfrm>
              <a:off x="3427" y="2688"/>
              <a:ext cx="10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GE</a:t>
              </a:r>
              <a:endParaRPr lang="en-US" altLang="en-US"/>
            </a:p>
          </p:txBody>
        </p:sp>
        <p:sp>
          <p:nvSpPr>
            <p:cNvPr id="117" name="Rectangle 110"/>
            <p:cNvSpPr>
              <a:spLocks noChangeArrowheads="1"/>
            </p:cNvSpPr>
            <p:nvPr/>
          </p:nvSpPr>
          <p:spPr bwMode="auto">
            <a:xfrm>
              <a:off x="3525" y="2688"/>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118" name="Rectangle 111"/>
            <p:cNvSpPr>
              <a:spLocks noChangeArrowheads="1"/>
            </p:cNvSpPr>
            <p:nvPr/>
          </p:nvSpPr>
          <p:spPr bwMode="auto">
            <a:xfrm>
              <a:off x="3545" y="268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3</a:t>
              </a:r>
              <a:endParaRPr lang="en-US" altLang="en-US"/>
            </a:p>
          </p:txBody>
        </p:sp>
        <p:sp>
          <p:nvSpPr>
            <p:cNvPr id="119" name="Rectangle 112"/>
            <p:cNvSpPr>
              <a:spLocks noChangeArrowheads="1"/>
            </p:cNvSpPr>
            <p:nvPr/>
          </p:nvSpPr>
          <p:spPr bwMode="auto">
            <a:xfrm>
              <a:off x="3584" y="2688"/>
              <a:ext cx="2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120" name="Rectangle 113"/>
            <p:cNvSpPr>
              <a:spLocks noChangeArrowheads="1"/>
            </p:cNvSpPr>
            <p:nvPr/>
          </p:nvSpPr>
          <p:spPr bwMode="auto">
            <a:xfrm>
              <a:off x="3603" y="268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0</a:t>
              </a:r>
              <a:endParaRPr lang="en-US" altLang="en-US"/>
            </a:p>
          </p:txBody>
        </p:sp>
        <p:sp>
          <p:nvSpPr>
            <p:cNvPr id="121" name="Rectangle 114"/>
            <p:cNvSpPr>
              <a:spLocks noChangeArrowheads="1"/>
            </p:cNvSpPr>
            <p:nvPr/>
          </p:nvSpPr>
          <p:spPr bwMode="auto">
            <a:xfrm>
              <a:off x="3643" y="2688"/>
              <a:ext cx="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 </a:t>
              </a:r>
              <a:endParaRPr lang="en-US" altLang="en-US"/>
            </a:p>
          </p:txBody>
        </p:sp>
        <p:sp>
          <p:nvSpPr>
            <p:cNvPr id="122" name="Rectangle 115"/>
            <p:cNvSpPr>
              <a:spLocks noChangeArrowheads="1"/>
            </p:cNvSpPr>
            <p:nvPr/>
          </p:nvSpPr>
          <p:spPr bwMode="auto">
            <a:xfrm>
              <a:off x="3702" y="2688"/>
              <a:ext cx="72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Greater or equal flags </a:t>
              </a:r>
              <a:endParaRPr lang="en-US" altLang="en-US"/>
            </a:p>
          </p:txBody>
        </p:sp>
        <p:sp>
          <p:nvSpPr>
            <p:cNvPr id="123" name="Rectangle 116"/>
            <p:cNvSpPr>
              <a:spLocks noChangeArrowheads="1"/>
            </p:cNvSpPr>
            <p:nvPr/>
          </p:nvSpPr>
          <p:spPr bwMode="auto">
            <a:xfrm>
              <a:off x="4395" y="2688"/>
              <a:ext cx="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124" name="Rectangle 117"/>
            <p:cNvSpPr>
              <a:spLocks noChangeArrowheads="1"/>
            </p:cNvSpPr>
            <p:nvPr/>
          </p:nvSpPr>
          <p:spPr bwMode="auto">
            <a:xfrm>
              <a:off x="4415" y="2688"/>
              <a:ext cx="77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only available on Cortex</a:t>
              </a:r>
              <a:endParaRPr lang="en-US" altLang="en-US"/>
            </a:p>
          </p:txBody>
        </p:sp>
        <p:sp>
          <p:nvSpPr>
            <p:cNvPr id="125" name="Rectangle 118"/>
            <p:cNvSpPr>
              <a:spLocks noChangeArrowheads="1"/>
            </p:cNvSpPr>
            <p:nvPr/>
          </p:nvSpPr>
          <p:spPr bwMode="auto">
            <a:xfrm>
              <a:off x="5161" y="2688"/>
              <a:ext cx="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126" name="Rectangle 119"/>
            <p:cNvSpPr>
              <a:spLocks noChangeArrowheads="1"/>
            </p:cNvSpPr>
            <p:nvPr/>
          </p:nvSpPr>
          <p:spPr bwMode="auto">
            <a:xfrm>
              <a:off x="5187" y="2688"/>
              <a:ext cx="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M</a:t>
              </a:r>
              <a:endParaRPr lang="en-US" altLang="en-US"/>
            </a:p>
          </p:txBody>
        </p:sp>
        <p:sp>
          <p:nvSpPr>
            <p:cNvPr id="127" name="Rectangle 120"/>
            <p:cNvSpPr>
              <a:spLocks noChangeArrowheads="1"/>
            </p:cNvSpPr>
            <p:nvPr/>
          </p:nvSpPr>
          <p:spPr bwMode="auto">
            <a:xfrm>
              <a:off x="5246" y="2688"/>
              <a:ext cx="6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4 </a:t>
              </a:r>
              <a:endParaRPr lang="en-US" altLang="en-US"/>
            </a:p>
          </p:txBody>
        </p:sp>
        <p:sp>
          <p:nvSpPr>
            <p:cNvPr id="128" name="Rectangle 121"/>
            <p:cNvSpPr>
              <a:spLocks noChangeArrowheads="1"/>
            </p:cNvSpPr>
            <p:nvPr/>
          </p:nvSpPr>
          <p:spPr bwMode="auto">
            <a:xfrm>
              <a:off x="5305" y="2688"/>
              <a:ext cx="2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and M</a:t>
              </a:r>
              <a:endParaRPr lang="en-US" altLang="en-US"/>
            </a:p>
          </p:txBody>
        </p:sp>
        <p:sp>
          <p:nvSpPr>
            <p:cNvPr id="129" name="Rectangle 122"/>
            <p:cNvSpPr>
              <a:spLocks noChangeArrowheads="1"/>
            </p:cNvSpPr>
            <p:nvPr/>
          </p:nvSpPr>
          <p:spPr bwMode="auto">
            <a:xfrm>
              <a:off x="5495" y="2688"/>
              <a:ext cx="4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7</a:t>
              </a:r>
              <a:endParaRPr lang="en-US" altLang="en-US"/>
            </a:p>
          </p:txBody>
        </p:sp>
        <p:sp>
          <p:nvSpPr>
            <p:cNvPr id="130" name="Rectangle 123"/>
            <p:cNvSpPr>
              <a:spLocks noChangeArrowheads="1"/>
            </p:cNvSpPr>
            <p:nvPr/>
          </p:nvSpPr>
          <p:spPr bwMode="auto">
            <a:xfrm>
              <a:off x="5534" y="2688"/>
              <a:ext cx="2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a:t>
              </a:r>
              <a:endParaRPr lang="en-US" altLang="en-US"/>
            </a:p>
          </p:txBody>
        </p:sp>
        <p:sp>
          <p:nvSpPr>
            <p:cNvPr id="131" name="Rectangle 124"/>
            <p:cNvSpPr>
              <a:spLocks noChangeArrowheads="1"/>
            </p:cNvSpPr>
            <p:nvPr/>
          </p:nvSpPr>
          <p:spPr bwMode="auto">
            <a:xfrm>
              <a:off x="3664" y="2259"/>
              <a:ext cx="157" cy="157"/>
            </a:xfrm>
            <a:prstGeom prst="rect">
              <a:avLst/>
            </a:prstGeom>
            <a:noFill/>
            <a:ln w="174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15205362"/>
      </p:ext>
    </p:extLst>
  </p:cSld>
  <p:clrMapOvr>
    <a:masterClrMapping/>
  </p:clrMapOvr>
  <mc:AlternateContent xmlns:mc="http://schemas.openxmlformats.org/markup-compatibility/2006" xmlns:p14="http://schemas.microsoft.com/office/powerpoint/2010/main">
    <mc:Choice Requires="p14">
      <p:transition spd="slow" p14:dur="2000" advTm="50837"/>
    </mc:Choice>
    <mc:Fallback xmlns="">
      <p:transition spd="slow" advTm="50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3A86A75C-4F4B-4683-9AE1-C65F6400EC91}">
      <p14:laserTraceLst xmlns:p14="http://schemas.microsoft.com/office/powerpoint/2010/main">
        <p14:tracePtLst>
          <p14:tracePt t="8441" x="936625" y="1925638"/>
          <p14:tracePt t="8645" x="971550" y="1925638"/>
          <p14:tracePt t="8661" x="1014413" y="1925638"/>
          <p14:tracePt t="8675" x="1057275" y="1925638"/>
          <p14:tracePt t="8692" x="1117600" y="1925638"/>
          <p14:tracePt t="8707" x="1160463" y="1925638"/>
          <p14:tracePt t="8724" x="1185863" y="1925638"/>
          <p14:tracePt t="8724" x="1203325" y="1925638"/>
          <p14:tracePt t="8738" x="1211263" y="1925638"/>
          <p14:tracePt t="8738" x="1228725" y="1925638"/>
          <p14:tracePt t="8755" x="1263650" y="1925638"/>
          <p14:tracePt t="8770" x="1296988" y="1925638"/>
          <p14:tracePt t="8785" x="1331913" y="1925638"/>
          <p14:tracePt t="8802" x="1374775" y="1925638"/>
          <p14:tracePt t="8818" x="1392238" y="1925638"/>
          <p14:tracePt t="8818" x="1409700" y="1925638"/>
          <p14:tracePt t="8832" x="1435100" y="1925638"/>
          <p14:tracePt t="8847" x="1470025" y="1925638"/>
          <p14:tracePt t="8865" x="1538288" y="1925638"/>
          <p14:tracePt t="8878" x="1581150" y="1925638"/>
          <p14:tracePt t="8895" x="1649413" y="1925638"/>
          <p14:tracePt t="8910" x="1709738" y="1925638"/>
          <p14:tracePt t="8927" x="1762125" y="1925638"/>
          <p14:tracePt t="8942" x="1804988" y="1925638"/>
          <p14:tracePt t="8957" x="1847850" y="1925638"/>
          <p14:tracePt t="8973" x="1890713" y="1925638"/>
          <p14:tracePt t="8989" x="1933575" y="1925638"/>
          <p14:tracePt t="9004" x="1958975" y="1925638"/>
          <p14:tracePt t="9004" x="1976438" y="1925638"/>
          <p14:tracePt t="9019" x="2001838" y="1925638"/>
          <p14:tracePt t="9037" x="2019300" y="1925638"/>
          <p14:tracePt t="9052" x="2028825" y="1925638"/>
          <p14:tracePt t="9065" x="2044700" y="1925638"/>
          <p14:tracePt t="9083" x="2062163" y="1925638"/>
          <p14:tracePt t="9098" x="2079625" y="1925638"/>
          <p14:tracePt t="9113" x="2097088" y="1925638"/>
          <p14:tracePt t="9128" x="2122488" y="1925638"/>
          <p14:tracePt t="9146" x="2147888" y="1925638"/>
          <p14:tracePt t="9161" x="2190750" y="1925638"/>
          <p14:tracePt t="9176" x="2200275" y="1925638"/>
          <p14:tracePt t="9191" x="2217738" y="1925638"/>
          <p14:tracePt t="9223" x="2260600" y="1925638"/>
          <p14:tracePt t="9249" x="2320925" y="1925638"/>
          <p14:tracePt t="9256" x="2336800" y="1925638"/>
          <p14:tracePt t="9270" x="2346325" y="1925638"/>
          <p14:tracePt t="9285" x="2389188" y="1925638"/>
          <p14:tracePt t="9301" x="2432050" y="1925638"/>
          <p14:tracePt t="9318" x="2474913" y="1925638"/>
          <p14:tracePt t="9332" x="2500313" y="1925638"/>
          <p14:tracePt t="9349" x="2527300" y="1925638"/>
          <p14:tracePt t="9363" x="2552700" y="1925638"/>
          <p14:tracePt t="9380" x="2586038" y="1925638"/>
          <p14:tracePt t="9394" x="2613025" y="1925638"/>
          <p14:tracePt t="9394" x="2620963" y="1925638"/>
          <p14:tracePt t="9411" x="2638425" y="1925638"/>
          <p14:tracePt t="9426" x="2681288" y="1925638"/>
          <p14:tracePt t="9831" x="2689225" y="1925638"/>
          <p14:tracePt t="9833" x="0" y="0"/>
        </p14:tracePtLst>
        <p14:tracePtLst>
          <p14:tracePt t="10833" x="868363" y="2243138"/>
          <p14:tracePt t="10849" x="868363" y="2235200"/>
          <p14:tracePt t="10895" x="876300" y="2225675"/>
          <p14:tracePt t="10927" x="885825" y="2225675"/>
          <p14:tracePt t="10942" x="901700" y="2225675"/>
          <p14:tracePt t="10957" x="911225" y="2225675"/>
          <p14:tracePt t="10974" x="936625" y="2225675"/>
          <p14:tracePt t="10974" x="936625" y="2217738"/>
          <p14:tracePt t="10989" x="954088" y="2217738"/>
          <p14:tracePt t="11019" x="971550" y="2217738"/>
          <p14:tracePt t="11036" x="979488" y="2217738"/>
          <p14:tracePt t="11051" x="996950" y="2217738"/>
          <p14:tracePt t="11068" x="1022350" y="2217738"/>
          <p14:tracePt t="11083" x="1047750" y="2217738"/>
          <p14:tracePt t="11098" x="1074738" y="2217738"/>
          <p14:tracePt t="11113" x="1108075" y="2217738"/>
          <p14:tracePt t="11131" x="1135063" y="2217738"/>
          <p14:tracePt t="11146" x="1177925" y="2217738"/>
          <p14:tracePt t="11162" x="1203325" y="2217738"/>
          <p14:tracePt t="11177" x="1238250" y="2217738"/>
          <p14:tracePt t="11192" x="1263650" y="2217738"/>
          <p14:tracePt t="11207" x="1289050" y="2217738"/>
          <p14:tracePt t="11224" x="1314450" y="2217738"/>
          <p14:tracePt t="11249" x="1357313" y="2217738"/>
          <p14:tracePt t="11255" x="1374775" y="2217738"/>
          <p14:tracePt t="11270" x="1392238" y="2217738"/>
          <p14:tracePt t="11287" x="1417638" y="2217738"/>
          <p14:tracePt t="11301" x="1427163" y="2217738"/>
          <p14:tracePt t="11317" x="1470025" y="2217738"/>
          <p14:tracePt t="11333" x="1495425" y="2217738"/>
          <p14:tracePt t="11348" x="1512888" y="2217738"/>
          <p14:tracePt t="11365" x="1520825" y="2217738"/>
          <p14:tracePt t="11379" x="1546225" y="2208213"/>
          <p14:tracePt t="11394" x="1573213" y="2208213"/>
          <p14:tracePt t="11411" x="1581150" y="2208213"/>
          <p14:tracePt t="11426" x="1616075" y="2208213"/>
          <p14:tracePt t="11442" x="1641475" y="2208213"/>
          <p14:tracePt t="11457" x="1684338" y="2208213"/>
          <p14:tracePt t="11474" x="1709738" y="2208213"/>
          <p14:tracePt t="11489" x="1736725" y="2208213"/>
          <p14:tracePt t="11506" x="1787525" y="2208213"/>
          <p14:tracePt t="11520" x="1804988" y="2208213"/>
          <p14:tracePt t="11535" x="1830388" y="2208213"/>
          <p14:tracePt t="11551" x="1847850" y="2208213"/>
          <p14:tracePt t="11568" x="1855788" y="2200275"/>
          <p14:tracePt t="11582" x="1882775" y="2190750"/>
          <p14:tracePt t="11597" x="1898650" y="2190750"/>
          <p14:tracePt t="11614" x="1908175" y="2190750"/>
          <p14:tracePt t="11629" x="1933575" y="2190750"/>
          <p14:tracePt t="11662" x="1951038" y="2190750"/>
          <p14:tracePt t="11677" x="1968500" y="2190750"/>
          <p14:tracePt t="11707" x="1993900" y="2190750"/>
          <p14:tracePt t="11724" x="2001838" y="2190750"/>
          <p14:tracePt t="11739" x="2036763" y="2190750"/>
          <p14:tracePt t="11754" x="2044700" y="2190750"/>
          <p14:tracePt t="11771" x="2079625" y="2190750"/>
          <p14:tracePt t="11785" x="2105025" y="2190750"/>
          <p14:tracePt t="11803" x="2132013" y="2190750"/>
          <p14:tracePt t="11817" x="2157413" y="2190750"/>
          <p14:tracePt t="11833" x="2190750" y="2190750"/>
          <p14:tracePt t="11848" x="2200275" y="2190750"/>
          <p14:tracePt t="11849" x="2217738" y="2190750"/>
          <p14:tracePt t="11863" x="2235200" y="2190750"/>
          <p14:tracePt t="11880" x="2278063" y="2190750"/>
          <p14:tracePt t="11895" x="2303463" y="2190750"/>
          <p14:tracePt t="11910" x="2346325" y="2190750"/>
          <p14:tracePt t="11911" x="2363788" y="2190750"/>
          <p14:tracePt t="11927" x="2397125" y="2190750"/>
          <p14:tracePt t="11942" x="2414588" y="2190750"/>
          <p14:tracePt t="11973" x="2432050" y="2190750"/>
          <p14:tracePt t="11989" x="2466975" y="2190750"/>
          <p14:tracePt t="12005" x="2492375" y="2190750"/>
          <p14:tracePt t="12019" x="2527300" y="2190750"/>
          <p14:tracePt t="12035" x="2552700" y="2190750"/>
          <p14:tracePt t="12068" x="2586038" y="2190750"/>
          <p14:tracePt t="12083" x="2603500" y="2190750"/>
          <p14:tracePt t="12098" x="2613025" y="2190750"/>
          <p14:tracePt t="12114" x="2630488" y="2190750"/>
          <p14:tracePt t="12130" x="2646363" y="2190750"/>
          <p14:tracePt t="12144" x="2655888" y="2190750"/>
          <p14:tracePt t="12160" x="2689225" y="2190750"/>
          <p14:tracePt t="12175" x="2706688" y="2190750"/>
          <p14:tracePt t="12192" x="2724150" y="2190750"/>
          <p14:tracePt t="12207" x="2733675" y="2190750"/>
          <p14:tracePt t="12224" x="2749550" y="2190750"/>
          <p14:tracePt t="12535" x="2759075" y="2190750"/>
          <p14:tracePt t="12536" x="0" y="0"/>
        </p14:tracePtLst>
        <p14:tracePtLst>
          <p14:tracePt t="22599" x="7004050" y="4073525"/>
          <p14:tracePt t="22646" x="7011988" y="4065588"/>
          <p14:tracePt t="22661" x="7011988" y="4056063"/>
          <p14:tracePt t="22678" x="7029450" y="4056063"/>
          <p14:tracePt t="22692" x="7038975" y="4056063"/>
          <p14:tracePt t="22709" x="7072313" y="4056063"/>
          <p14:tracePt t="22726" x="7115175" y="4056063"/>
          <p14:tracePt t="22739" x="7142163" y="4056063"/>
          <p14:tracePt t="22757" x="7227888" y="4056063"/>
          <p14:tracePt t="22770" x="7313613" y="4065588"/>
          <p14:tracePt t="22787" x="7381875" y="4065588"/>
          <p14:tracePt t="22803" x="7467600" y="4065588"/>
          <p14:tracePt t="22817" x="7537450" y="4065588"/>
          <p14:tracePt t="22834" x="7605713" y="4065588"/>
          <p14:tracePt t="22849" x="7666038" y="4065588"/>
          <p14:tracePt t="22849" x="7673975" y="4065588"/>
          <p14:tracePt t="22865" x="7708900" y="4065588"/>
          <p14:tracePt t="22880" x="7734300" y="4065588"/>
          <p14:tracePt t="22895" x="7743825" y="4065588"/>
          <p14:tracePt t="22911" x="7769225" y="4065588"/>
          <p14:tracePt t="22928" x="7794625" y="4038600"/>
          <p14:tracePt t="22944" x="7829550" y="3978275"/>
          <p14:tracePt t="22959" x="7847013" y="3935413"/>
          <p14:tracePt t="22975" x="7854950" y="3892550"/>
          <p14:tracePt t="22976" x="7854950" y="3884613"/>
          <p14:tracePt t="22990" x="7872413" y="3824288"/>
          <p14:tracePt t="23006" x="7889875" y="3781425"/>
          <p14:tracePt t="23020" x="7889875" y="3746500"/>
          <p14:tracePt t="23036" x="7889875" y="3703638"/>
          <p14:tracePt t="23054" x="7847013" y="3652838"/>
          <p14:tracePt t="23068" x="7820025" y="3617913"/>
          <p14:tracePt t="23083" x="7786688" y="3582988"/>
          <p14:tracePt t="23099" x="7759700" y="3549650"/>
          <p14:tracePt t="23099" x="7743825" y="3532188"/>
          <p14:tracePt t="23115" x="7708900" y="3514725"/>
          <p14:tracePt t="23130" x="7640638" y="3489325"/>
          <p14:tracePt t="23146" x="7570788" y="3454400"/>
          <p14:tracePt t="23164" x="7467600" y="3436938"/>
          <p14:tracePt t="23178" x="7399338" y="3403600"/>
          <p14:tracePt t="23192" x="7296150" y="3378200"/>
          <p14:tracePt t="23209" x="7210425" y="3351213"/>
          <p14:tracePt t="23224" x="7142163" y="3343275"/>
          <p14:tracePt t="23240" x="7072313" y="3333750"/>
          <p14:tracePt t="23268" x="6969125" y="3308350"/>
          <p14:tracePt t="23271" x="6953250" y="3308350"/>
          <p14:tracePt t="23286" x="6908800" y="3308350"/>
          <p14:tracePt t="23303" x="6883400" y="3308350"/>
          <p14:tracePt t="23319" x="6840538" y="3308350"/>
          <p14:tracePt t="23334" x="6815138" y="3308350"/>
          <p14:tracePt t="23349" x="6780213" y="3317875"/>
          <p14:tracePt t="23365" x="6754813" y="3343275"/>
          <p14:tracePt t="23381" x="6711950" y="3368675"/>
          <p14:tracePt t="23396" x="6686550" y="3421063"/>
          <p14:tracePt t="23412" x="6651625" y="3471863"/>
          <p14:tracePt t="23428" x="6634163" y="3540125"/>
          <p14:tracePt t="23443" x="6626225" y="3600450"/>
          <p14:tracePt t="23459" x="6608763" y="3660775"/>
          <p14:tracePt t="23475" x="6608763" y="3713163"/>
          <p14:tracePt t="23491" x="6608763" y="3773488"/>
          <p14:tracePt t="23505" x="6608763" y="3824288"/>
          <p14:tracePt t="23521" x="6608763" y="3867150"/>
          <p14:tracePt t="23535" x="6608763" y="3892550"/>
          <p14:tracePt t="23551" x="6626225" y="3944938"/>
          <p14:tracePt t="23568" x="6643688" y="3978275"/>
          <p14:tracePt t="23585" x="6669088" y="4005263"/>
          <p14:tracePt t="23599" x="6694488" y="4038600"/>
          <p14:tracePt t="23615" x="6737350" y="4056063"/>
          <p14:tracePt t="23631" x="6780213" y="4090988"/>
          <p14:tracePt t="23646" x="6850063" y="4098925"/>
          <p14:tracePt t="23662" x="6918325" y="4116388"/>
          <p14:tracePt t="23678" x="7011988" y="4133850"/>
          <p14:tracePt t="23692" x="7081838" y="4141788"/>
          <p14:tracePt t="23710" x="7192963" y="4141788"/>
          <p14:tracePt t="23724" x="7245350" y="4159250"/>
          <p14:tracePt t="23740" x="7313613" y="4159250"/>
          <p14:tracePt t="23756" x="7381875" y="4159250"/>
          <p14:tracePt t="23772" x="7442200" y="4159250"/>
          <p14:tracePt t="23787" x="7494588" y="4159250"/>
          <p14:tracePt t="23803" x="7537450" y="4151313"/>
          <p14:tracePt t="23804" x="7553325" y="4151313"/>
          <p14:tracePt t="23817" x="7570788" y="4141788"/>
          <p14:tracePt t="23834" x="7613650" y="4116388"/>
          <p14:tracePt t="23849" x="7648575" y="4108450"/>
          <p14:tracePt t="23865" x="7673975" y="4065588"/>
          <p14:tracePt t="23881" x="7708900" y="4038600"/>
          <p14:tracePt t="23881" x="7708900" y="4030663"/>
          <p14:tracePt t="23895" x="7726363" y="3978275"/>
          <p14:tracePt t="23911" x="7777163" y="3927475"/>
          <p14:tracePt t="23927" x="7786688" y="3884613"/>
          <p14:tracePt t="23943" x="7794625" y="3859213"/>
          <p14:tracePt t="23944" x="7802563" y="3849688"/>
          <p14:tracePt t="23958" x="7802563" y="3824288"/>
          <p14:tracePt t="23974" x="7802563" y="3789363"/>
          <p14:tracePt t="23990" x="7802563" y="3746500"/>
          <p14:tracePt t="24004" x="7802563" y="3721100"/>
          <p14:tracePt t="24020" x="7802563" y="3695700"/>
          <p14:tracePt t="24037" x="7802563" y="3678238"/>
          <p14:tracePt t="24051" x="7802563" y="3643313"/>
          <p14:tracePt t="24068" x="7786688" y="3627438"/>
          <p14:tracePt t="24084" x="7751763" y="3592513"/>
          <p14:tracePt t="24100" x="7743825" y="3582988"/>
          <p14:tracePt t="24116" x="7708900" y="3557588"/>
          <p14:tracePt t="24130" x="7683500" y="3549650"/>
          <p14:tracePt t="24147" x="7631113" y="3506788"/>
          <p14:tracePt t="24148" x="7613650" y="3497263"/>
          <p14:tracePt t="24162" x="7580313" y="3471863"/>
          <p14:tracePt t="24178" x="7545388" y="3454400"/>
          <p14:tracePt t="24192" x="7485063" y="3429000"/>
          <p14:tracePt t="24208" x="7424738" y="3403600"/>
          <p14:tracePt t="24223" x="7373938" y="3386138"/>
          <p14:tracePt t="24240" x="7305675" y="3368675"/>
          <p14:tracePt t="24268" x="7235825" y="3360738"/>
          <p14:tracePt t="24286" x="7192963" y="3351213"/>
          <p14:tracePt t="24303" x="7124700" y="3351213"/>
          <p14:tracePt t="24319" x="7072313" y="3351213"/>
          <p14:tracePt t="24334" x="7011988" y="3351213"/>
          <p14:tracePt t="24349" x="6953250" y="3351213"/>
          <p14:tracePt t="24365" x="6892925" y="3360738"/>
          <p14:tracePt t="24366" x="6883400" y="3360738"/>
          <p14:tracePt t="24379" x="6858000" y="3360738"/>
          <p14:tracePt t="24396" x="6823075" y="3368675"/>
          <p14:tracePt t="24412" x="6789738" y="3386138"/>
          <p14:tracePt t="24427" x="6754813" y="3403600"/>
          <p14:tracePt t="24443" x="6719888" y="3446463"/>
          <p14:tracePt t="24460" x="6704013" y="3479800"/>
          <p14:tracePt t="24474" x="6694488" y="3514725"/>
          <p14:tracePt t="24490" x="6659563" y="3567113"/>
          <p14:tracePt t="24507" x="6634163" y="3609975"/>
          <p14:tracePt t="24522" x="6616700" y="3670300"/>
          <p14:tracePt t="24536" x="6616700" y="3721100"/>
          <p14:tracePt t="24554" x="6616700" y="3781425"/>
          <p14:tracePt t="24569" x="6616700" y="3832225"/>
          <p14:tracePt t="24570" x="6616700" y="3841750"/>
          <p14:tracePt t="24584" x="6643688" y="3892550"/>
          <p14:tracePt t="24599" x="6669088" y="3935413"/>
          <p14:tracePt t="24615" x="6694488" y="3987800"/>
          <p14:tracePt t="24632" x="6719888" y="4005263"/>
          <p14:tracePt t="24645" x="6737350" y="4030663"/>
          <p14:tracePt t="24662" x="6797675" y="4056063"/>
          <p14:tracePt t="24676" x="6832600" y="4065588"/>
          <p14:tracePt t="24693" x="6865938" y="4073525"/>
          <p14:tracePt t="24709" x="6918325" y="4090988"/>
          <p14:tracePt t="24723" x="6978650" y="4108450"/>
          <p14:tracePt t="24739" x="7046913" y="4133850"/>
          <p14:tracePt t="24756" x="7132638" y="4151313"/>
          <p14:tracePt t="24772" x="7210425" y="4159250"/>
          <p14:tracePt t="24786" x="7253288" y="4159250"/>
          <p14:tracePt t="24802" x="7339013" y="4159250"/>
          <p14:tracePt t="24819" x="7416800" y="4159250"/>
          <p14:tracePt t="24834" x="7494588" y="4159250"/>
          <p14:tracePt t="24848" x="7527925" y="4159250"/>
          <p14:tracePt t="24866" x="7588250" y="4133850"/>
          <p14:tracePt t="24880" x="7605713" y="4124325"/>
          <p14:tracePt t="24896" x="7631113" y="4090988"/>
          <p14:tracePt t="24912" x="7648575" y="4048125"/>
          <p14:tracePt t="24929" x="7683500" y="3995738"/>
          <p14:tracePt t="24943" x="7708900" y="3935413"/>
          <p14:tracePt t="24959" x="7734300" y="3867150"/>
          <p14:tracePt t="24973" x="7751763" y="3824288"/>
          <p14:tracePt t="24991" x="7759700" y="3746500"/>
          <p14:tracePt t="25005" x="7777163" y="3695700"/>
          <p14:tracePt t="25021" x="7777163" y="3643313"/>
          <p14:tracePt t="25037" x="7777163" y="3582988"/>
          <p14:tracePt t="25038" x="7777163" y="3567113"/>
          <p14:tracePt t="25053" x="7777163" y="3540125"/>
          <p14:tracePt t="25069" x="7777163" y="3497263"/>
          <p14:tracePt t="25083" x="7759700" y="3463925"/>
          <p14:tracePt t="25100" x="7726363" y="3421063"/>
          <p14:tracePt t="25114" x="7691438" y="3403600"/>
          <p14:tracePt t="25131" x="7631113" y="3368675"/>
          <p14:tracePt t="25132" x="7623175" y="3360738"/>
          <p14:tracePt t="25146" x="7570788" y="3343275"/>
          <p14:tracePt t="25161" x="7537450" y="3325813"/>
          <p14:tracePt t="25177" x="7494588" y="3300413"/>
          <p14:tracePt t="25194" x="7391400" y="3248025"/>
          <p14:tracePt t="25209" x="7339013" y="3222625"/>
          <p14:tracePt t="25210" x="7331075" y="3222625"/>
          <p14:tracePt t="25224" x="7270750" y="3205163"/>
          <p14:tracePt t="25240" x="7192963" y="3179763"/>
          <p14:tracePt t="25268" x="7081838" y="3162300"/>
          <p14:tracePt t="25272" x="7056438" y="3154363"/>
          <p14:tracePt t="25287" x="6986588" y="3154363"/>
          <p14:tracePt t="25303" x="6926263" y="3154363"/>
          <p14:tracePt t="25304" x="6918325" y="3154363"/>
          <p14:tracePt t="25318" x="6850063" y="3154363"/>
          <p14:tracePt t="25333" x="6807200" y="3162300"/>
          <p14:tracePt t="25349" x="6754813" y="3197225"/>
          <p14:tracePt t="25365" x="6669088" y="3230563"/>
          <p14:tracePt t="25380" x="6626225" y="3282950"/>
          <p14:tracePt t="25397" x="6565900" y="3317875"/>
          <p14:tracePt t="25412" x="6505575" y="3360738"/>
          <p14:tracePt t="25429" x="6470650" y="3429000"/>
          <p14:tracePt t="25443" x="6454775" y="3463925"/>
          <p14:tracePt t="25458" x="6427788" y="3524250"/>
          <p14:tracePt t="25475" x="6419850" y="3592513"/>
          <p14:tracePt t="25491" x="6410325" y="3660775"/>
          <p14:tracePt t="25504" x="6410325" y="3713163"/>
          <p14:tracePt t="25521" x="6410325" y="3781425"/>
          <p14:tracePt t="25537" x="6410325" y="3849688"/>
          <p14:tracePt t="25553" x="6427788" y="3884613"/>
          <p14:tracePt t="25569" x="6437313" y="3902075"/>
          <p14:tracePt t="25585" x="6462713" y="3935413"/>
          <p14:tracePt t="25599" x="6497638" y="3962400"/>
          <p14:tracePt t="25616" x="6548438" y="4013200"/>
          <p14:tracePt t="25632" x="6583363" y="4038600"/>
          <p14:tracePt t="25647" x="6626225" y="4048125"/>
          <p14:tracePt t="25661" x="6686550" y="4056063"/>
          <p14:tracePt t="25677" x="6746875" y="4081463"/>
          <p14:tracePt t="25678" x="6754813" y="4090988"/>
          <p14:tracePt t="25693" x="6815138" y="4090988"/>
          <p14:tracePt t="25709" x="6875463" y="4090988"/>
          <p14:tracePt t="25723" x="6943725" y="4108450"/>
          <p14:tracePt t="25741" x="7021513" y="4124325"/>
          <p14:tracePt t="25755" x="7081838" y="4124325"/>
          <p14:tracePt t="25771" x="7167563" y="4133850"/>
          <p14:tracePt t="25787" x="7218363" y="4133850"/>
          <p14:tracePt t="25788" x="7227888" y="4133850"/>
          <p14:tracePt t="25802" x="7278688" y="4133850"/>
          <p14:tracePt t="25817" x="7305675" y="4133850"/>
          <p14:tracePt t="25833" x="7313613" y="4133850"/>
          <p14:tracePt t="25849" x="7339013" y="4108450"/>
          <p14:tracePt t="25865" x="7348538" y="4073525"/>
          <p14:tracePt t="25881" x="7364413" y="4013200"/>
          <p14:tracePt t="25882" x="7364413" y="3995738"/>
          <p14:tracePt t="25897" x="7381875" y="3927475"/>
          <p14:tracePt t="25914" x="7381875" y="3859213"/>
          <p14:tracePt t="25927" x="7381875" y="3789363"/>
          <p14:tracePt t="25944" x="7381875" y="3703638"/>
          <p14:tracePt t="25958" x="7381875" y="3635375"/>
          <p14:tracePt t="25976" x="7381875" y="3549650"/>
          <p14:tracePt t="25992" x="7373938" y="3489325"/>
          <p14:tracePt t="26005" x="7356475" y="3446463"/>
          <p14:tracePt t="26022" x="7348538" y="3403600"/>
          <p14:tracePt t="26036" x="7321550" y="3386138"/>
          <p14:tracePt t="26053" x="7296150" y="3368675"/>
          <p14:tracePt t="26067" x="7261225" y="3360738"/>
          <p14:tracePt t="26084" x="7227888" y="3351213"/>
          <p14:tracePt t="26098" x="7202488" y="3333750"/>
          <p14:tracePt t="26115" x="7158038" y="3333750"/>
          <p14:tracePt t="26116" x="7142163" y="3333750"/>
          <p14:tracePt t="26131" x="7072313" y="3317875"/>
          <p14:tracePt t="26146" x="7011988" y="3308350"/>
          <p14:tracePt t="26146" x="7004050" y="3300413"/>
          <p14:tracePt t="26163" x="6918325" y="3290888"/>
          <p14:tracePt t="26179" x="6850063" y="3275013"/>
          <p14:tracePt t="26193" x="6807200" y="3275013"/>
          <p14:tracePt t="26210" x="6746875" y="3275013"/>
          <p14:tracePt t="26226" x="6737350" y="3275013"/>
          <p14:tracePt t="26240" x="6704013" y="3275013"/>
          <p14:tracePt t="26272" x="6651625" y="3275013"/>
          <p14:tracePt t="26286" x="6616700" y="3290888"/>
          <p14:tracePt t="26304" x="6591300" y="3308350"/>
          <p14:tracePt t="26318" x="6557963" y="3333750"/>
          <p14:tracePt t="26335" x="6548438" y="3360738"/>
          <p14:tracePt t="26350" x="6523038" y="3386138"/>
          <p14:tracePt t="26367" x="6505575" y="3429000"/>
          <p14:tracePt t="26381" x="6488113" y="3446463"/>
          <p14:tracePt t="26397" x="6488113" y="3479800"/>
          <p14:tracePt t="26413" x="6488113" y="3532188"/>
          <p14:tracePt t="26414" x="6488113" y="3540125"/>
          <p14:tracePt t="26427" x="6488113" y="3557588"/>
          <p14:tracePt t="26442" x="6497638" y="3582988"/>
          <p14:tracePt t="26458" x="6513513" y="3643313"/>
          <p14:tracePt t="26476" x="6540500" y="3686175"/>
          <p14:tracePt t="26490" x="6548438" y="3703638"/>
          <p14:tracePt t="26507" x="6557963" y="3713163"/>
          <p14:tracePt t="26520" x="6583363" y="3729038"/>
          <p14:tracePt t="26554" x="6591300" y="3729038"/>
          <p14:tracePt t="26583" x="6600825" y="3729038"/>
          <p14:tracePt t="26615" x="6608763" y="3738563"/>
          <p14:tracePt t="26710" x="6608763" y="3746500"/>
          <p14:tracePt t="26734" x="0" y="0"/>
        </p14:tracePtLst>
        <p14:tracePtLst>
          <p14:tracePt t="40977" x="4022725" y="6213475"/>
          <p14:tracePt t="41227" x="4030663" y="6213475"/>
          <p14:tracePt t="41252" x="4056063" y="6213475"/>
          <p14:tracePt t="41258" x="4073525" y="6213475"/>
          <p14:tracePt t="41272" x="4098925" y="6213475"/>
          <p14:tracePt t="41290" x="4141788" y="6213475"/>
          <p14:tracePt t="41303" x="4151313" y="6213475"/>
          <p14:tracePt t="41319" x="4168775" y="6213475"/>
          <p14:tracePt t="41319" x="4184650" y="6213475"/>
          <p14:tracePt t="41335" x="4194175" y="6213475"/>
          <p14:tracePt t="41350" x="4227513" y="6213475"/>
          <p14:tracePt t="41367" x="4254500" y="6213475"/>
          <p14:tracePt t="41381" x="4279900" y="6221413"/>
          <p14:tracePt t="41397" x="4297363" y="6221413"/>
          <p14:tracePt t="41428" x="4322763" y="6221413"/>
          <p14:tracePt t="41444" x="4330700" y="6221413"/>
          <p14:tracePt t="41475" x="4365625" y="6221413"/>
          <p14:tracePt t="41508" x="4373563" y="6221413"/>
          <p14:tracePt t="41524" x="4391025" y="6221413"/>
          <p14:tracePt t="41554" x="4408488" y="6221413"/>
          <p14:tracePt t="41570" x="4433888" y="6221413"/>
          <p14:tracePt t="41586" x="4460875" y="6221413"/>
          <p14:tracePt t="41600" x="4503738" y="6221413"/>
          <p14:tracePt t="41618" x="4546600" y="6221413"/>
          <p14:tracePt t="41632" x="4572000" y="6221413"/>
          <p14:tracePt t="41648" x="4614863" y="6221413"/>
          <p14:tracePt t="41662" x="4657725" y="6221413"/>
          <p14:tracePt t="41680" x="4710113" y="6221413"/>
          <p14:tracePt t="41694" x="4760913" y="6221413"/>
          <p14:tracePt t="41710" x="4821238" y="6221413"/>
          <p14:tracePt t="41726" x="4889500" y="6221413"/>
          <p14:tracePt t="41742" x="4992688" y="6221413"/>
          <p14:tracePt t="41758" x="5105400" y="6221413"/>
          <p14:tracePt t="41773" x="5259388" y="6221413"/>
          <p14:tracePt t="41789" x="5387975" y="6221413"/>
          <p14:tracePt t="41804" x="5594350" y="6221413"/>
          <p14:tracePt t="41820" x="5775325" y="6213475"/>
          <p14:tracePt t="41834" x="5878513" y="6213475"/>
          <p14:tracePt t="41850" x="5972175" y="6213475"/>
          <p14:tracePt t="41866" x="6067425" y="6196013"/>
          <p14:tracePt t="41882" x="6135688" y="6196013"/>
          <p14:tracePt t="41897" x="6205538" y="6196013"/>
          <p14:tracePt t="41913" x="6299200" y="6196013"/>
          <p14:tracePt t="41929" x="6402388" y="6196013"/>
          <p14:tracePt t="41945" x="6505575" y="6196013"/>
          <p14:tracePt t="41961" x="6583363" y="6196013"/>
          <p14:tracePt t="41976" x="6651625" y="6196013"/>
          <p14:tracePt t="41992" x="6737350" y="6196013"/>
          <p14:tracePt t="42008" x="6840538" y="6196013"/>
          <p14:tracePt t="42024" x="6953250" y="6196013"/>
          <p14:tracePt t="42039" x="7072313" y="6196013"/>
          <p14:tracePt t="42055" x="7167563" y="6196013"/>
          <p14:tracePt t="42071" x="7288213" y="6196013"/>
          <p14:tracePt t="42084" x="7424738" y="6196013"/>
          <p14:tracePt t="42102" x="7588250" y="6196013"/>
          <p14:tracePt t="42118" x="7726363" y="6205538"/>
          <p14:tracePt t="42131" x="7829550" y="6205538"/>
          <p14:tracePt t="42147" x="7915275" y="6205538"/>
          <p14:tracePt t="42163" x="7975600" y="6205538"/>
          <p14:tracePt t="42178" x="8035925" y="6205538"/>
          <p14:tracePt t="42194" x="8078788" y="6205538"/>
          <p14:tracePt t="42210" x="8121650" y="6205538"/>
          <p14:tracePt t="42227" x="8147050" y="6205538"/>
          <p14:tracePt t="42253" x="8215313" y="6205538"/>
          <p14:tracePt t="42273" x="8285163" y="6205538"/>
          <p14:tracePt t="42289" x="8378825" y="6205538"/>
          <p14:tracePt t="42304" x="8482013" y="6205538"/>
          <p14:tracePt t="42320" x="8550275" y="6205538"/>
          <p14:tracePt t="42336" x="8567738" y="6205538"/>
          <p14:tracePt t="42711" x="0" y="0"/>
        </p14:tracePtLst>
        <p14:tracePtLst>
          <p14:tracePt t="47165" x="4752975" y="6213475"/>
          <p14:tracePt t="47258" x="4752975" y="6205538"/>
          <p14:tracePt t="47274" x="4770438" y="6205538"/>
          <p14:tracePt t="47289" x="4786313" y="6205538"/>
          <p14:tracePt t="47306" x="4813300" y="6205538"/>
          <p14:tracePt t="47320" x="4838700" y="6205538"/>
          <p14:tracePt t="47336" x="4881563" y="6205538"/>
          <p14:tracePt t="47352" x="4906963" y="6205538"/>
          <p14:tracePt t="47367" x="4941888" y="6205538"/>
          <p14:tracePt t="47384" x="5027613" y="6205538"/>
          <p14:tracePt t="47399" x="5053013" y="6205538"/>
          <p14:tracePt t="47414" x="5105400" y="6205538"/>
          <p14:tracePt t="47431" x="5138738" y="6205538"/>
          <p14:tracePt t="47445" x="5165725" y="6205538"/>
          <p14:tracePt t="47461" x="5191125" y="6205538"/>
          <p14:tracePt t="47476" x="5233988" y="6205538"/>
          <p14:tracePt t="47492" x="5259388" y="6205538"/>
          <p14:tracePt t="47509" x="5294313" y="6205538"/>
          <p14:tracePt t="47522" x="5337175" y="6205538"/>
          <p14:tracePt t="47538" x="5362575" y="6205538"/>
          <p14:tracePt t="47555" x="5405438" y="6205538"/>
          <p14:tracePt t="47571" x="5430838" y="6205538"/>
          <p14:tracePt t="47585" x="5457825" y="6205538"/>
          <p14:tracePt t="47601" x="5500688" y="6205538"/>
          <p14:tracePt t="47617" x="5543550" y="6205538"/>
          <p14:tracePt t="47633" x="5568950" y="6205538"/>
          <p14:tracePt t="47634" x="5586413" y="6205538"/>
          <p14:tracePt t="47649" x="5603875" y="6205538"/>
          <p14:tracePt t="47665" x="5654675" y="6205538"/>
          <p14:tracePt t="47680" x="5697538" y="6205538"/>
          <p14:tracePt t="47694" x="5757863" y="6205538"/>
          <p14:tracePt t="47712" x="5826125" y="6205538"/>
          <p14:tracePt t="47726" x="5868988" y="6205538"/>
          <p14:tracePt t="47742" x="5938838" y="6205538"/>
          <p14:tracePt t="47759" x="5999163" y="6205538"/>
          <p14:tracePt t="47773" x="6049963" y="6205538"/>
          <p14:tracePt t="47789" x="6118225" y="6205538"/>
          <p14:tracePt t="47805" x="6188075" y="6205538"/>
          <p14:tracePt t="47806" x="6196013" y="6205538"/>
          <p14:tracePt t="47820" x="6238875" y="6205538"/>
          <p14:tracePt t="47837" x="6308725" y="6205538"/>
          <p14:tracePt t="47850" x="6384925" y="6205538"/>
          <p14:tracePt t="47867" x="6462713" y="6205538"/>
          <p14:tracePt t="47882" x="6548438" y="6205538"/>
          <p14:tracePt t="47898" x="6616700" y="6205538"/>
          <p14:tracePt t="47913" x="6677025" y="6205538"/>
          <p14:tracePt t="47930" x="6719888" y="6205538"/>
          <p14:tracePt t="47944" x="6772275" y="6205538"/>
          <p14:tracePt t="47961" x="6815138" y="6205538"/>
          <p14:tracePt t="47977" x="6840538" y="6205538"/>
          <p14:tracePt t="47991" x="6883400" y="6188075"/>
          <p14:tracePt t="48008" x="6926263" y="6188075"/>
          <p14:tracePt t="48024" x="6969125" y="6188075"/>
          <p14:tracePt t="48040" x="6996113" y="6170613"/>
          <p14:tracePt t="48055" x="7038975" y="6170613"/>
          <p14:tracePt t="48071" x="7081838" y="6170613"/>
          <p14:tracePt t="48087" x="7124700" y="6170613"/>
          <p14:tracePt t="48101" x="7175500" y="6170613"/>
          <p14:tracePt t="48117" x="7210425" y="6170613"/>
          <p14:tracePt t="48118" x="7218363" y="6170613"/>
          <p14:tracePt t="48132" x="7253288" y="6170613"/>
          <p14:tracePt t="48148" x="7278688" y="6170613"/>
          <p14:tracePt t="48165" x="7339013" y="6170613"/>
          <p14:tracePt t="48180" x="7399338" y="6170613"/>
          <p14:tracePt t="48196" x="7459663" y="6170613"/>
          <p14:tracePt t="48210" x="7502525" y="6170613"/>
          <p14:tracePt t="48228" x="7553325" y="6170613"/>
          <p14:tracePt t="48253" x="7580313" y="6170613"/>
          <p14:tracePt t="48259" x="7597775" y="6170613"/>
          <p14:tracePt t="48273" x="7640638" y="6170613"/>
          <p14:tracePt t="48289" x="7666038" y="6170613"/>
          <p14:tracePt t="48305" x="7708900" y="6170613"/>
          <p14:tracePt t="48319" x="7769225" y="6170613"/>
          <p14:tracePt t="48335" x="7829550" y="6170613"/>
          <p14:tracePt t="48352" x="7897813" y="6170613"/>
          <p14:tracePt t="48367" x="7940675" y="6170613"/>
          <p14:tracePt t="48384" x="7983538" y="6170613"/>
          <p14:tracePt t="48398" x="8008938" y="6170613"/>
          <p14:tracePt t="48415" x="8035925" y="6170613"/>
          <p14:tracePt t="48430" x="8061325" y="6170613"/>
          <p14:tracePt t="48445" x="8104188" y="6170613"/>
          <p14:tracePt t="48461" x="8164513" y="6170613"/>
          <p14:tracePt t="48476" x="8189913" y="6170613"/>
          <p14:tracePt t="48492" x="8232775" y="6170613"/>
          <p14:tracePt t="48508" x="8258175" y="6170613"/>
          <p14:tracePt t="48524" x="8293100" y="6170613"/>
          <p14:tracePt t="48538" x="8318500" y="6170613"/>
          <p14:tracePt t="48555" x="8345488" y="6170613"/>
          <p14:tracePt t="48571" x="8361363" y="6170613"/>
          <p14:tracePt t="48585" x="8388350" y="6170613"/>
          <p14:tracePt t="48603" x="8431213" y="6170613"/>
          <p14:tracePt t="48618" x="8456613" y="6170613"/>
          <p14:tracePt t="48634" x="8474075" y="6170613"/>
          <p14:tracePt t="48648" x="8482013" y="6170613"/>
          <p14:tracePt t="49414" x="8491538" y="6170613"/>
          <p14:tracePt t="49415" x="0" y="0"/>
        </p14:tracePtLst>
      </p14:laserTraceLst>
    </p:ext>
    <p:ext uri="{E180D4A7-C9FB-4DFB-919C-405C955672EB}">
      <p14:showEvtLst xmlns:p14="http://schemas.microsoft.com/office/powerpoint/2010/main">
        <p14:playEvt time="52" objId="7"/>
        <p14:stopEvt time="50445" objId="7"/>
      </p14:showEvtLst>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Numbers in ARM CMSIS library</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49</a:t>
            </a:fld>
            <a:endParaRPr kumimoji="0" lang="en-US" dirty="0"/>
          </a:p>
        </p:txBody>
      </p:sp>
      <p:sp>
        <p:nvSpPr>
          <p:cNvPr id="4" name="Content Placeholder 3"/>
          <p:cNvSpPr>
            <a:spLocks noGrp="1"/>
          </p:cNvSpPr>
          <p:nvPr>
            <p:ph sz="quarter" idx="1"/>
          </p:nvPr>
        </p:nvSpPr>
        <p:spPr>
          <a:xfrm>
            <a:off x="1676400" y="1158240"/>
            <a:ext cx="8839200" cy="5563870"/>
          </a:xfrm>
          <a:solidFill>
            <a:schemeClr val="bg1"/>
          </a:solidFill>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300" b="1" dirty="0">
                <a:latin typeface="Consolas" panose="020B0609020204030204" pitchFamily="49" charset="0"/>
                <a:cs typeface="Consolas" panose="020B0609020204030204" pitchFamily="49" charset="0"/>
              </a:rPr>
              <a:t>/******  Cortex-M4 System Exceptions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NonMaskableInt_IRQn</a:t>
            </a:r>
            <a:r>
              <a:rPr lang="en-US" sz="1300" b="1" dirty="0">
                <a:latin typeface="Consolas" panose="020B0609020204030204" pitchFamily="49" charset="0"/>
                <a:cs typeface="Consolas" panose="020B0609020204030204" pitchFamily="49" charset="0"/>
              </a:rPr>
              <a:t>    = -14,    /* 2 Cortex-M4 Non Maskable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HardFault_IRQn</a:t>
            </a:r>
            <a:r>
              <a:rPr lang="en-US" sz="1300" b="1" dirty="0">
                <a:latin typeface="Consolas" panose="020B0609020204030204" pitchFamily="49" charset="0"/>
                <a:cs typeface="Consolas" panose="020B0609020204030204" pitchFamily="49" charset="0"/>
              </a:rPr>
              <a:t>         = -13,    /* 3 Cortex-M4 Hard Fault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MemoryManagement_IRQn</a:t>
            </a:r>
            <a:r>
              <a:rPr lang="en-US" sz="1300" b="1" dirty="0">
                <a:latin typeface="Consolas" panose="020B0609020204030204" pitchFamily="49" charset="0"/>
                <a:cs typeface="Consolas" panose="020B0609020204030204" pitchFamily="49" charset="0"/>
              </a:rPr>
              <a:t>  = -12,    /* 4 Cortex-M4 Memory Management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BusFault_IRQn</a:t>
            </a:r>
            <a:r>
              <a:rPr lang="en-US" sz="1300" b="1" dirty="0">
                <a:latin typeface="Consolas" panose="020B0609020204030204" pitchFamily="49" charset="0"/>
                <a:cs typeface="Consolas" panose="020B0609020204030204" pitchFamily="49" charset="0"/>
              </a:rPr>
              <a:t>          = -11,    /* 5 Cortex-M4 Bus Fault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UsageFault_IRQn</a:t>
            </a:r>
            <a:r>
              <a:rPr lang="en-US" sz="1300" b="1" dirty="0">
                <a:latin typeface="Consolas" panose="020B0609020204030204" pitchFamily="49" charset="0"/>
                <a:cs typeface="Consolas" panose="020B0609020204030204" pitchFamily="49" charset="0"/>
              </a:rPr>
              <a:t>        = -10,    /* 6 Cortex-M4 Usage Fault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SVCall_IRQn</a:t>
            </a:r>
            <a:r>
              <a:rPr lang="en-US" sz="1300" b="1" dirty="0">
                <a:latin typeface="Consolas" panose="020B0609020204030204" pitchFamily="49" charset="0"/>
                <a:cs typeface="Consolas" panose="020B0609020204030204" pitchFamily="49" charset="0"/>
              </a:rPr>
              <a:t>            = -5,     /* 11 Cortex-M4 SV Call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DebugMonitor_IRQn</a:t>
            </a:r>
            <a:r>
              <a:rPr lang="en-US" sz="1300" b="1" dirty="0">
                <a:latin typeface="Consolas" panose="020B0609020204030204" pitchFamily="49" charset="0"/>
                <a:cs typeface="Consolas" panose="020B0609020204030204" pitchFamily="49" charset="0"/>
              </a:rPr>
              <a:t>      = -4,     /* 12 Cortex-M4 Debug Monitor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PendSV_IRQn</a:t>
            </a:r>
            <a:r>
              <a:rPr lang="en-US" sz="1300" b="1" dirty="0">
                <a:latin typeface="Consolas" panose="020B0609020204030204" pitchFamily="49" charset="0"/>
                <a:cs typeface="Consolas" panose="020B0609020204030204" pitchFamily="49" charset="0"/>
              </a:rPr>
              <a:t>            = -2,     /* 14 Cortex-M4 Pend SV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SysTick_IRQn</a:t>
            </a:r>
            <a:r>
              <a:rPr lang="en-US" sz="1300" b="1" dirty="0">
                <a:latin typeface="Consolas" panose="020B0609020204030204" pitchFamily="49" charset="0"/>
                <a:cs typeface="Consolas" panose="020B0609020204030204" pitchFamily="49" charset="0"/>
              </a:rPr>
              <a:t>           = -1,     /* 15 Cortex-M4 System Tick Interrupt                    */</a:t>
            </a:r>
          </a:p>
          <a:p>
            <a:pPr marL="0" indent="0">
              <a:buNone/>
            </a:pPr>
            <a:r>
              <a:rPr lang="en-US" sz="1300" b="1" dirty="0">
                <a:latin typeface="Consolas" panose="020B0609020204030204" pitchFamily="49" charset="0"/>
                <a:cs typeface="Consolas" panose="020B0609020204030204" pitchFamily="49" charset="0"/>
              </a:rPr>
              <a:t>/******  Peripheral Interrupt Numbers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WWDG_IRQn</a:t>
            </a:r>
            <a:r>
              <a:rPr lang="en-US" sz="1300" b="1" dirty="0">
                <a:latin typeface="Consolas" panose="020B0609020204030204" pitchFamily="49" charset="0"/>
                <a:cs typeface="Consolas" panose="020B0609020204030204" pitchFamily="49" charset="0"/>
              </a:rPr>
              <a:t>              = 0,      /* Window </a:t>
            </a:r>
            <a:r>
              <a:rPr lang="en-US" sz="1300" b="1" dirty="0" err="1">
                <a:latin typeface="Consolas" panose="020B0609020204030204" pitchFamily="49" charset="0"/>
                <a:cs typeface="Consolas" panose="020B0609020204030204" pitchFamily="49" charset="0"/>
              </a:rPr>
              <a:t>WatchDog</a:t>
            </a:r>
            <a:r>
              <a:rPr lang="en-US" sz="1300" b="1" dirty="0">
                <a:latin typeface="Consolas" panose="020B0609020204030204" pitchFamily="49" charset="0"/>
                <a:cs typeface="Consolas" panose="020B0609020204030204" pitchFamily="49" charset="0"/>
              </a:rPr>
              <a:t>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PVD_PVM_IRQn</a:t>
            </a:r>
            <a:r>
              <a:rPr lang="en-US" sz="1300" b="1" dirty="0">
                <a:latin typeface="Consolas" panose="020B0609020204030204" pitchFamily="49" charset="0"/>
                <a:cs typeface="Consolas" panose="020B0609020204030204" pitchFamily="49" charset="0"/>
              </a:rPr>
              <a:t>           = 1,      /* PVD/PVM1,2,3,4 through EXTI Line detection Interrupts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TAMP_STAMP_IRQn</a:t>
            </a:r>
            <a:r>
              <a:rPr lang="en-US" sz="1300" b="1" dirty="0">
                <a:latin typeface="Consolas" panose="020B0609020204030204" pitchFamily="49" charset="0"/>
                <a:cs typeface="Consolas" panose="020B0609020204030204" pitchFamily="49" charset="0"/>
              </a:rPr>
              <a:t>        = 2,      /* Tamper and </a:t>
            </a:r>
            <a:r>
              <a:rPr lang="en-US" sz="1300" b="1" dirty="0" err="1">
                <a:latin typeface="Consolas" panose="020B0609020204030204" pitchFamily="49" charset="0"/>
                <a:cs typeface="Consolas" panose="020B0609020204030204" pitchFamily="49" charset="0"/>
              </a:rPr>
              <a:t>TimeStamp</a:t>
            </a:r>
            <a:r>
              <a:rPr lang="en-US" sz="1300" b="1" dirty="0">
                <a:latin typeface="Consolas" panose="020B0609020204030204" pitchFamily="49" charset="0"/>
                <a:cs typeface="Consolas" panose="020B0609020204030204" pitchFamily="49" charset="0"/>
              </a:rPr>
              <a:t> interrupts through the EXTI line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RTC_WKUP_IRQn</a:t>
            </a:r>
            <a:r>
              <a:rPr lang="en-US" sz="1300" b="1" dirty="0">
                <a:latin typeface="Consolas" panose="020B0609020204030204" pitchFamily="49" charset="0"/>
                <a:cs typeface="Consolas" panose="020B0609020204030204" pitchFamily="49" charset="0"/>
              </a:rPr>
              <a:t>          = 3,      /* RTC Wakeup interrupt through the EXTI line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FLASH_IRQn</a:t>
            </a:r>
            <a:r>
              <a:rPr lang="en-US" sz="1300" b="1" dirty="0">
                <a:latin typeface="Consolas" panose="020B0609020204030204" pitchFamily="49" charset="0"/>
                <a:cs typeface="Consolas" panose="020B0609020204030204" pitchFamily="49" charset="0"/>
              </a:rPr>
              <a:t>             = 4,      /* FLASH global Interrupt                                */</a:t>
            </a:r>
          </a:p>
          <a:p>
            <a:pPr marL="0" indent="0">
              <a:buNone/>
            </a:pPr>
            <a:r>
              <a:rPr lang="en-US" sz="1300" b="1" dirty="0">
                <a:latin typeface="Consolas" panose="020B0609020204030204" pitchFamily="49" charset="0"/>
                <a:cs typeface="Consolas" panose="020B0609020204030204" pitchFamily="49" charset="0"/>
              </a:rPr>
              <a:t>  </a:t>
            </a:r>
            <a:r>
              <a:rPr lang="en-US" sz="1300" b="1" dirty="0" err="1">
                <a:latin typeface="Consolas" panose="020B0609020204030204" pitchFamily="49" charset="0"/>
                <a:cs typeface="Consolas" panose="020B0609020204030204" pitchFamily="49" charset="0"/>
              </a:rPr>
              <a:t>RCC_IRQn</a:t>
            </a:r>
            <a:r>
              <a:rPr lang="en-US" sz="1300" b="1" dirty="0">
                <a:latin typeface="Consolas" panose="020B0609020204030204" pitchFamily="49" charset="0"/>
                <a:cs typeface="Consolas" panose="020B0609020204030204" pitchFamily="49" charset="0"/>
              </a:rPr>
              <a:t>               = 5,      /* RCC global Interrupt                                  */</a:t>
            </a:r>
          </a:p>
          <a:p>
            <a:pPr marL="0" indent="0">
              <a:buNone/>
            </a:pPr>
            <a:r>
              <a:rPr lang="en-US" sz="1300" b="1" dirty="0">
                <a:latin typeface="Consolas" panose="020B0609020204030204" pitchFamily="49" charset="0"/>
                <a:cs typeface="Consolas" panose="020B0609020204030204" pitchFamily="49" charset="0"/>
              </a:rPr>
              <a:t>  EXTI0_IRQn             = 6,      /* EXTI Line0 Interrupt                                  */</a:t>
            </a:r>
          </a:p>
          <a:p>
            <a:pPr marL="0" indent="0">
              <a:buNone/>
            </a:pPr>
            <a:r>
              <a:rPr lang="en-US" sz="1300" b="1" dirty="0">
                <a:latin typeface="Consolas" panose="020B0609020204030204" pitchFamily="49" charset="0"/>
                <a:cs typeface="Consolas" panose="020B0609020204030204" pitchFamily="49" charset="0"/>
              </a:rPr>
              <a:t>  </a:t>
            </a:r>
            <a:r>
              <a:rPr lang="en-US" sz="1400" b="1" dirty="0">
                <a:latin typeface="Consolas" panose="020B0609020204030204" pitchFamily="49" charset="0"/>
                <a:cs typeface="Consolas" panose="020B0609020204030204" pitchFamily="49" charset="0"/>
              </a:rPr>
              <a:t>...</a:t>
            </a:r>
            <a:endParaRPr lang="en-US" sz="1300" b="1" dirty="0">
              <a:latin typeface="Consolas" panose="020B0609020204030204" pitchFamily="49" charset="0"/>
              <a:cs typeface="Consolas" panose="020B0609020204030204" pitchFamily="49" charset="0"/>
            </a:endParaRPr>
          </a:p>
        </p:txBody>
      </p:sp>
      <p:sp>
        <p:nvSpPr>
          <p:cNvPr id="5" name="TextBox 4"/>
          <p:cNvSpPr txBox="1"/>
          <p:nvPr/>
        </p:nvSpPr>
        <p:spPr>
          <a:xfrm>
            <a:off x="8602898" y="2286000"/>
            <a:ext cx="1912703" cy="9233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US" b="1" dirty="0">
                <a:solidFill>
                  <a:schemeClr val="bg1"/>
                </a:solidFill>
              </a:rPr>
              <a:t>System </a:t>
            </a:r>
          </a:p>
          <a:p>
            <a:pPr algn="ctr"/>
            <a:r>
              <a:rPr lang="en-US" b="1" dirty="0">
                <a:solidFill>
                  <a:schemeClr val="bg1"/>
                </a:solidFill>
              </a:rPr>
              <a:t>Exceptions</a:t>
            </a:r>
          </a:p>
          <a:p>
            <a:pPr algn="ctr"/>
            <a:r>
              <a:rPr lang="en-US" b="1" dirty="0">
                <a:solidFill>
                  <a:schemeClr val="bg1"/>
                </a:solidFill>
              </a:rPr>
              <a:t>Defined by ARM</a:t>
            </a:r>
          </a:p>
        </p:txBody>
      </p:sp>
      <p:sp>
        <p:nvSpPr>
          <p:cNvPr id="6" name="TextBox 5"/>
          <p:cNvSpPr txBox="1"/>
          <p:nvPr/>
        </p:nvSpPr>
        <p:spPr>
          <a:xfrm>
            <a:off x="7342101" y="5419190"/>
            <a:ext cx="2658933" cy="646331"/>
          </a:xfrm>
          <a:prstGeom prst="rect">
            <a:avLst/>
          </a:prstGeom>
          <a:solidFill>
            <a:srgbClr val="C00000"/>
          </a:solidFill>
        </p:spPr>
        <p:txBody>
          <a:bodyPr wrap="none" rtlCol="0">
            <a:spAutoFit/>
          </a:bodyPr>
          <a:lstStyle/>
          <a:p>
            <a:pPr algn="ctr"/>
            <a:r>
              <a:rPr lang="en-US" b="1" dirty="0">
                <a:solidFill>
                  <a:schemeClr val="bg1"/>
                </a:solidFill>
              </a:rPr>
              <a:t>Peripheral Interrupts </a:t>
            </a:r>
          </a:p>
          <a:p>
            <a:pPr algn="ctr"/>
            <a:r>
              <a:rPr lang="en-US" b="1" dirty="0">
                <a:solidFill>
                  <a:schemeClr val="bg1"/>
                </a:solidFill>
              </a:rPr>
              <a:t>Defined by chip vendor</a:t>
            </a:r>
          </a:p>
        </p:txBody>
      </p:sp>
      <p:sp>
        <p:nvSpPr>
          <p:cNvPr id="7" name="TextBox 6"/>
          <p:cNvSpPr txBox="1"/>
          <p:nvPr/>
        </p:nvSpPr>
        <p:spPr>
          <a:xfrm>
            <a:off x="5410200" y="6333728"/>
            <a:ext cx="1830950" cy="369332"/>
          </a:xfrm>
          <a:prstGeom prst="rect">
            <a:avLst/>
          </a:prstGeom>
          <a:noFill/>
        </p:spPr>
        <p:txBody>
          <a:bodyPr wrap="none" rtlCol="0">
            <a:spAutoFit/>
          </a:bodyPr>
          <a:lstStyle/>
          <a:p>
            <a:r>
              <a:rPr lang="en-US" b="1" dirty="0">
                <a:solidFill>
                  <a:srgbClr val="0000FF"/>
                </a:solidFill>
                <a:latin typeface="Consolas" panose="020B0609020204030204" pitchFamily="49" charset="0"/>
                <a:cs typeface="Consolas" panose="020B0609020204030204" pitchFamily="49" charset="0"/>
              </a:rPr>
              <a:t>stm32l476xx.h</a:t>
            </a:r>
          </a:p>
        </p:txBody>
      </p:sp>
    </p:spTree>
    <p:extLst>
      <p:ext uri="{BB962C8B-B14F-4D97-AF65-F5344CB8AC3E}">
        <p14:creationId xmlns:p14="http://schemas.microsoft.com/office/powerpoint/2010/main" val="682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677"/>
            <a:ext cx="8229600" cy="990600"/>
          </a:xfrm>
        </p:spPr>
        <p:txBody>
          <a:bodyPr/>
          <a:lstStyle/>
          <a:p>
            <a:r>
              <a:rPr lang="en-US" dirty="0"/>
              <a:t>Polling </a:t>
            </a:r>
            <a:r>
              <a:rPr lang="en-US" i="1" dirty="0"/>
              <a:t>vs</a:t>
            </a:r>
            <a:r>
              <a:rPr lang="en-US" dirty="0"/>
              <a:t> Interrupt</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a:t>
            </a:fld>
            <a:endParaRPr kumimoji="0" lang="en-US" dirty="0"/>
          </a:p>
        </p:txBody>
      </p:sp>
      <p:sp>
        <p:nvSpPr>
          <p:cNvPr id="6" name="Content Placeholder 2">
            <a:extLst>
              <a:ext uri="{FF2B5EF4-FFF2-40B4-BE49-F238E27FC236}">
                <a16:creationId xmlns:a16="http://schemas.microsoft.com/office/drawing/2014/main" id="{BEFE17AE-4C1F-E84F-BA57-23BE31D1C663}"/>
              </a:ext>
            </a:extLst>
          </p:cNvPr>
          <p:cNvSpPr>
            <a:spLocks noGrp="1"/>
          </p:cNvSpPr>
          <p:nvPr>
            <p:ph sz="quarter" idx="1"/>
          </p:nvPr>
        </p:nvSpPr>
        <p:spPr>
          <a:xfrm>
            <a:off x="613377" y="1422801"/>
            <a:ext cx="3962400" cy="4114800"/>
          </a:xfrm>
        </p:spPr>
        <p:txBody>
          <a:bodyPr>
            <a:normAutofit/>
          </a:bodyPr>
          <a:lstStyle/>
          <a:p>
            <a:r>
              <a:rPr lang="en-US" sz="2000" dirty="0"/>
              <a:t>Interrupt-driven operations</a:t>
            </a:r>
          </a:p>
          <a:p>
            <a:pPr lvl="1"/>
            <a:r>
              <a:rPr lang="en-US" sz="2000" dirty="0"/>
              <a:t>Allows CPU to perform other tasks until external/internal devices require service</a:t>
            </a:r>
          </a:p>
          <a:p>
            <a:pPr lvl="1"/>
            <a:r>
              <a:rPr lang="en-US" sz="2000" dirty="0"/>
              <a:t>CPU automatically stops the current code and starts to execute an ISR</a:t>
            </a:r>
          </a:p>
          <a:p>
            <a:endParaRPr lang="en-US" sz="2000" dirty="0"/>
          </a:p>
          <a:p>
            <a:endParaRPr lang="en-US" sz="2000" dirty="0"/>
          </a:p>
        </p:txBody>
      </p:sp>
      <p:cxnSp>
        <p:nvCxnSpPr>
          <p:cNvPr id="7" name="Straight Arrow Connector 6">
            <a:extLst>
              <a:ext uri="{FF2B5EF4-FFF2-40B4-BE49-F238E27FC236}">
                <a16:creationId xmlns:a16="http://schemas.microsoft.com/office/drawing/2014/main" id="{D90EEDCD-4E5C-B449-AE8D-51D6E7ECDD1B}"/>
              </a:ext>
            </a:extLst>
          </p:cNvPr>
          <p:cNvCxnSpPr>
            <a:cxnSpLocks/>
          </p:cNvCxnSpPr>
          <p:nvPr/>
        </p:nvCxnSpPr>
        <p:spPr>
          <a:xfrm>
            <a:off x="8446113" y="2110264"/>
            <a:ext cx="0" cy="129540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D6B9C90-EC0D-734B-A952-33EC05F3EFF9}"/>
              </a:ext>
            </a:extLst>
          </p:cNvPr>
          <p:cNvSpPr txBox="1"/>
          <p:nvPr/>
        </p:nvSpPr>
        <p:spPr>
          <a:xfrm>
            <a:off x="7973870" y="1740932"/>
            <a:ext cx="944489" cy="369332"/>
          </a:xfrm>
          <a:prstGeom prst="rect">
            <a:avLst/>
          </a:prstGeom>
          <a:noFill/>
        </p:spPr>
        <p:txBody>
          <a:bodyPr wrap="none" rtlCol="0">
            <a:spAutoFit/>
          </a:bodyPr>
          <a:lstStyle/>
          <a:p>
            <a:r>
              <a:rPr lang="en-US" b="1" dirty="0">
                <a:solidFill>
                  <a:srgbClr val="0000FF"/>
                </a:solidFill>
                <a:latin typeface="Consolas" panose="020B0609020204030204" pitchFamily="49" charset="0"/>
                <a:cs typeface="Consolas" panose="020B0609020204030204" pitchFamily="49" charset="0"/>
              </a:rPr>
              <a:t>main()</a:t>
            </a:r>
          </a:p>
        </p:txBody>
      </p:sp>
      <p:cxnSp>
        <p:nvCxnSpPr>
          <p:cNvPr id="11" name="Straight Arrow Connector 10">
            <a:extLst>
              <a:ext uri="{FF2B5EF4-FFF2-40B4-BE49-F238E27FC236}">
                <a16:creationId xmlns:a16="http://schemas.microsoft.com/office/drawing/2014/main" id="{AEB9F1A8-DB56-774A-A39F-CF0290D13612}"/>
              </a:ext>
            </a:extLst>
          </p:cNvPr>
          <p:cNvCxnSpPr>
            <a:cxnSpLocks/>
          </p:cNvCxnSpPr>
          <p:nvPr/>
        </p:nvCxnSpPr>
        <p:spPr>
          <a:xfrm>
            <a:off x="8446113" y="3405664"/>
            <a:ext cx="1205346" cy="149074"/>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8AC8AE0-6CBE-554E-AFEA-542E40276B92}"/>
              </a:ext>
            </a:extLst>
          </p:cNvPr>
          <p:cNvCxnSpPr>
            <a:cxnSpLocks/>
          </p:cNvCxnSpPr>
          <p:nvPr/>
        </p:nvCxnSpPr>
        <p:spPr>
          <a:xfrm>
            <a:off x="9642257" y="3554739"/>
            <a:ext cx="0" cy="77585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53307D5-E2C8-C54C-9C98-740A7F3EDD8C}"/>
              </a:ext>
            </a:extLst>
          </p:cNvPr>
          <p:cNvSpPr txBox="1"/>
          <p:nvPr/>
        </p:nvSpPr>
        <p:spPr>
          <a:xfrm>
            <a:off x="9651460" y="3692190"/>
            <a:ext cx="817853" cy="369332"/>
          </a:xfrm>
          <a:prstGeom prst="rect">
            <a:avLst/>
          </a:prstGeom>
          <a:noFill/>
        </p:spPr>
        <p:txBody>
          <a:bodyPr wrap="none" rtlCol="0">
            <a:spAutoFit/>
          </a:bodyPr>
          <a:lstStyle/>
          <a:p>
            <a:r>
              <a:rPr lang="en-US" b="1" dirty="0">
                <a:solidFill>
                  <a:srgbClr val="C00000"/>
                </a:solidFill>
                <a:latin typeface="Consolas" panose="020B0609020204030204" pitchFamily="49" charset="0"/>
                <a:cs typeface="Consolas" panose="020B0609020204030204" pitchFamily="49" charset="0"/>
              </a:rPr>
              <a:t>ISR()</a:t>
            </a:r>
          </a:p>
        </p:txBody>
      </p:sp>
      <p:cxnSp>
        <p:nvCxnSpPr>
          <p:cNvPr id="17" name="Straight Arrow Connector 16">
            <a:extLst>
              <a:ext uri="{FF2B5EF4-FFF2-40B4-BE49-F238E27FC236}">
                <a16:creationId xmlns:a16="http://schemas.microsoft.com/office/drawing/2014/main" id="{B012F5D4-0DF8-234C-8927-5AB9538A3CB2}"/>
              </a:ext>
            </a:extLst>
          </p:cNvPr>
          <p:cNvCxnSpPr>
            <a:cxnSpLocks/>
          </p:cNvCxnSpPr>
          <p:nvPr/>
        </p:nvCxnSpPr>
        <p:spPr>
          <a:xfrm>
            <a:off x="8446112" y="4469138"/>
            <a:ext cx="0" cy="129540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7899FFB-DAA0-D040-8A05-C8E286ED000F}"/>
              </a:ext>
            </a:extLst>
          </p:cNvPr>
          <p:cNvCxnSpPr>
            <a:cxnSpLocks/>
          </p:cNvCxnSpPr>
          <p:nvPr/>
        </p:nvCxnSpPr>
        <p:spPr>
          <a:xfrm flipV="1">
            <a:off x="8446113" y="4309674"/>
            <a:ext cx="1196145" cy="159464"/>
          </a:xfrm>
          <a:prstGeom prst="straightConnector1">
            <a:avLst/>
          </a:prstGeom>
          <a:ln w="28575">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0F5C92C-7A29-814B-934A-93C6559558FC}"/>
              </a:ext>
            </a:extLst>
          </p:cNvPr>
          <p:cNvSpPr/>
          <p:nvPr/>
        </p:nvSpPr>
        <p:spPr>
          <a:xfrm>
            <a:off x="6225329" y="1740932"/>
            <a:ext cx="990600" cy="1329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Busy</a:t>
            </a:r>
          </a:p>
        </p:txBody>
      </p:sp>
      <p:cxnSp>
        <p:nvCxnSpPr>
          <p:cNvPr id="20" name="Straight Arrow Connector 19">
            <a:extLst>
              <a:ext uri="{FF2B5EF4-FFF2-40B4-BE49-F238E27FC236}">
                <a16:creationId xmlns:a16="http://schemas.microsoft.com/office/drawing/2014/main" id="{15E6605E-95D8-8F47-B1EA-B32F9934AAB1}"/>
              </a:ext>
            </a:extLst>
          </p:cNvPr>
          <p:cNvCxnSpPr>
            <a:cxnSpLocks/>
          </p:cNvCxnSpPr>
          <p:nvPr/>
        </p:nvCxnSpPr>
        <p:spPr>
          <a:xfrm>
            <a:off x="7240768" y="3070877"/>
            <a:ext cx="1205344" cy="334787"/>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02E5C12-8600-F14B-9822-8742455B3D68}"/>
              </a:ext>
            </a:extLst>
          </p:cNvPr>
          <p:cNvSpPr txBox="1"/>
          <p:nvPr/>
        </p:nvSpPr>
        <p:spPr>
          <a:xfrm>
            <a:off x="6220008" y="1371600"/>
            <a:ext cx="995920" cy="369332"/>
          </a:xfrm>
          <a:prstGeom prst="rect">
            <a:avLst/>
          </a:prstGeom>
          <a:noFill/>
        </p:spPr>
        <p:txBody>
          <a:bodyPr wrap="square" rtlCol="0">
            <a:spAutoFit/>
          </a:bodyPr>
          <a:lstStyle/>
          <a:p>
            <a:pPr algn="ctr"/>
            <a:r>
              <a:rPr lang="en-US" b="1" dirty="0">
                <a:latin typeface="Consolas" panose="020B0609020204030204" pitchFamily="49" charset="0"/>
                <a:cs typeface="Consolas" panose="020B0609020204030204" pitchFamily="49" charset="0"/>
              </a:rPr>
              <a:t>device</a:t>
            </a:r>
          </a:p>
        </p:txBody>
      </p:sp>
      <p:sp>
        <p:nvSpPr>
          <p:cNvPr id="24" name="Rectangle 23">
            <a:extLst>
              <a:ext uri="{FF2B5EF4-FFF2-40B4-BE49-F238E27FC236}">
                <a16:creationId xmlns:a16="http://schemas.microsoft.com/office/drawing/2014/main" id="{E3BF9775-28A0-DD48-B334-525E1B8E9244}"/>
              </a:ext>
            </a:extLst>
          </p:cNvPr>
          <p:cNvSpPr/>
          <p:nvPr/>
        </p:nvSpPr>
        <p:spPr>
          <a:xfrm>
            <a:off x="6225328" y="3054698"/>
            <a:ext cx="990600" cy="8082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Ready</a:t>
            </a:r>
          </a:p>
        </p:txBody>
      </p:sp>
      <p:cxnSp>
        <p:nvCxnSpPr>
          <p:cNvPr id="25" name="Straight Arrow Connector 24">
            <a:extLst>
              <a:ext uri="{FF2B5EF4-FFF2-40B4-BE49-F238E27FC236}">
                <a16:creationId xmlns:a16="http://schemas.microsoft.com/office/drawing/2014/main" id="{C40C3DE6-FFE1-9843-80D0-18B024618B29}"/>
              </a:ext>
            </a:extLst>
          </p:cNvPr>
          <p:cNvCxnSpPr>
            <a:cxnSpLocks/>
            <a:endCxn id="28" idx="0"/>
          </p:cNvCxnSpPr>
          <p:nvPr/>
        </p:nvCxnSpPr>
        <p:spPr>
          <a:xfrm flipH="1">
            <a:off x="5919285" y="1698858"/>
            <a:ext cx="5302" cy="42942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6358648-ED93-2E42-85C0-F3791006AF4C}"/>
              </a:ext>
            </a:extLst>
          </p:cNvPr>
          <p:cNvSpPr txBox="1"/>
          <p:nvPr/>
        </p:nvSpPr>
        <p:spPr>
          <a:xfrm>
            <a:off x="5618562" y="5993138"/>
            <a:ext cx="601447" cy="369332"/>
          </a:xfrm>
          <a:prstGeom prst="rect">
            <a:avLst/>
          </a:prstGeom>
          <a:noFill/>
        </p:spPr>
        <p:txBody>
          <a:bodyPr wrap="none" rtlCol="0">
            <a:spAutoFit/>
          </a:bodyPr>
          <a:lstStyle/>
          <a:p>
            <a:r>
              <a:rPr lang="en-US" dirty="0"/>
              <a:t>time</a:t>
            </a:r>
          </a:p>
        </p:txBody>
      </p:sp>
      <p:sp>
        <p:nvSpPr>
          <p:cNvPr id="31" name="TextBox 30">
            <a:extLst>
              <a:ext uri="{FF2B5EF4-FFF2-40B4-BE49-F238E27FC236}">
                <a16:creationId xmlns:a16="http://schemas.microsoft.com/office/drawing/2014/main" id="{DA0B8D0D-082B-C140-827C-745912ABA9FB}"/>
              </a:ext>
            </a:extLst>
          </p:cNvPr>
          <p:cNvSpPr txBox="1"/>
          <p:nvPr/>
        </p:nvSpPr>
        <p:spPr>
          <a:xfrm rot="957382">
            <a:off x="7211533" y="2864747"/>
            <a:ext cx="1097736" cy="646331"/>
          </a:xfrm>
          <a:prstGeom prst="rect">
            <a:avLst/>
          </a:prstGeom>
          <a:noFill/>
        </p:spPr>
        <p:txBody>
          <a:bodyPr wrap="none" rtlCol="0">
            <a:spAutoFit/>
          </a:bodyPr>
          <a:lstStyle/>
          <a:p>
            <a:pPr algn="ctr"/>
            <a:r>
              <a:rPr lang="en-US" dirty="0">
                <a:solidFill>
                  <a:srgbClr val="C00000"/>
                </a:solidFill>
              </a:rPr>
              <a:t>interrupt </a:t>
            </a:r>
          </a:p>
          <a:p>
            <a:pPr algn="ctr"/>
            <a:r>
              <a:rPr lang="en-US" dirty="0">
                <a:solidFill>
                  <a:srgbClr val="C00000"/>
                </a:solidFill>
              </a:rPr>
              <a:t>request</a:t>
            </a:r>
          </a:p>
        </p:txBody>
      </p:sp>
      <p:sp>
        <p:nvSpPr>
          <p:cNvPr id="33" name="Rectangle 32">
            <a:extLst>
              <a:ext uri="{FF2B5EF4-FFF2-40B4-BE49-F238E27FC236}">
                <a16:creationId xmlns:a16="http://schemas.microsoft.com/office/drawing/2014/main" id="{BE1EE095-8D27-C24F-8050-3F69A5FDBFCB}"/>
              </a:ext>
            </a:extLst>
          </p:cNvPr>
          <p:cNvSpPr/>
          <p:nvPr/>
        </p:nvSpPr>
        <p:spPr>
          <a:xfrm>
            <a:off x="7950812" y="1698858"/>
            <a:ext cx="2464272" cy="4294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F0A8144D-9FDA-E444-86D2-7362D4B0E3E9}"/>
              </a:ext>
            </a:extLst>
          </p:cNvPr>
          <p:cNvSpPr txBox="1"/>
          <p:nvPr/>
        </p:nvSpPr>
        <p:spPr>
          <a:xfrm>
            <a:off x="8900659" y="1325456"/>
            <a:ext cx="564578" cy="369332"/>
          </a:xfrm>
          <a:prstGeom prst="rect">
            <a:avLst/>
          </a:prstGeom>
          <a:noFill/>
        </p:spPr>
        <p:txBody>
          <a:bodyPr wrap="none" rtlCol="0">
            <a:spAutoFit/>
          </a:bodyPr>
          <a:lstStyle/>
          <a:p>
            <a:r>
              <a:rPr lang="en-US" b="1" dirty="0">
                <a:latin typeface="Consolas" panose="020B0609020204030204" pitchFamily="49" charset="0"/>
                <a:cs typeface="Consolas" panose="020B0609020204030204" pitchFamily="49" charset="0"/>
              </a:rPr>
              <a:t>CPU</a:t>
            </a:r>
          </a:p>
        </p:txBody>
      </p:sp>
    </p:spTree>
    <p:extLst>
      <p:ext uri="{BB962C8B-B14F-4D97-AF65-F5344CB8AC3E}">
        <p14:creationId xmlns:p14="http://schemas.microsoft.com/office/powerpoint/2010/main" val="5821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NVIC Registers</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50</a:t>
            </a:fld>
            <a:endParaRPr kumimoji="0" lang="en-US" dirty="0"/>
          </a:p>
        </p:txBody>
      </p:sp>
      <p:sp>
        <p:nvSpPr>
          <p:cNvPr id="4" name="Content Placeholder 3"/>
          <p:cNvSpPr>
            <a:spLocks noGrp="1"/>
          </p:cNvSpPr>
          <p:nvPr>
            <p:ph sz="quarter" idx="1"/>
          </p:nvPr>
        </p:nvSpPr>
        <p:spPr/>
        <p:txBody>
          <a:bodyPr>
            <a:normAutofit lnSpcReduction="10000"/>
          </a:bodyPr>
          <a:lstStyle/>
          <a:p>
            <a:r>
              <a:rPr lang="en-US" dirty="0"/>
              <a:t>ISER (Interrupt Set-Enable Register)</a:t>
            </a:r>
          </a:p>
          <a:p>
            <a:pPr lvl="1"/>
            <a:r>
              <a:rPr lang="en-US" dirty="0"/>
              <a:t>Used to enable interrupts or to determine which interrupts are currently enabled</a:t>
            </a:r>
          </a:p>
          <a:p>
            <a:r>
              <a:rPr lang="en-US" dirty="0"/>
              <a:t>ICER (Interrupt Clear-Enable Register)</a:t>
            </a:r>
          </a:p>
          <a:p>
            <a:pPr lvl="1"/>
            <a:r>
              <a:rPr lang="en-US" dirty="0"/>
              <a:t>Used to disable interrupts or to determine which interrupts are currently disabled</a:t>
            </a:r>
          </a:p>
          <a:p>
            <a:r>
              <a:rPr lang="en-US" dirty="0"/>
              <a:t>ISPR (Interrupt Set-Pending Register)</a:t>
            </a:r>
          </a:p>
          <a:p>
            <a:pPr lvl="1"/>
            <a:r>
              <a:rPr lang="en-US" dirty="0"/>
              <a:t>Used to force interrupts into the pending state, or to determine which interrupts are currently pending</a:t>
            </a:r>
          </a:p>
          <a:p>
            <a:r>
              <a:rPr lang="en-US" dirty="0"/>
              <a:t>ICPR (Interrupt Clear-Pending Register)</a:t>
            </a:r>
          </a:p>
          <a:p>
            <a:pPr lvl="1"/>
            <a:r>
              <a:rPr lang="en-US" dirty="0"/>
              <a:t>Used to clear pending interrupts, or to determine which interrupts are currently pending</a:t>
            </a:r>
          </a:p>
          <a:p>
            <a:r>
              <a:rPr lang="en-US" dirty="0"/>
              <a:t>Interrupt Priority Registers</a:t>
            </a:r>
          </a:p>
          <a:p>
            <a:pPr lvl="1"/>
            <a:r>
              <a:rPr lang="en-US" dirty="0"/>
              <a:t>Used to set interrupt priority (importance)</a:t>
            </a:r>
          </a:p>
          <a:p>
            <a:pPr lvl="1"/>
            <a:endParaRPr lang="en-US" dirty="0"/>
          </a:p>
          <a:p>
            <a:pPr lvl="1"/>
            <a:endParaRPr lang="en-US" dirty="0"/>
          </a:p>
          <a:p>
            <a:endParaRPr lang="en-US" dirty="0"/>
          </a:p>
        </p:txBody>
      </p:sp>
    </p:spTree>
    <p:extLst>
      <p:ext uri="{BB962C8B-B14F-4D97-AF65-F5344CB8AC3E}">
        <p14:creationId xmlns:p14="http://schemas.microsoft.com/office/powerpoint/2010/main" val="5389463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Enable/Disable Interrupts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51</a:t>
            </a:fld>
            <a:endParaRPr kumimoji="0" lang="en-US" dirty="0"/>
          </a:p>
        </p:txBody>
      </p:sp>
      <p:sp>
        <p:nvSpPr>
          <p:cNvPr id="4" name="Content Placeholder 3"/>
          <p:cNvSpPr>
            <a:spLocks noGrp="1"/>
          </p:cNvSpPr>
          <p:nvPr>
            <p:ph sz="quarter" idx="1"/>
          </p:nvPr>
        </p:nvSpPr>
        <p:spPr>
          <a:xfrm>
            <a:off x="609600" y="1143000"/>
            <a:ext cx="10972800" cy="5334000"/>
          </a:xfrm>
        </p:spPr>
        <p:txBody>
          <a:bodyPr>
            <a:normAutofit fontScale="92500" lnSpcReduction="10000"/>
          </a:bodyPr>
          <a:lstStyle/>
          <a:p>
            <a:r>
              <a:rPr lang="en-US" dirty="0"/>
              <a:t>Enable a system interrupt</a:t>
            </a:r>
          </a:p>
          <a:p>
            <a:pPr lvl="1"/>
            <a:r>
              <a:rPr lang="en-US" dirty="0"/>
              <a:t>Some are always enabled (cannot be disabled)</a:t>
            </a:r>
          </a:p>
          <a:p>
            <a:pPr lvl="1"/>
            <a:r>
              <a:rPr lang="en-US" dirty="0"/>
              <a:t>No centralized registers for enabling/disabling</a:t>
            </a:r>
          </a:p>
          <a:p>
            <a:pPr lvl="1"/>
            <a:r>
              <a:rPr lang="en-US" dirty="0"/>
              <a:t>Each are control by its corresponding components, such as </a:t>
            </a:r>
            <a:r>
              <a:rPr lang="en-US" dirty="0" err="1"/>
              <a:t>SysTick</a:t>
            </a:r>
            <a:r>
              <a:rPr lang="en-US" dirty="0"/>
              <a:t> module</a:t>
            </a:r>
          </a:p>
          <a:p>
            <a:pPr lvl="1"/>
            <a:endParaRPr lang="en-US" dirty="0"/>
          </a:p>
          <a:p>
            <a:r>
              <a:rPr lang="en-US" dirty="0"/>
              <a:t>Enable a peripheral interrupt</a:t>
            </a:r>
          </a:p>
          <a:p>
            <a:pPr lvl="1"/>
            <a:r>
              <a:rPr lang="en-US" dirty="0"/>
              <a:t>Centralized register arrays for enabling/disabling</a:t>
            </a:r>
          </a:p>
          <a:p>
            <a:pPr lvl="1"/>
            <a:r>
              <a:rPr lang="en-US" b="1" dirty="0">
                <a:solidFill>
                  <a:srgbClr val="C00000"/>
                </a:solidFill>
                <a:latin typeface="Consolas" panose="020B0609020204030204" pitchFamily="49" charset="0"/>
              </a:rPr>
              <a:t>ISER</a:t>
            </a:r>
            <a:r>
              <a:rPr lang="en-US" dirty="0"/>
              <a:t> registers for enabling </a:t>
            </a:r>
          </a:p>
          <a:p>
            <a:pPr lvl="1"/>
            <a:r>
              <a:rPr lang="en-US" b="1" dirty="0">
                <a:solidFill>
                  <a:srgbClr val="C00000"/>
                </a:solidFill>
                <a:latin typeface="Consolas" panose="020B0609020204030204" pitchFamily="49" charset="0"/>
              </a:rPr>
              <a:t>ICER</a:t>
            </a:r>
            <a:r>
              <a:rPr lang="en-US" dirty="0"/>
              <a:t> registers for disabling</a:t>
            </a:r>
          </a:p>
          <a:p>
            <a:pPr lvl="1"/>
            <a:r>
              <a:rPr lang="en-US" dirty="0"/>
              <a:t>They are separate write-only registers that control the same enable flip-flops inside the NVIC:</a:t>
            </a:r>
          </a:p>
          <a:p>
            <a:pPr lvl="1"/>
            <a:r>
              <a:rPr lang="en-US" dirty="0"/>
              <a:t>Writing 1 to a bit in ISER[x] → sets the enable bit (enables interrupt)</a:t>
            </a:r>
          </a:p>
          <a:p>
            <a:pPr lvl="1"/>
            <a:r>
              <a:rPr lang="en-US" dirty="0"/>
              <a:t>Writing 1 to a bit in ICER[x] → clears the enable bit (disables interrupt)</a:t>
            </a:r>
          </a:p>
          <a:p>
            <a:pPr lvl="1"/>
            <a:r>
              <a:rPr lang="en-US" dirty="0"/>
              <a:t>Writing 0 to a bit in ISER[x] or ICER[x] has no effect, so we never do it.</a:t>
            </a:r>
          </a:p>
          <a:p>
            <a:pPr lvl="1"/>
            <a:r>
              <a:rPr lang="en-US" dirty="0"/>
              <a:t>Separating enable bits and disable bits in two separate sets of registers, ICER and ISER, provides great convenience and flexibility for programmers.</a:t>
            </a:r>
          </a:p>
          <a:p>
            <a:pPr lvl="1"/>
            <a:endParaRPr lang="en-US" dirty="0"/>
          </a:p>
        </p:txBody>
      </p:sp>
    </p:spTree>
    <p:extLst>
      <p:ext uri="{BB962C8B-B14F-4D97-AF65-F5344CB8AC3E}">
        <p14:creationId xmlns:p14="http://schemas.microsoft.com/office/powerpoint/2010/main" val="2235597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Enable/Disable Peripheral Interrupts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52</a:t>
            </a:fld>
            <a:endParaRPr kumimoji="0" lang="en-US" dirty="0"/>
          </a:p>
        </p:txBody>
      </p:sp>
      <p:sp>
        <p:nvSpPr>
          <p:cNvPr id="4" name="Content Placeholder 3"/>
          <p:cNvSpPr>
            <a:spLocks noGrp="1"/>
          </p:cNvSpPr>
          <p:nvPr>
            <p:ph sz="quarter" idx="1"/>
          </p:nvPr>
        </p:nvSpPr>
        <p:spPr>
          <a:xfrm>
            <a:off x="609600" y="1143000"/>
            <a:ext cx="10972800" cy="5562600"/>
          </a:xfrm>
        </p:spPr>
        <p:txBody>
          <a:bodyPr>
            <a:normAutofit fontScale="85000" lnSpcReduction="20000"/>
          </a:bodyPr>
          <a:lstStyle/>
          <a:p>
            <a:r>
              <a:rPr lang="en-US" dirty="0"/>
              <a:t>For all peripheral interrupts: </a:t>
            </a:r>
            <a:r>
              <a:rPr lang="en-US" dirty="0">
                <a:solidFill>
                  <a:srgbClr val="C00000"/>
                </a:solidFill>
                <a:latin typeface="Consolas" panose="020B0609020204030204" pitchFamily="49" charset="0"/>
              </a:rPr>
              <a:t>IRQn ≥ 0</a:t>
            </a:r>
          </a:p>
          <a:p>
            <a:r>
              <a:rPr lang="en-US" dirty="0"/>
              <a:t>Method 1 (Interrupt number for CMSIS):</a:t>
            </a:r>
          </a:p>
          <a:p>
            <a:r>
              <a:rPr lang="en-US" dirty="0"/>
              <a:t>These functions are defined in the ARM Cortex core header file</a:t>
            </a:r>
          </a:p>
          <a:p>
            <a:pPr lvl="2"/>
            <a:r>
              <a:rPr lang="en-US" b="1" dirty="0" err="1">
                <a:solidFill>
                  <a:srgbClr val="C00000"/>
                </a:solidFill>
                <a:latin typeface="Consolas" panose="020B0609020204030204" pitchFamily="49" charset="0"/>
              </a:rPr>
              <a:t>NVIC_DisableIRQ</a:t>
            </a:r>
            <a:r>
              <a:rPr lang="en-US" dirty="0">
                <a:latin typeface="Consolas" panose="020B0609020204030204" pitchFamily="49" charset="0"/>
              </a:rPr>
              <a:t> (IRQn);     </a:t>
            </a:r>
          </a:p>
          <a:p>
            <a:pPr lvl="2"/>
            <a:r>
              <a:rPr lang="en-US" b="1" dirty="0" err="1">
                <a:solidFill>
                  <a:srgbClr val="C00000"/>
                </a:solidFill>
                <a:latin typeface="Consolas" panose="020B0609020204030204" pitchFamily="49" charset="0"/>
              </a:rPr>
              <a:t>NVIC_EnableIRQ</a:t>
            </a:r>
            <a:r>
              <a:rPr lang="en-US" dirty="0">
                <a:solidFill>
                  <a:srgbClr val="C00000"/>
                </a:solidFill>
                <a:latin typeface="Consolas" panose="020B0609020204030204" pitchFamily="49" charset="0"/>
              </a:rPr>
              <a:t> </a:t>
            </a:r>
            <a:r>
              <a:rPr lang="en-US" dirty="0">
                <a:latin typeface="Consolas" panose="020B0609020204030204" pitchFamily="49" charset="0"/>
              </a:rPr>
              <a:t>(IRQn); </a:t>
            </a:r>
          </a:p>
          <a:p>
            <a:r>
              <a:rPr lang="en-US" dirty="0"/>
              <a:t>Method 2 (Interrupt number for PSR):</a:t>
            </a:r>
          </a:p>
          <a:p>
            <a:r>
              <a:rPr lang="en-US" dirty="0"/>
              <a:t>We enable (disable) a peripheral interrupt by setting the corresponding bit of the ISER (ICER) register.  To enable a given IRQn, we divide it by 32 to find out in which ISER register the target enable bit is located, since each ISER register has 32 bits and can enable 32 interrupts.  The bit offset within the target ISER register is determined by the result of IRQn mod 32. </a:t>
            </a:r>
          </a:p>
          <a:p>
            <a:pPr lvl="1"/>
            <a:r>
              <a:rPr lang="en-US" dirty="0">
                <a:latin typeface="Consolas" panose="020B0609020204030204" pitchFamily="49" charset="0"/>
              </a:rPr>
              <a:t>Enable:</a:t>
            </a:r>
          </a:p>
          <a:p>
            <a:pPr lvl="2"/>
            <a:r>
              <a:rPr lang="en-US" dirty="0">
                <a:solidFill>
                  <a:srgbClr val="C00000"/>
                </a:solidFill>
                <a:latin typeface="Consolas" panose="020B0609020204030204" pitchFamily="49" charset="0"/>
                <a:cs typeface="Consolas" panose="020B0609020204030204" pitchFamily="49" charset="0"/>
              </a:rPr>
              <a:t>NVIC-&gt;ISER[IRQn / 32] |= 1 &lt;&lt; (IRQn % 32); </a:t>
            </a:r>
          </a:p>
          <a:p>
            <a:pPr lvl="2"/>
            <a:r>
              <a:rPr lang="en-US" dirty="0">
                <a:latin typeface="Consolas" panose="020B0609020204030204" pitchFamily="49" charset="0"/>
              </a:rPr>
              <a:t>Better solution (IRQn / 32 = IRQn &gt;&gt; 5, IRQn % 32 = IRQn &amp; 0x1F):</a:t>
            </a:r>
          </a:p>
          <a:p>
            <a:pPr lvl="2"/>
            <a:r>
              <a:rPr lang="en-US" dirty="0">
                <a:solidFill>
                  <a:srgbClr val="C00000"/>
                </a:solidFill>
                <a:latin typeface="Consolas" panose="020B0609020204030204" pitchFamily="49" charset="0"/>
                <a:cs typeface="Consolas" panose="020B0609020204030204" pitchFamily="49" charset="0"/>
              </a:rPr>
              <a:t>NVIC-&gt;ISER[IRQn &gt;&gt; 5] |= 1 &lt;&lt; (IRQn &amp; 0x1F); </a:t>
            </a:r>
          </a:p>
          <a:p>
            <a:pPr lvl="1"/>
            <a:r>
              <a:rPr lang="en-US" dirty="0">
                <a:latin typeface="Consolas" panose="020B0609020204030204" pitchFamily="49" charset="0"/>
              </a:rPr>
              <a:t>Disable:</a:t>
            </a:r>
          </a:p>
          <a:p>
            <a:pPr lvl="2"/>
            <a:r>
              <a:rPr lang="en-US" dirty="0">
                <a:solidFill>
                  <a:srgbClr val="C00000"/>
                </a:solidFill>
                <a:latin typeface="Consolas" panose="020B0609020204030204" pitchFamily="49" charset="0"/>
                <a:cs typeface="Consolas" panose="020B0609020204030204" pitchFamily="49" charset="0"/>
              </a:rPr>
              <a:t>NVIC-&gt;ICER[IRQn &gt;&gt; 5] |= 1 &lt;&lt; (IRQn &amp; 0x1F); </a:t>
            </a:r>
            <a:endParaRPr lang="en-US" dirty="0">
              <a:solidFill>
                <a:srgbClr val="C00000"/>
              </a:solidFill>
              <a:latin typeface="Consolas" panose="020B0609020204030204" pitchFamily="49" charset="0"/>
            </a:endParaRPr>
          </a:p>
          <a:p>
            <a:pPr lvl="2"/>
            <a:endParaRPr lang="en-US" dirty="0">
              <a:solidFill>
                <a:srgbClr val="C0000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20537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594" y="1286075"/>
            <a:ext cx="9093410" cy="4798257"/>
          </a:xfrm>
          <a:prstGeom prst="rect">
            <a:avLst/>
          </a:prstGeom>
        </p:spPr>
      </p:pic>
      <p:sp>
        <p:nvSpPr>
          <p:cNvPr id="2" name="Title 1"/>
          <p:cNvSpPr>
            <a:spLocks noGrp="1"/>
          </p:cNvSpPr>
          <p:nvPr>
            <p:ph type="title"/>
          </p:nvPr>
        </p:nvSpPr>
        <p:spPr/>
        <p:txBody>
          <a:bodyPr/>
          <a:lstStyle/>
          <a:p>
            <a:r>
              <a:rPr lang="en-US" dirty="0"/>
              <a:t>Enabling Peripheral Interrupts</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53</a:t>
            </a:fld>
            <a:endParaRPr kumimoji="0" lang="en-US"/>
          </a:p>
        </p:txBody>
      </p:sp>
      <p:sp>
        <p:nvSpPr>
          <p:cNvPr id="10" name="Rectangle 9"/>
          <p:cNvSpPr/>
          <p:nvPr/>
        </p:nvSpPr>
        <p:spPr>
          <a:xfrm>
            <a:off x="1981200" y="5867400"/>
            <a:ext cx="7772400" cy="369332"/>
          </a:xfrm>
          <a:prstGeom prst="rect">
            <a:avLst/>
          </a:prstGeom>
        </p:spPr>
        <p:txBody>
          <a:bodyPr wrap="square">
            <a:spAutoFit/>
          </a:bodyPr>
          <a:lstStyle/>
          <a:p>
            <a:pPr algn="just">
              <a:spcBef>
                <a:spcPts val="600"/>
              </a:spcBef>
              <a:spcAft>
                <a:spcPts val="600"/>
              </a:spcAft>
            </a:pPr>
            <a:r>
              <a:rPr lang="en-US" b="1" dirty="0">
                <a:solidFill>
                  <a:srgbClr val="C00000"/>
                </a:solidFill>
                <a:latin typeface="Consolas" panose="020B0609020204030204" pitchFamily="49" charset="0"/>
                <a:cs typeface="Consolas" panose="020B0609020204030204" pitchFamily="49" charset="0"/>
              </a:rPr>
              <a:t> NVIC-&gt;ISER[1] |= 1 &lt;&lt; 12;     // Enable Timer 7 interrupt</a:t>
            </a:r>
            <a:endParaRPr lang="en-US" sz="2400" b="1" dirty="0">
              <a:solidFill>
                <a:srgbClr val="C00000"/>
              </a:solidFill>
              <a:latin typeface="Consolas" panose="020B0609020204030204" pitchFamily="49" charset="0"/>
              <a:ea typeface="宋体"/>
              <a:cs typeface="Consolas" panose="020B0609020204030204" pitchFamily="49" charset="0"/>
            </a:endParaRPr>
          </a:p>
        </p:txBody>
      </p:sp>
      <p:sp>
        <p:nvSpPr>
          <p:cNvPr id="4" name="Rectangle 3"/>
          <p:cNvSpPr/>
          <p:nvPr/>
        </p:nvSpPr>
        <p:spPr>
          <a:xfrm>
            <a:off x="2106776" y="5419917"/>
            <a:ext cx="2084225" cy="369332"/>
          </a:xfrm>
          <a:prstGeom prst="rect">
            <a:avLst/>
          </a:prstGeom>
        </p:spPr>
        <p:txBody>
          <a:bodyPr wrap="none">
            <a:spAutoFit/>
          </a:bodyPr>
          <a:lstStyle/>
          <a:p>
            <a:r>
              <a:rPr lang="mr-IN" b="1" dirty="0">
                <a:solidFill>
                  <a:srgbClr val="C00000"/>
                </a:solidFill>
                <a:latin typeface="Consolas" charset="0"/>
                <a:ea typeface="Consolas" charset="0"/>
                <a:cs typeface="Consolas" charset="0"/>
              </a:rPr>
              <a:t>TIM7_IRQn = 44 </a:t>
            </a:r>
            <a:endParaRPr lang="en-US" b="1" dirty="0">
              <a:solidFill>
                <a:srgbClr val="C00000"/>
              </a:solidFill>
              <a:latin typeface="Consolas" charset="0"/>
              <a:ea typeface="Consolas" charset="0"/>
              <a:cs typeface="Consolas" charset="0"/>
            </a:endParaRPr>
          </a:p>
        </p:txBody>
      </p:sp>
      <p:sp>
        <p:nvSpPr>
          <p:cNvPr id="5" name="Rectangle 4"/>
          <p:cNvSpPr/>
          <p:nvPr/>
        </p:nvSpPr>
        <p:spPr>
          <a:xfrm>
            <a:off x="7543800" y="3811952"/>
            <a:ext cx="228600" cy="205544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9838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Disabling Peripheral Interrupts</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54</a:t>
            </a:fld>
            <a:endParaRPr kumimoji="0" lang="en-US"/>
          </a:p>
        </p:txBody>
      </p:sp>
      <p:sp>
        <p:nvSpPr>
          <p:cNvPr id="10" name="Rectangle 9"/>
          <p:cNvSpPr/>
          <p:nvPr/>
        </p:nvSpPr>
        <p:spPr>
          <a:xfrm>
            <a:off x="2057400" y="5932323"/>
            <a:ext cx="7772400" cy="369332"/>
          </a:xfrm>
          <a:prstGeom prst="rect">
            <a:avLst/>
          </a:prstGeom>
        </p:spPr>
        <p:txBody>
          <a:bodyPr wrap="square">
            <a:spAutoFit/>
          </a:bodyPr>
          <a:lstStyle/>
          <a:p>
            <a:pPr algn="just">
              <a:spcBef>
                <a:spcPts val="600"/>
              </a:spcBef>
              <a:spcAft>
                <a:spcPts val="600"/>
              </a:spcAft>
            </a:pPr>
            <a:r>
              <a:rPr lang="en-US" b="1" dirty="0">
                <a:solidFill>
                  <a:srgbClr val="C00000"/>
                </a:solidFill>
                <a:latin typeface="Consolas" panose="020B0609020204030204" pitchFamily="49" charset="0"/>
                <a:cs typeface="Consolas" panose="020B0609020204030204" pitchFamily="49" charset="0"/>
              </a:rPr>
              <a:t> NVIC-&gt;ICER[1] |= 1 &lt;&lt; 12;     // </a:t>
            </a:r>
            <a:r>
              <a:rPr lang="en-US" b="1" dirty="0" err="1">
                <a:solidFill>
                  <a:srgbClr val="C00000"/>
                </a:solidFill>
                <a:latin typeface="Consolas" panose="020B0609020204030204" pitchFamily="49" charset="0"/>
                <a:cs typeface="Consolas" panose="020B0609020204030204" pitchFamily="49" charset="0"/>
              </a:rPr>
              <a:t>Diable</a:t>
            </a:r>
            <a:r>
              <a:rPr lang="en-US" b="1" dirty="0">
                <a:solidFill>
                  <a:srgbClr val="C00000"/>
                </a:solidFill>
                <a:latin typeface="Consolas" panose="020B0609020204030204" pitchFamily="49" charset="0"/>
                <a:cs typeface="Consolas" panose="020B0609020204030204" pitchFamily="49" charset="0"/>
              </a:rPr>
              <a:t> Timer 7 interrupt</a:t>
            </a:r>
            <a:endParaRPr lang="en-US" sz="2400" b="1" dirty="0">
              <a:solidFill>
                <a:srgbClr val="C00000"/>
              </a:solidFill>
              <a:latin typeface="Consolas" panose="020B0609020204030204" pitchFamily="49" charset="0"/>
              <a:ea typeface="宋体"/>
              <a:cs typeface="Consolas" panose="020B0609020204030204" pitchFamily="49"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10048"/>
            <a:ext cx="8991600" cy="4732811"/>
          </a:xfrm>
          <a:prstGeom prst="rect">
            <a:avLst/>
          </a:prstGeom>
        </p:spPr>
      </p:pic>
      <p:sp>
        <p:nvSpPr>
          <p:cNvPr id="6" name="Rectangle 5"/>
          <p:cNvSpPr/>
          <p:nvPr/>
        </p:nvSpPr>
        <p:spPr>
          <a:xfrm>
            <a:off x="7543800" y="3735752"/>
            <a:ext cx="228600" cy="205544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2182976" y="5498068"/>
            <a:ext cx="2084225" cy="369332"/>
          </a:xfrm>
          <a:prstGeom prst="rect">
            <a:avLst/>
          </a:prstGeom>
        </p:spPr>
        <p:txBody>
          <a:bodyPr wrap="none">
            <a:spAutoFit/>
          </a:bodyPr>
          <a:lstStyle/>
          <a:p>
            <a:r>
              <a:rPr lang="mr-IN" b="1" dirty="0">
                <a:solidFill>
                  <a:srgbClr val="C00000"/>
                </a:solidFill>
                <a:latin typeface="Consolas" charset="0"/>
                <a:ea typeface="Consolas" charset="0"/>
                <a:cs typeface="Consolas" charset="0"/>
              </a:rPr>
              <a:t>TIM7_IRQn = 44 </a:t>
            </a:r>
            <a:endParaRPr lang="en-US" b="1" dirty="0">
              <a:solidFill>
                <a:srgbClr val="C00000"/>
              </a:solidFill>
              <a:latin typeface="Consolas" charset="0"/>
              <a:ea typeface="Consolas" charset="0"/>
              <a:cs typeface="Consolas" charset="0"/>
            </a:endParaRPr>
          </a:p>
        </p:txBody>
      </p:sp>
    </p:spTree>
    <p:extLst>
      <p:ext uri="{BB962C8B-B14F-4D97-AF65-F5344CB8AC3E}">
        <p14:creationId xmlns:p14="http://schemas.microsoft.com/office/powerpoint/2010/main" val="2943541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Explanations</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55</a:t>
            </a:fld>
            <a:endParaRPr kumimoji="0" lang="en-US"/>
          </a:p>
        </p:txBody>
      </p:sp>
      <p:sp>
        <p:nvSpPr>
          <p:cNvPr id="4" name="Content Placeholder 3"/>
          <p:cNvSpPr>
            <a:spLocks noGrp="1"/>
          </p:cNvSpPr>
          <p:nvPr>
            <p:ph sz="quarter" idx="1"/>
          </p:nvPr>
        </p:nvSpPr>
        <p:spPr>
          <a:xfrm>
            <a:off x="609600" y="1219200"/>
            <a:ext cx="10896600" cy="5410200"/>
          </a:xfrm>
        </p:spPr>
        <p:txBody>
          <a:bodyPr>
            <a:normAutofit/>
          </a:bodyPr>
          <a:lstStyle/>
          <a:p>
            <a:r>
              <a:rPr lang="en-US" sz="2800" dirty="0"/>
              <a:t>To enable interrupt “Timer 7” with interrupt number 44:</a:t>
            </a:r>
          </a:p>
          <a:p>
            <a:pPr lvl="1"/>
            <a:r>
              <a:rPr lang="en-US" sz="2500" dirty="0"/>
              <a:t>ISER0 controls interrupts 0 to 31; ISER1 controls interrupts 32 to 63.  </a:t>
            </a:r>
          </a:p>
          <a:p>
            <a:pPr lvl="1"/>
            <a:r>
              <a:rPr lang="en-US" sz="2500" dirty="0"/>
              <a:t>To enable interrupt 44, we set bit 12 (44-32) of ISER1 to 1 by executing NVIC-&gt;ISER[1] |= 1 &lt;&lt; 12. </a:t>
            </a:r>
          </a:p>
          <a:p>
            <a:r>
              <a:rPr lang="en-US" sz="2800" dirty="0"/>
              <a:t>To disable interrupt “Timer 7” with interrupt number 44:</a:t>
            </a:r>
          </a:p>
          <a:p>
            <a:pPr lvl="1"/>
            <a:r>
              <a:rPr lang="en-US" sz="2500" dirty="0"/>
              <a:t>To disable interrupt 44,  we set bit 12 (44-32) of ICER1 to 1 by executing NVIC-&gt;ICER[1] |= 1 &lt;&lt; 12. </a:t>
            </a:r>
          </a:p>
        </p:txBody>
      </p:sp>
    </p:spTree>
    <p:extLst>
      <p:ext uri="{BB962C8B-B14F-4D97-AF65-F5344CB8AC3E}">
        <p14:creationId xmlns:p14="http://schemas.microsoft.com/office/powerpoint/2010/main" val="3024539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Interrupt Priority</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56</a:t>
            </a:fld>
            <a:endParaRPr kumimoji="0" lang="en-US" dirty="0"/>
          </a:p>
        </p:txBody>
      </p:sp>
      <p:sp>
        <p:nvSpPr>
          <p:cNvPr id="4" name="Content Placeholder 3"/>
          <p:cNvSpPr>
            <a:spLocks noGrp="1"/>
          </p:cNvSpPr>
          <p:nvPr>
            <p:ph sz="quarter" idx="1"/>
          </p:nvPr>
        </p:nvSpPr>
        <p:spPr>
          <a:xfrm>
            <a:off x="609600" y="1254125"/>
            <a:ext cx="8229600" cy="4991100"/>
          </a:xfrm>
        </p:spPr>
        <p:txBody>
          <a:bodyPr>
            <a:normAutofit fontScale="92500" lnSpcReduction="10000"/>
          </a:bodyPr>
          <a:lstStyle/>
          <a:p>
            <a:r>
              <a:rPr lang="en-US" dirty="0"/>
              <a:t>Inverse Relationship:</a:t>
            </a:r>
          </a:p>
          <a:p>
            <a:pPr lvl="1"/>
            <a:r>
              <a:rPr lang="en-US" dirty="0">
                <a:solidFill>
                  <a:srgbClr val="C00000"/>
                </a:solidFill>
              </a:rPr>
              <a:t>Lower priority value means higher urgency.</a:t>
            </a:r>
          </a:p>
          <a:p>
            <a:pPr lvl="2"/>
            <a:r>
              <a:rPr lang="en-US" dirty="0"/>
              <a:t>Priority of Interrupt A = 5, </a:t>
            </a:r>
          </a:p>
          <a:p>
            <a:pPr lvl="2"/>
            <a:r>
              <a:rPr lang="en-US" dirty="0"/>
              <a:t>Priority of Interrupt B = 2,</a:t>
            </a:r>
          </a:p>
          <a:p>
            <a:pPr lvl="2"/>
            <a:r>
              <a:rPr lang="en-US" dirty="0"/>
              <a:t>B has a higher priority/urgency than A.</a:t>
            </a:r>
          </a:p>
          <a:p>
            <a:pPr marL="594360" lvl="2" indent="0">
              <a:buNone/>
            </a:pPr>
            <a:endParaRPr lang="en-US" dirty="0"/>
          </a:p>
          <a:p>
            <a:r>
              <a:rPr lang="en-US" dirty="0"/>
              <a:t>Fixed priority for Reset, </a:t>
            </a:r>
            <a:r>
              <a:rPr lang="en-US" dirty="0" err="1"/>
              <a:t>HardFault</a:t>
            </a:r>
            <a:r>
              <a:rPr lang="en-US" dirty="0"/>
              <a:t>, and NMI.</a:t>
            </a:r>
          </a:p>
          <a:p>
            <a:endParaRPr lang="en-US" dirty="0"/>
          </a:p>
          <a:p>
            <a:endParaRPr lang="en-US" dirty="0"/>
          </a:p>
          <a:p>
            <a:endParaRPr lang="en-US" dirty="0"/>
          </a:p>
          <a:p>
            <a:endParaRPr lang="en-US" dirty="0"/>
          </a:p>
          <a:p>
            <a:pPr marL="0" indent="0">
              <a:buNone/>
            </a:pPr>
            <a:endParaRPr lang="en-US" dirty="0"/>
          </a:p>
          <a:p>
            <a:r>
              <a:rPr lang="en-US" dirty="0"/>
              <a:t>Adjustable for all the other interrupts</a:t>
            </a:r>
          </a:p>
        </p:txBody>
      </p:sp>
      <p:graphicFrame>
        <p:nvGraphicFramePr>
          <p:cNvPr id="5" name="Table 4"/>
          <p:cNvGraphicFramePr>
            <a:graphicFrameLocks noGrp="1"/>
          </p:cNvGraphicFramePr>
          <p:nvPr/>
        </p:nvGraphicFramePr>
        <p:xfrm>
          <a:off x="2657193" y="3810000"/>
          <a:ext cx="6877614" cy="1559560"/>
        </p:xfrm>
        <a:graphic>
          <a:graphicData uri="http://schemas.openxmlformats.org/drawingml/2006/table">
            <a:tbl>
              <a:tblPr firstRow="1" bandRow="1">
                <a:tableStyleId>{5C22544A-7EE6-4342-B048-85BDC9FD1C3A}</a:tableStyleId>
              </a:tblPr>
              <a:tblGrid>
                <a:gridCol w="3276601">
                  <a:extLst>
                    <a:ext uri="{9D8B030D-6E8A-4147-A177-3AD203B41FA5}">
                      <a16:colId xmlns:a16="http://schemas.microsoft.com/office/drawing/2014/main" val="3793082051"/>
                    </a:ext>
                  </a:extLst>
                </a:gridCol>
                <a:gridCol w="1066800">
                  <a:extLst>
                    <a:ext uri="{9D8B030D-6E8A-4147-A177-3AD203B41FA5}">
                      <a16:colId xmlns:a16="http://schemas.microsoft.com/office/drawing/2014/main" val="3458732093"/>
                    </a:ext>
                  </a:extLst>
                </a:gridCol>
                <a:gridCol w="2534213">
                  <a:extLst>
                    <a:ext uri="{9D8B030D-6E8A-4147-A177-3AD203B41FA5}">
                      <a16:colId xmlns:a16="http://schemas.microsoft.com/office/drawing/2014/main" val="2320475460"/>
                    </a:ext>
                  </a:extLst>
                </a:gridCol>
              </a:tblGrid>
              <a:tr h="370840">
                <a:tc>
                  <a:txBody>
                    <a:bodyPr/>
                    <a:lstStyle/>
                    <a:p>
                      <a:r>
                        <a:rPr lang="en-US" dirty="0"/>
                        <a:t>Exception</a:t>
                      </a:r>
                    </a:p>
                  </a:txBody>
                  <a:tcPr/>
                </a:tc>
                <a:tc>
                  <a:txBody>
                    <a:bodyPr/>
                    <a:lstStyle/>
                    <a:p>
                      <a:pPr algn="ctr"/>
                      <a:r>
                        <a:rPr lang="en-US" dirty="0"/>
                        <a:t>IRQn </a:t>
                      </a:r>
                    </a:p>
                  </a:txBody>
                  <a:tcPr/>
                </a:tc>
                <a:tc>
                  <a:txBody>
                    <a:bodyPr/>
                    <a:lstStyle/>
                    <a:p>
                      <a:r>
                        <a:rPr lang="en-US" dirty="0"/>
                        <a:t>Priority</a:t>
                      </a:r>
                    </a:p>
                  </a:txBody>
                  <a:tcPr/>
                </a:tc>
                <a:extLst>
                  <a:ext uri="{0D108BD9-81ED-4DB2-BD59-A6C34878D82A}">
                    <a16:rowId xmlns:a16="http://schemas.microsoft.com/office/drawing/2014/main" val="3642398516"/>
                  </a:ext>
                </a:extLst>
              </a:tr>
              <a:tr h="370840">
                <a:tc>
                  <a:txBody>
                    <a:bodyPr/>
                    <a:lstStyle/>
                    <a:p>
                      <a:r>
                        <a:rPr lang="en-US" dirty="0"/>
                        <a:t>Reset</a:t>
                      </a:r>
                    </a:p>
                  </a:txBody>
                  <a:tcPr/>
                </a:tc>
                <a:tc>
                  <a:txBody>
                    <a:bodyPr/>
                    <a:lstStyle/>
                    <a:p>
                      <a:pPr algn="ctr"/>
                      <a:r>
                        <a:rPr lang="en-US" sz="2000" b="1" dirty="0">
                          <a:latin typeface="Consolas" panose="020B0609020204030204" pitchFamily="49" charset="0"/>
                          <a:cs typeface="Consolas" panose="020B0609020204030204" pitchFamily="49" charset="0"/>
                        </a:rPr>
                        <a:t>N/A</a:t>
                      </a:r>
                    </a:p>
                  </a:txBody>
                  <a:tcPr/>
                </a:tc>
                <a:tc>
                  <a:txBody>
                    <a:bodyPr/>
                    <a:lstStyle/>
                    <a:p>
                      <a:pPr algn="l"/>
                      <a:r>
                        <a:rPr lang="en-US" sz="2000" b="1" dirty="0">
                          <a:latin typeface="Consolas" panose="020B0609020204030204" pitchFamily="49" charset="0"/>
                          <a:cs typeface="Consolas" panose="020B0609020204030204" pitchFamily="49" charset="0"/>
                        </a:rPr>
                        <a:t>-3 (the</a:t>
                      </a:r>
                      <a:r>
                        <a:rPr lang="en-US" sz="2000" b="1" baseline="0" dirty="0">
                          <a:latin typeface="Consolas" panose="020B0609020204030204" pitchFamily="49" charset="0"/>
                          <a:cs typeface="Consolas" panose="020B0609020204030204" pitchFamily="49" charset="0"/>
                        </a:rPr>
                        <a:t> highest)</a:t>
                      </a:r>
                      <a:endParaRPr lang="en-US" sz="2000"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19919775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Non-maskable</a:t>
                      </a:r>
                      <a:r>
                        <a:rPr lang="en-US" baseline="0" dirty="0"/>
                        <a:t> Interrupt (NMI)</a:t>
                      </a:r>
                      <a:endParaRPr lang="en-US" dirty="0"/>
                    </a:p>
                  </a:txBody>
                  <a:tcPr/>
                </a:tc>
                <a:tc>
                  <a:txBody>
                    <a:bodyPr/>
                    <a:lstStyle/>
                    <a:p>
                      <a:pPr algn="ctr"/>
                      <a:r>
                        <a:rPr lang="en-US" sz="2000" b="1" dirty="0">
                          <a:latin typeface="Consolas" panose="020B0609020204030204" pitchFamily="49" charset="0"/>
                          <a:cs typeface="Consolas" panose="020B0609020204030204" pitchFamily="49" charset="0"/>
                        </a:rPr>
                        <a:t>-14</a:t>
                      </a:r>
                    </a:p>
                  </a:txBody>
                  <a:tcPr/>
                </a:tc>
                <a:tc>
                  <a:txBody>
                    <a:bodyPr/>
                    <a:lstStyle/>
                    <a:p>
                      <a:pPr algn="l"/>
                      <a:r>
                        <a:rPr lang="en-US" sz="2000" b="1" dirty="0">
                          <a:latin typeface="Consolas" panose="020B0609020204030204" pitchFamily="49" charset="0"/>
                          <a:cs typeface="Consolas" panose="020B0609020204030204" pitchFamily="49" charset="0"/>
                        </a:rPr>
                        <a:t>-2 (2</a:t>
                      </a:r>
                      <a:r>
                        <a:rPr lang="en-US" sz="2000" b="1" baseline="30000" dirty="0">
                          <a:latin typeface="Consolas" panose="020B0609020204030204" pitchFamily="49" charset="0"/>
                          <a:cs typeface="Consolas" panose="020B0609020204030204" pitchFamily="49" charset="0"/>
                        </a:rPr>
                        <a:t>nd</a:t>
                      </a:r>
                      <a:r>
                        <a:rPr lang="en-US" sz="2000" b="1" dirty="0">
                          <a:latin typeface="Consolas" panose="020B0609020204030204" pitchFamily="49" charset="0"/>
                          <a:cs typeface="Consolas" panose="020B0609020204030204" pitchFamily="49" charset="0"/>
                        </a:rPr>
                        <a:t> highest)</a:t>
                      </a:r>
                    </a:p>
                  </a:txBody>
                  <a:tcPr/>
                </a:tc>
                <a:extLst>
                  <a:ext uri="{0D108BD9-81ED-4DB2-BD59-A6C34878D82A}">
                    <a16:rowId xmlns:a16="http://schemas.microsoft.com/office/drawing/2014/main" val="2333997413"/>
                  </a:ext>
                </a:extLst>
              </a:tr>
              <a:tr h="370840">
                <a:tc>
                  <a:txBody>
                    <a:bodyPr/>
                    <a:lstStyle/>
                    <a:p>
                      <a:r>
                        <a:rPr lang="en-US" dirty="0"/>
                        <a:t>Hard Fault</a:t>
                      </a:r>
                    </a:p>
                  </a:txBody>
                  <a:tcPr/>
                </a:tc>
                <a:tc>
                  <a:txBody>
                    <a:bodyPr/>
                    <a:lstStyle/>
                    <a:p>
                      <a:pPr algn="ctr"/>
                      <a:r>
                        <a:rPr lang="en-US" sz="2000" b="1" dirty="0">
                          <a:latin typeface="Consolas" panose="020B0609020204030204" pitchFamily="49" charset="0"/>
                          <a:cs typeface="Consolas" panose="020B0609020204030204" pitchFamily="49" charset="0"/>
                        </a:rPr>
                        <a:t>-13</a:t>
                      </a:r>
                    </a:p>
                  </a:txBody>
                  <a:tcPr/>
                </a:tc>
                <a:tc>
                  <a:txBody>
                    <a:bodyPr/>
                    <a:lstStyle/>
                    <a:p>
                      <a:pPr algn="l"/>
                      <a:r>
                        <a:rPr lang="en-US" sz="2000" b="1"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3952626487"/>
                  </a:ext>
                </a:extLst>
              </a:tr>
            </a:tbl>
          </a:graphicData>
        </a:graphic>
      </p:graphicFrame>
    </p:spTree>
    <p:custDataLst>
      <p:tags r:id="rId1"/>
    </p:custDataLst>
    <p:extLst>
      <p:ext uri="{BB962C8B-B14F-4D97-AF65-F5344CB8AC3E}">
        <p14:creationId xmlns:p14="http://schemas.microsoft.com/office/powerpoint/2010/main" val="25124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Priority</a:t>
            </a:r>
          </a:p>
        </p:txBody>
      </p:sp>
      <p:sp>
        <p:nvSpPr>
          <p:cNvPr id="3" name="Content Placeholder 2"/>
          <p:cNvSpPr>
            <a:spLocks noGrp="1"/>
          </p:cNvSpPr>
          <p:nvPr>
            <p:ph sz="quarter" idx="1"/>
          </p:nvPr>
        </p:nvSpPr>
        <p:spPr>
          <a:xfrm>
            <a:off x="616352" y="1246632"/>
            <a:ext cx="10972800" cy="4937760"/>
          </a:xfrm>
        </p:spPr>
        <p:txBody>
          <a:bodyPr>
            <a:normAutofit/>
          </a:bodyPr>
          <a:lstStyle/>
          <a:p>
            <a:r>
              <a:rPr lang="en-US" sz="2400" dirty="0"/>
              <a:t>Interrupt priority is configured by </a:t>
            </a:r>
            <a:r>
              <a:rPr lang="en-US" sz="2400" dirty="0">
                <a:solidFill>
                  <a:srgbClr val="C00000"/>
                </a:solidFill>
              </a:rPr>
              <a:t>Interrupt Priority Register </a:t>
            </a:r>
            <a:r>
              <a:rPr lang="en-US" sz="2400" dirty="0"/>
              <a:t>(IP) </a:t>
            </a:r>
          </a:p>
          <a:p>
            <a:r>
              <a:rPr lang="en-US" sz="2400" dirty="0"/>
              <a:t>Each priority consists of two fields, including </a:t>
            </a:r>
            <a:r>
              <a:rPr lang="en-US" sz="2400" dirty="0">
                <a:solidFill>
                  <a:srgbClr val="C00000"/>
                </a:solidFill>
              </a:rPr>
              <a:t>preempt priority number </a:t>
            </a:r>
            <a:r>
              <a:rPr lang="en-US" sz="2400" dirty="0"/>
              <a:t>and</a:t>
            </a:r>
            <a:r>
              <a:rPr lang="en-US" sz="2400" dirty="0">
                <a:solidFill>
                  <a:srgbClr val="C00000"/>
                </a:solidFill>
              </a:rPr>
              <a:t> sub-priority number. </a:t>
            </a:r>
          </a:p>
          <a:p>
            <a:pPr lvl="1"/>
            <a:r>
              <a:rPr lang="en-US" sz="1800" dirty="0"/>
              <a:t>The preempt priority number defines the priority for preemption. </a:t>
            </a:r>
          </a:p>
          <a:p>
            <a:pPr lvl="1"/>
            <a:r>
              <a:rPr lang="en-US" sz="1800" dirty="0"/>
              <a:t>The sub-priority number determines the order when multiple interrupts are pending with the same preempt priority number.</a:t>
            </a:r>
          </a:p>
        </p:txBody>
      </p:sp>
      <p:sp>
        <p:nvSpPr>
          <p:cNvPr id="4" name="Slide Number Placeholder 3"/>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57</a:t>
            </a:fld>
            <a:endParaRPr kumimoji="0" lang="en-US" dirty="0"/>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1" y="3715512"/>
            <a:ext cx="3989741" cy="1752600"/>
          </a:xfrm>
          <a:prstGeom prst="rect">
            <a:avLst/>
          </a:prstGeom>
        </p:spPr>
      </p:pic>
      <p:sp>
        <p:nvSpPr>
          <p:cNvPr id="6" name="TextBox 5"/>
          <p:cNvSpPr txBox="1"/>
          <p:nvPr/>
        </p:nvSpPr>
        <p:spPr>
          <a:xfrm>
            <a:off x="5181600" y="5627870"/>
            <a:ext cx="1548822" cy="369332"/>
          </a:xfrm>
          <a:prstGeom prst="rect">
            <a:avLst/>
          </a:prstGeom>
          <a:noFill/>
        </p:spPr>
        <p:txBody>
          <a:bodyPr wrap="none" rtlCol="0">
            <a:spAutoFit/>
          </a:bodyPr>
          <a:lstStyle/>
          <a:p>
            <a:r>
              <a:rPr lang="en-US" dirty="0"/>
              <a:t>default setting</a:t>
            </a:r>
          </a:p>
        </p:txBody>
      </p:sp>
    </p:spTree>
    <p:extLst>
      <p:ext uri="{BB962C8B-B14F-4D97-AF65-F5344CB8AC3E}">
        <p14:creationId xmlns:p14="http://schemas.microsoft.com/office/powerpoint/2010/main" val="2476348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 Priority Levels</a:t>
            </a:r>
          </a:p>
        </p:txBody>
      </p:sp>
      <p:sp>
        <p:nvSpPr>
          <p:cNvPr id="3" name="Content Placeholder 2"/>
          <p:cNvSpPr>
            <a:spLocks noGrp="1"/>
          </p:cNvSpPr>
          <p:nvPr>
            <p:ph sz="quarter" idx="1"/>
          </p:nvPr>
        </p:nvSpPr>
        <p:spPr>
          <a:xfrm>
            <a:off x="640018" y="1233643"/>
            <a:ext cx="10789982" cy="1065472"/>
          </a:xfrm>
        </p:spPr>
        <p:txBody>
          <a:bodyPr>
            <a:normAutofit fontScale="92500" lnSpcReduction="20000"/>
          </a:bodyPr>
          <a:lstStyle/>
          <a:p>
            <a:pPr marL="0" indent="0">
              <a:buNone/>
            </a:pPr>
            <a:r>
              <a:rPr lang="en-US" dirty="0"/>
              <a:t>Configure interrupt priority for IRQ number 7 to be level 6 (01100000 in binary, or 96 in decimal):</a:t>
            </a:r>
          </a:p>
          <a:p>
            <a:pPr marL="0" indent="0">
              <a:buNone/>
            </a:pPr>
            <a:r>
              <a:rPr lang="en-US" sz="2400" dirty="0" err="1">
                <a:solidFill>
                  <a:srgbClr val="C00000"/>
                </a:solidFill>
                <a:latin typeface="Consolas" panose="020B0609020204030204" pitchFamily="49" charset="0"/>
                <a:cs typeface="Consolas" panose="020B0609020204030204" pitchFamily="49" charset="0"/>
              </a:rPr>
              <a:t>NVIC_SetPriority</a:t>
            </a:r>
            <a:r>
              <a:rPr lang="en-US" sz="2400" dirty="0">
                <a:solidFill>
                  <a:srgbClr val="C00000"/>
                </a:solidFill>
                <a:latin typeface="Consolas" panose="020B0609020204030204" pitchFamily="49" charset="0"/>
                <a:cs typeface="Consolas" panose="020B0609020204030204" pitchFamily="49" charset="0"/>
              </a:rPr>
              <a:t>(7, 6);</a:t>
            </a:r>
            <a:endParaRPr lang="en-US" sz="1050" dirty="0">
              <a:solidFill>
                <a:srgbClr val="C00000"/>
              </a:solidFill>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58</a:t>
            </a:fld>
            <a:endParaRPr kumimoji="0" lang="en-US" dirty="0"/>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725" y="2596837"/>
            <a:ext cx="3403600" cy="149512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93213245"/>
              </p:ext>
            </p:extLst>
          </p:nvPr>
        </p:nvGraphicFramePr>
        <p:xfrm>
          <a:off x="1205295" y="2444437"/>
          <a:ext cx="3403600" cy="457200"/>
        </p:xfrm>
        <a:graphic>
          <a:graphicData uri="http://schemas.openxmlformats.org/drawingml/2006/table">
            <a:tbl>
              <a:tblPr firstRow="1" bandRow="1">
                <a:tableStyleId>{5940675A-B579-460E-94D1-54222C63F5DA}</a:tableStyleId>
              </a:tblPr>
              <a:tblGrid>
                <a:gridCol w="425450">
                  <a:extLst>
                    <a:ext uri="{9D8B030D-6E8A-4147-A177-3AD203B41FA5}">
                      <a16:colId xmlns:a16="http://schemas.microsoft.com/office/drawing/2014/main" val="4076502175"/>
                    </a:ext>
                  </a:extLst>
                </a:gridCol>
                <a:gridCol w="425450">
                  <a:extLst>
                    <a:ext uri="{9D8B030D-6E8A-4147-A177-3AD203B41FA5}">
                      <a16:colId xmlns:a16="http://schemas.microsoft.com/office/drawing/2014/main" val="3695101518"/>
                    </a:ext>
                  </a:extLst>
                </a:gridCol>
                <a:gridCol w="425450">
                  <a:extLst>
                    <a:ext uri="{9D8B030D-6E8A-4147-A177-3AD203B41FA5}">
                      <a16:colId xmlns:a16="http://schemas.microsoft.com/office/drawing/2014/main" val="1941272464"/>
                    </a:ext>
                  </a:extLst>
                </a:gridCol>
                <a:gridCol w="425450">
                  <a:extLst>
                    <a:ext uri="{9D8B030D-6E8A-4147-A177-3AD203B41FA5}">
                      <a16:colId xmlns:a16="http://schemas.microsoft.com/office/drawing/2014/main" val="4123204374"/>
                    </a:ext>
                  </a:extLst>
                </a:gridCol>
                <a:gridCol w="425450">
                  <a:extLst>
                    <a:ext uri="{9D8B030D-6E8A-4147-A177-3AD203B41FA5}">
                      <a16:colId xmlns:a16="http://schemas.microsoft.com/office/drawing/2014/main" val="1421719616"/>
                    </a:ext>
                  </a:extLst>
                </a:gridCol>
                <a:gridCol w="425450">
                  <a:extLst>
                    <a:ext uri="{9D8B030D-6E8A-4147-A177-3AD203B41FA5}">
                      <a16:colId xmlns:a16="http://schemas.microsoft.com/office/drawing/2014/main" val="3320396079"/>
                    </a:ext>
                  </a:extLst>
                </a:gridCol>
                <a:gridCol w="425450">
                  <a:extLst>
                    <a:ext uri="{9D8B030D-6E8A-4147-A177-3AD203B41FA5}">
                      <a16:colId xmlns:a16="http://schemas.microsoft.com/office/drawing/2014/main" val="28042468"/>
                    </a:ext>
                  </a:extLst>
                </a:gridCol>
                <a:gridCol w="425450">
                  <a:extLst>
                    <a:ext uri="{9D8B030D-6E8A-4147-A177-3AD203B41FA5}">
                      <a16:colId xmlns:a16="http://schemas.microsoft.com/office/drawing/2014/main" val="3513253932"/>
                    </a:ext>
                  </a:extLst>
                </a:gridCol>
              </a:tblGrid>
              <a:tr h="427355">
                <a:tc>
                  <a:txBody>
                    <a:bodyPr/>
                    <a:lstStyle/>
                    <a:p>
                      <a:pPr algn="ctr"/>
                      <a:r>
                        <a:rPr lang="en-US" sz="2400" b="1" dirty="0">
                          <a:solidFill>
                            <a:srgbClr val="C00000"/>
                          </a:solidFill>
                          <a:latin typeface="Consolas" panose="020B0609020204030204" pitchFamily="49" charset="0"/>
                          <a:cs typeface="Consolas" panose="020B0609020204030204" pitchFamily="49" charset="0"/>
                        </a:rPr>
                        <a:t>0</a:t>
                      </a:r>
                    </a:p>
                  </a:txBody>
                  <a:tcPr>
                    <a:solidFill>
                      <a:schemeClr val="bg1"/>
                    </a:solidFill>
                  </a:tcPr>
                </a:tc>
                <a:tc>
                  <a:txBody>
                    <a:bodyPr/>
                    <a:lstStyle/>
                    <a:p>
                      <a:pPr algn="ctr"/>
                      <a:r>
                        <a:rPr lang="en-US" sz="2400" b="1" dirty="0">
                          <a:solidFill>
                            <a:srgbClr val="C00000"/>
                          </a:solidFill>
                          <a:latin typeface="Consolas" panose="020B0609020204030204" pitchFamily="49" charset="0"/>
                          <a:cs typeface="Consolas" panose="020B0609020204030204" pitchFamily="49" charset="0"/>
                        </a:rPr>
                        <a:t>1</a:t>
                      </a:r>
                    </a:p>
                  </a:txBody>
                  <a:tcPr>
                    <a:solidFill>
                      <a:schemeClr val="bg1"/>
                    </a:solidFill>
                  </a:tcPr>
                </a:tc>
                <a:tc>
                  <a:txBody>
                    <a:bodyPr/>
                    <a:lstStyle/>
                    <a:p>
                      <a:pPr algn="ctr"/>
                      <a:r>
                        <a:rPr lang="en-US" sz="2400" b="1" dirty="0">
                          <a:solidFill>
                            <a:srgbClr val="C00000"/>
                          </a:solidFill>
                          <a:latin typeface="Consolas" panose="020B0609020204030204" pitchFamily="49" charset="0"/>
                          <a:cs typeface="Consolas" panose="020B0609020204030204" pitchFamily="49" charset="0"/>
                        </a:rPr>
                        <a:t>1</a:t>
                      </a:r>
                    </a:p>
                  </a:txBody>
                  <a:tcPr>
                    <a:solidFill>
                      <a:schemeClr val="bg1"/>
                    </a:solidFill>
                  </a:tcPr>
                </a:tc>
                <a:tc>
                  <a:txBody>
                    <a:bodyPr/>
                    <a:lstStyle/>
                    <a:p>
                      <a:pPr algn="ctr"/>
                      <a:r>
                        <a:rPr lang="en-US" sz="2400" b="1" dirty="0">
                          <a:solidFill>
                            <a:srgbClr val="C00000"/>
                          </a:solidFill>
                          <a:latin typeface="Consolas" panose="020B0609020204030204" pitchFamily="49" charset="0"/>
                          <a:cs typeface="Consolas" panose="020B0609020204030204" pitchFamily="49" charset="0"/>
                        </a:rPr>
                        <a:t>0</a:t>
                      </a:r>
                    </a:p>
                  </a:txBody>
                  <a:tcPr>
                    <a:solidFill>
                      <a:schemeClr val="bg1"/>
                    </a:solidFill>
                  </a:tcPr>
                </a:tc>
                <a:tc>
                  <a:txBody>
                    <a:bodyPr/>
                    <a:lstStyle/>
                    <a:p>
                      <a:pPr algn="ctr"/>
                      <a:r>
                        <a:rPr lang="en-US" sz="2400" b="1" dirty="0">
                          <a:solidFill>
                            <a:srgbClr val="C00000"/>
                          </a:solidFill>
                          <a:latin typeface="Consolas" panose="020B0609020204030204" pitchFamily="49" charset="0"/>
                          <a:cs typeface="Consolas" panose="020B0609020204030204" pitchFamily="49" charset="0"/>
                        </a:rPr>
                        <a:t>0</a:t>
                      </a:r>
                    </a:p>
                  </a:txBody>
                  <a:tcPr>
                    <a:solidFill>
                      <a:schemeClr val="bg1"/>
                    </a:solidFill>
                  </a:tcPr>
                </a:tc>
                <a:tc>
                  <a:txBody>
                    <a:bodyPr/>
                    <a:lstStyle/>
                    <a:p>
                      <a:pPr algn="ctr"/>
                      <a:r>
                        <a:rPr lang="en-US" sz="2400" b="1" dirty="0">
                          <a:solidFill>
                            <a:srgbClr val="C00000"/>
                          </a:solidFill>
                          <a:latin typeface="Consolas" panose="020B0609020204030204" pitchFamily="49" charset="0"/>
                          <a:cs typeface="Consolas" panose="020B0609020204030204" pitchFamily="49" charset="0"/>
                        </a:rPr>
                        <a:t>0</a:t>
                      </a:r>
                    </a:p>
                  </a:txBody>
                  <a:tcPr>
                    <a:solidFill>
                      <a:schemeClr val="bg1"/>
                    </a:solidFill>
                  </a:tcPr>
                </a:tc>
                <a:tc>
                  <a:txBody>
                    <a:bodyPr/>
                    <a:lstStyle/>
                    <a:p>
                      <a:pPr algn="ctr"/>
                      <a:r>
                        <a:rPr lang="en-US" sz="2400" b="1" dirty="0">
                          <a:solidFill>
                            <a:srgbClr val="C00000"/>
                          </a:solidFill>
                          <a:latin typeface="Consolas" panose="020B0609020204030204" pitchFamily="49" charset="0"/>
                          <a:cs typeface="Consolas" panose="020B0609020204030204" pitchFamily="49" charset="0"/>
                        </a:rPr>
                        <a:t>0</a:t>
                      </a:r>
                    </a:p>
                  </a:txBody>
                  <a:tcPr>
                    <a:solidFill>
                      <a:schemeClr val="bg1"/>
                    </a:solidFill>
                  </a:tcPr>
                </a:tc>
                <a:tc>
                  <a:txBody>
                    <a:bodyPr/>
                    <a:lstStyle/>
                    <a:p>
                      <a:pPr algn="ctr"/>
                      <a:r>
                        <a:rPr lang="en-US" sz="2400" b="1" dirty="0">
                          <a:solidFill>
                            <a:srgbClr val="C00000"/>
                          </a:solidFill>
                          <a:latin typeface="Consolas" panose="020B0609020204030204" pitchFamily="49" charset="0"/>
                          <a:cs typeface="Consolas" panose="020B0609020204030204" pitchFamily="49" charset="0"/>
                        </a:rPr>
                        <a:t>0</a:t>
                      </a:r>
                    </a:p>
                  </a:txBody>
                  <a:tcPr>
                    <a:solidFill>
                      <a:schemeClr val="bg1"/>
                    </a:solidFill>
                  </a:tcPr>
                </a:tc>
                <a:extLst>
                  <a:ext uri="{0D108BD9-81ED-4DB2-BD59-A6C34878D82A}">
                    <a16:rowId xmlns:a16="http://schemas.microsoft.com/office/drawing/2014/main" val="4067869998"/>
                  </a:ext>
                </a:extLst>
              </a:tr>
            </a:tbl>
          </a:graphicData>
        </a:graphic>
      </p:graphicFrame>
      <p:sp>
        <p:nvSpPr>
          <p:cNvPr id="9" name="Rectangle 8"/>
          <p:cNvSpPr/>
          <p:nvPr/>
        </p:nvSpPr>
        <p:spPr>
          <a:xfrm>
            <a:off x="3025201" y="5830439"/>
            <a:ext cx="5562600" cy="461665"/>
          </a:xfrm>
          <a:prstGeom prst="rect">
            <a:avLst/>
          </a:prstGeom>
        </p:spPr>
        <p:txBody>
          <a:bodyPr wrap="square">
            <a:spAutoFit/>
          </a:bodyPr>
          <a:lstStyle/>
          <a:p>
            <a:pPr algn="ctr"/>
            <a:r>
              <a:rPr lang="en-US" sz="2400" b="1" dirty="0">
                <a:solidFill>
                  <a:srgbClr val="C00000"/>
                </a:solidFill>
                <a:latin typeface="Consolas" panose="020B0609020204030204" pitchFamily="49" charset="0"/>
                <a:cs typeface="Consolas" panose="020B0609020204030204" pitchFamily="49" charset="0"/>
              </a:rPr>
              <a:t>NVIC-&gt;IP[7] = (6 &lt;&lt; 4) &amp; 0xff;</a:t>
            </a:r>
          </a:p>
        </p:txBody>
      </p:sp>
      <p:sp>
        <p:nvSpPr>
          <p:cNvPr id="10" name="Rectangle 9"/>
          <p:cNvSpPr/>
          <p:nvPr/>
        </p:nvSpPr>
        <p:spPr>
          <a:xfrm>
            <a:off x="6781800" y="2580848"/>
            <a:ext cx="42672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err="1">
                <a:latin typeface="Consolas" panose="020B0609020204030204" pitchFamily="49" charset="0"/>
                <a:cs typeface="Consolas" panose="020B0609020204030204" pitchFamily="49" charset="0"/>
              </a:rPr>
              <a:t>typedef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struct</a:t>
            </a:r>
            <a:r>
              <a:rPr lang="en-US" dirty="0">
                <a:latin typeface="Consolas" panose="020B0609020204030204" pitchFamily="49" charset="0"/>
                <a:cs typeface="Consolas" panose="020B0609020204030204" pitchFamily="49" charset="0"/>
              </a:rPr>
              <a:t> {</a:t>
            </a:r>
          </a:p>
          <a:p>
            <a:r>
              <a:rPr lang="en-US" dirty="0">
                <a:latin typeface="Consolas" panose="020B0609020204030204" pitchFamily="49" charset="0"/>
                <a:cs typeface="Consolas" panose="020B0609020204030204" pitchFamily="49" charset="0"/>
              </a:rPr>
              <a:t>  ...</a:t>
            </a:r>
          </a:p>
          <a:p>
            <a:r>
              <a:rPr lang="en-US" dirty="0">
                <a:latin typeface="Consolas" panose="020B0609020204030204" pitchFamily="49" charset="0"/>
                <a:cs typeface="Consolas" panose="020B0609020204030204" pitchFamily="49" charset="0"/>
              </a:rPr>
              <a:t>  // Interrupt Priority Register</a:t>
            </a:r>
          </a:p>
          <a:p>
            <a:r>
              <a:rPr lang="en-US" dirty="0">
                <a:latin typeface="Consolas" panose="020B0609020204030204" pitchFamily="49" charset="0"/>
                <a:cs typeface="Consolas" panose="020B0609020204030204" pitchFamily="49" charset="0"/>
              </a:rPr>
              <a:t>  volatile </a:t>
            </a:r>
            <a:r>
              <a:rPr lang="en-US" b="1" dirty="0">
                <a:solidFill>
                  <a:srgbClr val="C00000"/>
                </a:solidFill>
                <a:latin typeface="Consolas" panose="020B0609020204030204" pitchFamily="49" charset="0"/>
                <a:cs typeface="Consolas" panose="020B0609020204030204" pitchFamily="49" charset="0"/>
              </a:rPr>
              <a:t>uint8_t</a:t>
            </a:r>
            <a:r>
              <a:rPr lang="en-US" dirty="0">
                <a:latin typeface="Consolas" panose="020B0609020204030204" pitchFamily="49" charset="0"/>
                <a:cs typeface="Consolas" panose="020B0609020204030204" pitchFamily="49" charset="0"/>
              </a:rPr>
              <a:t> IP[240]; </a:t>
            </a:r>
          </a:p>
          <a:p>
            <a:r>
              <a:rPr lang="en-US" dirty="0">
                <a:latin typeface="Consolas" panose="020B0609020204030204" pitchFamily="49" charset="0"/>
                <a:cs typeface="Consolas" panose="020B0609020204030204" pitchFamily="49" charset="0"/>
              </a:rPr>
              <a:t>  ...</a:t>
            </a:r>
          </a:p>
          <a:p>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NVIC_Type</a:t>
            </a:r>
            <a:r>
              <a:rPr lang="en-US" dirty="0">
                <a:latin typeface="Consolas" panose="020B0609020204030204" pitchFamily="49" charset="0"/>
                <a:cs typeface="Consolas" panose="020B0609020204030204" pitchFamily="49" charset="0"/>
              </a:rPr>
              <a:t>;</a:t>
            </a:r>
          </a:p>
        </p:txBody>
      </p:sp>
      <p:sp>
        <p:nvSpPr>
          <p:cNvPr id="12" name="Rectangle 11"/>
          <p:cNvSpPr/>
          <p:nvPr/>
        </p:nvSpPr>
        <p:spPr>
          <a:xfrm>
            <a:off x="7467601" y="2185813"/>
            <a:ext cx="2756267" cy="369332"/>
          </a:xfrm>
          <a:prstGeom prst="rect">
            <a:avLst/>
          </a:prstGeom>
        </p:spPr>
        <p:txBody>
          <a:bodyPr wrap="none">
            <a:spAutoFit/>
          </a:bodyPr>
          <a:lstStyle/>
          <a:p>
            <a:r>
              <a:rPr lang="en-US" dirty="0">
                <a:solidFill>
                  <a:srgbClr val="0000FF"/>
                </a:solidFill>
              </a:rPr>
              <a:t>core_cm4.h or core_cm3.h</a:t>
            </a:r>
          </a:p>
        </p:txBody>
      </p:sp>
      <p:sp>
        <p:nvSpPr>
          <p:cNvPr id="13" name="TextBox 12"/>
          <p:cNvSpPr txBox="1"/>
          <p:nvPr/>
        </p:nvSpPr>
        <p:spPr>
          <a:xfrm>
            <a:off x="1939731" y="4168182"/>
            <a:ext cx="2159566" cy="400110"/>
          </a:xfrm>
          <a:prstGeom prst="rect">
            <a:avLst/>
          </a:prstGeom>
          <a:noFill/>
        </p:spPr>
        <p:txBody>
          <a:bodyPr wrap="none" rtlCol="0">
            <a:spAutoFit/>
          </a:bodyPr>
          <a:lstStyle/>
          <a:p>
            <a:r>
              <a:rPr lang="en-US" sz="2000" dirty="0">
                <a:latin typeface="Consolas" panose="020B0609020204030204" pitchFamily="49" charset="0"/>
                <a:cs typeface="Consolas" panose="020B0609020204030204" pitchFamily="49" charset="0"/>
              </a:rPr>
              <a:t>IP = 0x60 = 96</a:t>
            </a:r>
          </a:p>
        </p:txBody>
      </p:sp>
      <p:sp>
        <p:nvSpPr>
          <p:cNvPr id="6" name="TextBox 5"/>
          <p:cNvSpPr txBox="1"/>
          <p:nvPr/>
        </p:nvSpPr>
        <p:spPr>
          <a:xfrm>
            <a:off x="747822" y="4935196"/>
            <a:ext cx="10453577" cy="830997"/>
          </a:xfrm>
          <a:prstGeom prst="rect">
            <a:avLst/>
          </a:prstGeom>
          <a:noFill/>
        </p:spPr>
        <p:txBody>
          <a:bodyPr wrap="square" rtlCol="0">
            <a:spAutoFit/>
          </a:bodyPr>
          <a:lstStyle/>
          <a:p>
            <a:r>
              <a:rPr lang="en-US" sz="2400" dirty="0"/>
              <a:t>It is equivalent to (Priority value is shifted left by 4 bits, and the result is stored in the corresponding interrupt priority byte):</a:t>
            </a:r>
          </a:p>
        </p:txBody>
      </p:sp>
    </p:spTree>
    <p:extLst>
      <p:ext uri="{BB962C8B-B14F-4D97-AF65-F5344CB8AC3E}">
        <p14:creationId xmlns:p14="http://schemas.microsoft.com/office/powerpoint/2010/main" val="675163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Preemption and Sub-priority </a:t>
            </a:r>
            <a:br>
              <a:rPr lang="en-US" dirty="0"/>
            </a:br>
            <a:r>
              <a:rPr lang="en-US" dirty="0"/>
              <a:t>Configuration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59</a:t>
            </a:fld>
            <a:endParaRPr kumimoji="0" lang="en-US" dirty="0"/>
          </a:p>
        </p:txBody>
      </p:sp>
      <p:sp>
        <p:nvSpPr>
          <p:cNvPr id="4" name="Content Placeholder 3"/>
          <p:cNvSpPr>
            <a:spLocks noGrp="1"/>
          </p:cNvSpPr>
          <p:nvPr>
            <p:ph sz="quarter" idx="1"/>
          </p:nvPr>
        </p:nvSpPr>
        <p:spPr>
          <a:xfrm>
            <a:off x="589687" y="1273972"/>
            <a:ext cx="8229600" cy="609600"/>
          </a:xfrm>
        </p:spPr>
        <p:txBody>
          <a:bodyPr>
            <a:normAutofit fontScale="77500" lnSpcReduction="20000"/>
          </a:bodyPr>
          <a:lstStyle/>
          <a:p>
            <a:r>
              <a:rPr lang="en-US" sz="2400" dirty="0" err="1">
                <a:latin typeface="Consolas" charset="0"/>
                <a:ea typeface="Consolas" charset="0"/>
                <a:cs typeface="Consolas" charset="0"/>
              </a:rPr>
              <a:t>NVIC_SetPriorityGrouping</a:t>
            </a:r>
            <a:r>
              <a:rPr lang="en-US" sz="2400" dirty="0">
                <a:latin typeface="Consolas" charset="0"/>
                <a:ea typeface="Consolas" charset="0"/>
                <a:cs typeface="Consolas" charset="0"/>
              </a:rPr>
              <a:t>(n)</a:t>
            </a:r>
          </a:p>
          <a:p>
            <a:pPr lvl="1"/>
            <a:r>
              <a:rPr lang="en-US" dirty="0">
                <a:latin typeface="Consolas" charset="0"/>
                <a:ea typeface="Consolas" charset="0"/>
                <a:cs typeface="Consolas" charset="0"/>
              </a:rPr>
              <a:t>Perform unlock, and update AIRCR register </a:t>
            </a:r>
          </a:p>
          <a:p>
            <a:endParaRPr lang="en-US" sz="2400" dirty="0">
              <a:latin typeface="Consolas" charset="0"/>
              <a:ea typeface="Consolas" charset="0"/>
              <a:cs typeface="Consolas"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6428063"/>
              </p:ext>
            </p:extLst>
          </p:nvPr>
        </p:nvGraphicFramePr>
        <p:xfrm>
          <a:off x="2884433" y="1941495"/>
          <a:ext cx="6423135" cy="2621280"/>
        </p:xfrm>
        <a:graphic>
          <a:graphicData uri="http://schemas.openxmlformats.org/drawingml/2006/table">
            <a:tbl>
              <a:tblPr firstRow="1" bandRow="1">
                <a:tableStyleId>{5C22544A-7EE6-4342-B048-85BDC9FD1C3A}</a:tableStyleId>
              </a:tblPr>
              <a:tblGrid>
                <a:gridCol w="1781905">
                  <a:extLst>
                    <a:ext uri="{9D8B030D-6E8A-4147-A177-3AD203B41FA5}">
                      <a16:colId xmlns:a16="http://schemas.microsoft.com/office/drawing/2014/main" val="20000"/>
                    </a:ext>
                  </a:extLst>
                </a:gridCol>
                <a:gridCol w="2393858">
                  <a:extLst>
                    <a:ext uri="{9D8B030D-6E8A-4147-A177-3AD203B41FA5}">
                      <a16:colId xmlns:a16="http://schemas.microsoft.com/office/drawing/2014/main" val="20001"/>
                    </a:ext>
                  </a:extLst>
                </a:gridCol>
                <a:gridCol w="2247372">
                  <a:extLst>
                    <a:ext uri="{9D8B030D-6E8A-4147-A177-3AD203B41FA5}">
                      <a16:colId xmlns:a16="http://schemas.microsoft.com/office/drawing/2014/main" val="20002"/>
                    </a:ext>
                  </a:extLst>
                </a:gridCol>
              </a:tblGrid>
              <a:tr h="370840">
                <a:tc>
                  <a:txBody>
                    <a:bodyPr/>
                    <a:lstStyle/>
                    <a:p>
                      <a:pPr algn="ctr"/>
                      <a:r>
                        <a:rPr lang="en-US" sz="2000" dirty="0">
                          <a:latin typeface="Consolas" charset="0"/>
                          <a:ea typeface="Consolas" charset="0"/>
                          <a:cs typeface="Consolas" charset="0"/>
                        </a:rPr>
                        <a:t>n</a:t>
                      </a:r>
                    </a:p>
                  </a:txBody>
                  <a:tcPr anchor="ctr"/>
                </a:tc>
                <a:tc>
                  <a:txBody>
                    <a:bodyPr/>
                    <a:lstStyle/>
                    <a:p>
                      <a:pPr algn="ctr"/>
                      <a:r>
                        <a:rPr lang="en-US" dirty="0"/>
                        <a:t># of bits in</a:t>
                      </a:r>
                      <a:r>
                        <a:rPr lang="en-US" baseline="0" dirty="0"/>
                        <a:t> </a:t>
                      </a:r>
                      <a:r>
                        <a:rPr lang="en-US" dirty="0"/>
                        <a:t>preemption priority</a:t>
                      </a:r>
                    </a:p>
                  </a:txBody>
                  <a:tcPr anchor="ctr"/>
                </a:tc>
                <a:tc>
                  <a:txBody>
                    <a:bodyPr/>
                    <a:lstStyle/>
                    <a:p>
                      <a:pPr algn="ctr"/>
                      <a:r>
                        <a:rPr lang="en-US" dirty="0"/>
                        <a:t># of bits in sub-priority</a:t>
                      </a:r>
                    </a:p>
                  </a:txBody>
                  <a:tcPr anchor="ctr"/>
                </a:tc>
                <a:extLst>
                  <a:ext uri="{0D108BD9-81ED-4DB2-BD59-A6C34878D82A}">
                    <a16:rowId xmlns:a16="http://schemas.microsoft.com/office/drawing/2014/main" val="10000"/>
                  </a:ext>
                </a:extLst>
              </a:tr>
              <a:tr h="370840">
                <a:tc>
                  <a:txBody>
                    <a:bodyPr/>
                    <a:lstStyle/>
                    <a:p>
                      <a:pPr algn="ctr"/>
                      <a:r>
                        <a:rPr lang="en-US" sz="2000" b="1" dirty="0">
                          <a:latin typeface="Consolas" charset="0"/>
                          <a:ea typeface="Consolas" charset="0"/>
                          <a:cs typeface="Consolas" charset="0"/>
                        </a:rPr>
                        <a:t>0</a:t>
                      </a:r>
                    </a:p>
                  </a:txBody>
                  <a:tcPr anchor="ctr"/>
                </a:tc>
                <a:tc>
                  <a:txBody>
                    <a:bodyPr/>
                    <a:lstStyle/>
                    <a:p>
                      <a:pPr algn="ctr"/>
                      <a:r>
                        <a:rPr lang="en-US" sz="2000" b="1" dirty="0">
                          <a:latin typeface="Consolas" charset="0"/>
                          <a:ea typeface="Consolas" charset="0"/>
                          <a:cs typeface="Consolas" charset="0"/>
                        </a:rPr>
                        <a:t>0</a:t>
                      </a:r>
                    </a:p>
                  </a:txBody>
                  <a:tcPr anchor="ctr"/>
                </a:tc>
                <a:tc>
                  <a:txBody>
                    <a:bodyPr/>
                    <a:lstStyle/>
                    <a:p>
                      <a:pPr algn="ctr"/>
                      <a:r>
                        <a:rPr lang="en-US" sz="2000" b="1" dirty="0">
                          <a:latin typeface="Consolas" charset="0"/>
                          <a:ea typeface="Consolas" charset="0"/>
                          <a:cs typeface="Consolas" charset="0"/>
                        </a:rPr>
                        <a:t>4</a:t>
                      </a:r>
                    </a:p>
                  </a:txBody>
                  <a:tcPr anchor="ctr"/>
                </a:tc>
                <a:extLst>
                  <a:ext uri="{0D108BD9-81ED-4DB2-BD59-A6C34878D82A}">
                    <a16:rowId xmlns:a16="http://schemas.microsoft.com/office/drawing/2014/main" val="10001"/>
                  </a:ext>
                </a:extLst>
              </a:tr>
              <a:tr h="370840">
                <a:tc>
                  <a:txBody>
                    <a:bodyPr/>
                    <a:lstStyle/>
                    <a:p>
                      <a:pPr algn="ctr"/>
                      <a:r>
                        <a:rPr lang="en-US" sz="2000" b="1" dirty="0">
                          <a:latin typeface="Consolas" charset="0"/>
                          <a:ea typeface="Consolas" charset="0"/>
                          <a:cs typeface="Consolas" charset="0"/>
                        </a:rPr>
                        <a:t>1</a:t>
                      </a:r>
                    </a:p>
                  </a:txBody>
                  <a:tcPr anchor="ctr"/>
                </a:tc>
                <a:tc>
                  <a:txBody>
                    <a:bodyPr/>
                    <a:lstStyle/>
                    <a:p>
                      <a:pPr algn="ctr"/>
                      <a:r>
                        <a:rPr lang="en-US" sz="2000" b="1" dirty="0">
                          <a:latin typeface="Consolas" charset="0"/>
                          <a:ea typeface="Consolas" charset="0"/>
                          <a:cs typeface="Consolas" charset="0"/>
                        </a:rPr>
                        <a:t>1</a:t>
                      </a:r>
                    </a:p>
                  </a:txBody>
                  <a:tcPr anchor="ctr"/>
                </a:tc>
                <a:tc>
                  <a:txBody>
                    <a:bodyPr/>
                    <a:lstStyle/>
                    <a:p>
                      <a:pPr algn="ctr"/>
                      <a:r>
                        <a:rPr lang="en-US" sz="2000" b="1" dirty="0">
                          <a:latin typeface="Consolas" charset="0"/>
                          <a:ea typeface="Consolas" charset="0"/>
                          <a:cs typeface="Consolas" charset="0"/>
                        </a:rPr>
                        <a:t>3</a:t>
                      </a:r>
                    </a:p>
                  </a:txBody>
                  <a:tcPr anchor="ctr"/>
                </a:tc>
                <a:extLst>
                  <a:ext uri="{0D108BD9-81ED-4DB2-BD59-A6C34878D82A}">
                    <a16:rowId xmlns:a16="http://schemas.microsoft.com/office/drawing/2014/main" val="10002"/>
                  </a:ext>
                </a:extLst>
              </a:tr>
              <a:tr h="370840">
                <a:tc>
                  <a:txBody>
                    <a:bodyPr/>
                    <a:lstStyle/>
                    <a:p>
                      <a:pPr algn="ctr"/>
                      <a:r>
                        <a:rPr lang="en-US" sz="2000" b="1" dirty="0">
                          <a:solidFill>
                            <a:srgbClr val="FF0000"/>
                          </a:solidFill>
                          <a:latin typeface="Consolas" charset="0"/>
                          <a:ea typeface="Consolas" charset="0"/>
                          <a:cs typeface="Consolas" charset="0"/>
                        </a:rPr>
                        <a:t>2 (default)</a:t>
                      </a:r>
                    </a:p>
                  </a:txBody>
                  <a:tcPr anchor="ctr"/>
                </a:tc>
                <a:tc>
                  <a:txBody>
                    <a:bodyPr/>
                    <a:lstStyle/>
                    <a:p>
                      <a:pPr algn="ctr"/>
                      <a:r>
                        <a:rPr lang="en-US" sz="2000" b="1" dirty="0">
                          <a:solidFill>
                            <a:srgbClr val="FF0000"/>
                          </a:solidFill>
                          <a:latin typeface="Consolas" charset="0"/>
                          <a:ea typeface="Consolas" charset="0"/>
                          <a:cs typeface="Consolas" charset="0"/>
                        </a:rPr>
                        <a:t>2</a:t>
                      </a:r>
                    </a:p>
                  </a:txBody>
                  <a:tcPr anchor="ctr"/>
                </a:tc>
                <a:tc>
                  <a:txBody>
                    <a:bodyPr/>
                    <a:lstStyle/>
                    <a:p>
                      <a:pPr algn="ctr"/>
                      <a:r>
                        <a:rPr lang="en-US" sz="2000" b="1" dirty="0">
                          <a:solidFill>
                            <a:srgbClr val="FF0000"/>
                          </a:solidFill>
                          <a:latin typeface="Consolas" charset="0"/>
                          <a:ea typeface="Consolas" charset="0"/>
                          <a:cs typeface="Consolas" charset="0"/>
                        </a:rPr>
                        <a:t>2</a:t>
                      </a:r>
                    </a:p>
                  </a:txBody>
                  <a:tcPr anchor="ctr"/>
                </a:tc>
                <a:extLst>
                  <a:ext uri="{0D108BD9-81ED-4DB2-BD59-A6C34878D82A}">
                    <a16:rowId xmlns:a16="http://schemas.microsoft.com/office/drawing/2014/main" val="10003"/>
                  </a:ext>
                </a:extLst>
              </a:tr>
              <a:tr h="370840">
                <a:tc>
                  <a:txBody>
                    <a:bodyPr/>
                    <a:lstStyle/>
                    <a:p>
                      <a:pPr algn="ctr"/>
                      <a:r>
                        <a:rPr lang="en-US" sz="2000" b="1" dirty="0">
                          <a:latin typeface="Consolas" charset="0"/>
                          <a:ea typeface="Consolas" charset="0"/>
                          <a:cs typeface="Consolas" charset="0"/>
                        </a:rPr>
                        <a:t>3</a:t>
                      </a:r>
                    </a:p>
                  </a:txBody>
                  <a:tcPr anchor="ctr"/>
                </a:tc>
                <a:tc>
                  <a:txBody>
                    <a:bodyPr/>
                    <a:lstStyle/>
                    <a:p>
                      <a:pPr algn="ctr"/>
                      <a:r>
                        <a:rPr lang="en-US" sz="2000" b="1" dirty="0">
                          <a:latin typeface="Consolas" charset="0"/>
                          <a:ea typeface="Consolas" charset="0"/>
                          <a:cs typeface="Consolas" charset="0"/>
                        </a:rPr>
                        <a:t>3</a:t>
                      </a:r>
                    </a:p>
                  </a:txBody>
                  <a:tcPr anchor="ctr"/>
                </a:tc>
                <a:tc>
                  <a:txBody>
                    <a:bodyPr/>
                    <a:lstStyle/>
                    <a:p>
                      <a:pPr algn="ctr"/>
                      <a:r>
                        <a:rPr lang="en-US" sz="2000" b="1" dirty="0">
                          <a:latin typeface="Consolas" charset="0"/>
                          <a:ea typeface="Consolas" charset="0"/>
                          <a:cs typeface="Consolas" charset="0"/>
                        </a:rPr>
                        <a:t>1</a:t>
                      </a:r>
                    </a:p>
                  </a:txBody>
                  <a:tcPr anchor="ctr"/>
                </a:tc>
                <a:extLst>
                  <a:ext uri="{0D108BD9-81ED-4DB2-BD59-A6C34878D82A}">
                    <a16:rowId xmlns:a16="http://schemas.microsoft.com/office/drawing/2014/main" val="10004"/>
                  </a:ext>
                </a:extLst>
              </a:tr>
              <a:tr h="0">
                <a:tc>
                  <a:txBody>
                    <a:bodyPr/>
                    <a:lstStyle/>
                    <a:p>
                      <a:pPr algn="ctr"/>
                      <a:r>
                        <a:rPr lang="en-US" sz="2000" b="1" dirty="0">
                          <a:latin typeface="Consolas" charset="0"/>
                          <a:ea typeface="Consolas" charset="0"/>
                          <a:cs typeface="Consolas" charset="0"/>
                        </a:rPr>
                        <a:t>4</a:t>
                      </a:r>
                    </a:p>
                  </a:txBody>
                  <a:tcPr anchor="ctr"/>
                </a:tc>
                <a:tc>
                  <a:txBody>
                    <a:bodyPr/>
                    <a:lstStyle/>
                    <a:p>
                      <a:pPr algn="ctr"/>
                      <a:r>
                        <a:rPr lang="en-US" sz="2000" b="1" dirty="0">
                          <a:latin typeface="Consolas" charset="0"/>
                          <a:ea typeface="Consolas" charset="0"/>
                          <a:cs typeface="Consolas" charset="0"/>
                        </a:rPr>
                        <a:t>4</a:t>
                      </a:r>
                    </a:p>
                  </a:txBody>
                  <a:tcPr anchor="ctr"/>
                </a:tc>
                <a:tc>
                  <a:txBody>
                    <a:bodyPr/>
                    <a:lstStyle/>
                    <a:p>
                      <a:pPr algn="ctr"/>
                      <a:r>
                        <a:rPr lang="en-US" sz="2000" b="1" dirty="0">
                          <a:latin typeface="Consolas" charset="0"/>
                          <a:ea typeface="Consolas" charset="0"/>
                          <a:cs typeface="Consolas" charset="0"/>
                        </a:rPr>
                        <a:t>0</a:t>
                      </a:r>
                    </a:p>
                  </a:txBody>
                  <a:tcPr anchor="ctr"/>
                </a:tc>
                <a:extLst>
                  <a:ext uri="{0D108BD9-81ED-4DB2-BD59-A6C34878D82A}">
                    <a16:rowId xmlns:a16="http://schemas.microsoft.com/office/drawing/2014/main" val="10005"/>
                  </a:ext>
                </a:extLst>
              </a:tr>
            </a:tbl>
          </a:graphicData>
        </a:graphic>
      </p:graphicFrame>
      <p:grpSp>
        <p:nvGrpSpPr>
          <p:cNvPr id="7" name="Group 6"/>
          <p:cNvGrpSpPr/>
          <p:nvPr/>
        </p:nvGrpSpPr>
        <p:grpSpPr>
          <a:xfrm>
            <a:off x="3101848" y="4700946"/>
            <a:ext cx="4543084" cy="1517232"/>
            <a:chOff x="1755882" y="1966432"/>
            <a:chExt cx="4543084" cy="1517232"/>
          </a:xfrm>
        </p:grpSpPr>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034" y="1966432"/>
              <a:ext cx="3453932" cy="1517232"/>
            </a:xfrm>
            <a:prstGeom prst="rect">
              <a:avLst/>
            </a:prstGeom>
          </p:spPr>
        </p:pic>
        <p:sp>
          <p:nvSpPr>
            <p:cNvPr id="8" name="TextBox 7"/>
            <p:cNvSpPr txBox="1"/>
            <p:nvPr/>
          </p:nvSpPr>
          <p:spPr>
            <a:xfrm>
              <a:off x="1755882" y="2323549"/>
              <a:ext cx="1282406" cy="584775"/>
            </a:xfrm>
            <a:prstGeom prst="rect">
              <a:avLst/>
            </a:prstGeom>
            <a:noFill/>
          </p:spPr>
          <p:txBody>
            <a:bodyPr wrap="square" rtlCol="0">
              <a:spAutoFit/>
            </a:bodyPr>
            <a:lstStyle/>
            <a:p>
              <a:pPr algn="ctr"/>
              <a:r>
                <a:rPr lang="en-US" sz="1600" dirty="0"/>
                <a:t>Default </a:t>
              </a:r>
            </a:p>
            <a:p>
              <a:pPr algn="ctr"/>
              <a:r>
                <a:rPr lang="en-US" sz="1600" dirty="0"/>
                <a:t>n = 2</a:t>
              </a:r>
            </a:p>
          </p:txBody>
        </p:sp>
      </p:grpSp>
    </p:spTree>
    <p:extLst>
      <p:ext uri="{BB962C8B-B14F-4D97-AF65-F5344CB8AC3E}">
        <p14:creationId xmlns:p14="http://schemas.microsoft.com/office/powerpoint/2010/main" val="429085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support interrupt?</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6</a:t>
            </a:fld>
            <a:endParaRPr kumimoji="0" lang="en-US" dirty="0"/>
          </a:p>
        </p:txBody>
      </p:sp>
      <p:grpSp>
        <p:nvGrpSpPr>
          <p:cNvPr id="6" name="Group 5"/>
          <p:cNvGrpSpPr/>
          <p:nvPr/>
        </p:nvGrpSpPr>
        <p:grpSpPr>
          <a:xfrm>
            <a:off x="1820162" y="1311276"/>
            <a:ext cx="8382000" cy="5410835"/>
            <a:chOff x="2076485" y="2870807"/>
            <a:chExt cx="1207526" cy="1101376"/>
          </a:xfrm>
        </p:grpSpPr>
        <p:grpSp>
          <p:nvGrpSpPr>
            <p:cNvPr id="7" name="Group 7">
              <a:extLst>
                <a:ext uri="{FF2B5EF4-FFF2-40B4-BE49-F238E27FC236}">
                  <a16:creationId xmlns:a16="http://schemas.microsoft.com/office/drawing/2014/main" id="{E714B200-320E-4F41-B7A6-F6F19AF01200}"/>
                </a:ext>
              </a:extLst>
            </p:cNvPr>
            <p:cNvGrpSpPr>
              <a:grpSpLocks/>
            </p:cNvGrpSpPr>
            <p:nvPr/>
          </p:nvGrpSpPr>
          <p:grpSpPr bwMode="auto">
            <a:xfrm>
              <a:off x="2278407" y="2870807"/>
              <a:ext cx="803680" cy="1101376"/>
              <a:chOff x="6767513" y="4391025"/>
              <a:chExt cx="817243" cy="1227904"/>
            </a:xfrm>
          </p:grpSpPr>
          <p:sp>
            <p:nvSpPr>
              <p:cNvPr id="18" name="Rectangle 17">
                <a:extLst>
                  <a:ext uri="{FF2B5EF4-FFF2-40B4-BE49-F238E27FC236}">
                    <a16:creationId xmlns:a16="http://schemas.microsoft.com/office/drawing/2014/main" id="{FE3463D4-2F3A-4345-88A9-1D4B494C1D88}"/>
                  </a:ext>
                </a:extLst>
              </p:cNvPr>
              <p:cNvSpPr/>
              <p:nvPr/>
            </p:nvSpPr>
            <p:spPr bwMode="auto">
              <a:xfrm>
                <a:off x="6766833"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9" name="Rectangle 18">
                <a:extLst>
                  <a:ext uri="{FF2B5EF4-FFF2-40B4-BE49-F238E27FC236}">
                    <a16:creationId xmlns:a16="http://schemas.microsoft.com/office/drawing/2014/main" id="{193C6CB3-517E-4719-832D-8CECD75DEEAB}"/>
                  </a:ext>
                </a:extLst>
              </p:cNvPr>
              <p:cNvSpPr/>
              <p:nvPr/>
            </p:nvSpPr>
            <p:spPr bwMode="auto">
              <a:xfrm>
                <a:off x="6881057"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0" name="Rectangle 19">
                <a:extLst>
                  <a:ext uri="{FF2B5EF4-FFF2-40B4-BE49-F238E27FC236}">
                    <a16:creationId xmlns:a16="http://schemas.microsoft.com/office/drawing/2014/main" id="{25B7BE6E-9D0A-454D-800B-15E74BE83B35}"/>
                  </a:ext>
                </a:extLst>
              </p:cNvPr>
              <p:cNvSpPr/>
              <p:nvPr/>
            </p:nvSpPr>
            <p:spPr bwMode="auto">
              <a:xfrm>
                <a:off x="6985762"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1" name="Rectangle 20">
                <a:extLst>
                  <a:ext uri="{FF2B5EF4-FFF2-40B4-BE49-F238E27FC236}">
                    <a16:creationId xmlns:a16="http://schemas.microsoft.com/office/drawing/2014/main" id="{C4F69FD1-5616-413F-9B1C-EE6965CB4F38}"/>
                  </a:ext>
                </a:extLst>
              </p:cNvPr>
              <p:cNvSpPr/>
              <p:nvPr/>
            </p:nvSpPr>
            <p:spPr bwMode="auto">
              <a:xfrm>
                <a:off x="7099986"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2" name="Rectangle 21">
                <a:extLst>
                  <a:ext uri="{FF2B5EF4-FFF2-40B4-BE49-F238E27FC236}">
                    <a16:creationId xmlns:a16="http://schemas.microsoft.com/office/drawing/2014/main" id="{7D65F24E-2189-4FB0-9862-3F9C53DAA7EA}"/>
                  </a:ext>
                </a:extLst>
              </p:cNvPr>
              <p:cNvSpPr/>
              <p:nvPr/>
            </p:nvSpPr>
            <p:spPr bwMode="auto">
              <a:xfrm>
                <a:off x="7206278"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8B2E214-F4E9-4422-804A-8BBA4F396EF5}"/>
                  </a:ext>
                </a:extLst>
              </p:cNvPr>
              <p:cNvSpPr/>
              <p:nvPr/>
            </p:nvSpPr>
            <p:spPr bwMode="auto">
              <a:xfrm>
                <a:off x="7320502"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4" name="Rectangle 23">
                <a:extLst>
                  <a:ext uri="{FF2B5EF4-FFF2-40B4-BE49-F238E27FC236}">
                    <a16:creationId xmlns:a16="http://schemas.microsoft.com/office/drawing/2014/main" id="{3E05CB2A-E924-4287-B638-9FB9BA78C38A}"/>
                  </a:ext>
                </a:extLst>
              </p:cNvPr>
              <p:cNvSpPr/>
              <p:nvPr/>
            </p:nvSpPr>
            <p:spPr bwMode="auto">
              <a:xfrm>
                <a:off x="7425207"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5" name="Rectangle 24">
                <a:extLst>
                  <a:ext uri="{FF2B5EF4-FFF2-40B4-BE49-F238E27FC236}">
                    <a16:creationId xmlns:a16="http://schemas.microsoft.com/office/drawing/2014/main" id="{73B8A551-F093-433E-99E5-7B5F78F71658}"/>
                  </a:ext>
                </a:extLst>
              </p:cNvPr>
              <p:cNvSpPr/>
              <p:nvPr/>
            </p:nvSpPr>
            <p:spPr bwMode="auto">
              <a:xfrm>
                <a:off x="7539430"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grpSp>
          <p:nvGrpSpPr>
            <p:cNvPr id="8" name="Group 8">
              <a:extLst>
                <a:ext uri="{FF2B5EF4-FFF2-40B4-BE49-F238E27FC236}">
                  <a16:creationId xmlns:a16="http://schemas.microsoft.com/office/drawing/2014/main" id="{CDAFE8A7-1C63-4EF2-9DFB-4D7ABAFB5074}"/>
                </a:ext>
              </a:extLst>
            </p:cNvPr>
            <p:cNvGrpSpPr>
              <a:grpSpLocks/>
            </p:cNvGrpSpPr>
            <p:nvPr/>
          </p:nvGrpSpPr>
          <p:grpSpPr bwMode="auto">
            <a:xfrm rot="5400000">
              <a:off x="2313732" y="2813460"/>
              <a:ext cx="733031" cy="1207526"/>
              <a:chOff x="6767513" y="4391025"/>
              <a:chExt cx="817243" cy="1227904"/>
            </a:xfrm>
          </p:grpSpPr>
          <p:sp>
            <p:nvSpPr>
              <p:cNvPr id="10" name="Rectangle 9">
                <a:extLst>
                  <a:ext uri="{FF2B5EF4-FFF2-40B4-BE49-F238E27FC236}">
                    <a16:creationId xmlns:a16="http://schemas.microsoft.com/office/drawing/2014/main" id="{4E3A69D6-6525-4320-95F5-6D56D73797DB}"/>
                  </a:ext>
                </a:extLst>
              </p:cNvPr>
              <p:cNvSpPr/>
              <p:nvPr/>
            </p:nvSpPr>
            <p:spPr bwMode="auto">
              <a:xfrm>
                <a:off x="6767096"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1" name="Rectangle 10">
                <a:extLst>
                  <a:ext uri="{FF2B5EF4-FFF2-40B4-BE49-F238E27FC236}">
                    <a16:creationId xmlns:a16="http://schemas.microsoft.com/office/drawing/2014/main" id="{F58AC61E-21BC-4F43-B341-32C7A0488506}"/>
                  </a:ext>
                </a:extLst>
              </p:cNvPr>
              <p:cNvSpPr/>
              <p:nvPr/>
            </p:nvSpPr>
            <p:spPr bwMode="auto">
              <a:xfrm>
                <a:off x="6881467"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2" name="Rectangle 11">
                <a:extLst>
                  <a:ext uri="{FF2B5EF4-FFF2-40B4-BE49-F238E27FC236}">
                    <a16:creationId xmlns:a16="http://schemas.microsoft.com/office/drawing/2014/main" id="{091511E4-F9E1-409B-8418-C2547D89895E}"/>
                  </a:ext>
                </a:extLst>
              </p:cNvPr>
              <p:cNvSpPr/>
              <p:nvPr/>
            </p:nvSpPr>
            <p:spPr bwMode="auto">
              <a:xfrm>
                <a:off x="6986308"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3" name="Rectangle 12">
                <a:extLst>
                  <a:ext uri="{FF2B5EF4-FFF2-40B4-BE49-F238E27FC236}">
                    <a16:creationId xmlns:a16="http://schemas.microsoft.com/office/drawing/2014/main" id="{517D8F76-E5DB-48B7-BA78-0C3AD5B79DA3}"/>
                  </a:ext>
                </a:extLst>
              </p:cNvPr>
              <p:cNvSpPr/>
              <p:nvPr/>
            </p:nvSpPr>
            <p:spPr bwMode="auto">
              <a:xfrm>
                <a:off x="710067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8F011D2C-C184-4210-BA39-2DB2C9C5ADFD}"/>
                  </a:ext>
                </a:extLst>
              </p:cNvPr>
              <p:cNvSpPr/>
              <p:nvPr/>
            </p:nvSpPr>
            <p:spPr bwMode="auto">
              <a:xfrm>
                <a:off x="720551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5" name="Rectangle 14">
                <a:extLst>
                  <a:ext uri="{FF2B5EF4-FFF2-40B4-BE49-F238E27FC236}">
                    <a16:creationId xmlns:a16="http://schemas.microsoft.com/office/drawing/2014/main" id="{DEB89B35-4A70-49DE-90B3-8F9AB7C2A354}"/>
                  </a:ext>
                </a:extLst>
              </p:cNvPr>
              <p:cNvSpPr/>
              <p:nvPr/>
            </p:nvSpPr>
            <p:spPr bwMode="auto">
              <a:xfrm>
                <a:off x="731989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6" name="Rectangle 15">
                <a:extLst>
                  <a:ext uri="{FF2B5EF4-FFF2-40B4-BE49-F238E27FC236}">
                    <a16:creationId xmlns:a16="http://schemas.microsoft.com/office/drawing/2014/main" id="{121E3533-EB75-4514-B824-60D211894AE0}"/>
                  </a:ext>
                </a:extLst>
              </p:cNvPr>
              <p:cNvSpPr/>
              <p:nvPr/>
            </p:nvSpPr>
            <p:spPr bwMode="auto">
              <a:xfrm>
                <a:off x="742473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7" name="Rectangle 16">
                <a:extLst>
                  <a:ext uri="{FF2B5EF4-FFF2-40B4-BE49-F238E27FC236}">
                    <a16:creationId xmlns:a16="http://schemas.microsoft.com/office/drawing/2014/main" id="{6AB87C16-00BE-466D-A216-5CCE97B61158}"/>
                  </a:ext>
                </a:extLst>
              </p:cNvPr>
              <p:cNvSpPr/>
              <p:nvPr/>
            </p:nvSpPr>
            <p:spPr bwMode="auto">
              <a:xfrm>
                <a:off x="7539103"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sp>
          <p:nvSpPr>
            <p:cNvPr id="9" name="Rectangle 8">
              <a:extLst>
                <a:ext uri="{FF2B5EF4-FFF2-40B4-BE49-F238E27FC236}">
                  <a16:creationId xmlns:a16="http://schemas.microsoft.com/office/drawing/2014/main" id="{1337E58A-8688-4691-8A19-D857900DEE18}"/>
                </a:ext>
              </a:extLst>
            </p:cNvPr>
            <p:cNvSpPr/>
            <p:nvPr/>
          </p:nvSpPr>
          <p:spPr bwMode="auto">
            <a:xfrm>
              <a:off x="2165411" y="2943472"/>
              <a:ext cx="1040594" cy="947498"/>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200" b="1" dirty="0">
                <a:solidFill>
                  <a:srgbClr val="FF0000"/>
                </a:solidFill>
                <a:latin typeface="Consolas" panose="020B0609020204030204" pitchFamily="49" charset="0"/>
                <a:cs typeface="Consolas" panose="020B0609020204030204" pitchFamily="49" charset="0"/>
              </a:endParaRPr>
            </a:p>
          </p:txBody>
        </p:sp>
      </p:grpSp>
      <p:grpSp>
        <p:nvGrpSpPr>
          <p:cNvPr id="26" name="Group 25"/>
          <p:cNvGrpSpPr/>
          <p:nvPr/>
        </p:nvGrpSpPr>
        <p:grpSpPr>
          <a:xfrm>
            <a:off x="1600093" y="1523919"/>
            <a:ext cx="761532" cy="518836"/>
            <a:chOff x="6400800" y="4724400"/>
            <a:chExt cx="3365626" cy="685800"/>
          </a:xfrm>
        </p:grpSpPr>
        <p:cxnSp>
          <p:nvCxnSpPr>
            <p:cNvPr id="27" name="Straight Connector 26"/>
            <p:cNvCxnSpPr/>
            <p:nvPr/>
          </p:nvCxnSpPr>
          <p:spPr>
            <a:xfrm>
              <a:off x="6400800" y="54102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96200" y="4724400"/>
              <a:ext cx="0" cy="685800"/>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58200" y="4724400"/>
              <a:ext cx="0" cy="6858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471026" y="54102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96200" y="47244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1960932" y="1817061"/>
            <a:ext cx="1884323" cy="976403"/>
            <a:chOff x="436931" y="1817060"/>
            <a:chExt cx="1884323" cy="976403"/>
          </a:xfrm>
        </p:grpSpPr>
        <p:sp>
          <p:nvSpPr>
            <p:cNvPr id="32" name="Rectangle 31"/>
            <p:cNvSpPr/>
            <p:nvPr/>
          </p:nvSpPr>
          <p:spPr>
            <a:xfrm>
              <a:off x="1202554" y="1817060"/>
              <a:ext cx="1118700" cy="97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Edge Detector</a:t>
              </a:r>
            </a:p>
          </p:txBody>
        </p:sp>
        <p:cxnSp>
          <p:nvCxnSpPr>
            <p:cNvPr id="34" name="Straight Connector 33"/>
            <p:cNvCxnSpPr/>
            <p:nvPr/>
          </p:nvCxnSpPr>
          <p:spPr>
            <a:xfrm flipV="1">
              <a:off x="436931" y="2283102"/>
              <a:ext cx="765623" cy="312"/>
            </a:xfrm>
            <a:prstGeom prst="line">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4843152" y="1813396"/>
            <a:ext cx="4681849" cy="435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021075" y="2053577"/>
            <a:ext cx="1836528" cy="369332"/>
          </a:xfrm>
          <a:prstGeom prst="rect">
            <a:avLst/>
          </a:prstGeom>
        </p:spPr>
        <p:txBody>
          <a:bodyPr wrap="none">
            <a:spAutoFit/>
          </a:bodyPr>
          <a:lstStyle/>
          <a:p>
            <a:pPr algn="ctr"/>
            <a:r>
              <a:rPr lang="en-US" b="1" dirty="0">
                <a:solidFill>
                  <a:schemeClr val="bg1"/>
                </a:solidFill>
              </a:rPr>
              <a:t>ARM Cortex-M</a:t>
            </a:r>
          </a:p>
        </p:txBody>
      </p:sp>
      <p:sp>
        <p:nvSpPr>
          <p:cNvPr id="62" name="TextBox 61"/>
          <p:cNvSpPr txBox="1"/>
          <p:nvPr/>
        </p:nvSpPr>
        <p:spPr>
          <a:xfrm>
            <a:off x="2493823" y="5932287"/>
            <a:ext cx="2456051" cy="338554"/>
          </a:xfrm>
          <a:prstGeom prst="rect">
            <a:avLst/>
          </a:prstGeom>
          <a:noFill/>
        </p:spPr>
        <p:txBody>
          <a:bodyPr wrap="square" rtlCol="0">
            <a:spAutoFit/>
          </a:bodyPr>
          <a:lstStyle/>
          <a:p>
            <a:pPr algn="ctr"/>
            <a:r>
              <a:rPr lang="en-US" sz="1600" b="1" dirty="0"/>
              <a:t>Microcontroller Chip</a:t>
            </a:r>
          </a:p>
        </p:txBody>
      </p:sp>
      <p:sp>
        <p:nvSpPr>
          <p:cNvPr id="64" name="Rounded Rectangle 63"/>
          <p:cNvSpPr/>
          <p:nvPr/>
        </p:nvSpPr>
        <p:spPr>
          <a:xfrm>
            <a:off x="7437154" y="2709183"/>
            <a:ext cx="1935446" cy="191209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Execution</a:t>
            </a:r>
          </a:p>
          <a:p>
            <a:pPr algn="ctr"/>
            <a:r>
              <a:rPr lang="en-US" dirty="0"/>
              <a:t>Core</a:t>
            </a:r>
          </a:p>
        </p:txBody>
      </p:sp>
      <p:grpSp>
        <p:nvGrpSpPr>
          <p:cNvPr id="81" name="Group 80"/>
          <p:cNvGrpSpPr/>
          <p:nvPr/>
        </p:nvGrpSpPr>
        <p:grpSpPr>
          <a:xfrm>
            <a:off x="3456598" y="2301890"/>
            <a:ext cx="4063368" cy="1790077"/>
            <a:chOff x="1932598" y="2301889"/>
            <a:chExt cx="4063368" cy="1790077"/>
          </a:xfrm>
        </p:grpSpPr>
        <p:sp>
          <p:nvSpPr>
            <p:cNvPr id="52" name="Rounded Rectangle 51"/>
            <p:cNvSpPr/>
            <p:nvPr/>
          </p:nvSpPr>
          <p:spPr>
            <a:xfrm>
              <a:off x="3588920" y="2793343"/>
              <a:ext cx="1359097" cy="12986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Interrupt Controller</a:t>
              </a:r>
            </a:p>
          </p:txBody>
        </p:sp>
        <p:grpSp>
          <p:nvGrpSpPr>
            <p:cNvPr id="80" name="Group 79"/>
            <p:cNvGrpSpPr/>
            <p:nvPr/>
          </p:nvGrpSpPr>
          <p:grpSpPr>
            <a:xfrm>
              <a:off x="1932598" y="2301889"/>
              <a:ext cx="1656322" cy="1327437"/>
              <a:chOff x="1932598" y="2301889"/>
              <a:chExt cx="1656322" cy="1327437"/>
            </a:xfrm>
          </p:grpSpPr>
          <p:cxnSp>
            <p:nvCxnSpPr>
              <p:cNvPr id="37" name="Straight Connector 36"/>
              <p:cNvCxnSpPr/>
              <p:nvPr/>
            </p:nvCxnSpPr>
            <p:spPr>
              <a:xfrm flipV="1">
                <a:off x="2956855" y="3393296"/>
                <a:ext cx="632065" cy="10919"/>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2" idx="3"/>
              </p:cNvCxnSpPr>
              <p:nvPr/>
            </p:nvCxnSpPr>
            <p:spPr>
              <a:xfrm flipV="1">
                <a:off x="2321254" y="2301889"/>
                <a:ext cx="649409" cy="337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56855" y="2301889"/>
                <a:ext cx="1" cy="11298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32598" y="3044551"/>
                <a:ext cx="1151641" cy="584775"/>
              </a:xfrm>
              <a:prstGeom prst="rect">
                <a:avLst/>
              </a:prstGeom>
              <a:noFill/>
            </p:spPr>
            <p:txBody>
              <a:bodyPr wrap="square" rtlCol="0">
                <a:spAutoFit/>
              </a:bodyPr>
              <a:lstStyle/>
              <a:p>
                <a:pPr algn="ctr"/>
                <a:r>
                  <a:rPr lang="en-US" sz="1600" dirty="0"/>
                  <a:t>Interrupt Request</a:t>
                </a:r>
              </a:p>
            </p:txBody>
          </p:sp>
        </p:grpSp>
        <p:cxnSp>
          <p:nvCxnSpPr>
            <p:cNvPr id="65" name="Straight Connector 64"/>
            <p:cNvCxnSpPr>
              <a:stCxn id="52" idx="3"/>
            </p:cNvCxnSpPr>
            <p:nvPr/>
          </p:nvCxnSpPr>
          <p:spPr>
            <a:xfrm flipV="1">
              <a:off x="4948017" y="3431737"/>
              <a:ext cx="972975" cy="10918"/>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844325" y="2830535"/>
              <a:ext cx="1151641" cy="584775"/>
            </a:xfrm>
            <a:prstGeom prst="rect">
              <a:avLst/>
            </a:prstGeom>
            <a:noFill/>
          </p:spPr>
          <p:txBody>
            <a:bodyPr wrap="square" rtlCol="0">
              <a:spAutoFit/>
            </a:bodyPr>
            <a:lstStyle/>
            <a:p>
              <a:pPr algn="ctr"/>
              <a:r>
                <a:rPr lang="en-US" sz="1600" dirty="0"/>
                <a:t>Interrupt Request</a:t>
              </a:r>
            </a:p>
          </p:txBody>
        </p:sp>
      </p:grpSp>
      <p:sp>
        <p:nvSpPr>
          <p:cNvPr id="74" name="TextBox 73"/>
          <p:cNvSpPr txBox="1"/>
          <p:nvPr/>
        </p:nvSpPr>
        <p:spPr>
          <a:xfrm>
            <a:off x="6874031" y="4712105"/>
            <a:ext cx="2729598" cy="954107"/>
          </a:xfrm>
          <a:prstGeom prst="rect">
            <a:avLst/>
          </a:prstGeom>
          <a:noFill/>
        </p:spPr>
        <p:txBody>
          <a:bodyPr wrap="square" rtlCol="0">
            <a:spAutoFit/>
          </a:bodyPr>
          <a:lstStyle/>
          <a:p>
            <a:pPr marL="342900" indent="-342900">
              <a:buFont typeface="+mj-lt"/>
              <a:buAutoNum type="arabicPeriod"/>
            </a:pPr>
            <a:r>
              <a:rPr lang="en-US" sz="1400" dirty="0">
                <a:solidFill>
                  <a:schemeClr val="bg1"/>
                </a:solidFill>
              </a:rPr>
              <a:t>Stop the current code</a:t>
            </a:r>
          </a:p>
          <a:p>
            <a:pPr marL="342900" indent="-342900">
              <a:buFont typeface="+mj-lt"/>
              <a:buAutoNum type="arabicPeriod"/>
            </a:pPr>
            <a:r>
              <a:rPr lang="en-US" sz="1400" dirty="0">
                <a:solidFill>
                  <a:schemeClr val="bg1"/>
                </a:solidFill>
              </a:rPr>
              <a:t>Service the interrupt request (i.e. turn on the LED)</a:t>
            </a:r>
          </a:p>
          <a:p>
            <a:pPr marL="342900" indent="-342900">
              <a:buFont typeface="+mj-lt"/>
              <a:buAutoNum type="arabicPeriod"/>
            </a:pPr>
            <a:r>
              <a:rPr lang="en-US" sz="1400" dirty="0">
                <a:solidFill>
                  <a:schemeClr val="bg1"/>
                </a:solidFill>
              </a:rPr>
              <a:t>Resume the previous code</a:t>
            </a:r>
          </a:p>
        </p:txBody>
      </p:sp>
      <p:grpSp>
        <p:nvGrpSpPr>
          <p:cNvPr id="90" name="Group 89"/>
          <p:cNvGrpSpPr/>
          <p:nvPr/>
        </p:nvGrpSpPr>
        <p:grpSpPr>
          <a:xfrm>
            <a:off x="2895601" y="3866199"/>
            <a:ext cx="4606519" cy="1931942"/>
            <a:chOff x="1371600" y="3866199"/>
            <a:chExt cx="4606519" cy="1931942"/>
          </a:xfrm>
        </p:grpSpPr>
        <p:sp>
          <p:nvSpPr>
            <p:cNvPr id="84" name="Rectangle 83"/>
            <p:cNvSpPr/>
            <p:nvPr/>
          </p:nvSpPr>
          <p:spPr>
            <a:xfrm>
              <a:off x="1371600" y="4191000"/>
              <a:ext cx="1599063" cy="16071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804743" y="4192771"/>
              <a:ext cx="740908" cy="369332"/>
            </a:xfrm>
            <a:prstGeom prst="rect">
              <a:avLst/>
            </a:prstGeom>
          </p:spPr>
          <p:txBody>
            <a:bodyPr wrap="none">
              <a:spAutoFit/>
            </a:bodyPr>
            <a:lstStyle/>
            <a:p>
              <a:pPr algn="ctr"/>
              <a:r>
                <a:rPr lang="en-US" b="1" dirty="0">
                  <a:solidFill>
                    <a:schemeClr val="bg1"/>
                  </a:solidFill>
                </a:rPr>
                <a:t>Flash</a:t>
              </a:r>
            </a:p>
          </p:txBody>
        </p:sp>
        <p:sp>
          <p:nvSpPr>
            <p:cNvPr id="87" name="Rectangle 86"/>
            <p:cNvSpPr/>
            <p:nvPr/>
          </p:nvSpPr>
          <p:spPr>
            <a:xfrm>
              <a:off x="1386806" y="4964583"/>
              <a:ext cx="1583857" cy="25650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a:t>
              </a:r>
            </a:p>
          </p:txBody>
        </p:sp>
        <p:cxnSp>
          <p:nvCxnSpPr>
            <p:cNvPr id="89" name="Straight Arrow Connector 88"/>
            <p:cNvCxnSpPr>
              <a:stCxn id="87" idx="3"/>
            </p:cNvCxnSpPr>
            <p:nvPr/>
          </p:nvCxnSpPr>
          <p:spPr>
            <a:xfrm flipV="1">
              <a:off x="2970663" y="3866199"/>
              <a:ext cx="3007456" cy="1226637"/>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a:xfrm>
            <a:off x="2863385" y="5211679"/>
            <a:ext cx="1631279" cy="461665"/>
          </a:xfrm>
          <a:prstGeom prst="rect">
            <a:avLst/>
          </a:prstGeom>
          <a:noFill/>
        </p:spPr>
        <p:txBody>
          <a:bodyPr wrap="square" rtlCol="0">
            <a:spAutoFit/>
          </a:bodyPr>
          <a:lstStyle/>
          <a:p>
            <a:pPr algn="ctr"/>
            <a:r>
              <a:rPr lang="en-US" sz="1200" b="1" dirty="0">
                <a:solidFill>
                  <a:schemeClr val="bg1"/>
                </a:solidFill>
              </a:rPr>
              <a:t>ISR: Interrupt Service Handler</a:t>
            </a:r>
          </a:p>
        </p:txBody>
      </p:sp>
    </p:spTree>
    <p:extLst>
      <p:ext uri="{BB962C8B-B14F-4D97-AF65-F5344CB8AC3E}">
        <p14:creationId xmlns:p14="http://schemas.microsoft.com/office/powerpoint/2010/main" val="95009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Masking Priority</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60</a:t>
            </a:fld>
            <a:endParaRPr kumimoji="0" lang="en-US" dirty="0"/>
          </a:p>
        </p:txBody>
      </p:sp>
      <p:sp>
        <p:nvSpPr>
          <p:cNvPr id="4" name="Content Placeholder 3"/>
          <p:cNvSpPr>
            <a:spLocks noGrp="1"/>
          </p:cNvSpPr>
          <p:nvPr>
            <p:ph sz="quarter" idx="1"/>
          </p:nvPr>
        </p:nvSpPr>
        <p:spPr>
          <a:xfrm>
            <a:off x="816864" y="1219200"/>
            <a:ext cx="10765536" cy="2133600"/>
          </a:xfrm>
        </p:spPr>
        <p:txBody>
          <a:bodyPr>
            <a:normAutofit/>
          </a:bodyPr>
          <a:lstStyle/>
          <a:p>
            <a:r>
              <a:rPr lang="en-US" dirty="0"/>
              <a:t>We have discussed enabling/disabling individual interrupts by setting NVIC registers. ARM also provides mechanisms to enable/disable a group of interrupts.</a:t>
            </a:r>
          </a:p>
          <a:p>
            <a:r>
              <a:rPr lang="en-US" altLang="zh-CN" dirty="0"/>
              <a:t>3 Interrupt Mask Registers:</a:t>
            </a:r>
          </a:p>
          <a:p>
            <a:endParaRPr lang="en-US" dirty="0"/>
          </a:p>
        </p:txBody>
      </p:sp>
      <p:graphicFrame>
        <p:nvGraphicFramePr>
          <p:cNvPr id="6" name="Group 24"/>
          <p:cNvGraphicFramePr>
            <a:graphicFrameLocks noGrp="1"/>
          </p:cNvGraphicFramePr>
          <p:nvPr/>
        </p:nvGraphicFramePr>
        <p:xfrm>
          <a:off x="1981201" y="2971800"/>
          <a:ext cx="8207375" cy="3491294"/>
        </p:xfrm>
        <a:graphic>
          <a:graphicData uri="http://schemas.openxmlformats.org/drawingml/2006/table">
            <a:tbl>
              <a:tblPr/>
              <a:tblGrid>
                <a:gridCol w="1828800">
                  <a:extLst>
                    <a:ext uri="{9D8B030D-6E8A-4147-A177-3AD203B41FA5}">
                      <a16:colId xmlns:a16="http://schemas.microsoft.com/office/drawing/2014/main" val="20000"/>
                    </a:ext>
                  </a:extLst>
                </a:gridCol>
                <a:gridCol w="6378575">
                  <a:extLst>
                    <a:ext uri="{9D8B030D-6E8A-4147-A177-3AD203B41FA5}">
                      <a16:colId xmlns:a16="http://schemas.microsoft.com/office/drawing/2014/main" val="20001"/>
                    </a:ext>
                  </a:extLst>
                </a:gridCol>
              </a:tblGrid>
              <a:tr h="4079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800" b="0" i="0" u="none" strike="noStrike" cap="none" normalizeH="0" baseline="0" dirty="0">
                          <a:ln>
                            <a:noFill/>
                          </a:ln>
                          <a:solidFill>
                            <a:srgbClr val="133984"/>
                          </a:solidFill>
                          <a:effectLst/>
                          <a:latin typeface="Arial" charset="0"/>
                          <a:ea typeface="黑体" pitchFamily="2" charset="-122"/>
                        </a:rPr>
                        <a:t>Register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800" b="0" i="0" u="none" strike="noStrike" cap="none" normalizeH="0" baseline="0" dirty="0">
                          <a:ln>
                            <a:noFill/>
                          </a:ln>
                          <a:solidFill>
                            <a:srgbClr val="133984"/>
                          </a:solidFill>
                          <a:effectLst/>
                          <a:latin typeface="Arial" charset="0"/>
                          <a:ea typeface="黑体" pitchFamily="2" charset="-122"/>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extLst>
                  <a:ext uri="{0D108BD9-81ED-4DB2-BD59-A6C34878D82A}">
                    <a16:rowId xmlns:a16="http://schemas.microsoft.com/office/drawing/2014/main" val="10000"/>
                  </a:ext>
                </a:extLst>
              </a:tr>
              <a:tr h="714375">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800" b="0" i="0" u="none" strike="noStrike" cap="none" normalizeH="0" baseline="0" dirty="0">
                          <a:ln>
                            <a:noFill/>
                          </a:ln>
                          <a:solidFill>
                            <a:srgbClr val="133984"/>
                          </a:solidFill>
                          <a:effectLst/>
                          <a:latin typeface="Arial" charset="0"/>
                          <a:ea typeface="黑体" pitchFamily="2" charset="-122"/>
                        </a:rPr>
                        <a:t>PRIMASK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F6A8">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800" b="0" i="0" u="none" strike="noStrike" cap="none" normalizeH="0" baseline="0" dirty="0">
                          <a:ln>
                            <a:noFill/>
                          </a:ln>
                          <a:solidFill>
                            <a:srgbClr val="133984"/>
                          </a:solidFill>
                          <a:effectLst/>
                          <a:latin typeface="Arial" charset="0"/>
                          <a:ea typeface="黑体" pitchFamily="2" charset="-122"/>
                        </a:rPr>
                        <a:t>A 1-bit register. When this is set, it allows Reset, NMI and Hard Fault; all other interrupts and exceptions are disabled (masked); default is 0 (no masking)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F6A8">
                        <a:alpha val="50000"/>
                      </a:srgbClr>
                    </a:solidFill>
                  </a:tcPr>
                </a:tc>
                <a:extLst>
                  <a:ext uri="{0D108BD9-81ED-4DB2-BD59-A6C34878D82A}">
                    <a16:rowId xmlns:a16="http://schemas.microsoft.com/office/drawing/2014/main" val="10001"/>
                  </a:ext>
                </a:extLst>
              </a:tr>
              <a:tr h="712788">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800" b="0" i="0" u="none" strike="noStrike" cap="none" normalizeH="0" baseline="0">
                          <a:ln>
                            <a:noFill/>
                          </a:ln>
                          <a:solidFill>
                            <a:srgbClr val="133984"/>
                          </a:solidFill>
                          <a:effectLst/>
                          <a:latin typeface="Arial" charset="0"/>
                          <a:ea typeface="黑体" pitchFamily="2" charset="-122"/>
                        </a:rPr>
                        <a:t>FAULTMASK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F6A8">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800" b="0" i="0" u="none" strike="noStrike" cap="none" normalizeH="0" baseline="0" dirty="0">
                          <a:ln>
                            <a:noFill/>
                          </a:ln>
                          <a:solidFill>
                            <a:srgbClr val="133984"/>
                          </a:solidFill>
                          <a:effectLst/>
                          <a:latin typeface="Arial" charset="0"/>
                          <a:ea typeface="黑体" pitchFamily="2" charset="-122"/>
                        </a:rPr>
                        <a:t>A 1-bit register. When this is set, it allows only Reset and NMI; all other interrupts and exceptions (including Hard Fault) are disabled; default is 0 (no masking)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8F6A8">
                        <a:alpha val="50000"/>
                      </a:srgbClr>
                    </a:solidFill>
                  </a:tcPr>
                </a:tc>
                <a:extLst>
                  <a:ext uri="{0D108BD9-81ED-4DB2-BD59-A6C34878D82A}">
                    <a16:rowId xmlns:a16="http://schemas.microsoft.com/office/drawing/2014/main" val="10002"/>
                  </a:ext>
                </a:extLst>
              </a:tr>
              <a:tr h="1136650">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800" b="0" i="0" u="none" strike="noStrike" cap="none" normalizeH="0" baseline="0" dirty="0">
                          <a:ln>
                            <a:noFill/>
                          </a:ln>
                          <a:solidFill>
                            <a:srgbClr val="133984"/>
                          </a:solidFill>
                          <a:effectLst/>
                          <a:latin typeface="Arial" charset="0"/>
                          <a:ea typeface="黑体" pitchFamily="2" charset="-122"/>
                        </a:rPr>
                        <a:t>BASEPRI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8F6A8">
                        <a:alpha val="50000"/>
                      </a:srgbClr>
                    </a:solidFill>
                  </a:tcPr>
                </a:tc>
                <a:tc>
                  <a:txBody>
                    <a:bodyPr/>
                    <a:lstStyle/>
                    <a:p>
                      <a:pPr marL="0" marR="0" lvl="0" indent="0" algn="l" defTabSz="914400" rtl="0" eaLnBrk="1" fontAlgn="base" latinLnBrk="0" hangingPunct="1">
                        <a:lnSpc>
                          <a:spcPct val="110000"/>
                        </a:lnSpc>
                        <a:spcBef>
                          <a:spcPct val="20000"/>
                        </a:spcBef>
                        <a:spcAft>
                          <a:spcPct val="0"/>
                        </a:spcAft>
                        <a:buClrTx/>
                        <a:buSzPct val="120000"/>
                        <a:buFontTx/>
                        <a:buNone/>
                        <a:tabLst/>
                      </a:pPr>
                      <a:r>
                        <a:rPr kumimoji="0" lang="en-US" altLang="zh-CN" sz="1800" b="0" i="0" u="none" strike="noStrike" cap="none" normalizeH="0" baseline="0" dirty="0">
                          <a:ln>
                            <a:noFill/>
                          </a:ln>
                          <a:solidFill>
                            <a:srgbClr val="133984"/>
                          </a:solidFill>
                          <a:effectLst/>
                          <a:latin typeface="Arial" charset="0"/>
                          <a:ea typeface="黑体" pitchFamily="2" charset="-122"/>
                        </a:rPr>
                        <a:t>A register of up to 9 bits. It defines the masking priority level. When this is set, it disables all interrupts of the same or lower importance (same or larger priority values)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8F6A8">
                        <a:alpha val="5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6146784"/>
      </p:ext>
    </p:extLst>
  </p:cSld>
  <p:clrMapOvr>
    <a:masterClrMapping/>
  </p:clrMapOvr>
  <mc:AlternateContent xmlns:mc="http://schemas.openxmlformats.org/markup-compatibility/2006" xmlns:p14="http://schemas.microsoft.com/office/powerpoint/2010/main">
    <mc:Choice Requires="p14">
      <p:transition spd="slow" p14:dur="2000" advTm="41805"/>
    </mc:Choice>
    <mc:Fallback xmlns="">
      <p:transition spd="slow" advTm="41805"/>
    </mc:Fallback>
  </mc:AlternateContent>
  <p:extLst>
    <p:ext uri="{3A86A75C-4F4B-4683-9AE1-C65F6400EC91}">
      <p14:laserTraceLst xmlns:p14="http://schemas.microsoft.com/office/powerpoint/2010/main">
        <p14:tracePtLst>
          <p14:tracePt t="30204" x="2852738" y="3987800"/>
          <p14:tracePt t="30581" x="2852738" y="3970338"/>
          <p14:tracePt t="30656" x="2870200" y="3962400"/>
          <p14:tracePt t="30674" x="2895600" y="3944938"/>
          <p14:tracePt t="30687" x="2905125" y="3944938"/>
          <p14:tracePt t="30704" x="2913063" y="3944938"/>
          <p14:tracePt t="30720" x="2922588" y="3935413"/>
          <p14:tracePt t="30737" x="2930525" y="3935413"/>
          <p14:tracePt t="30906" x="2955925" y="3927475"/>
          <p14:tracePt t="30924" x="2955925" y="3910013"/>
          <p14:tracePt t="30954" x="2981325" y="3892550"/>
          <p14:tracePt t="30970" x="2998788" y="3884613"/>
          <p14:tracePt t="31004" x="3008313" y="3876675"/>
          <p14:tracePt t="31021" x="3025775" y="3867150"/>
          <p14:tracePt t="31054" x="3041650" y="3867150"/>
          <p14:tracePt t="31070" x="3051175" y="3867150"/>
          <p14:tracePt t="31087" x="3051175" y="3849688"/>
          <p14:tracePt t="31126" x="3059113" y="3824288"/>
          <p14:tracePt t="31142" x="3059113" y="3816350"/>
          <p14:tracePt t="31156" x="3059113" y="3798888"/>
          <p14:tracePt t="31188" x="3059113" y="3773488"/>
          <p14:tracePt t="31204" x="3059113" y="3756025"/>
          <p14:tracePt t="31221" x="3059113" y="3746500"/>
          <p14:tracePt t="31237" x="3041650" y="3721100"/>
          <p14:tracePt t="31238" x="3033713" y="3721100"/>
          <p14:tracePt t="31254" x="3033713" y="3703638"/>
          <p14:tracePt t="31270" x="3008313" y="3686175"/>
          <p14:tracePt t="31272" x="2990850" y="3686175"/>
          <p14:tracePt t="31287" x="2990850" y="3678238"/>
          <p14:tracePt t="31288" x="2981325" y="3670300"/>
          <p14:tracePt t="31321" x="2973388" y="3660775"/>
          <p14:tracePt t="31376" x="2955925" y="3660775"/>
          <p14:tracePt t="31390" x="2938463" y="3660775"/>
          <p14:tracePt t="31407" x="2930525" y="3660775"/>
          <p14:tracePt t="31424" x="2895600" y="3660775"/>
          <p14:tracePt t="31485" x="2844800" y="3660775"/>
          <p14:tracePt t="31504" x="2819400" y="3678238"/>
          <p14:tracePt t="31521" x="2809875" y="3678238"/>
          <p14:tracePt t="31537" x="2776538" y="3678238"/>
          <p14:tracePt t="31554" x="2749550" y="3686175"/>
          <p14:tracePt t="31570" x="2741613" y="3686175"/>
          <p14:tracePt t="31588" x="2716213" y="3695700"/>
          <p14:tracePt t="31609" x="2716213" y="3703638"/>
          <p14:tracePt t="31673" x="2706688" y="3703638"/>
          <p14:tracePt t="31704" x="2706688" y="3721100"/>
          <p14:tracePt t="31737" x="2689225" y="3746500"/>
          <p14:tracePt t="31754" x="2689225" y="3756025"/>
          <p14:tracePt t="31771" x="2689225" y="3789363"/>
          <p14:tracePt t="31787" x="2689225" y="3798888"/>
          <p14:tracePt t="31804" x="2706688" y="3824288"/>
          <p14:tracePt t="31820" x="2724150" y="3841750"/>
          <p14:tracePt t="31838" x="2724150" y="3849688"/>
          <p14:tracePt t="31844" x="2733675" y="3867150"/>
          <p14:tracePt t="31859" x="2741613" y="3876675"/>
          <p14:tracePt t="31876" x="2749550" y="3876675"/>
          <p14:tracePt t="31890" x="2749550" y="3892550"/>
          <p14:tracePt t="31907" x="2759075" y="3902075"/>
          <p14:tracePt t="31923" x="2767013" y="3902075"/>
          <p14:tracePt t="31938" x="2792413" y="3902075"/>
          <p14:tracePt t="31971" x="2809875" y="3902075"/>
          <p14:tracePt t="31987" x="2819400" y="3902075"/>
          <p14:tracePt t="32004" x="2852738" y="3902075"/>
          <p14:tracePt t="32021" x="2879725" y="3902075"/>
          <p14:tracePt t="32038" x="2905125" y="3902075"/>
          <p14:tracePt t="32054" x="2930525" y="3902075"/>
          <p14:tracePt t="32071" x="2965450" y="3902075"/>
          <p14:tracePt t="32088" x="2973388" y="3902075"/>
          <p14:tracePt t="32126" x="2998788" y="3902075"/>
          <p14:tracePt t="32157" x="3033713" y="3892550"/>
          <p14:tracePt t="32187" x="3033713" y="3884613"/>
          <p14:tracePt t="32204" x="3051175" y="3876675"/>
          <p14:tracePt t="32220" x="3051175" y="3841750"/>
          <p14:tracePt t="32237" x="3059113" y="3824288"/>
          <p14:tracePt t="32254" x="3068638" y="3798888"/>
          <p14:tracePt t="32271" x="3076575" y="3781425"/>
          <p14:tracePt t="32272" x="3076575" y="3763963"/>
          <p14:tracePt t="32288" x="3076575" y="3756025"/>
          <p14:tracePt t="32304" x="3076575" y="3721100"/>
          <p14:tracePt t="32321" x="3059113" y="3695700"/>
          <p14:tracePt t="32337" x="3051175" y="3670300"/>
          <p14:tracePt t="32344" x="3033713" y="3652838"/>
          <p14:tracePt t="32359" x="3016250" y="3643313"/>
          <p14:tracePt t="32376" x="2990850" y="3635375"/>
          <p14:tracePt t="32393" x="2973388" y="3617913"/>
          <p14:tracePt t="32394" x="2965450" y="3617913"/>
          <p14:tracePt t="32407" x="2955925" y="3617913"/>
          <p14:tracePt t="32424" x="2938463" y="3609975"/>
          <p14:tracePt t="32440" x="2922588" y="3609975"/>
          <p14:tracePt t="32486" x="2895600" y="3609975"/>
          <p14:tracePt t="32504" x="2879725" y="3609975"/>
          <p14:tracePt t="32522" x="2852738" y="3609975"/>
          <p14:tracePt t="32535" x="2827338" y="3609975"/>
          <p14:tracePt t="32550" x="2801938" y="3609975"/>
          <p14:tracePt t="32563" x="2792413" y="3627438"/>
          <p14:tracePt t="32564" x="2784475" y="3627438"/>
          <p14:tracePt t="32580" x="2749550" y="3652838"/>
          <p14:tracePt t="32594" x="2741613" y="3652838"/>
          <p14:tracePt t="32610" x="2724150" y="3678238"/>
          <p14:tracePt t="32627" x="2716213" y="3678238"/>
          <p14:tracePt t="32644" x="2706688" y="3678238"/>
          <p14:tracePt t="32660" x="2706688" y="3695700"/>
          <p14:tracePt t="32672" x="2689225" y="3703638"/>
          <p14:tracePt t="32689" x="2689225" y="3729038"/>
          <p14:tracePt t="32704" x="2689225" y="3746500"/>
          <p14:tracePt t="32721" x="2689225" y="3773488"/>
          <p14:tracePt t="32737" x="2689225" y="3798888"/>
          <p14:tracePt t="32754" x="2681288" y="3816350"/>
          <p14:tracePt t="32770" x="2681288" y="3824288"/>
          <p14:tracePt t="32787" x="2681288" y="3849688"/>
          <p14:tracePt t="32804" x="2706688" y="3876675"/>
          <p14:tracePt t="32838" x="2759075" y="3910013"/>
          <p14:tracePt t="32843" x="2767013" y="3919538"/>
          <p14:tracePt t="32859" x="2801938" y="3935413"/>
          <p14:tracePt t="32860" x="2819400" y="3944938"/>
          <p14:tracePt t="32876" x="2852738" y="3944938"/>
          <p14:tracePt t="32892" x="2922588" y="3970338"/>
          <p14:tracePt t="32907" x="2965450" y="3970338"/>
          <p14:tracePt t="32923" x="3041650" y="4005263"/>
          <p14:tracePt t="32937" x="3084513" y="4005263"/>
          <p14:tracePt t="32954" x="3111500" y="4005263"/>
          <p14:tracePt t="32971" x="3128963" y="4005263"/>
          <p14:tracePt t="32987" x="3144838" y="4005263"/>
          <p14:tracePt t="33005" x="3154363" y="4005263"/>
          <p14:tracePt t="33087" x="3154363" y="3987800"/>
          <p14:tracePt t="33104" x="3154363" y="3962400"/>
          <p14:tracePt t="33110" x="3136900" y="3952875"/>
          <p14:tracePt t="33126" x="3119438" y="3919538"/>
          <p14:tracePt t="33142" x="3111500" y="3910013"/>
          <p14:tracePt t="33156" x="3094038" y="3884613"/>
          <p14:tracePt t="33174" x="3084513" y="3867150"/>
          <p14:tracePt t="33187" x="3068638" y="3841750"/>
          <p14:tracePt t="33205" x="3068638" y="3824288"/>
          <p14:tracePt t="33237" x="3051175" y="3816350"/>
          <p14:tracePt t="33271" x="3033713" y="3816350"/>
          <p14:tracePt t="33287" x="3016250" y="3798888"/>
          <p14:tracePt t="33321" x="3008313" y="3798888"/>
          <p14:tracePt t="33375" x="2990850" y="3789363"/>
          <p14:tracePt t="33407" x="2981325" y="3781425"/>
          <p14:tracePt t="33587" x="0" y="0"/>
        </p14:tracePtLst>
        <p14:tracePtLst>
          <p14:tracePt t="34908" x="1555750" y="4718050"/>
          <p14:tracePt t="35038" x="1546225" y="4718050"/>
          <p14:tracePt t="35054" x="1520825" y="4718050"/>
          <p14:tracePt t="35071" x="1460500" y="4718050"/>
          <p14:tracePt t="35078" x="1435100" y="4718050"/>
          <p14:tracePt t="35094" x="1366838" y="4718050"/>
          <p14:tracePt t="35111" x="1323975" y="4710113"/>
          <p14:tracePt t="35125" x="1281113" y="4710113"/>
          <p14:tracePt t="35141" x="1228725" y="4710113"/>
          <p14:tracePt t="35142" x="1211263" y="4710113"/>
          <p14:tracePt t="35158" x="1160463" y="4710113"/>
          <p14:tracePt t="35174" x="1100138" y="4710113"/>
          <p14:tracePt t="35188" x="1074738" y="4710113"/>
          <p14:tracePt t="35204" x="1057275" y="4710113"/>
          <p14:tracePt t="35221" x="1031875" y="4710113"/>
          <p14:tracePt t="35238" x="1014413" y="4710113"/>
          <p14:tracePt t="35255" x="1004888" y="4710113"/>
          <p14:tracePt t="35424" x="1031875" y="4710113"/>
          <p14:tracePt t="35439" x="1047750" y="4710113"/>
          <p14:tracePt t="35484" x="1160463" y="4710113"/>
          <p14:tracePt t="35504" x="1220788" y="4710113"/>
          <p14:tracePt t="35523" x="1289050" y="4710113"/>
          <p14:tracePt t="35533" x="1323975" y="4710113"/>
          <p14:tracePt t="35548" x="1384300" y="4725988"/>
          <p14:tracePt t="35564" x="1409700" y="4725988"/>
          <p14:tracePt t="35581" x="1435100" y="4725988"/>
          <p14:tracePt t="35598" x="1452563" y="4725988"/>
          <p14:tracePt t="35626" x="1470025" y="4725988"/>
          <p14:tracePt t="35906" x="0" y="0"/>
        </p14:tracePtLst>
        <p14:tracePtLst>
          <p14:tracePt t="37188" x="1185863" y="5551488"/>
          <p14:tracePt t="37254" x="1177925" y="5551488"/>
          <p14:tracePt t="37361" x="1177925" y="5543550"/>
          <p14:tracePt t="37377" x="1193800" y="5543550"/>
          <p14:tracePt t="37391" x="1228725" y="5543550"/>
          <p14:tracePt t="37408" x="1254125" y="5543550"/>
          <p14:tracePt t="37424" x="1281113" y="5543550"/>
          <p14:tracePt t="37438" x="1323975" y="5543550"/>
          <p14:tracePt t="37454" x="1366838" y="5543550"/>
          <p14:tracePt t="37493" x="1443038" y="5561013"/>
          <p14:tracePt t="37504" x="1477963" y="5561013"/>
          <p14:tracePt t="37521" x="1503363" y="5561013"/>
          <p14:tracePt t="37540" x="1546225" y="5561013"/>
          <p14:tracePt t="37541" x="1555750" y="5561013"/>
          <p14:tracePt t="37551" x="1590675" y="5561013"/>
          <p14:tracePt t="37567" x="1633538" y="5568950"/>
          <p14:tracePt t="37582" x="1676400" y="5576888"/>
          <p14:tracePt t="37594" x="1701800" y="5576888"/>
          <p14:tracePt t="37611" x="1727200" y="5576888"/>
          <p14:tracePt t="37627" x="1744663" y="5586413"/>
          <p14:tracePt t="37641" x="1770063" y="5586413"/>
          <p14:tracePt t="37658" x="1795463" y="5594350"/>
          <p14:tracePt t="37674" x="1838325" y="5594350"/>
          <p14:tracePt t="37688" x="1865313" y="5594350"/>
          <p14:tracePt t="37705" x="1890713" y="5611813"/>
          <p14:tracePt t="37721" x="1933575" y="5611813"/>
          <p14:tracePt t="37738" x="1958975" y="5611813"/>
          <p14:tracePt t="37754" x="1993900" y="5611813"/>
          <p14:tracePt t="37771" x="2019300" y="5611813"/>
          <p14:tracePt t="37788" x="2062163" y="5611813"/>
          <p14:tracePt t="37805" x="2105025" y="5611813"/>
          <p14:tracePt t="37821" x="2147888" y="5611813"/>
          <p14:tracePt t="37822" x="2157413" y="5611813"/>
          <p14:tracePt t="37829" x="2174875" y="5611813"/>
          <p14:tracePt t="37844" x="2235200" y="5611813"/>
          <p14:tracePt t="37861" x="2268538" y="5611813"/>
          <p14:tracePt t="37878" x="2328863" y="5611813"/>
          <p14:tracePt t="37892" x="2354263" y="5611813"/>
          <p14:tracePt t="37907" x="2371725" y="5611813"/>
          <p14:tracePt t="37924" x="2414588" y="5611813"/>
          <p14:tracePt t="37938" x="2457450" y="5611813"/>
          <p14:tracePt t="37954" x="2484438" y="5611813"/>
          <p14:tracePt t="37971" x="2543175" y="5611813"/>
          <p14:tracePt t="37988" x="2586038" y="5611813"/>
          <p14:tracePt t="37988" x="2595563" y="5611813"/>
          <p14:tracePt t="38004" x="2620963" y="5611813"/>
          <p14:tracePt t="38021" x="2655888" y="5611813"/>
          <p14:tracePt t="38037" x="2663825" y="5611813"/>
          <p14:tracePt t="38054" x="2681288" y="5611813"/>
          <p14:tracePt t="38071" x="2698750" y="5611813"/>
          <p14:tracePt t="38088" x="2706688" y="5611813"/>
          <p14:tracePt t="38121" x="2733675" y="5594350"/>
          <p14:tracePt t="38143" x="2741613" y="5576888"/>
          <p14:tracePt t="38157" x="2749550" y="5576888"/>
          <p14:tracePt t="38173" x="2776538" y="5568950"/>
          <p14:tracePt t="38190" x="2776538" y="5561013"/>
          <p14:tracePt t="38321" x="2776538" y="5551488"/>
          <p14:tracePt t="38521" x="2767013" y="5551488"/>
          <p14:tracePt t="38584" x="2741613" y="5551488"/>
          <p14:tracePt t="38604" x="2741613" y="5576888"/>
          <p14:tracePt t="38626" x="2741613" y="5603875"/>
          <p14:tracePt t="38645" x="2749550" y="5611813"/>
          <p14:tracePt t="38955" x="2749550" y="5619750"/>
          <p14:tracePt t="38971" x="2733675" y="5619750"/>
          <p14:tracePt t="38972" x="2724150" y="5619750"/>
          <p14:tracePt t="38988" x="2706688" y="5619750"/>
          <p14:tracePt t="39005" x="2689225" y="5619750"/>
          <p14:tracePt t="39205" x="2706688" y="5619750"/>
          <p14:tracePt t="39238" x="2724150" y="5619750"/>
          <p14:tracePt t="39391" x="2741613" y="5619750"/>
          <p14:tracePt t="40021" x="0" y="0"/>
        </p14:tracePtLst>
      </p14:laserTraceLst>
    </p:ext>
    <p:ext uri="{E180D4A7-C9FB-4DFB-919C-405C955672EB}">
      <p14:showEvtLst xmlns:p14="http://schemas.microsoft.com/office/powerpoint/2010/main">
        <p14:playEvt time="75" objId="6"/>
        <p14:stopEvt time="40571" objId="6"/>
      </p14:showEvtLst>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Exception-masking registers (PRIMASK, FAULTMASK and BASEPRI)</a:t>
            </a:r>
          </a:p>
        </p:txBody>
      </p:sp>
      <p:sp>
        <p:nvSpPr>
          <p:cNvPr id="3" name="Content Placeholder 2"/>
          <p:cNvSpPr>
            <a:spLocks noGrp="1"/>
          </p:cNvSpPr>
          <p:nvPr>
            <p:ph sz="quarter" idx="1"/>
          </p:nvPr>
        </p:nvSpPr>
        <p:spPr>
          <a:xfrm>
            <a:off x="609600" y="1219200"/>
            <a:ext cx="11582400" cy="4937760"/>
          </a:xfrm>
        </p:spPr>
        <p:txBody>
          <a:bodyPr>
            <a:normAutofit fontScale="92500" lnSpcReduction="10000"/>
          </a:bodyPr>
          <a:lstStyle/>
          <a:p>
            <a:r>
              <a:rPr lang="en-US" sz="2400" dirty="0">
                <a:solidFill>
                  <a:srgbClr val="C00000"/>
                </a:solidFill>
              </a:rPr>
              <a:t>PRIMASK</a:t>
            </a:r>
            <a:r>
              <a:rPr lang="en-US" sz="2400" dirty="0"/>
              <a:t>: Used to disable all exceptions except Non-</a:t>
            </a:r>
            <a:r>
              <a:rPr lang="en-US" sz="2400" dirty="0" err="1"/>
              <a:t>maskable</a:t>
            </a:r>
            <a:r>
              <a:rPr lang="en-US" sz="2400" dirty="0"/>
              <a:t> interrupt (NMI) and hard fault.</a:t>
            </a:r>
          </a:p>
          <a:p>
            <a:pPr lvl="1"/>
            <a:r>
              <a:rPr lang="en-US" sz="1800" dirty="0"/>
              <a:t>Write 1 to PRIMASK to disable all interrupts except NMI</a:t>
            </a:r>
          </a:p>
          <a:p>
            <a:pPr lvl="1"/>
            <a:endParaRPr lang="en-US" sz="2100" dirty="0"/>
          </a:p>
          <a:p>
            <a:pPr lvl="1"/>
            <a:endParaRPr lang="en-US" sz="2100" dirty="0"/>
          </a:p>
          <a:p>
            <a:pPr lvl="1"/>
            <a:r>
              <a:rPr lang="en-US" sz="2100" dirty="0"/>
              <a:t>Write 0 to PRIMASK to enable all interrupts</a:t>
            </a:r>
          </a:p>
          <a:p>
            <a:pPr marL="274320" lvl="1" indent="0">
              <a:buNone/>
            </a:pPr>
            <a:endParaRPr lang="en-US" sz="2100" dirty="0">
              <a:solidFill>
                <a:schemeClr val="tx1"/>
              </a:solidFill>
            </a:endParaRPr>
          </a:p>
          <a:p>
            <a:pPr marL="274320" lvl="1" indent="0">
              <a:buNone/>
            </a:pPr>
            <a:endParaRPr lang="en-US" sz="2100" dirty="0">
              <a:solidFill>
                <a:schemeClr val="tx1"/>
              </a:solidFill>
            </a:endParaRPr>
          </a:p>
          <a:p>
            <a:pPr marL="274320" lvl="1" indent="0">
              <a:buNone/>
            </a:pPr>
            <a:endParaRPr lang="en-US" sz="1200" dirty="0">
              <a:solidFill>
                <a:schemeClr val="tx1"/>
              </a:solidFill>
            </a:endParaRPr>
          </a:p>
          <a:p>
            <a:r>
              <a:rPr lang="en-US" sz="2400" dirty="0">
                <a:solidFill>
                  <a:srgbClr val="C00000"/>
                </a:solidFill>
              </a:rPr>
              <a:t>FAULTMASK</a:t>
            </a:r>
            <a:r>
              <a:rPr lang="en-US" sz="2400" dirty="0"/>
              <a:t>: Like PRIMASK but change the current priority level to -1, so that even hard fault handler is blocked </a:t>
            </a:r>
          </a:p>
          <a:p>
            <a:endParaRPr lang="en-US" sz="2400" dirty="0"/>
          </a:p>
          <a:p>
            <a:r>
              <a:rPr lang="en-US" sz="2400" dirty="0">
                <a:solidFill>
                  <a:srgbClr val="C00000"/>
                </a:solidFill>
              </a:rPr>
              <a:t>BASEPRI</a:t>
            </a:r>
            <a:r>
              <a:rPr lang="en-US" sz="2400" dirty="0"/>
              <a:t>: Disable interrupts only with priority lower than a certain level</a:t>
            </a:r>
          </a:p>
          <a:p>
            <a:pPr lvl="1"/>
            <a:r>
              <a:rPr lang="en-US" sz="2000" dirty="0"/>
              <a:t>Example, disable all exceptions with priority level larger than 0x60 (MSR moves the value in R0 into the BASEPRI special register.)</a:t>
            </a:r>
          </a:p>
          <a:p>
            <a:pPr marL="274320" lvl="1" indent="0">
              <a:buNone/>
            </a:pPr>
            <a:r>
              <a:rPr lang="en-US" sz="2000" dirty="0"/>
              <a:t>	</a:t>
            </a:r>
            <a:r>
              <a:rPr lang="en-US" sz="2000" dirty="0">
                <a:latin typeface="Consolas" pitchFamily="49" charset="0"/>
                <a:cs typeface="Consolas" pitchFamily="49" charset="0"/>
              </a:rPr>
              <a:t>	</a:t>
            </a:r>
            <a:endParaRPr lang="en-US" sz="2000" dirty="0"/>
          </a:p>
        </p:txBody>
      </p:sp>
      <p:sp>
        <p:nvSpPr>
          <p:cNvPr id="4" name="Slide Number Placeholder 3"/>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61</a:t>
            </a:fld>
            <a:endParaRPr kumimoji="0" lang="en-US" dirty="0"/>
          </a:p>
        </p:txBody>
      </p:sp>
      <p:sp>
        <p:nvSpPr>
          <p:cNvPr id="5" name="Rectangle 4"/>
          <p:cNvSpPr/>
          <p:nvPr/>
        </p:nvSpPr>
        <p:spPr>
          <a:xfrm>
            <a:off x="3458464" y="1986419"/>
            <a:ext cx="23622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74320" lvl="1"/>
            <a:r>
              <a:rPr lang="en-US" sz="1600" dirty="0">
                <a:latin typeface="Consolas" pitchFamily="49" charset="0"/>
                <a:cs typeface="Consolas" pitchFamily="49" charset="0"/>
              </a:rPr>
              <a:t>MOV R0, #1</a:t>
            </a:r>
          </a:p>
          <a:p>
            <a:pPr marL="274320" lvl="1"/>
            <a:r>
              <a:rPr lang="en-US" sz="1600" dirty="0">
                <a:latin typeface="Consolas" pitchFamily="49" charset="0"/>
                <a:cs typeface="Consolas" pitchFamily="49" charset="0"/>
              </a:rPr>
              <a:t>MSR PRIMASK, R0</a:t>
            </a:r>
          </a:p>
        </p:txBody>
      </p:sp>
      <p:sp>
        <p:nvSpPr>
          <p:cNvPr id="6" name="Rectangle 5"/>
          <p:cNvSpPr/>
          <p:nvPr/>
        </p:nvSpPr>
        <p:spPr>
          <a:xfrm>
            <a:off x="3458464" y="2895600"/>
            <a:ext cx="23622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74320" lvl="1"/>
            <a:r>
              <a:rPr lang="en-US" sz="1600" dirty="0">
                <a:latin typeface="Consolas" pitchFamily="49" charset="0"/>
                <a:cs typeface="Consolas" pitchFamily="49" charset="0"/>
              </a:rPr>
              <a:t>MOV R0, #0</a:t>
            </a:r>
          </a:p>
          <a:p>
            <a:pPr marL="274320" lvl="1"/>
            <a:r>
              <a:rPr lang="en-US" sz="1600" dirty="0">
                <a:latin typeface="Consolas" pitchFamily="49" charset="0"/>
                <a:cs typeface="Consolas" pitchFamily="49" charset="0"/>
              </a:rPr>
              <a:t>MSR PRIMASK, R0</a:t>
            </a:r>
          </a:p>
        </p:txBody>
      </p:sp>
      <p:sp>
        <p:nvSpPr>
          <p:cNvPr id="7" name="Rectangle 6"/>
          <p:cNvSpPr/>
          <p:nvPr/>
        </p:nvSpPr>
        <p:spPr>
          <a:xfrm>
            <a:off x="3458464" y="5751981"/>
            <a:ext cx="23622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74320" lvl="1"/>
            <a:r>
              <a:rPr lang="en-US" sz="1600" dirty="0">
                <a:latin typeface="Consolas" pitchFamily="49" charset="0"/>
                <a:cs typeface="Consolas" pitchFamily="49" charset="0"/>
              </a:rPr>
              <a:t>MOV R0, #0x60</a:t>
            </a:r>
          </a:p>
          <a:p>
            <a:pPr marL="274320" lvl="1"/>
            <a:r>
              <a:rPr lang="en-US" sz="1600" dirty="0">
                <a:latin typeface="Consolas" pitchFamily="49" charset="0"/>
                <a:cs typeface="Consolas" pitchFamily="49" charset="0"/>
              </a:rPr>
              <a:t>MSR BASEPRI, R0</a:t>
            </a:r>
            <a:endParaRPr lang="en-US" sz="1600" dirty="0"/>
          </a:p>
        </p:txBody>
      </p:sp>
    </p:spTree>
    <p:extLst>
      <p:ext uri="{BB962C8B-B14F-4D97-AF65-F5344CB8AC3E}">
        <p14:creationId xmlns:p14="http://schemas.microsoft.com/office/powerpoint/2010/main" val="158893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FD97-5CB2-2211-9DA9-AE5F858AAA65}"/>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BF9FCFE3-BE68-8144-D1FD-32224824A1CC}"/>
              </a:ext>
            </a:extLst>
          </p:cNvPr>
          <p:cNvSpPr>
            <a:spLocks noGrp="1"/>
          </p:cNvSpPr>
          <p:nvPr>
            <p:ph type="sldNum" sz="quarter" idx="12"/>
          </p:nvPr>
        </p:nvSpPr>
        <p:spPr/>
        <p:txBody>
          <a:bodyPr/>
          <a:lstStyle/>
          <a:p>
            <a:fld id="{EA7C8D44-3667-46F6-9772-CC52308E2A7F}" type="slidenum">
              <a:rPr kumimoji="0" lang="en-US" smtClean="0"/>
              <a:pPr/>
              <a:t>62</a:t>
            </a:fld>
            <a:endParaRPr kumimoji="0" lang="en-US" dirty="0"/>
          </a:p>
        </p:txBody>
      </p:sp>
      <p:sp>
        <p:nvSpPr>
          <p:cNvPr id="4" name="Content Placeholder 3">
            <a:extLst>
              <a:ext uri="{FF2B5EF4-FFF2-40B4-BE49-F238E27FC236}">
                <a16:creationId xmlns:a16="http://schemas.microsoft.com/office/drawing/2014/main" id="{5D1886C9-CA2B-0A1F-25F6-E16F630D3B68}"/>
              </a:ext>
            </a:extLst>
          </p:cNvPr>
          <p:cNvSpPr>
            <a:spLocks noGrp="1"/>
          </p:cNvSpPr>
          <p:nvPr>
            <p:ph sz="quarter" idx="1"/>
          </p:nvPr>
        </p:nvSpPr>
        <p:spPr/>
        <p:txBody>
          <a:bodyPr/>
          <a:lstStyle/>
          <a:p>
            <a:r>
              <a:rPr lang="en-US" dirty="0"/>
              <a:t>Lecture 9: Interrupts</a:t>
            </a:r>
          </a:p>
          <a:p>
            <a:pPr lvl="1"/>
            <a:r>
              <a:rPr lang="en-US" dirty="0">
                <a:hlinkClick r:id="rId2"/>
              </a:rPr>
              <a:t>https://www.youtube.com/watch?v=uFBNf7F3l60&amp;list=PLRJhV4hUhIymmp5CCeIFPyxbknsdcXCc8&amp;index=9</a:t>
            </a:r>
            <a:endParaRPr lang="en-US" dirty="0"/>
          </a:p>
          <a:p>
            <a:pPr lvl="1"/>
            <a:endParaRPr lang="en-US" dirty="0"/>
          </a:p>
        </p:txBody>
      </p:sp>
    </p:spTree>
    <p:extLst>
      <p:ext uri="{BB962C8B-B14F-4D97-AF65-F5344CB8AC3E}">
        <p14:creationId xmlns:p14="http://schemas.microsoft.com/office/powerpoint/2010/main" val="297250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support interrupt?</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7</a:t>
            </a:fld>
            <a:endParaRPr kumimoji="0" lang="en-US" dirty="0"/>
          </a:p>
        </p:txBody>
      </p:sp>
      <p:grpSp>
        <p:nvGrpSpPr>
          <p:cNvPr id="6" name="Group 5"/>
          <p:cNvGrpSpPr/>
          <p:nvPr/>
        </p:nvGrpSpPr>
        <p:grpSpPr>
          <a:xfrm>
            <a:off x="1820162" y="1311276"/>
            <a:ext cx="8382000" cy="5410835"/>
            <a:chOff x="2076485" y="2870807"/>
            <a:chExt cx="1207526" cy="1101376"/>
          </a:xfrm>
        </p:grpSpPr>
        <p:grpSp>
          <p:nvGrpSpPr>
            <p:cNvPr id="7" name="Group 7">
              <a:extLst>
                <a:ext uri="{FF2B5EF4-FFF2-40B4-BE49-F238E27FC236}">
                  <a16:creationId xmlns:a16="http://schemas.microsoft.com/office/drawing/2014/main" id="{E714B200-320E-4F41-B7A6-F6F19AF01200}"/>
                </a:ext>
              </a:extLst>
            </p:cNvPr>
            <p:cNvGrpSpPr>
              <a:grpSpLocks/>
            </p:cNvGrpSpPr>
            <p:nvPr/>
          </p:nvGrpSpPr>
          <p:grpSpPr bwMode="auto">
            <a:xfrm>
              <a:off x="2278407" y="2870807"/>
              <a:ext cx="803680" cy="1101376"/>
              <a:chOff x="6767513" y="4391025"/>
              <a:chExt cx="817243" cy="1227904"/>
            </a:xfrm>
          </p:grpSpPr>
          <p:sp>
            <p:nvSpPr>
              <p:cNvPr id="18" name="Rectangle 17">
                <a:extLst>
                  <a:ext uri="{FF2B5EF4-FFF2-40B4-BE49-F238E27FC236}">
                    <a16:creationId xmlns:a16="http://schemas.microsoft.com/office/drawing/2014/main" id="{FE3463D4-2F3A-4345-88A9-1D4B494C1D88}"/>
                  </a:ext>
                </a:extLst>
              </p:cNvPr>
              <p:cNvSpPr/>
              <p:nvPr/>
            </p:nvSpPr>
            <p:spPr bwMode="auto">
              <a:xfrm>
                <a:off x="6766833"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9" name="Rectangle 18">
                <a:extLst>
                  <a:ext uri="{FF2B5EF4-FFF2-40B4-BE49-F238E27FC236}">
                    <a16:creationId xmlns:a16="http://schemas.microsoft.com/office/drawing/2014/main" id="{193C6CB3-517E-4719-832D-8CECD75DEEAB}"/>
                  </a:ext>
                </a:extLst>
              </p:cNvPr>
              <p:cNvSpPr/>
              <p:nvPr/>
            </p:nvSpPr>
            <p:spPr bwMode="auto">
              <a:xfrm>
                <a:off x="6881057"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0" name="Rectangle 19">
                <a:extLst>
                  <a:ext uri="{FF2B5EF4-FFF2-40B4-BE49-F238E27FC236}">
                    <a16:creationId xmlns:a16="http://schemas.microsoft.com/office/drawing/2014/main" id="{25B7BE6E-9D0A-454D-800B-15E74BE83B35}"/>
                  </a:ext>
                </a:extLst>
              </p:cNvPr>
              <p:cNvSpPr/>
              <p:nvPr/>
            </p:nvSpPr>
            <p:spPr bwMode="auto">
              <a:xfrm>
                <a:off x="6985762"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1" name="Rectangle 20">
                <a:extLst>
                  <a:ext uri="{FF2B5EF4-FFF2-40B4-BE49-F238E27FC236}">
                    <a16:creationId xmlns:a16="http://schemas.microsoft.com/office/drawing/2014/main" id="{C4F69FD1-5616-413F-9B1C-EE6965CB4F38}"/>
                  </a:ext>
                </a:extLst>
              </p:cNvPr>
              <p:cNvSpPr/>
              <p:nvPr/>
            </p:nvSpPr>
            <p:spPr bwMode="auto">
              <a:xfrm>
                <a:off x="7099986"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2" name="Rectangle 21">
                <a:extLst>
                  <a:ext uri="{FF2B5EF4-FFF2-40B4-BE49-F238E27FC236}">
                    <a16:creationId xmlns:a16="http://schemas.microsoft.com/office/drawing/2014/main" id="{7D65F24E-2189-4FB0-9862-3F9C53DAA7EA}"/>
                  </a:ext>
                </a:extLst>
              </p:cNvPr>
              <p:cNvSpPr/>
              <p:nvPr/>
            </p:nvSpPr>
            <p:spPr bwMode="auto">
              <a:xfrm>
                <a:off x="7206278"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8B2E214-F4E9-4422-804A-8BBA4F396EF5}"/>
                  </a:ext>
                </a:extLst>
              </p:cNvPr>
              <p:cNvSpPr/>
              <p:nvPr/>
            </p:nvSpPr>
            <p:spPr bwMode="auto">
              <a:xfrm>
                <a:off x="7320502"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4" name="Rectangle 23">
                <a:extLst>
                  <a:ext uri="{FF2B5EF4-FFF2-40B4-BE49-F238E27FC236}">
                    <a16:creationId xmlns:a16="http://schemas.microsoft.com/office/drawing/2014/main" id="{3E05CB2A-E924-4287-B638-9FB9BA78C38A}"/>
                  </a:ext>
                </a:extLst>
              </p:cNvPr>
              <p:cNvSpPr/>
              <p:nvPr/>
            </p:nvSpPr>
            <p:spPr bwMode="auto">
              <a:xfrm>
                <a:off x="7425207"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5" name="Rectangle 24">
                <a:extLst>
                  <a:ext uri="{FF2B5EF4-FFF2-40B4-BE49-F238E27FC236}">
                    <a16:creationId xmlns:a16="http://schemas.microsoft.com/office/drawing/2014/main" id="{73B8A551-F093-433E-99E5-7B5F78F71658}"/>
                  </a:ext>
                </a:extLst>
              </p:cNvPr>
              <p:cNvSpPr/>
              <p:nvPr/>
            </p:nvSpPr>
            <p:spPr bwMode="auto">
              <a:xfrm>
                <a:off x="7539430"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grpSp>
          <p:nvGrpSpPr>
            <p:cNvPr id="8" name="Group 8">
              <a:extLst>
                <a:ext uri="{FF2B5EF4-FFF2-40B4-BE49-F238E27FC236}">
                  <a16:creationId xmlns:a16="http://schemas.microsoft.com/office/drawing/2014/main" id="{CDAFE8A7-1C63-4EF2-9DFB-4D7ABAFB5074}"/>
                </a:ext>
              </a:extLst>
            </p:cNvPr>
            <p:cNvGrpSpPr>
              <a:grpSpLocks/>
            </p:cNvGrpSpPr>
            <p:nvPr/>
          </p:nvGrpSpPr>
          <p:grpSpPr bwMode="auto">
            <a:xfrm rot="5400000">
              <a:off x="2313732" y="2813460"/>
              <a:ext cx="733031" cy="1207526"/>
              <a:chOff x="6767513" y="4391025"/>
              <a:chExt cx="817243" cy="1227904"/>
            </a:xfrm>
          </p:grpSpPr>
          <p:sp>
            <p:nvSpPr>
              <p:cNvPr id="10" name="Rectangle 9">
                <a:extLst>
                  <a:ext uri="{FF2B5EF4-FFF2-40B4-BE49-F238E27FC236}">
                    <a16:creationId xmlns:a16="http://schemas.microsoft.com/office/drawing/2014/main" id="{4E3A69D6-6525-4320-95F5-6D56D73797DB}"/>
                  </a:ext>
                </a:extLst>
              </p:cNvPr>
              <p:cNvSpPr/>
              <p:nvPr/>
            </p:nvSpPr>
            <p:spPr bwMode="auto">
              <a:xfrm>
                <a:off x="6767096"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1" name="Rectangle 10">
                <a:extLst>
                  <a:ext uri="{FF2B5EF4-FFF2-40B4-BE49-F238E27FC236}">
                    <a16:creationId xmlns:a16="http://schemas.microsoft.com/office/drawing/2014/main" id="{F58AC61E-21BC-4F43-B341-32C7A0488506}"/>
                  </a:ext>
                </a:extLst>
              </p:cNvPr>
              <p:cNvSpPr/>
              <p:nvPr/>
            </p:nvSpPr>
            <p:spPr bwMode="auto">
              <a:xfrm>
                <a:off x="6881467"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2" name="Rectangle 11">
                <a:extLst>
                  <a:ext uri="{FF2B5EF4-FFF2-40B4-BE49-F238E27FC236}">
                    <a16:creationId xmlns:a16="http://schemas.microsoft.com/office/drawing/2014/main" id="{091511E4-F9E1-409B-8418-C2547D89895E}"/>
                  </a:ext>
                </a:extLst>
              </p:cNvPr>
              <p:cNvSpPr/>
              <p:nvPr/>
            </p:nvSpPr>
            <p:spPr bwMode="auto">
              <a:xfrm>
                <a:off x="6986308"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3" name="Rectangle 12">
                <a:extLst>
                  <a:ext uri="{FF2B5EF4-FFF2-40B4-BE49-F238E27FC236}">
                    <a16:creationId xmlns:a16="http://schemas.microsoft.com/office/drawing/2014/main" id="{517D8F76-E5DB-48B7-BA78-0C3AD5B79DA3}"/>
                  </a:ext>
                </a:extLst>
              </p:cNvPr>
              <p:cNvSpPr/>
              <p:nvPr/>
            </p:nvSpPr>
            <p:spPr bwMode="auto">
              <a:xfrm>
                <a:off x="710067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8F011D2C-C184-4210-BA39-2DB2C9C5ADFD}"/>
                  </a:ext>
                </a:extLst>
              </p:cNvPr>
              <p:cNvSpPr/>
              <p:nvPr/>
            </p:nvSpPr>
            <p:spPr bwMode="auto">
              <a:xfrm>
                <a:off x="720551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5" name="Rectangle 14">
                <a:extLst>
                  <a:ext uri="{FF2B5EF4-FFF2-40B4-BE49-F238E27FC236}">
                    <a16:creationId xmlns:a16="http://schemas.microsoft.com/office/drawing/2014/main" id="{DEB89B35-4A70-49DE-90B3-8F9AB7C2A354}"/>
                  </a:ext>
                </a:extLst>
              </p:cNvPr>
              <p:cNvSpPr/>
              <p:nvPr/>
            </p:nvSpPr>
            <p:spPr bwMode="auto">
              <a:xfrm>
                <a:off x="731989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6" name="Rectangle 15">
                <a:extLst>
                  <a:ext uri="{FF2B5EF4-FFF2-40B4-BE49-F238E27FC236}">
                    <a16:creationId xmlns:a16="http://schemas.microsoft.com/office/drawing/2014/main" id="{121E3533-EB75-4514-B824-60D211894AE0}"/>
                  </a:ext>
                </a:extLst>
              </p:cNvPr>
              <p:cNvSpPr/>
              <p:nvPr/>
            </p:nvSpPr>
            <p:spPr bwMode="auto">
              <a:xfrm>
                <a:off x="742473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7" name="Rectangle 16">
                <a:extLst>
                  <a:ext uri="{FF2B5EF4-FFF2-40B4-BE49-F238E27FC236}">
                    <a16:creationId xmlns:a16="http://schemas.microsoft.com/office/drawing/2014/main" id="{6AB87C16-00BE-466D-A216-5CCE97B61158}"/>
                  </a:ext>
                </a:extLst>
              </p:cNvPr>
              <p:cNvSpPr/>
              <p:nvPr/>
            </p:nvSpPr>
            <p:spPr bwMode="auto">
              <a:xfrm>
                <a:off x="7539103"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sp>
          <p:nvSpPr>
            <p:cNvPr id="9" name="Rectangle 8">
              <a:extLst>
                <a:ext uri="{FF2B5EF4-FFF2-40B4-BE49-F238E27FC236}">
                  <a16:creationId xmlns:a16="http://schemas.microsoft.com/office/drawing/2014/main" id="{1337E58A-8688-4691-8A19-D857900DEE18}"/>
                </a:ext>
              </a:extLst>
            </p:cNvPr>
            <p:cNvSpPr/>
            <p:nvPr/>
          </p:nvSpPr>
          <p:spPr bwMode="auto">
            <a:xfrm>
              <a:off x="2165411" y="2943472"/>
              <a:ext cx="1040594" cy="947498"/>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200" b="1" dirty="0">
                <a:solidFill>
                  <a:srgbClr val="FF0000"/>
                </a:solidFill>
                <a:latin typeface="Consolas" panose="020B0609020204030204" pitchFamily="49" charset="0"/>
                <a:cs typeface="Consolas" panose="020B0609020204030204" pitchFamily="49" charset="0"/>
              </a:endParaRPr>
            </a:p>
          </p:txBody>
        </p:sp>
      </p:grpSp>
      <p:grpSp>
        <p:nvGrpSpPr>
          <p:cNvPr id="26" name="Group 25"/>
          <p:cNvGrpSpPr/>
          <p:nvPr/>
        </p:nvGrpSpPr>
        <p:grpSpPr>
          <a:xfrm>
            <a:off x="1600093" y="1523919"/>
            <a:ext cx="761532" cy="518836"/>
            <a:chOff x="6400800" y="4724400"/>
            <a:chExt cx="3365626" cy="685800"/>
          </a:xfrm>
        </p:grpSpPr>
        <p:cxnSp>
          <p:nvCxnSpPr>
            <p:cNvPr id="27" name="Straight Connector 26"/>
            <p:cNvCxnSpPr/>
            <p:nvPr/>
          </p:nvCxnSpPr>
          <p:spPr>
            <a:xfrm>
              <a:off x="6400800" y="54102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96200" y="4724400"/>
              <a:ext cx="0" cy="685800"/>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58200" y="4724400"/>
              <a:ext cx="0" cy="6858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471026" y="54102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96200" y="47244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1960932" y="1817061"/>
            <a:ext cx="1884323" cy="976403"/>
            <a:chOff x="436931" y="1817060"/>
            <a:chExt cx="1884323" cy="976403"/>
          </a:xfrm>
        </p:grpSpPr>
        <p:sp>
          <p:nvSpPr>
            <p:cNvPr id="32" name="Rectangle 31"/>
            <p:cNvSpPr/>
            <p:nvPr/>
          </p:nvSpPr>
          <p:spPr>
            <a:xfrm>
              <a:off x="1202554" y="1817060"/>
              <a:ext cx="1118700" cy="97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Edge Detector</a:t>
              </a:r>
            </a:p>
          </p:txBody>
        </p:sp>
        <p:cxnSp>
          <p:nvCxnSpPr>
            <p:cNvPr id="34" name="Straight Connector 33"/>
            <p:cNvCxnSpPr/>
            <p:nvPr/>
          </p:nvCxnSpPr>
          <p:spPr>
            <a:xfrm flipV="1">
              <a:off x="436931" y="2283102"/>
              <a:ext cx="765623" cy="312"/>
            </a:xfrm>
            <a:prstGeom prst="line">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4843152" y="1813396"/>
            <a:ext cx="4681849" cy="435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021075" y="2053577"/>
            <a:ext cx="1836528" cy="369332"/>
          </a:xfrm>
          <a:prstGeom prst="rect">
            <a:avLst/>
          </a:prstGeom>
        </p:spPr>
        <p:txBody>
          <a:bodyPr wrap="none">
            <a:spAutoFit/>
          </a:bodyPr>
          <a:lstStyle/>
          <a:p>
            <a:pPr algn="ctr"/>
            <a:r>
              <a:rPr lang="en-US" b="1" dirty="0">
                <a:solidFill>
                  <a:schemeClr val="bg1"/>
                </a:solidFill>
              </a:rPr>
              <a:t>ARM Cortex-M</a:t>
            </a:r>
          </a:p>
        </p:txBody>
      </p:sp>
      <p:sp>
        <p:nvSpPr>
          <p:cNvPr id="62" name="TextBox 61"/>
          <p:cNvSpPr txBox="1"/>
          <p:nvPr/>
        </p:nvSpPr>
        <p:spPr>
          <a:xfrm>
            <a:off x="2493823" y="5932287"/>
            <a:ext cx="2456051" cy="338554"/>
          </a:xfrm>
          <a:prstGeom prst="rect">
            <a:avLst/>
          </a:prstGeom>
          <a:noFill/>
        </p:spPr>
        <p:txBody>
          <a:bodyPr wrap="square" rtlCol="0">
            <a:spAutoFit/>
          </a:bodyPr>
          <a:lstStyle/>
          <a:p>
            <a:pPr algn="ctr"/>
            <a:r>
              <a:rPr lang="en-US" sz="1600" b="1" dirty="0"/>
              <a:t>Microcontroller Chip</a:t>
            </a:r>
          </a:p>
        </p:txBody>
      </p:sp>
      <p:sp>
        <p:nvSpPr>
          <p:cNvPr id="64" name="Rounded Rectangle 63"/>
          <p:cNvSpPr/>
          <p:nvPr/>
        </p:nvSpPr>
        <p:spPr>
          <a:xfrm>
            <a:off x="7437154" y="2709183"/>
            <a:ext cx="1935446" cy="191209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Execution</a:t>
            </a:r>
          </a:p>
          <a:p>
            <a:pPr algn="ctr"/>
            <a:r>
              <a:rPr lang="en-US" dirty="0"/>
              <a:t>Core</a:t>
            </a:r>
          </a:p>
        </p:txBody>
      </p:sp>
      <p:grpSp>
        <p:nvGrpSpPr>
          <p:cNvPr id="81" name="Group 80"/>
          <p:cNvGrpSpPr/>
          <p:nvPr/>
        </p:nvGrpSpPr>
        <p:grpSpPr>
          <a:xfrm>
            <a:off x="3456598" y="2301890"/>
            <a:ext cx="4063368" cy="1790077"/>
            <a:chOff x="1932598" y="2301889"/>
            <a:chExt cx="4063368" cy="1790077"/>
          </a:xfrm>
        </p:grpSpPr>
        <p:sp>
          <p:nvSpPr>
            <p:cNvPr id="52" name="Rounded Rectangle 51"/>
            <p:cNvSpPr/>
            <p:nvPr/>
          </p:nvSpPr>
          <p:spPr>
            <a:xfrm>
              <a:off x="3588920" y="2793343"/>
              <a:ext cx="1359097" cy="12986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Interrupt Controller</a:t>
              </a:r>
            </a:p>
          </p:txBody>
        </p:sp>
        <p:grpSp>
          <p:nvGrpSpPr>
            <p:cNvPr id="80" name="Group 79"/>
            <p:cNvGrpSpPr/>
            <p:nvPr/>
          </p:nvGrpSpPr>
          <p:grpSpPr>
            <a:xfrm>
              <a:off x="1932598" y="2301889"/>
              <a:ext cx="1656322" cy="1327437"/>
              <a:chOff x="1932598" y="2301889"/>
              <a:chExt cx="1656322" cy="1327437"/>
            </a:xfrm>
          </p:grpSpPr>
          <p:cxnSp>
            <p:nvCxnSpPr>
              <p:cNvPr id="37" name="Straight Connector 36"/>
              <p:cNvCxnSpPr/>
              <p:nvPr/>
            </p:nvCxnSpPr>
            <p:spPr>
              <a:xfrm flipV="1">
                <a:off x="2956855" y="3393296"/>
                <a:ext cx="632065" cy="10919"/>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2" idx="3"/>
              </p:cNvCxnSpPr>
              <p:nvPr/>
            </p:nvCxnSpPr>
            <p:spPr>
              <a:xfrm flipV="1">
                <a:off x="2321254" y="2301889"/>
                <a:ext cx="649409" cy="337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56855" y="2301889"/>
                <a:ext cx="1" cy="11298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32598" y="3044551"/>
                <a:ext cx="1151641" cy="584775"/>
              </a:xfrm>
              <a:prstGeom prst="rect">
                <a:avLst/>
              </a:prstGeom>
              <a:noFill/>
            </p:spPr>
            <p:txBody>
              <a:bodyPr wrap="square" rtlCol="0">
                <a:spAutoFit/>
              </a:bodyPr>
              <a:lstStyle/>
              <a:p>
                <a:pPr algn="ctr"/>
                <a:r>
                  <a:rPr lang="en-US" sz="1600" dirty="0"/>
                  <a:t>Interrupt Request</a:t>
                </a:r>
              </a:p>
            </p:txBody>
          </p:sp>
        </p:grpSp>
        <p:cxnSp>
          <p:nvCxnSpPr>
            <p:cNvPr id="65" name="Straight Connector 64"/>
            <p:cNvCxnSpPr>
              <a:stCxn id="52" idx="3"/>
            </p:cNvCxnSpPr>
            <p:nvPr/>
          </p:nvCxnSpPr>
          <p:spPr>
            <a:xfrm flipV="1">
              <a:off x="4948017" y="3431737"/>
              <a:ext cx="972975" cy="10918"/>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844325" y="2830535"/>
              <a:ext cx="1151641" cy="584775"/>
            </a:xfrm>
            <a:prstGeom prst="rect">
              <a:avLst/>
            </a:prstGeom>
            <a:noFill/>
          </p:spPr>
          <p:txBody>
            <a:bodyPr wrap="square" rtlCol="0">
              <a:spAutoFit/>
            </a:bodyPr>
            <a:lstStyle/>
            <a:p>
              <a:pPr algn="ctr"/>
              <a:r>
                <a:rPr lang="en-US" sz="1600" dirty="0"/>
                <a:t>Interrupt Request</a:t>
              </a:r>
            </a:p>
          </p:txBody>
        </p:sp>
      </p:grpSp>
      <p:sp>
        <p:nvSpPr>
          <p:cNvPr id="47" name="Rectangle 46"/>
          <p:cNvSpPr/>
          <p:nvPr/>
        </p:nvSpPr>
        <p:spPr>
          <a:xfrm>
            <a:off x="2701772" y="4732887"/>
            <a:ext cx="1118700" cy="97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UART</a:t>
            </a:r>
          </a:p>
        </p:txBody>
      </p:sp>
      <p:cxnSp>
        <p:nvCxnSpPr>
          <p:cNvPr id="48" name="Straight Connector 47"/>
          <p:cNvCxnSpPr/>
          <p:nvPr/>
        </p:nvCxnSpPr>
        <p:spPr>
          <a:xfrm flipV="1">
            <a:off x="1936150" y="5198928"/>
            <a:ext cx="765623" cy="312"/>
          </a:xfrm>
          <a:prstGeom prst="line">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flipV="1">
            <a:off x="3845254" y="3826431"/>
            <a:ext cx="1267666" cy="1129847"/>
            <a:chOff x="2321253" y="4972468"/>
            <a:chExt cx="1267666" cy="1129847"/>
          </a:xfrm>
        </p:grpSpPr>
        <p:cxnSp>
          <p:nvCxnSpPr>
            <p:cNvPr id="49" name="Straight Connector 48"/>
            <p:cNvCxnSpPr/>
            <p:nvPr/>
          </p:nvCxnSpPr>
          <p:spPr>
            <a:xfrm flipV="1">
              <a:off x="2956854" y="6063875"/>
              <a:ext cx="632065" cy="10919"/>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321253" y="4972468"/>
              <a:ext cx="649409" cy="337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956854" y="4972468"/>
              <a:ext cx="1" cy="11298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855166" y="4747584"/>
            <a:ext cx="4808047" cy="1323439"/>
          </a:xfrm>
          <a:prstGeom prst="rect">
            <a:avLst/>
          </a:prstGeom>
          <a:noFill/>
        </p:spPr>
        <p:txBody>
          <a:bodyPr wrap="none" rtlCol="0">
            <a:spAutoFit/>
          </a:bodyPr>
          <a:lstStyle/>
          <a:p>
            <a:r>
              <a:rPr lang="en-US" sz="1600" b="1" dirty="0">
                <a:solidFill>
                  <a:schemeClr val="bg1"/>
                </a:solidFill>
              </a:rPr>
              <a:t>Coordinates multiple interrupt sources</a:t>
            </a:r>
          </a:p>
          <a:p>
            <a:pPr marL="285750" indent="-285750">
              <a:buFont typeface="Arial" panose="020B0604020202020204" pitchFamily="34" charset="0"/>
              <a:buChar char="•"/>
            </a:pPr>
            <a:r>
              <a:rPr lang="en-US" sz="1600" dirty="0">
                <a:solidFill>
                  <a:schemeClr val="bg1"/>
                </a:solidFill>
              </a:rPr>
              <a:t>Enable and disable a specific interrupt</a:t>
            </a:r>
          </a:p>
          <a:p>
            <a:pPr marL="285750" indent="-285750">
              <a:buFont typeface="Arial" panose="020B0604020202020204" pitchFamily="34" charset="0"/>
              <a:buChar char="•"/>
            </a:pPr>
            <a:r>
              <a:rPr lang="en-US" sz="1600" dirty="0">
                <a:solidFill>
                  <a:schemeClr val="bg1"/>
                </a:solidFill>
              </a:rPr>
              <a:t>Which one service first (interrupt priority)</a:t>
            </a:r>
          </a:p>
          <a:p>
            <a:pPr marL="285750" indent="-285750">
              <a:buFont typeface="Arial" panose="020B0604020202020204" pitchFamily="34" charset="0"/>
              <a:buChar char="•"/>
            </a:pPr>
            <a:r>
              <a:rPr lang="en-US" sz="1600" dirty="0">
                <a:solidFill>
                  <a:schemeClr val="bg1"/>
                </a:solidFill>
              </a:rPr>
              <a:t>How to locate the corresponding ISR?</a:t>
            </a:r>
          </a:p>
          <a:p>
            <a:pPr marL="285750" indent="-285750">
              <a:buFont typeface="Arial" panose="020B0604020202020204" pitchFamily="34" charset="0"/>
              <a:buChar char="•"/>
            </a:pPr>
            <a:r>
              <a:rPr lang="en-US" sz="1600" dirty="0">
                <a:solidFill>
                  <a:schemeClr val="bg1"/>
                </a:solidFill>
              </a:rPr>
              <a:t>How to resume the code that has been suspended? </a:t>
            </a:r>
          </a:p>
        </p:txBody>
      </p:sp>
    </p:spTree>
    <p:extLst>
      <p:ext uri="{BB962C8B-B14F-4D97-AF65-F5344CB8AC3E}">
        <p14:creationId xmlns:p14="http://schemas.microsoft.com/office/powerpoint/2010/main" val="255598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support interrupt?</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8</a:t>
            </a:fld>
            <a:endParaRPr kumimoji="0" lang="en-US" dirty="0"/>
          </a:p>
        </p:txBody>
      </p:sp>
      <p:grpSp>
        <p:nvGrpSpPr>
          <p:cNvPr id="6" name="Group 5"/>
          <p:cNvGrpSpPr/>
          <p:nvPr/>
        </p:nvGrpSpPr>
        <p:grpSpPr>
          <a:xfrm>
            <a:off x="1820162" y="1311276"/>
            <a:ext cx="8382000" cy="5410835"/>
            <a:chOff x="2076485" y="2870807"/>
            <a:chExt cx="1207526" cy="1101376"/>
          </a:xfrm>
        </p:grpSpPr>
        <p:grpSp>
          <p:nvGrpSpPr>
            <p:cNvPr id="7" name="Group 7">
              <a:extLst>
                <a:ext uri="{FF2B5EF4-FFF2-40B4-BE49-F238E27FC236}">
                  <a16:creationId xmlns:a16="http://schemas.microsoft.com/office/drawing/2014/main" id="{E714B200-320E-4F41-B7A6-F6F19AF01200}"/>
                </a:ext>
              </a:extLst>
            </p:cNvPr>
            <p:cNvGrpSpPr>
              <a:grpSpLocks/>
            </p:cNvGrpSpPr>
            <p:nvPr/>
          </p:nvGrpSpPr>
          <p:grpSpPr bwMode="auto">
            <a:xfrm>
              <a:off x="2278407" y="2870807"/>
              <a:ext cx="803680" cy="1101376"/>
              <a:chOff x="6767513" y="4391025"/>
              <a:chExt cx="817243" cy="1227904"/>
            </a:xfrm>
          </p:grpSpPr>
          <p:sp>
            <p:nvSpPr>
              <p:cNvPr id="18" name="Rectangle 17">
                <a:extLst>
                  <a:ext uri="{FF2B5EF4-FFF2-40B4-BE49-F238E27FC236}">
                    <a16:creationId xmlns:a16="http://schemas.microsoft.com/office/drawing/2014/main" id="{FE3463D4-2F3A-4345-88A9-1D4B494C1D88}"/>
                  </a:ext>
                </a:extLst>
              </p:cNvPr>
              <p:cNvSpPr/>
              <p:nvPr/>
            </p:nvSpPr>
            <p:spPr bwMode="auto">
              <a:xfrm>
                <a:off x="6766833"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9" name="Rectangle 18">
                <a:extLst>
                  <a:ext uri="{FF2B5EF4-FFF2-40B4-BE49-F238E27FC236}">
                    <a16:creationId xmlns:a16="http://schemas.microsoft.com/office/drawing/2014/main" id="{193C6CB3-517E-4719-832D-8CECD75DEEAB}"/>
                  </a:ext>
                </a:extLst>
              </p:cNvPr>
              <p:cNvSpPr/>
              <p:nvPr/>
            </p:nvSpPr>
            <p:spPr bwMode="auto">
              <a:xfrm>
                <a:off x="6881057"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0" name="Rectangle 19">
                <a:extLst>
                  <a:ext uri="{FF2B5EF4-FFF2-40B4-BE49-F238E27FC236}">
                    <a16:creationId xmlns:a16="http://schemas.microsoft.com/office/drawing/2014/main" id="{25B7BE6E-9D0A-454D-800B-15E74BE83B35}"/>
                  </a:ext>
                </a:extLst>
              </p:cNvPr>
              <p:cNvSpPr/>
              <p:nvPr/>
            </p:nvSpPr>
            <p:spPr bwMode="auto">
              <a:xfrm>
                <a:off x="6985762"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1" name="Rectangle 20">
                <a:extLst>
                  <a:ext uri="{FF2B5EF4-FFF2-40B4-BE49-F238E27FC236}">
                    <a16:creationId xmlns:a16="http://schemas.microsoft.com/office/drawing/2014/main" id="{C4F69FD1-5616-413F-9B1C-EE6965CB4F38}"/>
                  </a:ext>
                </a:extLst>
              </p:cNvPr>
              <p:cNvSpPr/>
              <p:nvPr/>
            </p:nvSpPr>
            <p:spPr bwMode="auto">
              <a:xfrm>
                <a:off x="7099986" y="4391025"/>
                <a:ext cx="46007"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2" name="Rectangle 21">
                <a:extLst>
                  <a:ext uri="{FF2B5EF4-FFF2-40B4-BE49-F238E27FC236}">
                    <a16:creationId xmlns:a16="http://schemas.microsoft.com/office/drawing/2014/main" id="{7D65F24E-2189-4FB0-9862-3F9C53DAA7EA}"/>
                  </a:ext>
                </a:extLst>
              </p:cNvPr>
              <p:cNvSpPr/>
              <p:nvPr/>
            </p:nvSpPr>
            <p:spPr bwMode="auto">
              <a:xfrm>
                <a:off x="7206278"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3" name="Rectangle 22">
                <a:extLst>
                  <a:ext uri="{FF2B5EF4-FFF2-40B4-BE49-F238E27FC236}">
                    <a16:creationId xmlns:a16="http://schemas.microsoft.com/office/drawing/2014/main" id="{78B2E214-F4E9-4422-804A-8BBA4F396EF5}"/>
                  </a:ext>
                </a:extLst>
              </p:cNvPr>
              <p:cNvSpPr/>
              <p:nvPr/>
            </p:nvSpPr>
            <p:spPr bwMode="auto">
              <a:xfrm>
                <a:off x="7320502"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4" name="Rectangle 23">
                <a:extLst>
                  <a:ext uri="{FF2B5EF4-FFF2-40B4-BE49-F238E27FC236}">
                    <a16:creationId xmlns:a16="http://schemas.microsoft.com/office/drawing/2014/main" id="{3E05CB2A-E924-4287-B638-9FB9BA78C38A}"/>
                  </a:ext>
                </a:extLst>
              </p:cNvPr>
              <p:cNvSpPr/>
              <p:nvPr/>
            </p:nvSpPr>
            <p:spPr bwMode="auto">
              <a:xfrm>
                <a:off x="7425207"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25" name="Rectangle 24">
                <a:extLst>
                  <a:ext uri="{FF2B5EF4-FFF2-40B4-BE49-F238E27FC236}">
                    <a16:creationId xmlns:a16="http://schemas.microsoft.com/office/drawing/2014/main" id="{73B8A551-F093-433E-99E5-7B5F78F71658}"/>
                  </a:ext>
                </a:extLst>
              </p:cNvPr>
              <p:cNvSpPr/>
              <p:nvPr/>
            </p:nvSpPr>
            <p:spPr bwMode="auto">
              <a:xfrm>
                <a:off x="7539430" y="4391025"/>
                <a:ext cx="4600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grpSp>
          <p:nvGrpSpPr>
            <p:cNvPr id="8" name="Group 8">
              <a:extLst>
                <a:ext uri="{FF2B5EF4-FFF2-40B4-BE49-F238E27FC236}">
                  <a16:creationId xmlns:a16="http://schemas.microsoft.com/office/drawing/2014/main" id="{CDAFE8A7-1C63-4EF2-9DFB-4D7ABAFB5074}"/>
                </a:ext>
              </a:extLst>
            </p:cNvPr>
            <p:cNvGrpSpPr>
              <a:grpSpLocks/>
            </p:cNvGrpSpPr>
            <p:nvPr/>
          </p:nvGrpSpPr>
          <p:grpSpPr bwMode="auto">
            <a:xfrm rot="5400000">
              <a:off x="2313732" y="2813460"/>
              <a:ext cx="733031" cy="1207526"/>
              <a:chOff x="6767513" y="4391025"/>
              <a:chExt cx="817243" cy="1227904"/>
            </a:xfrm>
          </p:grpSpPr>
          <p:sp>
            <p:nvSpPr>
              <p:cNvPr id="10" name="Rectangle 9">
                <a:extLst>
                  <a:ext uri="{FF2B5EF4-FFF2-40B4-BE49-F238E27FC236}">
                    <a16:creationId xmlns:a16="http://schemas.microsoft.com/office/drawing/2014/main" id="{4E3A69D6-6525-4320-95F5-6D56D73797DB}"/>
                  </a:ext>
                </a:extLst>
              </p:cNvPr>
              <p:cNvSpPr/>
              <p:nvPr/>
            </p:nvSpPr>
            <p:spPr bwMode="auto">
              <a:xfrm>
                <a:off x="6767096"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1" name="Rectangle 10">
                <a:extLst>
                  <a:ext uri="{FF2B5EF4-FFF2-40B4-BE49-F238E27FC236}">
                    <a16:creationId xmlns:a16="http://schemas.microsoft.com/office/drawing/2014/main" id="{F58AC61E-21BC-4F43-B341-32C7A0488506}"/>
                  </a:ext>
                </a:extLst>
              </p:cNvPr>
              <p:cNvSpPr/>
              <p:nvPr/>
            </p:nvSpPr>
            <p:spPr bwMode="auto">
              <a:xfrm>
                <a:off x="6881467"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2" name="Rectangle 11">
                <a:extLst>
                  <a:ext uri="{FF2B5EF4-FFF2-40B4-BE49-F238E27FC236}">
                    <a16:creationId xmlns:a16="http://schemas.microsoft.com/office/drawing/2014/main" id="{091511E4-F9E1-409B-8418-C2547D89895E}"/>
                  </a:ext>
                </a:extLst>
              </p:cNvPr>
              <p:cNvSpPr/>
              <p:nvPr/>
            </p:nvSpPr>
            <p:spPr bwMode="auto">
              <a:xfrm>
                <a:off x="6986308"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3" name="Rectangle 12">
                <a:extLst>
                  <a:ext uri="{FF2B5EF4-FFF2-40B4-BE49-F238E27FC236}">
                    <a16:creationId xmlns:a16="http://schemas.microsoft.com/office/drawing/2014/main" id="{517D8F76-E5DB-48B7-BA78-0C3AD5B79DA3}"/>
                  </a:ext>
                </a:extLst>
              </p:cNvPr>
              <p:cNvSpPr/>
              <p:nvPr/>
            </p:nvSpPr>
            <p:spPr bwMode="auto">
              <a:xfrm>
                <a:off x="710067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8F011D2C-C184-4210-BA39-2DB2C9C5ADFD}"/>
                  </a:ext>
                </a:extLst>
              </p:cNvPr>
              <p:cNvSpPr/>
              <p:nvPr/>
            </p:nvSpPr>
            <p:spPr bwMode="auto">
              <a:xfrm>
                <a:off x="7205519"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5" name="Rectangle 14">
                <a:extLst>
                  <a:ext uri="{FF2B5EF4-FFF2-40B4-BE49-F238E27FC236}">
                    <a16:creationId xmlns:a16="http://schemas.microsoft.com/office/drawing/2014/main" id="{DEB89B35-4A70-49DE-90B3-8F9AB7C2A354}"/>
                  </a:ext>
                </a:extLst>
              </p:cNvPr>
              <p:cNvSpPr/>
              <p:nvPr/>
            </p:nvSpPr>
            <p:spPr bwMode="auto">
              <a:xfrm>
                <a:off x="731989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6" name="Rectangle 15">
                <a:extLst>
                  <a:ext uri="{FF2B5EF4-FFF2-40B4-BE49-F238E27FC236}">
                    <a16:creationId xmlns:a16="http://schemas.microsoft.com/office/drawing/2014/main" id="{121E3533-EB75-4514-B824-60D211894AE0}"/>
                  </a:ext>
                </a:extLst>
              </p:cNvPr>
              <p:cNvSpPr/>
              <p:nvPr/>
            </p:nvSpPr>
            <p:spPr bwMode="auto">
              <a:xfrm>
                <a:off x="7424731"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sp>
            <p:nvSpPr>
              <p:cNvPr id="17" name="Rectangle 16">
                <a:extLst>
                  <a:ext uri="{FF2B5EF4-FFF2-40B4-BE49-F238E27FC236}">
                    <a16:creationId xmlns:a16="http://schemas.microsoft.com/office/drawing/2014/main" id="{6AB87C16-00BE-466D-A216-5CCE97B61158}"/>
                  </a:ext>
                </a:extLst>
              </p:cNvPr>
              <p:cNvSpPr/>
              <p:nvPr/>
            </p:nvSpPr>
            <p:spPr bwMode="auto">
              <a:xfrm>
                <a:off x="7539103" y="4391025"/>
                <a:ext cx="46066" cy="1227904"/>
              </a:xfrm>
              <a:prstGeom prst="rect">
                <a:avLst/>
              </a:prstGeom>
              <a:noFill/>
              <a:ln w="1270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b="1">
                  <a:latin typeface="Consolas" panose="020B0609020204030204" pitchFamily="49" charset="0"/>
                  <a:cs typeface="Consolas" panose="020B0609020204030204" pitchFamily="49" charset="0"/>
                </a:endParaRPr>
              </a:p>
            </p:txBody>
          </p:sp>
        </p:grpSp>
        <p:sp>
          <p:nvSpPr>
            <p:cNvPr id="9" name="Rectangle 8">
              <a:extLst>
                <a:ext uri="{FF2B5EF4-FFF2-40B4-BE49-F238E27FC236}">
                  <a16:creationId xmlns:a16="http://schemas.microsoft.com/office/drawing/2014/main" id="{1337E58A-8688-4691-8A19-D857900DEE18}"/>
                </a:ext>
              </a:extLst>
            </p:cNvPr>
            <p:cNvSpPr/>
            <p:nvPr/>
          </p:nvSpPr>
          <p:spPr bwMode="auto">
            <a:xfrm>
              <a:off x="2165411" y="2943472"/>
              <a:ext cx="1040594" cy="947498"/>
            </a:xfrm>
            <a:prstGeom prst="rect">
              <a:avLst/>
            </a:prstGeom>
            <a:solidFill>
              <a:schemeClr val="accent5">
                <a:lumMod val="40000"/>
                <a:lumOff val="60000"/>
              </a:schemeClr>
            </a:solidFill>
            <a:ln w="19050" cap="flat" cmpd="sng" algn="ctr">
              <a:solidFill>
                <a:schemeClr val="tx1">
                  <a:lumMod val="65000"/>
                  <a:lumOff val="35000"/>
                </a:schemeClr>
              </a:solidFill>
              <a:prstDash val="solid"/>
              <a:round/>
              <a:headEnd type="none" w="med" len="med"/>
              <a:tailEnd type="none" w="med" len="med"/>
            </a:ln>
            <a:effectLst/>
          </p:spPr>
          <p:txBody>
            <a:bodyPr wrap="none" anchor="ctr"/>
            <a:lstStyle/>
            <a:p>
              <a:pPr algn="ctr">
                <a:defRPr/>
              </a:pPr>
              <a:endParaRPr lang="en-GB" sz="1200" b="1" dirty="0">
                <a:solidFill>
                  <a:srgbClr val="FF0000"/>
                </a:solidFill>
                <a:latin typeface="Consolas" panose="020B0609020204030204" pitchFamily="49" charset="0"/>
                <a:cs typeface="Consolas" panose="020B0609020204030204" pitchFamily="49" charset="0"/>
              </a:endParaRPr>
            </a:p>
          </p:txBody>
        </p:sp>
      </p:grpSp>
      <p:grpSp>
        <p:nvGrpSpPr>
          <p:cNvPr id="26" name="Group 25"/>
          <p:cNvGrpSpPr/>
          <p:nvPr/>
        </p:nvGrpSpPr>
        <p:grpSpPr>
          <a:xfrm>
            <a:off x="1600093" y="1523919"/>
            <a:ext cx="761532" cy="518836"/>
            <a:chOff x="6400800" y="4724400"/>
            <a:chExt cx="3365626" cy="685800"/>
          </a:xfrm>
        </p:grpSpPr>
        <p:cxnSp>
          <p:nvCxnSpPr>
            <p:cNvPr id="27" name="Straight Connector 26"/>
            <p:cNvCxnSpPr/>
            <p:nvPr/>
          </p:nvCxnSpPr>
          <p:spPr>
            <a:xfrm>
              <a:off x="6400800" y="54102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96200" y="4724400"/>
              <a:ext cx="0" cy="685800"/>
            </a:xfrm>
            <a:prstGeom prst="line">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458200" y="4724400"/>
              <a:ext cx="0" cy="6858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471026" y="5410200"/>
              <a:ext cx="1295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96200" y="47244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1960932" y="1817061"/>
            <a:ext cx="1884323" cy="976403"/>
            <a:chOff x="436931" y="1817060"/>
            <a:chExt cx="1884323" cy="976403"/>
          </a:xfrm>
        </p:grpSpPr>
        <p:sp>
          <p:nvSpPr>
            <p:cNvPr id="32" name="Rectangle 31"/>
            <p:cNvSpPr/>
            <p:nvPr/>
          </p:nvSpPr>
          <p:spPr>
            <a:xfrm>
              <a:off x="1202554" y="1817060"/>
              <a:ext cx="1118700" cy="97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Edge Detector</a:t>
              </a:r>
            </a:p>
          </p:txBody>
        </p:sp>
        <p:cxnSp>
          <p:nvCxnSpPr>
            <p:cNvPr id="34" name="Straight Connector 33"/>
            <p:cNvCxnSpPr/>
            <p:nvPr/>
          </p:nvCxnSpPr>
          <p:spPr>
            <a:xfrm flipV="1">
              <a:off x="436931" y="2283102"/>
              <a:ext cx="765623" cy="312"/>
            </a:xfrm>
            <a:prstGeom prst="line">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4843152" y="1813396"/>
            <a:ext cx="4681849" cy="435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021075" y="2053577"/>
            <a:ext cx="1836528" cy="369332"/>
          </a:xfrm>
          <a:prstGeom prst="rect">
            <a:avLst/>
          </a:prstGeom>
        </p:spPr>
        <p:txBody>
          <a:bodyPr wrap="none">
            <a:spAutoFit/>
          </a:bodyPr>
          <a:lstStyle/>
          <a:p>
            <a:pPr algn="ctr"/>
            <a:r>
              <a:rPr lang="en-US" b="1" dirty="0">
                <a:solidFill>
                  <a:schemeClr val="bg1"/>
                </a:solidFill>
              </a:rPr>
              <a:t>ARM Cortex-M</a:t>
            </a:r>
          </a:p>
        </p:txBody>
      </p:sp>
      <p:sp>
        <p:nvSpPr>
          <p:cNvPr id="62" name="TextBox 61"/>
          <p:cNvSpPr txBox="1"/>
          <p:nvPr/>
        </p:nvSpPr>
        <p:spPr>
          <a:xfrm>
            <a:off x="2493823" y="5932287"/>
            <a:ext cx="2456051" cy="338554"/>
          </a:xfrm>
          <a:prstGeom prst="rect">
            <a:avLst/>
          </a:prstGeom>
          <a:noFill/>
        </p:spPr>
        <p:txBody>
          <a:bodyPr wrap="square" rtlCol="0">
            <a:spAutoFit/>
          </a:bodyPr>
          <a:lstStyle/>
          <a:p>
            <a:pPr algn="ctr"/>
            <a:r>
              <a:rPr lang="en-US" sz="1600" b="1" dirty="0"/>
              <a:t>Microcontroller Chip</a:t>
            </a:r>
          </a:p>
        </p:txBody>
      </p:sp>
      <p:sp>
        <p:nvSpPr>
          <p:cNvPr id="64" name="Rounded Rectangle 63"/>
          <p:cNvSpPr/>
          <p:nvPr/>
        </p:nvSpPr>
        <p:spPr>
          <a:xfrm>
            <a:off x="7437154" y="2709183"/>
            <a:ext cx="1935446" cy="191209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Execution</a:t>
            </a:r>
          </a:p>
          <a:p>
            <a:pPr algn="ctr"/>
            <a:r>
              <a:rPr lang="en-US" dirty="0"/>
              <a:t>Core</a:t>
            </a:r>
          </a:p>
        </p:txBody>
      </p:sp>
      <p:grpSp>
        <p:nvGrpSpPr>
          <p:cNvPr id="81" name="Group 80"/>
          <p:cNvGrpSpPr/>
          <p:nvPr/>
        </p:nvGrpSpPr>
        <p:grpSpPr>
          <a:xfrm>
            <a:off x="3456598" y="2301890"/>
            <a:ext cx="4063368" cy="1790077"/>
            <a:chOff x="1932598" y="2301889"/>
            <a:chExt cx="4063368" cy="1790077"/>
          </a:xfrm>
        </p:grpSpPr>
        <p:sp>
          <p:nvSpPr>
            <p:cNvPr id="52" name="Rounded Rectangle 51"/>
            <p:cNvSpPr/>
            <p:nvPr/>
          </p:nvSpPr>
          <p:spPr>
            <a:xfrm>
              <a:off x="3588920" y="2793343"/>
              <a:ext cx="1359097" cy="129862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NVIC</a:t>
              </a:r>
              <a:endParaRPr lang="en-US" b="1" dirty="0">
                <a:solidFill>
                  <a:srgbClr val="C00000"/>
                </a:solidFill>
              </a:endParaRPr>
            </a:p>
          </p:txBody>
        </p:sp>
        <p:grpSp>
          <p:nvGrpSpPr>
            <p:cNvPr id="80" name="Group 79"/>
            <p:cNvGrpSpPr/>
            <p:nvPr/>
          </p:nvGrpSpPr>
          <p:grpSpPr>
            <a:xfrm>
              <a:off x="1932598" y="2301889"/>
              <a:ext cx="1656322" cy="1327437"/>
              <a:chOff x="1932598" y="2301889"/>
              <a:chExt cx="1656322" cy="1327437"/>
            </a:xfrm>
          </p:grpSpPr>
          <p:cxnSp>
            <p:nvCxnSpPr>
              <p:cNvPr id="37" name="Straight Connector 36"/>
              <p:cNvCxnSpPr/>
              <p:nvPr/>
            </p:nvCxnSpPr>
            <p:spPr>
              <a:xfrm flipV="1">
                <a:off x="2956855" y="3393296"/>
                <a:ext cx="632065" cy="10919"/>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2" idx="3"/>
              </p:cNvCxnSpPr>
              <p:nvPr/>
            </p:nvCxnSpPr>
            <p:spPr>
              <a:xfrm flipV="1">
                <a:off x="2321254" y="2301889"/>
                <a:ext cx="649409" cy="337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56855" y="2301889"/>
                <a:ext cx="1" cy="11298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32598" y="3044551"/>
                <a:ext cx="1151641" cy="584775"/>
              </a:xfrm>
              <a:prstGeom prst="rect">
                <a:avLst/>
              </a:prstGeom>
              <a:noFill/>
            </p:spPr>
            <p:txBody>
              <a:bodyPr wrap="square" rtlCol="0">
                <a:spAutoFit/>
              </a:bodyPr>
              <a:lstStyle/>
              <a:p>
                <a:pPr algn="ctr"/>
                <a:r>
                  <a:rPr lang="en-US" sz="1600" dirty="0"/>
                  <a:t>Interrupt Request</a:t>
                </a:r>
              </a:p>
            </p:txBody>
          </p:sp>
        </p:grpSp>
        <p:cxnSp>
          <p:nvCxnSpPr>
            <p:cNvPr id="65" name="Straight Connector 64"/>
            <p:cNvCxnSpPr>
              <a:stCxn id="52" idx="3"/>
            </p:cNvCxnSpPr>
            <p:nvPr/>
          </p:nvCxnSpPr>
          <p:spPr>
            <a:xfrm flipV="1">
              <a:off x="4948017" y="3431737"/>
              <a:ext cx="972975" cy="10918"/>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844325" y="2830535"/>
              <a:ext cx="1151641" cy="584775"/>
            </a:xfrm>
            <a:prstGeom prst="rect">
              <a:avLst/>
            </a:prstGeom>
            <a:noFill/>
          </p:spPr>
          <p:txBody>
            <a:bodyPr wrap="square" rtlCol="0">
              <a:spAutoFit/>
            </a:bodyPr>
            <a:lstStyle/>
            <a:p>
              <a:pPr algn="ctr"/>
              <a:r>
                <a:rPr lang="en-US" sz="1600" dirty="0"/>
                <a:t>Interrupt Request</a:t>
              </a:r>
            </a:p>
          </p:txBody>
        </p:sp>
      </p:grpSp>
      <p:sp>
        <p:nvSpPr>
          <p:cNvPr id="47" name="Rectangle 46"/>
          <p:cNvSpPr/>
          <p:nvPr/>
        </p:nvSpPr>
        <p:spPr>
          <a:xfrm>
            <a:off x="2701772" y="4732887"/>
            <a:ext cx="1118700" cy="976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UART</a:t>
            </a:r>
          </a:p>
        </p:txBody>
      </p:sp>
      <p:cxnSp>
        <p:nvCxnSpPr>
          <p:cNvPr id="48" name="Straight Connector 47"/>
          <p:cNvCxnSpPr/>
          <p:nvPr/>
        </p:nvCxnSpPr>
        <p:spPr>
          <a:xfrm flipV="1">
            <a:off x="1936150" y="5198928"/>
            <a:ext cx="765623" cy="312"/>
          </a:xfrm>
          <a:prstGeom prst="line">
            <a:avLst/>
          </a:prstGeom>
          <a:ln w="2857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flipV="1">
            <a:off x="3845254" y="3826431"/>
            <a:ext cx="1267666" cy="1129847"/>
            <a:chOff x="2321253" y="4972468"/>
            <a:chExt cx="1267666" cy="1129847"/>
          </a:xfrm>
        </p:grpSpPr>
        <p:cxnSp>
          <p:nvCxnSpPr>
            <p:cNvPr id="49" name="Straight Connector 48"/>
            <p:cNvCxnSpPr/>
            <p:nvPr/>
          </p:nvCxnSpPr>
          <p:spPr>
            <a:xfrm flipV="1">
              <a:off x="2956854" y="6063875"/>
              <a:ext cx="632065" cy="10919"/>
            </a:xfrm>
            <a:prstGeom prst="line">
              <a:avLst/>
            </a:prstGeom>
            <a:ln w="28575">
              <a:solidFill>
                <a:schemeClr val="tx2"/>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321253" y="4972468"/>
              <a:ext cx="649409" cy="337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956854" y="4972468"/>
              <a:ext cx="1" cy="112984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Rectangle 32">
            <a:extLst>
              <a:ext uri="{FF2B5EF4-FFF2-40B4-BE49-F238E27FC236}">
                <a16:creationId xmlns:a16="http://schemas.microsoft.com/office/drawing/2014/main" id="{78160C4B-A140-EB47-A9CF-7090D4750B24}"/>
              </a:ext>
            </a:extLst>
          </p:cNvPr>
          <p:cNvSpPr/>
          <p:nvPr/>
        </p:nvSpPr>
        <p:spPr>
          <a:xfrm>
            <a:off x="4796887" y="4054223"/>
            <a:ext cx="2373030" cy="646331"/>
          </a:xfrm>
          <a:prstGeom prst="rect">
            <a:avLst/>
          </a:prstGeom>
        </p:spPr>
        <p:txBody>
          <a:bodyPr wrap="square">
            <a:spAutoFit/>
          </a:bodyPr>
          <a:lstStyle/>
          <a:p>
            <a:pPr algn="ctr"/>
            <a:r>
              <a:rPr lang="en-US" b="1" dirty="0">
                <a:solidFill>
                  <a:srgbClr val="C00000"/>
                </a:solidFill>
              </a:rPr>
              <a:t>Nested Vectored Interrupt Controller</a:t>
            </a:r>
          </a:p>
        </p:txBody>
      </p:sp>
      <p:sp>
        <p:nvSpPr>
          <p:cNvPr id="55" name="TextBox 54">
            <a:extLst>
              <a:ext uri="{FF2B5EF4-FFF2-40B4-BE49-F238E27FC236}">
                <a16:creationId xmlns:a16="http://schemas.microsoft.com/office/drawing/2014/main" id="{FF28B379-DCB4-9B42-A1D4-A0B77320F910}"/>
              </a:ext>
            </a:extLst>
          </p:cNvPr>
          <p:cNvSpPr txBox="1"/>
          <p:nvPr/>
        </p:nvSpPr>
        <p:spPr>
          <a:xfrm>
            <a:off x="4855166" y="4747584"/>
            <a:ext cx="4808047" cy="1323439"/>
          </a:xfrm>
          <a:prstGeom prst="rect">
            <a:avLst/>
          </a:prstGeom>
          <a:noFill/>
        </p:spPr>
        <p:txBody>
          <a:bodyPr wrap="none" rtlCol="0">
            <a:spAutoFit/>
          </a:bodyPr>
          <a:lstStyle/>
          <a:p>
            <a:r>
              <a:rPr lang="en-US" sz="1600" b="1" dirty="0">
                <a:solidFill>
                  <a:schemeClr val="bg1"/>
                </a:solidFill>
              </a:rPr>
              <a:t>Coordinates multiple interrupt sources</a:t>
            </a:r>
          </a:p>
          <a:p>
            <a:pPr marL="285750" indent="-285750">
              <a:buFont typeface="Arial" panose="020B0604020202020204" pitchFamily="34" charset="0"/>
              <a:buChar char="•"/>
            </a:pPr>
            <a:r>
              <a:rPr lang="en-US" sz="1600" dirty="0">
                <a:solidFill>
                  <a:schemeClr val="bg1"/>
                </a:solidFill>
              </a:rPr>
              <a:t>Enable and disable a specific interrupt</a:t>
            </a:r>
          </a:p>
          <a:p>
            <a:pPr marL="285750" indent="-285750">
              <a:buFont typeface="Arial" panose="020B0604020202020204" pitchFamily="34" charset="0"/>
              <a:buChar char="•"/>
            </a:pPr>
            <a:r>
              <a:rPr lang="en-US" sz="1600" dirty="0">
                <a:solidFill>
                  <a:schemeClr val="bg1"/>
                </a:solidFill>
              </a:rPr>
              <a:t>Which one service first (interrupt priority)</a:t>
            </a:r>
          </a:p>
          <a:p>
            <a:pPr marL="285750" indent="-285750">
              <a:buFont typeface="Arial" panose="020B0604020202020204" pitchFamily="34" charset="0"/>
              <a:buChar char="•"/>
            </a:pPr>
            <a:r>
              <a:rPr lang="en-US" sz="1600" dirty="0">
                <a:solidFill>
                  <a:schemeClr val="bg1"/>
                </a:solidFill>
              </a:rPr>
              <a:t>How to locate the corresponding ISR?</a:t>
            </a:r>
          </a:p>
          <a:p>
            <a:pPr marL="285750" indent="-285750">
              <a:buFont typeface="Arial" panose="020B0604020202020204" pitchFamily="34" charset="0"/>
              <a:buChar char="•"/>
            </a:pPr>
            <a:r>
              <a:rPr lang="en-US" sz="1600" dirty="0">
                <a:solidFill>
                  <a:schemeClr val="bg1"/>
                </a:solidFill>
              </a:rPr>
              <a:t>How to resume the code that has been suspended? </a:t>
            </a:r>
          </a:p>
        </p:txBody>
      </p:sp>
    </p:spTree>
    <p:extLst>
      <p:ext uri="{BB962C8B-B14F-4D97-AF65-F5344CB8AC3E}">
        <p14:creationId xmlns:p14="http://schemas.microsoft.com/office/powerpoint/2010/main" val="30936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Interrupt</a:t>
            </a:r>
          </a:p>
        </p:txBody>
      </p:sp>
      <p:sp>
        <p:nvSpPr>
          <p:cNvPr id="3" name="Slide Number Placeholder 2"/>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9</a:t>
            </a:fld>
            <a:endParaRPr kumimoji="0"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90678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944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8|21.9"/>
</p:tagLst>
</file>

<file path=ppt/tags/tag2.xml><?xml version="1.0" encoding="utf-8"?>
<p:tagLst xmlns:a="http://schemas.openxmlformats.org/drawingml/2006/main" xmlns:r="http://schemas.openxmlformats.org/officeDocument/2006/relationships" xmlns:p="http://schemas.openxmlformats.org/presentationml/2006/main">
  <p:tag name="TIMING" val="|18.6|20.5"/>
</p:tagLst>
</file>

<file path=ppt/tags/tag3.xml><?xml version="1.0" encoding="utf-8"?>
<p:tagLst xmlns:a="http://schemas.openxmlformats.org/drawingml/2006/main" xmlns:r="http://schemas.openxmlformats.org/officeDocument/2006/relationships" xmlns:p="http://schemas.openxmlformats.org/presentationml/2006/main">
  <p:tag name="TIMING" val="|14.1|14.9|33.6|10.3"/>
</p:tagLst>
</file>

<file path=ppt/tags/tag4.xml><?xml version="1.0" encoding="utf-8"?>
<p:tagLst xmlns:a="http://schemas.openxmlformats.org/drawingml/2006/main" xmlns:r="http://schemas.openxmlformats.org/officeDocument/2006/relationships" xmlns:p="http://schemas.openxmlformats.org/presentationml/2006/main">
  <p:tag name="TIMING" val="|7.4|51.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2911</TotalTime>
  <Words>8360</Words>
  <Application>Microsoft Office PowerPoint</Application>
  <PresentationFormat>Widescreen</PresentationFormat>
  <Paragraphs>2248</Paragraphs>
  <Slides>62</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Bookman Old Style (Headings)</vt:lpstr>
      <vt:lpstr>Gill Sans Light</vt:lpstr>
      <vt:lpstr>Arial</vt:lpstr>
      <vt:lpstr>Arial Narrow</vt:lpstr>
      <vt:lpstr>Bookman Old Style</vt:lpstr>
      <vt:lpstr>Calibri</vt:lpstr>
      <vt:lpstr>Cambria Math</vt:lpstr>
      <vt:lpstr>Consolas</vt:lpstr>
      <vt:lpstr>Courier New</vt:lpstr>
      <vt:lpstr>Gill Sans MT</vt:lpstr>
      <vt:lpstr>Wingdings</vt:lpstr>
      <vt:lpstr>Wingdings 3</vt:lpstr>
      <vt:lpstr>Origin</vt:lpstr>
      <vt:lpstr>Z. Gu</vt:lpstr>
      <vt:lpstr>Polling vs Interrupt</vt:lpstr>
      <vt:lpstr>Interrupts</vt:lpstr>
      <vt:lpstr>Example: Push a button to turn on a LED</vt:lpstr>
      <vt:lpstr>Polling vs Interrupt</vt:lpstr>
      <vt:lpstr>How to support interrupt?</vt:lpstr>
      <vt:lpstr>How to support interrupt?</vt:lpstr>
      <vt:lpstr>How to support interrupt?</vt:lpstr>
      <vt:lpstr>Interrupt</vt:lpstr>
      <vt:lpstr>Interrupt Service Routine Vector Table</vt:lpstr>
      <vt:lpstr>ISR Vector Table</vt:lpstr>
      <vt:lpstr>Automatic Stacking &amp; Unstacking</vt:lpstr>
      <vt:lpstr>Automatic Stacking &amp; Unstacking</vt:lpstr>
      <vt:lpstr>Stack Pointer: MSP vs PSP</vt:lpstr>
      <vt:lpstr>Control Register</vt:lpstr>
      <vt:lpstr>Automatic Stacking &amp; Unstacking</vt:lpstr>
      <vt:lpstr>MSP vs PSP</vt:lpstr>
      <vt:lpstr>Recall: Link Register for calling functions</vt:lpstr>
      <vt:lpstr>Which stack to use when an interrupt returns?</vt:lpstr>
      <vt:lpstr>Stacking &amp; Unstacking</vt:lpstr>
      <vt:lpstr>Stacking &amp; Unstacking</vt:lpstr>
      <vt:lpstr>PowerPoint Presentation</vt:lpstr>
      <vt:lpstr>Interrupt: Stacking &amp; Unstacking</vt:lpstr>
      <vt:lpstr>Interrupt: Stacking &amp; Unstacking</vt:lpstr>
      <vt:lpstr>Interrupt: Stacking &amp; Unstacking</vt:lpstr>
      <vt:lpstr>Interrupt: Stacking &amp; Unstacking</vt:lpstr>
      <vt:lpstr>Interrupt: Stacking &amp; Unstacking</vt:lpstr>
      <vt:lpstr>Interrupt: Stacking &amp; Unstacking</vt:lpstr>
      <vt:lpstr>Interrupt: Stacking &amp; Unstacking</vt:lpstr>
      <vt:lpstr>Interrupt: Stacking &amp; Unstacking</vt:lpstr>
      <vt:lpstr>Interrupt: Stacking &amp; Unstacking</vt:lpstr>
      <vt:lpstr>Interrupt: Stacking &amp; Unstacking</vt:lpstr>
      <vt:lpstr>Interrupt: Stacking &amp; Unstacking</vt:lpstr>
      <vt:lpstr>Explanations</vt:lpstr>
      <vt:lpstr>Nested Subroutines: Solution #1</vt:lpstr>
      <vt:lpstr>Nested Subroutines: Solution #2</vt:lpstr>
      <vt:lpstr>PowerPoint Presentation</vt:lpstr>
      <vt:lpstr>Interrupt: Stacking &amp; Unstacking</vt:lpstr>
      <vt:lpstr>Interrupt: Stacking &amp; Unstacking</vt:lpstr>
      <vt:lpstr>Interrupt: Stacking &amp; Unstacking</vt:lpstr>
      <vt:lpstr>Interrupt: Stacking &amp; Unstacking</vt:lpstr>
      <vt:lpstr>Interrupt: Stacking &amp; Unstacking</vt:lpstr>
      <vt:lpstr>Fixing the Bug</vt:lpstr>
      <vt:lpstr>Enable an Interrupt</vt:lpstr>
      <vt:lpstr>Enable an Interrupt</vt:lpstr>
      <vt:lpstr>Interrupt Number in PSR</vt:lpstr>
      <vt:lpstr>Interrupt Number in CMSIS vs in PSR</vt:lpstr>
      <vt:lpstr>Interrupt Number</vt:lpstr>
      <vt:lpstr>Interrupt Numbers in ARM CMSIS library</vt:lpstr>
      <vt:lpstr>NVIC Registers</vt:lpstr>
      <vt:lpstr>Enable/Disable Interrupts</vt:lpstr>
      <vt:lpstr>Enable/Disable Peripheral Interrupts</vt:lpstr>
      <vt:lpstr>Enabling Peripheral Interrupts</vt:lpstr>
      <vt:lpstr>Disabling Peripheral Interrupts</vt:lpstr>
      <vt:lpstr>Explanations</vt:lpstr>
      <vt:lpstr>Interrupt Priority</vt:lpstr>
      <vt:lpstr>Interrupt Priority</vt:lpstr>
      <vt:lpstr>Interrupt Priority Levels</vt:lpstr>
      <vt:lpstr>Preemption and Sub-priority  Configuration</vt:lpstr>
      <vt:lpstr>Masking Priority</vt:lpstr>
      <vt:lpstr>Exception-masking registers (PRIMASK, FAULTMASK and BASEPRI)</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Yifeng Zhu Electrical and Computer Engineering University of Maine</dc:title>
  <dc:creator>zhu</dc:creator>
  <cp:lastModifiedBy>Zonghua Gu</cp:lastModifiedBy>
  <cp:revision>232</cp:revision>
  <dcterms:created xsi:type="dcterms:W3CDTF">2012-10-12T16:43:38Z</dcterms:created>
  <dcterms:modified xsi:type="dcterms:W3CDTF">2025-11-02T16:04:00Z</dcterms:modified>
</cp:coreProperties>
</file>