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9"/>
  </p:notesMasterIdLst>
  <p:sldIdLst>
    <p:sldId id="737" r:id="rId2"/>
    <p:sldId id="321" r:id="rId3"/>
    <p:sldId id="286" r:id="rId4"/>
    <p:sldId id="327" r:id="rId5"/>
    <p:sldId id="285" r:id="rId6"/>
    <p:sldId id="290" r:id="rId7"/>
    <p:sldId id="291" r:id="rId8"/>
    <p:sldId id="492" r:id="rId9"/>
    <p:sldId id="494" r:id="rId10"/>
    <p:sldId id="495" r:id="rId11"/>
    <p:sldId id="303" r:id="rId12"/>
    <p:sldId id="304" r:id="rId13"/>
    <p:sldId id="278" r:id="rId14"/>
    <p:sldId id="279" r:id="rId15"/>
    <p:sldId id="300" r:id="rId16"/>
    <p:sldId id="736" r:id="rId17"/>
    <p:sldId id="294" r:id="rId18"/>
    <p:sldId id="292" r:id="rId19"/>
    <p:sldId id="295" r:id="rId20"/>
    <p:sldId id="296" r:id="rId21"/>
    <p:sldId id="297" r:id="rId22"/>
    <p:sldId id="740" r:id="rId23"/>
    <p:sldId id="741" r:id="rId24"/>
    <p:sldId id="299" r:id="rId25"/>
    <p:sldId id="308" r:id="rId26"/>
    <p:sldId id="310" r:id="rId27"/>
    <p:sldId id="311" r:id="rId28"/>
    <p:sldId id="312" r:id="rId29"/>
    <p:sldId id="742" r:id="rId30"/>
    <p:sldId id="746" r:id="rId31"/>
    <p:sldId id="322" r:id="rId32"/>
    <p:sldId id="324" r:id="rId33"/>
    <p:sldId id="325" r:id="rId34"/>
    <p:sldId id="271" r:id="rId35"/>
    <p:sldId id="272" r:id="rId36"/>
    <p:sldId id="273" r:id="rId37"/>
    <p:sldId id="259" r:id="rId38"/>
    <p:sldId id="260" r:id="rId39"/>
    <p:sldId id="261" r:id="rId40"/>
    <p:sldId id="262" r:id="rId41"/>
    <p:sldId id="263" r:id="rId42"/>
    <p:sldId id="264" r:id="rId43"/>
    <p:sldId id="265" r:id="rId44"/>
    <p:sldId id="266" r:id="rId45"/>
    <p:sldId id="267" r:id="rId46"/>
    <p:sldId id="268" r:id="rId47"/>
    <p:sldId id="269" r:id="rId48"/>
    <p:sldId id="270" r:id="rId49"/>
    <p:sldId id="326" r:id="rId50"/>
    <p:sldId id="315" r:id="rId51"/>
    <p:sldId id="316" r:id="rId52"/>
    <p:sldId id="317" r:id="rId53"/>
    <p:sldId id="314" r:id="rId54"/>
    <p:sldId id="743" r:id="rId55"/>
    <p:sldId id="744" r:id="rId56"/>
    <p:sldId id="373" r:id="rId57"/>
    <p:sldId id="745" r:id="rId5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FF"/>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0406124-2919-4DCA-9969-FA95C6BD716D}" v="6" dt="2026-04-23T14:08:08.39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803"/>
    <p:restoredTop sz="93987" autoAdjust="0"/>
  </p:normalViewPr>
  <p:slideViewPr>
    <p:cSldViewPr>
      <p:cViewPr varScale="1">
        <p:scale>
          <a:sx n="77" d="100"/>
          <a:sy n="77" d="100"/>
        </p:scale>
        <p:origin x="826" y="72"/>
      </p:cViewPr>
      <p:guideLst>
        <p:guide orient="horz" pos="2160"/>
        <p:guide pos="3840"/>
      </p:guideLst>
    </p:cSldViewPr>
  </p:slideViewPr>
  <p:notesTextViewPr>
    <p:cViewPr>
      <p:scale>
        <a:sx n="1" d="1"/>
        <a:sy n="1" d="1"/>
      </p:scale>
      <p:origin x="0" y="0"/>
    </p:cViewPr>
  </p:notesTextViewPr>
  <p:sorterViewPr>
    <p:cViewPr>
      <p:scale>
        <a:sx n="125" d="100"/>
        <a:sy n="125" d="100"/>
      </p:scale>
      <p:origin x="0" y="-1660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65"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onghua Gu" userId="9a7e1853e1951ef5" providerId="LiveId" clId="{CF1FAA12-072C-4ED5-BA76-0FFFAEFDB88A}"/>
    <pc:docChg chg="undo redo custSel addSld delSld modSld sldOrd">
      <pc:chgData name="Zonghua Gu" userId="9a7e1853e1951ef5" providerId="LiveId" clId="{CF1FAA12-072C-4ED5-BA76-0FFFAEFDB88A}" dt="2026-04-23T14:12:11.943" v="4620" actId="14100"/>
      <pc:docMkLst>
        <pc:docMk/>
      </pc:docMkLst>
      <pc:sldChg chg="addSp modSp mod">
        <pc:chgData name="Zonghua Gu" userId="9a7e1853e1951ef5" providerId="LiveId" clId="{CF1FAA12-072C-4ED5-BA76-0FFFAEFDB88A}" dt="2026-04-23T13:50:04.408" v="4241" actId="1076"/>
        <pc:sldMkLst>
          <pc:docMk/>
          <pc:sldMk cId="0" sldId="273"/>
        </pc:sldMkLst>
        <pc:spChg chg="add mod">
          <ac:chgData name="Zonghua Gu" userId="9a7e1853e1951ef5" providerId="LiveId" clId="{CF1FAA12-072C-4ED5-BA76-0FFFAEFDB88A}" dt="2026-04-23T13:50:04.408" v="4241" actId="1076"/>
          <ac:spMkLst>
            <pc:docMk/>
            <pc:sldMk cId="0" sldId="273"/>
            <ac:spMk id="4" creationId="{3EFF7F94-5A12-75E5-E320-587BDAA2DCC7}"/>
          </ac:spMkLst>
        </pc:spChg>
      </pc:sldChg>
      <pc:sldChg chg="modSp mod">
        <pc:chgData name="Zonghua Gu" userId="9a7e1853e1951ef5" providerId="LiveId" clId="{CF1FAA12-072C-4ED5-BA76-0FFFAEFDB88A}" dt="2026-04-21T15:00:07.320" v="4095" actId="2161"/>
        <pc:sldMkLst>
          <pc:docMk/>
          <pc:sldMk cId="3484277645" sldId="742"/>
        </pc:sldMkLst>
        <pc:graphicFrameChg chg="modGraphic">
          <ac:chgData name="Zonghua Gu" userId="9a7e1853e1951ef5" providerId="LiveId" clId="{CF1FAA12-072C-4ED5-BA76-0FFFAEFDB88A}" dt="2026-04-21T14:59:52.891" v="4086" actId="14734"/>
          <ac:graphicFrameMkLst>
            <pc:docMk/>
            <pc:sldMk cId="3484277645" sldId="742"/>
            <ac:graphicFrameMk id="5" creationId="{474C9786-1EE7-AA57-BBF8-015B49A7A18B}"/>
          </ac:graphicFrameMkLst>
        </pc:graphicFrameChg>
        <pc:graphicFrameChg chg="modGraphic">
          <ac:chgData name="Zonghua Gu" userId="9a7e1853e1951ef5" providerId="LiveId" clId="{CF1FAA12-072C-4ED5-BA76-0FFFAEFDB88A}" dt="2026-04-21T14:59:49.709" v="4085" actId="14734"/>
          <ac:graphicFrameMkLst>
            <pc:docMk/>
            <pc:sldMk cId="3484277645" sldId="742"/>
            <ac:graphicFrameMk id="6" creationId="{BEEF0709-7D1E-4BEC-4A2C-6E16F7AE50AC}"/>
          </ac:graphicFrameMkLst>
        </pc:graphicFrameChg>
        <pc:graphicFrameChg chg="modGraphic">
          <ac:chgData name="Zonghua Gu" userId="9a7e1853e1951ef5" providerId="LiveId" clId="{CF1FAA12-072C-4ED5-BA76-0FFFAEFDB88A}" dt="2026-04-21T15:00:07.320" v="4095" actId="2161"/>
          <ac:graphicFrameMkLst>
            <pc:docMk/>
            <pc:sldMk cId="3484277645" sldId="742"/>
            <ac:graphicFrameMk id="8" creationId="{FB360603-C7DB-5EFD-B5A3-94AD7ABE2987}"/>
          </ac:graphicFrameMkLst>
        </pc:graphicFrameChg>
      </pc:sldChg>
      <pc:sldChg chg="addSp modSp mod">
        <pc:chgData name="Zonghua Gu" userId="9a7e1853e1951ef5" providerId="LiveId" clId="{CF1FAA12-072C-4ED5-BA76-0FFFAEFDB88A}" dt="2026-04-23T14:10:34.512" v="4443" actId="20577"/>
        <pc:sldMkLst>
          <pc:docMk/>
          <pc:sldMk cId="714741979" sldId="743"/>
        </pc:sldMkLst>
        <pc:spChg chg="mod">
          <ac:chgData name="Zonghua Gu" userId="9a7e1853e1951ef5" providerId="LiveId" clId="{CF1FAA12-072C-4ED5-BA76-0FFFAEFDB88A}" dt="2026-04-23T14:10:34.512" v="4443" actId="20577"/>
          <ac:spMkLst>
            <pc:docMk/>
            <pc:sldMk cId="714741979" sldId="743"/>
            <ac:spMk id="4" creationId="{4990DC74-D0D7-FE95-DDB9-216BA15198EA}"/>
          </ac:spMkLst>
        </pc:spChg>
        <pc:spChg chg="add mod">
          <ac:chgData name="Zonghua Gu" userId="9a7e1853e1951ef5" providerId="LiveId" clId="{CF1FAA12-072C-4ED5-BA76-0FFFAEFDB88A}" dt="2026-04-23T14:06:58.761" v="4276" actId="553"/>
          <ac:spMkLst>
            <pc:docMk/>
            <pc:sldMk cId="714741979" sldId="743"/>
            <ac:spMk id="5" creationId="{E8059C54-5426-1690-7388-563A93A3FC21}"/>
          </ac:spMkLst>
        </pc:spChg>
        <pc:spChg chg="add mod">
          <ac:chgData name="Zonghua Gu" userId="9a7e1853e1951ef5" providerId="LiveId" clId="{CF1FAA12-072C-4ED5-BA76-0FFFAEFDB88A}" dt="2026-04-23T14:06:58.761" v="4276" actId="553"/>
          <ac:spMkLst>
            <pc:docMk/>
            <pc:sldMk cId="714741979" sldId="743"/>
            <ac:spMk id="6" creationId="{D69FA737-33FC-35AE-3290-AE10E1886021}"/>
          </ac:spMkLst>
        </pc:spChg>
        <pc:spChg chg="add mod">
          <ac:chgData name="Zonghua Gu" userId="9a7e1853e1951ef5" providerId="LiveId" clId="{CF1FAA12-072C-4ED5-BA76-0FFFAEFDB88A}" dt="2026-04-23T14:06:58.761" v="4276" actId="553"/>
          <ac:spMkLst>
            <pc:docMk/>
            <pc:sldMk cId="714741979" sldId="743"/>
            <ac:spMk id="7" creationId="{66019959-A330-AEA4-CA3B-A9ED54FC4D0E}"/>
          </ac:spMkLst>
        </pc:spChg>
        <pc:spChg chg="add mod">
          <ac:chgData name="Zonghua Gu" userId="9a7e1853e1951ef5" providerId="LiveId" clId="{CF1FAA12-072C-4ED5-BA76-0FFFAEFDB88A}" dt="2026-04-23T14:06:58.761" v="4276" actId="553"/>
          <ac:spMkLst>
            <pc:docMk/>
            <pc:sldMk cId="714741979" sldId="743"/>
            <ac:spMk id="8" creationId="{05BB4CAA-1835-2EDD-3957-ACC0A6599832}"/>
          </ac:spMkLst>
        </pc:spChg>
        <pc:spChg chg="add mod">
          <ac:chgData name="Zonghua Gu" userId="9a7e1853e1951ef5" providerId="LiveId" clId="{CF1FAA12-072C-4ED5-BA76-0FFFAEFDB88A}" dt="2026-04-23T14:06:58.761" v="4276" actId="553"/>
          <ac:spMkLst>
            <pc:docMk/>
            <pc:sldMk cId="714741979" sldId="743"/>
            <ac:spMk id="10" creationId="{AE8305F3-22F0-6594-FBCD-D120D0B186A7}"/>
          </ac:spMkLst>
        </pc:spChg>
      </pc:sldChg>
      <pc:sldChg chg="modSp mod">
        <pc:chgData name="Zonghua Gu" userId="9a7e1853e1951ef5" providerId="LiveId" clId="{CF1FAA12-072C-4ED5-BA76-0FFFAEFDB88A}" dt="2026-04-23T14:12:11.943" v="4620" actId="14100"/>
        <pc:sldMkLst>
          <pc:docMk/>
          <pc:sldMk cId="3439179390" sldId="744"/>
        </pc:sldMkLst>
        <pc:spChg chg="mod">
          <ac:chgData name="Zonghua Gu" userId="9a7e1853e1951ef5" providerId="LiveId" clId="{CF1FAA12-072C-4ED5-BA76-0FFFAEFDB88A}" dt="2026-04-23T14:12:11.943" v="4620" actId="14100"/>
          <ac:spMkLst>
            <pc:docMk/>
            <pc:sldMk cId="3439179390" sldId="744"/>
            <ac:spMk id="4" creationId="{FF65BA54-2B83-798C-6B2B-F98852B04C8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9B6CA9-4ACC-4B9F-9FE0-F451E90D37FB}" type="datetimeFigureOut">
              <a:rPr lang="en-US" smtClean="0"/>
              <a:pPr/>
              <a:t>4/23/2026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1B2AF1D-1787-4F45-8D94-E7435950448C}" type="slidenum">
              <a:rPr lang="en-US" smtClean="0"/>
              <a:pPr/>
              <a:t>‹#›</a:t>
            </a:fld>
            <a:endParaRPr lang="en-US"/>
          </a:p>
        </p:txBody>
      </p:sp>
    </p:spTree>
    <p:extLst>
      <p:ext uri="{BB962C8B-B14F-4D97-AF65-F5344CB8AC3E}">
        <p14:creationId xmlns:p14="http://schemas.microsoft.com/office/powerpoint/2010/main" val="26600372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Embedded application binary interface (EABI) Protocol</a:t>
            </a:r>
          </a:p>
          <a:p>
            <a:endParaRPr lang="en-US" dirty="0"/>
          </a:p>
        </p:txBody>
      </p:sp>
      <p:sp>
        <p:nvSpPr>
          <p:cNvPr id="4" name="Slide Number Placeholder 3"/>
          <p:cNvSpPr>
            <a:spLocks noGrp="1"/>
          </p:cNvSpPr>
          <p:nvPr>
            <p:ph type="sldNum" sz="quarter" idx="5"/>
          </p:nvPr>
        </p:nvSpPr>
        <p:spPr/>
        <p:txBody>
          <a:bodyPr/>
          <a:lstStyle/>
          <a:p>
            <a:fld id="{61B2AF1D-1787-4F45-8D94-E7435950448C}" type="slidenum">
              <a:rPr lang="en-US" smtClean="0"/>
              <a:pPr/>
              <a:t>1</a:t>
            </a:fld>
            <a:endParaRPr lang="en-US"/>
          </a:p>
        </p:txBody>
      </p:sp>
    </p:spTree>
    <p:extLst>
      <p:ext uri="{BB962C8B-B14F-4D97-AF65-F5344CB8AC3E}">
        <p14:creationId xmlns:p14="http://schemas.microsoft.com/office/powerpoint/2010/main" val="30271008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TOFix</a:t>
            </a:r>
            <a:r>
              <a:rPr lang="en-US" dirty="0"/>
              <a:t> either R1 or r1</a:t>
            </a:r>
          </a:p>
        </p:txBody>
      </p:sp>
      <p:sp>
        <p:nvSpPr>
          <p:cNvPr id="4" name="Slide Number Placeholder 3"/>
          <p:cNvSpPr>
            <a:spLocks noGrp="1"/>
          </p:cNvSpPr>
          <p:nvPr>
            <p:ph type="sldNum" sz="quarter" idx="5"/>
          </p:nvPr>
        </p:nvSpPr>
        <p:spPr/>
        <p:txBody>
          <a:bodyPr/>
          <a:lstStyle/>
          <a:p>
            <a:fld id="{61B2AF1D-1787-4F45-8D94-E7435950448C}" type="slidenum">
              <a:rPr lang="en-US" smtClean="0"/>
              <a:pPr/>
              <a:t>29</a:t>
            </a:fld>
            <a:endParaRPr lang="en-US"/>
          </a:p>
        </p:txBody>
      </p:sp>
    </p:spTree>
    <p:extLst>
      <p:ext uri="{BB962C8B-B14F-4D97-AF65-F5344CB8AC3E}">
        <p14:creationId xmlns:p14="http://schemas.microsoft.com/office/powerpoint/2010/main" val="4564933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B2AF1D-1787-4F45-8D94-E7435950448C}" type="slidenum">
              <a:rPr lang="en-US" smtClean="0"/>
              <a:pPr/>
              <a:t>30</a:t>
            </a:fld>
            <a:endParaRPr lang="en-US"/>
          </a:p>
        </p:txBody>
      </p:sp>
    </p:spTree>
    <p:extLst>
      <p:ext uri="{BB962C8B-B14F-4D97-AF65-F5344CB8AC3E}">
        <p14:creationId xmlns:p14="http://schemas.microsoft.com/office/powerpoint/2010/main" val="9596533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37599357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Callee does </a:t>
            </a:r>
            <a:r>
              <a:rPr lang="en-US" b="1" dirty="0"/>
              <a:t>no PUSH</a:t>
            </a:r>
            <a:r>
              <a:rPr lang="en-US" dirty="0"/>
              <a:t> on entry.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Returns with BX LR (it never changed LR).</a:t>
            </a:r>
          </a:p>
          <a:p>
            <a:endParaRPr lang="en-US" dirty="0"/>
          </a:p>
        </p:txBody>
      </p:sp>
      <p:sp>
        <p:nvSpPr>
          <p:cNvPr id="4" name="Slide Number Placeholder 3"/>
          <p:cNvSpPr>
            <a:spLocks noGrp="1"/>
          </p:cNvSpPr>
          <p:nvPr>
            <p:ph type="sldNum" sz="quarter" idx="5"/>
          </p:nvPr>
        </p:nvSpPr>
        <p:spPr/>
        <p:txBody>
          <a:bodyPr/>
          <a:lstStyle/>
          <a:p>
            <a:fld id="{61B2AF1D-1787-4F45-8D94-E7435950448C}" type="slidenum">
              <a:rPr lang="en-US" smtClean="0"/>
              <a:pPr/>
              <a:t>54</a:t>
            </a:fld>
            <a:endParaRPr lang="en-US"/>
          </a:p>
        </p:txBody>
      </p:sp>
    </p:spTree>
    <p:extLst>
      <p:ext uri="{BB962C8B-B14F-4D97-AF65-F5344CB8AC3E}">
        <p14:creationId xmlns:p14="http://schemas.microsoft.com/office/powerpoint/2010/main" val="27164900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8 arguments are passed: Registers r0-r3 hold the first 4 arguments (a, b, c, d with values 1, 2, 3, 4). The last 4 arguments (h, </a:t>
            </a:r>
            <a:r>
              <a:rPr lang="en-US" sz="1200" dirty="0" err="1"/>
              <a:t>i</a:t>
            </a:r>
            <a:r>
              <a:rPr lang="en-US" sz="1200" dirty="0"/>
              <a:t>, j, k with values 5, 6, 7, 8) are pushed onto the stack by the caller before calling the function.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In callee (subroutine) code, the subroutine saves registers r5, r6, and the link register LR via push at the start. It adds the first 4 arguments from registers r0-r3. It then loads the extra arguments from specific stack offsets with LDRD instructions (load register double), adding these to the result. The subroutine ends by popping saved registers r5, r6 and PC (program counter) to return.</a:t>
            </a:r>
          </a:p>
          <a:p>
            <a:endParaRPr lang="en-US" dirty="0"/>
          </a:p>
        </p:txBody>
      </p:sp>
      <p:sp>
        <p:nvSpPr>
          <p:cNvPr id="4" name="Slide Number Placeholder 3"/>
          <p:cNvSpPr>
            <a:spLocks noGrp="1"/>
          </p:cNvSpPr>
          <p:nvPr>
            <p:ph type="sldNum" sz="quarter" idx="5"/>
          </p:nvPr>
        </p:nvSpPr>
        <p:spPr/>
        <p:txBody>
          <a:bodyPr/>
          <a:lstStyle/>
          <a:p>
            <a:fld id="{61B2AF1D-1787-4F45-8D94-E7435950448C}" type="slidenum">
              <a:rPr lang="en-US" smtClean="0"/>
              <a:pPr/>
              <a:t>55</a:t>
            </a:fld>
            <a:endParaRPr lang="en-US"/>
          </a:p>
        </p:txBody>
      </p:sp>
    </p:spTree>
    <p:extLst>
      <p:ext uri="{BB962C8B-B14F-4D97-AF65-F5344CB8AC3E}">
        <p14:creationId xmlns:p14="http://schemas.microsoft.com/office/powerpoint/2010/main" val="5372017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B2AF1D-1787-4F45-8D94-E7435950448C}" type="slidenum">
              <a:rPr lang="en-US" smtClean="0"/>
              <a:pPr/>
              <a:t>7</a:t>
            </a:fld>
            <a:endParaRPr lang="en-US"/>
          </a:p>
        </p:txBody>
      </p:sp>
    </p:spTree>
    <p:extLst>
      <p:ext uri="{BB962C8B-B14F-4D97-AF65-F5344CB8AC3E}">
        <p14:creationId xmlns:p14="http://schemas.microsoft.com/office/powerpoint/2010/main" val="23709219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following are synonyms.</a:t>
            </a:r>
          </a:p>
          <a:p>
            <a:pPr lvl="1"/>
            <a:r>
              <a:rPr lang="en-US" b="1" dirty="0">
                <a:latin typeface="Consolas" panose="020B0609020204030204" pitchFamily="49" charset="0"/>
                <a:cs typeface="Consolas" panose="020B0609020204030204" pitchFamily="49" charset="0"/>
              </a:rPr>
              <a:t>STM</a:t>
            </a:r>
            <a:r>
              <a:rPr lang="en-US" dirty="0"/>
              <a:t> = </a:t>
            </a:r>
            <a:r>
              <a:rPr lang="en-US" b="1" dirty="0">
                <a:latin typeface="Consolas" panose="020B0609020204030204" pitchFamily="49" charset="0"/>
                <a:cs typeface="Consolas" panose="020B0609020204030204" pitchFamily="49" charset="0"/>
              </a:rPr>
              <a:t>STM</a:t>
            </a:r>
            <a:r>
              <a:rPr lang="en-US" b="1" dirty="0">
                <a:solidFill>
                  <a:schemeClr val="bg2"/>
                </a:solidFill>
                <a:latin typeface="Consolas" panose="020B0609020204030204" pitchFamily="49" charset="0"/>
                <a:cs typeface="Consolas" panose="020B0609020204030204" pitchFamily="49" charset="0"/>
              </a:rPr>
              <a:t>IA</a:t>
            </a:r>
            <a:r>
              <a:rPr lang="en-US" dirty="0"/>
              <a:t> (Increment After) = </a:t>
            </a:r>
            <a:r>
              <a:rPr lang="en-US" b="1" dirty="0">
                <a:latin typeface="Consolas" panose="020B0609020204030204" pitchFamily="49" charset="0"/>
                <a:cs typeface="Consolas" panose="020B0609020204030204" pitchFamily="49" charset="0"/>
              </a:rPr>
              <a:t>STM</a:t>
            </a:r>
            <a:r>
              <a:rPr lang="en-US" b="1" dirty="0">
                <a:solidFill>
                  <a:schemeClr val="bg2"/>
                </a:solidFill>
                <a:latin typeface="Consolas" panose="020B0609020204030204" pitchFamily="49" charset="0"/>
                <a:cs typeface="Consolas" panose="020B0609020204030204" pitchFamily="49" charset="0"/>
              </a:rPr>
              <a:t>EA</a:t>
            </a:r>
            <a:r>
              <a:rPr lang="en-US" dirty="0"/>
              <a:t> (Empty Ascending)</a:t>
            </a:r>
          </a:p>
          <a:p>
            <a:pPr lvl="1"/>
            <a:r>
              <a:rPr lang="en-US" b="1" dirty="0">
                <a:latin typeface="Consolas" panose="020B0609020204030204" pitchFamily="49" charset="0"/>
                <a:cs typeface="Consolas" panose="020B0609020204030204" pitchFamily="49" charset="0"/>
              </a:rPr>
              <a:t>LDM</a:t>
            </a:r>
            <a:r>
              <a:rPr lang="en-US" dirty="0"/>
              <a:t> = </a:t>
            </a:r>
            <a:r>
              <a:rPr lang="en-US" b="1" dirty="0">
                <a:latin typeface="Consolas" panose="020B0609020204030204" pitchFamily="49" charset="0"/>
                <a:cs typeface="Consolas" panose="020B0609020204030204" pitchFamily="49" charset="0"/>
              </a:rPr>
              <a:t>LDM</a:t>
            </a:r>
            <a:r>
              <a:rPr lang="en-US" b="1" dirty="0">
                <a:solidFill>
                  <a:schemeClr val="bg2"/>
                </a:solidFill>
                <a:latin typeface="Consolas" panose="020B0609020204030204" pitchFamily="49" charset="0"/>
                <a:cs typeface="Consolas" panose="020B0609020204030204" pitchFamily="49" charset="0"/>
              </a:rPr>
              <a:t>IA</a:t>
            </a:r>
            <a:r>
              <a:rPr lang="en-US" dirty="0"/>
              <a:t> (Increment After) = </a:t>
            </a:r>
            <a:r>
              <a:rPr lang="en-US" b="1" dirty="0">
                <a:latin typeface="Consolas" panose="020B0609020204030204" pitchFamily="49" charset="0"/>
                <a:cs typeface="Consolas" panose="020B0609020204030204" pitchFamily="49" charset="0"/>
              </a:rPr>
              <a:t>LDM</a:t>
            </a:r>
            <a:r>
              <a:rPr lang="en-US" b="1" dirty="0">
                <a:solidFill>
                  <a:schemeClr val="bg2"/>
                </a:solidFill>
                <a:latin typeface="Consolas" panose="020B0609020204030204" pitchFamily="49" charset="0"/>
                <a:cs typeface="Consolas" panose="020B0609020204030204" pitchFamily="49" charset="0"/>
              </a:rPr>
              <a:t>FD</a:t>
            </a:r>
            <a:r>
              <a:rPr lang="en-US" dirty="0"/>
              <a:t> (Full Descending)</a:t>
            </a:r>
          </a:p>
          <a:p>
            <a:endParaRPr lang="en-US" dirty="0"/>
          </a:p>
        </p:txBody>
      </p:sp>
      <p:sp>
        <p:nvSpPr>
          <p:cNvPr id="4" name="Slide Number Placeholder 3"/>
          <p:cNvSpPr>
            <a:spLocks noGrp="1"/>
          </p:cNvSpPr>
          <p:nvPr>
            <p:ph type="sldNum" sz="quarter" idx="5"/>
          </p:nvPr>
        </p:nvSpPr>
        <p:spPr/>
        <p:txBody>
          <a:bodyPr/>
          <a:lstStyle/>
          <a:p>
            <a:fld id="{61B2AF1D-1787-4F45-8D94-E7435950448C}" type="slidenum">
              <a:rPr lang="en-US" smtClean="0"/>
              <a:pPr/>
              <a:t>8</a:t>
            </a:fld>
            <a:endParaRPr lang="en-US"/>
          </a:p>
        </p:txBody>
      </p:sp>
    </p:spTree>
    <p:extLst>
      <p:ext uri="{BB962C8B-B14F-4D97-AF65-F5344CB8AC3E}">
        <p14:creationId xmlns:p14="http://schemas.microsoft.com/office/powerpoint/2010/main" val="23697108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Assembler aliases: STMFD = STMDB, LDMFD = LDMIA; STMEA = STMIA; LDMEA = LDMDB,</a:t>
            </a:r>
            <a:endParaRPr lang="en-US" dirty="0"/>
          </a:p>
        </p:txBody>
      </p:sp>
      <p:sp>
        <p:nvSpPr>
          <p:cNvPr id="4" name="Slide Number Placeholder 3"/>
          <p:cNvSpPr>
            <a:spLocks noGrp="1"/>
          </p:cNvSpPr>
          <p:nvPr>
            <p:ph type="sldNum" sz="quarter" idx="5"/>
          </p:nvPr>
        </p:nvSpPr>
        <p:spPr/>
        <p:txBody>
          <a:bodyPr/>
          <a:lstStyle/>
          <a:p>
            <a:fld id="{61B2AF1D-1787-4F45-8D94-E7435950448C}" type="slidenum">
              <a:rPr lang="en-US" smtClean="0"/>
              <a:pPr/>
              <a:t>12</a:t>
            </a:fld>
            <a:endParaRPr lang="en-US"/>
          </a:p>
        </p:txBody>
      </p:sp>
    </p:spTree>
    <p:extLst>
      <p:ext uri="{BB962C8B-B14F-4D97-AF65-F5344CB8AC3E}">
        <p14:creationId xmlns:p14="http://schemas.microsoft.com/office/powerpoint/2010/main" val="16626071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PUSH =&gt;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SUB SP, SP, #4</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STR RN, [SP]</a:t>
            </a:r>
          </a:p>
          <a:p>
            <a:r>
              <a:rPr lang="en-US" sz="1200" b="0" i="0" kern="1200" dirty="0">
                <a:solidFill>
                  <a:schemeClr val="tx1"/>
                </a:solidFill>
                <a:effectLst/>
                <a:latin typeface="+mn-lt"/>
                <a:ea typeface="+mn-ea"/>
                <a:cs typeface="+mn-cs"/>
              </a:rPr>
              <a:t>POP =&gt;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LDR RN, [SP]</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ADD SP, #4</a:t>
            </a:r>
          </a:p>
          <a:p>
            <a:endParaRPr lang="en-US" dirty="0"/>
          </a:p>
          <a:p>
            <a:endParaRPr lang="en-US" dirty="0"/>
          </a:p>
          <a:p>
            <a:r>
              <a:rPr lang="en-US" dirty="0"/>
              <a:t>PUSH {R1, R2} == </a:t>
            </a:r>
          </a:p>
          <a:p>
            <a:r>
              <a:rPr lang="en-US" dirty="0"/>
              <a:t>    STMFD SP!, {R1, R2} ; or STMDB SP!, {R1, R2}</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SP is decremented before PUSH (pre-decrement), and incremented after POP (post-increment). </a:t>
            </a:r>
          </a:p>
          <a:p>
            <a:endParaRPr lang="en-US" dirty="0"/>
          </a:p>
          <a:p>
            <a:endParaRPr lang="en-US" dirty="0"/>
          </a:p>
        </p:txBody>
      </p:sp>
      <p:sp>
        <p:nvSpPr>
          <p:cNvPr id="4" name="Slide Number Placeholder 3"/>
          <p:cNvSpPr>
            <a:spLocks noGrp="1"/>
          </p:cNvSpPr>
          <p:nvPr>
            <p:ph type="sldNum" sz="quarter" idx="5"/>
          </p:nvPr>
        </p:nvSpPr>
        <p:spPr/>
        <p:txBody>
          <a:bodyPr/>
          <a:lstStyle/>
          <a:p>
            <a:fld id="{61B2AF1D-1787-4F45-8D94-E7435950448C}" type="slidenum">
              <a:rPr lang="en-US" smtClean="0"/>
              <a:pPr/>
              <a:t>13</a:t>
            </a:fld>
            <a:endParaRPr lang="en-US"/>
          </a:p>
        </p:txBody>
      </p:sp>
    </p:spTree>
    <p:extLst>
      <p:ext uri="{BB962C8B-B14F-4D97-AF65-F5344CB8AC3E}">
        <p14:creationId xmlns:p14="http://schemas.microsoft.com/office/powerpoint/2010/main" val="13902353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B2AF1D-1787-4F45-8D94-E7435950448C}" type="slidenum">
              <a:rPr lang="en-US" smtClean="0"/>
              <a:pPr/>
              <a:t>15</a:t>
            </a:fld>
            <a:endParaRPr lang="en-US"/>
          </a:p>
        </p:txBody>
      </p:sp>
    </p:spTree>
    <p:extLst>
      <p:ext uri="{BB962C8B-B14F-4D97-AF65-F5344CB8AC3E}">
        <p14:creationId xmlns:p14="http://schemas.microsoft.com/office/powerpoint/2010/main" val="36039805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B2AF1D-1787-4F45-8D94-E7435950448C}" type="slidenum">
              <a:rPr lang="en-US" smtClean="0"/>
              <a:pPr/>
              <a:t>16</a:t>
            </a:fld>
            <a:endParaRPr lang="en-US"/>
          </a:p>
        </p:txBody>
      </p:sp>
    </p:spTree>
    <p:extLst>
      <p:ext uri="{BB962C8B-B14F-4D97-AF65-F5344CB8AC3E}">
        <p14:creationId xmlns:p14="http://schemas.microsoft.com/office/powerpoint/2010/main" val="22162832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3333FF"/>
                </a:solidFill>
              </a:rPr>
              <a:t>Link Register (LR) holds the return address of the current subroutine call. </a:t>
            </a:r>
          </a:p>
          <a:p>
            <a:endParaRPr lang="en-US" dirty="0"/>
          </a:p>
        </p:txBody>
      </p:sp>
      <p:sp>
        <p:nvSpPr>
          <p:cNvPr id="4" name="Slide Number Placeholder 3"/>
          <p:cNvSpPr>
            <a:spLocks noGrp="1"/>
          </p:cNvSpPr>
          <p:nvPr>
            <p:ph type="sldNum" sz="quarter" idx="5"/>
          </p:nvPr>
        </p:nvSpPr>
        <p:spPr/>
        <p:txBody>
          <a:bodyPr/>
          <a:lstStyle/>
          <a:p>
            <a:fld id="{61B2AF1D-1787-4F45-8D94-E7435950448C}" type="slidenum">
              <a:rPr lang="en-US" smtClean="0"/>
              <a:pPr/>
              <a:t>24</a:t>
            </a:fld>
            <a:endParaRPr lang="en-US"/>
          </a:p>
        </p:txBody>
      </p:sp>
    </p:spTree>
    <p:extLst>
      <p:ext uri="{BB962C8B-B14F-4D97-AF65-F5344CB8AC3E}">
        <p14:creationId xmlns:p14="http://schemas.microsoft.com/office/powerpoint/2010/main" val="36438165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onsolas" panose="020B0609020204030204" pitchFamily="49" charset="0"/>
                <a:ea typeface="宋体"/>
                <a:cs typeface="Consolas" panose="020B0609020204030204" pitchFamily="49" charset="0"/>
              </a:rPr>
              <a:t>Caller should save these registers if callers needs to re-use their original values: </a:t>
            </a:r>
          </a:p>
          <a:p>
            <a:endParaRPr lang="en-US" dirty="0"/>
          </a:p>
          <a:p>
            <a:endParaRPr lang="en-US" dirty="0"/>
          </a:p>
        </p:txBody>
      </p:sp>
      <p:sp>
        <p:nvSpPr>
          <p:cNvPr id="4" name="Slide Number Placeholder 3"/>
          <p:cNvSpPr>
            <a:spLocks noGrp="1"/>
          </p:cNvSpPr>
          <p:nvPr>
            <p:ph type="sldNum" sz="quarter" idx="5"/>
          </p:nvPr>
        </p:nvSpPr>
        <p:spPr/>
        <p:txBody>
          <a:bodyPr/>
          <a:lstStyle/>
          <a:p>
            <a:fld id="{61B2AF1D-1787-4F45-8D94-E7435950448C}" type="slidenum">
              <a:rPr lang="en-US" smtClean="0"/>
              <a:pPr/>
              <a:t>28</a:t>
            </a:fld>
            <a:endParaRPr lang="en-US"/>
          </a:p>
        </p:txBody>
      </p:sp>
    </p:spTree>
    <p:extLst>
      <p:ext uri="{BB962C8B-B14F-4D97-AF65-F5344CB8AC3E}">
        <p14:creationId xmlns:p14="http://schemas.microsoft.com/office/powerpoint/2010/main" val="21893350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625600" y="3886200"/>
            <a:ext cx="9144000" cy="990600"/>
          </a:xfrm>
        </p:spPr>
        <p:txBody>
          <a:bodyPr anchor="t" anchorCtr="0"/>
          <a:lstStyle>
            <a:lvl1pPr algn="r">
              <a:defRPr sz="3200">
                <a:solidFill>
                  <a:schemeClr val="tx1"/>
                </a:solidFill>
              </a:defRPr>
            </a:lvl1pPr>
          </a:lstStyle>
          <a:p>
            <a:r>
              <a:rPr kumimoji="0" lang="en-US"/>
              <a:t>Click to edit Master title style</a:t>
            </a:r>
          </a:p>
        </p:txBody>
      </p:sp>
      <p:sp>
        <p:nvSpPr>
          <p:cNvPr id="9" name="Subtitle 8"/>
          <p:cNvSpPr>
            <a:spLocks noGrp="1"/>
          </p:cNvSpPr>
          <p:nvPr>
            <p:ph type="subTitle" idx="1"/>
          </p:nvPr>
        </p:nvSpPr>
        <p:spPr>
          <a:xfrm>
            <a:off x="1625600" y="5124450"/>
            <a:ext cx="9144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8534400" y="6355080"/>
            <a:ext cx="3048000" cy="365760"/>
          </a:xfrm>
        </p:spPr>
        <p:txBody>
          <a:bodyPr/>
          <a:lstStyle>
            <a:lvl1pPr>
              <a:defRPr sz="1400"/>
            </a:lvl1pPr>
          </a:lstStyle>
          <a:p>
            <a:pPr eaLnBrk="1" latinLnBrk="0" hangingPunct="1"/>
            <a:fld id="{DFAD6F50-E977-4162-8DF4-4DA1E6F19796}" type="datetime1">
              <a:rPr lang="en-US" smtClean="0"/>
              <a:pPr eaLnBrk="1" latinLnBrk="0" hangingPunct="1"/>
              <a:t>4/23/2026</a:t>
            </a:fld>
            <a:endParaRPr lang="en-US" sz="1600" dirty="0"/>
          </a:p>
        </p:txBody>
      </p:sp>
      <p:sp>
        <p:nvSpPr>
          <p:cNvPr id="17" name="Footer Placeholder 16"/>
          <p:cNvSpPr>
            <a:spLocks noGrp="1"/>
          </p:cNvSpPr>
          <p:nvPr>
            <p:ph type="ftr" sz="quarter" idx="11"/>
          </p:nvPr>
        </p:nvSpPr>
        <p:spPr>
          <a:xfrm>
            <a:off x="3864864" y="6355080"/>
            <a:ext cx="4632960" cy="365760"/>
          </a:xfrm>
        </p:spPr>
        <p:txBody>
          <a:bodyPr/>
          <a:lstStyle/>
          <a:p>
            <a:endParaRPr kumimoji="0" lang="en-US" dirty="0"/>
          </a:p>
        </p:txBody>
      </p:sp>
      <p:sp>
        <p:nvSpPr>
          <p:cNvPr id="29" name="Slide Number Placeholder 28"/>
          <p:cNvSpPr>
            <a:spLocks noGrp="1"/>
          </p:cNvSpPr>
          <p:nvPr>
            <p:ph type="sldNum" sz="quarter" idx="12"/>
          </p:nvPr>
        </p:nvSpPr>
        <p:spPr>
          <a:xfrm>
            <a:off x="1621536" y="6355080"/>
            <a:ext cx="1625600" cy="365760"/>
          </a:xfrm>
        </p:spPr>
        <p:txBody>
          <a:bodyPr/>
          <a:lstStyle/>
          <a:p>
            <a:fld id="{EA7C8D44-3667-46F6-9772-CC52308E2A7F}" type="slidenum">
              <a:rPr kumimoji="0" lang="en-US" smtClean="0"/>
              <a:pPr/>
              <a:t>‹#›</a:t>
            </a:fld>
            <a:endParaRPr kumimoji="0" lang="en-US" dirty="0"/>
          </a:p>
        </p:txBody>
      </p:sp>
      <p:sp>
        <p:nvSpPr>
          <p:cNvPr id="21" name="Rectangle 20"/>
          <p:cNvSpPr/>
          <p:nvPr/>
        </p:nvSpPr>
        <p:spPr>
          <a:xfrm>
            <a:off x="1206500" y="3648075"/>
            <a:ext cx="97536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3" name="Rectangle 32"/>
          <p:cNvSpPr/>
          <p:nvPr/>
        </p:nvSpPr>
        <p:spPr>
          <a:xfrm>
            <a:off x="1219200" y="5048250"/>
            <a:ext cx="97536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2" name="Rectangle 21"/>
          <p:cNvSpPr/>
          <p:nvPr/>
        </p:nvSpPr>
        <p:spPr>
          <a:xfrm>
            <a:off x="1206500" y="3648075"/>
            <a:ext cx="3048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2" name="Rectangle 31"/>
          <p:cNvSpPr/>
          <p:nvPr/>
        </p:nvSpPr>
        <p:spPr>
          <a:xfrm>
            <a:off x="1219200" y="5048250"/>
            <a:ext cx="3048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eaLnBrk="1" latinLnBrk="0" hangingPunct="1"/>
            <a:fld id="{362A8F80-F1FC-4E19-AF0E-2AEA7F0226D7}" type="datetime1">
              <a:rPr lang="en-US" smtClean="0"/>
              <a:pPr eaLnBrk="1" latinLnBrk="0" hangingPunct="1"/>
              <a:t>4/23/2026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EA7C8D44-3667-46F6-9772-CC52308E2A7F}"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eaLnBrk="1" latinLnBrk="0" hangingPunct="1"/>
            <a:fld id="{84EF3758-DF7B-4347-89DE-ED0416D762CD}" type="datetime1">
              <a:rPr lang="en-US" smtClean="0"/>
              <a:pPr eaLnBrk="1" latinLnBrk="0" hangingPunct="1"/>
              <a:t>4/23/2026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7" name="Straight Connector 6"/>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a:p>
        </p:txBody>
      </p:sp>
      <p:sp>
        <p:nvSpPr>
          <p:cNvPr id="8" name="Isosceles Triangle 7"/>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Straight Connector 8"/>
          <p:cNvSpPr>
            <a:spLocks noChangeShapeType="1"/>
          </p:cNvSpPr>
          <p:nvPr/>
        </p:nvSpPr>
        <p:spPr bwMode="auto">
          <a:xfrm rot="5400000">
            <a:off x="5814836"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pPr eaLnBrk="1" latinLnBrk="0" hangingPunct="1"/>
            <a:fld id="{42A4D53F-573F-4718-BBA0-A86965028093}" type="datetime1">
              <a:rPr lang="en-US" smtClean="0"/>
              <a:pPr eaLnBrk="1" latinLnBrk="0" hangingPunct="1"/>
              <a:t>4/23/2026</a:t>
            </a:fld>
            <a:endParaRPr lang="en-US" dirty="0"/>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EA7C8D44-3667-46F6-9772-CC52308E2A7F}" type="slidenum">
              <a:rPr kumimoji="0" lang="en-US" smtClean="0"/>
              <a:pPr/>
              <a:t>‹#›</a:t>
            </a:fld>
            <a:endParaRPr kumimoji="0" lang="en-US" dirty="0"/>
          </a:p>
        </p:txBody>
      </p:sp>
      <p:sp>
        <p:nvSpPr>
          <p:cNvPr id="8" name="Content Placeholder 7"/>
          <p:cNvSpPr>
            <a:spLocks noGrp="1"/>
          </p:cNvSpPr>
          <p:nvPr>
            <p:ph sz="quarter" idx="1"/>
          </p:nvPr>
        </p:nvSpPr>
        <p:spPr>
          <a:xfrm>
            <a:off x="609600" y="1219200"/>
            <a:ext cx="10972800"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25600" y="2971800"/>
            <a:ext cx="9144000" cy="1066800"/>
          </a:xfrm>
        </p:spPr>
        <p:txBody>
          <a:bodyPr anchor="t" anchorCtr="0"/>
          <a:lstStyle>
            <a:lvl1pPr algn="r">
              <a:buNone/>
              <a:defRPr sz="3200" b="0" cap="none" baseline="0"/>
            </a:lvl1pPr>
          </a:lstStyle>
          <a:p>
            <a:r>
              <a:rPr kumimoji="0" lang="en-US"/>
              <a:t>Click to edit Master title style</a:t>
            </a:r>
          </a:p>
        </p:txBody>
      </p:sp>
      <p:sp>
        <p:nvSpPr>
          <p:cNvPr id="3" name="Text Placeholder 2"/>
          <p:cNvSpPr>
            <a:spLocks noGrp="1"/>
          </p:cNvSpPr>
          <p:nvPr>
            <p:ph type="body" idx="1"/>
          </p:nvPr>
        </p:nvSpPr>
        <p:spPr>
          <a:xfrm>
            <a:off x="1727200" y="4267200"/>
            <a:ext cx="90424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a:xfrm>
            <a:off x="8534400" y="6355080"/>
            <a:ext cx="3048000" cy="365760"/>
          </a:xfrm>
        </p:spPr>
        <p:txBody>
          <a:bodyPr/>
          <a:lstStyle/>
          <a:p>
            <a:pPr eaLnBrk="1" latinLnBrk="0" hangingPunct="1"/>
            <a:fld id="{C9B206E1-2545-4E30-92FD-1E4787463A36}" type="datetime1">
              <a:rPr lang="en-US" smtClean="0"/>
              <a:pPr eaLnBrk="1" latinLnBrk="0" hangingPunct="1"/>
              <a:t>4/23/2026</a:t>
            </a:fld>
            <a:endParaRPr lang="en-US" dirty="0"/>
          </a:p>
        </p:txBody>
      </p:sp>
      <p:sp>
        <p:nvSpPr>
          <p:cNvPr id="5" name="Footer Placeholder 4"/>
          <p:cNvSpPr>
            <a:spLocks noGrp="1"/>
          </p:cNvSpPr>
          <p:nvPr>
            <p:ph type="ftr" sz="quarter" idx="11"/>
          </p:nvPr>
        </p:nvSpPr>
        <p:spPr>
          <a:xfrm>
            <a:off x="3864864" y="6355080"/>
            <a:ext cx="4632960" cy="365760"/>
          </a:xfrm>
        </p:spPr>
        <p:txBody>
          <a:bodyPr/>
          <a:lstStyle/>
          <a:p>
            <a:endParaRPr kumimoji="0" lang="en-US" dirty="0"/>
          </a:p>
        </p:txBody>
      </p:sp>
      <p:sp>
        <p:nvSpPr>
          <p:cNvPr id="6" name="Slide Number Placeholder 5"/>
          <p:cNvSpPr>
            <a:spLocks noGrp="1"/>
          </p:cNvSpPr>
          <p:nvPr>
            <p:ph type="sldNum" sz="quarter" idx="12"/>
          </p:nvPr>
        </p:nvSpPr>
        <p:spPr>
          <a:xfrm>
            <a:off x="1426464" y="6355080"/>
            <a:ext cx="2027936" cy="365760"/>
          </a:xfrm>
        </p:spPr>
        <p:txBody>
          <a:bodyPr/>
          <a:lstStyle/>
          <a:p>
            <a:fld id="{EA7C8D44-3667-46F6-9772-CC52308E2A7F}" type="slidenum">
              <a:rPr kumimoji="0" lang="en-US" smtClean="0"/>
              <a:pPr/>
              <a:t>‹#›</a:t>
            </a:fld>
            <a:endParaRPr kumimoji="0" lang="en-US" dirty="0"/>
          </a:p>
        </p:txBody>
      </p:sp>
      <p:sp>
        <p:nvSpPr>
          <p:cNvPr id="7" name="Rectangle 6"/>
          <p:cNvSpPr/>
          <p:nvPr/>
        </p:nvSpPr>
        <p:spPr>
          <a:xfrm>
            <a:off x="1219200" y="2819400"/>
            <a:ext cx="97536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Rectangle 7"/>
          <p:cNvSpPr/>
          <p:nvPr/>
        </p:nvSpPr>
        <p:spPr>
          <a:xfrm>
            <a:off x="1219200" y="2819400"/>
            <a:ext cx="3048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10972800" cy="914400"/>
          </a:xfrm>
        </p:spPr>
        <p:txBody>
          <a:bodyPr/>
          <a:lstStyle/>
          <a:p>
            <a:r>
              <a:rPr kumimoji="0" lang="en-US"/>
              <a:t>Click to edit Master title style</a:t>
            </a:r>
          </a:p>
        </p:txBody>
      </p:sp>
      <p:sp>
        <p:nvSpPr>
          <p:cNvPr id="5" name="Date Placeholder 4"/>
          <p:cNvSpPr>
            <a:spLocks noGrp="1"/>
          </p:cNvSpPr>
          <p:nvPr>
            <p:ph type="dt" sz="half" idx="10"/>
          </p:nvPr>
        </p:nvSpPr>
        <p:spPr/>
        <p:txBody>
          <a:bodyPr/>
          <a:lstStyle/>
          <a:p>
            <a:pPr eaLnBrk="1" latinLnBrk="0" hangingPunct="1"/>
            <a:fld id="{BD37D9B0-1E14-464D-94B0-F2A8C2E324E7}" type="datetime1">
              <a:rPr lang="en-US" smtClean="0"/>
              <a:pPr eaLnBrk="1" latinLnBrk="0" hangingPunct="1"/>
              <a:t>4/23/2026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9" name="Content Placeholder 8"/>
          <p:cNvSpPr>
            <a:spLocks noGrp="1"/>
          </p:cNvSpPr>
          <p:nvPr>
            <p:ph sz="quarter" idx="1"/>
          </p:nvPr>
        </p:nvSpPr>
        <p:spPr>
          <a:xfrm>
            <a:off x="609600" y="1219200"/>
            <a:ext cx="5388864"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6176264" y="1216152"/>
            <a:ext cx="5388864"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10972800" cy="914400"/>
          </a:xfrm>
        </p:spPr>
        <p:txBody>
          <a:bodyPr anchor="ctr"/>
          <a:lstStyle>
            <a:lvl1pPr>
              <a:defRPr/>
            </a:lvl1pPr>
          </a:lstStyle>
          <a:p>
            <a:r>
              <a:rPr kumimoji="0" lang="en-US"/>
              <a:t>Click to edit Master title style</a:t>
            </a:r>
          </a:p>
        </p:txBody>
      </p:sp>
      <p:sp>
        <p:nvSpPr>
          <p:cNvPr id="3" name="Text Placeholder 2"/>
          <p:cNvSpPr>
            <a:spLocks noGrp="1"/>
          </p:cNvSpPr>
          <p:nvPr>
            <p:ph type="body" idx="1"/>
          </p:nvPr>
        </p:nvSpPr>
        <p:spPr>
          <a:xfrm>
            <a:off x="609600" y="1285875"/>
            <a:ext cx="5386917"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197601" y="1295400"/>
            <a:ext cx="5389033"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pPr eaLnBrk="1" latinLnBrk="0" hangingPunct="1"/>
            <a:fld id="{17A47E1E-3281-48F5-9487-561BBC0DE61A}" type="datetime1">
              <a:rPr lang="en-US" smtClean="0"/>
              <a:pPr eaLnBrk="1" latinLnBrk="0" hangingPunct="1"/>
              <a:t>4/23/2026</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11" name="Content Placeholder 10"/>
          <p:cNvSpPr>
            <a:spLocks noGrp="1"/>
          </p:cNvSpPr>
          <p:nvPr>
            <p:ph sz="quarter" idx="2"/>
          </p:nvPr>
        </p:nvSpPr>
        <p:spPr>
          <a:xfrm>
            <a:off x="609600" y="2133600"/>
            <a:ext cx="53848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6197600" y="2133600"/>
            <a:ext cx="53848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10972800" cy="914400"/>
          </a:xfrm>
        </p:spPr>
        <p:txBody>
          <a:bodyPr/>
          <a:lstStyle/>
          <a:p>
            <a:r>
              <a:rPr kumimoji="0" lang="en-US"/>
              <a:t>Click to edit Master title style</a:t>
            </a:r>
          </a:p>
        </p:txBody>
      </p:sp>
      <p:sp>
        <p:nvSpPr>
          <p:cNvPr id="3" name="Date Placeholder 2"/>
          <p:cNvSpPr>
            <a:spLocks noGrp="1"/>
          </p:cNvSpPr>
          <p:nvPr>
            <p:ph type="dt" sz="half" idx="10"/>
          </p:nvPr>
        </p:nvSpPr>
        <p:spPr/>
        <p:txBody>
          <a:bodyPr/>
          <a:lstStyle/>
          <a:p>
            <a:pPr eaLnBrk="1" latinLnBrk="0" hangingPunct="1"/>
            <a:fld id="{457778AC-3F47-4322-9871-235CA71C9FB7}" type="datetime1">
              <a:rPr lang="en-US" smtClean="0"/>
              <a:pPr eaLnBrk="1" latinLnBrk="0" hangingPunct="1"/>
              <a:t>4/23/2026</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6" name="Isosceles Triangle 5"/>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eaLnBrk="1" latinLnBrk="0" hangingPunct="1"/>
            <a:fld id="{8FC852DA-BC9D-4962-84E0-49DDC95967D0}" type="datetime1">
              <a:rPr lang="en-US" smtClean="0"/>
              <a:pPr eaLnBrk="1" latinLnBrk="0" hangingPunct="1"/>
              <a:t>4/23/2026</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5" name="Straight Connector 4"/>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a:p>
        </p:txBody>
      </p:sp>
      <p:sp>
        <p:nvSpPr>
          <p:cNvPr id="6" name="Isosceles Triangle 5"/>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32800" y="304800"/>
            <a:ext cx="33528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a:t>Click to edit Master title style</a:t>
            </a:r>
          </a:p>
        </p:txBody>
      </p:sp>
      <p:sp>
        <p:nvSpPr>
          <p:cNvPr id="3" name="Text Placeholder 2"/>
          <p:cNvSpPr>
            <a:spLocks noGrp="1"/>
          </p:cNvSpPr>
          <p:nvPr>
            <p:ph type="body" idx="2"/>
          </p:nvPr>
        </p:nvSpPr>
        <p:spPr>
          <a:xfrm>
            <a:off x="8432800" y="1219201"/>
            <a:ext cx="33528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pPr eaLnBrk="1" latinLnBrk="0" hangingPunct="1"/>
            <a:fld id="{BD8CDB30-0989-475F-BD84-F28125E3B4A3}" type="datetime1">
              <a:rPr lang="en-US" smtClean="0"/>
              <a:pPr eaLnBrk="1" latinLnBrk="0" hangingPunct="1"/>
              <a:t>4/23/2026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8" name="Straight Connector 7"/>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a:p>
        </p:txBody>
      </p:sp>
      <p:sp>
        <p:nvSpPr>
          <p:cNvPr id="10" name="Straight Connector 9"/>
          <p:cNvSpPr>
            <a:spLocks noChangeShapeType="1"/>
          </p:cNvSpPr>
          <p:nvPr/>
        </p:nvSpPr>
        <p:spPr bwMode="auto">
          <a:xfrm rot="5400000">
            <a:off x="5220033"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9" name="Isosceles Triangle 8"/>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2" name="Content Placeholder 11"/>
          <p:cNvSpPr>
            <a:spLocks noGrp="1"/>
          </p:cNvSpPr>
          <p:nvPr>
            <p:ph sz="quarter" idx="1"/>
          </p:nvPr>
        </p:nvSpPr>
        <p:spPr>
          <a:xfrm>
            <a:off x="406400" y="304800"/>
            <a:ext cx="7620000" cy="5715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500856"/>
            <a:ext cx="10972800" cy="674688"/>
          </a:xfrm>
          <a:ln>
            <a:solidFill>
              <a:schemeClr val="accent1"/>
            </a:solidFill>
          </a:ln>
        </p:spPr>
        <p:txBody>
          <a:bodyPr lIns="274320" anchor="ctr"/>
          <a:lstStyle>
            <a:lvl1pPr algn="r">
              <a:buNone/>
              <a:defRPr sz="2000" b="0">
                <a:solidFill>
                  <a:schemeClr val="tx1"/>
                </a:solidFill>
              </a:defRPr>
            </a:lvl1pPr>
          </a:lstStyle>
          <a:p>
            <a:r>
              <a:rPr kumimoji="0" lang="en-US"/>
              <a:t>Click to edit Master title style</a:t>
            </a:r>
          </a:p>
        </p:txBody>
      </p:sp>
      <p:sp>
        <p:nvSpPr>
          <p:cNvPr id="3" name="Picture Placeholder 2"/>
          <p:cNvSpPr>
            <a:spLocks noGrp="1"/>
          </p:cNvSpPr>
          <p:nvPr>
            <p:ph type="pic" idx="1"/>
          </p:nvPr>
        </p:nvSpPr>
        <p:spPr>
          <a:xfrm>
            <a:off x="609600" y="1905000"/>
            <a:ext cx="10972800" cy="4270248"/>
          </a:xfrm>
          <a:solidFill>
            <a:schemeClr val="tx1">
              <a:shade val="50000"/>
            </a:schemeClr>
          </a:solidFill>
          <a:ln>
            <a:noFill/>
          </a:ln>
          <a:effectLst/>
        </p:spPr>
        <p:txBody>
          <a:bodyPr/>
          <a:lstStyle>
            <a:lvl1pPr marL="0" indent="0">
              <a:spcBef>
                <a:spcPts val="600"/>
              </a:spcBef>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609600" y="1219200"/>
            <a:ext cx="109728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pPr eaLnBrk="1" latinLnBrk="0" hangingPunct="1"/>
            <a:fld id="{3D268D79-62AD-4C50-8718-03ED52036E43}" type="datetime1">
              <a:rPr lang="en-US" smtClean="0"/>
              <a:pPr eaLnBrk="1" latinLnBrk="0" hangingPunct="1"/>
              <a:t>4/23/2026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8" name="Straight Connector 7"/>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a:p>
        </p:txBody>
      </p:sp>
      <p:sp>
        <p:nvSpPr>
          <p:cNvPr id="9" name="Isosceles Triangle 8"/>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0" name="Rectangle 9"/>
          <p:cNvSpPr/>
          <p:nvPr/>
        </p:nvSpPr>
        <p:spPr>
          <a:xfrm>
            <a:off x="609600" y="500856"/>
            <a:ext cx="24384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152400"/>
            <a:ext cx="10972800" cy="990600"/>
          </a:xfrm>
          <a:prstGeom prst="rect">
            <a:avLst/>
          </a:prstGeom>
        </p:spPr>
        <p:txBody>
          <a:bodyPr vert="horz" anchor="b" anchorCtr="0">
            <a:normAutofit/>
          </a:bodyPr>
          <a:lstStyle/>
          <a:p>
            <a:r>
              <a:rPr kumimoji="0" lang="en-US"/>
              <a:t>Click to edit Master title style</a:t>
            </a:r>
          </a:p>
        </p:txBody>
      </p:sp>
      <p:sp>
        <p:nvSpPr>
          <p:cNvPr id="13" name="Text Placeholder 12"/>
          <p:cNvSpPr>
            <a:spLocks noGrp="1"/>
          </p:cNvSpPr>
          <p:nvPr>
            <p:ph type="body" idx="1"/>
          </p:nvPr>
        </p:nvSpPr>
        <p:spPr>
          <a:xfrm>
            <a:off x="609600" y="1219200"/>
            <a:ext cx="10972800" cy="4910328"/>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8534400" y="6356350"/>
            <a:ext cx="3052064" cy="365760"/>
          </a:xfrm>
          <a:prstGeom prst="rect">
            <a:avLst/>
          </a:prstGeom>
        </p:spPr>
        <p:txBody>
          <a:bodyPr vert="horz"/>
          <a:lstStyle>
            <a:lvl1pPr algn="l" eaLnBrk="1" latinLnBrk="0" hangingPunct="1">
              <a:defRPr kumimoji="0" sz="1400">
                <a:solidFill>
                  <a:schemeClr val="tx2"/>
                </a:solidFill>
              </a:defRPr>
            </a:lvl1pPr>
          </a:lstStyle>
          <a:p>
            <a:pPr eaLnBrk="1" latinLnBrk="0" hangingPunct="1"/>
            <a:fld id="{A1DC5B07-A42E-4D40-A069-384595D56939}" type="datetime1">
              <a:rPr lang="en-US" smtClean="0"/>
              <a:pPr eaLnBrk="1" latinLnBrk="0" hangingPunct="1"/>
              <a:t>4/23/2026</a:t>
            </a:fld>
            <a:endParaRPr lang="en-US" sz="1400" dirty="0">
              <a:solidFill>
                <a:schemeClr val="tx2"/>
              </a:solidFill>
            </a:endParaRPr>
          </a:p>
        </p:txBody>
      </p:sp>
      <p:sp>
        <p:nvSpPr>
          <p:cNvPr id="3" name="Footer Placeholder 2"/>
          <p:cNvSpPr>
            <a:spLocks noGrp="1"/>
          </p:cNvSpPr>
          <p:nvPr>
            <p:ph type="ftr" sz="quarter" idx="3"/>
          </p:nvPr>
        </p:nvSpPr>
        <p:spPr>
          <a:xfrm>
            <a:off x="3864864" y="6356350"/>
            <a:ext cx="4673600" cy="365760"/>
          </a:xfrm>
          <a:prstGeom prst="rect">
            <a:avLst/>
          </a:prstGeom>
        </p:spPr>
        <p:txBody>
          <a:bodyPr vert="horz"/>
          <a:lstStyle>
            <a:lvl1pPr algn="r" eaLnBrk="1" latinLnBrk="0" hangingPunct="1">
              <a:defRPr kumimoji="0" sz="1400">
                <a:solidFill>
                  <a:schemeClr val="tx2"/>
                </a:solidFill>
              </a:defRPr>
            </a:lvl1pPr>
          </a:lstStyle>
          <a:p>
            <a:pPr algn="r" eaLnBrk="1" latinLnBrk="0" hangingPunct="1"/>
            <a:endParaRPr kumimoji="0" lang="en-US" sz="1400" dirty="0">
              <a:solidFill>
                <a:schemeClr val="tx2"/>
              </a:solidFill>
            </a:endParaRPr>
          </a:p>
        </p:txBody>
      </p:sp>
      <p:sp>
        <p:nvSpPr>
          <p:cNvPr id="23" name="Slide Number Placeholder 22"/>
          <p:cNvSpPr>
            <a:spLocks noGrp="1"/>
          </p:cNvSpPr>
          <p:nvPr>
            <p:ph type="sldNum" sz="quarter" idx="4"/>
          </p:nvPr>
        </p:nvSpPr>
        <p:spPr>
          <a:xfrm>
            <a:off x="816864" y="6356350"/>
            <a:ext cx="2641600" cy="365760"/>
          </a:xfrm>
          <a:prstGeom prst="rect">
            <a:avLst/>
          </a:prstGeom>
        </p:spPr>
        <p:txBody>
          <a:bodyPr vert="horz"/>
          <a:lstStyle>
            <a:lvl1pPr algn="l" eaLnBrk="1" latinLnBrk="0" hangingPunct="1">
              <a:defRPr kumimoji="0" sz="1400">
                <a:solidFill>
                  <a:schemeClr val="tx2"/>
                </a:solidFill>
              </a:defRPr>
            </a:lvl1pPr>
          </a:lstStyle>
          <a:p>
            <a:pPr algn="l" eaLnBrk="1" latinLnBrk="0" hangingPunct="1"/>
            <a:fld id="{EA7C8D44-3667-46F6-9772-CC52308E2A7F}" type="slidenum">
              <a:rPr kumimoji="0" lang="en-US" smtClean="0"/>
              <a:pPr algn="l" eaLnBrk="1" latinLnBrk="0" hangingPunct="1"/>
              <a:t>‹#›</a:t>
            </a:fld>
            <a:endParaRPr kumimoji="0" lang="en-US" sz="1600" dirty="0">
              <a:solidFill>
                <a:schemeClr val="tx2"/>
              </a:solidFill>
            </a:endParaRPr>
          </a:p>
        </p:txBody>
      </p:sp>
      <p:sp>
        <p:nvSpPr>
          <p:cNvPr id="28" name="Straight Connector 27"/>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a:p>
        </p:txBody>
      </p:sp>
      <p:sp>
        <p:nvSpPr>
          <p:cNvPr id="29" name="Straight Connector 28"/>
          <p:cNvSpPr>
            <a:spLocks noChangeShapeType="1"/>
          </p:cNvSpPr>
          <p:nvPr/>
        </p:nvSpPr>
        <p:spPr bwMode="auto">
          <a:xfrm>
            <a:off x="609600" y="1143000"/>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a:p>
        </p:txBody>
      </p:sp>
      <p:sp>
        <p:nvSpPr>
          <p:cNvPr id="10" name="Isosceles Triangle 9"/>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eb.eece.maine.edu/~zhu/book/"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7.e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hyperlink" Target="https://www.youtube.com/watch?v=DGKjFKjxAYs&amp;list=PLRJhV4hUhIymmp5CCeIFPyxbknsdcXCc8&amp;index=31"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2000" dirty="0"/>
              <a:t>Z. Gu</a:t>
            </a:r>
          </a:p>
        </p:txBody>
      </p:sp>
      <p:sp>
        <p:nvSpPr>
          <p:cNvPr id="3" name="Subtitle 2"/>
          <p:cNvSpPr>
            <a:spLocks noGrp="1"/>
          </p:cNvSpPr>
          <p:nvPr>
            <p:ph type="subTitle" idx="1"/>
          </p:nvPr>
        </p:nvSpPr>
        <p:spPr/>
        <p:txBody>
          <a:bodyPr/>
          <a:lstStyle/>
          <a:p>
            <a:r>
              <a:rPr lang="en-US" dirty="0"/>
              <a:t>Fall 2025</a:t>
            </a:r>
          </a:p>
        </p:txBody>
      </p:sp>
      <p:sp>
        <p:nvSpPr>
          <p:cNvPr id="5" name="TextBox 4"/>
          <p:cNvSpPr txBox="1"/>
          <p:nvPr/>
        </p:nvSpPr>
        <p:spPr>
          <a:xfrm>
            <a:off x="4495800" y="288831"/>
            <a:ext cx="6477000" cy="523220"/>
          </a:xfrm>
          <a:prstGeom prst="rect">
            <a:avLst/>
          </a:prstGeom>
          <a:noFill/>
        </p:spPr>
        <p:txBody>
          <a:bodyPr wrap="square" rtlCol="0">
            <a:spAutoFit/>
          </a:bodyPr>
          <a:lstStyle/>
          <a:p>
            <a:pPr algn="r"/>
            <a:r>
              <a:rPr lang="en-US" sz="1400" b="1" dirty="0">
                <a:latin typeface="Bookman Old Style (Headings)"/>
              </a:rPr>
              <a:t>Embedded Systems with ARM Cortex-M Microcontrollers in Assembly Language and C</a:t>
            </a:r>
          </a:p>
        </p:txBody>
      </p:sp>
      <p:sp>
        <p:nvSpPr>
          <p:cNvPr id="6" name="TextBox 5"/>
          <p:cNvSpPr txBox="1"/>
          <p:nvPr/>
        </p:nvSpPr>
        <p:spPr>
          <a:xfrm>
            <a:off x="6172201" y="1780085"/>
            <a:ext cx="4764195" cy="830997"/>
          </a:xfrm>
          <a:prstGeom prst="rect">
            <a:avLst/>
          </a:prstGeom>
          <a:noFill/>
        </p:spPr>
        <p:txBody>
          <a:bodyPr wrap="square" rtlCol="0">
            <a:spAutoFit/>
          </a:bodyPr>
          <a:lstStyle/>
          <a:p>
            <a:pPr algn="r"/>
            <a:r>
              <a:rPr lang="en-US" sz="2400" b="1" dirty="0">
                <a:solidFill>
                  <a:srgbClr val="C00000"/>
                </a:solidFill>
              </a:rPr>
              <a:t>Chapter 10</a:t>
            </a:r>
          </a:p>
          <a:p>
            <a:pPr algn="r"/>
            <a:r>
              <a:rPr lang="en-US" sz="2400" b="1" dirty="0">
                <a:solidFill>
                  <a:srgbClr val="C00000"/>
                </a:solidFill>
              </a:rPr>
              <a:t>Preserve Environment via Stack</a:t>
            </a:r>
          </a:p>
        </p:txBody>
      </p:sp>
      <p:sp>
        <p:nvSpPr>
          <p:cNvPr id="4" name="Slide Number Placeholder 3"/>
          <p:cNvSpPr>
            <a:spLocks noGrp="1"/>
          </p:cNvSpPr>
          <p:nvPr>
            <p:ph type="sldNum" sz="quarter" idx="12"/>
          </p:nvPr>
        </p:nvSpPr>
        <p:spPr/>
        <p:txBody>
          <a:bodyPr/>
          <a:lstStyle/>
          <a:p>
            <a:pPr eaLnBrk="1" latinLnBrk="0" hangingPunct="1"/>
            <a:fld id="{EA7C8D44-3667-46F6-9772-CC52308E2A7F}" type="slidenum">
              <a:rPr kumimoji="0" lang="en-US" smtClean="0"/>
              <a:pPr eaLnBrk="1" latinLnBrk="0" hangingPunct="1"/>
              <a:t>1</a:t>
            </a:fld>
            <a:endParaRPr kumimoji="0" lang="en-US" dirty="0"/>
          </a:p>
        </p:txBody>
      </p:sp>
      <p:sp>
        <p:nvSpPr>
          <p:cNvPr id="7" name="TextBox 6">
            <a:extLst>
              <a:ext uri="{FF2B5EF4-FFF2-40B4-BE49-F238E27FC236}">
                <a16:creationId xmlns:a16="http://schemas.microsoft.com/office/drawing/2014/main" id="{51CBA110-9F49-AEBC-EE53-058504CAD1B0}"/>
              </a:ext>
            </a:extLst>
          </p:cNvPr>
          <p:cNvSpPr txBox="1"/>
          <p:nvPr/>
        </p:nvSpPr>
        <p:spPr>
          <a:xfrm>
            <a:off x="2233138" y="6307128"/>
            <a:ext cx="7725724" cy="461665"/>
          </a:xfrm>
          <a:prstGeom prst="rect">
            <a:avLst/>
          </a:prstGeom>
          <a:ln w="9525"/>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altLang="zh-CN" sz="1200" dirty="0">
                <a:solidFill>
                  <a:schemeClr val="tx1"/>
                </a:solidFill>
                <a:latin typeface="Gill Sans Light"/>
              </a:rPr>
              <a:t>Acknowledgement: Lecture slides based on Embedded Systems with ARM Cortex-M Microcontrollers in Assembly Language and C, University of Maine </a:t>
            </a:r>
            <a:r>
              <a:rPr lang="en-US" altLang="zh-CN" sz="1200" dirty="0">
                <a:solidFill>
                  <a:schemeClr val="tx1"/>
                </a:solidFill>
                <a:latin typeface="Gill Sans Light"/>
                <a:hlinkClick r:id="rId3"/>
              </a:rPr>
              <a:t>https://web.eece.maine.edu/~zhu/book/</a:t>
            </a:r>
            <a:r>
              <a:rPr lang="en-US" altLang="zh-CN" sz="1200" dirty="0">
                <a:solidFill>
                  <a:schemeClr val="tx1"/>
                </a:solidFill>
                <a:latin typeface="Gill Sans Light"/>
              </a:rPr>
              <a:t> </a:t>
            </a:r>
            <a:endParaRPr lang="en-SE" sz="1200" dirty="0">
              <a:solidFill>
                <a:schemeClr val="tx1"/>
              </a:solidFill>
              <a:latin typeface="Gill Sans Light"/>
            </a:endParaRPr>
          </a:p>
        </p:txBody>
      </p:sp>
    </p:spTree>
    <p:extLst>
      <p:ext uri="{BB962C8B-B14F-4D97-AF65-F5344CB8AC3E}">
        <p14:creationId xmlns:p14="http://schemas.microsoft.com/office/powerpoint/2010/main" val="24541098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816" y="152400"/>
            <a:ext cx="2967784" cy="990600"/>
          </a:xfrm>
        </p:spPr>
        <p:txBody>
          <a:bodyPr>
            <a:normAutofit fontScale="90000"/>
          </a:bodyPr>
          <a:lstStyle/>
          <a:p>
            <a:r>
              <a:rPr lang="en-US" dirty="0"/>
              <a:t>Load Multiple Registers</a:t>
            </a:r>
          </a:p>
        </p:txBody>
      </p:sp>
      <p:sp>
        <p:nvSpPr>
          <p:cNvPr id="3" name="Slide Number Placeholder 2"/>
          <p:cNvSpPr>
            <a:spLocks noGrp="1"/>
          </p:cNvSpPr>
          <p:nvPr>
            <p:ph type="sldNum" sz="quarter" idx="12"/>
          </p:nvPr>
        </p:nvSpPr>
        <p:spPr/>
        <p:txBody>
          <a:bodyPr/>
          <a:lstStyle/>
          <a:p>
            <a:fld id="{AEE14D4A-FE32-40AF-B06D-E9622816B101}" type="slidenum">
              <a:rPr lang="en-US" smtClean="0"/>
              <a:pPr/>
              <a:t>10</a:t>
            </a:fld>
            <a:endParaRPr lang="en-US"/>
          </a:p>
        </p:txBody>
      </p:sp>
      <p:pic>
        <p:nvPicPr>
          <p:cNvPr id="6" name="Picture 5"/>
          <p:cNvPicPr>
            <a:picLocks noChangeAspect="1"/>
          </p:cNvPicPr>
          <p:nvPr/>
        </p:nvPicPr>
        <p:blipFill>
          <a:blip r:embed="rId2"/>
          <a:stretch>
            <a:fillRect/>
          </a:stretch>
        </p:blipFill>
        <p:spPr>
          <a:xfrm>
            <a:off x="1644264" y="1331919"/>
            <a:ext cx="8932501" cy="4803751"/>
          </a:xfrm>
          <a:prstGeom prst="rect">
            <a:avLst/>
          </a:prstGeom>
        </p:spPr>
      </p:pic>
      <p:sp>
        <p:nvSpPr>
          <p:cNvPr id="4" name="Horizontal Scroll 14">
            <a:extLst>
              <a:ext uri="{FF2B5EF4-FFF2-40B4-BE49-F238E27FC236}">
                <a16:creationId xmlns:a16="http://schemas.microsoft.com/office/drawing/2014/main" id="{DB681039-4C30-8438-B403-17AE1BD3995D}"/>
              </a:ext>
            </a:extLst>
          </p:cNvPr>
          <p:cNvSpPr/>
          <p:nvPr/>
        </p:nvSpPr>
        <p:spPr>
          <a:xfrm>
            <a:off x="186104" y="-39260"/>
            <a:ext cx="1265712" cy="762000"/>
          </a:xfrm>
          <a:prstGeom prst="horizontalScroll">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Calibri"/>
                <a:ea typeface="+mn-ea"/>
                <a:cs typeface="+mn-cs"/>
              </a:rPr>
              <a:t>Review</a:t>
            </a:r>
          </a:p>
        </p:txBody>
      </p:sp>
      <p:sp>
        <p:nvSpPr>
          <p:cNvPr id="5" name="TextBox 4">
            <a:extLst>
              <a:ext uri="{FF2B5EF4-FFF2-40B4-BE49-F238E27FC236}">
                <a16:creationId xmlns:a16="http://schemas.microsoft.com/office/drawing/2014/main" id="{A768FF92-7D24-233B-DD88-67816BF84321}"/>
              </a:ext>
            </a:extLst>
          </p:cNvPr>
          <p:cNvSpPr txBox="1"/>
          <p:nvPr/>
        </p:nvSpPr>
        <p:spPr>
          <a:xfrm>
            <a:off x="4191000" y="647700"/>
            <a:ext cx="1795096" cy="369332"/>
          </a:xfrm>
          <a:prstGeom prst="rect">
            <a:avLst/>
          </a:prstGeom>
          <a:noFill/>
        </p:spPr>
        <p:txBody>
          <a:bodyPr wrap="square">
            <a:spAutoFit/>
          </a:bodyPr>
          <a:lstStyle/>
          <a:p>
            <a:r>
              <a:rPr lang="en-US" dirty="0">
                <a:solidFill>
                  <a:srgbClr val="C00000"/>
                </a:solidFill>
              </a:rPr>
              <a:t>Cortex-M Stack</a:t>
            </a:r>
          </a:p>
        </p:txBody>
      </p:sp>
      <p:sp>
        <p:nvSpPr>
          <p:cNvPr id="7" name="Arrow: Right 6">
            <a:extLst>
              <a:ext uri="{FF2B5EF4-FFF2-40B4-BE49-F238E27FC236}">
                <a16:creationId xmlns:a16="http://schemas.microsoft.com/office/drawing/2014/main" id="{FACC539E-D5D9-9E82-AFC2-9C8F78745186}"/>
              </a:ext>
            </a:extLst>
          </p:cNvPr>
          <p:cNvSpPr/>
          <p:nvPr/>
        </p:nvSpPr>
        <p:spPr>
          <a:xfrm rot="16200000" flipH="1">
            <a:off x="4847177" y="965266"/>
            <a:ext cx="330342" cy="330078"/>
          </a:xfrm>
          <a:prstGeom prst="right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468211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Full Descending Stack</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11</a:t>
            </a:fld>
            <a:endParaRPr kumimoji="0" lang="en-US" dirty="0"/>
          </a:p>
        </p:txBody>
      </p:sp>
      <p:pic>
        <p:nvPicPr>
          <p:cNvPr id="4" name="Picture 3"/>
          <p:cNvPicPr>
            <a:picLocks noChangeAspect="1"/>
          </p:cNvPicPr>
          <p:nvPr/>
        </p:nvPicPr>
        <p:blipFill>
          <a:blip r:embed="rId2"/>
          <a:stretch>
            <a:fillRect/>
          </a:stretch>
        </p:blipFill>
        <p:spPr>
          <a:xfrm>
            <a:off x="2514600" y="1420874"/>
            <a:ext cx="7592592" cy="4681442"/>
          </a:xfrm>
          <a:prstGeom prst="rect">
            <a:avLst/>
          </a:prstGeom>
        </p:spPr>
      </p:pic>
    </p:spTree>
    <p:extLst>
      <p:ext uri="{BB962C8B-B14F-4D97-AF65-F5344CB8AC3E}">
        <p14:creationId xmlns:p14="http://schemas.microsoft.com/office/powerpoint/2010/main" val="25730883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Stack Implementation (red text is </a:t>
            </a:r>
            <a:r>
              <a:rPr lang="en-US"/>
              <a:t>Cortex-M stack)</a:t>
            </a:r>
            <a:endParaRPr lang="en-US" dirty="0"/>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12</a:t>
            </a:fld>
            <a:endParaRPr kumimoji="0" lang="en-US" dirty="0"/>
          </a:p>
        </p:txBody>
      </p:sp>
      <p:graphicFrame>
        <p:nvGraphicFramePr>
          <p:cNvPr id="5" name="Content Placeholder 4"/>
          <p:cNvGraphicFramePr>
            <a:graphicFrameLocks noGrp="1"/>
          </p:cNvGraphicFramePr>
          <p:nvPr>
            <p:ph sz="quarter" idx="1"/>
            <p:extLst>
              <p:ext uri="{D42A27DB-BD31-4B8C-83A1-F6EECF244321}">
                <p14:modId xmlns:p14="http://schemas.microsoft.com/office/powerpoint/2010/main" val="157385874"/>
              </p:ext>
            </p:extLst>
          </p:nvPr>
        </p:nvGraphicFramePr>
        <p:xfrm>
          <a:off x="609600" y="1371600"/>
          <a:ext cx="10972800" cy="4871720"/>
        </p:xfrm>
        <a:graphic>
          <a:graphicData uri="http://schemas.openxmlformats.org/drawingml/2006/table">
            <a:tbl>
              <a:tblPr firstRow="1" firstCol="1" bandRow="1">
                <a:tableStyleId>{5C22544A-7EE6-4342-B048-85BDC9FD1C3A}</a:tableStyleId>
              </a:tblPr>
              <a:tblGrid>
                <a:gridCol w="2761987">
                  <a:extLst>
                    <a:ext uri="{9D8B030D-6E8A-4147-A177-3AD203B41FA5}">
                      <a16:colId xmlns:a16="http://schemas.microsoft.com/office/drawing/2014/main" val="20000"/>
                    </a:ext>
                  </a:extLst>
                </a:gridCol>
                <a:gridCol w="2058025">
                  <a:extLst>
                    <a:ext uri="{9D8B030D-6E8A-4147-A177-3AD203B41FA5}">
                      <a16:colId xmlns:a16="http://schemas.microsoft.com/office/drawing/2014/main" val="20001"/>
                    </a:ext>
                  </a:extLst>
                </a:gridCol>
                <a:gridCol w="2029216">
                  <a:extLst>
                    <a:ext uri="{9D8B030D-6E8A-4147-A177-3AD203B41FA5}">
                      <a16:colId xmlns:a16="http://schemas.microsoft.com/office/drawing/2014/main" val="20002"/>
                    </a:ext>
                  </a:extLst>
                </a:gridCol>
                <a:gridCol w="2061786">
                  <a:extLst>
                    <a:ext uri="{9D8B030D-6E8A-4147-A177-3AD203B41FA5}">
                      <a16:colId xmlns:a16="http://schemas.microsoft.com/office/drawing/2014/main" val="20003"/>
                    </a:ext>
                  </a:extLst>
                </a:gridCol>
                <a:gridCol w="2061786">
                  <a:extLst>
                    <a:ext uri="{9D8B030D-6E8A-4147-A177-3AD203B41FA5}">
                      <a16:colId xmlns:a16="http://schemas.microsoft.com/office/drawing/2014/main" val="20004"/>
                    </a:ext>
                  </a:extLst>
                </a:gridCol>
              </a:tblGrid>
              <a:tr h="533400">
                <a:tc rowSpan="2">
                  <a:txBody>
                    <a:bodyPr/>
                    <a:lstStyle/>
                    <a:p>
                      <a:pPr marL="0" marR="0" algn="ctr">
                        <a:spcBef>
                          <a:spcPts val="0"/>
                        </a:spcBef>
                        <a:spcAft>
                          <a:spcPts val="0"/>
                        </a:spcAft>
                      </a:pPr>
                      <a:r>
                        <a:rPr lang="en-US" sz="1800" dirty="0">
                          <a:effectLst/>
                          <a:latin typeface="Consolas" panose="020B0609020204030204" pitchFamily="49" charset="0"/>
                          <a:cs typeface="Consolas" panose="020B0609020204030204" pitchFamily="49" charset="0"/>
                        </a:rPr>
                        <a:t>Stock Name</a:t>
                      </a:r>
                      <a:endParaRPr lang="en-US" sz="1800" dirty="0">
                        <a:effectLst/>
                        <a:latin typeface="Consolas" panose="020B0609020204030204" pitchFamily="49" charset="0"/>
                        <a:ea typeface="宋体" panose="02010600030101010101" pitchFamily="2" charset="-122"/>
                        <a:cs typeface="Consolas" panose="020B0609020204030204" pitchFamily="49" charset="0"/>
                      </a:endParaRPr>
                    </a:p>
                  </a:txBody>
                  <a:tcPr marL="68580" marR="68580" marT="0" marB="0" anchor="ctr"/>
                </a:tc>
                <a:tc gridSpan="2">
                  <a:txBody>
                    <a:bodyPr/>
                    <a:lstStyle/>
                    <a:p>
                      <a:pPr marL="0" marR="0" algn="ctr">
                        <a:spcBef>
                          <a:spcPts val="0"/>
                        </a:spcBef>
                        <a:spcAft>
                          <a:spcPts val="0"/>
                        </a:spcAft>
                      </a:pPr>
                      <a:r>
                        <a:rPr lang="en-US" sz="2000" dirty="0">
                          <a:effectLst/>
                          <a:latin typeface="Consolas" panose="020B0609020204030204" pitchFamily="49" charset="0"/>
                          <a:cs typeface="Consolas" panose="020B0609020204030204" pitchFamily="49" charset="0"/>
                        </a:rPr>
                        <a:t>Push</a:t>
                      </a:r>
                      <a:endParaRPr lang="en-US" sz="2000" dirty="0">
                        <a:effectLst/>
                        <a:latin typeface="Consolas" panose="020B0609020204030204" pitchFamily="49" charset="0"/>
                        <a:ea typeface="宋体" panose="02010600030101010101" pitchFamily="2" charset="-122"/>
                        <a:cs typeface="Consolas" panose="020B0609020204030204" pitchFamily="49" charset="0"/>
                      </a:endParaRPr>
                    </a:p>
                  </a:txBody>
                  <a:tcPr marL="68580" marR="68580" marT="0" marB="0" anchor="ctr"/>
                </a:tc>
                <a:tc hMerge="1">
                  <a:txBody>
                    <a:bodyPr/>
                    <a:lstStyle/>
                    <a:p>
                      <a:endParaRPr lang="en-US"/>
                    </a:p>
                  </a:txBody>
                  <a:tcPr/>
                </a:tc>
                <a:tc gridSpan="2">
                  <a:txBody>
                    <a:bodyPr/>
                    <a:lstStyle/>
                    <a:p>
                      <a:pPr marL="0" marR="0" algn="ctr">
                        <a:spcBef>
                          <a:spcPts val="0"/>
                        </a:spcBef>
                        <a:spcAft>
                          <a:spcPts val="0"/>
                        </a:spcAft>
                      </a:pPr>
                      <a:r>
                        <a:rPr lang="en-US" sz="2000" dirty="0">
                          <a:effectLst/>
                          <a:latin typeface="Consolas" panose="020B0609020204030204" pitchFamily="49" charset="0"/>
                          <a:cs typeface="Consolas" panose="020B0609020204030204" pitchFamily="49" charset="0"/>
                        </a:rPr>
                        <a:t>Pop</a:t>
                      </a:r>
                      <a:endParaRPr lang="en-US" sz="2000" dirty="0">
                        <a:effectLst/>
                        <a:latin typeface="Consolas" panose="020B0609020204030204" pitchFamily="49" charset="0"/>
                        <a:ea typeface="宋体" panose="02010600030101010101" pitchFamily="2" charset="-122"/>
                        <a:cs typeface="Consolas" panose="020B0609020204030204" pitchFamily="49" charset="0"/>
                      </a:endParaRPr>
                    </a:p>
                  </a:txBody>
                  <a:tcPr marL="68580" marR="68580" marT="0" marB="0" anchor="ctr"/>
                </a:tc>
                <a:tc hMerge="1">
                  <a:txBody>
                    <a:bodyPr/>
                    <a:lstStyle/>
                    <a:p>
                      <a:endParaRPr lang="en-US"/>
                    </a:p>
                  </a:txBody>
                  <a:tcPr/>
                </a:tc>
                <a:extLst>
                  <a:ext uri="{0D108BD9-81ED-4DB2-BD59-A6C34878D82A}">
                    <a16:rowId xmlns:a16="http://schemas.microsoft.com/office/drawing/2014/main" val="10000"/>
                  </a:ext>
                </a:extLst>
              </a:tr>
              <a:tr h="619760">
                <a:tc vMerge="1">
                  <a:txBody>
                    <a:bodyPr/>
                    <a:lstStyle/>
                    <a:p>
                      <a:endParaRPr lang="en-US"/>
                    </a:p>
                  </a:txBody>
                  <a:tcPr/>
                </a:tc>
                <a:tc>
                  <a:txBody>
                    <a:bodyPr/>
                    <a:lstStyle/>
                    <a:p>
                      <a:pPr marL="0" marR="0" algn="ctr">
                        <a:spcBef>
                          <a:spcPts val="0"/>
                        </a:spcBef>
                        <a:spcAft>
                          <a:spcPts val="0"/>
                        </a:spcAft>
                      </a:pPr>
                      <a:r>
                        <a:rPr lang="en-US" sz="1800" dirty="0">
                          <a:effectLst/>
                          <a:latin typeface="Consolas" panose="020B0609020204030204" pitchFamily="49" charset="0"/>
                          <a:cs typeface="Consolas" panose="020B0609020204030204" pitchFamily="49" charset="0"/>
                        </a:rPr>
                        <a:t>Equivalent</a:t>
                      </a:r>
                      <a:endParaRPr lang="en-US" sz="1800" dirty="0">
                        <a:effectLst/>
                        <a:latin typeface="Consolas" panose="020B0609020204030204" pitchFamily="49" charset="0"/>
                        <a:ea typeface="宋体" panose="02010600030101010101" pitchFamily="2" charset="-122"/>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a:effectLst/>
                          <a:latin typeface="Consolas" panose="020B0609020204030204" pitchFamily="49" charset="0"/>
                          <a:cs typeface="Consolas" panose="020B0609020204030204" pitchFamily="49" charset="0"/>
                        </a:rPr>
                        <a:t>Alternative</a:t>
                      </a:r>
                      <a:endParaRPr lang="en-US" sz="1800">
                        <a:effectLst/>
                        <a:latin typeface="Consolas" panose="020B0609020204030204" pitchFamily="49" charset="0"/>
                        <a:ea typeface="宋体" panose="02010600030101010101" pitchFamily="2" charset="-122"/>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a:effectLst/>
                          <a:latin typeface="Consolas" panose="020B0609020204030204" pitchFamily="49" charset="0"/>
                          <a:cs typeface="Consolas" panose="020B0609020204030204" pitchFamily="49" charset="0"/>
                        </a:rPr>
                        <a:t>Equivalent</a:t>
                      </a:r>
                      <a:endParaRPr lang="en-US" sz="1800">
                        <a:effectLst/>
                        <a:latin typeface="Consolas" panose="020B0609020204030204" pitchFamily="49" charset="0"/>
                        <a:ea typeface="宋体" panose="02010600030101010101" pitchFamily="2" charset="-122"/>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800">
                          <a:effectLst/>
                          <a:latin typeface="Consolas" panose="020B0609020204030204" pitchFamily="49" charset="0"/>
                          <a:cs typeface="Consolas" panose="020B0609020204030204" pitchFamily="49" charset="0"/>
                        </a:rPr>
                        <a:t>Alternative</a:t>
                      </a:r>
                      <a:endParaRPr lang="en-US" sz="1800">
                        <a:effectLst/>
                        <a:latin typeface="Consolas" panose="020B0609020204030204" pitchFamily="49" charset="0"/>
                        <a:ea typeface="宋体" panose="02010600030101010101" pitchFamily="2" charset="-122"/>
                        <a:cs typeface="Consolas" panose="020B0609020204030204" pitchFamily="49" charset="0"/>
                      </a:endParaRPr>
                    </a:p>
                  </a:txBody>
                  <a:tcPr marL="68580" marR="68580" marT="0" marB="0" anchor="ctr"/>
                </a:tc>
                <a:extLst>
                  <a:ext uri="{0D108BD9-81ED-4DB2-BD59-A6C34878D82A}">
                    <a16:rowId xmlns:a16="http://schemas.microsoft.com/office/drawing/2014/main" val="10001"/>
                  </a:ext>
                </a:extLst>
              </a:tr>
              <a:tr h="929640">
                <a:tc>
                  <a:txBody>
                    <a:bodyPr/>
                    <a:lstStyle/>
                    <a:p>
                      <a:pPr marL="0" marR="0" algn="ctr">
                        <a:spcBef>
                          <a:spcPts val="0"/>
                        </a:spcBef>
                        <a:spcAft>
                          <a:spcPts val="0"/>
                        </a:spcAft>
                      </a:pPr>
                      <a:r>
                        <a:rPr lang="en-US" sz="1800" dirty="0">
                          <a:effectLst/>
                          <a:latin typeface="Consolas" panose="020B0609020204030204" pitchFamily="49" charset="0"/>
                          <a:cs typeface="Consolas" panose="020B0609020204030204" pitchFamily="49" charset="0"/>
                        </a:rPr>
                        <a:t>Full Descending(</a:t>
                      </a:r>
                      <a:r>
                        <a:rPr lang="en-US" sz="1800" dirty="0">
                          <a:solidFill>
                            <a:srgbClr val="FF0000"/>
                          </a:solidFill>
                          <a:effectLst/>
                          <a:latin typeface="Consolas" panose="020B0609020204030204" pitchFamily="49" charset="0"/>
                          <a:cs typeface="Consolas" panose="020B0609020204030204" pitchFamily="49" charset="0"/>
                        </a:rPr>
                        <a:t>FD</a:t>
                      </a:r>
                      <a:r>
                        <a:rPr lang="en-US" sz="1800" dirty="0">
                          <a:effectLst/>
                          <a:latin typeface="Consolas" panose="020B0609020204030204" pitchFamily="49" charset="0"/>
                          <a:cs typeface="Consolas" panose="020B0609020204030204" pitchFamily="49" charset="0"/>
                        </a:rPr>
                        <a:t>) </a:t>
                      </a:r>
                      <a:endParaRPr lang="en-US" sz="1800" dirty="0">
                        <a:effectLst/>
                        <a:latin typeface="Consolas" panose="020B0609020204030204" pitchFamily="49" charset="0"/>
                        <a:ea typeface="宋体" panose="02010600030101010101" pitchFamily="2" charset="-122"/>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400" b="1" dirty="0">
                          <a:solidFill>
                            <a:srgbClr val="C00000"/>
                          </a:solidFill>
                          <a:effectLst/>
                          <a:latin typeface="Consolas" panose="020B0609020204030204" pitchFamily="49" charset="0"/>
                          <a:cs typeface="Consolas" panose="020B0609020204030204" pitchFamily="49" charset="0"/>
                        </a:rPr>
                        <a:t>STMFD </a:t>
                      </a:r>
                      <a:r>
                        <a:rPr lang="en-US" sz="1400" b="1" dirty="0" err="1">
                          <a:solidFill>
                            <a:srgbClr val="C00000"/>
                          </a:solidFill>
                          <a:effectLst/>
                          <a:latin typeface="Consolas" panose="020B0609020204030204" pitchFamily="49" charset="0"/>
                          <a:cs typeface="Consolas" panose="020B0609020204030204" pitchFamily="49" charset="0"/>
                        </a:rPr>
                        <a:t>SP!,list</a:t>
                      </a:r>
                      <a:endParaRPr lang="en-US" sz="1400" b="1" dirty="0">
                        <a:solidFill>
                          <a:srgbClr val="C00000"/>
                        </a:solidFill>
                        <a:effectLst/>
                        <a:latin typeface="Consolas" panose="020B0609020204030204" pitchFamily="49" charset="0"/>
                        <a:ea typeface="宋体" panose="02010600030101010101" pitchFamily="2" charset="-122"/>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400" b="1" dirty="0">
                          <a:solidFill>
                            <a:srgbClr val="C00000"/>
                          </a:solidFill>
                          <a:effectLst/>
                          <a:latin typeface="Consolas" panose="020B0609020204030204" pitchFamily="49" charset="0"/>
                          <a:cs typeface="Consolas" panose="020B0609020204030204" pitchFamily="49" charset="0"/>
                        </a:rPr>
                        <a:t>STMDB </a:t>
                      </a:r>
                      <a:r>
                        <a:rPr lang="en-US" sz="1400" b="1" dirty="0" err="1">
                          <a:solidFill>
                            <a:srgbClr val="C00000"/>
                          </a:solidFill>
                          <a:effectLst/>
                          <a:latin typeface="Consolas" panose="020B0609020204030204" pitchFamily="49" charset="0"/>
                          <a:cs typeface="Consolas" panose="020B0609020204030204" pitchFamily="49" charset="0"/>
                        </a:rPr>
                        <a:t>SP!,list</a:t>
                      </a:r>
                      <a:endParaRPr lang="en-US" sz="1400" b="1" dirty="0">
                        <a:solidFill>
                          <a:srgbClr val="C00000"/>
                        </a:solidFill>
                        <a:effectLst/>
                        <a:latin typeface="Consolas" panose="020B0609020204030204" pitchFamily="49" charset="0"/>
                        <a:ea typeface="宋体" panose="02010600030101010101" pitchFamily="2" charset="-122"/>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400" b="1" dirty="0">
                          <a:solidFill>
                            <a:srgbClr val="C00000"/>
                          </a:solidFill>
                          <a:effectLst/>
                          <a:latin typeface="Consolas" panose="020B0609020204030204" pitchFamily="49" charset="0"/>
                          <a:cs typeface="Consolas" panose="020B0609020204030204" pitchFamily="49" charset="0"/>
                        </a:rPr>
                        <a:t>LDMFD </a:t>
                      </a:r>
                      <a:r>
                        <a:rPr lang="en-US" sz="1400" b="1" dirty="0" err="1">
                          <a:solidFill>
                            <a:srgbClr val="C00000"/>
                          </a:solidFill>
                          <a:effectLst/>
                          <a:latin typeface="Consolas" panose="020B0609020204030204" pitchFamily="49" charset="0"/>
                          <a:cs typeface="Consolas" panose="020B0609020204030204" pitchFamily="49" charset="0"/>
                        </a:rPr>
                        <a:t>SP!,list</a:t>
                      </a:r>
                      <a:endParaRPr lang="en-US" sz="1400" b="1" dirty="0">
                        <a:solidFill>
                          <a:srgbClr val="C00000"/>
                        </a:solidFill>
                        <a:effectLst/>
                        <a:latin typeface="Consolas" panose="020B0609020204030204" pitchFamily="49" charset="0"/>
                        <a:ea typeface="宋体" panose="02010600030101010101" pitchFamily="2" charset="-122"/>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400" b="1" dirty="0">
                          <a:solidFill>
                            <a:srgbClr val="C00000"/>
                          </a:solidFill>
                          <a:effectLst/>
                          <a:latin typeface="Consolas" panose="020B0609020204030204" pitchFamily="49" charset="0"/>
                          <a:cs typeface="Consolas" panose="020B0609020204030204" pitchFamily="49" charset="0"/>
                        </a:rPr>
                        <a:t>LDMIA </a:t>
                      </a:r>
                      <a:r>
                        <a:rPr lang="en-US" sz="1400" b="1" dirty="0" err="1">
                          <a:solidFill>
                            <a:srgbClr val="C00000"/>
                          </a:solidFill>
                          <a:effectLst/>
                          <a:latin typeface="Consolas" panose="020B0609020204030204" pitchFamily="49" charset="0"/>
                          <a:cs typeface="Consolas" panose="020B0609020204030204" pitchFamily="49" charset="0"/>
                        </a:rPr>
                        <a:t>SP!,list</a:t>
                      </a:r>
                      <a:endParaRPr lang="en-US" sz="1400" b="1" dirty="0">
                        <a:solidFill>
                          <a:srgbClr val="C00000"/>
                        </a:solidFill>
                        <a:effectLst/>
                        <a:latin typeface="Consolas" panose="020B0609020204030204" pitchFamily="49" charset="0"/>
                        <a:ea typeface="宋体" panose="02010600030101010101" pitchFamily="2" charset="-122"/>
                        <a:cs typeface="Consolas" panose="020B0609020204030204" pitchFamily="49" charset="0"/>
                      </a:endParaRPr>
                    </a:p>
                  </a:txBody>
                  <a:tcPr marL="68580" marR="68580" marT="0" marB="0" anchor="ctr"/>
                </a:tc>
                <a:extLst>
                  <a:ext uri="{0D108BD9-81ED-4DB2-BD59-A6C34878D82A}">
                    <a16:rowId xmlns:a16="http://schemas.microsoft.com/office/drawing/2014/main" val="10002"/>
                  </a:ext>
                </a:extLst>
              </a:tr>
              <a:tr h="929640">
                <a:tc>
                  <a:txBody>
                    <a:bodyPr/>
                    <a:lstStyle/>
                    <a:p>
                      <a:pPr marL="0" marR="0" algn="ctr">
                        <a:spcBef>
                          <a:spcPts val="0"/>
                        </a:spcBef>
                        <a:spcAft>
                          <a:spcPts val="0"/>
                        </a:spcAft>
                      </a:pPr>
                      <a:r>
                        <a:rPr lang="en-US" sz="1800" dirty="0">
                          <a:effectLst/>
                          <a:latin typeface="Consolas" panose="020B0609020204030204" pitchFamily="49" charset="0"/>
                          <a:cs typeface="Consolas" panose="020B0609020204030204" pitchFamily="49" charset="0"/>
                        </a:rPr>
                        <a:t>Empty Descending(</a:t>
                      </a:r>
                      <a:r>
                        <a:rPr lang="en-US" sz="1800" dirty="0">
                          <a:solidFill>
                            <a:srgbClr val="FF0000"/>
                          </a:solidFill>
                          <a:effectLst/>
                          <a:latin typeface="Consolas" panose="020B0609020204030204" pitchFamily="49" charset="0"/>
                          <a:cs typeface="Consolas" panose="020B0609020204030204" pitchFamily="49" charset="0"/>
                        </a:rPr>
                        <a:t>ED</a:t>
                      </a:r>
                      <a:r>
                        <a:rPr lang="en-US" sz="1800" dirty="0">
                          <a:effectLst/>
                          <a:latin typeface="Consolas" panose="020B0609020204030204" pitchFamily="49" charset="0"/>
                          <a:cs typeface="Consolas" panose="020B0609020204030204" pitchFamily="49" charset="0"/>
                        </a:rPr>
                        <a:t>) </a:t>
                      </a:r>
                      <a:endParaRPr lang="en-US" sz="1800" dirty="0">
                        <a:effectLst/>
                        <a:latin typeface="Consolas" panose="020B0609020204030204" pitchFamily="49" charset="0"/>
                        <a:ea typeface="宋体" panose="02010600030101010101" pitchFamily="2" charset="-122"/>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400" b="1" dirty="0">
                          <a:effectLst/>
                          <a:latin typeface="Consolas" panose="020B0609020204030204" pitchFamily="49" charset="0"/>
                          <a:cs typeface="Consolas" panose="020B0609020204030204" pitchFamily="49" charset="0"/>
                        </a:rPr>
                        <a:t>STMED </a:t>
                      </a:r>
                      <a:r>
                        <a:rPr lang="en-US" sz="1400" b="1" dirty="0" err="1">
                          <a:effectLst/>
                          <a:latin typeface="Consolas" panose="020B0609020204030204" pitchFamily="49" charset="0"/>
                          <a:cs typeface="Consolas" panose="020B0609020204030204" pitchFamily="49" charset="0"/>
                        </a:rPr>
                        <a:t>SP!,list</a:t>
                      </a:r>
                      <a:endParaRPr lang="en-US" sz="1400" b="1" dirty="0">
                        <a:effectLst/>
                        <a:latin typeface="Consolas" panose="020B0609020204030204" pitchFamily="49" charset="0"/>
                        <a:ea typeface="宋体" panose="02010600030101010101" pitchFamily="2" charset="-122"/>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400" b="1" dirty="0">
                          <a:effectLst/>
                          <a:latin typeface="Consolas" panose="020B0609020204030204" pitchFamily="49" charset="0"/>
                          <a:cs typeface="Consolas" panose="020B0609020204030204" pitchFamily="49" charset="0"/>
                        </a:rPr>
                        <a:t>STMDA </a:t>
                      </a:r>
                      <a:r>
                        <a:rPr lang="en-US" sz="1400" b="1" dirty="0" err="1">
                          <a:effectLst/>
                          <a:latin typeface="Consolas" panose="020B0609020204030204" pitchFamily="49" charset="0"/>
                          <a:cs typeface="Consolas" panose="020B0609020204030204" pitchFamily="49" charset="0"/>
                        </a:rPr>
                        <a:t>SP!,list</a:t>
                      </a:r>
                      <a:endParaRPr lang="en-US" sz="1400" b="1" dirty="0">
                        <a:effectLst/>
                        <a:latin typeface="Consolas" panose="020B0609020204030204" pitchFamily="49" charset="0"/>
                        <a:ea typeface="宋体" panose="02010600030101010101" pitchFamily="2" charset="-122"/>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400" b="1">
                          <a:effectLst/>
                          <a:latin typeface="Consolas" panose="020B0609020204030204" pitchFamily="49" charset="0"/>
                          <a:cs typeface="Consolas" panose="020B0609020204030204" pitchFamily="49" charset="0"/>
                        </a:rPr>
                        <a:t>LDMED SP!,list</a:t>
                      </a:r>
                      <a:endParaRPr lang="en-US" sz="1400" b="1">
                        <a:effectLst/>
                        <a:latin typeface="Consolas" panose="020B0609020204030204" pitchFamily="49" charset="0"/>
                        <a:ea typeface="宋体" panose="02010600030101010101" pitchFamily="2" charset="-122"/>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400" b="1" dirty="0">
                          <a:effectLst/>
                          <a:latin typeface="Consolas" panose="020B0609020204030204" pitchFamily="49" charset="0"/>
                          <a:cs typeface="Consolas" panose="020B0609020204030204" pitchFamily="49" charset="0"/>
                        </a:rPr>
                        <a:t>LDMIB </a:t>
                      </a:r>
                      <a:r>
                        <a:rPr lang="en-US" sz="1400" b="1" dirty="0" err="1">
                          <a:effectLst/>
                          <a:latin typeface="Consolas" panose="020B0609020204030204" pitchFamily="49" charset="0"/>
                          <a:cs typeface="Consolas" panose="020B0609020204030204" pitchFamily="49" charset="0"/>
                        </a:rPr>
                        <a:t>SP!,list</a:t>
                      </a:r>
                      <a:endParaRPr lang="en-US" sz="1400" b="1" dirty="0">
                        <a:effectLst/>
                        <a:latin typeface="Consolas" panose="020B0609020204030204" pitchFamily="49" charset="0"/>
                        <a:ea typeface="宋体" panose="02010600030101010101" pitchFamily="2" charset="-122"/>
                        <a:cs typeface="Consolas" panose="020B0609020204030204" pitchFamily="49" charset="0"/>
                      </a:endParaRPr>
                    </a:p>
                  </a:txBody>
                  <a:tcPr marL="68580" marR="68580" marT="0" marB="0" anchor="ctr"/>
                </a:tc>
                <a:extLst>
                  <a:ext uri="{0D108BD9-81ED-4DB2-BD59-A6C34878D82A}">
                    <a16:rowId xmlns:a16="http://schemas.microsoft.com/office/drawing/2014/main" val="10003"/>
                  </a:ext>
                </a:extLst>
              </a:tr>
              <a:tr h="929640">
                <a:tc>
                  <a:txBody>
                    <a:bodyPr/>
                    <a:lstStyle/>
                    <a:p>
                      <a:pPr marL="0" marR="0" algn="ctr">
                        <a:spcBef>
                          <a:spcPts val="0"/>
                        </a:spcBef>
                        <a:spcAft>
                          <a:spcPts val="0"/>
                        </a:spcAft>
                      </a:pPr>
                      <a:r>
                        <a:rPr lang="en-US" sz="1800" dirty="0">
                          <a:effectLst/>
                          <a:latin typeface="Consolas" panose="020B0609020204030204" pitchFamily="49" charset="0"/>
                          <a:cs typeface="Consolas" panose="020B0609020204030204" pitchFamily="49" charset="0"/>
                        </a:rPr>
                        <a:t>Full Ascending(</a:t>
                      </a:r>
                      <a:r>
                        <a:rPr lang="en-US" sz="1800" dirty="0">
                          <a:solidFill>
                            <a:srgbClr val="FF0000"/>
                          </a:solidFill>
                          <a:effectLst/>
                          <a:latin typeface="Consolas" panose="020B0609020204030204" pitchFamily="49" charset="0"/>
                          <a:cs typeface="Consolas" panose="020B0609020204030204" pitchFamily="49" charset="0"/>
                        </a:rPr>
                        <a:t>FA</a:t>
                      </a:r>
                      <a:r>
                        <a:rPr lang="en-US" sz="1800" dirty="0">
                          <a:effectLst/>
                          <a:latin typeface="Consolas" panose="020B0609020204030204" pitchFamily="49" charset="0"/>
                          <a:cs typeface="Consolas" panose="020B0609020204030204" pitchFamily="49" charset="0"/>
                        </a:rPr>
                        <a:t>) </a:t>
                      </a:r>
                      <a:endParaRPr lang="en-US" sz="1800" dirty="0">
                        <a:effectLst/>
                        <a:latin typeface="Consolas" panose="020B0609020204030204" pitchFamily="49" charset="0"/>
                        <a:ea typeface="宋体" panose="02010600030101010101" pitchFamily="2" charset="-122"/>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400" b="1">
                          <a:effectLst/>
                          <a:latin typeface="Consolas" panose="020B0609020204030204" pitchFamily="49" charset="0"/>
                          <a:cs typeface="Consolas" panose="020B0609020204030204" pitchFamily="49" charset="0"/>
                        </a:rPr>
                        <a:t>STMFA SP!,list</a:t>
                      </a:r>
                      <a:endParaRPr lang="en-US" sz="1400" b="1">
                        <a:effectLst/>
                        <a:latin typeface="Consolas" panose="020B0609020204030204" pitchFamily="49" charset="0"/>
                        <a:ea typeface="宋体" panose="02010600030101010101" pitchFamily="2" charset="-122"/>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400" b="1" dirty="0">
                          <a:effectLst/>
                          <a:latin typeface="Consolas" panose="020B0609020204030204" pitchFamily="49" charset="0"/>
                          <a:cs typeface="Consolas" panose="020B0609020204030204" pitchFamily="49" charset="0"/>
                        </a:rPr>
                        <a:t>STMIB </a:t>
                      </a:r>
                      <a:r>
                        <a:rPr lang="en-US" sz="1400" b="1" dirty="0" err="1">
                          <a:effectLst/>
                          <a:latin typeface="Consolas" panose="020B0609020204030204" pitchFamily="49" charset="0"/>
                          <a:cs typeface="Consolas" panose="020B0609020204030204" pitchFamily="49" charset="0"/>
                        </a:rPr>
                        <a:t>SP!,list</a:t>
                      </a:r>
                      <a:endParaRPr lang="en-US" sz="1400" b="1" dirty="0">
                        <a:effectLst/>
                        <a:latin typeface="Consolas" panose="020B0609020204030204" pitchFamily="49" charset="0"/>
                        <a:ea typeface="宋体" panose="02010600030101010101" pitchFamily="2" charset="-122"/>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400" b="1" dirty="0">
                          <a:effectLst/>
                          <a:latin typeface="Consolas" panose="020B0609020204030204" pitchFamily="49" charset="0"/>
                          <a:cs typeface="Consolas" panose="020B0609020204030204" pitchFamily="49" charset="0"/>
                        </a:rPr>
                        <a:t>LDMFA </a:t>
                      </a:r>
                      <a:r>
                        <a:rPr lang="en-US" sz="1400" b="1" dirty="0" err="1">
                          <a:effectLst/>
                          <a:latin typeface="Consolas" panose="020B0609020204030204" pitchFamily="49" charset="0"/>
                          <a:cs typeface="Consolas" panose="020B0609020204030204" pitchFamily="49" charset="0"/>
                        </a:rPr>
                        <a:t>SP!,list</a:t>
                      </a:r>
                      <a:endParaRPr lang="en-US" sz="1400" b="1" dirty="0">
                        <a:effectLst/>
                        <a:latin typeface="Consolas" panose="020B0609020204030204" pitchFamily="49" charset="0"/>
                        <a:ea typeface="宋体" panose="02010600030101010101" pitchFamily="2" charset="-122"/>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400" b="1">
                          <a:effectLst/>
                          <a:latin typeface="Consolas" panose="020B0609020204030204" pitchFamily="49" charset="0"/>
                          <a:cs typeface="Consolas" panose="020B0609020204030204" pitchFamily="49" charset="0"/>
                        </a:rPr>
                        <a:t>LDMDA </a:t>
                      </a:r>
                      <a:r>
                        <a:rPr lang="en-US" sz="1400" b="1" dirty="0" err="1">
                          <a:effectLst/>
                          <a:latin typeface="Consolas" panose="020B0609020204030204" pitchFamily="49" charset="0"/>
                          <a:cs typeface="Consolas" panose="020B0609020204030204" pitchFamily="49" charset="0"/>
                        </a:rPr>
                        <a:t>SP!,list</a:t>
                      </a:r>
                      <a:endParaRPr lang="en-US" sz="1400" b="1" dirty="0">
                        <a:effectLst/>
                        <a:latin typeface="Consolas" panose="020B0609020204030204" pitchFamily="49" charset="0"/>
                        <a:ea typeface="宋体" panose="02010600030101010101" pitchFamily="2" charset="-122"/>
                        <a:cs typeface="Consolas" panose="020B0609020204030204" pitchFamily="49" charset="0"/>
                      </a:endParaRPr>
                    </a:p>
                  </a:txBody>
                  <a:tcPr marL="68580" marR="68580" marT="0" marB="0" anchor="ctr"/>
                </a:tc>
                <a:extLst>
                  <a:ext uri="{0D108BD9-81ED-4DB2-BD59-A6C34878D82A}">
                    <a16:rowId xmlns:a16="http://schemas.microsoft.com/office/drawing/2014/main" val="10004"/>
                  </a:ext>
                </a:extLst>
              </a:tr>
              <a:tr h="929640">
                <a:tc>
                  <a:txBody>
                    <a:bodyPr/>
                    <a:lstStyle/>
                    <a:p>
                      <a:pPr marL="0" marR="0" algn="ctr">
                        <a:spcBef>
                          <a:spcPts val="0"/>
                        </a:spcBef>
                        <a:spcAft>
                          <a:spcPts val="0"/>
                        </a:spcAft>
                      </a:pPr>
                      <a:r>
                        <a:rPr lang="en-US" sz="1800" dirty="0">
                          <a:effectLst/>
                          <a:latin typeface="Consolas" panose="020B0609020204030204" pitchFamily="49" charset="0"/>
                          <a:cs typeface="Consolas" panose="020B0609020204030204" pitchFamily="49" charset="0"/>
                        </a:rPr>
                        <a:t>Empty Ascending(</a:t>
                      </a:r>
                      <a:r>
                        <a:rPr lang="en-US" sz="1800" dirty="0">
                          <a:solidFill>
                            <a:srgbClr val="FF0000"/>
                          </a:solidFill>
                          <a:effectLst/>
                          <a:latin typeface="Consolas" panose="020B0609020204030204" pitchFamily="49" charset="0"/>
                          <a:cs typeface="Consolas" panose="020B0609020204030204" pitchFamily="49" charset="0"/>
                        </a:rPr>
                        <a:t>EA</a:t>
                      </a:r>
                      <a:r>
                        <a:rPr lang="en-US" sz="1800" dirty="0">
                          <a:effectLst/>
                          <a:latin typeface="Consolas" panose="020B0609020204030204" pitchFamily="49" charset="0"/>
                          <a:cs typeface="Consolas" panose="020B0609020204030204" pitchFamily="49" charset="0"/>
                        </a:rPr>
                        <a:t>) </a:t>
                      </a:r>
                      <a:endParaRPr lang="en-US" sz="1800" dirty="0">
                        <a:effectLst/>
                        <a:latin typeface="Consolas" panose="020B0609020204030204" pitchFamily="49" charset="0"/>
                        <a:ea typeface="宋体" panose="02010600030101010101" pitchFamily="2" charset="-122"/>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400" b="1" dirty="0">
                          <a:effectLst/>
                          <a:latin typeface="Consolas" panose="020B0609020204030204" pitchFamily="49" charset="0"/>
                          <a:cs typeface="Consolas" panose="020B0609020204030204" pitchFamily="49" charset="0"/>
                        </a:rPr>
                        <a:t>STMEA </a:t>
                      </a:r>
                      <a:r>
                        <a:rPr lang="en-US" sz="1400" b="1" dirty="0" err="1">
                          <a:effectLst/>
                          <a:latin typeface="Consolas" panose="020B0609020204030204" pitchFamily="49" charset="0"/>
                          <a:cs typeface="Consolas" panose="020B0609020204030204" pitchFamily="49" charset="0"/>
                        </a:rPr>
                        <a:t>SP!,list</a:t>
                      </a:r>
                      <a:endParaRPr lang="en-US" sz="1400" b="1" dirty="0">
                        <a:effectLst/>
                        <a:latin typeface="Consolas" panose="020B0609020204030204" pitchFamily="49" charset="0"/>
                        <a:ea typeface="宋体" panose="02010600030101010101" pitchFamily="2" charset="-122"/>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400" b="1">
                          <a:effectLst/>
                          <a:latin typeface="Consolas" panose="020B0609020204030204" pitchFamily="49" charset="0"/>
                          <a:cs typeface="Consolas" panose="020B0609020204030204" pitchFamily="49" charset="0"/>
                        </a:rPr>
                        <a:t>STMIA SP!,list</a:t>
                      </a:r>
                      <a:endParaRPr lang="en-US" sz="1400" b="1">
                        <a:effectLst/>
                        <a:latin typeface="Consolas" panose="020B0609020204030204" pitchFamily="49" charset="0"/>
                        <a:ea typeface="宋体" panose="02010600030101010101" pitchFamily="2" charset="-122"/>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400" b="1" dirty="0">
                          <a:effectLst/>
                          <a:latin typeface="Consolas" panose="020B0609020204030204" pitchFamily="49" charset="0"/>
                          <a:cs typeface="Consolas" panose="020B0609020204030204" pitchFamily="49" charset="0"/>
                        </a:rPr>
                        <a:t>LDMEA </a:t>
                      </a:r>
                      <a:r>
                        <a:rPr lang="en-US" sz="1400" b="1" dirty="0" err="1">
                          <a:effectLst/>
                          <a:latin typeface="Consolas" panose="020B0609020204030204" pitchFamily="49" charset="0"/>
                          <a:cs typeface="Consolas" panose="020B0609020204030204" pitchFamily="49" charset="0"/>
                        </a:rPr>
                        <a:t>SP!,list</a:t>
                      </a:r>
                      <a:endParaRPr lang="en-US" sz="1400" b="1" dirty="0">
                        <a:effectLst/>
                        <a:latin typeface="Consolas" panose="020B0609020204030204" pitchFamily="49" charset="0"/>
                        <a:ea typeface="宋体" panose="02010600030101010101" pitchFamily="2" charset="-122"/>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1400" b="1" dirty="0">
                          <a:effectLst/>
                          <a:latin typeface="Consolas" panose="020B0609020204030204" pitchFamily="49" charset="0"/>
                          <a:cs typeface="Consolas" panose="020B0609020204030204" pitchFamily="49" charset="0"/>
                        </a:rPr>
                        <a:t>LDMDB </a:t>
                      </a:r>
                      <a:r>
                        <a:rPr lang="en-US" sz="1400" b="1" dirty="0" err="1">
                          <a:effectLst/>
                          <a:latin typeface="Consolas" panose="020B0609020204030204" pitchFamily="49" charset="0"/>
                          <a:cs typeface="Consolas" panose="020B0609020204030204" pitchFamily="49" charset="0"/>
                        </a:rPr>
                        <a:t>SP!,list</a:t>
                      </a:r>
                      <a:endParaRPr lang="en-US" sz="1400" b="1" dirty="0">
                        <a:effectLst/>
                        <a:latin typeface="Consolas" panose="020B0609020204030204" pitchFamily="49" charset="0"/>
                        <a:ea typeface="宋体" panose="02010600030101010101" pitchFamily="2" charset="-122"/>
                        <a:cs typeface="Consolas" panose="020B0609020204030204" pitchFamily="49" charset="0"/>
                      </a:endParaRPr>
                    </a:p>
                  </a:txBody>
                  <a:tcPr marL="68580" marR="68580" marT="0" marB="0" anchor="ct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8104294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Stack</a:t>
            </a:r>
          </a:p>
        </p:txBody>
      </p:sp>
      <p:sp>
        <p:nvSpPr>
          <p:cNvPr id="3" name="Content Placeholder 2"/>
          <p:cNvSpPr>
            <a:spLocks noGrp="1"/>
          </p:cNvSpPr>
          <p:nvPr>
            <p:ph idx="1"/>
          </p:nvPr>
        </p:nvSpPr>
        <p:spPr>
          <a:xfrm>
            <a:off x="609600" y="1308640"/>
            <a:ext cx="10972800" cy="3200400"/>
          </a:xfrm>
        </p:spPr>
        <p:txBody>
          <a:bodyPr/>
          <a:lstStyle/>
          <a:p>
            <a:pPr>
              <a:buNone/>
            </a:pPr>
            <a:r>
              <a:rPr lang="en-GB" sz="2800" b="1" dirty="0">
                <a:solidFill>
                  <a:srgbClr val="FF0000"/>
                </a:solidFill>
                <a:latin typeface="Consolas" panose="020B0609020204030204" pitchFamily="49" charset="0"/>
                <a:cs typeface="Consolas" panose="020B0609020204030204" pitchFamily="49" charset="0"/>
              </a:rPr>
              <a:t>PUSH</a:t>
            </a:r>
            <a:r>
              <a:rPr lang="en-GB" sz="2800" dirty="0">
                <a:solidFill>
                  <a:srgbClr val="FF0000"/>
                </a:solidFill>
                <a:latin typeface="Consolas" panose="020B0609020204030204" pitchFamily="49" charset="0"/>
                <a:cs typeface="Consolas" panose="020B0609020204030204" pitchFamily="49" charset="0"/>
              </a:rPr>
              <a:t> </a:t>
            </a:r>
            <a:r>
              <a:rPr lang="en-GB" sz="2800" dirty="0">
                <a:latin typeface="Consolas" panose="020B0609020204030204" pitchFamily="49" charset="0"/>
                <a:cs typeface="Consolas" panose="020B0609020204030204" pitchFamily="49" charset="0"/>
              </a:rPr>
              <a:t>{Rd} == STMDB SP!, {Rd} == STMFD SP!, {Rd}  </a:t>
            </a:r>
          </a:p>
          <a:p>
            <a:pPr lvl="1"/>
            <a:r>
              <a:rPr lang="en-GB" sz="2400" dirty="0">
                <a:latin typeface="Consolas" panose="020B0609020204030204" pitchFamily="49" charset="0"/>
                <a:cs typeface="Consolas" panose="020B0609020204030204" pitchFamily="49" charset="0"/>
              </a:rPr>
              <a:t>SUB SP, SP, #4 @ SP = SP-4  (</a:t>
            </a:r>
            <a:r>
              <a:rPr lang="en-GB" sz="2400" dirty="0">
                <a:latin typeface="Cambria Math"/>
                <a:ea typeface="Cambria Math"/>
                <a:cs typeface="Consolas" panose="020B0609020204030204" pitchFamily="49" charset="0"/>
              </a:rPr>
              <a:t>descending stack)</a:t>
            </a:r>
            <a:endParaRPr lang="en-GB" sz="2400" dirty="0">
              <a:latin typeface="Consolas" panose="020B0609020204030204" pitchFamily="49" charset="0"/>
              <a:cs typeface="Consolas" panose="020B0609020204030204" pitchFamily="49" charset="0"/>
            </a:endParaRPr>
          </a:p>
          <a:p>
            <a:pPr lvl="1"/>
            <a:r>
              <a:rPr lang="en-GB" sz="2400" dirty="0">
                <a:latin typeface="Consolas" panose="020B0609020204030204" pitchFamily="49" charset="0"/>
                <a:cs typeface="Consolas" panose="020B0609020204030204" pitchFamily="49" charset="0"/>
              </a:rPr>
              <a:t>STR Rd, [SP]   @ (*SP) = Rd</a:t>
            </a:r>
            <a:r>
              <a:rPr lang="en-GB" sz="2400" dirty="0">
                <a:latin typeface="Cambria Math"/>
                <a:ea typeface="Cambria Math"/>
                <a:cs typeface="Consolas" panose="020B0609020204030204" pitchFamily="49" charset="0"/>
              </a:rPr>
              <a:t>   (full stack)</a:t>
            </a:r>
          </a:p>
          <a:p>
            <a:pPr marL="0" indent="0">
              <a:buNone/>
            </a:pPr>
            <a:endParaRPr lang="en-GB" sz="2700" i="1" dirty="0">
              <a:latin typeface="Consolas" panose="020B0609020204030204" pitchFamily="49" charset="0"/>
              <a:cs typeface="Consolas" panose="020B0609020204030204" pitchFamily="49" charset="0"/>
            </a:endParaRPr>
          </a:p>
          <a:p>
            <a:pPr marL="0" indent="0">
              <a:buNone/>
            </a:pPr>
            <a:r>
              <a:rPr lang="en-GB" sz="2700" dirty="0">
                <a:cs typeface="Consolas" panose="020B0609020204030204" pitchFamily="49" charset="0"/>
              </a:rPr>
              <a:t>Push multiple registers</a:t>
            </a:r>
          </a:p>
          <a:p>
            <a:pPr marL="0" indent="0">
              <a:buNone/>
            </a:pPr>
            <a:endParaRPr lang="en-GB" sz="2800" dirty="0"/>
          </a:p>
          <a:p>
            <a:endParaRPr lang="en-GB" sz="2400" dirty="0"/>
          </a:p>
          <a:p>
            <a:pPr>
              <a:buNone/>
            </a:pPr>
            <a:endParaRPr lang="en-GB" dirty="0"/>
          </a:p>
        </p:txBody>
      </p:sp>
      <p:sp>
        <p:nvSpPr>
          <p:cNvPr id="4" name="Slide Number Placeholder 3"/>
          <p:cNvSpPr>
            <a:spLocks noGrp="1"/>
          </p:cNvSpPr>
          <p:nvPr>
            <p:ph type="sldNum" sz="quarter" idx="12"/>
          </p:nvPr>
        </p:nvSpPr>
        <p:spPr/>
        <p:txBody>
          <a:bodyPr/>
          <a:lstStyle/>
          <a:p>
            <a:fld id="{EA7C8D44-3667-46F6-9772-CC52308E2A7F}" type="slidenum">
              <a:rPr kumimoji="0" lang="en-US" smtClean="0"/>
              <a:pPr/>
              <a:t>13</a:t>
            </a:fld>
            <a:endParaRPr kumimoji="0" lang="en-US" dirty="0"/>
          </a:p>
        </p:txBody>
      </p:sp>
      <p:sp>
        <p:nvSpPr>
          <p:cNvPr id="5" name="Rectangle 4"/>
          <p:cNvSpPr/>
          <p:nvPr/>
        </p:nvSpPr>
        <p:spPr>
          <a:xfrm>
            <a:off x="1143000" y="4251245"/>
            <a:ext cx="2830364" cy="369332"/>
          </a:xfrm>
          <a:prstGeom prst="rect">
            <a:avLst/>
          </a:prstGeom>
        </p:spPr>
        <p:txBody>
          <a:bodyPr wrap="square">
            <a:spAutoFit/>
          </a:bodyPr>
          <a:lstStyle/>
          <a:p>
            <a:r>
              <a:rPr lang="en-GB" b="1" dirty="0">
                <a:solidFill>
                  <a:srgbClr val="FF0000"/>
                </a:solidFill>
                <a:latin typeface="Consolas" panose="020B0609020204030204" pitchFamily="49" charset="0"/>
                <a:cs typeface="Consolas" panose="020B0609020204030204" pitchFamily="49" charset="0"/>
              </a:rPr>
              <a:t>PUSH {r1, r2, r3, r7}</a:t>
            </a:r>
          </a:p>
        </p:txBody>
      </p:sp>
      <p:sp>
        <p:nvSpPr>
          <p:cNvPr id="6" name="TextBox 5"/>
          <p:cNvSpPr txBox="1"/>
          <p:nvPr/>
        </p:nvSpPr>
        <p:spPr>
          <a:xfrm>
            <a:off x="5029200" y="3923147"/>
            <a:ext cx="1969129" cy="369332"/>
          </a:xfrm>
          <a:prstGeom prst="rect">
            <a:avLst/>
          </a:prstGeom>
          <a:noFill/>
        </p:spPr>
        <p:txBody>
          <a:bodyPr wrap="none" rtlCol="0">
            <a:spAutoFit/>
          </a:bodyPr>
          <a:lstStyle/>
          <a:p>
            <a:r>
              <a:rPr lang="en-US" i="1" dirty="0"/>
              <a:t>They are equivalent. </a:t>
            </a:r>
          </a:p>
        </p:txBody>
      </p:sp>
      <p:sp>
        <p:nvSpPr>
          <p:cNvPr id="8" name="Rectangle 7"/>
          <p:cNvSpPr/>
          <p:nvPr/>
        </p:nvSpPr>
        <p:spPr>
          <a:xfrm>
            <a:off x="8607817" y="3835747"/>
            <a:ext cx="1324402" cy="1200329"/>
          </a:xfrm>
          <a:prstGeom prst="rect">
            <a:avLst/>
          </a:prstGeom>
        </p:spPr>
        <p:txBody>
          <a:bodyPr wrap="none">
            <a:spAutoFit/>
          </a:bodyPr>
          <a:lstStyle/>
          <a:p>
            <a:r>
              <a:rPr lang="en-GB" b="1" dirty="0">
                <a:solidFill>
                  <a:srgbClr val="FF0000"/>
                </a:solidFill>
                <a:latin typeface="Consolas" panose="020B0609020204030204" pitchFamily="49" charset="0"/>
                <a:cs typeface="Consolas" panose="020B0609020204030204" pitchFamily="49" charset="0"/>
              </a:rPr>
              <a:t>PUSH {r7}</a:t>
            </a:r>
          </a:p>
          <a:p>
            <a:r>
              <a:rPr lang="en-GB" b="1" dirty="0">
                <a:solidFill>
                  <a:srgbClr val="FF0000"/>
                </a:solidFill>
                <a:latin typeface="Consolas" panose="020B0609020204030204" pitchFamily="49" charset="0"/>
                <a:cs typeface="Consolas" panose="020B0609020204030204" pitchFamily="49" charset="0"/>
              </a:rPr>
              <a:t>PUSH {r3}</a:t>
            </a:r>
          </a:p>
          <a:p>
            <a:r>
              <a:rPr lang="en-GB" b="1" dirty="0">
                <a:solidFill>
                  <a:srgbClr val="FF0000"/>
                </a:solidFill>
                <a:latin typeface="Consolas" panose="020B0609020204030204" pitchFamily="49" charset="0"/>
                <a:cs typeface="Consolas" panose="020B0609020204030204" pitchFamily="49" charset="0"/>
              </a:rPr>
              <a:t>PUSH {r2}</a:t>
            </a:r>
          </a:p>
          <a:p>
            <a:r>
              <a:rPr lang="en-GB" b="1" dirty="0">
                <a:solidFill>
                  <a:srgbClr val="FF0000"/>
                </a:solidFill>
                <a:latin typeface="Consolas" panose="020B0609020204030204" pitchFamily="49" charset="0"/>
                <a:cs typeface="Consolas" panose="020B0609020204030204" pitchFamily="49" charset="0"/>
              </a:rPr>
              <a:t>PUSH {r1}</a:t>
            </a:r>
          </a:p>
        </p:txBody>
      </p:sp>
      <p:sp>
        <p:nvSpPr>
          <p:cNvPr id="10" name="Rectangle 9"/>
          <p:cNvSpPr/>
          <p:nvPr/>
        </p:nvSpPr>
        <p:spPr>
          <a:xfrm>
            <a:off x="4744110" y="4251245"/>
            <a:ext cx="2844048" cy="369332"/>
          </a:xfrm>
          <a:prstGeom prst="rect">
            <a:avLst/>
          </a:prstGeom>
        </p:spPr>
        <p:txBody>
          <a:bodyPr wrap="none">
            <a:spAutoFit/>
          </a:bodyPr>
          <a:lstStyle/>
          <a:p>
            <a:r>
              <a:rPr lang="en-GB" b="1" dirty="0">
                <a:solidFill>
                  <a:srgbClr val="FF0000"/>
                </a:solidFill>
                <a:latin typeface="Consolas" panose="020B0609020204030204" pitchFamily="49" charset="0"/>
                <a:cs typeface="Consolas" panose="020B0609020204030204" pitchFamily="49" charset="0"/>
              </a:rPr>
              <a:t>PUSH {r7, r2, r3, r1}</a:t>
            </a:r>
          </a:p>
        </p:txBody>
      </p:sp>
      <p:sp>
        <p:nvSpPr>
          <p:cNvPr id="11" name="Left-Right Arrow 10"/>
          <p:cNvSpPr/>
          <p:nvPr/>
        </p:nvSpPr>
        <p:spPr>
          <a:xfrm>
            <a:off x="4120894" y="4336970"/>
            <a:ext cx="482950" cy="19788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Left-Right Arrow 11"/>
          <p:cNvSpPr/>
          <p:nvPr/>
        </p:nvSpPr>
        <p:spPr>
          <a:xfrm>
            <a:off x="7827231" y="4336970"/>
            <a:ext cx="482950" cy="19788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592826" y="5058723"/>
            <a:ext cx="10972800" cy="1323439"/>
          </a:xfrm>
          <a:prstGeom prst="rect">
            <a:avLst/>
          </a:prstGeom>
        </p:spPr>
        <p:txBody>
          <a:bodyPr wrap="square">
            <a:spAutoFit/>
          </a:bodyPr>
          <a:lstStyle/>
          <a:p>
            <a:pPr marL="285750" indent="-285750">
              <a:buFont typeface="Arial" panose="020B0604020202020204" pitchFamily="34" charset="0"/>
              <a:buChar char="•"/>
            </a:pPr>
            <a:r>
              <a:rPr lang="en-US" sz="2000" dirty="0"/>
              <a:t>SP is decremented before PUSH (pre-decrement).</a:t>
            </a:r>
          </a:p>
          <a:p>
            <a:pPr marL="285750" indent="-285750">
              <a:buFont typeface="Arial" panose="020B0604020202020204" pitchFamily="34" charset="0"/>
              <a:buChar char="•"/>
            </a:pPr>
            <a:r>
              <a:rPr lang="en-US" sz="2000" dirty="0"/>
              <a:t>The order in which registers listed in the register list does not matter. </a:t>
            </a:r>
          </a:p>
          <a:p>
            <a:pPr marL="285750" indent="-285750">
              <a:buFont typeface="Arial" panose="020B0604020202020204" pitchFamily="34" charset="0"/>
              <a:buChar char="•"/>
            </a:pPr>
            <a:r>
              <a:rPr lang="en-US" sz="2000" dirty="0"/>
              <a:t>When pushing multiple registers, these registers are automatically </a:t>
            </a:r>
            <a:r>
              <a:rPr lang="en-US" sz="2000" dirty="0">
                <a:solidFill>
                  <a:srgbClr val="3333FF"/>
                </a:solidFill>
              </a:rPr>
              <a:t>sorted by name </a:t>
            </a:r>
            <a:r>
              <a:rPr lang="en-US" sz="2000" dirty="0"/>
              <a:t>and </a:t>
            </a:r>
            <a:r>
              <a:rPr lang="en-US" sz="2000" dirty="0">
                <a:solidFill>
                  <a:srgbClr val="3333FF"/>
                </a:solidFill>
              </a:rPr>
              <a:t>the lowest-numbered register </a:t>
            </a:r>
            <a:r>
              <a:rPr lang="en-US" sz="2000" dirty="0"/>
              <a:t>is stored to the lowest memory address, </a:t>
            </a:r>
            <a:r>
              <a:rPr lang="en-US" sz="2000" i="1" dirty="0"/>
              <a:t>i.e.  </a:t>
            </a:r>
            <a:r>
              <a:rPr lang="en-US" sz="2000" dirty="0">
                <a:solidFill>
                  <a:srgbClr val="3333FF"/>
                </a:solidFill>
              </a:rPr>
              <a:t>r1</a:t>
            </a:r>
            <a:r>
              <a:rPr lang="en-US" sz="2000" i="1" dirty="0"/>
              <a:t> </a:t>
            </a:r>
            <a:r>
              <a:rPr lang="en-US" sz="2000" dirty="0">
                <a:solidFill>
                  <a:srgbClr val="3333FF"/>
                </a:solidFill>
              </a:rPr>
              <a:t>is stored last</a:t>
            </a:r>
            <a:r>
              <a:rPr lang="en-US" sz="2000" dirty="0"/>
              <a:t>. </a:t>
            </a:r>
          </a:p>
        </p:txBody>
      </p:sp>
      <p:pic>
        <p:nvPicPr>
          <p:cNvPr id="15" name="Picture 14">
            <a:extLst>
              <a:ext uri="{FF2B5EF4-FFF2-40B4-BE49-F238E27FC236}">
                <a16:creationId xmlns:a16="http://schemas.microsoft.com/office/drawing/2014/main" id="{B793ED65-4325-3394-90AA-C2E15D2D782F}"/>
              </a:ext>
            </a:extLst>
          </p:cNvPr>
          <p:cNvPicPr>
            <a:picLocks noChangeAspect="1"/>
          </p:cNvPicPr>
          <p:nvPr/>
        </p:nvPicPr>
        <p:blipFill>
          <a:blip r:embed="rId3"/>
          <a:stretch>
            <a:fillRect/>
          </a:stretch>
        </p:blipFill>
        <p:spPr>
          <a:xfrm>
            <a:off x="10229856" y="82065"/>
            <a:ext cx="1777900" cy="4718535"/>
          </a:xfrm>
          <a:prstGeom prst="rect">
            <a:avLst/>
          </a:prstGeom>
        </p:spPr>
      </p:pic>
    </p:spTree>
    <p:extLst>
      <p:ext uri="{BB962C8B-B14F-4D97-AF65-F5344CB8AC3E}">
        <p14:creationId xmlns:p14="http://schemas.microsoft.com/office/powerpoint/2010/main" val="11206326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Stack</a:t>
            </a:r>
          </a:p>
        </p:txBody>
      </p:sp>
      <p:sp>
        <p:nvSpPr>
          <p:cNvPr id="3" name="Content Placeholder 2"/>
          <p:cNvSpPr>
            <a:spLocks noGrp="1"/>
          </p:cNvSpPr>
          <p:nvPr>
            <p:ph idx="1"/>
          </p:nvPr>
        </p:nvSpPr>
        <p:spPr/>
        <p:txBody>
          <a:bodyPr/>
          <a:lstStyle/>
          <a:p>
            <a:pPr>
              <a:buNone/>
            </a:pPr>
            <a:r>
              <a:rPr lang="en-GB" sz="2800" b="1" dirty="0">
                <a:solidFill>
                  <a:srgbClr val="FF0000"/>
                </a:solidFill>
                <a:latin typeface="Consolas" panose="020B0609020204030204" pitchFamily="49" charset="0"/>
                <a:cs typeface="Consolas" panose="020B0609020204030204" pitchFamily="49" charset="0"/>
              </a:rPr>
              <a:t>POP</a:t>
            </a:r>
            <a:r>
              <a:rPr lang="en-GB" sz="2800" dirty="0">
                <a:solidFill>
                  <a:srgbClr val="FF0000"/>
                </a:solidFill>
                <a:latin typeface="Consolas" panose="020B0609020204030204" pitchFamily="49" charset="0"/>
                <a:cs typeface="Consolas" panose="020B0609020204030204" pitchFamily="49" charset="0"/>
              </a:rPr>
              <a:t> </a:t>
            </a:r>
            <a:r>
              <a:rPr lang="en-GB" sz="2800" dirty="0">
                <a:latin typeface="Consolas" panose="020B0609020204030204" pitchFamily="49" charset="0"/>
                <a:cs typeface="Consolas" panose="020B0609020204030204" pitchFamily="49" charset="0"/>
              </a:rPr>
              <a:t>{</a:t>
            </a:r>
            <a:r>
              <a:rPr lang="en-GB" sz="2800" i="1" dirty="0">
                <a:latin typeface="Consolas" panose="020B0609020204030204" pitchFamily="49" charset="0"/>
                <a:cs typeface="Consolas" panose="020B0609020204030204" pitchFamily="49" charset="0"/>
              </a:rPr>
              <a:t>Rd</a:t>
            </a:r>
            <a:r>
              <a:rPr lang="en-GB" sz="2800" dirty="0">
                <a:latin typeface="Consolas" panose="020B0609020204030204" pitchFamily="49" charset="0"/>
                <a:cs typeface="Consolas" panose="020B0609020204030204" pitchFamily="49" charset="0"/>
              </a:rPr>
              <a:t>} == LDMIA SP!, {Rd} == LDMFD SP!, {Rd}</a:t>
            </a:r>
          </a:p>
          <a:p>
            <a:pPr lvl="1"/>
            <a:r>
              <a:rPr lang="sv-SE" sz="2400">
                <a:latin typeface="Consolas" panose="020B0609020204030204" pitchFamily="49" charset="0"/>
                <a:cs typeface="Consolas" panose="020B0609020204030204" pitchFamily="49" charset="0"/>
              </a:rPr>
              <a:t>LDR Rd, </a:t>
            </a:r>
            <a:r>
              <a:rPr lang="sv-SE" sz="2400" dirty="0">
                <a:latin typeface="Consolas" panose="020B0609020204030204" pitchFamily="49" charset="0"/>
                <a:cs typeface="Consolas" panose="020B0609020204030204" pitchFamily="49" charset="0"/>
              </a:rPr>
              <a:t>[SP] @ </a:t>
            </a:r>
            <a:r>
              <a:rPr lang="en-GB" sz="2400" dirty="0">
                <a:latin typeface="Consolas" panose="020B0609020204030204" pitchFamily="49" charset="0"/>
                <a:cs typeface="Consolas" panose="020B0609020204030204" pitchFamily="49" charset="0"/>
              </a:rPr>
              <a:t>Rd = (*SP)    </a:t>
            </a:r>
            <a:r>
              <a:rPr lang="en-GB" sz="2400" dirty="0">
                <a:latin typeface="Cambria Math"/>
                <a:ea typeface="Cambria Math"/>
                <a:cs typeface="Consolas" panose="020B0609020204030204" pitchFamily="49" charset="0"/>
              </a:rPr>
              <a:t>(full stack)</a:t>
            </a:r>
            <a:endParaRPr lang="en-GB" sz="2400" dirty="0">
              <a:latin typeface="Consolas" panose="020B0609020204030204" pitchFamily="49" charset="0"/>
              <a:cs typeface="Consolas" panose="020B0609020204030204" pitchFamily="49" charset="0"/>
            </a:endParaRPr>
          </a:p>
          <a:p>
            <a:pPr lvl="1"/>
            <a:r>
              <a:rPr lang="en-GB" sz="2400" dirty="0">
                <a:latin typeface="Consolas" panose="020B0609020204030204" pitchFamily="49" charset="0"/>
                <a:cs typeface="Consolas" panose="020B0609020204030204" pitchFamily="49" charset="0"/>
              </a:rPr>
              <a:t>ADD SP, #4   </a:t>
            </a:r>
            <a:r>
              <a:rPr lang="sv-SE" sz="2400" dirty="0">
                <a:latin typeface="Consolas" panose="020B0609020204030204" pitchFamily="49" charset="0"/>
                <a:cs typeface="Consolas" panose="020B0609020204030204" pitchFamily="49" charset="0"/>
              </a:rPr>
              <a:t>@ </a:t>
            </a:r>
            <a:r>
              <a:rPr lang="en-GB" sz="2400" dirty="0">
                <a:latin typeface="Consolas" panose="020B0609020204030204" pitchFamily="49" charset="0"/>
                <a:cs typeface="Consolas" panose="020B0609020204030204" pitchFamily="49" charset="0"/>
              </a:rPr>
              <a:t>SP = SP + 4   </a:t>
            </a:r>
            <a:r>
              <a:rPr lang="en-GB" sz="2400" dirty="0">
                <a:latin typeface="Cambria Math"/>
                <a:ea typeface="Cambria Math"/>
                <a:cs typeface="Consolas" panose="020B0609020204030204" pitchFamily="49" charset="0"/>
              </a:rPr>
              <a:t>(Stack shrinks)</a:t>
            </a:r>
          </a:p>
          <a:p>
            <a:pPr lvl="1"/>
            <a:endParaRPr lang="en-GB" sz="2700" dirty="0">
              <a:latin typeface="Consolas" panose="020B0609020204030204" pitchFamily="49" charset="0"/>
              <a:cs typeface="Consolas" panose="020B0609020204030204" pitchFamily="49" charset="0"/>
            </a:endParaRPr>
          </a:p>
          <a:p>
            <a:pPr marL="0" indent="0">
              <a:buNone/>
            </a:pPr>
            <a:r>
              <a:rPr lang="en-GB" sz="2700" dirty="0">
                <a:cs typeface="Consolas" panose="020B0609020204030204" pitchFamily="49" charset="0"/>
              </a:rPr>
              <a:t>Pop multiple registers</a:t>
            </a:r>
          </a:p>
        </p:txBody>
      </p:sp>
      <p:sp>
        <p:nvSpPr>
          <p:cNvPr id="4" name="Slide Number Placeholder 3"/>
          <p:cNvSpPr>
            <a:spLocks noGrp="1"/>
          </p:cNvSpPr>
          <p:nvPr>
            <p:ph type="sldNum" sz="quarter" idx="12"/>
          </p:nvPr>
        </p:nvSpPr>
        <p:spPr/>
        <p:txBody>
          <a:bodyPr/>
          <a:lstStyle/>
          <a:p>
            <a:fld id="{EA7C8D44-3667-46F6-9772-CC52308E2A7F}" type="slidenum">
              <a:rPr kumimoji="0" lang="en-US" smtClean="0"/>
              <a:pPr/>
              <a:t>14</a:t>
            </a:fld>
            <a:endParaRPr kumimoji="0" lang="en-US" dirty="0"/>
          </a:p>
        </p:txBody>
      </p:sp>
      <p:sp>
        <p:nvSpPr>
          <p:cNvPr id="5" name="Rectangle 4"/>
          <p:cNvSpPr/>
          <p:nvPr/>
        </p:nvSpPr>
        <p:spPr>
          <a:xfrm>
            <a:off x="4838700" y="4290683"/>
            <a:ext cx="2700843" cy="369332"/>
          </a:xfrm>
          <a:prstGeom prst="rect">
            <a:avLst/>
          </a:prstGeom>
        </p:spPr>
        <p:txBody>
          <a:bodyPr wrap="square">
            <a:spAutoFit/>
          </a:bodyPr>
          <a:lstStyle/>
          <a:p>
            <a:r>
              <a:rPr lang="en-GB" b="1" dirty="0">
                <a:solidFill>
                  <a:srgbClr val="FF0000"/>
                </a:solidFill>
                <a:latin typeface="Consolas" panose="020B0609020204030204" pitchFamily="49" charset="0"/>
                <a:cs typeface="Consolas" panose="020B0609020204030204" pitchFamily="49" charset="0"/>
              </a:rPr>
              <a:t>POP {r7, r3, r2, r1}</a:t>
            </a:r>
          </a:p>
        </p:txBody>
      </p:sp>
      <p:sp>
        <p:nvSpPr>
          <p:cNvPr id="7" name="TextBox 6"/>
          <p:cNvSpPr txBox="1"/>
          <p:nvPr/>
        </p:nvSpPr>
        <p:spPr>
          <a:xfrm>
            <a:off x="4992880" y="3875185"/>
            <a:ext cx="1969129" cy="369332"/>
          </a:xfrm>
          <a:prstGeom prst="rect">
            <a:avLst/>
          </a:prstGeom>
          <a:noFill/>
        </p:spPr>
        <p:txBody>
          <a:bodyPr wrap="none" rtlCol="0">
            <a:spAutoFit/>
          </a:bodyPr>
          <a:lstStyle/>
          <a:p>
            <a:r>
              <a:rPr lang="en-US" i="1" dirty="0"/>
              <a:t>They are equivalent. </a:t>
            </a:r>
          </a:p>
        </p:txBody>
      </p:sp>
      <p:sp>
        <p:nvSpPr>
          <p:cNvPr id="9" name="Rectangle 8"/>
          <p:cNvSpPr/>
          <p:nvPr/>
        </p:nvSpPr>
        <p:spPr>
          <a:xfrm>
            <a:off x="8298839" y="3875185"/>
            <a:ext cx="1197764" cy="1200329"/>
          </a:xfrm>
          <a:prstGeom prst="rect">
            <a:avLst/>
          </a:prstGeom>
        </p:spPr>
        <p:txBody>
          <a:bodyPr wrap="none">
            <a:spAutoFit/>
          </a:bodyPr>
          <a:lstStyle/>
          <a:p>
            <a:r>
              <a:rPr lang="en-GB" b="1" dirty="0">
                <a:solidFill>
                  <a:srgbClr val="FF0000"/>
                </a:solidFill>
                <a:latin typeface="Consolas" panose="020B0609020204030204" pitchFamily="49" charset="0"/>
                <a:cs typeface="Consolas" panose="020B0609020204030204" pitchFamily="49" charset="0"/>
              </a:rPr>
              <a:t>POP {r1}</a:t>
            </a:r>
          </a:p>
          <a:p>
            <a:r>
              <a:rPr lang="en-GB" b="1" dirty="0">
                <a:solidFill>
                  <a:srgbClr val="FF0000"/>
                </a:solidFill>
                <a:latin typeface="Consolas" panose="020B0609020204030204" pitchFamily="49" charset="0"/>
                <a:cs typeface="Consolas" panose="020B0609020204030204" pitchFamily="49" charset="0"/>
              </a:rPr>
              <a:t>POP {r2}</a:t>
            </a:r>
          </a:p>
          <a:p>
            <a:r>
              <a:rPr lang="en-GB" b="1" dirty="0">
                <a:solidFill>
                  <a:srgbClr val="FF0000"/>
                </a:solidFill>
                <a:latin typeface="Consolas" panose="020B0609020204030204" pitchFamily="49" charset="0"/>
                <a:cs typeface="Consolas" panose="020B0609020204030204" pitchFamily="49" charset="0"/>
              </a:rPr>
              <a:t>POP {r3}</a:t>
            </a:r>
          </a:p>
          <a:p>
            <a:r>
              <a:rPr lang="en-GB" b="1" dirty="0">
                <a:solidFill>
                  <a:srgbClr val="FF0000"/>
                </a:solidFill>
                <a:latin typeface="Consolas" panose="020B0609020204030204" pitchFamily="49" charset="0"/>
                <a:cs typeface="Consolas" panose="020B0609020204030204" pitchFamily="49" charset="0"/>
              </a:rPr>
              <a:t>POP {r7}</a:t>
            </a:r>
          </a:p>
        </p:txBody>
      </p:sp>
      <p:sp>
        <p:nvSpPr>
          <p:cNvPr id="10" name="Rectangle 9"/>
          <p:cNvSpPr/>
          <p:nvPr/>
        </p:nvSpPr>
        <p:spPr>
          <a:xfrm>
            <a:off x="1500433" y="4290683"/>
            <a:ext cx="2717411" cy="369332"/>
          </a:xfrm>
          <a:prstGeom prst="rect">
            <a:avLst/>
          </a:prstGeom>
        </p:spPr>
        <p:txBody>
          <a:bodyPr wrap="none">
            <a:spAutoFit/>
          </a:bodyPr>
          <a:lstStyle/>
          <a:p>
            <a:r>
              <a:rPr lang="en-GB" b="1" dirty="0">
                <a:solidFill>
                  <a:srgbClr val="FF0000"/>
                </a:solidFill>
                <a:latin typeface="Consolas" panose="020B0609020204030204" pitchFamily="49" charset="0"/>
                <a:cs typeface="Consolas" panose="020B0609020204030204" pitchFamily="49" charset="0"/>
              </a:rPr>
              <a:t>POP {r1, r2, r3, r7}</a:t>
            </a:r>
          </a:p>
        </p:txBody>
      </p:sp>
      <p:sp>
        <p:nvSpPr>
          <p:cNvPr id="11" name="Left-Right Arrow 10"/>
          <p:cNvSpPr/>
          <p:nvPr/>
        </p:nvSpPr>
        <p:spPr>
          <a:xfrm>
            <a:off x="4284122" y="4376408"/>
            <a:ext cx="482950" cy="19788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Left-Right Arrow 11"/>
          <p:cNvSpPr/>
          <p:nvPr/>
        </p:nvSpPr>
        <p:spPr>
          <a:xfrm>
            <a:off x="7560722" y="4376408"/>
            <a:ext cx="482950" cy="19788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588421" y="5075514"/>
            <a:ext cx="11201400" cy="1323439"/>
          </a:xfrm>
          <a:prstGeom prst="rect">
            <a:avLst/>
          </a:prstGeom>
        </p:spPr>
        <p:txBody>
          <a:bodyPr wrap="square">
            <a:spAutoFit/>
          </a:bodyPr>
          <a:lstStyle/>
          <a:p>
            <a:pPr marL="285750" indent="-285750">
              <a:buFont typeface="Arial" panose="020B0604020202020204" pitchFamily="34" charset="0"/>
              <a:buChar char="•"/>
            </a:pPr>
            <a:r>
              <a:rPr lang="en-US" sz="2000" dirty="0"/>
              <a:t>SP is incremented after POP (post-increment). </a:t>
            </a:r>
          </a:p>
          <a:p>
            <a:pPr marL="285750" indent="-285750">
              <a:buFont typeface="Arial" panose="020B0604020202020204" pitchFamily="34" charset="0"/>
              <a:buChar char="•"/>
            </a:pPr>
            <a:r>
              <a:rPr lang="en-US" sz="2000" dirty="0"/>
              <a:t>The order in which registers listed in the register list does not matter. </a:t>
            </a:r>
          </a:p>
          <a:p>
            <a:pPr marL="285750" indent="-285750">
              <a:buFont typeface="Arial" panose="020B0604020202020204" pitchFamily="34" charset="0"/>
              <a:buChar char="•"/>
            </a:pPr>
            <a:r>
              <a:rPr lang="en-US" sz="2000" dirty="0"/>
              <a:t>When popping multiple registers, these registers are automatically </a:t>
            </a:r>
            <a:r>
              <a:rPr lang="en-US" sz="2000" dirty="0">
                <a:solidFill>
                  <a:srgbClr val="3333FF"/>
                </a:solidFill>
              </a:rPr>
              <a:t>sorted by name </a:t>
            </a:r>
            <a:r>
              <a:rPr lang="en-US" sz="2000" dirty="0"/>
              <a:t>and </a:t>
            </a:r>
            <a:r>
              <a:rPr lang="en-US" sz="2000" dirty="0">
                <a:solidFill>
                  <a:srgbClr val="3333FF"/>
                </a:solidFill>
              </a:rPr>
              <a:t>the lowest-numbered register</a:t>
            </a:r>
            <a:r>
              <a:rPr lang="en-US" sz="2000" dirty="0"/>
              <a:t> is loaded from the lowest memory address, </a:t>
            </a:r>
            <a:r>
              <a:rPr lang="en-US" sz="2000" i="1" dirty="0"/>
              <a:t>i.e. </a:t>
            </a:r>
            <a:r>
              <a:rPr lang="en-US" sz="2000" dirty="0">
                <a:solidFill>
                  <a:srgbClr val="3333FF"/>
                </a:solidFill>
              </a:rPr>
              <a:t>r1</a:t>
            </a:r>
            <a:r>
              <a:rPr lang="en-US" sz="2000" i="1" dirty="0"/>
              <a:t> </a:t>
            </a:r>
            <a:r>
              <a:rPr lang="en-US" sz="2000" dirty="0">
                <a:solidFill>
                  <a:srgbClr val="3333FF"/>
                </a:solidFill>
              </a:rPr>
              <a:t>is loaded first</a:t>
            </a:r>
            <a:r>
              <a:rPr lang="en-US" sz="2000" dirty="0"/>
              <a:t>. </a:t>
            </a:r>
          </a:p>
        </p:txBody>
      </p:sp>
      <p:pic>
        <p:nvPicPr>
          <p:cNvPr id="13" name="Picture 12">
            <a:extLst>
              <a:ext uri="{FF2B5EF4-FFF2-40B4-BE49-F238E27FC236}">
                <a16:creationId xmlns:a16="http://schemas.microsoft.com/office/drawing/2014/main" id="{355D812E-3C2A-BCEA-1442-B45EE486FA9C}"/>
              </a:ext>
            </a:extLst>
          </p:cNvPr>
          <p:cNvPicPr>
            <a:picLocks noChangeAspect="1"/>
          </p:cNvPicPr>
          <p:nvPr/>
        </p:nvPicPr>
        <p:blipFill>
          <a:blip r:embed="rId2"/>
          <a:stretch>
            <a:fillRect/>
          </a:stretch>
        </p:blipFill>
        <p:spPr>
          <a:xfrm>
            <a:off x="10294000" y="101873"/>
            <a:ext cx="1684160" cy="5005134"/>
          </a:xfrm>
          <a:prstGeom prst="rect">
            <a:avLst/>
          </a:prstGeom>
        </p:spPr>
      </p:pic>
    </p:spTree>
    <p:extLst>
      <p:ext uri="{BB962C8B-B14F-4D97-AF65-F5344CB8AC3E}">
        <p14:creationId xmlns:p14="http://schemas.microsoft.com/office/powerpoint/2010/main" val="4249722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Stack Recap</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15</a:t>
            </a:fld>
            <a:endParaRPr kumimoji="0" lang="en-US" dirty="0"/>
          </a:p>
        </p:txBody>
      </p:sp>
      <p:sp>
        <p:nvSpPr>
          <p:cNvPr id="4" name="Content Placeholder 3"/>
          <p:cNvSpPr>
            <a:spLocks noGrp="1"/>
          </p:cNvSpPr>
          <p:nvPr>
            <p:ph sz="quarter" idx="1"/>
          </p:nvPr>
        </p:nvSpPr>
        <p:spPr>
          <a:xfrm>
            <a:off x="1981200" y="1219200"/>
            <a:ext cx="3581400" cy="4937760"/>
          </a:xfrm>
        </p:spPr>
        <p:txBody>
          <a:bodyPr>
            <a:normAutofit/>
          </a:bodyPr>
          <a:lstStyle/>
          <a:p>
            <a:pPr marL="0" indent="0">
              <a:buNone/>
            </a:pPr>
            <a:r>
              <a:rPr lang="en-US" sz="2000" b="1" dirty="0">
                <a:solidFill>
                  <a:srgbClr val="FF0000"/>
                </a:solidFill>
                <a:latin typeface="Consolas" panose="020B0609020204030204" pitchFamily="49" charset="0"/>
                <a:cs typeface="Consolas" panose="020B0609020204030204" pitchFamily="49" charset="0"/>
              </a:rPr>
              <a:t>PUSH {</a:t>
            </a:r>
            <a:r>
              <a:rPr lang="en-US" sz="2000" b="1" dirty="0" err="1">
                <a:solidFill>
                  <a:srgbClr val="FF0000"/>
                </a:solidFill>
                <a:latin typeface="Consolas" panose="020B0609020204030204" pitchFamily="49" charset="0"/>
                <a:cs typeface="Consolas" panose="020B0609020204030204" pitchFamily="49" charset="0"/>
              </a:rPr>
              <a:t>r3</a:t>
            </a:r>
            <a:r>
              <a:rPr lang="en-US" sz="2000" b="1" dirty="0">
                <a:solidFill>
                  <a:srgbClr val="FF0000"/>
                </a:solidFill>
                <a:latin typeface="Consolas" panose="020B0609020204030204" pitchFamily="49" charset="0"/>
                <a:cs typeface="Consolas" panose="020B0609020204030204" pitchFamily="49" charset="0"/>
              </a:rPr>
              <a:t>, </a:t>
            </a:r>
            <a:r>
              <a:rPr lang="en-US" sz="2000" b="1" dirty="0" err="1">
                <a:solidFill>
                  <a:srgbClr val="FF0000"/>
                </a:solidFill>
                <a:latin typeface="Consolas" panose="020B0609020204030204" pitchFamily="49" charset="0"/>
                <a:cs typeface="Consolas" panose="020B0609020204030204" pitchFamily="49" charset="0"/>
              </a:rPr>
              <a:t>r1</a:t>
            </a:r>
            <a:r>
              <a:rPr lang="en-US" sz="2000" b="1" dirty="0">
                <a:solidFill>
                  <a:srgbClr val="FF0000"/>
                </a:solidFill>
                <a:latin typeface="Consolas" panose="020B0609020204030204" pitchFamily="49" charset="0"/>
                <a:cs typeface="Consolas" panose="020B0609020204030204" pitchFamily="49" charset="0"/>
              </a:rPr>
              <a:t>, </a:t>
            </a:r>
            <a:r>
              <a:rPr lang="en-US" sz="2000" b="1" dirty="0" err="1">
                <a:solidFill>
                  <a:srgbClr val="FF0000"/>
                </a:solidFill>
                <a:latin typeface="Consolas" panose="020B0609020204030204" pitchFamily="49" charset="0"/>
                <a:cs typeface="Consolas" panose="020B0609020204030204" pitchFamily="49" charset="0"/>
              </a:rPr>
              <a:t>r7</a:t>
            </a:r>
            <a:r>
              <a:rPr lang="en-US" sz="2000" b="1" dirty="0">
                <a:solidFill>
                  <a:srgbClr val="FF0000"/>
                </a:solidFill>
                <a:latin typeface="Consolas" panose="020B0609020204030204" pitchFamily="49" charset="0"/>
                <a:cs typeface="Consolas" panose="020B0609020204030204" pitchFamily="49" charset="0"/>
              </a:rPr>
              <a:t>, </a:t>
            </a:r>
            <a:r>
              <a:rPr lang="en-US" sz="2000" b="1" dirty="0" err="1">
                <a:solidFill>
                  <a:srgbClr val="FF0000"/>
                </a:solidFill>
                <a:latin typeface="Consolas" panose="020B0609020204030204" pitchFamily="49" charset="0"/>
                <a:cs typeface="Consolas" panose="020B0609020204030204" pitchFamily="49" charset="0"/>
              </a:rPr>
              <a:t>r2</a:t>
            </a:r>
            <a:r>
              <a:rPr lang="en-US" sz="2000" b="1" dirty="0">
                <a:solidFill>
                  <a:srgbClr val="FF0000"/>
                </a:solidFill>
                <a:latin typeface="Consolas" panose="020B0609020204030204" pitchFamily="49" charset="0"/>
                <a:cs typeface="Consolas" panose="020B0609020204030204" pitchFamily="49" charset="0"/>
              </a:rPr>
              <a:t>}</a:t>
            </a:r>
          </a:p>
        </p:txBody>
      </p:sp>
      <p:sp>
        <p:nvSpPr>
          <p:cNvPr id="5" name="Content Placeholder 3"/>
          <p:cNvSpPr txBox="1">
            <a:spLocks/>
          </p:cNvSpPr>
          <p:nvPr/>
        </p:nvSpPr>
        <p:spPr>
          <a:xfrm>
            <a:off x="6629400" y="1219200"/>
            <a:ext cx="3581400" cy="4937760"/>
          </a:xfrm>
          <a:prstGeom prst="rect">
            <a:avLst/>
          </a:prstGeom>
        </p:spPr>
        <p:txBody>
          <a:bodyPr vert="horz">
            <a:normAutofit/>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marL="0" indent="0">
              <a:buNone/>
            </a:pPr>
            <a:r>
              <a:rPr lang="en-US" sz="2000" b="1" dirty="0">
                <a:solidFill>
                  <a:srgbClr val="FF0000"/>
                </a:solidFill>
                <a:latin typeface="Consolas" panose="020B0609020204030204" pitchFamily="49" charset="0"/>
                <a:cs typeface="Consolas" panose="020B0609020204030204" pitchFamily="49" charset="0"/>
              </a:rPr>
              <a:t>POP {</a:t>
            </a:r>
            <a:r>
              <a:rPr lang="en-US" sz="2000" b="1" dirty="0" err="1">
                <a:solidFill>
                  <a:srgbClr val="FF0000"/>
                </a:solidFill>
                <a:latin typeface="Consolas" panose="020B0609020204030204" pitchFamily="49" charset="0"/>
                <a:cs typeface="Consolas" panose="020B0609020204030204" pitchFamily="49" charset="0"/>
              </a:rPr>
              <a:t>r3</a:t>
            </a:r>
            <a:r>
              <a:rPr lang="en-US" sz="2000" b="1" dirty="0">
                <a:solidFill>
                  <a:srgbClr val="FF0000"/>
                </a:solidFill>
                <a:latin typeface="Consolas" panose="020B0609020204030204" pitchFamily="49" charset="0"/>
                <a:cs typeface="Consolas" panose="020B0609020204030204" pitchFamily="49" charset="0"/>
              </a:rPr>
              <a:t>, </a:t>
            </a:r>
            <a:r>
              <a:rPr lang="en-US" sz="2000" b="1" dirty="0" err="1">
                <a:solidFill>
                  <a:srgbClr val="FF0000"/>
                </a:solidFill>
                <a:latin typeface="Consolas" panose="020B0609020204030204" pitchFamily="49" charset="0"/>
                <a:cs typeface="Consolas" panose="020B0609020204030204" pitchFamily="49" charset="0"/>
              </a:rPr>
              <a:t>r1</a:t>
            </a:r>
            <a:r>
              <a:rPr lang="en-US" sz="2000" b="1" dirty="0">
                <a:solidFill>
                  <a:srgbClr val="FF0000"/>
                </a:solidFill>
                <a:latin typeface="Consolas" panose="020B0609020204030204" pitchFamily="49" charset="0"/>
                <a:cs typeface="Consolas" panose="020B0609020204030204" pitchFamily="49" charset="0"/>
              </a:rPr>
              <a:t>, </a:t>
            </a:r>
            <a:r>
              <a:rPr lang="en-US" sz="2000" b="1" dirty="0" err="1">
                <a:solidFill>
                  <a:srgbClr val="FF0000"/>
                </a:solidFill>
                <a:latin typeface="Consolas" panose="020B0609020204030204" pitchFamily="49" charset="0"/>
                <a:cs typeface="Consolas" panose="020B0609020204030204" pitchFamily="49" charset="0"/>
              </a:rPr>
              <a:t>r7</a:t>
            </a:r>
            <a:r>
              <a:rPr lang="en-US" sz="2000" b="1" dirty="0">
                <a:solidFill>
                  <a:srgbClr val="FF0000"/>
                </a:solidFill>
                <a:latin typeface="Consolas" panose="020B0609020204030204" pitchFamily="49" charset="0"/>
                <a:cs typeface="Consolas" panose="020B0609020204030204" pitchFamily="49" charset="0"/>
              </a:rPr>
              <a:t>, </a:t>
            </a:r>
            <a:r>
              <a:rPr lang="en-US" sz="2000" b="1" dirty="0" err="1">
                <a:solidFill>
                  <a:srgbClr val="FF0000"/>
                </a:solidFill>
                <a:latin typeface="Consolas" panose="020B0609020204030204" pitchFamily="49" charset="0"/>
                <a:cs typeface="Consolas" panose="020B0609020204030204" pitchFamily="49" charset="0"/>
              </a:rPr>
              <a:t>r2</a:t>
            </a:r>
            <a:r>
              <a:rPr lang="en-US" sz="2000" b="1" dirty="0">
                <a:solidFill>
                  <a:srgbClr val="FF0000"/>
                </a:solidFill>
                <a:latin typeface="Consolas" panose="020B0609020204030204" pitchFamily="49" charset="0"/>
                <a:cs typeface="Consolas" panose="020B0609020204030204" pitchFamily="49" charset="0"/>
              </a:rPr>
              <a:t>}</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28801" y="1905000"/>
            <a:ext cx="3629097" cy="4038600"/>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29400" y="1926771"/>
            <a:ext cx="3352800" cy="4282522"/>
          </a:xfrm>
          <a:prstGeom prst="rect">
            <a:avLst/>
          </a:prstGeom>
        </p:spPr>
      </p:pic>
      <p:sp>
        <p:nvSpPr>
          <p:cNvPr id="9" name="TextBox 8">
            <a:extLst>
              <a:ext uri="{FF2B5EF4-FFF2-40B4-BE49-F238E27FC236}">
                <a16:creationId xmlns:a16="http://schemas.microsoft.com/office/drawing/2014/main" id="{E2878B90-E730-8A4E-BD9B-57503F52A009}"/>
              </a:ext>
            </a:extLst>
          </p:cNvPr>
          <p:cNvSpPr txBox="1"/>
          <p:nvPr/>
        </p:nvSpPr>
        <p:spPr>
          <a:xfrm>
            <a:off x="6400800" y="5510629"/>
            <a:ext cx="2743200" cy="646331"/>
          </a:xfrm>
          <a:prstGeom prst="rect">
            <a:avLst/>
          </a:prstGeom>
          <a:noFill/>
        </p:spPr>
        <p:txBody>
          <a:bodyPr wrap="square" rtlCol="0">
            <a:spAutoFit/>
          </a:bodyPr>
          <a:lstStyle/>
          <a:p>
            <a:pPr algn="ctr"/>
            <a:r>
              <a:rPr lang="en-US" b="1" dirty="0">
                <a:solidFill>
                  <a:srgbClr val="C00000"/>
                </a:solidFill>
              </a:rPr>
              <a:t>Pop to the smallest-numbered register first.</a:t>
            </a:r>
          </a:p>
        </p:txBody>
      </p:sp>
      <p:sp>
        <p:nvSpPr>
          <p:cNvPr id="10" name="Rectangle 9">
            <a:extLst>
              <a:ext uri="{FF2B5EF4-FFF2-40B4-BE49-F238E27FC236}">
                <a16:creationId xmlns:a16="http://schemas.microsoft.com/office/drawing/2014/main" id="{27BE5F42-99FF-9145-82C4-B11A7E78D216}"/>
              </a:ext>
            </a:extLst>
          </p:cNvPr>
          <p:cNvSpPr/>
          <p:nvPr/>
        </p:nvSpPr>
        <p:spPr>
          <a:xfrm>
            <a:off x="6505279" y="244437"/>
            <a:ext cx="3857921" cy="8309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ctr"/>
            <a:r>
              <a:rPr lang="en-US" sz="2400" dirty="0">
                <a:solidFill>
                  <a:srgbClr val="FFFF00"/>
                </a:solidFill>
              </a:rPr>
              <a:t>Largest-numbered register is  pushed first but popped last.</a:t>
            </a:r>
          </a:p>
        </p:txBody>
      </p:sp>
    </p:spTree>
    <p:extLst>
      <p:ext uri="{BB962C8B-B14F-4D97-AF65-F5344CB8AC3E}">
        <p14:creationId xmlns:p14="http://schemas.microsoft.com/office/powerpoint/2010/main" val="387109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Cortex-M Stack</a:t>
            </a:r>
          </a:p>
        </p:txBody>
      </p:sp>
      <p:sp>
        <p:nvSpPr>
          <p:cNvPr id="3" name="Content Placeholder 2"/>
          <p:cNvSpPr>
            <a:spLocks noGrp="1"/>
          </p:cNvSpPr>
          <p:nvPr>
            <p:ph idx="1"/>
          </p:nvPr>
        </p:nvSpPr>
        <p:spPr>
          <a:xfrm>
            <a:off x="609600" y="1297522"/>
            <a:ext cx="8610600" cy="4937760"/>
          </a:xfrm>
        </p:spPr>
        <p:txBody>
          <a:bodyPr>
            <a:normAutofit/>
          </a:bodyPr>
          <a:lstStyle/>
          <a:p>
            <a:r>
              <a:rPr lang="en-GB" sz="2400" dirty="0">
                <a:solidFill>
                  <a:srgbClr val="C00000"/>
                </a:solidFill>
                <a:latin typeface="Consolas" panose="020B0609020204030204" pitchFamily="49" charset="0"/>
                <a:cs typeface="Consolas" panose="020B0609020204030204" pitchFamily="49" charset="0"/>
              </a:rPr>
              <a:t>PUSH</a:t>
            </a:r>
            <a:r>
              <a:rPr lang="en-GB" sz="2400" dirty="0">
                <a:latin typeface="Consolas" panose="020B0609020204030204" pitchFamily="49" charset="0"/>
                <a:cs typeface="Consolas" panose="020B0609020204030204" pitchFamily="49" charset="0"/>
              </a:rPr>
              <a:t> </a:t>
            </a:r>
            <a:r>
              <a:rPr lang="en-GB" sz="2400" dirty="0">
                <a:solidFill>
                  <a:srgbClr val="C00000"/>
                </a:solidFill>
                <a:latin typeface="Consolas" panose="020B0609020204030204" pitchFamily="49" charset="0"/>
                <a:cs typeface="Consolas" panose="020B0609020204030204" pitchFamily="49" charset="0"/>
              </a:rPr>
              <a:t>{register list}</a:t>
            </a:r>
          </a:p>
          <a:p>
            <a:r>
              <a:rPr lang="en-GB" sz="2400" dirty="0">
                <a:solidFill>
                  <a:srgbClr val="C00000"/>
                </a:solidFill>
                <a:latin typeface="Consolas" panose="020B0609020204030204" pitchFamily="49" charset="0"/>
                <a:cs typeface="Consolas" panose="020B0609020204030204" pitchFamily="49" charset="0"/>
              </a:rPr>
              <a:t>POP </a:t>
            </a:r>
            <a:r>
              <a:rPr lang="en-GB" sz="2400" dirty="0">
                <a:latin typeface="Consolas" panose="020B0609020204030204" pitchFamily="49" charset="0"/>
                <a:cs typeface="Consolas" panose="020B0609020204030204" pitchFamily="49" charset="0"/>
              </a:rPr>
              <a:t> </a:t>
            </a:r>
            <a:r>
              <a:rPr lang="en-GB" sz="2400" dirty="0">
                <a:solidFill>
                  <a:srgbClr val="C00000"/>
                </a:solidFill>
                <a:latin typeface="Consolas" panose="020B0609020204030204" pitchFamily="49" charset="0"/>
                <a:cs typeface="Consolas" panose="020B0609020204030204" pitchFamily="49" charset="0"/>
              </a:rPr>
              <a:t>{register list}</a:t>
            </a:r>
          </a:p>
          <a:p>
            <a:pPr lvl="1"/>
            <a:r>
              <a:rPr lang="en-GB" sz="2100" dirty="0">
                <a:cs typeface="Consolas" panose="020B0609020204030204" pitchFamily="49" charset="0"/>
              </a:rPr>
              <a:t>Eligible registers for PUSH: </a:t>
            </a:r>
            <a:r>
              <a:rPr lang="en-GB" sz="2100" dirty="0">
                <a:latin typeface="Consolas" panose="020B0609020204030204" pitchFamily="49" charset="0"/>
                <a:cs typeface="Consolas" panose="020B0609020204030204" pitchFamily="49" charset="0"/>
              </a:rPr>
              <a:t>r0 – r12, LR</a:t>
            </a:r>
          </a:p>
          <a:p>
            <a:pPr lvl="1"/>
            <a:r>
              <a:rPr lang="en-GB" sz="2100" dirty="0">
                <a:cs typeface="Consolas" panose="020B0609020204030204" pitchFamily="49" charset="0"/>
              </a:rPr>
              <a:t>Eligible registers for POP:   </a:t>
            </a:r>
            <a:r>
              <a:rPr lang="en-GB" sz="2100" dirty="0">
                <a:latin typeface="Consolas" panose="020B0609020204030204" pitchFamily="49" charset="0"/>
                <a:cs typeface="Consolas" panose="020B0609020204030204" pitchFamily="49" charset="0"/>
              </a:rPr>
              <a:t>r0 – r12, LR, PC</a:t>
            </a:r>
          </a:p>
          <a:p>
            <a:pPr lvl="1"/>
            <a:r>
              <a:rPr lang="en-GB" sz="2100" dirty="0">
                <a:cs typeface="Consolas" panose="020B0609020204030204" pitchFamily="49" charset="0"/>
              </a:rPr>
              <a:t>Order specified in the list does not matter</a:t>
            </a:r>
          </a:p>
          <a:p>
            <a:pPr lvl="2"/>
            <a:r>
              <a:rPr lang="en-GB" sz="1800" dirty="0">
                <a:solidFill>
                  <a:srgbClr val="C00000"/>
                </a:solidFill>
                <a:cs typeface="Consolas" panose="020B0609020204030204" pitchFamily="49" charset="0"/>
              </a:rPr>
              <a:t>Largest-numbered</a:t>
            </a:r>
            <a:r>
              <a:rPr lang="en-GB" sz="1800" dirty="0">
                <a:cs typeface="Consolas" panose="020B0609020204030204" pitchFamily="49" charset="0"/>
              </a:rPr>
              <a:t> register is always </a:t>
            </a:r>
            <a:r>
              <a:rPr lang="en-GB" sz="1800" dirty="0">
                <a:solidFill>
                  <a:srgbClr val="C00000"/>
                </a:solidFill>
                <a:cs typeface="Consolas" panose="020B0609020204030204" pitchFamily="49" charset="0"/>
              </a:rPr>
              <a:t>pushed first </a:t>
            </a:r>
            <a:r>
              <a:rPr lang="en-GB" sz="1800" dirty="0">
                <a:cs typeface="Consolas" panose="020B0609020204030204" pitchFamily="49" charset="0"/>
              </a:rPr>
              <a:t>and </a:t>
            </a:r>
            <a:r>
              <a:rPr lang="en-GB" sz="1800" dirty="0">
                <a:solidFill>
                  <a:srgbClr val="C00000"/>
                </a:solidFill>
                <a:cs typeface="Consolas" panose="020B0609020204030204" pitchFamily="49" charset="0"/>
              </a:rPr>
              <a:t>popped last</a:t>
            </a:r>
          </a:p>
          <a:p>
            <a:pPr lvl="2"/>
            <a:r>
              <a:rPr lang="en-GB" sz="1800" dirty="0">
                <a:solidFill>
                  <a:srgbClr val="C00000"/>
                </a:solidFill>
                <a:cs typeface="Consolas" panose="020B0609020204030204" pitchFamily="49" charset="0"/>
              </a:rPr>
              <a:t>Smallest-numbered</a:t>
            </a:r>
            <a:r>
              <a:rPr lang="en-GB" sz="1800" dirty="0">
                <a:cs typeface="Consolas" panose="020B0609020204030204" pitchFamily="49" charset="0"/>
              </a:rPr>
              <a:t> register is always </a:t>
            </a:r>
            <a:r>
              <a:rPr lang="en-GB" sz="1800" dirty="0">
                <a:solidFill>
                  <a:srgbClr val="C00000"/>
                </a:solidFill>
                <a:cs typeface="Consolas" panose="020B0609020204030204" pitchFamily="49" charset="0"/>
              </a:rPr>
              <a:t>pushed last </a:t>
            </a:r>
            <a:r>
              <a:rPr lang="en-GB" sz="1800" dirty="0">
                <a:cs typeface="Consolas" panose="020B0609020204030204" pitchFamily="49" charset="0"/>
              </a:rPr>
              <a:t>and </a:t>
            </a:r>
            <a:r>
              <a:rPr lang="en-GB" sz="1800" dirty="0">
                <a:solidFill>
                  <a:srgbClr val="C00000"/>
                </a:solidFill>
                <a:cs typeface="Consolas" panose="020B0609020204030204" pitchFamily="49" charset="0"/>
              </a:rPr>
              <a:t>popped first</a:t>
            </a:r>
          </a:p>
          <a:p>
            <a:pPr lvl="2"/>
            <a:r>
              <a:rPr lang="en-GB" sz="1800" dirty="0">
                <a:solidFill>
                  <a:srgbClr val="C00000"/>
                </a:solidFill>
                <a:cs typeface="Consolas" panose="020B0609020204030204" pitchFamily="49" charset="0"/>
              </a:rPr>
              <a:t>Smallest-numbered</a:t>
            </a:r>
            <a:r>
              <a:rPr lang="en-GB" sz="1800" dirty="0">
                <a:cs typeface="Consolas" panose="020B0609020204030204" pitchFamily="49" charset="0"/>
              </a:rPr>
              <a:t> register is stored at </a:t>
            </a:r>
            <a:r>
              <a:rPr lang="en-GB" sz="1800" dirty="0">
                <a:solidFill>
                  <a:srgbClr val="C00000"/>
                </a:solidFill>
                <a:cs typeface="Consolas" panose="020B0609020204030204" pitchFamily="49" charset="0"/>
              </a:rPr>
              <a:t>lowest memory address </a:t>
            </a:r>
            <a:r>
              <a:rPr lang="en-GB" sz="1800" dirty="0">
                <a:cs typeface="Consolas" panose="020B0609020204030204" pitchFamily="49" charset="0"/>
              </a:rPr>
              <a:t>after PUSH</a:t>
            </a:r>
          </a:p>
        </p:txBody>
      </p:sp>
      <p:sp>
        <p:nvSpPr>
          <p:cNvPr id="4" name="Slide Number Placeholder 3"/>
          <p:cNvSpPr>
            <a:spLocks noGrp="1"/>
          </p:cNvSpPr>
          <p:nvPr>
            <p:ph type="sldNum" sz="quarter" idx="12"/>
          </p:nvPr>
        </p:nvSpPr>
        <p:spPr/>
        <p:txBody>
          <a:bodyPr/>
          <a:lstStyle/>
          <a:p>
            <a:fld id="{EA7C8D44-3667-46F6-9772-CC52308E2A7F}" type="slidenum">
              <a:rPr kumimoji="0" lang="en-US" smtClean="0"/>
              <a:pPr/>
              <a:t>16</a:t>
            </a:fld>
            <a:endParaRPr kumimoji="0" lang="en-US" dirty="0"/>
          </a:p>
        </p:txBody>
      </p:sp>
      <p:sp>
        <p:nvSpPr>
          <p:cNvPr id="5" name="Rectangle 2"/>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Table 42">
            <a:extLst>
              <a:ext uri="{FF2B5EF4-FFF2-40B4-BE49-F238E27FC236}">
                <a16:creationId xmlns:a16="http://schemas.microsoft.com/office/drawing/2014/main" id="{0BA18D32-B7EB-C943-8D1F-FE33F688A850}"/>
              </a:ext>
            </a:extLst>
          </p:cNvPr>
          <p:cNvGraphicFramePr>
            <a:graphicFrameLocks noGrp="1"/>
          </p:cNvGraphicFramePr>
          <p:nvPr/>
        </p:nvGraphicFramePr>
        <p:xfrm>
          <a:off x="9028101" y="650791"/>
          <a:ext cx="2057400" cy="5928360"/>
        </p:xfrm>
        <a:graphic>
          <a:graphicData uri="http://schemas.openxmlformats.org/drawingml/2006/table">
            <a:tbl>
              <a:tblPr firstRow="1" bandRow="1">
                <a:tableStyleId>{5C22544A-7EE6-4342-B048-85BDC9FD1C3A}</a:tableStyleId>
              </a:tblPr>
              <a:tblGrid>
                <a:gridCol w="1276601">
                  <a:extLst>
                    <a:ext uri="{9D8B030D-6E8A-4147-A177-3AD203B41FA5}">
                      <a16:colId xmlns:a16="http://schemas.microsoft.com/office/drawing/2014/main" val="506120515"/>
                    </a:ext>
                  </a:extLst>
                </a:gridCol>
                <a:gridCol w="780799">
                  <a:extLst>
                    <a:ext uri="{9D8B030D-6E8A-4147-A177-3AD203B41FA5}">
                      <a16:colId xmlns:a16="http://schemas.microsoft.com/office/drawing/2014/main" val="997357635"/>
                    </a:ext>
                  </a:extLst>
                </a:gridCol>
              </a:tblGrid>
              <a:tr h="370840">
                <a:tc>
                  <a:txBody>
                    <a:bodyPr/>
                    <a:lstStyle/>
                    <a:p>
                      <a:pPr algn="r"/>
                      <a:r>
                        <a:rPr lang="en-US" b="0" dirty="0">
                          <a:solidFill>
                            <a:srgbClr val="C00000"/>
                          </a:solidFill>
                          <a:latin typeface="Consolas" panose="020B0609020204030204" pitchFamily="49" charset="0"/>
                          <a:cs typeface="Consolas" panose="020B0609020204030204" pitchFamily="49" charset="0"/>
                        </a:rPr>
                        <a:t>r0</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800" b="0" dirty="0">
                        <a:solidFill>
                          <a:srgbClr val="C00000"/>
                        </a:solidFill>
                        <a:latin typeface="Consolas" panose="020B0609020204030204" pitchFamily="49" charset="0"/>
                        <a:cs typeface="Consolas" panose="020B0609020204030204" pitchFamily="49"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8213683"/>
                  </a:ext>
                </a:extLst>
              </a:tr>
              <a:tr h="370840">
                <a:tc>
                  <a:txBody>
                    <a:bodyPr/>
                    <a:lstStyle/>
                    <a:p>
                      <a:pPr algn="r"/>
                      <a:r>
                        <a:rPr lang="en-US" b="0" dirty="0">
                          <a:solidFill>
                            <a:srgbClr val="C00000"/>
                          </a:solidFill>
                          <a:latin typeface="Consolas" panose="020B0609020204030204" pitchFamily="49" charset="0"/>
                          <a:cs typeface="Consolas" panose="020B0609020204030204" pitchFamily="49" charset="0"/>
                        </a:rPr>
                        <a:t>r1</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800" b="0" dirty="0">
                        <a:solidFill>
                          <a:srgbClr val="C00000"/>
                        </a:solidFill>
                        <a:latin typeface="Consolas" panose="020B0609020204030204" pitchFamily="49" charset="0"/>
                        <a:cs typeface="Consolas" panose="020B0609020204030204" pitchFamily="49"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09393827"/>
                  </a:ext>
                </a:extLst>
              </a:tr>
              <a:tr h="370840">
                <a:tc>
                  <a:txBody>
                    <a:bodyPr/>
                    <a:lstStyle/>
                    <a:p>
                      <a:pPr algn="r"/>
                      <a:r>
                        <a:rPr lang="en-US" b="0" dirty="0">
                          <a:solidFill>
                            <a:srgbClr val="C00000"/>
                          </a:solidFill>
                          <a:latin typeface="Consolas" panose="020B0609020204030204" pitchFamily="49" charset="0"/>
                          <a:cs typeface="Consolas" panose="020B0609020204030204" pitchFamily="49" charset="0"/>
                        </a:rPr>
                        <a:t>r2</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b="1" dirty="0">
                        <a:solidFill>
                          <a:srgbClr val="C00000"/>
                        </a:solidFill>
                        <a:latin typeface="Consolas" panose="020B0609020204030204" pitchFamily="49" charset="0"/>
                        <a:cs typeface="Consolas" panose="020B0609020204030204" pitchFamily="49"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51403966"/>
                  </a:ext>
                </a:extLst>
              </a:tr>
              <a:tr h="370840">
                <a:tc>
                  <a:txBody>
                    <a:bodyPr/>
                    <a:lstStyle/>
                    <a:p>
                      <a:pPr algn="r"/>
                      <a:r>
                        <a:rPr lang="en-US" b="0" dirty="0">
                          <a:solidFill>
                            <a:srgbClr val="C00000"/>
                          </a:solidFill>
                          <a:latin typeface="Consolas" panose="020B0609020204030204" pitchFamily="49" charset="0"/>
                          <a:cs typeface="Consolas" panose="020B0609020204030204" pitchFamily="49" charset="0"/>
                        </a:rPr>
                        <a:t>r3</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800" b="0" dirty="0">
                        <a:solidFill>
                          <a:srgbClr val="C00000"/>
                        </a:solidFill>
                        <a:latin typeface="Consolas" panose="020B0609020204030204" pitchFamily="49" charset="0"/>
                        <a:cs typeface="Consolas" panose="020B0609020204030204" pitchFamily="49"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39376092"/>
                  </a:ext>
                </a:extLst>
              </a:tr>
              <a:tr h="281940">
                <a:tc>
                  <a:txBody>
                    <a:bodyPr/>
                    <a:lstStyle/>
                    <a:p>
                      <a:pPr algn="r"/>
                      <a:r>
                        <a:rPr lang="en-US" b="0" dirty="0">
                          <a:solidFill>
                            <a:srgbClr val="C00000"/>
                          </a:solidFill>
                          <a:latin typeface="Consolas" panose="020B0609020204030204" pitchFamily="49" charset="0"/>
                          <a:cs typeface="Consolas" panose="020B0609020204030204" pitchFamily="49" charset="0"/>
                        </a:rPr>
                        <a:t>r4</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b="0" dirty="0">
                        <a:solidFill>
                          <a:srgbClr val="C00000"/>
                        </a:solidFill>
                        <a:latin typeface="Consolas" panose="020B0609020204030204" pitchFamily="49" charset="0"/>
                        <a:cs typeface="Consolas" panose="020B0609020204030204" pitchFamily="49"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99709315"/>
                  </a:ext>
                </a:extLst>
              </a:tr>
              <a:tr h="370840">
                <a:tc>
                  <a:txBody>
                    <a:bodyPr/>
                    <a:lstStyle/>
                    <a:p>
                      <a:pPr algn="r"/>
                      <a:r>
                        <a:rPr lang="en-US" b="0" dirty="0">
                          <a:solidFill>
                            <a:srgbClr val="C00000"/>
                          </a:solidFill>
                          <a:latin typeface="Consolas" panose="020B0609020204030204" pitchFamily="49" charset="0"/>
                          <a:cs typeface="Consolas" panose="020B0609020204030204" pitchFamily="49" charset="0"/>
                        </a:rPr>
                        <a:t>r5</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solidFill>
                          <a:srgbClr val="C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04051940"/>
                  </a:ext>
                </a:extLst>
              </a:tr>
              <a:tr h="370840">
                <a:tc>
                  <a:txBody>
                    <a:bodyPr/>
                    <a:lstStyle/>
                    <a:p>
                      <a:pPr algn="r"/>
                      <a:r>
                        <a:rPr lang="en-US" b="0" dirty="0">
                          <a:solidFill>
                            <a:srgbClr val="C00000"/>
                          </a:solidFill>
                          <a:latin typeface="Consolas" panose="020B0609020204030204" pitchFamily="49" charset="0"/>
                          <a:cs typeface="Consolas" panose="020B0609020204030204" pitchFamily="49" charset="0"/>
                        </a:rPr>
                        <a:t>r6</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solidFill>
                          <a:srgbClr val="C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53631540"/>
                  </a:ext>
                </a:extLst>
              </a:tr>
              <a:tr h="370840">
                <a:tc>
                  <a:txBody>
                    <a:bodyPr/>
                    <a:lstStyle/>
                    <a:p>
                      <a:pPr algn="r"/>
                      <a:r>
                        <a:rPr lang="en-US" b="0" dirty="0">
                          <a:solidFill>
                            <a:srgbClr val="C00000"/>
                          </a:solidFill>
                          <a:latin typeface="Consolas" panose="020B0609020204030204" pitchFamily="49" charset="0"/>
                          <a:cs typeface="Consolas" panose="020B0609020204030204" pitchFamily="49" charset="0"/>
                        </a:rPr>
                        <a:t>r7</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solidFill>
                          <a:srgbClr val="C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78760620"/>
                  </a:ext>
                </a:extLst>
              </a:tr>
              <a:tr h="370840">
                <a:tc>
                  <a:txBody>
                    <a:bodyPr/>
                    <a:lstStyle/>
                    <a:p>
                      <a:pPr algn="r"/>
                      <a:r>
                        <a:rPr lang="en-US" b="0" dirty="0">
                          <a:solidFill>
                            <a:srgbClr val="C00000"/>
                          </a:solidFill>
                          <a:latin typeface="Consolas" panose="020B0609020204030204" pitchFamily="49" charset="0"/>
                          <a:cs typeface="Consolas" panose="020B0609020204030204" pitchFamily="49" charset="0"/>
                        </a:rPr>
                        <a:t>r8</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solidFill>
                          <a:srgbClr val="C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90673213"/>
                  </a:ext>
                </a:extLst>
              </a:tr>
              <a:tr h="370840">
                <a:tc>
                  <a:txBody>
                    <a:bodyPr/>
                    <a:lstStyle/>
                    <a:p>
                      <a:pPr algn="r"/>
                      <a:r>
                        <a:rPr lang="en-US" b="0" dirty="0">
                          <a:solidFill>
                            <a:srgbClr val="C00000"/>
                          </a:solidFill>
                          <a:latin typeface="Consolas" panose="020B0609020204030204" pitchFamily="49" charset="0"/>
                          <a:cs typeface="Consolas" panose="020B0609020204030204" pitchFamily="49" charset="0"/>
                        </a:rPr>
                        <a:t>r9</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solidFill>
                          <a:srgbClr val="C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99798838"/>
                  </a:ext>
                </a:extLst>
              </a:tr>
              <a:tr h="370840">
                <a:tc>
                  <a:txBody>
                    <a:bodyPr/>
                    <a:lstStyle/>
                    <a:p>
                      <a:pPr algn="r"/>
                      <a:r>
                        <a:rPr lang="en-US" b="0" dirty="0">
                          <a:solidFill>
                            <a:srgbClr val="C00000"/>
                          </a:solidFill>
                          <a:latin typeface="Consolas" panose="020B0609020204030204" pitchFamily="49" charset="0"/>
                          <a:cs typeface="Consolas" panose="020B0609020204030204" pitchFamily="49" charset="0"/>
                        </a:rPr>
                        <a:t>r10</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solidFill>
                          <a:srgbClr val="C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33957504"/>
                  </a:ext>
                </a:extLst>
              </a:tr>
              <a:tr h="370840">
                <a:tc>
                  <a:txBody>
                    <a:bodyPr/>
                    <a:lstStyle/>
                    <a:p>
                      <a:pPr algn="r"/>
                      <a:r>
                        <a:rPr lang="en-US" b="0" dirty="0">
                          <a:solidFill>
                            <a:srgbClr val="C00000"/>
                          </a:solidFill>
                          <a:latin typeface="Consolas" panose="020B0609020204030204" pitchFamily="49" charset="0"/>
                          <a:cs typeface="Consolas" panose="020B0609020204030204" pitchFamily="49" charset="0"/>
                        </a:rPr>
                        <a:t>r11</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solidFill>
                          <a:srgbClr val="C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08891512"/>
                  </a:ext>
                </a:extLst>
              </a:tr>
              <a:tr h="370840">
                <a:tc>
                  <a:txBody>
                    <a:bodyPr/>
                    <a:lstStyle/>
                    <a:p>
                      <a:pPr algn="r"/>
                      <a:r>
                        <a:rPr lang="en-US" b="0" dirty="0">
                          <a:solidFill>
                            <a:srgbClr val="C00000"/>
                          </a:solidFill>
                          <a:latin typeface="Consolas" panose="020B0609020204030204" pitchFamily="49" charset="0"/>
                          <a:cs typeface="Consolas" panose="020B0609020204030204" pitchFamily="49" charset="0"/>
                        </a:rPr>
                        <a:t>r12</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solidFill>
                          <a:srgbClr val="C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8627697"/>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r13 (SP)</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extLst>
                  <a:ext uri="{0D108BD9-81ED-4DB2-BD59-A6C34878D82A}">
                    <a16:rowId xmlns:a16="http://schemas.microsoft.com/office/drawing/2014/main" val="1119943218"/>
                  </a:ext>
                </a:extLst>
              </a:tr>
              <a:tr h="370840">
                <a:tc>
                  <a:txBody>
                    <a:bodyPr/>
                    <a:lstStyle/>
                    <a:p>
                      <a:pPr algn="r"/>
                      <a:r>
                        <a:rPr lang="en-US" b="0" dirty="0">
                          <a:solidFill>
                            <a:srgbClr val="C00000"/>
                          </a:solidFill>
                          <a:latin typeface="Consolas" panose="020B0609020204030204" pitchFamily="49" charset="0"/>
                          <a:cs typeface="Consolas" panose="020B0609020204030204" pitchFamily="49" charset="0"/>
                        </a:rPr>
                        <a:t>r14 (LR)</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solidFill>
                          <a:srgbClr val="C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39947722"/>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r15 (PC)</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extLst>
                  <a:ext uri="{0D108BD9-81ED-4DB2-BD59-A6C34878D82A}">
                    <a16:rowId xmlns:a16="http://schemas.microsoft.com/office/drawing/2014/main" val="4052888870"/>
                  </a:ext>
                </a:extLst>
              </a:tr>
            </a:tbl>
          </a:graphicData>
        </a:graphic>
      </p:graphicFrame>
      <p:sp>
        <p:nvSpPr>
          <p:cNvPr id="9" name="TextBox 8">
            <a:extLst>
              <a:ext uri="{FF2B5EF4-FFF2-40B4-BE49-F238E27FC236}">
                <a16:creationId xmlns:a16="http://schemas.microsoft.com/office/drawing/2014/main" id="{FEFF11A0-4432-3A4F-BD95-F18812433AA5}"/>
              </a:ext>
            </a:extLst>
          </p:cNvPr>
          <p:cNvSpPr txBox="1"/>
          <p:nvPr/>
        </p:nvSpPr>
        <p:spPr>
          <a:xfrm>
            <a:off x="10210800" y="304800"/>
            <a:ext cx="950901" cy="369332"/>
          </a:xfrm>
          <a:prstGeom prst="rect">
            <a:avLst/>
          </a:prstGeom>
          <a:noFill/>
        </p:spPr>
        <p:txBody>
          <a:bodyPr wrap="none" rtlCol="0">
            <a:spAutoFit/>
          </a:bodyPr>
          <a:lstStyle/>
          <a:p>
            <a:r>
              <a:rPr lang="en-US" dirty="0"/>
              <a:t>Register</a:t>
            </a:r>
          </a:p>
        </p:txBody>
      </p:sp>
      <p:pic>
        <p:nvPicPr>
          <p:cNvPr id="11" name="Picture 10">
            <a:extLst>
              <a:ext uri="{FF2B5EF4-FFF2-40B4-BE49-F238E27FC236}">
                <a16:creationId xmlns:a16="http://schemas.microsoft.com/office/drawing/2014/main" id="{7D945658-1AA7-5743-BF40-EA1C1249D0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 y="5044889"/>
            <a:ext cx="8382000" cy="710841"/>
          </a:xfrm>
          <a:prstGeom prst="rect">
            <a:avLst/>
          </a:prstGeom>
        </p:spPr>
      </p:pic>
      <p:sp>
        <p:nvSpPr>
          <p:cNvPr id="12" name="TextBox 11">
            <a:extLst>
              <a:ext uri="{FF2B5EF4-FFF2-40B4-BE49-F238E27FC236}">
                <a16:creationId xmlns:a16="http://schemas.microsoft.com/office/drawing/2014/main" id="{FACDDD40-979C-454C-9288-FC3FB786E69B}"/>
              </a:ext>
            </a:extLst>
          </p:cNvPr>
          <p:cNvSpPr txBox="1"/>
          <p:nvPr/>
        </p:nvSpPr>
        <p:spPr>
          <a:xfrm>
            <a:off x="381000" y="4675557"/>
            <a:ext cx="2898870" cy="369332"/>
          </a:xfrm>
          <a:prstGeom prst="rect">
            <a:avLst/>
          </a:prstGeom>
          <a:noFill/>
        </p:spPr>
        <p:txBody>
          <a:bodyPr wrap="none" rtlCol="0">
            <a:spAutoFit/>
          </a:bodyPr>
          <a:lstStyle/>
          <a:p>
            <a:r>
              <a:rPr lang="en-US" dirty="0"/>
              <a:t>Instruction format for </a:t>
            </a:r>
            <a:r>
              <a:rPr lang="en-US" dirty="0">
                <a:latin typeface="Consolas" panose="020B0609020204030204" pitchFamily="49" charset="0"/>
                <a:cs typeface="Consolas" panose="020B0609020204030204" pitchFamily="49" charset="0"/>
              </a:rPr>
              <a:t>PUSH</a:t>
            </a:r>
            <a:r>
              <a:rPr lang="en-US" dirty="0"/>
              <a:t>:</a:t>
            </a:r>
          </a:p>
        </p:txBody>
      </p:sp>
    </p:spTree>
    <p:extLst>
      <p:ext uri="{BB962C8B-B14F-4D97-AF65-F5344CB8AC3E}">
        <p14:creationId xmlns:p14="http://schemas.microsoft.com/office/powerpoint/2010/main" val="29263118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p:cNvSpPr/>
          <p:nvPr/>
        </p:nvSpPr>
        <p:spPr>
          <a:xfrm>
            <a:off x="5651376" y="2348880"/>
            <a:ext cx="1296144" cy="360040"/>
          </a:xfrm>
          <a:prstGeom prst="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29" name="Rectangle 28"/>
          <p:cNvSpPr/>
          <p:nvPr/>
        </p:nvSpPr>
        <p:spPr>
          <a:xfrm>
            <a:off x="7754164" y="2984680"/>
            <a:ext cx="1296144" cy="360040"/>
          </a:xfrm>
          <a:prstGeom prst="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27" name="Rectangle 26"/>
          <p:cNvSpPr/>
          <p:nvPr/>
        </p:nvSpPr>
        <p:spPr>
          <a:xfrm>
            <a:off x="7754164" y="4423395"/>
            <a:ext cx="1296144" cy="360040"/>
          </a:xfrm>
          <a:prstGeom prst="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2" name="Title 1"/>
          <p:cNvSpPr>
            <a:spLocks noGrp="1"/>
          </p:cNvSpPr>
          <p:nvPr>
            <p:ph type="title"/>
          </p:nvPr>
        </p:nvSpPr>
        <p:spPr/>
        <p:txBody>
          <a:bodyPr/>
          <a:lstStyle/>
          <a:p>
            <a:r>
              <a:rPr lang="en-GB" dirty="0"/>
              <a:t>Example: swap R1 &amp; R2</a:t>
            </a:r>
          </a:p>
        </p:txBody>
      </p:sp>
      <p:sp>
        <p:nvSpPr>
          <p:cNvPr id="6" name="Rectangle 5"/>
          <p:cNvSpPr/>
          <p:nvPr/>
        </p:nvSpPr>
        <p:spPr>
          <a:xfrm>
            <a:off x="5651376"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7" name="TextBox 6"/>
          <p:cNvSpPr txBox="1"/>
          <p:nvPr/>
        </p:nvSpPr>
        <p:spPr>
          <a:xfrm>
            <a:off x="5075312" y="1628800"/>
            <a:ext cx="576064" cy="338554"/>
          </a:xfrm>
          <a:prstGeom prst="rect">
            <a:avLst/>
          </a:prstGeom>
          <a:noFill/>
        </p:spPr>
        <p:txBody>
          <a:bodyPr wrap="square" rtlCol="0">
            <a:spAutoFit/>
          </a:bodyPr>
          <a:lstStyle/>
          <a:p>
            <a:r>
              <a:rPr lang="en-GB" sz="1600" b="1" dirty="0">
                <a:latin typeface="Consolas" panose="020B0609020204030204" pitchFamily="49" charset="0"/>
                <a:cs typeface="Consolas" panose="020B0609020204030204" pitchFamily="49" charset="0"/>
              </a:rPr>
              <a:t>R1</a:t>
            </a:r>
          </a:p>
        </p:txBody>
      </p:sp>
      <p:sp>
        <p:nvSpPr>
          <p:cNvPr id="9" name="Rectangle 8"/>
          <p:cNvSpPr/>
          <p:nvPr/>
        </p:nvSpPr>
        <p:spPr>
          <a:xfrm>
            <a:off x="5651376" y="198884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10" name="TextBox 9"/>
          <p:cNvSpPr txBox="1"/>
          <p:nvPr/>
        </p:nvSpPr>
        <p:spPr>
          <a:xfrm>
            <a:off x="5075312" y="1988840"/>
            <a:ext cx="576064" cy="338554"/>
          </a:xfrm>
          <a:prstGeom prst="rect">
            <a:avLst/>
          </a:prstGeom>
          <a:noFill/>
        </p:spPr>
        <p:txBody>
          <a:bodyPr wrap="square" rtlCol="0">
            <a:spAutoFit/>
          </a:bodyPr>
          <a:lstStyle/>
          <a:p>
            <a:r>
              <a:rPr lang="en-GB" sz="1600" b="1" dirty="0">
                <a:latin typeface="Consolas" panose="020B0609020204030204" pitchFamily="49" charset="0"/>
                <a:cs typeface="Consolas" panose="020B0609020204030204" pitchFamily="49" charset="0"/>
              </a:rPr>
              <a:t>R2</a:t>
            </a:r>
          </a:p>
        </p:txBody>
      </p:sp>
      <p:sp>
        <p:nvSpPr>
          <p:cNvPr id="12" name="Rectangle 11"/>
          <p:cNvSpPr/>
          <p:nvPr/>
        </p:nvSpPr>
        <p:spPr>
          <a:xfrm>
            <a:off x="5651376" y="270892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13" name="TextBox 12"/>
          <p:cNvSpPr txBox="1"/>
          <p:nvPr/>
        </p:nvSpPr>
        <p:spPr>
          <a:xfrm>
            <a:off x="4495800" y="2708920"/>
            <a:ext cx="1155576" cy="338554"/>
          </a:xfrm>
          <a:prstGeom prst="rect">
            <a:avLst/>
          </a:prstGeom>
          <a:noFill/>
        </p:spPr>
        <p:txBody>
          <a:bodyPr wrap="square" rtlCol="0">
            <a:spAutoFit/>
          </a:bodyPr>
          <a:lstStyle/>
          <a:p>
            <a:pPr algn="r"/>
            <a:r>
              <a:rPr lang="en-GB" sz="1600" b="1" dirty="0" err="1">
                <a:latin typeface="Consolas" panose="020B0609020204030204" pitchFamily="49" charset="0"/>
                <a:cs typeface="Consolas" panose="020B0609020204030204" pitchFamily="49" charset="0"/>
              </a:rPr>
              <a:t>R13</a:t>
            </a:r>
            <a:r>
              <a:rPr lang="en-GB" sz="1600" b="1" dirty="0">
                <a:latin typeface="Consolas" panose="020B0609020204030204" pitchFamily="49" charset="0"/>
                <a:cs typeface="Consolas" panose="020B0609020204030204" pitchFamily="49" charset="0"/>
              </a:rPr>
              <a:t> (</a:t>
            </a:r>
            <a:r>
              <a:rPr lang="en-GB" sz="1600" b="1" dirty="0" err="1">
                <a:latin typeface="Consolas" panose="020B0609020204030204" pitchFamily="49" charset="0"/>
                <a:cs typeface="Consolas" panose="020B0609020204030204" pitchFamily="49" charset="0"/>
              </a:rPr>
              <a:t>SP</a:t>
            </a:r>
            <a:r>
              <a:rPr lang="en-GB" sz="1600" b="1" dirty="0">
                <a:latin typeface="Consolas" panose="020B0609020204030204" pitchFamily="49" charset="0"/>
                <a:cs typeface="Consolas" panose="020B0609020204030204" pitchFamily="49" charset="0"/>
              </a:rPr>
              <a:t>)</a:t>
            </a:r>
          </a:p>
        </p:txBody>
      </p:sp>
      <p:sp>
        <p:nvSpPr>
          <p:cNvPr id="14" name="Rectangle 13"/>
          <p:cNvSpPr/>
          <p:nvPr/>
        </p:nvSpPr>
        <p:spPr>
          <a:xfrm>
            <a:off x="7754164" y="3343275"/>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15" name="TextBox 14"/>
          <p:cNvSpPr txBox="1"/>
          <p:nvPr/>
        </p:nvSpPr>
        <p:spPr>
          <a:xfrm>
            <a:off x="9050308" y="3343275"/>
            <a:ext cx="1368152" cy="338554"/>
          </a:xfrm>
          <a:prstGeom prst="rect">
            <a:avLst/>
          </a:prstGeom>
          <a:noFill/>
        </p:spPr>
        <p:txBody>
          <a:bodyPr wrap="square" rtlCol="0">
            <a:spAutoFit/>
          </a:bodyPr>
          <a:lstStyle/>
          <a:p>
            <a:pPr algn="ctr"/>
            <a:r>
              <a:rPr lang="en-GB" sz="1600" b="1" dirty="0">
                <a:latin typeface="Consolas" panose="020B0609020204030204" pitchFamily="49" charset="0"/>
                <a:cs typeface="Consolas" panose="020B0609020204030204" pitchFamily="49" charset="0"/>
              </a:rPr>
              <a:t>0x20000200</a:t>
            </a:r>
          </a:p>
        </p:txBody>
      </p:sp>
      <p:sp>
        <p:nvSpPr>
          <p:cNvPr id="16" name="Rectangle 15"/>
          <p:cNvSpPr/>
          <p:nvPr/>
        </p:nvSpPr>
        <p:spPr>
          <a:xfrm>
            <a:off x="7754164" y="3703315"/>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17" name="Rectangle 16"/>
          <p:cNvSpPr/>
          <p:nvPr/>
        </p:nvSpPr>
        <p:spPr>
          <a:xfrm>
            <a:off x="7754164" y="4063355"/>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18" name="TextBox 17"/>
          <p:cNvSpPr txBox="1"/>
          <p:nvPr/>
        </p:nvSpPr>
        <p:spPr>
          <a:xfrm>
            <a:off x="9050308" y="3703315"/>
            <a:ext cx="1368152" cy="338554"/>
          </a:xfrm>
          <a:prstGeom prst="rect">
            <a:avLst/>
          </a:prstGeom>
          <a:noFill/>
        </p:spPr>
        <p:txBody>
          <a:bodyPr wrap="square" rtlCol="0">
            <a:spAutoFit/>
          </a:bodyPr>
          <a:lstStyle/>
          <a:p>
            <a:pPr algn="ctr"/>
            <a:r>
              <a:rPr lang="en-GB" sz="1600" b="1" dirty="0">
                <a:latin typeface="Consolas" panose="020B0609020204030204" pitchFamily="49" charset="0"/>
                <a:cs typeface="Consolas" panose="020B0609020204030204" pitchFamily="49" charset="0"/>
              </a:rPr>
              <a:t>0x200001FC</a:t>
            </a:r>
          </a:p>
        </p:txBody>
      </p:sp>
      <p:sp>
        <p:nvSpPr>
          <p:cNvPr id="19" name="TextBox 18"/>
          <p:cNvSpPr txBox="1"/>
          <p:nvPr/>
        </p:nvSpPr>
        <p:spPr>
          <a:xfrm>
            <a:off x="9050308" y="4063355"/>
            <a:ext cx="1368152" cy="338554"/>
          </a:xfrm>
          <a:prstGeom prst="rect">
            <a:avLst/>
          </a:prstGeom>
          <a:noFill/>
        </p:spPr>
        <p:txBody>
          <a:bodyPr wrap="square" rtlCol="0">
            <a:spAutoFit/>
          </a:bodyPr>
          <a:lstStyle/>
          <a:p>
            <a:pPr algn="ctr"/>
            <a:r>
              <a:rPr lang="en-GB" sz="1600" b="1" dirty="0">
                <a:latin typeface="Consolas" panose="020B0609020204030204" pitchFamily="49" charset="0"/>
                <a:cs typeface="Consolas" panose="020B0609020204030204" pitchFamily="49" charset="0"/>
              </a:rPr>
              <a:t>0x200001F8</a:t>
            </a:r>
          </a:p>
        </p:txBody>
      </p:sp>
      <p:sp>
        <p:nvSpPr>
          <p:cNvPr id="20" name="TextBox 19"/>
          <p:cNvSpPr txBox="1"/>
          <p:nvPr/>
        </p:nvSpPr>
        <p:spPr>
          <a:xfrm>
            <a:off x="5651376" y="2708920"/>
            <a:ext cx="1368152" cy="338554"/>
          </a:xfrm>
          <a:prstGeom prst="rect">
            <a:avLst/>
          </a:prstGeom>
          <a:noFill/>
        </p:spPr>
        <p:txBody>
          <a:bodyPr wrap="square" rtlCol="0">
            <a:spAutoFit/>
          </a:bodyPr>
          <a:lstStyle/>
          <a:p>
            <a:pPr algn="ctr"/>
            <a:r>
              <a:rPr lang="en-GB" sz="1600" b="1" dirty="0">
                <a:latin typeface="Consolas" panose="020B0609020204030204" pitchFamily="49" charset="0"/>
                <a:cs typeface="Consolas" panose="020B0609020204030204" pitchFamily="49" charset="0"/>
              </a:rPr>
              <a:t>0x20000200</a:t>
            </a:r>
          </a:p>
        </p:txBody>
      </p:sp>
      <p:sp>
        <p:nvSpPr>
          <p:cNvPr id="21" name="TextBox 20"/>
          <p:cNvSpPr txBox="1"/>
          <p:nvPr/>
        </p:nvSpPr>
        <p:spPr>
          <a:xfrm>
            <a:off x="5651376" y="1988840"/>
            <a:ext cx="1296144" cy="338554"/>
          </a:xfrm>
          <a:prstGeom prst="rect">
            <a:avLst/>
          </a:prstGeom>
          <a:noFill/>
        </p:spPr>
        <p:txBody>
          <a:bodyPr wrap="square" rtlCol="0">
            <a:spAutoFit/>
          </a:bodyPr>
          <a:lstStyle/>
          <a:p>
            <a:pPr algn="r"/>
            <a:r>
              <a:rPr lang="en-GB" sz="1600" b="1" dirty="0" err="1">
                <a:latin typeface="Consolas" panose="020B0609020204030204" pitchFamily="49" charset="0"/>
                <a:cs typeface="Consolas" panose="020B0609020204030204" pitchFamily="49" charset="0"/>
              </a:rPr>
              <a:t>0x22222222</a:t>
            </a:r>
            <a:endParaRPr lang="en-GB" sz="1600" b="1" dirty="0">
              <a:latin typeface="Consolas" panose="020B0609020204030204" pitchFamily="49" charset="0"/>
              <a:cs typeface="Consolas" panose="020B0609020204030204" pitchFamily="49" charset="0"/>
            </a:endParaRPr>
          </a:p>
        </p:txBody>
      </p:sp>
      <p:sp>
        <p:nvSpPr>
          <p:cNvPr id="22" name="TextBox 21"/>
          <p:cNvSpPr txBox="1"/>
          <p:nvPr/>
        </p:nvSpPr>
        <p:spPr>
          <a:xfrm>
            <a:off x="5651376" y="1628800"/>
            <a:ext cx="1296144" cy="338554"/>
          </a:xfrm>
          <a:prstGeom prst="rect">
            <a:avLst/>
          </a:prstGeom>
          <a:noFill/>
        </p:spPr>
        <p:txBody>
          <a:bodyPr wrap="square" rtlCol="0">
            <a:spAutoFit/>
          </a:bodyPr>
          <a:lstStyle/>
          <a:p>
            <a:pPr algn="r"/>
            <a:r>
              <a:rPr lang="en-GB" sz="1600" b="1" dirty="0" err="1">
                <a:latin typeface="Consolas" panose="020B0609020204030204" pitchFamily="49" charset="0"/>
                <a:cs typeface="Consolas" panose="020B0609020204030204" pitchFamily="49" charset="0"/>
              </a:rPr>
              <a:t>0x11111111</a:t>
            </a:r>
            <a:endParaRPr lang="en-GB" sz="1600" b="1" dirty="0">
              <a:latin typeface="Consolas" panose="020B0609020204030204" pitchFamily="49" charset="0"/>
              <a:cs typeface="Consolas" panose="020B0609020204030204" pitchFamily="49" charset="0"/>
            </a:endParaRPr>
          </a:p>
        </p:txBody>
      </p:sp>
      <p:cxnSp>
        <p:nvCxnSpPr>
          <p:cNvPr id="24" name="Straight Arrow Connector 23"/>
          <p:cNvCxnSpPr/>
          <p:nvPr/>
        </p:nvCxnSpPr>
        <p:spPr>
          <a:xfrm>
            <a:off x="6953518" y="2891803"/>
            <a:ext cx="819965" cy="630275"/>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fld id="{EA7C8D44-3667-46F6-9772-CC52308E2A7F}" type="slidenum">
              <a:rPr kumimoji="0" lang="en-US" smtClean="0"/>
              <a:pPr/>
              <a:t>17</a:t>
            </a:fld>
            <a:endParaRPr kumimoji="0" lang="en-US"/>
          </a:p>
        </p:txBody>
      </p:sp>
      <p:sp>
        <p:nvSpPr>
          <p:cNvPr id="23" name="TextBox 22"/>
          <p:cNvSpPr txBox="1"/>
          <p:nvPr/>
        </p:nvSpPr>
        <p:spPr>
          <a:xfrm>
            <a:off x="7754165" y="3352800"/>
            <a:ext cx="1296142" cy="338554"/>
          </a:xfrm>
          <a:prstGeom prst="rect">
            <a:avLst/>
          </a:prstGeom>
          <a:noFill/>
        </p:spPr>
        <p:txBody>
          <a:bodyPr wrap="square" rtlCol="0">
            <a:spAutoFit/>
          </a:bodyPr>
          <a:lstStyle/>
          <a:p>
            <a:pPr algn="ctr"/>
            <a:r>
              <a:rPr lang="en-US" sz="1600" b="1" dirty="0" err="1">
                <a:latin typeface="Consolas" panose="020B0609020204030204" pitchFamily="49" charset="0"/>
                <a:cs typeface="Consolas" panose="020B0609020204030204" pitchFamily="49" charset="0"/>
              </a:rPr>
              <a:t>xxxxxxxx</a:t>
            </a:r>
            <a:endParaRPr lang="en-US" sz="1600" b="1" dirty="0">
              <a:latin typeface="Consolas" panose="020B0609020204030204" pitchFamily="49" charset="0"/>
              <a:cs typeface="Consolas" panose="020B0609020204030204" pitchFamily="49" charset="0"/>
            </a:endParaRPr>
          </a:p>
        </p:txBody>
      </p:sp>
      <p:sp>
        <p:nvSpPr>
          <p:cNvPr id="25" name="Rounded Rectangle 24"/>
          <p:cNvSpPr/>
          <p:nvPr/>
        </p:nvSpPr>
        <p:spPr>
          <a:xfrm>
            <a:off x="2438400" y="2528900"/>
            <a:ext cx="1905000" cy="207836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None/>
            </a:pPr>
            <a:r>
              <a:rPr lang="en-GB" sz="2400" dirty="0">
                <a:solidFill>
                  <a:schemeClr val="tx1"/>
                </a:solidFill>
                <a:latin typeface="Consolas" panose="020B0609020204030204" pitchFamily="49" charset="0"/>
                <a:cs typeface="Consolas" panose="020B0609020204030204" pitchFamily="49" charset="0"/>
              </a:rPr>
              <a:t>PUSH {</a:t>
            </a:r>
            <a:r>
              <a:rPr lang="en-GB" sz="2400" dirty="0" err="1">
                <a:solidFill>
                  <a:schemeClr val="tx1"/>
                </a:solidFill>
                <a:latin typeface="Consolas" panose="020B0609020204030204" pitchFamily="49" charset="0"/>
                <a:cs typeface="Consolas" panose="020B0609020204030204" pitchFamily="49" charset="0"/>
              </a:rPr>
              <a:t>R1</a:t>
            </a:r>
            <a:r>
              <a:rPr lang="en-GB" sz="2400" dirty="0">
                <a:solidFill>
                  <a:schemeClr val="tx1"/>
                </a:solidFill>
                <a:latin typeface="Consolas" panose="020B0609020204030204" pitchFamily="49" charset="0"/>
                <a:cs typeface="Consolas" panose="020B0609020204030204" pitchFamily="49" charset="0"/>
              </a:rPr>
              <a:t>}</a:t>
            </a:r>
          </a:p>
          <a:p>
            <a:pPr>
              <a:buNone/>
            </a:pPr>
            <a:r>
              <a:rPr lang="en-GB" sz="2400" dirty="0">
                <a:solidFill>
                  <a:schemeClr val="tx1"/>
                </a:solidFill>
                <a:latin typeface="Consolas" panose="020B0609020204030204" pitchFamily="49" charset="0"/>
                <a:cs typeface="Consolas" panose="020B0609020204030204" pitchFamily="49" charset="0"/>
              </a:rPr>
              <a:t>PUSH {</a:t>
            </a:r>
            <a:r>
              <a:rPr lang="en-GB" sz="2400" dirty="0" err="1">
                <a:solidFill>
                  <a:schemeClr val="tx1"/>
                </a:solidFill>
                <a:latin typeface="Consolas" panose="020B0609020204030204" pitchFamily="49" charset="0"/>
                <a:cs typeface="Consolas" panose="020B0609020204030204" pitchFamily="49" charset="0"/>
              </a:rPr>
              <a:t>R2</a:t>
            </a:r>
            <a:r>
              <a:rPr lang="en-GB" sz="2400" dirty="0">
                <a:solidFill>
                  <a:schemeClr val="tx1"/>
                </a:solidFill>
                <a:latin typeface="Consolas" panose="020B0609020204030204" pitchFamily="49" charset="0"/>
                <a:cs typeface="Consolas" panose="020B0609020204030204" pitchFamily="49" charset="0"/>
              </a:rPr>
              <a:t>}</a:t>
            </a:r>
          </a:p>
          <a:p>
            <a:pPr>
              <a:buNone/>
            </a:pPr>
            <a:r>
              <a:rPr lang="en-GB" sz="2400" dirty="0">
                <a:solidFill>
                  <a:schemeClr val="tx1"/>
                </a:solidFill>
                <a:latin typeface="Consolas" panose="020B0609020204030204" pitchFamily="49" charset="0"/>
                <a:cs typeface="Consolas" panose="020B0609020204030204" pitchFamily="49" charset="0"/>
              </a:rPr>
              <a:t>POP  {</a:t>
            </a:r>
            <a:r>
              <a:rPr lang="en-GB" sz="2400" dirty="0" err="1">
                <a:solidFill>
                  <a:schemeClr val="tx1"/>
                </a:solidFill>
                <a:latin typeface="Consolas" panose="020B0609020204030204" pitchFamily="49" charset="0"/>
                <a:cs typeface="Consolas" panose="020B0609020204030204" pitchFamily="49" charset="0"/>
              </a:rPr>
              <a:t>R1</a:t>
            </a:r>
            <a:r>
              <a:rPr lang="en-GB" sz="2400" dirty="0">
                <a:solidFill>
                  <a:schemeClr val="tx1"/>
                </a:solidFill>
                <a:latin typeface="Consolas" panose="020B0609020204030204" pitchFamily="49" charset="0"/>
                <a:cs typeface="Consolas" panose="020B0609020204030204" pitchFamily="49" charset="0"/>
              </a:rPr>
              <a:t>}</a:t>
            </a:r>
          </a:p>
          <a:p>
            <a:pPr>
              <a:buNone/>
            </a:pPr>
            <a:r>
              <a:rPr lang="en-GB" sz="2400" dirty="0">
                <a:solidFill>
                  <a:schemeClr val="tx1"/>
                </a:solidFill>
                <a:latin typeface="Consolas" panose="020B0609020204030204" pitchFamily="49" charset="0"/>
                <a:cs typeface="Consolas" panose="020B0609020204030204" pitchFamily="49" charset="0"/>
              </a:rPr>
              <a:t>POP  {</a:t>
            </a:r>
            <a:r>
              <a:rPr lang="en-GB" sz="2400" dirty="0" err="1">
                <a:solidFill>
                  <a:schemeClr val="tx1"/>
                </a:solidFill>
                <a:latin typeface="Consolas" panose="020B0609020204030204" pitchFamily="49" charset="0"/>
                <a:cs typeface="Consolas" panose="020B0609020204030204" pitchFamily="49" charset="0"/>
              </a:rPr>
              <a:t>R2</a:t>
            </a:r>
            <a:r>
              <a:rPr lang="en-GB" sz="2400" dirty="0">
                <a:solidFill>
                  <a:schemeClr val="tx1"/>
                </a:solidFill>
                <a:latin typeface="Consolas" panose="020B0609020204030204" pitchFamily="49" charset="0"/>
                <a:cs typeface="Consolas" panose="020B0609020204030204" pitchFamily="49" charset="0"/>
              </a:rPr>
              <a:t>}</a:t>
            </a:r>
          </a:p>
        </p:txBody>
      </p:sp>
      <p:sp>
        <p:nvSpPr>
          <p:cNvPr id="3" name="TextBox 2"/>
          <p:cNvSpPr txBox="1"/>
          <p:nvPr/>
        </p:nvSpPr>
        <p:spPr>
          <a:xfrm>
            <a:off x="7754165" y="4989423"/>
            <a:ext cx="1298123" cy="369332"/>
          </a:xfrm>
          <a:prstGeom prst="rect">
            <a:avLst/>
          </a:prstGeom>
          <a:noFill/>
        </p:spPr>
        <p:txBody>
          <a:bodyPr wrap="square" rtlCol="0">
            <a:spAutoFit/>
          </a:bodyPr>
          <a:lstStyle/>
          <a:p>
            <a:pPr algn="ctr"/>
            <a:r>
              <a:rPr lang="en-US" dirty="0"/>
              <a:t>memory</a:t>
            </a:r>
          </a:p>
        </p:txBody>
      </p:sp>
      <p:sp>
        <p:nvSpPr>
          <p:cNvPr id="28" name="TextBox 27"/>
          <p:cNvSpPr txBox="1"/>
          <p:nvPr/>
        </p:nvSpPr>
        <p:spPr>
          <a:xfrm>
            <a:off x="9262364" y="2615348"/>
            <a:ext cx="944041" cy="369332"/>
          </a:xfrm>
          <a:prstGeom prst="rect">
            <a:avLst/>
          </a:prstGeom>
          <a:noFill/>
        </p:spPr>
        <p:txBody>
          <a:bodyPr wrap="none" rtlCol="0">
            <a:spAutoFit/>
          </a:bodyPr>
          <a:lstStyle/>
          <a:p>
            <a:r>
              <a:rPr lang="en-US" dirty="0"/>
              <a:t>Address</a:t>
            </a:r>
          </a:p>
        </p:txBody>
      </p:sp>
      <p:sp>
        <p:nvSpPr>
          <p:cNvPr id="34" name="TextBox 33"/>
          <p:cNvSpPr txBox="1"/>
          <p:nvPr/>
        </p:nvSpPr>
        <p:spPr>
          <a:xfrm>
            <a:off x="7756145" y="3724801"/>
            <a:ext cx="1296142" cy="338554"/>
          </a:xfrm>
          <a:prstGeom prst="rect">
            <a:avLst/>
          </a:prstGeom>
          <a:noFill/>
        </p:spPr>
        <p:txBody>
          <a:bodyPr wrap="square" rtlCol="0">
            <a:spAutoFit/>
          </a:bodyPr>
          <a:lstStyle/>
          <a:p>
            <a:pPr algn="ctr"/>
            <a:r>
              <a:rPr lang="en-US" sz="1600" b="1" dirty="0" err="1">
                <a:latin typeface="Consolas" panose="020B0609020204030204" pitchFamily="49" charset="0"/>
                <a:cs typeface="Consolas" panose="020B0609020204030204" pitchFamily="49" charset="0"/>
              </a:rPr>
              <a:t>xxxxxxxx</a:t>
            </a:r>
            <a:endParaRPr lang="en-US" sz="1600" b="1" dirty="0">
              <a:latin typeface="Consolas" panose="020B0609020204030204" pitchFamily="49" charset="0"/>
              <a:cs typeface="Consolas" panose="020B0609020204030204" pitchFamily="49" charset="0"/>
            </a:endParaRPr>
          </a:p>
        </p:txBody>
      </p:sp>
      <p:sp>
        <p:nvSpPr>
          <p:cNvPr id="35" name="TextBox 34"/>
          <p:cNvSpPr txBox="1"/>
          <p:nvPr/>
        </p:nvSpPr>
        <p:spPr>
          <a:xfrm>
            <a:off x="7756145" y="4063355"/>
            <a:ext cx="1296142" cy="338554"/>
          </a:xfrm>
          <a:prstGeom prst="rect">
            <a:avLst/>
          </a:prstGeom>
          <a:noFill/>
        </p:spPr>
        <p:txBody>
          <a:bodyPr wrap="square" rtlCol="0">
            <a:spAutoFit/>
          </a:bodyPr>
          <a:lstStyle/>
          <a:p>
            <a:pPr algn="ctr"/>
            <a:r>
              <a:rPr lang="en-US" sz="1600" b="1" dirty="0" err="1">
                <a:latin typeface="Consolas" panose="020B0609020204030204" pitchFamily="49" charset="0"/>
                <a:cs typeface="Consolas" panose="020B0609020204030204" pitchFamily="49" charset="0"/>
              </a:rPr>
              <a:t>xxxxxxxx</a:t>
            </a:r>
            <a:endParaRPr lang="en-US" sz="1600" b="1" dirty="0">
              <a:latin typeface="Consolas" panose="020B0609020204030204" pitchFamily="49" charset="0"/>
              <a:cs typeface="Consolas" panose="020B0609020204030204" pitchFamily="49" charset="0"/>
            </a:endParaRPr>
          </a:p>
        </p:txBody>
      </p:sp>
    </p:spTree>
    <p:extLst>
      <p:ext uri="{BB962C8B-B14F-4D97-AF65-F5344CB8AC3E}">
        <p14:creationId xmlns:p14="http://schemas.microsoft.com/office/powerpoint/2010/main" val="6922617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p:cNvSpPr/>
          <p:nvPr/>
        </p:nvSpPr>
        <p:spPr>
          <a:xfrm>
            <a:off x="5651376" y="2348880"/>
            <a:ext cx="1296144" cy="360040"/>
          </a:xfrm>
          <a:prstGeom prst="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29" name="Rectangle 28"/>
          <p:cNvSpPr/>
          <p:nvPr/>
        </p:nvSpPr>
        <p:spPr>
          <a:xfrm>
            <a:off x="7754164" y="2984680"/>
            <a:ext cx="1296144" cy="360040"/>
          </a:xfrm>
          <a:prstGeom prst="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27" name="Rectangle 26"/>
          <p:cNvSpPr/>
          <p:nvPr/>
        </p:nvSpPr>
        <p:spPr>
          <a:xfrm>
            <a:off x="7754164" y="4423395"/>
            <a:ext cx="1296144" cy="360040"/>
          </a:xfrm>
          <a:prstGeom prst="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2" name="Title 1"/>
          <p:cNvSpPr>
            <a:spLocks noGrp="1"/>
          </p:cNvSpPr>
          <p:nvPr>
            <p:ph type="title"/>
          </p:nvPr>
        </p:nvSpPr>
        <p:spPr/>
        <p:txBody>
          <a:bodyPr/>
          <a:lstStyle/>
          <a:p>
            <a:r>
              <a:rPr lang="en-GB" dirty="0"/>
              <a:t>Example: swap R1 &amp; R2</a:t>
            </a:r>
          </a:p>
        </p:txBody>
      </p:sp>
      <p:sp>
        <p:nvSpPr>
          <p:cNvPr id="6" name="Rectangle 5"/>
          <p:cNvSpPr/>
          <p:nvPr/>
        </p:nvSpPr>
        <p:spPr>
          <a:xfrm>
            <a:off x="5651376"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7" name="TextBox 6"/>
          <p:cNvSpPr txBox="1"/>
          <p:nvPr/>
        </p:nvSpPr>
        <p:spPr>
          <a:xfrm>
            <a:off x="5075312" y="1628800"/>
            <a:ext cx="576064" cy="338554"/>
          </a:xfrm>
          <a:prstGeom prst="rect">
            <a:avLst/>
          </a:prstGeom>
          <a:noFill/>
        </p:spPr>
        <p:txBody>
          <a:bodyPr wrap="square" rtlCol="0">
            <a:spAutoFit/>
          </a:bodyPr>
          <a:lstStyle/>
          <a:p>
            <a:r>
              <a:rPr lang="en-GB" sz="1600" b="1" dirty="0">
                <a:latin typeface="Consolas" panose="020B0609020204030204" pitchFamily="49" charset="0"/>
                <a:cs typeface="Consolas" panose="020B0609020204030204" pitchFamily="49" charset="0"/>
              </a:rPr>
              <a:t>R1</a:t>
            </a:r>
          </a:p>
        </p:txBody>
      </p:sp>
      <p:sp>
        <p:nvSpPr>
          <p:cNvPr id="9" name="Rectangle 8"/>
          <p:cNvSpPr/>
          <p:nvPr/>
        </p:nvSpPr>
        <p:spPr>
          <a:xfrm>
            <a:off x="5651376" y="198884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10" name="TextBox 9"/>
          <p:cNvSpPr txBox="1"/>
          <p:nvPr/>
        </p:nvSpPr>
        <p:spPr>
          <a:xfrm>
            <a:off x="5075312" y="1988840"/>
            <a:ext cx="576064" cy="338554"/>
          </a:xfrm>
          <a:prstGeom prst="rect">
            <a:avLst/>
          </a:prstGeom>
          <a:noFill/>
        </p:spPr>
        <p:txBody>
          <a:bodyPr wrap="square" rtlCol="0">
            <a:spAutoFit/>
          </a:bodyPr>
          <a:lstStyle/>
          <a:p>
            <a:r>
              <a:rPr lang="en-GB" sz="1600" b="1" dirty="0">
                <a:latin typeface="Consolas" panose="020B0609020204030204" pitchFamily="49" charset="0"/>
                <a:cs typeface="Consolas" panose="020B0609020204030204" pitchFamily="49" charset="0"/>
              </a:rPr>
              <a:t>R2</a:t>
            </a:r>
          </a:p>
        </p:txBody>
      </p:sp>
      <p:sp>
        <p:nvSpPr>
          <p:cNvPr id="12" name="Rectangle 11"/>
          <p:cNvSpPr/>
          <p:nvPr/>
        </p:nvSpPr>
        <p:spPr>
          <a:xfrm>
            <a:off x="5651376" y="270892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13" name="TextBox 12"/>
          <p:cNvSpPr txBox="1"/>
          <p:nvPr/>
        </p:nvSpPr>
        <p:spPr>
          <a:xfrm>
            <a:off x="4495800" y="2708920"/>
            <a:ext cx="1155576" cy="338554"/>
          </a:xfrm>
          <a:prstGeom prst="rect">
            <a:avLst/>
          </a:prstGeom>
          <a:noFill/>
        </p:spPr>
        <p:txBody>
          <a:bodyPr wrap="square" rtlCol="0">
            <a:spAutoFit/>
          </a:bodyPr>
          <a:lstStyle/>
          <a:p>
            <a:pPr algn="r"/>
            <a:r>
              <a:rPr lang="en-GB" sz="1600" b="1" dirty="0" err="1">
                <a:latin typeface="Consolas" panose="020B0609020204030204" pitchFamily="49" charset="0"/>
                <a:cs typeface="Consolas" panose="020B0609020204030204" pitchFamily="49" charset="0"/>
              </a:rPr>
              <a:t>R13</a:t>
            </a:r>
            <a:r>
              <a:rPr lang="en-GB" sz="1600" b="1" dirty="0">
                <a:latin typeface="Consolas" panose="020B0609020204030204" pitchFamily="49" charset="0"/>
                <a:cs typeface="Consolas" panose="020B0609020204030204" pitchFamily="49" charset="0"/>
              </a:rPr>
              <a:t> (</a:t>
            </a:r>
            <a:r>
              <a:rPr lang="en-GB" sz="1600" b="1" dirty="0" err="1">
                <a:latin typeface="Consolas" panose="020B0609020204030204" pitchFamily="49" charset="0"/>
                <a:cs typeface="Consolas" panose="020B0609020204030204" pitchFamily="49" charset="0"/>
              </a:rPr>
              <a:t>SP</a:t>
            </a:r>
            <a:r>
              <a:rPr lang="en-GB" sz="1600" b="1" dirty="0">
                <a:latin typeface="Consolas" panose="020B0609020204030204" pitchFamily="49" charset="0"/>
                <a:cs typeface="Consolas" panose="020B0609020204030204" pitchFamily="49" charset="0"/>
              </a:rPr>
              <a:t>)</a:t>
            </a:r>
          </a:p>
        </p:txBody>
      </p:sp>
      <p:sp>
        <p:nvSpPr>
          <p:cNvPr id="14" name="Rectangle 13"/>
          <p:cNvSpPr/>
          <p:nvPr/>
        </p:nvSpPr>
        <p:spPr>
          <a:xfrm>
            <a:off x="7754164" y="3343275"/>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15" name="TextBox 14"/>
          <p:cNvSpPr txBox="1"/>
          <p:nvPr/>
        </p:nvSpPr>
        <p:spPr>
          <a:xfrm>
            <a:off x="9050308" y="3343275"/>
            <a:ext cx="1368152" cy="338554"/>
          </a:xfrm>
          <a:prstGeom prst="rect">
            <a:avLst/>
          </a:prstGeom>
          <a:noFill/>
        </p:spPr>
        <p:txBody>
          <a:bodyPr wrap="square" rtlCol="0">
            <a:spAutoFit/>
          </a:bodyPr>
          <a:lstStyle/>
          <a:p>
            <a:pPr algn="ctr"/>
            <a:r>
              <a:rPr lang="en-GB" sz="1600" b="1" dirty="0">
                <a:latin typeface="Consolas" panose="020B0609020204030204" pitchFamily="49" charset="0"/>
                <a:cs typeface="Consolas" panose="020B0609020204030204" pitchFamily="49" charset="0"/>
              </a:rPr>
              <a:t>0x20000200</a:t>
            </a:r>
          </a:p>
        </p:txBody>
      </p:sp>
      <p:sp>
        <p:nvSpPr>
          <p:cNvPr id="16" name="Rectangle 15"/>
          <p:cNvSpPr/>
          <p:nvPr/>
        </p:nvSpPr>
        <p:spPr>
          <a:xfrm>
            <a:off x="7754164" y="3703315"/>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17" name="Rectangle 16"/>
          <p:cNvSpPr/>
          <p:nvPr/>
        </p:nvSpPr>
        <p:spPr>
          <a:xfrm>
            <a:off x="7754164" y="4063355"/>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18" name="TextBox 17"/>
          <p:cNvSpPr txBox="1"/>
          <p:nvPr/>
        </p:nvSpPr>
        <p:spPr>
          <a:xfrm>
            <a:off x="9050308" y="3703315"/>
            <a:ext cx="1368152" cy="338554"/>
          </a:xfrm>
          <a:prstGeom prst="rect">
            <a:avLst/>
          </a:prstGeom>
          <a:noFill/>
        </p:spPr>
        <p:txBody>
          <a:bodyPr wrap="square" rtlCol="0">
            <a:spAutoFit/>
          </a:bodyPr>
          <a:lstStyle/>
          <a:p>
            <a:pPr algn="ctr"/>
            <a:r>
              <a:rPr lang="en-GB" sz="1600" b="1" dirty="0">
                <a:latin typeface="Consolas" panose="020B0609020204030204" pitchFamily="49" charset="0"/>
                <a:cs typeface="Consolas" panose="020B0609020204030204" pitchFamily="49" charset="0"/>
              </a:rPr>
              <a:t>0x200001FC</a:t>
            </a:r>
          </a:p>
        </p:txBody>
      </p:sp>
      <p:sp>
        <p:nvSpPr>
          <p:cNvPr id="19" name="TextBox 18"/>
          <p:cNvSpPr txBox="1"/>
          <p:nvPr/>
        </p:nvSpPr>
        <p:spPr>
          <a:xfrm>
            <a:off x="9050308" y="4063355"/>
            <a:ext cx="1368152" cy="338554"/>
          </a:xfrm>
          <a:prstGeom prst="rect">
            <a:avLst/>
          </a:prstGeom>
          <a:noFill/>
        </p:spPr>
        <p:txBody>
          <a:bodyPr wrap="square" rtlCol="0">
            <a:spAutoFit/>
          </a:bodyPr>
          <a:lstStyle/>
          <a:p>
            <a:pPr algn="ctr"/>
            <a:r>
              <a:rPr lang="en-GB" sz="1600" b="1" dirty="0">
                <a:latin typeface="Consolas" panose="020B0609020204030204" pitchFamily="49" charset="0"/>
                <a:cs typeface="Consolas" panose="020B0609020204030204" pitchFamily="49" charset="0"/>
              </a:rPr>
              <a:t>0x200001F8</a:t>
            </a:r>
          </a:p>
        </p:txBody>
      </p:sp>
      <p:sp>
        <p:nvSpPr>
          <p:cNvPr id="20" name="TextBox 19"/>
          <p:cNvSpPr txBox="1"/>
          <p:nvPr/>
        </p:nvSpPr>
        <p:spPr>
          <a:xfrm>
            <a:off x="5651376" y="2708920"/>
            <a:ext cx="1368152" cy="338554"/>
          </a:xfrm>
          <a:prstGeom prst="rect">
            <a:avLst/>
          </a:prstGeom>
          <a:noFill/>
        </p:spPr>
        <p:txBody>
          <a:bodyPr wrap="square" rtlCol="0">
            <a:spAutoFit/>
          </a:bodyPr>
          <a:lstStyle/>
          <a:p>
            <a:pPr algn="ctr"/>
            <a:r>
              <a:rPr lang="en-GB" sz="1600" b="1" dirty="0" err="1">
                <a:latin typeface="Consolas" panose="020B0609020204030204" pitchFamily="49" charset="0"/>
                <a:cs typeface="Consolas" panose="020B0609020204030204" pitchFamily="49" charset="0"/>
              </a:rPr>
              <a:t>0x20000</a:t>
            </a:r>
            <a:r>
              <a:rPr lang="en-GB" sz="1600" b="1" dirty="0" err="1">
                <a:solidFill>
                  <a:srgbClr val="C00000"/>
                </a:solidFill>
                <a:latin typeface="Consolas" panose="020B0609020204030204" pitchFamily="49" charset="0"/>
                <a:cs typeface="Consolas" panose="020B0609020204030204" pitchFamily="49" charset="0"/>
              </a:rPr>
              <a:t>1FC</a:t>
            </a:r>
            <a:endParaRPr lang="en-GB" sz="1600" b="1" dirty="0">
              <a:solidFill>
                <a:srgbClr val="C00000"/>
              </a:solidFill>
              <a:latin typeface="Consolas" panose="020B0609020204030204" pitchFamily="49" charset="0"/>
              <a:cs typeface="Consolas" panose="020B0609020204030204" pitchFamily="49" charset="0"/>
            </a:endParaRPr>
          </a:p>
        </p:txBody>
      </p:sp>
      <p:sp>
        <p:nvSpPr>
          <p:cNvPr id="21" name="TextBox 20"/>
          <p:cNvSpPr txBox="1"/>
          <p:nvPr/>
        </p:nvSpPr>
        <p:spPr>
          <a:xfrm>
            <a:off x="5651376" y="1988840"/>
            <a:ext cx="1296144" cy="338554"/>
          </a:xfrm>
          <a:prstGeom prst="rect">
            <a:avLst/>
          </a:prstGeom>
          <a:noFill/>
        </p:spPr>
        <p:txBody>
          <a:bodyPr wrap="square" rtlCol="0">
            <a:spAutoFit/>
          </a:bodyPr>
          <a:lstStyle/>
          <a:p>
            <a:pPr algn="r"/>
            <a:r>
              <a:rPr lang="en-GB" sz="1600" b="1" dirty="0" err="1">
                <a:latin typeface="Consolas" panose="020B0609020204030204" pitchFamily="49" charset="0"/>
                <a:cs typeface="Consolas" panose="020B0609020204030204" pitchFamily="49" charset="0"/>
              </a:rPr>
              <a:t>0x22222222</a:t>
            </a:r>
            <a:endParaRPr lang="en-GB" sz="1600" b="1" dirty="0">
              <a:latin typeface="Consolas" panose="020B0609020204030204" pitchFamily="49" charset="0"/>
              <a:cs typeface="Consolas" panose="020B0609020204030204" pitchFamily="49" charset="0"/>
            </a:endParaRPr>
          </a:p>
        </p:txBody>
      </p:sp>
      <p:sp>
        <p:nvSpPr>
          <p:cNvPr id="22" name="TextBox 21"/>
          <p:cNvSpPr txBox="1"/>
          <p:nvPr/>
        </p:nvSpPr>
        <p:spPr>
          <a:xfrm>
            <a:off x="5651376" y="1628800"/>
            <a:ext cx="1296144" cy="338554"/>
          </a:xfrm>
          <a:prstGeom prst="rect">
            <a:avLst/>
          </a:prstGeom>
          <a:noFill/>
        </p:spPr>
        <p:txBody>
          <a:bodyPr wrap="square" rtlCol="0">
            <a:spAutoFit/>
          </a:bodyPr>
          <a:lstStyle/>
          <a:p>
            <a:pPr algn="r"/>
            <a:r>
              <a:rPr lang="en-GB" sz="1600" b="1" dirty="0" err="1">
                <a:latin typeface="Consolas" panose="020B0609020204030204" pitchFamily="49" charset="0"/>
                <a:cs typeface="Consolas" panose="020B0609020204030204" pitchFamily="49" charset="0"/>
              </a:rPr>
              <a:t>0x11111111</a:t>
            </a:r>
            <a:endParaRPr lang="en-GB" sz="1600" b="1" dirty="0">
              <a:latin typeface="Consolas" panose="020B0609020204030204" pitchFamily="49" charset="0"/>
              <a:cs typeface="Consolas" panose="020B0609020204030204" pitchFamily="49" charset="0"/>
            </a:endParaRPr>
          </a:p>
        </p:txBody>
      </p:sp>
      <p:cxnSp>
        <p:nvCxnSpPr>
          <p:cNvPr id="24" name="Straight Arrow Connector 23"/>
          <p:cNvCxnSpPr>
            <a:endCxn id="16" idx="1"/>
          </p:cNvCxnSpPr>
          <p:nvPr/>
        </p:nvCxnSpPr>
        <p:spPr>
          <a:xfrm>
            <a:off x="6953518" y="2891803"/>
            <a:ext cx="800647" cy="991533"/>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fld id="{EA7C8D44-3667-46F6-9772-CC52308E2A7F}" type="slidenum">
              <a:rPr kumimoji="0" lang="en-US" smtClean="0"/>
              <a:pPr/>
              <a:t>18</a:t>
            </a:fld>
            <a:endParaRPr kumimoji="0" lang="en-US"/>
          </a:p>
        </p:txBody>
      </p:sp>
      <p:sp>
        <p:nvSpPr>
          <p:cNvPr id="23" name="TextBox 22"/>
          <p:cNvSpPr txBox="1"/>
          <p:nvPr/>
        </p:nvSpPr>
        <p:spPr>
          <a:xfrm>
            <a:off x="7754165" y="3352800"/>
            <a:ext cx="1296142" cy="338554"/>
          </a:xfrm>
          <a:prstGeom prst="rect">
            <a:avLst/>
          </a:prstGeom>
          <a:noFill/>
        </p:spPr>
        <p:txBody>
          <a:bodyPr wrap="square" rtlCol="0">
            <a:spAutoFit/>
          </a:bodyPr>
          <a:lstStyle/>
          <a:p>
            <a:pPr algn="ctr"/>
            <a:r>
              <a:rPr lang="en-US" sz="1600" b="1" dirty="0" err="1">
                <a:latin typeface="Consolas" panose="020B0609020204030204" pitchFamily="49" charset="0"/>
                <a:cs typeface="Consolas" panose="020B0609020204030204" pitchFamily="49" charset="0"/>
              </a:rPr>
              <a:t>xxxxxxxx</a:t>
            </a:r>
            <a:endParaRPr lang="en-US" sz="1600" b="1" dirty="0">
              <a:latin typeface="Consolas" panose="020B0609020204030204" pitchFamily="49" charset="0"/>
              <a:cs typeface="Consolas" panose="020B0609020204030204" pitchFamily="49" charset="0"/>
            </a:endParaRPr>
          </a:p>
        </p:txBody>
      </p:sp>
      <p:sp>
        <p:nvSpPr>
          <p:cNvPr id="25" name="Rounded Rectangle 24"/>
          <p:cNvSpPr/>
          <p:nvPr/>
        </p:nvSpPr>
        <p:spPr>
          <a:xfrm>
            <a:off x="2438400" y="2528900"/>
            <a:ext cx="1905000" cy="207836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None/>
            </a:pPr>
            <a:r>
              <a:rPr lang="en-GB" sz="2400" dirty="0">
                <a:solidFill>
                  <a:srgbClr val="C00000"/>
                </a:solidFill>
                <a:latin typeface="Consolas" panose="020B0609020204030204" pitchFamily="49" charset="0"/>
                <a:cs typeface="Consolas" panose="020B0609020204030204" pitchFamily="49" charset="0"/>
              </a:rPr>
              <a:t>PUSH {</a:t>
            </a:r>
            <a:r>
              <a:rPr lang="en-GB" sz="2400" dirty="0" err="1">
                <a:solidFill>
                  <a:srgbClr val="C00000"/>
                </a:solidFill>
                <a:latin typeface="Consolas" panose="020B0609020204030204" pitchFamily="49" charset="0"/>
                <a:cs typeface="Consolas" panose="020B0609020204030204" pitchFamily="49" charset="0"/>
              </a:rPr>
              <a:t>R1</a:t>
            </a:r>
            <a:r>
              <a:rPr lang="en-GB" sz="2400" dirty="0">
                <a:solidFill>
                  <a:srgbClr val="C00000"/>
                </a:solidFill>
                <a:latin typeface="Consolas" panose="020B0609020204030204" pitchFamily="49" charset="0"/>
                <a:cs typeface="Consolas" panose="020B0609020204030204" pitchFamily="49" charset="0"/>
              </a:rPr>
              <a:t>}</a:t>
            </a:r>
          </a:p>
          <a:p>
            <a:pPr>
              <a:buNone/>
            </a:pPr>
            <a:r>
              <a:rPr lang="en-GB" sz="2400" dirty="0">
                <a:solidFill>
                  <a:schemeClr val="tx1"/>
                </a:solidFill>
                <a:latin typeface="Consolas" panose="020B0609020204030204" pitchFamily="49" charset="0"/>
                <a:cs typeface="Consolas" panose="020B0609020204030204" pitchFamily="49" charset="0"/>
              </a:rPr>
              <a:t>PUSH {</a:t>
            </a:r>
            <a:r>
              <a:rPr lang="en-GB" sz="2400" dirty="0" err="1">
                <a:solidFill>
                  <a:schemeClr val="tx1"/>
                </a:solidFill>
                <a:latin typeface="Consolas" panose="020B0609020204030204" pitchFamily="49" charset="0"/>
                <a:cs typeface="Consolas" panose="020B0609020204030204" pitchFamily="49" charset="0"/>
              </a:rPr>
              <a:t>R2</a:t>
            </a:r>
            <a:r>
              <a:rPr lang="en-GB" sz="2400" dirty="0">
                <a:solidFill>
                  <a:schemeClr val="tx1"/>
                </a:solidFill>
                <a:latin typeface="Consolas" panose="020B0609020204030204" pitchFamily="49" charset="0"/>
                <a:cs typeface="Consolas" panose="020B0609020204030204" pitchFamily="49" charset="0"/>
              </a:rPr>
              <a:t>}</a:t>
            </a:r>
          </a:p>
          <a:p>
            <a:pPr>
              <a:buNone/>
            </a:pPr>
            <a:r>
              <a:rPr lang="en-GB" sz="2400" dirty="0">
                <a:solidFill>
                  <a:schemeClr val="tx1"/>
                </a:solidFill>
                <a:latin typeface="Consolas" panose="020B0609020204030204" pitchFamily="49" charset="0"/>
                <a:cs typeface="Consolas" panose="020B0609020204030204" pitchFamily="49" charset="0"/>
              </a:rPr>
              <a:t>POP  {</a:t>
            </a:r>
            <a:r>
              <a:rPr lang="en-GB" sz="2400" dirty="0" err="1">
                <a:solidFill>
                  <a:schemeClr val="tx1"/>
                </a:solidFill>
                <a:latin typeface="Consolas" panose="020B0609020204030204" pitchFamily="49" charset="0"/>
                <a:cs typeface="Consolas" panose="020B0609020204030204" pitchFamily="49" charset="0"/>
              </a:rPr>
              <a:t>R1</a:t>
            </a:r>
            <a:r>
              <a:rPr lang="en-GB" sz="2400" dirty="0">
                <a:solidFill>
                  <a:schemeClr val="tx1"/>
                </a:solidFill>
                <a:latin typeface="Consolas" panose="020B0609020204030204" pitchFamily="49" charset="0"/>
                <a:cs typeface="Consolas" panose="020B0609020204030204" pitchFamily="49" charset="0"/>
              </a:rPr>
              <a:t>}</a:t>
            </a:r>
          </a:p>
          <a:p>
            <a:pPr>
              <a:buNone/>
            </a:pPr>
            <a:r>
              <a:rPr lang="en-GB" sz="2400" dirty="0">
                <a:solidFill>
                  <a:schemeClr val="tx1"/>
                </a:solidFill>
                <a:latin typeface="Consolas" panose="020B0609020204030204" pitchFamily="49" charset="0"/>
                <a:cs typeface="Consolas" panose="020B0609020204030204" pitchFamily="49" charset="0"/>
              </a:rPr>
              <a:t>POP  {</a:t>
            </a:r>
            <a:r>
              <a:rPr lang="en-GB" sz="2400" dirty="0" err="1">
                <a:solidFill>
                  <a:schemeClr val="tx1"/>
                </a:solidFill>
                <a:latin typeface="Consolas" panose="020B0609020204030204" pitchFamily="49" charset="0"/>
                <a:cs typeface="Consolas" panose="020B0609020204030204" pitchFamily="49" charset="0"/>
              </a:rPr>
              <a:t>R2</a:t>
            </a:r>
            <a:r>
              <a:rPr lang="en-GB" sz="2400" dirty="0">
                <a:solidFill>
                  <a:schemeClr val="tx1"/>
                </a:solidFill>
                <a:latin typeface="Consolas" panose="020B0609020204030204" pitchFamily="49" charset="0"/>
                <a:cs typeface="Consolas" panose="020B0609020204030204" pitchFamily="49" charset="0"/>
              </a:rPr>
              <a:t>}</a:t>
            </a:r>
          </a:p>
        </p:txBody>
      </p:sp>
      <p:sp>
        <p:nvSpPr>
          <p:cNvPr id="3" name="TextBox 2"/>
          <p:cNvSpPr txBox="1"/>
          <p:nvPr/>
        </p:nvSpPr>
        <p:spPr>
          <a:xfrm>
            <a:off x="7754165" y="4989423"/>
            <a:ext cx="1298123" cy="369332"/>
          </a:xfrm>
          <a:prstGeom prst="rect">
            <a:avLst/>
          </a:prstGeom>
          <a:noFill/>
        </p:spPr>
        <p:txBody>
          <a:bodyPr wrap="square" rtlCol="0">
            <a:spAutoFit/>
          </a:bodyPr>
          <a:lstStyle/>
          <a:p>
            <a:pPr algn="ctr"/>
            <a:r>
              <a:rPr lang="en-US" dirty="0"/>
              <a:t>memory</a:t>
            </a:r>
          </a:p>
        </p:txBody>
      </p:sp>
      <p:sp>
        <p:nvSpPr>
          <p:cNvPr id="28" name="TextBox 27"/>
          <p:cNvSpPr txBox="1"/>
          <p:nvPr/>
        </p:nvSpPr>
        <p:spPr>
          <a:xfrm>
            <a:off x="9262364" y="2615348"/>
            <a:ext cx="944041" cy="369332"/>
          </a:xfrm>
          <a:prstGeom prst="rect">
            <a:avLst/>
          </a:prstGeom>
          <a:noFill/>
        </p:spPr>
        <p:txBody>
          <a:bodyPr wrap="none" rtlCol="0">
            <a:spAutoFit/>
          </a:bodyPr>
          <a:lstStyle/>
          <a:p>
            <a:r>
              <a:rPr lang="en-US" dirty="0"/>
              <a:t>Address</a:t>
            </a:r>
          </a:p>
        </p:txBody>
      </p:sp>
      <p:sp>
        <p:nvSpPr>
          <p:cNvPr id="30" name="TextBox 29"/>
          <p:cNvSpPr txBox="1"/>
          <p:nvPr/>
        </p:nvSpPr>
        <p:spPr>
          <a:xfrm>
            <a:off x="1676400" y="2845019"/>
            <a:ext cx="465192" cy="369332"/>
          </a:xfrm>
          <a:prstGeom prst="rect">
            <a:avLst/>
          </a:prstGeom>
          <a:noFill/>
        </p:spPr>
        <p:txBody>
          <a:bodyPr wrap="none" rtlCol="0">
            <a:spAutoFit/>
          </a:bodyPr>
          <a:lstStyle/>
          <a:p>
            <a:r>
              <a:rPr lang="en-US" dirty="0">
                <a:solidFill>
                  <a:srgbClr val="C00000"/>
                </a:solidFill>
              </a:rPr>
              <a:t>PC</a:t>
            </a:r>
          </a:p>
        </p:txBody>
      </p:sp>
      <p:cxnSp>
        <p:nvCxnSpPr>
          <p:cNvPr id="32" name="Straight Arrow Connector 31"/>
          <p:cNvCxnSpPr/>
          <p:nvPr/>
        </p:nvCxnSpPr>
        <p:spPr>
          <a:xfrm>
            <a:off x="2057400" y="3023383"/>
            <a:ext cx="525408" cy="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7756145" y="3724801"/>
            <a:ext cx="1296142" cy="338554"/>
          </a:xfrm>
          <a:prstGeom prst="rect">
            <a:avLst/>
          </a:prstGeom>
          <a:noFill/>
        </p:spPr>
        <p:txBody>
          <a:bodyPr wrap="square" rtlCol="0">
            <a:spAutoFit/>
          </a:bodyPr>
          <a:lstStyle/>
          <a:p>
            <a:pPr algn="ctr"/>
            <a:r>
              <a:rPr lang="en-GB" sz="1600" b="1" dirty="0" err="1">
                <a:solidFill>
                  <a:srgbClr val="C00000"/>
                </a:solidFill>
                <a:latin typeface="Consolas" panose="020B0609020204030204" pitchFamily="49" charset="0"/>
                <a:cs typeface="Consolas" panose="020B0609020204030204" pitchFamily="49" charset="0"/>
              </a:rPr>
              <a:t>0x11111111</a:t>
            </a:r>
            <a:endParaRPr lang="en-US" sz="1600" b="1" dirty="0">
              <a:solidFill>
                <a:srgbClr val="C00000"/>
              </a:solidFill>
              <a:latin typeface="Consolas" panose="020B0609020204030204" pitchFamily="49" charset="0"/>
              <a:cs typeface="Consolas" panose="020B0609020204030204" pitchFamily="49" charset="0"/>
            </a:endParaRPr>
          </a:p>
        </p:txBody>
      </p:sp>
      <p:sp>
        <p:nvSpPr>
          <p:cNvPr id="35" name="TextBox 34"/>
          <p:cNvSpPr txBox="1"/>
          <p:nvPr/>
        </p:nvSpPr>
        <p:spPr>
          <a:xfrm>
            <a:off x="7756145" y="4063355"/>
            <a:ext cx="1296142" cy="338554"/>
          </a:xfrm>
          <a:prstGeom prst="rect">
            <a:avLst/>
          </a:prstGeom>
          <a:noFill/>
        </p:spPr>
        <p:txBody>
          <a:bodyPr wrap="square" rtlCol="0">
            <a:spAutoFit/>
          </a:bodyPr>
          <a:lstStyle/>
          <a:p>
            <a:pPr algn="ctr"/>
            <a:r>
              <a:rPr lang="en-US" sz="1600" b="1" dirty="0" err="1">
                <a:latin typeface="Consolas" panose="020B0609020204030204" pitchFamily="49" charset="0"/>
                <a:cs typeface="Consolas" panose="020B0609020204030204" pitchFamily="49" charset="0"/>
              </a:rPr>
              <a:t>xxxxxxxx</a:t>
            </a:r>
            <a:endParaRPr lang="en-US" sz="1600" b="1" dirty="0">
              <a:latin typeface="Consolas" panose="020B0609020204030204" pitchFamily="49" charset="0"/>
              <a:cs typeface="Consolas" panose="020B0609020204030204" pitchFamily="49" charset="0"/>
            </a:endParaRPr>
          </a:p>
        </p:txBody>
      </p:sp>
    </p:spTree>
    <p:extLst>
      <p:ext uri="{BB962C8B-B14F-4D97-AF65-F5344CB8AC3E}">
        <p14:creationId xmlns:p14="http://schemas.microsoft.com/office/powerpoint/2010/main" val="18769204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p:cNvSpPr/>
          <p:nvPr/>
        </p:nvSpPr>
        <p:spPr>
          <a:xfrm>
            <a:off x="5651376" y="2348880"/>
            <a:ext cx="1296144" cy="360040"/>
          </a:xfrm>
          <a:prstGeom prst="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29" name="Rectangle 28"/>
          <p:cNvSpPr/>
          <p:nvPr/>
        </p:nvSpPr>
        <p:spPr>
          <a:xfrm>
            <a:off x="7754164" y="2984680"/>
            <a:ext cx="1296144" cy="360040"/>
          </a:xfrm>
          <a:prstGeom prst="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27" name="Rectangle 26"/>
          <p:cNvSpPr/>
          <p:nvPr/>
        </p:nvSpPr>
        <p:spPr>
          <a:xfrm>
            <a:off x="7754164" y="4423395"/>
            <a:ext cx="1296144" cy="360040"/>
          </a:xfrm>
          <a:prstGeom prst="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2" name="Title 1"/>
          <p:cNvSpPr>
            <a:spLocks noGrp="1"/>
          </p:cNvSpPr>
          <p:nvPr>
            <p:ph type="title"/>
          </p:nvPr>
        </p:nvSpPr>
        <p:spPr/>
        <p:txBody>
          <a:bodyPr/>
          <a:lstStyle/>
          <a:p>
            <a:r>
              <a:rPr lang="en-GB" dirty="0"/>
              <a:t>Example: swap R1 &amp; R2</a:t>
            </a:r>
          </a:p>
        </p:txBody>
      </p:sp>
      <p:sp>
        <p:nvSpPr>
          <p:cNvPr id="6" name="Rectangle 5"/>
          <p:cNvSpPr/>
          <p:nvPr/>
        </p:nvSpPr>
        <p:spPr>
          <a:xfrm>
            <a:off x="5651376"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7" name="TextBox 6"/>
          <p:cNvSpPr txBox="1"/>
          <p:nvPr/>
        </p:nvSpPr>
        <p:spPr>
          <a:xfrm>
            <a:off x="5075312" y="1628800"/>
            <a:ext cx="576064" cy="338554"/>
          </a:xfrm>
          <a:prstGeom prst="rect">
            <a:avLst/>
          </a:prstGeom>
          <a:noFill/>
        </p:spPr>
        <p:txBody>
          <a:bodyPr wrap="square" rtlCol="0">
            <a:spAutoFit/>
          </a:bodyPr>
          <a:lstStyle/>
          <a:p>
            <a:r>
              <a:rPr lang="en-GB" sz="1600" b="1" dirty="0">
                <a:latin typeface="Consolas" panose="020B0609020204030204" pitchFamily="49" charset="0"/>
                <a:cs typeface="Consolas" panose="020B0609020204030204" pitchFamily="49" charset="0"/>
              </a:rPr>
              <a:t>R1</a:t>
            </a:r>
          </a:p>
        </p:txBody>
      </p:sp>
      <p:sp>
        <p:nvSpPr>
          <p:cNvPr id="9" name="Rectangle 8"/>
          <p:cNvSpPr/>
          <p:nvPr/>
        </p:nvSpPr>
        <p:spPr>
          <a:xfrm>
            <a:off x="5651376" y="198884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10" name="TextBox 9"/>
          <p:cNvSpPr txBox="1"/>
          <p:nvPr/>
        </p:nvSpPr>
        <p:spPr>
          <a:xfrm>
            <a:off x="5075312" y="1988840"/>
            <a:ext cx="576064" cy="338554"/>
          </a:xfrm>
          <a:prstGeom prst="rect">
            <a:avLst/>
          </a:prstGeom>
          <a:noFill/>
        </p:spPr>
        <p:txBody>
          <a:bodyPr wrap="square" rtlCol="0">
            <a:spAutoFit/>
          </a:bodyPr>
          <a:lstStyle/>
          <a:p>
            <a:r>
              <a:rPr lang="en-GB" sz="1600" b="1" dirty="0">
                <a:latin typeface="Consolas" panose="020B0609020204030204" pitchFamily="49" charset="0"/>
                <a:cs typeface="Consolas" panose="020B0609020204030204" pitchFamily="49" charset="0"/>
              </a:rPr>
              <a:t>R2</a:t>
            </a:r>
          </a:p>
        </p:txBody>
      </p:sp>
      <p:sp>
        <p:nvSpPr>
          <p:cNvPr id="12" name="Rectangle 11"/>
          <p:cNvSpPr/>
          <p:nvPr/>
        </p:nvSpPr>
        <p:spPr>
          <a:xfrm>
            <a:off x="5651376" y="270892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13" name="TextBox 12"/>
          <p:cNvSpPr txBox="1"/>
          <p:nvPr/>
        </p:nvSpPr>
        <p:spPr>
          <a:xfrm>
            <a:off x="4495800" y="2708920"/>
            <a:ext cx="1155576" cy="338554"/>
          </a:xfrm>
          <a:prstGeom prst="rect">
            <a:avLst/>
          </a:prstGeom>
          <a:noFill/>
        </p:spPr>
        <p:txBody>
          <a:bodyPr wrap="square" rtlCol="0">
            <a:spAutoFit/>
          </a:bodyPr>
          <a:lstStyle/>
          <a:p>
            <a:pPr algn="r"/>
            <a:r>
              <a:rPr lang="en-GB" sz="1600" b="1" dirty="0" err="1">
                <a:latin typeface="Consolas" panose="020B0609020204030204" pitchFamily="49" charset="0"/>
                <a:cs typeface="Consolas" panose="020B0609020204030204" pitchFamily="49" charset="0"/>
              </a:rPr>
              <a:t>R13</a:t>
            </a:r>
            <a:r>
              <a:rPr lang="en-GB" sz="1600" b="1" dirty="0">
                <a:latin typeface="Consolas" panose="020B0609020204030204" pitchFamily="49" charset="0"/>
                <a:cs typeface="Consolas" panose="020B0609020204030204" pitchFamily="49" charset="0"/>
              </a:rPr>
              <a:t> (</a:t>
            </a:r>
            <a:r>
              <a:rPr lang="en-GB" sz="1600" b="1" dirty="0" err="1">
                <a:latin typeface="Consolas" panose="020B0609020204030204" pitchFamily="49" charset="0"/>
                <a:cs typeface="Consolas" panose="020B0609020204030204" pitchFamily="49" charset="0"/>
              </a:rPr>
              <a:t>SP</a:t>
            </a:r>
            <a:r>
              <a:rPr lang="en-GB" sz="1600" b="1" dirty="0">
                <a:latin typeface="Consolas" panose="020B0609020204030204" pitchFamily="49" charset="0"/>
                <a:cs typeface="Consolas" panose="020B0609020204030204" pitchFamily="49" charset="0"/>
              </a:rPr>
              <a:t>)</a:t>
            </a:r>
          </a:p>
        </p:txBody>
      </p:sp>
      <p:sp>
        <p:nvSpPr>
          <p:cNvPr id="14" name="Rectangle 13"/>
          <p:cNvSpPr/>
          <p:nvPr/>
        </p:nvSpPr>
        <p:spPr>
          <a:xfrm>
            <a:off x="7754164" y="3343275"/>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15" name="TextBox 14"/>
          <p:cNvSpPr txBox="1"/>
          <p:nvPr/>
        </p:nvSpPr>
        <p:spPr>
          <a:xfrm>
            <a:off x="9050308" y="3343275"/>
            <a:ext cx="1368152" cy="338554"/>
          </a:xfrm>
          <a:prstGeom prst="rect">
            <a:avLst/>
          </a:prstGeom>
          <a:noFill/>
        </p:spPr>
        <p:txBody>
          <a:bodyPr wrap="square" rtlCol="0">
            <a:spAutoFit/>
          </a:bodyPr>
          <a:lstStyle/>
          <a:p>
            <a:pPr algn="ctr"/>
            <a:r>
              <a:rPr lang="en-GB" sz="1600" b="1" dirty="0">
                <a:latin typeface="Consolas" panose="020B0609020204030204" pitchFamily="49" charset="0"/>
                <a:cs typeface="Consolas" panose="020B0609020204030204" pitchFamily="49" charset="0"/>
              </a:rPr>
              <a:t>0x20000200</a:t>
            </a:r>
          </a:p>
        </p:txBody>
      </p:sp>
      <p:sp>
        <p:nvSpPr>
          <p:cNvPr id="16" name="Rectangle 15"/>
          <p:cNvSpPr/>
          <p:nvPr/>
        </p:nvSpPr>
        <p:spPr>
          <a:xfrm>
            <a:off x="7754164" y="3703315"/>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17" name="Rectangle 16"/>
          <p:cNvSpPr/>
          <p:nvPr/>
        </p:nvSpPr>
        <p:spPr>
          <a:xfrm>
            <a:off x="7754164" y="4063355"/>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18" name="TextBox 17"/>
          <p:cNvSpPr txBox="1"/>
          <p:nvPr/>
        </p:nvSpPr>
        <p:spPr>
          <a:xfrm>
            <a:off x="9050308" y="3703315"/>
            <a:ext cx="1368152" cy="338554"/>
          </a:xfrm>
          <a:prstGeom prst="rect">
            <a:avLst/>
          </a:prstGeom>
          <a:noFill/>
        </p:spPr>
        <p:txBody>
          <a:bodyPr wrap="square" rtlCol="0">
            <a:spAutoFit/>
          </a:bodyPr>
          <a:lstStyle/>
          <a:p>
            <a:pPr algn="ctr"/>
            <a:r>
              <a:rPr lang="en-GB" sz="1600" b="1" dirty="0">
                <a:latin typeface="Consolas" panose="020B0609020204030204" pitchFamily="49" charset="0"/>
                <a:cs typeface="Consolas" panose="020B0609020204030204" pitchFamily="49" charset="0"/>
              </a:rPr>
              <a:t>0x200001FC</a:t>
            </a:r>
          </a:p>
        </p:txBody>
      </p:sp>
      <p:sp>
        <p:nvSpPr>
          <p:cNvPr id="19" name="TextBox 18"/>
          <p:cNvSpPr txBox="1"/>
          <p:nvPr/>
        </p:nvSpPr>
        <p:spPr>
          <a:xfrm>
            <a:off x="9050308" y="4063355"/>
            <a:ext cx="1368152" cy="338554"/>
          </a:xfrm>
          <a:prstGeom prst="rect">
            <a:avLst/>
          </a:prstGeom>
          <a:noFill/>
        </p:spPr>
        <p:txBody>
          <a:bodyPr wrap="square" rtlCol="0">
            <a:spAutoFit/>
          </a:bodyPr>
          <a:lstStyle/>
          <a:p>
            <a:pPr algn="ctr"/>
            <a:r>
              <a:rPr lang="en-GB" sz="1600" b="1" dirty="0">
                <a:latin typeface="Consolas" panose="020B0609020204030204" pitchFamily="49" charset="0"/>
                <a:cs typeface="Consolas" panose="020B0609020204030204" pitchFamily="49" charset="0"/>
              </a:rPr>
              <a:t>0x200001F8</a:t>
            </a:r>
          </a:p>
        </p:txBody>
      </p:sp>
      <p:sp>
        <p:nvSpPr>
          <p:cNvPr id="20" name="TextBox 19"/>
          <p:cNvSpPr txBox="1"/>
          <p:nvPr/>
        </p:nvSpPr>
        <p:spPr>
          <a:xfrm>
            <a:off x="5651376" y="2708920"/>
            <a:ext cx="1368152" cy="338554"/>
          </a:xfrm>
          <a:prstGeom prst="rect">
            <a:avLst/>
          </a:prstGeom>
          <a:noFill/>
        </p:spPr>
        <p:txBody>
          <a:bodyPr wrap="square" rtlCol="0">
            <a:spAutoFit/>
          </a:bodyPr>
          <a:lstStyle/>
          <a:p>
            <a:pPr algn="ctr"/>
            <a:r>
              <a:rPr lang="en-GB" sz="1600" b="1" dirty="0" err="1">
                <a:latin typeface="Consolas" panose="020B0609020204030204" pitchFamily="49" charset="0"/>
                <a:cs typeface="Consolas" panose="020B0609020204030204" pitchFamily="49" charset="0"/>
              </a:rPr>
              <a:t>0x20000</a:t>
            </a:r>
            <a:r>
              <a:rPr lang="en-GB" sz="1600" b="1" dirty="0" err="1">
                <a:solidFill>
                  <a:srgbClr val="C00000"/>
                </a:solidFill>
                <a:latin typeface="Consolas" panose="020B0609020204030204" pitchFamily="49" charset="0"/>
                <a:cs typeface="Consolas" panose="020B0609020204030204" pitchFamily="49" charset="0"/>
              </a:rPr>
              <a:t>1F8</a:t>
            </a:r>
            <a:endParaRPr lang="en-GB" sz="1600" b="1" dirty="0">
              <a:solidFill>
                <a:srgbClr val="C00000"/>
              </a:solidFill>
              <a:latin typeface="Consolas" panose="020B0609020204030204" pitchFamily="49" charset="0"/>
              <a:cs typeface="Consolas" panose="020B0609020204030204" pitchFamily="49" charset="0"/>
            </a:endParaRPr>
          </a:p>
        </p:txBody>
      </p:sp>
      <p:sp>
        <p:nvSpPr>
          <p:cNvPr id="21" name="TextBox 20"/>
          <p:cNvSpPr txBox="1"/>
          <p:nvPr/>
        </p:nvSpPr>
        <p:spPr>
          <a:xfrm>
            <a:off x="5651376" y="1988840"/>
            <a:ext cx="1296144" cy="338554"/>
          </a:xfrm>
          <a:prstGeom prst="rect">
            <a:avLst/>
          </a:prstGeom>
          <a:noFill/>
        </p:spPr>
        <p:txBody>
          <a:bodyPr wrap="square" rtlCol="0">
            <a:spAutoFit/>
          </a:bodyPr>
          <a:lstStyle/>
          <a:p>
            <a:pPr algn="r"/>
            <a:r>
              <a:rPr lang="en-GB" sz="1600" b="1" dirty="0" err="1">
                <a:latin typeface="Consolas" panose="020B0609020204030204" pitchFamily="49" charset="0"/>
                <a:cs typeface="Consolas" panose="020B0609020204030204" pitchFamily="49" charset="0"/>
              </a:rPr>
              <a:t>0x22222222</a:t>
            </a:r>
            <a:endParaRPr lang="en-GB" sz="1600" b="1" dirty="0">
              <a:latin typeface="Consolas" panose="020B0609020204030204" pitchFamily="49" charset="0"/>
              <a:cs typeface="Consolas" panose="020B0609020204030204" pitchFamily="49" charset="0"/>
            </a:endParaRPr>
          </a:p>
        </p:txBody>
      </p:sp>
      <p:sp>
        <p:nvSpPr>
          <p:cNvPr id="22" name="TextBox 21"/>
          <p:cNvSpPr txBox="1"/>
          <p:nvPr/>
        </p:nvSpPr>
        <p:spPr>
          <a:xfrm>
            <a:off x="5651376" y="1628800"/>
            <a:ext cx="1296144" cy="338554"/>
          </a:xfrm>
          <a:prstGeom prst="rect">
            <a:avLst/>
          </a:prstGeom>
          <a:noFill/>
        </p:spPr>
        <p:txBody>
          <a:bodyPr wrap="square" rtlCol="0">
            <a:spAutoFit/>
          </a:bodyPr>
          <a:lstStyle/>
          <a:p>
            <a:pPr algn="r"/>
            <a:r>
              <a:rPr lang="en-GB" sz="1600" b="1" dirty="0" err="1">
                <a:latin typeface="Consolas" panose="020B0609020204030204" pitchFamily="49" charset="0"/>
                <a:cs typeface="Consolas" panose="020B0609020204030204" pitchFamily="49" charset="0"/>
              </a:rPr>
              <a:t>0x11111111</a:t>
            </a:r>
            <a:endParaRPr lang="en-GB" sz="1600" b="1" dirty="0">
              <a:latin typeface="Consolas" panose="020B0609020204030204" pitchFamily="49" charset="0"/>
              <a:cs typeface="Consolas" panose="020B0609020204030204" pitchFamily="49" charset="0"/>
            </a:endParaRPr>
          </a:p>
        </p:txBody>
      </p:sp>
      <p:cxnSp>
        <p:nvCxnSpPr>
          <p:cNvPr id="24" name="Straight Arrow Connector 23"/>
          <p:cNvCxnSpPr>
            <a:endCxn id="17" idx="1"/>
          </p:cNvCxnSpPr>
          <p:nvPr/>
        </p:nvCxnSpPr>
        <p:spPr>
          <a:xfrm>
            <a:off x="6953518" y="2891803"/>
            <a:ext cx="800647" cy="1351573"/>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fld id="{EA7C8D44-3667-46F6-9772-CC52308E2A7F}" type="slidenum">
              <a:rPr kumimoji="0" lang="en-US" smtClean="0"/>
              <a:pPr/>
              <a:t>19</a:t>
            </a:fld>
            <a:endParaRPr kumimoji="0" lang="en-US"/>
          </a:p>
        </p:txBody>
      </p:sp>
      <p:sp>
        <p:nvSpPr>
          <p:cNvPr id="23" name="TextBox 22"/>
          <p:cNvSpPr txBox="1"/>
          <p:nvPr/>
        </p:nvSpPr>
        <p:spPr>
          <a:xfrm>
            <a:off x="7754165" y="3352800"/>
            <a:ext cx="1296142" cy="338554"/>
          </a:xfrm>
          <a:prstGeom prst="rect">
            <a:avLst/>
          </a:prstGeom>
          <a:noFill/>
        </p:spPr>
        <p:txBody>
          <a:bodyPr wrap="square" rtlCol="0">
            <a:spAutoFit/>
          </a:bodyPr>
          <a:lstStyle/>
          <a:p>
            <a:pPr algn="ctr"/>
            <a:r>
              <a:rPr lang="en-US" sz="1600" b="1" dirty="0" err="1">
                <a:latin typeface="Consolas" panose="020B0609020204030204" pitchFamily="49" charset="0"/>
                <a:cs typeface="Consolas" panose="020B0609020204030204" pitchFamily="49" charset="0"/>
              </a:rPr>
              <a:t>xxxxxxxx</a:t>
            </a:r>
            <a:endParaRPr lang="en-US" sz="1600" b="1" dirty="0">
              <a:latin typeface="Consolas" panose="020B0609020204030204" pitchFamily="49" charset="0"/>
              <a:cs typeface="Consolas" panose="020B0609020204030204" pitchFamily="49" charset="0"/>
            </a:endParaRPr>
          </a:p>
        </p:txBody>
      </p:sp>
      <p:sp>
        <p:nvSpPr>
          <p:cNvPr id="25" name="Rounded Rectangle 24"/>
          <p:cNvSpPr/>
          <p:nvPr/>
        </p:nvSpPr>
        <p:spPr>
          <a:xfrm>
            <a:off x="2438400" y="2528900"/>
            <a:ext cx="1905000" cy="207836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None/>
            </a:pPr>
            <a:r>
              <a:rPr lang="en-GB" sz="2400" dirty="0">
                <a:solidFill>
                  <a:schemeClr val="tx1"/>
                </a:solidFill>
                <a:latin typeface="Consolas" panose="020B0609020204030204" pitchFamily="49" charset="0"/>
                <a:cs typeface="Consolas" panose="020B0609020204030204" pitchFamily="49" charset="0"/>
              </a:rPr>
              <a:t>PUSH {</a:t>
            </a:r>
            <a:r>
              <a:rPr lang="en-GB" sz="2400" dirty="0" err="1">
                <a:solidFill>
                  <a:schemeClr val="tx1"/>
                </a:solidFill>
                <a:latin typeface="Consolas" panose="020B0609020204030204" pitchFamily="49" charset="0"/>
                <a:cs typeface="Consolas" panose="020B0609020204030204" pitchFamily="49" charset="0"/>
              </a:rPr>
              <a:t>R1</a:t>
            </a:r>
            <a:r>
              <a:rPr lang="en-GB" sz="2400" dirty="0">
                <a:solidFill>
                  <a:schemeClr val="tx1"/>
                </a:solidFill>
                <a:latin typeface="Consolas" panose="020B0609020204030204" pitchFamily="49" charset="0"/>
                <a:cs typeface="Consolas" panose="020B0609020204030204" pitchFamily="49" charset="0"/>
              </a:rPr>
              <a:t>}</a:t>
            </a:r>
          </a:p>
          <a:p>
            <a:pPr>
              <a:buNone/>
            </a:pPr>
            <a:r>
              <a:rPr lang="en-GB" sz="2400" dirty="0">
                <a:solidFill>
                  <a:srgbClr val="C00000"/>
                </a:solidFill>
                <a:latin typeface="Consolas" panose="020B0609020204030204" pitchFamily="49" charset="0"/>
                <a:cs typeface="Consolas" panose="020B0609020204030204" pitchFamily="49" charset="0"/>
              </a:rPr>
              <a:t>PUSH {</a:t>
            </a:r>
            <a:r>
              <a:rPr lang="en-GB" sz="2400" dirty="0" err="1">
                <a:solidFill>
                  <a:srgbClr val="C00000"/>
                </a:solidFill>
                <a:latin typeface="Consolas" panose="020B0609020204030204" pitchFamily="49" charset="0"/>
                <a:cs typeface="Consolas" panose="020B0609020204030204" pitchFamily="49" charset="0"/>
              </a:rPr>
              <a:t>R2</a:t>
            </a:r>
            <a:r>
              <a:rPr lang="en-GB" sz="2400" dirty="0">
                <a:solidFill>
                  <a:srgbClr val="C00000"/>
                </a:solidFill>
                <a:latin typeface="Consolas" panose="020B0609020204030204" pitchFamily="49" charset="0"/>
                <a:cs typeface="Consolas" panose="020B0609020204030204" pitchFamily="49" charset="0"/>
              </a:rPr>
              <a:t>}</a:t>
            </a:r>
          </a:p>
          <a:p>
            <a:pPr>
              <a:buNone/>
            </a:pPr>
            <a:r>
              <a:rPr lang="en-GB" sz="2400" dirty="0">
                <a:solidFill>
                  <a:schemeClr val="tx1"/>
                </a:solidFill>
                <a:latin typeface="Consolas" panose="020B0609020204030204" pitchFamily="49" charset="0"/>
                <a:cs typeface="Consolas" panose="020B0609020204030204" pitchFamily="49" charset="0"/>
              </a:rPr>
              <a:t>POP  {</a:t>
            </a:r>
            <a:r>
              <a:rPr lang="en-GB" sz="2400" dirty="0" err="1">
                <a:solidFill>
                  <a:schemeClr val="tx1"/>
                </a:solidFill>
                <a:latin typeface="Consolas" panose="020B0609020204030204" pitchFamily="49" charset="0"/>
                <a:cs typeface="Consolas" panose="020B0609020204030204" pitchFamily="49" charset="0"/>
              </a:rPr>
              <a:t>R1</a:t>
            </a:r>
            <a:r>
              <a:rPr lang="en-GB" sz="2400" dirty="0">
                <a:solidFill>
                  <a:schemeClr val="tx1"/>
                </a:solidFill>
                <a:latin typeface="Consolas" panose="020B0609020204030204" pitchFamily="49" charset="0"/>
                <a:cs typeface="Consolas" panose="020B0609020204030204" pitchFamily="49" charset="0"/>
              </a:rPr>
              <a:t>}</a:t>
            </a:r>
          </a:p>
          <a:p>
            <a:pPr>
              <a:buNone/>
            </a:pPr>
            <a:r>
              <a:rPr lang="en-GB" sz="2400" dirty="0">
                <a:solidFill>
                  <a:schemeClr val="tx1"/>
                </a:solidFill>
                <a:latin typeface="Consolas" panose="020B0609020204030204" pitchFamily="49" charset="0"/>
                <a:cs typeface="Consolas" panose="020B0609020204030204" pitchFamily="49" charset="0"/>
              </a:rPr>
              <a:t>POP  {</a:t>
            </a:r>
            <a:r>
              <a:rPr lang="en-GB" sz="2400" dirty="0" err="1">
                <a:solidFill>
                  <a:schemeClr val="tx1"/>
                </a:solidFill>
                <a:latin typeface="Consolas" panose="020B0609020204030204" pitchFamily="49" charset="0"/>
                <a:cs typeface="Consolas" panose="020B0609020204030204" pitchFamily="49" charset="0"/>
              </a:rPr>
              <a:t>R2</a:t>
            </a:r>
            <a:r>
              <a:rPr lang="en-GB" sz="2400" dirty="0">
                <a:solidFill>
                  <a:schemeClr val="tx1"/>
                </a:solidFill>
                <a:latin typeface="Consolas" panose="020B0609020204030204" pitchFamily="49" charset="0"/>
                <a:cs typeface="Consolas" panose="020B0609020204030204" pitchFamily="49" charset="0"/>
              </a:rPr>
              <a:t>}</a:t>
            </a:r>
          </a:p>
        </p:txBody>
      </p:sp>
      <p:sp>
        <p:nvSpPr>
          <p:cNvPr id="3" name="TextBox 2"/>
          <p:cNvSpPr txBox="1"/>
          <p:nvPr/>
        </p:nvSpPr>
        <p:spPr>
          <a:xfrm>
            <a:off x="7754165" y="4989423"/>
            <a:ext cx="1298123" cy="369332"/>
          </a:xfrm>
          <a:prstGeom prst="rect">
            <a:avLst/>
          </a:prstGeom>
          <a:noFill/>
        </p:spPr>
        <p:txBody>
          <a:bodyPr wrap="square" rtlCol="0">
            <a:spAutoFit/>
          </a:bodyPr>
          <a:lstStyle/>
          <a:p>
            <a:pPr algn="ctr"/>
            <a:r>
              <a:rPr lang="en-US" dirty="0"/>
              <a:t>memory</a:t>
            </a:r>
          </a:p>
        </p:txBody>
      </p:sp>
      <p:sp>
        <p:nvSpPr>
          <p:cNvPr id="28" name="TextBox 27"/>
          <p:cNvSpPr txBox="1"/>
          <p:nvPr/>
        </p:nvSpPr>
        <p:spPr>
          <a:xfrm>
            <a:off x="9262364" y="2615348"/>
            <a:ext cx="944041" cy="369332"/>
          </a:xfrm>
          <a:prstGeom prst="rect">
            <a:avLst/>
          </a:prstGeom>
          <a:noFill/>
        </p:spPr>
        <p:txBody>
          <a:bodyPr wrap="none" rtlCol="0">
            <a:spAutoFit/>
          </a:bodyPr>
          <a:lstStyle/>
          <a:p>
            <a:r>
              <a:rPr lang="en-US" dirty="0"/>
              <a:t>Address</a:t>
            </a:r>
          </a:p>
        </p:txBody>
      </p:sp>
      <p:sp>
        <p:nvSpPr>
          <p:cNvPr id="30" name="TextBox 29"/>
          <p:cNvSpPr txBox="1"/>
          <p:nvPr/>
        </p:nvSpPr>
        <p:spPr>
          <a:xfrm>
            <a:off x="1676400" y="3200400"/>
            <a:ext cx="465192" cy="369332"/>
          </a:xfrm>
          <a:prstGeom prst="rect">
            <a:avLst/>
          </a:prstGeom>
          <a:noFill/>
        </p:spPr>
        <p:txBody>
          <a:bodyPr wrap="none" rtlCol="0">
            <a:spAutoFit/>
          </a:bodyPr>
          <a:lstStyle/>
          <a:p>
            <a:r>
              <a:rPr lang="en-US" dirty="0">
                <a:solidFill>
                  <a:srgbClr val="C00000"/>
                </a:solidFill>
              </a:rPr>
              <a:t>PC</a:t>
            </a:r>
          </a:p>
        </p:txBody>
      </p:sp>
      <p:cxnSp>
        <p:nvCxnSpPr>
          <p:cNvPr id="32" name="Straight Arrow Connector 31"/>
          <p:cNvCxnSpPr/>
          <p:nvPr/>
        </p:nvCxnSpPr>
        <p:spPr>
          <a:xfrm>
            <a:off x="2057400" y="3378764"/>
            <a:ext cx="525408" cy="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7756145" y="3724801"/>
            <a:ext cx="1296142" cy="338554"/>
          </a:xfrm>
          <a:prstGeom prst="rect">
            <a:avLst/>
          </a:prstGeom>
          <a:noFill/>
        </p:spPr>
        <p:txBody>
          <a:bodyPr wrap="square" rtlCol="0">
            <a:spAutoFit/>
          </a:bodyPr>
          <a:lstStyle/>
          <a:p>
            <a:pPr algn="ctr"/>
            <a:r>
              <a:rPr lang="en-GB" sz="1600" b="1" dirty="0" err="1">
                <a:solidFill>
                  <a:srgbClr val="C00000"/>
                </a:solidFill>
                <a:latin typeface="Consolas" panose="020B0609020204030204" pitchFamily="49" charset="0"/>
                <a:cs typeface="Consolas" panose="020B0609020204030204" pitchFamily="49" charset="0"/>
              </a:rPr>
              <a:t>0x11111111</a:t>
            </a:r>
            <a:endParaRPr lang="en-US" sz="1600" b="1" dirty="0">
              <a:solidFill>
                <a:srgbClr val="C00000"/>
              </a:solidFill>
              <a:latin typeface="Consolas" panose="020B0609020204030204" pitchFamily="49" charset="0"/>
              <a:cs typeface="Consolas" panose="020B0609020204030204" pitchFamily="49" charset="0"/>
            </a:endParaRPr>
          </a:p>
        </p:txBody>
      </p:sp>
      <p:sp>
        <p:nvSpPr>
          <p:cNvPr id="35" name="TextBox 34"/>
          <p:cNvSpPr txBox="1"/>
          <p:nvPr/>
        </p:nvSpPr>
        <p:spPr>
          <a:xfrm>
            <a:off x="7756145" y="4063356"/>
            <a:ext cx="1296142" cy="584775"/>
          </a:xfrm>
          <a:prstGeom prst="rect">
            <a:avLst/>
          </a:prstGeom>
          <a:noFill/>
        </p:spPr>
        <p:txBody>
          <a:bodyPr wrap="square" rtlCol="0">
            <a:spAutoFit/>
          </a:bodyPr>
          <a:lstStyle/>
          <a:p>
            <a:pPr algn="ctr"/>
            <a:r>
              <a:rPr lang="en-GB" sz="1600" b="1" dirty="0" err="1">
                <a:solidFill>
                  <a:srgbClr val="C00000"/>
                </a:solidFill>
                <a:latin typeface="Consolas" panose="020B0609020204030204" pitchFamily="49" charset="0"/>
                <a:cs typeface="Consolas" panose="020B0609020204030204" pitchFamily="49" charset="0"/>
              </a:rPr>
              <a:t>0x22222222</a:t>
            </a:r>
            <a:endParaRPr lang="en-GB" sz="1600" b="1" dirty="0">
              <a:solidFill>
                <a:srgbClr val="C00000"/>
              </a:solidFill>
              <a:latin typeface="Consolas" panose="020B0609020204030204" pitchFamily="49" charset="0"/>
              <a:cs typeface="Consolas" panose="020B0609020204030204" pitchFamily="49" charset="0"/>
            </a:endParaRPr>
          </a:p>
          <a:p>
            <a:pPr algn="ctr"/>
            <a:endParaRPr lang="en-US" sz="1600" b="1" dirty="0">
              <a:latin typeface="Consolas" panose="020B0609020204030204" pitchFamily="49" charset="0"/>
              <a:cs typeface="Consolas" panose="020B0609020204030204" pitchFamily="49" charset="0"/>
            </a:endParaRPr>
          </a:p>
        </p:txBody>
      </p:sp>
    </p:spTree>
    <p:extLst>
      <p:ext uri="{BB962C8B-B14F-4D97-AF65-F5344CB8AC3E}">
        <p14:creationId xmlns:p14="http://schemas.microsoft.com/office/powerpoint/2010/main" val="37519151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2</a:t>
            </a:fld>
            <a:endParaRPr kumimoji="0" lang="en-US" dirty="0"/>
          </a:p>
        </p:txBody>
      </p:sp>
      <p:sp>
        <p:nvSpPr>
          <p:cNvPr id="4" name="Content Placeholder 3"/>
          <p:cNvSpPr>
            <a:spLocks noGrp="1"/>
          </p:cNvSpPr>
          <p:nvPr>
            <p:ph sz="quarter" idx="1"/>
          </p:nvPr>
        </p:nvSpPr>
        <p:spPr/>
        <p:txBody>
          <a:bodyPr/>
          <a:lstStyle/>
          <a:p>
            <a:r>
              <a:rPr lang="en-US" dirty="0"/>
              <a:t>How to call a subroutine?</a:t>
            </a:r>
          </a:p>
          <a:p>
            <a:r>
              <a:rPr lang="en-US" dirty="0"/>
              <a:t>How to return the control back to the caller?</a:t>
            </a:r>
          </a:p>
          <a:p>
            <a:r>
              <a:rPr lang="en-US" dirty="0"/>
              <a:t>How to pass arguments into a subroutine?</a:t>
            </a:r>
          </a:p>
          <a:p>
            <a:r>
              <a:rPr lang="en-US" dirty="0"/>
              <a:t>How to return a value in a subroutine?</a:t>
            </a:r>
          </a:p>
          <a:p>
            <a:r>
              <a:rPr lang="en-US" dirty="0"/>
              <a:t>How to preserve the running environment for the caller?</a:t>
            </a:r>
          </a:p>
        </p:txBody>
      </p:sp>
    </p:spTree>
    <p:extLst>
      <p:ext uri="{BB962C8B-B14F-4D97-AF65-F5344CB8AC3E}">
        <p14:creationId xmlns:p14="http://schemas.microsoft.com/office/powerpoint/2010/main" val="42793113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p:cNvSpPr/>
          <p:nvPr/>
        </p:nvSpPr>
        <p:spPr>
          <a:xfrm>
            <a:off x="5651376" y="2348880"/>
            <a:ext cx="1296144" cy="360040"/>
          </a:xfrm>
          <a:prstGeom prst="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29" name="Rectangle 28"/>
          <p:cNvSpPr/>
          <p:nvPr/>
        </p:nvSpPr>
        <p:spPr>
          <a:xfrm>
            <a:off x="7754164" y="2984680"/>
            <a:ext cx="1296144" cy="360040"/>
          </a:xfrm>
          <a:prstGeom prst="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27" name="Rectangle 26"/>
          <p:cNvSpPr/>
          <p:nvPr/>
        </p:nvSpPr>
        <p:spPr>
          <a:xfrm>
            <a:off x="7754164" y="4423395"/>
            <a:ext cx="1296144" cy="360040"/>
          </a:xfrm>
          <a:prstGeom prst="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2" name="Title 1"/>
          <p:cNvSpPr>
            <a:spLocks noGrp="1"/>
          </p:cNvSpPr>
          <p:nvPr>
            <p:ph type="title"/>
          </p:nvPr>
        </p:nvSpPr>
        <p:spPr/>
        <p:txBody>
          <a:bodyPr/>
          <a:lstStyle/>
          <a:p>
            <a:r>
              <a:rPr lang="en-GB" dirty="0"/>
              <a:t>Example: swap R1 &amp; R2</a:t>
            </a:r>
          </a:p>
        </p:txBody>
      </p:sp>
      <p:sp>
        <p:nvSpPr>
          <p:cNvPr id="6" name="Rectangle 5"/>
          <p:cNvSpPr/>
          <p:nvPr/>
        </p:nvSpPr>
        <p:spPr>
          <a:xfrm>
            <a:off x="5651376"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7" name="TextBox 6"/>
          <p:cNvSpPr txBox="1"/>
          <p:nvPr/>
        </p:nvSpPr>
        <p:spPr>
          <a:xfrm>
            <a:off x="5075312" y="1628800"/>
            <a:ext cx="576064" cy="338554"/>
          </a:xfrm>
          <a:prstGeom prst="rect">
            <a:avLst/>
          </a:prstGeom>
          <a:noFill/>
        </p:spPr>
        <p:txBody>
          <a:bodyPr wrap="square" rtlCol="0">
            <a:spAutoFit/>
          </a:bodyPr>
          <a:lstStyle/>
          <a:p>
            <a:r>
              <a:rPr lang="en-GB" sz="1600" b="1" dirty="0">
                <a:latin typeface="Consolas" panose="020B0609020204030204" pitchFamily="49" charset="0"/>
                <a:cs typeface="Consolas" panose="020B0609020204030204" pitchFamily="49" charset="0"/>
              </a:rPr>
              <a:t>R1</a:t>
            </a:r>
          </a:p>
        </p:txBody>
      </p:sp>
      <p:sp>
        <p:nvSpPr>
          <p:cNvPr id="9" name="Rectangle 8"/>
          <p:cNvSpPr/>
          <p:nvPr/>
        </p:nvSpPr>
        <p:spPr>
          <a:xfrm>
            <a:off x="5651376" y="198884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10" name="TextBox 9"/>
          <p:cNvSpPr txBox="1"/>
          <p:nvPr/>
        </p:nvSpPr>
        <p:spPr>
          <a:xfrm>
            <a:off x="5075312" y="1988840"/>
            <a:ext cx="576064" cy="338554"/>
          </a:xfrm>
          <a:prstGeom prst="rect">
            <a:avLst/>
          </a:prstGeom>
          <a:noFill/>
        </p:spPr>
        <p:txBody>
          <a:bodyPr wrap="square" rtlCol="0">
            <a:spAutoFit/>
          </a:bodyPr>
          <a:lstStyle/>
          <a:p>
            <a:r>
              <a:rPr lang="en-GB" sz="1600" b="1" dirty="0">
                <a:latin typeface="Consolas" panose="020B0609020204030204" pitchFamily="49" charset="0"/>
                <a:cs typeface="Consolas" panose="020B0609020204030204" pitchFamily="49" charset="0"/>
              </a:rPr>
              <a:t>R2</a:t>
            </a:r>
          </a:p>
        </p:txBody>
      </p:sp>
      <p:sp>
        <p:nvSpPr>
          <p:cNvPr id="12" name="Rectangle 11"/>
          <p:cNvSpPr/>
          <p:nvPr/>
        </p:nvSpPr>
        <p:spPr>
          <a:xfrm>
            <a:off x="5651376" y="270892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13" name="TextBox 12"/>
          <p:cNvSpPr txBox="1"/>
          <p:nvPr/>
        </p:nvSpPr>
        <p:spPr>
          <a:xfrm>
            <a:off x="4495800" y="2708920"/>
            <a:ext cx="1155576" cy="338554"/>
          </a:xfrm>
          <a:prstGeom prst="rect">
            <a:avLst/>
          </a:prstGeom>
          <a:noFill/>
        </p:spPr>
        <p:txBody>
          <a:bodyPr wrap="square" rtlCol="0">
            <a:spAutoFit/>
          </a:bodyPr>
          <a:lstStyle/>
          <a:p>
            <a:pPr algn="r"/>
            <a:r>
              <a:rPr lang="en-GB" sz="1600" b="1" dirty="0" err="1">
                <a:latin typeface="Consolas" panose="020B0609020204030204" pitchFamily="49" charset="0"/>
                <a:cs typeface="Consolas" panose="020B0609020204030204" pitchFamily="49" charset="0"/>
              </a:rPr>
              <a:t>R13</a:t>
            </a:r>
            <a:r>
              <a:rPr lang="en-GB" sz="1600" b="1" dirty="0">
                <a:latin typeface="Consolas" panose="020B0609020204030204" pitchFamily="49" charset="0"/>
                <a:cs typeface="Consolas" panose="020B0609020204030204" pitchFamily="49" charset="0"/>
              </a:rPr>
              <a:t> (</a:t>
            </a:r>
            <a:r>
              <a:rPr lang="en-GB" sz="1600" b="1" dirty="0" err="1">
                <a:latin typeface="Consolas" panose="020B0609020204030204" pitchFamily="49" charset="0"/>
                <a:cs typeface="Consolas" panose="020B0609020204030204" pitchFamily="49" charset="0"/>
              </a:rPr>
              <a:t>SP</a:t>
            </a:r>
            <a:r>
              <a:rPr lang="en-GB" sz="1600" b="1" dirty="0">
                <a:latin typeface="Consolas" panose="020B0609020204030204" pitchFamily="49" charset="0"/>
                <a:cs typeface="Consolas" panose="020B0609020204030204" pitchFamily="49" charset="0"/>
              </a:rPr>
              <a:t>)</a:t>
            </a:r>
          </a:p>
        </p:txBody>
      </p:sp>
      <p:sp>
        <p:nvSpPr>
          <p:cNvPr id="14" name="Rectangle 13"/>
          <p:cNvSpPr/>
          <p:nvPr/>
        </p:nvSpPr>
        <p:spPr>
          <a:xfrm>
            <a:off x="7754164" y="3343275"/>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15" name="TextBox 14"/>
          <p:cNvSpPr txBox="1"/>
          <p:nvPr/>
        </p:nvSpPr>
        <p:spPr>
          <a:xfrm>
            <a:off x="9050308" y="3343275"/>
            <a:ext cx="1368152" cy="338554"/>
          </a:xfrm>
          <a:prstGeom prst="rect">
            <a:avLst/>
          </a:prstGeom>
          <a:noFill/>
        </p:spPr>
        <p:txBody>
          <a:bodyPr wrap="square" rtlCol="0">
            <a:spAutoFit/>
          </a:bodyPr>
          <a:lstStyle/>
          <a:p>
            <a:pPr algn="ctr"/>
            <a:r>
              <a:rPr lang="en-GB" sz="1600" b="1" dirty="0">
                <a:latin typeface="Consolas" panose="020B0609020204030204" pitchFamily="49" charset="0"/>
                <a:cs typeface="Consolas" panose="020B0609020204030204" pitchFamily="49" charset="0"/>
              </a:rPr>
              <a:t>0x20000200</a:t>
            </a:r>
          </a:p>
        </p:txBody>
      </p:sp>
      <p:sp>
        <p:nvSpPr>
          <p:cNvPr id="16" name="Rectangle 15"/>
          <p:cNvSpPr/>
          <p:nvPr/>
        </p:nvSpPr>
        <p:spPr>
          <a:xfrm>
            <a:off x="7754164" y="3703315"/>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17" name="Rectangle 16"/>
          <p:cNvSpPr/>
          <p:nvPr/>
        </p:nvSpPr>
        <p:spPr>
          <a:xfrm>
            <a:off x="7754164" y="4063355"/>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18" name="TextBox 17"/>
          <p:cNvSpPr txBox="1"/>
          <p:nvPr/>
        </p:nvSpPr>
        <p:spPr>
          <a:xfrm>
            <a:off x="9050308" y="3703315"/>
            <a:ext cx="1368152" cy="338554"/>
          </a:xfrm>
          <a:prstGeom prst="rect">
            <a:avLst/>
          </a:prstGeom>
          <a:noFill/>
        </p:spPr>
        <p:txBody>
          <a:bodyPr wrap="square" rtlCol="0">
            <a:spAutoFit/>
          </a:bodyPr>
          <a:lstStyle/>
          <a:p>
            <a:pPr algn="ctr"/>
            <a:r>
              <a:rPr lang="en-GB" sz="1600" b="1" dirty="0">
                <a:latin typeface="Consolas" panose="020B0609020204030204" pitchFamily="49" charset="0"/>
                <a:cs typeface="Consolas" panose="020B0609020204030204" pitchFamily="49" charset="0"/>
              </a:rPr>
              <a:t>0x200001FC</a:t>
            </a:r>
          </a:p>
        </p:txBody>
      </p:sp>
      <p:sp>
        <p:nvSpPr>
          <p:cNvPr id="19" name="TextBox 18"/>
          <p:cNvSpPr txBox="1"/>
          <p:nvPr/>
        </p:nvSpPr>
        <p:spPr>
          <a:xfrm>
            <a:off x="9050308" y="4063355"/>
            <a:ext cx="1368152" cy="338554"/>
          </a:xfrm>
          <a:prstGeom prst="rect">
            <a:avLst/>
          </a:prstGeom>
          <a:noFill/>
        </p:spPr>
        <p:txBody>
          <a:bodyPr wrap="square" rtlCol="0">
            <a:spAutoFit/>
          </a:bodyPr>
          <a:lstStyle/>
          <a:p>
            <a:pPr algn="ctr"/>
            <a:r>
              <a:rPr lang="en-GB" sz="1600" b="1" dirty="0">
                <a:latin typeface="Consolas" panose="020B0609020204030204" pitchFamily="49" charset="0"/>
                <a:cs typeface="Consolas" panose="020B0609020204030204" pitchFamily="49" charset="0"/>
              </a:rPr>
              <a:t>0x200001F8</a:t>
            </a:r>
          </a:p>
        </p:txBody>
      </p:sp>
      <p:sp>
        <p:nvSpPr>
          <p:cNvPr id="20" name="TextBox 19"/>
          <p:cNvSpPr txBox="1"/>
          <p:nvPr/>
        </p:nvSpPr>
        <p:spPr>
          <a:xfrm>
            <a:off x="5651376" y="2708920"/>
            <a:ext cx="1368152" cy="338554"/>
          </a:xfrm>
          <a:prstGeom prst="rect">
            <a:avLst/>
          </a:prstGeom>
          <a:noFill/>
        </p:spPr>
        <p:txBody>
          <a:bodyPr wrap="square" rtlCol="0">
            <a:spAutoFit/>
          </a:bodyPr>
          <a:lstStyle/>
          <a:p>
            <a:pPr algn="ctr"/>
            <a:r>
              <a:rPr lang="en-GB" sz="1600" b="1" dirty="0" err="1">
                <a:latin typeface="Consolas" panose="020B0609020204030204" pitchFamily="49" charset="0"/>
                <a:cs typeface="Consolas" panose="020B0609020204030204" pitchFamily="49" charset="0"/>
              </a:rPr>
              <a:t>0x20000</a:t>
            </a:r>
            <a:r>
              <a:rPr lang="en-GB" sz="1600" b="1" dirty="0" err="1">
                <a:solidFill>
                  <a:srgbClr val="C00000"/>
                </a:solidFill>
                <a:latin typeface="Consolas" panose="020B0609020204030204" pitchFamily="49" charset="0"/>
                <a:cs typeface="Consolas" panose="020B0609020204030204" pitchFamily="49" charset="0"/>
              </a:rPr>
              <a:t>1FC</a:t>
            </a:r>
            <a:endParaRPr lang="en-GB" sz="1600" b="1" dirty="0">
              <a:solidFill>
                <a:srgbClr val="C00000"/>
              </a:solidFill>
              <a:latin typeface="Consolas" panose="020B0609020204030204" pitchFamily="49" charset="0"/>
              <a:cs typeface="Consolas" panose="020B0609020204030204" pitchFamily="49" charset="0"/>
            </a:endParaRPr>
          </a:p>
        </p:txBody>
      </p:sp>
      <p:sp>
        <p:nvSpPr>
          <p:cNvPr id="21" name="TextBox 20"/>
          <p:cNvSpPr txBox="1"/>
          <p:nvPr/>
        </p:nvSpPr>
        <p:spPr>
          <a:xfrm>
            <a:off x="5651376" y="1988840"/>
            <a:ext cx="1296144" cy="338554"/>
          </a:xfrm>
          <a:prstGeom prst="rect">
            <a:avLst/>
          </a:prstGeom>
          <a:noFill/>
        </p:spPr>
        <p:txBody>
          <a:bodyPr wrap="square" rtlCol="0">
            <a:spAutoFit/>
          </a:bodyPr>
          <a:lstStyle/>
          <a:p>
            <a:pPr algn="r"/>
            <a:r>
              <a:rPr lang="en-GB" sz="1600" b="1" dirty="0" err="1">
                <a:latin typeface="Consolas" panose="020B0609020204030204" pitchFamily="49" charset="0"/>
                <a:cs typeface="Consolas" panose="020B0609020204030204" pitchFamily="49" charset="0"/>
              </a:rPr>
              <a:t>0x22222222</a:t>
            </a:r>
            <a:endParaRPr lang="en-GB" sz="1600" b="1" dirty="0">
              <a:latin typeface="Consolas" panose="020B0609020204030204" pitchFamily="49" charset="0"/>
              <a:cs typeface="Consolas" panose="020B0609020204030204" pitchFamily="49" charset="0"/>
            </a:endParaRPr>
          </a:p>
        </p:txBody>
      </p:sp>
      <p:sp>
        <p:nvSpPr>
          <p:cNvPr id="22" name="TextBox 21"/>
          <p:cNvSpPr txBox="1"/>
          <p:nvPr/>
        </p:nvSpPr>
        <p:spPr>
          <a:xfrm>
            <a:off x="5651376" y="1628800"/>
            <a:ext cx="1296144" cy="338554"/>
          </a:xfrm>
          <a:prstGeom prst="rect">
            <a:avLst/>
          </a:prstGeom>
          <a:noFill/>
        </p:spPr>
        <p:txBody>
          <a:bodyPr wrap="square" rtlCol="0">
            <a:spAutoFit/>
          </a:bodyPr>
          <a:lstStyle/>
          <a:p>
            <a:pPr algn="r"/>
            <a:r>
              <a:rPr lang="en-GB" sz="1600" b="1" dirty="0" err="1">
                <a:solidFill>
                  <a:srgbClr val="C00000"/>
                </a:solidFill>
                <a:latin typeface="Consolas" panose="020B0609020204030204" pitchFamily="49" charset="0"/>
                <a:cs typeface="Consolas" panose="020B0609020204030204" pitchFamily="49" charset="0"/>
              </a:rPr>
              <a:t>0x22222222</a:t>
            </a:r>
            <a:endParaRPr lang="en-GB" sz="1600" b="1" dirty="0">
              <a:latin typeface="Consolas" panose="020B0609020204030204" pitchFamily="49" charset="0"/>
              <a:cs typeface="Consolas" panose="020B0609020204030204" pitchFamily="49" charset="0"/>
            </a:endParaRPr>
          </a:p>
        </p:txBody>
      </p:sp>
      <p:cxnSp>
        <p:nvCxnSpPr>
          <p:cNvPr id="24" name="Straight Arrow Connector 23"/>
          <p:cNvCxnSpPr>
            <a:endCxn id="34" idx="1"/>
          </p:cNvCxnSpPr>
          <p:nvPr/>
        </p:nvCxnSpPr>
        <p:spPr>
          <a:xfrm>
            <a:off x="6953517" y="2891802"/>
            <a:ext cx="802628" cy="1002276"/>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fld id="{EA7C8D44-3667-46F6-9772-CC52308E2A7F}" type="slidenum">
              <a:rPr kumimoji="0" lang="en-US" smtClean="0"/>
              <a:pPr/>
              <a:t>20</a:t>
            </a:fld>
            <a:endParaRPr kumimoji="0" lang="en-US"/>
          </a:p>
        </p:txBody>
      </p:sp>
      <p:sp>
        <p:nvSpPr>
          <p:cNvPr id="23" name="TextBox 22"/>
          <p:cNvSpPr txBox="1"/>
          <p:nvPr/>
        </p:nvSpPr>
        <p:spPr>
          <a:xfrm>
            <a:off x="7754165" y="3352800"/>
            <a:ext cx="1296142" cy="338554"/>
          </a:xfrm>
          <a:prstGeom prst="rect">
            <a:avLst/>
          </a:prstGeom>
          <a:noFill/>
        </p:spPr>
        <p:txBody>
          <a:bodyPr wrap="square" rtlCol="0">
            <a:spAutoFit/>
          </a:bodyPr>
          <a:lstStyle/>
          <a:p>
            <a:pPr algn="ctr"/>
            <a:r>
              <a:rPr lang="en-US" sz="1600" b="1" dirty="0" err="1">
                <a:latin typeface="Consolas" panose="020B0609020204030204" pitchFamily="49" charset="0"/>
                <a:cs typeface="Consolas" panose="020B0609020204030204" pitchFamily="49" charset="0"/>
              </a:rPr>
              <a:t>xxxxxxxx</a:t>
            </a:r>
            <a:endParaRPr lang="en-US" sz="1600" b="1" dirty="0">
              <a:latin typeface="Consolas" panose="020B0609020204030204" pitchFamily="49" charset="0"/>
              <a:cs typeface="Consolas" panose="020B0609020204030204" pitchFamily="49" charset="0"/>
            </a:endParaRPr>
          </a:p>
        </p:txBody>
      </p:sp>
      <p:sp>
        <p:nvSpPr>
          <p:cNvPr id="25" name="Rounded Rectangle 24"/>
          <p:cNvSpPr/>
          <p:nvPr/>
        </p:nvSpPr>
        <p:spPr>
          <a:xfrm>
            <a:off x="2438400" y="2528900"/>
            <a:ext cx="1905000" cy="207836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None/>
            </a:pPr>
            <a:r>
              <a:rPr lang="en-GB" sz="2400" dirty="0">
                <a:solidFill>
                  <a:schemeClr val="tx1"/>
                </a:solidFill>
                <a:latin typeface="Consolas" panose="020B0609020204030204" pitchFamily="49" charset="0"/>
                <a:cs typeface="Consolas" panose="020B0609020204030204" pitchFamily="49" charset="0"/>
              </a:rPr>
              <a:t>PUSH {</a:t>
            </a:r>
            <a:r>
              <a:rPr lang="en-GB" sz="2400" dirty="0" err="1">
                <a:solidFill>
                  <a:schemeClr val="tx1"/>
                </a:solidFill>
                <a:latin typeface="Consolas" panose="020B0609020204030204" pitchFamily="49" charset="0"/>
                <a:cs typeface="Consolas" panose="020B0609020204030204" pitchFamily="49" charset="0"/>
              </a:rPr>
              <a:t>R1</a:t>
            </a:r>
            <a:r>
              <a:rPr lang="en-GB" sz="2400" dirty="0">
                <a:solidFill>
                  <a:schemeClr val="tx1"/>
                </a:solidFill>
                <a:latin typeface="Consolas" panose="020B0609020204030204" pitchFamily="49" charset="0"/>
                <a:cs typeface="Consolas" panose="020B0609020204030204" pitchFamily="49" charset="0"/>
              </a:rPr>
              <a:t>}</a:t>
            </a:r>
          </a:p>
          <a:p>
            <a:pPr>
              <a:buNone/>
            </a:pPr>
            <a:r>
              <a:rPr lang="en-GB" sz="2400" dirty="0">
                <a:solidFill>
                  <a:schemeClr val="tx1"/>
                </a:solidFill>
                <a:latin typeface="Consolas" panose="020B0609020204030204" pitchFamily="49" charset="0"/>
                <a:cs typeface="Consolas" panose="020B0609020204030204" pitchFamily="49" charset="0"/>
              </a:rPr>
              <a:t>PUSH {</a:t>
            </a:r>
            <a:r>
              <a:rPr lang="en-GB" sz="2400" dirty="0" err="1">
                <a:solidFill>
                  <a:schemeClr val="tx1"/>
                </a:solidFill>
                <a:latin typeface="Consolas" panose="020B0609020204030204" pitchFamily="49" charset="0"/>
                <a:cs typeface="Consolas" panose="020B0609020204030204" pitchFamily="49" charset="0"/>
              </a:rPr>
              <a:t>R2</a:t>
            </a:r>
            <a:r>
              <a:rPr lang="en-GB" sz="2400" dirty="0">
                <a:solidFill>
                  <a:schemeClr val="tx1"/>
                </a:solidFill>
                <a:latin typeface="Consolas" panose="020B0609020204030204" pitchFamily="49" charset="0"/>
                <a:cs typeface="Consolas" panose="020B0609020204030204" pitchFamily="49" charset="0"/>
              </a:rPr>
              <a:t>}</a:t>
            </a:r>
          </a:p>
          <a:p>
            <a:pPr>
              <a:buNone/>
            </a:pPr>
            <a:r>
              <a:rPr lang="en-GB" sz="2400" dirty="0">
                <a:solidFill>
                  <a:srgbClr val="C00000"/>
                </a:solidFill>
                <a:latin typeface="Consolas" panose="020B0609020204030204" pitchFamily="49" charset="0"/>
                <a:cs typeface="Consolas" panose="020B0609020204030204" pitchFamily="49" charset="0"/>
              </a:rPr>
              <a:t>POP  {</a:t>
            </a:r>
            <a:r>
              <a:rPr lang="en-GB" sz="2400" dirty="0" err="1">
                <a:solidFill>
                  <a:srgbClr val="C00000"/>
                </a:solidFill>
                <a:latin typeface="Consolas" panose="020B0609020204030204" pitchFamily="49" charset="0"/>
                <a:cs typeface="Consolas" panose="020B0609020204030204" pitchFamily="49" charset="0"/>
              </a:rPr>
              <a:t>R1</a:t>
            </a:r>
            <a:r>
              <a:rPr lang="en-GB" sz="2400" dirty="0">
                <a:solidFill>
                  <a:srgbClr val="C00000"/>
                </a:solidFill>
                <a:latin typeface="Consolas" panose="020B0609020204030204" pitchFamily="49" charset="0"/>
                <a:cs typeface="Consolas" panose="020B0609020204030204" pitchFamily="49" charset="0"/>
              </a:rPr>
              <a:t>}</a:t>
            </a:r>
          </a:p>
          <a:p>
            <a:pPr>
              <a:buNone/>
            </a:pPr>
            <a:r>
              <a:rPr lang="en-GB" sz="2400" dirty="0">
                <a:solidFill>
                  <a:schemeClr val="tx1"/>
                </a:solidFill>
                <a:latin typeface="Consolas" panose="020B0609020204030204" pitchFamily="49" charset="0"/>
                <a:cs typeface="Consolas" panose="020B0609020204030204" pitchFamily="49" charset="0"/>
              </a:rPr>
              <a:t>POP  {</a:t>
            </a:r>
            <a:r>
              <a:rPr lang="en-GB" sz="2400" dirty="0" err="1">
                <a:solidFill>
                  <a:schemeClr val="tx1"/>
                </a:solidFill>
                <a:latin typeface="Consolas" panose="020B0609020204030204" pitchFamily="49" charset="0"/>
                <a:cs typeface="Consolas" panose="020B0609020204030204" pitchFamily="49" charset="0"/>
              </a:rPr>
              <a:t>R2</a:t>
            </a:r>
            <a:r>
              <a:rPr lang="en-GB" sz="2400" dirty="0">
                <a:solidFill>
                  <a:schemeClr val="tx1"/>
                </a:solidFill>
                <a:latin typeface="Consolas" panose="020B0609020204030204" pitchFamily="49" charset="0"/>
                <a:cs typeface="Consolas" panose="020B0609020204030204" pitchFamily="49" charset="0"/>
              </a:rPr>
              <a:t>}</a:t>
            </a:r>
          </a:p>
        </p:txBody>
      </p:sp>
      <p:sp>
        <p:nvSpPr>
          <p:cNvPr id="3" name="TextBox 2"/>
          <p:cNvSpPr txBox="1"/>
          <p:nvPr/>
        </p:nvSpPr>
        <p:spPr>
          <a:xfrm>
            <a:off x="7754165" y="4989423"/>
            <a:ext cx="1298123" cy="369332"/>
          </a:xfrm>
          <a:prstGeom prst="rect">
            <a:avLst/>
          </a:prstGeom>
          <a:noFill/>
        </p:spPr>
        <p:txBody>
          <a:bodyPr wrap="square" rtlCol="0">
            <a:spAutoFit/>
          </a:bodyPr>
          <a:lstStyle/>
          <a:p>
            <a:pPr algn="ctr"/>
            <a:r>
              <a:rPr lang="en-US" dirty="0"/>
              <a:t>memory</a:t>
            </a:r>
          </a:p>
        </p:txBody>
      </p:sp>
      <p:sp>
        <p:nvSpPr>
          <p:cNvPr id="28" name="TextBox 27"/>
          <p:cNvSpPr txBox="1"/>
          <p:nvPr/>
        </p:nvSpPr>
        <p:spPr>
          <a:xfrm>
            <a:off x="9262364" y="2615348"/>
            <a:ext cx="944041" cy="369332"/>
          </a:xfrm>
          <a:prstGeom prst="rect">
            <a:avLst/>
          </a:prstGeom>
          <a:noFill/>
        </p:spPr>
        <p:txBody>
          <a:bodyPr wrap="none" rtlCol="0">
            <a:spAutoFit/>
          </a:bodyPr>
          <a:lstStyle/>
          <a:p>
            <a:r>
              <a:rPr lang="en-US" dirty="0"/>
              <a:t>Address</a:t>
            </a:r>
          </a:p>
        </p:txBody>
      </p:sp>
      <p:sp>
        <p:nvSpPr>
          <p:cNvPr id="30" name="TextBox 29"/>
          <p:cNvSpPr txBox="1"/>
          <p:nvPr/>
        </p:nvSpPr>
        <p:spPr>
          <a:xfrm>
            <a:off x="1676400" y="3593068"/>
            <a:ext cx="465192" cy="369332"/>
          </a:xfrm>
          <a:prstGeom prst="rect">
            <a:avLst/>
          </a:prstGeom>
          <a:noFill/>
        </p:spPr>
        <p:txBody>
          <a:bodyPr wrap="none" rtlCol="0">
            <a:spAutoFit/>
          </a:bodyPr>
          <a:lstStyle/>
          <a:p>
            <a:r>
              <a:rPr lang="en-US" dirty="0">
                <a:solidFill>
                  <a:srgbClr val="C00000"/>
                </a:solidFill>
              </a:rPr>
              <a:t>PC</a:t>
            </a:r>
          </a:p>
        </p:txBody>
      </p:sp>
      <p:cxnSp>
        <p:nvCxnSpPr>
          <p:cNvPr id="32" name="Straight Arrow Connector 31"/>
          <p:cNvCxnSpPr/>
          <p:nvPr/>
        </p:nvCxnSpPr>
        <p:spPr>
          <a:xfrm>
            <a:off x="2057400" y="3771432"/>
            <a:ext cx="525408" cy="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7756145" y="3724801"/>
            <a:ext cx="1296142" cy="338554"/>
          </a:xfrm>
          <a:prstGeom prst="rect">
            <a:avLst/>
          </a:prstGeom>
          <a:noFill/>
        </p:spPr>
        <p:txBody>
          <a:bodyPr wrap="square" rtlCol="0">
            <a:spAutoFit/>
          </a:bodyPr>
          <a:lstStyle/>
          <a:p>
            <a:pPr algn="ctr"/>
            <a:r>
              <a:rPr lang="en-GB" sz="1600" b="1" dirty="0" err="1">
                <a:solidFill>
                  <a:srgbClr val="C00000"/>
                </a:solidFill>
                <a:latin typeface="Consolas" panose="020B0609020204030204" pitchFamily="49" charset="0"/>
                <a:cs typeface="Consolas" panose="020B0609020204030204" pitchFamily="49" charset="0"/>
              </a:rPr>
              <a:t>0x11111111</a:t>
            </a:r>
            <a:endParaRPr lang="en-US" sz="1600" b="1" dirty="0">
              <a:solidFill>
                <a:srgbClr val="C00000"/>
              </a:solidFill>
              <a:latin typeface="Consolas" panose="020B0609020204030204" pitchFamily="49" charset="0"/>
              <a:cs typeface="Consolas" panose="020B0609020204030204" pitchFamily="49" charset="0"/>
            </a:endParaRPr>
          </a:p>
        </p:txBody>
      </p:sp>
      <p:sp>
        <p:nvSpPr>
          <p:cNvPr id="35" name="TextBox 34"/>
          <p:cNvSpPr txBox="1"/>
          <p:nvPr/>
        </p:nvSpPr>
        <p:spPr>
          <a:xfrm>
            <a:off x="7756145" y="4063356"/>
            <a:ext cx="1296142" cy="584775"/>
          </a:xfrm>
          <a:prstGeom prst="rect">
            <a:avLst/>
          </a:prstGeom>
          <a:noFill/>
        </p:spPr>
        <p:txBody>
          <a:bodyPr wrap="square" rtlCol="0">
            <a:spAutoFit/>
          </a:bodyPr>
          <a:lstStyle/>
          <a:p>
            <a:pPr algn="ctr"/>
            <a:r>
              <a:rPr lang="en-GB" sz="1600" b="1" dirty="0" err="1">
                <a:latin typeface="Consolas" panose="020B0609020204030204" pitchFamily="49" charset="0"/>
                <a:cs typeface="Consolas" panose="020B0609020204030204" pitchFamily="49" charset="0"/>
              </a:rPr>
              <a:t>0x22222222</a:t>
            </a:r>
            <a:endParaRPr lang="en-GB" sz="1600" b="1" dirty="0">
              <a:latin typeface="Consolas" panose="020B0609020204030204" pitchFamily="49" charset="0"/>
              <a:cs typeface="Consolas" panose="020B0609020204030204" pitchFamily="49" charset="0"/>
            </a:endParaRPr>
          </a:p>
          <a:p>
            <a:pPr algn="ctr"/>
            <a:endParaRPr lang="en-US" sz="1600" b="1" dirty="0">
              <a:latin typeface="Consolas" panose="020B0609020204030204" pitchFamily="49" charset="0"/>
              <a:cs typeface="Consolas" panose="020B0609020204030204" pitchFamily="49" charset="0"/>
            </a:endParaRPr>
          </a:p>
        </p:txBody>
      </p:sp>
    </p:spTree>
    <p:extLst>
      <p:ext uri="{BB962C8B-B14F-4D97-AF65-F5344CB8AC3E}">
        <p14:creationId xmlns:p14="http://schemas.microsoft.com/office/powerpoint/2010/main" val="14856879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p:cNvSpPr/>
          <p:nvPr/>
        </p:nvSpPr>
        <p:spPr>
          <a:xfrm>
            <a:off x="5651376" y="2348880"/>
            <a:ext cx="1296144" cy="360040"/>
          </a:xfrm>
          <a:prstGeom prst="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29" name="Rectangle 28"/>
          <p:cNvSpPr/>
          <p:nvPr/>
        </p:nvSpPr>
        <p:spPr>
          <a:xfrm>
            <a:off x="7754164" y="2984680"/>
            <a:ext cx="1296144" cy="360040"/>
          </a:xfrm>
          <a:prstGeom prst="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27" name="Rectangle 26"/>
          <p:cNvSpPr/>
          <p:nvPr/>
        </p:nvSpPr>
        <p:spPr>
          <a:xfrm>
            <a:off x="7754164" y="4423395"/>
            <a:ext cx="1296144" cy="360040"/>
          </a:xfrm>
          <a:prstGeom prst="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2" name="Title 1"/>
          <p:cNvSpPr>
            <a:spLocks noGrp="1"/>
          </p:cNvSpPr>
          <p:nvPr>
            <p:ph type="title"/>
          </p:nvPr>
        </p:nvSpPr>
        <p:spPr/>
        <p:txBody>
          <a:bodyPr/>
          <a:lstStyle/>
          <a:p>
            <a:r>
              <a:rPr lang="en-GB" dirty="0"/>
              <a:t>Example: swap R1 &amp; R2</a:t>
            </a:r>
          </a:p>
        </p:txBody>
      </p:sp>
      <p:sp>
        <p:nvSpPr>
          <p:cNvPr id="6" name="Rectangle 5"/>
          <p:cNvSpPr/>
          <p:nvPr/>
        </p:nvSpPr>
        <p:spPr>
          <a:xfrm>
            <a:off x="5651376"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7" name="TextBox 6"/>
          <p:cNvSpPr txBox="1"/>
          <p:nvPr/>
        </p:nvSpPr>
        <p:spPr>
          <a:xfrm>
            <a:off x="5075312" y="1628800"/>
            <a:ext cx="576064" cy="338554"/>
          </a:xfrm>
          <a:prstGeom prst="rect">
            <a:avLst/>
          </a:prstGeom>
          <a:noFill/>
        </p:spPr>
        <p:txBody>
          <a:bodyPr wrap="square" rtlCol="0">
            <a:spAutoFit/>
          </a:bodyPr>
          <a:lstStyle/>
          <a:p>
            <a:r>
              <a:rPr lang="en-GB" sz="1600" b="1" dirty="0">
                <a:latin typeface="Consolas" panose="020B0609020204030204" pitchFamily="49" charset="0"/>
                <a:cs typeface="Consolas" panose="020B0609020204030204" pitchFamily="49" charset="0"/>
              </a:rPr>
              <a:t>R1</a:t>
            </a:r>
          </a:p>
        </p:txBody>
      </p:sp>
      <p:sp>
        <p:nvSpPr>
          <p:cNvPr id="9" name="Rectangle 8"/>
          <p:cNvSpPr/>
          <p:nvPr/>
        </p:nvSpPr>
        <p:spPr>
          <a:xfrm>
            <a:off x="5651376" y="198884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10" name="TextBox 9"/>
          <p:cNvSpPr txBox="1"/>
          <p:nvPr/>
        </p:nvSpPr>
        <p:spPr>
          <a:xfrm>
            <a:off x="5075312" y="1988840"/>
            <a:ext cx="576064" cy="338554"/>
          </a:xfrm>
          <a:prstGeom prst="rect">
            <a:avLst/>
          </a:prstGeom>
          <a:noFill/>
        </p:spPr>
        <p:txBody>
          <a:bodyPr wrap="square" rtlCol="0">
            <a:spAutoFit/>
          </a:bodyPr>
          <a:lstStyle/>
          <a:p>
            <a:r>
              <a:rPr lang="en-GB" sz="1600" b="1" dirty="0">
                <a:latin typeface="Consolas" panose="020B0609020204030204" pitchFamily="49" charset="0"/>
                <a:cs typeface="Consolas" panose="020B0609020204030204" pitchFamily="49" charset="0"/>
              </a:rPr>
              <a:t>R2</a:t>
            </a:r>
          </a:p>
        </p:txBody>
      </p:sp>
      <p:sp>
        <p:nvSpPr>
          <p:cNvPr id="12" name="Rectangle 11"/>
          <p:cNvSpPr/>
          <p:nvPr/>
        </p:nvSpPr>
        <p:spPr>
          <a:xfrm>
            <a:off x="5651376" y="270892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13" name="TextBox 12"/>
          <p:cNvSpPr txBox="1"/>
          <p:nvPr/>
        </p:nvSpPr>
        <p:spPr>
          <a:xfrm>
            <a:off x="4495800" y="2708920"/>
            <a:ext cx="1155576" cy="338554"/>
          </a:xfrm>
          <a:prstGeom prst="rect">
            <a:avLst/>
          </a:prstGeom>
          <a:noFill/>
        </p:spPr>
        <p:txBody>
          <a:bodyPr wrap="square" rtlCol="0">
            <a:spAutoFit/>
          </a:bodyPr>
          <a:lstStyle/>
          <a:p>
            <a:pPr algn="r"/>
            <a:r>
              <a:rPr lang="en-GB" sz="1600" b="1" dirty="0" err="1">
                <a:latin typeface="Consolas" panose="020B0609020204030204" pitchFamily="49" charset="0"/>
                <a:cs typeface="Consolas" panose="020B0609020204030204" pitchFamily="49" charset="0"/>
              </a:rPr>
              <a:t>R13</a:t>
            </a:r>
            <a:r>
              <a:rPr lang="en-GB" sz="1600" b="1" dirty="0">
                <a:latin typeface="Consolas" panose="020B0609020204030204" pitchFamily="49" charset="0"/>
                <a:cs typeface="Consolas" panose="020B0609020204030204" pitchFamily="49" charset="0"/>
              </a:rPr>
              <a:t> (</a:t>
            </a:r>
            <a:r>
              <a:rPr lang="en-GB" sz="1600" b="1" dirty="0" err="1">
                <a:latin typeface="Consolas" panose="020B0609020204030204" pitchFamily="49" charset="0"/>
                <a:cs typeface="Consolas" panose="020B0609020204030204" pitchFamily="49" charset="0"/>
              </a:rPr>
              <a:t>SP</a:t>
            </a:r>
            <a:r>
              <a:rPr lang="en-GB" sz="1600" b="1" dirty="0">
                <a:latin typeface="Consolas" panose="020B0609020204030204" pitchFamily="49" charset="0"/>
                <a:cs typeface="Consolas" panose="020B0609020204030204" pitchFamily="49" charset="0"/>
              </a:rPr>
              <a:t>)</a:t>
            </a:r>
          </a:p>
        </p:txBody>
      </p:sp>
      <p:sp>
        <p:nvSpPr>
          <p:cNvPr id="14" name="Rectangle 13"/>
          <p:cNvSpPr/>
          <p:nvPr/>
        </p:nvSpPr>
        <p:spPr>
          <a:xfrm>
            <a:off x="7754164" y="3343275"/>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15" name="TextBox 14"/>
          <p:cNvSpPr txBox="1"/>
          <p:nvPr/>
        </p:nvSpPr>
        <p:spPr>
          <a:xfrm>
            <a:off x="9050308" y="3343275"/>
            <a:ext cx="1368152" cy="338554"/>
          </a:xfrm>
          <a:prstGeom prst="rect">
            <a:avLst/>
          </a:prstGeom>
          <a:noFill/>
        </p:spPr>
        <p:txBody>
          <a:bodyPr wrap="square" rtlCol="0">
            <a:spAutoFit/>
          </a:bodyPr>
          <a:lstStyle/>
          <a:p>
            <a:pPr algn="ctr"/>
            <a:r>
              <a:rPr lang="en-GB" sz="1600" b="1" dirty="0">
                <a:latin typeface="Consolas" panose="020B0609020204030204" pitchFamily="49" charset="0"/>
                <a:cs typeface="Consolas" panose="020B0609020204030204" pitchFamily="49" charset="0"/>
              </a:rPr>
              <a:t>0x20000200</a:t>
            </a:r>
          </a:p>
        </p:txBody>
      </p:sp>
      <p:sp>
        <p:nvSpPr>
          <p:cNvPr id="16" name="Rectangle 15"/>
          <p:cNvSpPr/>
          <p:nvPr/>
        </p:nvSpPr>
        <p:spPr>
          <a:xfrm>
            <a:off x="7754164" y="3703315"/>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17" name="Rectangle 16"/>
          <p:cNvSpPr/>
          <p:nvPr/>
        </p:nvSpPr>
        <p:spPr>
          <a:xfrm>
            <a:off x="7754164" y="4063355"/>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a:latin typeface="Consolas" panose="020B0609020204030204" pitchFamily="49" charset="0"/>
              <a:cs typeface="Consolas" panose="020B0609020204030204" pitchFamily="49" charset="0"/>
            </a:endParaRPr>
          </a:p>
        </p:txBody>
      </p:sp>
      <p:sp>
        <p:nvSpPr>
          <p:cNvPr id="18" name="TextBox 17"/>
          <p:cNvSpPr txBox="1"/>
          <p:nvPr/>
        </p:nvSpPr>
        <p:spPr>
          <a:xfrm>
            <a:off x="9050308" y="3703315"/>
            <a:ext cx="1368152" cy="338554"/>
          </a:xfrm>
          <a:prstGeom prst="rect">
            <a:avLst/>
          </a:prstGeom>
          <a:noFill/>
        </p:spPr>
        <p:txBody>
          <a:bodyPr wrap="square" rtlCol="0">
            <a:spAutoFit/>
          </a:bodyPr>
          <a:lstStyle/>
          <a:p>
            <a:pPr algn="ctr"/>
            <a:r>
              <a:rPr lang="en-GB" sz="1600" b="1" dirty="0">
                <a:latin typeface="Consolas" panose="020B0609020204030204" pitchFamily="49" charset="0"/>
                <a:cs typeface="Consolas" panose="020B0609020204030204" pitchFamily="49" charset="0"/>
              </a:rPr>
              <a:t>0x200001FC</a:t>
            </a:r>
          </a:p>
        </p:txBody>
      </p:sp>
      <p:sp>
        <p:nvSpPr>
          <p:cNvPr id="19" name="TextBox 18"/>
          <p:cNvSpPr txBox="1"/>
          <p:nvPr/>
        </p:nvSpPr>
        <p:spPr>
          <a:xfrm>
            <a:off x="9050308" y="4063355"/>
            <a:ext cx="1368152" cy="338554"/>
          </a:xfrm>
          <a:prstGeom prst="rect">
            <a:avLst/>
          </a:prstGeom>
          <a:noFill/>
        </p:spPr>
        <p:txBody>
          <a:bodyPr wrap="square" rtlCol="0">
            <a:spAutoFit/>
          </a:bodyPr>
          <a:lstStyle/>
          <a:p>
            <a:pPr algn="ctr"/>
            <a:r>
              <a:rPr lang="en-GB" sz="1600" b="1" dirty="0">
                <a:latin typeface="Consolas" panose="020B0609020204030204" pitchFamily="49" charset="0"/>
                <a:cs typeface="Consolas" panose="020B0609020204030204" pitchFamily="49" charset="0"/>
              </a:rPr>
              <a:t>0x200001F8</a:t>
            </a:r>
          </a:p>
        </p:txBody>
      </p:sp>
      <p:sp>
        <p:nvSpPr>
          <p:cNvPr id="20" name="TextBox 19"/>
          <p:cNvSpPr txBox="1"/>
          <p:nvPr/>
        </p:nvSpPr>
        <p:spPr>
          <a:xfrm>
            <a:off x="5651376" y="2708920"/>
            <a:ext cx="1368152" cy="338554"/>
          </a:xfrm>
          <a:prstGeom prst="rect">
            <a:avLst/>
          </a:prstGeom>
          <a:noFill/>
        </p:spPr>
        <p:txBody>
          <a:bodyPr wrap="square" rtlCol="0">
            <a:spAutoFit/>
          </a:bodyPr>
          <a:lstStyle/>
          <a:p>
            <a:pPr algn="ctr"/>
            <a:r>
              <a:rPr lang="en-GB" sz="1600" b="1" dirty="0" err="1">
                <a:latin typeface="Consolas" panose="020B0609020204030204" pitchFamily="49" charset="0"/>
                <a:cs typeface="Consolas" panose="020B0609020204030204" pitchFamily="49" charset="0"/>
              </a:rPr>
              <a:t>0x20000200</a:t>
            </a:r>
            <a:endParaRPr lang="en-GB" sz="1600" b="1" dirty="0">
              <a:solidFill>
                <a:srgbClr val="C00000"/>
              </a:solidFill>
              <a:latin typeface="Consolas" panose="020B0609020204030204" pitchFamily="49" charset="0"/>
              <a:cs typeface="Consolas" panose="020B0609020204030204" pitchFamily="49" charset="0"/>
            </a:endParaRPr>
          </a:p>
        </p:txBody>
      </p:sp>
      <p:sp>
        <p:nvSpPr>
          <p:cNvPr id="21" name="TextBox 20"/>
          <p:cNvSpPr txBox="1"/>
          <p:nvPr/>
        </p:nvSpPr>
        <p:spPr>
          <a:xfrm>
            <a:off x="5651376" y="1988840"/>
            <a:ext cx="1296144" cy="338554"/>
          </a:xfrm>
          <a:prstGeom prst="rect">
            <a:avLst/>
          </a:prstGeom>
          <a:noFill/>
        </p:spPr>
        <p:txBody>
          <a:bodyPr wrap="square" rtlCol="0">
            <a:spAutoFit/>
          </a:bodyPr>
          <a:lstStyle/>
          <a:p>
            <a:pPr algn="r"/>
            <a:r>
              <a:rPr lang="en-GB" sz="1600" b="1" dirty="0" err="1">
                <a:solidFill>
                  <a:srgbClr val="C00000"/>
                </a:solidFill>
                <a:latin typeface="Consolas" panose="020B0609020204030204" pitchFamily="49" charset="0"/>
                <a:cs typeface="Consolas" panose="020B0609020204030204" pitchFamily="49" charset="0"/>
              </a:rPr>
              <a:t>0x11111111</a:t>
            </a:r>
            <a:endParaRPr lang="en-GB" sz="1600" b="1" dirty="0">
              <a:latin typeface="Consolas" panose="020B0609020204030204" pitchFamily="49" charset="0"/>
              <a:cs typeface="Consolas" panose="020B0609020204030204" pitchFamily="49" charset="0"/>
            </a:endParaRPr>
          </a:p>
        </p:txBody>
      </p:sp>
      <p:sp>
        <p:nvSpPr>
          <p:cNvPr id="22" name="TextBox 21"/>
          <p:cNvSpPr txBox="1"/>
          <p:nvPr/>
        </p:nvSpPr>
        <p:spPr>
          <a:xfrm>
            <a:off x="5651376" y="1628800"/>
            <a:ext cx="1296144" cy="338554"/>
          </a:xfrm>
          <a:prstGeom prst="rect">
            <a:avLst/>
          </a:prstGeom>
          <a:noFill/>
        </p:spPr>
        <p:txBody>
          <a:bodyPr wrap="square" rtlCol="0">
            <a:spAutoFit/>
          </a:bodyPr>
          <a:lstStyle/>
          <a:p>
            <a:pPr algn="r"/>
            <a:r>
              <a:rPr lang="en-GB" sz="1600" b="1" dirty="0" err="1">
                <a:solidFill>
                  <a:srgbClr val="C00000"/>
                </a:solidFill>
                <a:latin typeface="Consolas" panose="020B0609020204030204" pitchFamily="49" charset="0"/>
                <a:cs typeface="Consolas" panose="020B0609020204030204" pitchFamily="49" charset="0"/>
              </a:rPr>
              <a:t>0x22222222</a:t>
            </a:r>
            <a:endParaRPr lang="en-GB" sz="1600" b="1" dirty="0">
              <a:latin typeface="Consolas" panose="020B0609020204030204" pitchFamily="49" charset="0"/>
              <a:cs typeface="Consolas" panose="020B0609020204030204" pitchFamily="49" charset="0"/>
            </a:endParaRPr>
          </a:p>
        </p:txBody>
      </p:sp>
      <p:cxnSp>
        <p:nvCxnSpPr>
          <p:cNvPr id="24" name="Straight Arrow Connector 23"/>
          <p:cNvCxnSpPr>
            <a:endCxn id="23" idx="1"/>
          </p:cNvCxnSpPr>
          <p:nvPr/>
        </p:nvCxnSpPr>
        <p:spPr>
          <a:xfrm>
            <a:off x="6953517" y="2891803"/>
            <a:ext cx="800648" cy="630275"/>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fld id="{EA7C8D44-3667-46F6-9772-CC52308E2A7F}" type="slidenum">
              <a:rPr kumimoji="0" lang="en-US" smtClean="0"/>
              <a:pPr/>
              <a:t>21</a:t>
            </a:fld>
            <a:endParaRPr kumimoji="0" lang="en-US"/>
          </a:p>
        </p:txBody>
      </p:sp>
      <p:sp>
        <p:nvSpPr>
          <p:cNvPr id="23" name="TextBox 22"/>
          <p:cNvSpPr txBox="1"/>
          <p:nvPr/>
        </p:nvSpPr>
        <p:spPr>
          <a:xfrm>
            <a:off x="7754165" y="3352800"/>
            <a:ext cx="1296142" cy="338554"/>
          </a:xfrm>
          <a:prstGeom prst="rect">
            <a:avLst/>
          </a:prstGeom>
          <a:noFill/>
        </p:spPr>
        <p:txBody>
          <a:bodyPr wrap="square" rtlCol="0">
            <a:spAutoFit/>
          </a:bodyPr>
          <a:lstStyle/>
          <a:p>
            <a:pPr algn="ctr"/>
            <a:r>
              <a:rPr lang="en-US" sz="1600" b="1" dirty="0" err="1">
                <a:latin typeface="Consolas" panose="020B0609020204030204" pitchFamily="49" charset="0"/>
                <a:cs typeface="Consolas" panose="020B0609020204030204" pitchFamily="49" charset="0"/>
              </a:rPr>
              <a:t>xxxxxxxx</a:t>
            </a:r>
            <a:endParaRPr lang="en-US" sz="1600" b="1" dirty="0">
              <a:latin typeface="Consolas" panose="020B0609020204030204" pitchFamily="49" charset="0"/>
              <a:cs typeface="Consolas" panose="020B0609020204030204" pitchFamily="49" charset="0"/>
            </a:endParaRPr>
          </a:p>
        </p:txBody>
      </p:sp>
      <p:sp>
        <p:nvSpPr>
          <p:cNvPr id="25" name="Rounded Rectangle 24"/>
          <p:cNvSpPr/>
          <p:nvPr/>
        </p:nvSpPr>
        <p:spPr>
          <a:xfrm>
            <a:off x="2438400" y="2528900"/>
            <a:ext cx="1905000" cy="207836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None/>
            </a:pPr>
            <a:r>
              <a:rPr lang="en-GB" sz="2400" dirty="0">
                <a:solidFill>
                  <a:schemeClr val="tx1"/>
                </a:solidFill>
                <a:latin typeface="Consolas" panose="020B0609020204030204" pitchFamily="49" charset="0"/>
                <a:cs typeface="Consolas" panose="020B0609020204030204" pitchFamily="49" charset="0"/>
              </a:rPr>
              <a:t>PUSH {</a:t>
            </a:r>
            <a:r>
              <a:rPr lang="en-GB" sz="2400" dirty="0" err="1">
                <a:solidFill>
                  <a:schemeClr val="tx1"/>
                </a:solidFill>
                <a:latin typeface="Consolas" panose="020B0609020204030204" pitchFamily="49" charset="0"/>
                <a:cs typeface="Consolas" panose="020B0609020204030204" pitchFamily="49" charset="0"/>
              </a:rPr>
              <a:t>R1</a:t>
            </a:r>
            <a:r>
              <a:rPr lang="en-GB" sz="2400" dirty="0">
                <a:solidFill>
                  <a:schemeClr val="tx1"/>
                </a:solidFill>
                <a:latin typeface="Consolas" panose="020B0609020204030204" pitchFamily="49" charset="0"/>
                <a:cs typeface="Consolas" panose="020B0609020204030204" pitchFamily="49" charset="0"/>
              </a:rPr>
              <a:t>}</a:t>
            </a:r>
          </a:p>
          <a:p>
            <a:pPr>
              <a:buNone/>
            </a:pPr>
            <a:r>
              <a:rPr lang="en-GB" sz="2400" dirty="0">
                <a:solidFill>
                  <a:schemeClr val="tx1"/>
                </a:solidFill>
                <a:latin typeface="Consolas" panose="020B0609020204030204" pitchFamily="49" charset="0"/>
                <a:cs typeface="Consolas" panose="020B0609020204030204" pitchFamily="49" charset="0"/>
              </a:rPr>
              <a:t>PUSH {</a:t>
            </a:r>
            <a:r>
              <a:rPr lang="en-GB" sz="2400" dirty="0" err="1">
                <a:solidFill>
                  <a:schemeClr val="tx1"/>
                </a:solidFill>
                <a:latin typeface="Consolas" panose="020B0609020204030204" pitchFamily="49" charset="0"/>
                <a:cs typeface="Consolas" panose="020B0609020204030204" pitchFamily="49" charset="0"/>
              </a:rPr>
              <a:t>R2</a:t>
            </a:r>
            <a:r>
              <a:rPr lang="en-GB" sz="2400" dirty="0">
                <a:solidFill>
                  <a:schemeClr val="tx1"/>
                </a:solidFill>
                <a:latin typeface="Consolas" panose="020B0609020204030204" pitchFamily="49" charset="0"/>
                <a:cs typeface="Consolas" panose="020B0609020204030204" pitchFamily="49" charset="0"/>
              </a:rPr>
              <a:t>}</a:t>
            </a:r>
          </a:p>
          <a:p>
            <a:pPr>
              <a:buNone/>
            </a:pPr>
            <a:r>
              <a:rPr lang="en-GB" sz="2400" dirty="0">
                <a:solidFill>
                  <a:schemeClr val="tx1"/>
                </a:solidFill>
                <a:latin typeface="Consolas" panose="020B0609020204030204" pitchFamily="49" charset="0"/>
                <a:cs typeface="Consolas" panose="020B0609020204030204" pitchFamily="49" charset="0"/>
              </a:rPr>
              <a:t>POP  {</a:t>
            </a:r>
            <a:r>
              <a:rPr lang="en-GB" sz="2400" dirty="0" err="1">
                <a:solidFill>
                  <a:schemeClr val="tx1"/>
                </a:solidFill>
                <a:latin typeface="Consolas" panose="020B0609020204030204" pitchFamily="49" charset="0"/>
                <a:cs typeface="Consolas" panose="020B0609020204030204" pitchFamily="49" charset="0"/>
              </a:rPr>
              <a:t>R1</a:t>
            </a:r>
            <a:r>
              <a:rPr lang="en-GB" sz="2400" dirty="0">
                <a:solidFill>
                  <a:schemeClr val="tx1"/>
                </a:solidFill>
                <a:latin typeface="Consolas" panose="020B0609020204030204" pitchFamily="49" charset="0"/>
                <a:cs typeface="Consolas" panose="020B0609020204030204" pitchFamily="49" charset="0"/>
              </a:rPr>
              <a:t>}</a:t>
            </a:r>
          </a:p>
          <a:p>
            <a:pPr>
              <a:buNone/>
            </a:pPr>
            <a:r>
              <a:rPr lang="en-GB" sz="2400" dirty="0">
                <a:solidFill>
                  <a:srgbClr val="C00000"/>
                </a:solidFill>
                <a:latin typeface="Consolas" panose="020B0609020204030204" pitchFamily="49" charset="0"/>
                <a:cs typeface="Consolas" panose="020B0609020204030204" pitchFamily="49" charset="0"/>
              </a:rPr>
              <a:t>POP  {</a:t>
            </a:r>
            <a:r>
              <a:rPr lang="en-GB" sz="2400" dirty="0" err="1">
                <a:solidFill>
                  <a:srgbClr val="C00000"/>
                </a:solidFill>
                <a:latin typeface="Consolas" panose="020B0609020204030204" pitchFamily="49" charset="0"/>
                <a:cs typeface="Consolas" panose="020B0609020204030204" pitchFamily="49" charset="0"/>
              </a:rPr>
              <a:t>R2</a:t>
            </a:r>
            <a:r>
              <a:rPr lang="en-GB" sz="2400" dirty="0">
                <a:solidFill>
                  <a:srgbClr val="C00000"/>
                </a:solidFill>
                <a:latin typeface="Consolas" panose="020B0609020204030204" pitchFamily="49" charset="0"/>
                <a:cs typeface="Consolas" panose="020B0609020204030204" pitchFamily="49" charset="0"/>
              </a:rPr>
              <a:t>}</a:t>
            </a:r>
          </a:p>
        </p:txBody>
      </p:sp>
      <p:sp>
        <p:nvSpPr>
          <p:cNvPr id="3" name="TextBox 2"/>
          <p:cNvSpPr txBox="1"/>
          <p:nvPr/>
        </p:nvSpPr>
        <p:spPr>
          <a:xfrm>
            <a:off x="7754165" y="4989423"/>
            <a:ext cx="1298123" cy="369332"/>
          </a:xfrm>
          <a:prstGeom prst="rect">
            <a:avLst/>
          </a:prstGeom>
          <a:noFill/>
        </p:spPr>
        <p:txBody>
          <a:bodyPr wrap="square" rtlCol="0">
            <a:spAutoFit/>
          </a:bodyPr>
          <a:lstStyle/>
          <a:p>
            <a:pPr algn="ctr"/>
            <a:r>
              <a:rPr lang="en-US" dirty="0"/>
              <a:t>memory</a:t>
            </a:r>
          </a:p>
        </p:txBody>
      </p:sp>
      <p:sp>
        <p:nvSpPr>
          <p:cNvPr id="28" name="TextBox 27"/>
          <p:cNvSpPr txBox="1"/>
          <p:nvPr/>
        </p:nvSpPr>
        <p:spPr>
          <a:xfrm>
            <a:off x="9262364" y="2615348"/>
            <a:ext cx="944041" cy="369332"/>
          </a:xfrm>
          <a:prstGeom prst="rect">
            <a:avLst/>
          </a:prstGeom>
          <a:noFill/>
        </p:spPr>
        <p:txBody>
          <a:bodyPr wrap="none" rtlCol="0">
            <a:spAutoFit/>
          </a:bodyPr>
          <a:lstStyle/>
          <a:p>
            <a:r>
              <a:rPr lang="en-US" dirty="0"/>
              <a:t>Address</a:t>
            </a:r>
          </a:p>
        </p:txBody>
      </p:sp>
      <p:sp>
        <p:nvSpPr>
          <p:cNvPr id="30" name="TextBox 29"/>
          <p:cNvSpPr txBox="1"/>
          <p:nvPr/>
        </p:nvSpPr>
        <p:spPr>
          <a:xfrm>
            <a:off x="1676400" y="3974068"/>
            <a:ext cx="465192" cy="369332"/>
          </a:xfrm>
          <a:prstGeom prst="rect">
            <a:avLst/>
          </a:prstGeom>
          <a:noFill/>
        </p:spPr>
        <p:txBody>
          <a:bodyPr wrap="none" rtlCol="0">
            <a:spAutoFit/>
          </a:bodyPr>
          <a:lstStyle/>
          <a:p>
            <a:r>
              <a:rPr lang="en-US" dirty="0">
                <a:solidFill>
                  <a:srgbClr val="C00000"/>
                </a:solidFill>
              </a:rPr>
              <a:t>PC</a:t>
            </a:r>
          </a:p>
        </p:txBody>
      </p:sp>
      <p:cxnSp>
        <p:nvCxnSpPr>
          <p:cNvPr id="32" name="Straight Arrow Connector 31"/>
          <p:cNvCxnSpPr/>
          <p:nvPr/>
        </p:nvCxnSpPr>
        <p:spPr>
          <a:xfrm>
            <a:off x="2057400" y="4152432"/>
            <a:ext cx="525408" cy="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7756145" y="3724801"/>
            <a:ext cx="1296142" cy="338554"/>
          </a:xfrm>
          <a:prstGeom prst="rect">
            <a:avLst/>
          </a:prstGeom>
          <a:noFill/>
        </p:spPr>
        <p:txBody>
          <a:bodyPr wrap="square" rtlCol="0">
            <a:spAutoFit/>
          </a:bodyPr>
          <a:lstStyle/>
          <a:p>
            <a:pPr algn="ctr"/>
            <a:r>
              <a:rPr lang="en-GB" sz="1600" b="1" dirty="0" err="1">
                <a:latin typeface="Consolas" panose="020B0609020204030204" pitchFamily="49" charset="0"/>
                <a:cs typeface="Consolas" panose="020B0609020204030204" pitchFamily="49" charset="0"/>
              </a:rPr>
              <a:t>0x11111111</a:t>
            </a:r>
            <a:endParaRPr lang="en-US" sz="1600" b="1" dirty="0">
              <a:latin typeface="Consolas" panose="020B0609020204030204" pitchFamily="49" charset="0"/>
              <a:cs typeface="Consolas" panose="020B0609020204030204" pitchFamily="49" charset="0"/>
            </a:endParaRPr>
          </a:p>
        </p:txBody>
      </p:sp>
      <p:sp>
        <p:nvSpPr>
          <p:cNvPr id="35" name="TextBox 34"/>
          <p:cNvSpPr txBox="1"/>
          <p:nvPr/>
        </p:nvSpPr>
        <p:spPr>
          <a:xfrm>
            <a:off x="7756145" y="4063356"/>
            <a:ext cx="1296142" cy="584775"/>
          </a:xfrm>
          <a:prstGeom prst="rect">
            <a:avLst/>
          </a:prstGeom>
          <a:noFill/>
        </p:spPr>
        <p:txBody>
          <a:bodyPr wrap="square" rtlCol="0">
            <a:spAutoFit/>
          </a:bodyPr>
          <a:lstStyle/>
          <a:p>
            <a:pPr algn="ctr"/>
            <a:r>
              <a:rPr lang="en-GB" sz="1600" b="1" dirty="0" err="1">
                <a:latin typeface="Consolas" panose="020B0609020204030204" pitchFamily="49" charset="0"/>
                <a:cs typeface="Consolas" panose="020B0609020204030204" pitchFamily="49" charset="0"/>
              </a:rPr>
              <a:t>0x22222222</a:t>
            </a:r>
            <a:endParaRPr lang="en-GB" sz="1600" b="1" dirty="0">
              <a:latin typeface="Consolas" panose="020B0609020204030204" pitchFamily="49" charset="0"/>
              <a:cs typeface="Consolas" panose="020B0609020204030204" pitchFamily="49" charset="0"/>
            </a:endParaRPr>
          </a:p>
          <a:p>
            <a:pPr algn="ctr"/>
            <a:endParaRPr lang="en-US" sz="1600" b="1" dirty="0">
              <a:latin typeface="Consolas" panose="020B0609020204030204" pitchFamily="49" charset="0"/>
              <a:cs typeface="Consolas" panose="020B0609020204030204" pitchFamily="49" charset="0"/>
            </a:endParaRPr>
          </a:p>
        </p:txBody>
      </p:sp>
      <p:sp>
        <p:nvSpPr>
          <p:cNvPr id="8" name="TextBox 7">
            <a:extLst>
              <a:ext uri="{FF2B5EF4-FFF2-40B4-BE49-F238E27FC236}">
                <a16:creationId xmlns:a16="http://schemas.microsoft.com/office/drawing/2014/main" id="{295C6C47-E3FB-3580-1EA4-B841784F0D95}"/>
              </a:ext>
            </a:extLst>
          </p:cNvPr>
          <p:cNvSpPr txBox="1"/>
          <p:nvPr/>
        </p:nvSpPr>
        <p:spPr>
          <a:xfrm>
            <a:off x="3965784" y="5746214"/>
            <a:ext cx="3721308" cy="400110"/>
          </a:xfrm>
          <a:prstGeom prst="rect">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wrap="square">
            <a:spAutoFit/>
          </a:bodyPr>
          <a:lstStyle/>
          <a:p>
            <a:r>
              <a:rPr lang="en-US" sz="2000" dirty="0"/>
              <a:t>Values of R1 and R2 are swapped</a:t>
            </a:r>
          </a:p>
        </p:txBody>
      </p:sp>
    </p:spTree>
    <p:extLst>
      <p:ext uri="{BB962C8B-B14F-4D97-AF65-F5344CB8AC3E}">
        <p14:creationId xmlns:p14="http://schemas.microsoft.com/office/powerpoint/2010/main" val="12244074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32CF33-2545-2DA8-36A9-1C423C768D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04AB7F-2154-703E-750A-E60418FAF594}"/>
              </a:ext>
            </a:extLst>
          </p:cNvPr>
          <p:cNvSpPr>
            <a:spLocks noGrp="1"/>
          </p:cNvSpPr>
          <p:nvPr>
            <p:ph type="title"/>
          </p:nvPr>
        </p:nvSpPr>
        <p:spPr/>
        <p:txBody>
          <a:bodyPr/>
          <a:lstStyle/>
          <a:p>
            <a:r>
              <a:rPr lang="en-US" dirty="0"/>
              <a:t>Quiz</a:t>
            </a:r>
          </a:p>
        </p:txBody>
      </p:sp>
      <p:sp>
        <p:nvSpPr>
          <p:cNvPr id="3" name="Slide Number Placeholder 2">
            <a:extLst>
              <a:ext uri="{FF2B5EF4-FFF2-40B4-BE49-F238E27FC236}">
                <a16:creationId xmlns:a16="http://schemas.microsoft.com/office/drawing/2014/main" id="{B174D4A5-A3A0-A7E5-FF1F-67AEDAD79845}"/>
              </a:ext>
            </a:extLst>
          </p:cNvPr>
          <p:cNvSpPr>
            <a:spLocks noGrp="1"/>
          </p:cNvSpPr>
          <p:nvPr>
            <p:ph type="sldNum" sz="quarter" idx="12"/>
          </p:nvPr>
        </p:nvSpPr>
        <p:spPr/>
        <p:txBody>
          <a:bodyPr/>
          <a:lstStyle/>
          <a:p>
            <a:fld id="{EA7C8D44-3667-46F6-9772-CC52308E2A7F}" type="slidenum">
              <a:rPr kumimoji="0" lang="en-US" smtClean="0"/>
              <a:pPr/>
              <a:t>22</a:t>
            </a:fld>
            <a:endParaRPr kumimoji="0" lang="en-US"/>
          </a:p>
        </p:txBody>
      </p:sp>
      <p:sp>
        <p:nvSpPr>
          <p:cNvPr id="4" name="Content Placeholder 3">
            <a:extLst>
              <a:ext uri="{FF2B5EF4-FFF2-40B4-BE49-F238E27FC236}">
                <a16:creationId xmlns:a16="http://schemas.microsoft.com/office/drawing/2014/main" id="{9612B962-28D5-5963-FE9B-A3756AE50765}"/>
              </a:ext>
            </a:extLst>
          </p:cNvPr>
          <p:cNvSpPr>
            <a:spLocks noGrp="1"/>
          </p:cNvSpPr>
          <p:nvPr>
            <p:ph sz="quarter" idx="1"/>
          </p:nvPr>
        </p:nvSpPr>
        <p:spPr/>
        <p:txBody>
          <a:bodyPr>
            <a:normAutofit/>
          </a:bodyPr>
          <a:lstStyle/>
          <a:p>
            <a:r>
              <a:rPr lang="en-US" dirty="0"/>
              <a:t>Are the values of R1 and R2 swapped?</a:t>
            </a:r>
          </a:p>
          <a:p>
            <a:r>
              <a:rPr lang="en-US" dirty="0"/>
              <a:t>PUSH {R1, R2}; POP  {R2, R1}</a:t>
            </a:r>
          </a:p>
          <a:p>
            <a:r>
              <a:rPr lang="en-US" dirty="0"/>
              <a:t>Or</a:t>
            </a:r>
          </a:p>
          <a:p>
            <a:r>
              <a:rPr lang="en-US" dirty="0"/>
              <a:t>PUSH {R1, R2}; POP {R2}; POP {R1}</a:t>
            </a:r>
          </a:p>
          <a:p>
            <a:r>
              <a:rPr lang="en-US" dirty="0"/>
              <a:t>Or</a:t>
            </a:r>
          </a:p>
          <a:p>
            <a:r>
              <a:rPr lang="en-US" dirty="0"/>
              <a:t>PUSH {R1}; PUSH {R2};  POP  {R1, R2}</a:t>
            </a:r>
          </a:p>
          <a:p>
            <a:endParaRPr lang="en-US" dirty="0"/>
          </a:p>
        </p:txBody>
      </p:sp>
      <p:sp>
        <p:nvSpPr>
          <p:cNvPr id="7" name="Content Placeholder 6">
            <a:extLst>
              <a:ext uri="{FF2B5EF4-FFF2-40B4-BE49-F238E27FC236}">
                <a16:creationId xmlns:a16="http://schemas.microsoft.com/office/drawing/2014/main" id="{4A45636D-67CB-4591-6CDE-A8DDA5CEA943}"/>
              </a:ext>
            </a:extLst>
          </p:cNvPr>
          <p:cNvSpPr>
            <a:spLocks noGrp="1"/>
          </p:cNvSpPr>
          <p:nvPr>
            <p:ph sz="quarter" idx="2"/>
          </p:nvPr>
        </p:nvSpPr>
        <p:spPr/>
        <p:txBody>
          <a:bodyPr/>
          <a:lstStyle/>
          <a:p>
            <a:endParaRPr lang="en-US" dirty="0"/>
          </a:p>
        </p:txBody>
      </p:sp>
    </p:spTree>
    <p:extLst>
      <p:ext uri="{BB962C8B-B14F-4D97-AF65-F5344CB8AC3E}">
        <p14:creationId xmlns:p14="http://schemas.microsoft.com/office/powerpoint/2010/main" val="22906106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0BF827-3713-5981-6099-9DD9BEC763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497135-A45F-7517-E160-D92817601A65}"/>
              </a:ext>
            </a:extLst>
          </p:cNvPr>
          <p:cNvSpPr>
            <a:spLocks noGrp="1"/>
          </p:cNvSpPr>
          <p:nvPr>
            <p:ph type="title"/>
          </p:nvPr>
        </p:nvSpPr>
        <p:spPr/>
        <p:txBody>
          <a:bodyPr/>
          <a:lstStyle/>
          <a:p>
            <a:r>
              <a:rPr lang="en-US" dirty="0"/>
              <a:t>Quiz ANS</a:t>
            </a:r>
          </a:p>
        </p:txBody>
      </p:sp>
      <p:sp>
        <p:nvSpPr>
          <p:cNvPr id="3" name="Slide Number Placeholder 2">
            <a:extLst>
              <a:ext uri="{FF2B5EF4-FFF2-40B4-BE49-F238E27FC236}">
                <a16:creationId xmlns:a16="http://schemas.microsoft.com/office/drawing/2014/main" id="{CEE21594-856E-71EE-B9E7-299A0EE8722B}"/>
              </a:ext>
            </a:extLst>
          </p:cNvPr>
          <p:cNvSpPr>
            <a:spLocks noGrp="1"/>
          </p:cNvSpPr>
          <p:nvPr>
            <p:ph type="sldNum" sz="quarter" idx="12"/>
          </p:nvPr>
        </p:nvSpPr>
        <p:spPr/>
        <p:txBody>
          <a:bodyPr/>
          <a:lstStyle/>
          <a:p>
            <a:fld id="{EA7C8D44-3667-46F6-9772-CC52308E2A7F}" type="slidenum">
              <a:rPr kumimoji="0" lang="en-US" smtClean="0"/>
              <a:pPr/>
              <a:t>23</a:t>
            </a:fld>
            <a:endParaRPr kumimoji="0" lang="en-US"/>
          </a:p>
        </p:txBody>
      </p:sp>
      <p:sp>
        <p:nvSpPr>
          <p:cNvPr id="4" name="Content Placeholder 3">
            <a:extLst>
              <a:ext uri="{FF2B5EF4-FFF2-40B4-BE49-F238E27FC236}">
                <a16:creationId xmlns:a16="http://schemas.microsoft.com/office/drawing/2014/main" id="{E77A8DD0-6C06-60B4-02E8-2916BF05A3CD}"/>
              </a:ext>
            </a:extLst>
          </p:cNvPr>
          <p:cNvSpPr>
            <a:spLocks noGrp="1"/>
          </p:cNvSpPr>
          <p:nvPr>
            <p:ph sz="quarter" idx="1"/>
          </p:nvPr>
        </p:nvSpPr>
        <p:spPr/>
        <p:txBody>
          <a:bodyPr>
            <a:normAutofit fontScale="92500"/>
          </a:bodyPr>
          <a:lstStyle/>
          <a:p>
            <a:r>
              <a:rPr lang="en-US" dirty="0"/>
              <a:t>Are the values of R1 and R2 swapped? (not valid assembly syntax; need to put instructions on different lines, not using ; to separate them)</a:t>
            </a:r>
          </a:p>
          <a:p>
            <a:r>
              <a:rPr lang="en-US" dirty="0"/>
              <a:t>PUSH {R1, R2}; POP {R2, R1}</a:t>
            </a:r>
          </a:p>
          <a:p>
            <a:r>
              <a:rPr lang="en-US" dirty="0"/>
              <a:t>Or</a:t>
            </a:r>
          </a:p>
          <a:p>
            <a:r>
              <a:rPr lang="en-US" dirty="0"/>
              <a:t>PUSH {R1, R2}; POP {R2}; POP {R1}</a:t>
            </a:r>
          </a:p>
          <a:p>
            <a:r>
              <a:rPr lang="en-US" dirty="0"/>
              <a:t>Or</a:t>
            </a:r>
          </a:p>
          <a:p>
            <a:r>
              <a:rPr lang="en-US" dirty="0"/>
              <a:t>PUSH {R1}; PUSH {R2};  POP {R1, R2}</a:t>
            </a:r>
          </a:p>
          <a:p>
            <a:endParaRPr lang="en-US" dirty="0"/>
          </a:p>
        </p:txBody>
      </p:sp>
      <p:sp>
        <p:nvSpPr>
          <p:cNvPr id="5" name="Content Placeholder 4">
            <a:extLst>
              <a:ext uri="{FF2B5EF4-FFF2-40B4-BE49-F238E27FC236}">
                <a16:creationId xmlns:a16="http://schemas.microsoft.com/office/drawing/2014/main" id="{4C7C5346-D056-011F-C09F-434265DED4BD}"/>
              </a:ext>
            </a:extLst>
          </p:cNvPr>
          <p:cNvSpPr>
            <a:spLocks noGrp="1"/>
          </p:cNvSpPr>
          <p:nvPr>
            <p:ph sz="quarter" idx="2"/>
          </p:nvPr>
        </p:nvSpPr>
        <p:spPr/>
        <p:txBody>
          <a:bodyPr>
            <a:normAutofit fontScale="92500"/>
          </a:bodyPr>
          <a:lstStyle/>
          <a:p>
            <a:r>
              <a:rPr lang="en-US" dirty="0"/>
              <a:t>PUSH {R1, R2}; POP {R2, R1}</a:t>
            </a:r>
          </a:p>
          <a:p>
            <a:pPr lvl="1"/>
            <a:r>
              <a:rPr lang="en-US" dirty="0"/>
              <a:t>is equivalent to</a:t>
            </a:r>
          </a:p>
          <a:p>
            <a:pPr lvl="1"/>
            <a:r>
              <a:rPr lang="en-US" dirty="0"/>
              <a:t>PUSH {R2}; PUSH {R1}; POP{R1}; POP{R2}</a:t>
            </a:r>
          </a:p>
          <a:p>
            <a:pPr lvl="1"/>
            <a:r>
              <a:rPr lang="en-US" dirty="0"/>
              <a:t>Values of R1 and R2 are unchanged</a:t>
            </a:r>
          </a:p>
          <a:p>
            <a:r>
              <a:rPr lang="en-US" dirty="0"/>
              <a:t>PUSH {R1, R2}; POP {R2}; POP {R1}</a:t>
            </a:r>
          </a:p>
          <a:p>
            <a:pPr lvl="1"/>
            <a:r>
              <a:rPr lang="en-US" dirty="0"/>
              <a:t>is equivalent to</a:t>
            </a:r>
          </a:p>
          <a:p>
            <a:pPr lvl="1"/>
            <a:r>
              <a:rPr lang="en-US" dirty="0"/>
              <a:t>PUSH {R2}; PUSH {R1}; POP{R2}; POP{R1}</a:t>
            </a:r>
          </a:p>
          <a:p>
            <a:pPr lvl="1"/>
            <a:r>
              <a:rPr lang="en-US" dirty="0"/>
              <a:t>Values of R1 and R2 are swapped</a:t>
            </a:r>
          </a:p>
          <a:p>
            <a:r>
              <a:rPr lang="en-US" dirty="0"/>
              <a:t>PUSH {R1}; PUSH {R2}; POP {R1, R2}</a:t>
            </a:r>
          </a:p>
          <a:p>
            <a:pPr lvl="1"/>
            <a:r>
              <a:rPr lang="en-US" dirty="0"/>
              <a:t>is equivalent to</a:t>
            </a:r>
          </a:p>
          <a:p>
            <a:pPr lvl="1"/>
            <a:r>
              <a:rPr lang="en-US" dirty="0"/>
              <a:t>PUSH {R1}; PUSH {R2}; POP{R1}; POP{R2}</a:t>
            </a:r>
          </a:p>
          <a:p>
            <a:pPr lvl="1"/>
            <a:r>
              <a:rPr lang="en-US" dirty="0"/>
              <a:t>Values of R1 and R2 are swapped</a:t>
            </a:r>
          </a:p>
          <a:p>
            <a:pPr lvl="1"/>
            <a:endParaRPr lang="en-US" dirty="0"/>
          </a:p>
          <a:p>
            <a:endParaRPr lang="en-US" dirty="0"/>
          </a:p>
        </p:txBody>
      </p:sp>
    </p:spTree>
    <p:extLst>
      <p:ext uri="{BB962C8B-B14F-4D97-AF65-F5344CB8AC3E}">
        <p14:creationId xmlns:p14="http://schemas.microsoft.com/office/powerpoint/2010/main" val="26593456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Subroutine</a:t>
            </a:r>
          </a:p>
        </p:txBody>
      </p:sp>
      <p:sp>
        <p:nvSpPr>
          <p:cNvPr id="3" name="Content Placeholder 2"/>
          <p:cNvSpPr>
            <a:spLocks noGrp="1"/>
          </p:cNvSpPr>
          <p:nvPr>
            <p:ph idx="1"/>
          </p:nvPr>
        </p:nvSpPr>
        <p:spPr>
          <a:xfrm>
            <a:off x="609600" y="1219200"/>
            <a:ext cx="4343400" cy="4937760"/>
          </a:xfrm>
        </p:spPr>
        <p:txBody>
          <a:bodyPr>
            <a:noAutofit/>
          </a:bodyPr>
          <a:lstStyle/>
          <a:p>
            <a:r>
              <a:rPr lang="en-GB" sz="2800" dirty="0"/>
              <a:t>A subroutines, also called a function or a procedure, </a:t>
            </a:r>
          </a:p>
          <a:p>
            <a:pPr lvl="1"/>
            <a:r>
              <a:rPr lang="en-GB" sz="2400" dirty="0"/>
              <a:t>single-entry, single-exit</a:t>
            </a:r>
          </a:p>
          <a:p>
            <a:pPr lvl="1"/>
            <a:r>
              <a:rPr lang="en-GB" sz="2400" dirty="0"/>
              <a:t>Return to caller after it exits</a:t>
            </a:r>
          </a:p>
          <a:p>
            <a:r>
              <a:rPr lang="en-GB" sz="2400" dirty="0">
                <a:cs typeface="Courier New" pitchFamily="49" charset="0"/>
              </a:rPr>
              <a:t>When a subroutine is called, the </a:t>
            </a:r>
            <a:r>
              <a:rPr lang="en-GB" sz="2400" dirty="0">
                <a:solidFill>
                  <a:srgbClr val="C00000"/>
                </a:solidFill>
                <a:cs typeface="Courier New" pitchFamily="49" charset="0"/>
              </a:rPr>
              <a:t>Link Register </a:t>
            </a:r>
            <a:r>
              <a:rPr lang="en-GB" sz="2400" dirty="0">
                <a:cs typeface="Courier New" pitchFamily="49" charset="0"/>
              </a:rPr>
              <a:t>(LR) holds the</a:t>
            </a:r>
            <a:r>
              <a:rPr lang="en-US" sz="2400" dirty="0">
                <a:cs typeface="Courier New" pitchFamily="49" charset="0"/>
              </a:rPr>
              <a:t> return address of the current subroutine call, i.e., </a:t>
            </a:r>
            <a:r>
              <a:rPr lang="en-GB" sz="2400" dirty="0">
                <a:cs typeface="Courier New" pitchFamily="49" charset="0"/>
              </a:rPr>
              <a:t>memory address of the next instruction to be executed after the subroutine exits.</a:t>
            </a:r>
          </a:p>
        </p:txBody>
      </p:sp>
      <p:sp>
        <p:nvSpPr>
          <p:cNvPr id="4" name="Slide Number Placeholder 3"/>
          <p:cNvSpPr>
            <a:spLocks noGrp="1"/>
          </p:cNvSpPr>
          <p:nvPr>
            <p:ph type="sldNum" sz="quarter" idx="12"/>
          </p:nvPr>
        </p:nvSpPr>
        <p:spPr/>
        <p:txBody>
          <a:bodyPr/>
          <a:lstStyle/>
          <a:p>
            <a:fld id="{EA7C8D44-3667-46F6-9772-CC52308E2A7F}" type="slidenum">
              <a:rPr kumimoji="0" lang="en-US" smtClean="0"/>
              <a:pPr/>
              <a:t>24</a:t>
            </a:fld>
            <a:endParaRPr kumimoji="0" lang="en-US" dirty="0"/>
          </a:p>
        </p:txBody>
      </p:sp>
      <p:graphicFrame>
        <p:nvGraphicFramePr>
          <p:cNvPr id="5" name="Object 4">
            <a:extLst>
              <a:ext uri="{FF2B5EF4-FFF2-40B4-BE49-F238E27FC236}">
                <a16:creationId xmlns:a16="http://schemas.microsoft.com/office/drawing/2014/main" id="{D47DF763-66D5-A33C-D398-087D52CE2B1B}"/>
              </a:ext>
            </a:extLst>
          </p:cNvPr>
          <p:cNvGraphicFramePr>
            <a:graphicFrameLocks noChangeAspect="1"/>
          </p:cNvGraphicFramePr>
          <p:nvPr>
            <p:extLst>
              <p:ext uri="{D42A27DB-BD31-4B8C-83A1-F6EECF244321}">
                <p14:modId xmlns:p14="http://schemas.microsoft.com/office/powerpoint/2010/main" val="1206937555"/>
              </p:ext>
            </p:extLst>
          </p:nvPr>
        </p:nvGraphicFramePr>
        <p:xfrm>
          <a:off x="4724400" y="1219200"/>
          <a:ext cx="8305800" cy="5010150"/>
        </p:xfrm>
        <a:graphic>
          <a:graphicData uri="http://schemas.openxmlformats.org/presentationml/2006/ole">
            <mc:AlternateContent xmlns:mc="http://schemas.openxmlformats.org/markup-compatibility/2006">
              <mc:Choice xmlns:v="urn:schemas-microsoft-com:vml" Requires="v">
                <p:oleObj name="Visio" r:id="rId3" imgW="7051550" imgH="4239368" progId="Visio.Drawing.11">
                  <p:embed/>
                </p:oleObj>
              </mc:Choice>
              <mc:Fallback>
                <p:oleObj name="Visio" r:id="rId3" imgW="7051550" imgH="4239368" progId="Visio.Drawing.11">
                  <p:embed/>
                  <p:pic>
                    <p:nvPicPr>
                      <p:cNvPr id="5" name="Object 4">
                        <a:extLst>
                          <a:ext uri="{FF2B5EF4-FFF2-40B4-BE49-F238E27FC236}">
                            <a16:creationId xmlns:a16="http://schemas.microsoft.com/office/drawing/2014/main" id="{D47DF763-66D5-A33C-D398-087D52CE2B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4400" y="1219200"/>
                        <a:ext cx="8305800" cy="501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7730550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Calling a Subroutine</a:t>
            </a:r>
          </a:p>
        </p:txBody>
      </p:sp>
      <p:sp>
        <p:nvSpPr>
          <p:cNvPr id="4" name="Slide Number Placeholder 3"/>
          <p:cNvSpPr>
            <a:spLocks noGrp="1"/>
          </p:cNvSpPr>
          <p:nvPr>
            <p:ph type="sldNum" sz="quarter" idx="12"/>
          </p:nvPr>
        </p:nvSpPr>
        <p:spPr/>
        <p:txBody>
          <a:bodyPr/>
          <a:lstStyle/>
          <a:p>
            <a:fld id="{EA7C8D44-3667-46F6-9772-CC52308E2A7F}" type="slidenum">
              <a:rPr kumimoji="0" lang="en-US" smtClean="0"/>
              <a:pPr/>
              <a:t>25</a:t>
            </a:fld>
            <a:endParaRPr kumimoji="0" lang="en-US" dirty="0"/>
          </a:p>
        </p:txBody>
      </p:sp>
      <p:graphicFrame>
        <p:nvGraphicFramePr>
          <p:cNvPr id="7" name="Table 6">
            <a:extLst>
              <a:ext uri="{FF2B5EF4-FFF2-40B4-BE49-F238E27FC236}">
                <a16:creationId xmlns:a16="http://schemas.microsoft.com/office/drawing/2014/main" id="{934727F3-81BB-3E74-C63D-C035DD36124A}"/>
              </a:ext>
            </a:extLst>
          </p:cNvPr>
          <p:cNvGraphicFramePr>
            <a:graphicFrameLocks noGrp="1"/>
          </p:cNvGraphicFramePr>
          <p:nvPr>
            <p:extLst>
              <p:ext uri="{D42A27DB-BD31-4B8C-83A1-F6EECF244321}">
                <p14:modId xmlns:p14="http://schemas.microsoft.com/office/powerpoint/2010/main" val="4058091874"/>
              </p:ext>
            </p:extLst>
          </p:nvPr>
        </p:nvGraphicFramePr>
        <p:xfrm>
          <a:off x="877824" y="4703305"/>
          <a:ext cx="10470235" cy="1706880"/>
        </p:xfrm>
        <a:graphic>
          <a:graphicData uri="http://schemas.openxmlformats.org/drawingml/2006/table">
            <a:tbl>
              <a:tblPr firstRow="1" firstCol="1" bandRow="1">
                <a:tableStyleId>{5940675A-B579-460E-94D1-54222C63F5DA}</a:tableStyleId>
              </a:tblPr>
              <a:tblGrid>
                <a:gridCol w="3656953">
                  <a:extLst>
                    <a:ext uri="{9D8B030D-6E8A-4147-A177-3AD203B41FA5}">
                      <a16:colId xmlns:a16="http://schemas.microsoft.com/office/drawing/2014/main" val="20000"/>
                    </a:ext>
                  </a:extLst>
                </a:gridCol>
                <a:gridCol w="3406641">
                  <a:extLst>
                    <a:ext uri="{9D8B030D-6E8A-4147-A177-3AD203B41FA5}">
                      <a16:colId xmlns:a16="http://schemas.microsoft.com/office/drawing/2014/main" val="20001"/>
                    </a:ext>
                  </a:extLst>
                </a:gridCol>
                <a:gridCol w="3406641">
                  <a:extLst>
                    <a:ext uri="{9D8B030D-6E8A-4147-A177-3AD203B41FA5}">
                      <a16:colId xmlns:a16="http://schemas.microsoft.com/office/drawing/2014/main" val="233811509"/>
                    </a:ext>
                  </a:extLst>
                </a:gridCol>
              </a:tblGrid>
              <a:tr h="217235">
                <a:tc>
                  <a:txBody>
                    <a:bodyPr/>
                    <a:lstStyle/>
                    <a:p>
                      <a:pPr marL="0" marR="0" algn="just">
                        <a:spcBef>
                          <a:spcPts val="0"/>
                        </a:spcBef>
                        <a:spcAft>
                          <a:spcPts val="0"/>
                        </a:spcAft>
                      </a:pPr>
                      <a:r>
                        <a:rPr lang="en-US" sz="1600" b="1" dirty="0">
                          <a:solidFill>
                            <a:schemeClr val="bg1"/>
                          </a:solidFill>
                          <a:effectLst/>
                          <a:latin typeface="Consolas" panose="020B0609020204030204" pitchFamily="49" charset="0"/>
                          <a:cs typeface="Consolas" panose="020B0609020204030204" pitchFamily="49" charset="0"/>
                        </a:rPr>
                        <a:t>Caller Program</a:t>
                      </a:r>
                      <a:endParaRPr lang="en-US" sz="16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solidFill>
                      <a:schemeClr val="accent1"/>
                    </a:solidFill>
                  </a:tcPr>
                </a:tc>
                <a:tc>
                  <a:txBody>
                    <a:bodyPr/>
                    <a:lstStyle/>
                    <a:p>
                      <a:pPr marL="0" marR="0" algn="just">
                        <a:spcBef>
                          <a:spcPts val="0"/>
                        </a:spcBef>
                        <a:spcAft>
                          <a:spcPts val="0"/>
                        </a:spcAft>
                      </a:pPr>
                      <a:r>
                        <a:rPr lang="en-US" sz="1600" b="1" dirty="0">
                          <a:solidFill>
                            <a:schemeClr val="bg1"/>
                          </a:solidFill>
                          <a:effectLst/>
                          <a:latin typeface="Consolas" panose="020B0609020204030204" pitchFamily="49" charset="0"/>
                          <a:cs typeface="Consolas" panose="020B0609020204030204" pitchFamily="49" charset="0"/>
                        </a:rPr>
                        <a:t>Subroutine/</a:t>
                      </a:r>
                      <a:r>
                        <a:rPr lang="en-US" sz="1600" b="1" dirty="0" err="1">
                          <a:solidFill>
                            <a:schemeClr val="bg1"/>
                          </a:solidFill>
                          <a:effectLst/>
                          <a:latin typeface="Consolas" panose="020B0609020204030204" pitchFamily="49" charset="0"/>
                          <a:cs typeface="Consolas" panose="020B0609020204030204" pitchFamily="49" charset="0"/>
                        </a:rPr>
                        <a:t>Callee</a:t>
                      </a:r>
                      <a:endParaRPr lang="en-US" sz="16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solidFill>
                      <a:schemeClr val="accent1"/>
                    </a:solidFill>
                  </a:tcPr>
                </a:tc>
                <a:tc>
                  <a:txBody>
                    <a:bodyPr/>
                    <a:lstStyle/>
                    <a:p>
                      <a:pPr marL="0" marR="0" algn="just">
                        <a:spcBef>
                          <a:spcPts val="0"/>
                        </a:spcBef>
                        <a:spcAft>
                          <a:spcPts val="0"/>
                        </a:spcAft>
                      </a:pPr>
                      <a:endParaRPr lang="en-US" sz="16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solidFill>
                      <a:schemeClr val="accent1"/>
                    </a:solidFill>
                  </a:tcPr>
                </a:tc>
                <a:extLst>
                  <a:ext uri="{0D108BD9-81ED-4DB2-BD59-A6C34878D82A}">
                    <a16:rowId xmlns:a16="http://schemas.microsoft.com/office/drawing/2014/main" val="10000"/>
                  </a:ext>
                </a:extLst>
              </a:tr>
              <a:tr h="1409205">
                <a:tc>
                  <a:txBody>
                    <a:bodyPr/>
                    <a:lstStyle/>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t>
                      </a: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t>
                      </a:r>
                      <a:r>
                        <a:rPr lang="en-US" sz="1600" b="1" dirty="0">
                          <a:solidFill>
                            <a:srgbClr val="C00000"/>
                          </a:solidFill>
                          <a:effectLst/>
                          <a:latin typeface="Consolas" panose="020B0609020204030204" pitchFamily="49" charset="0"/>
                          <a:cs typeface="Consolas" panose="020B0609020204030204" pitchFamily="49" charset="0"/>
                        </a:rPr>
                        <a:t>BL  foo</a:t>
                      </a: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t>
                      </a:r>
                    </a:p>
                  </a:txBody>
                  <a:tcPr marL="68580" marR="68580" marT="0" marB="0"/>
                </a:tc>
                <a:tc>
                  <a:txBody>
                    <a:bodyPr/>
                    <a:lstStyle/>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foo </a:t>
                      </a:r>
                      <a:r>
                        <a:rPr kumimoji="0" lang="en-US" sz="1600" kern="1200" dirty="0">
                          <a:solidFill>
                            <a:schemeClr val="tx1"/>
                          </a:solidFill>
                          <a:effectLst/>
                          <a:latin typeface="Consolas" panose="020B0609020204030204" pitchFamily="49" charset="0"/>
                          <a:ea typeface="+mn-ea"/>
                          <a:cs typeface="Consolas" panose="020B0609020204030204" pitchFamily="49" charset="0"/>
                        </a:rPr>
                        <a:t>PROC</a:t>
                      </a: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t>
                      </a:r>
                    </a:p>
                    <a:p>
                      <a:pPr marL="0" marR="0" algn="just">
                        <a:spcBef>
                          <a:spcPts val="0"/>
                        </a:spcBef>
                        <a:spcAft>
                          <a:spcPts val="0"/>
                        </a:spcAft>
                      </a:pPr>
                      <a:r>
                        <a:rPr lang="en-US" sz="1600" b="1" dirty="0">
                          <a:solidFill>
                            <a:srgbClr val="C00000"/>
                          </a:solidFill>
                          <a:effectLst/>
                          <a:latin typeface="Consolas" panose="020B0609020204030204" pitchFamily="49" charset="0"/>
                          <a:cs typeface="Consolas" panose="020B0609020204030204" pitchFamily="49" charset="0"/>
                        </a:rPr>
                        <a:t>    BX    LR</a:t>
                      </a:r>
                    </a:p>
                    <a:p>
                      <a:pPr marL="0" marR="0" algn="just">
                        <a:spcBef>
                          <a:spcPts val="0"/>
                        </a:spcBef>
                        <a:spcAft>
                          <a:spcPts val="0"/>
                        </a:spcAft>
                      </a:pPr>
                      <a:r>
                        <a:rPr lang="en-US" sz="1600" b="1" dirty="0">
                          <a:solidFill>
                            <a:srgbClr val="C00000"/>
                          </a:solidFill>
                          <a:effectLst/>
                          <a:latin typeface="Consolas" panose="020B0609020204030204" pitchFamily="49" charset="0"/>
                          <a:cs typeface="Consolas" panose="020B0609020204030204" pitchFamily="49" charset="0"/>
                        </a:rPr>
                        <a:t>EDP</a:t>
                      </a:r>
                      <a:endParaRPr kumimoji="0" lang="en-US" sz="1600" kern="1200" dirty="0">
                        <a:solidFill>
                          <a:schemeClr val="tx1"/>
                        </a:solidFill>
                        <a:effectLst/>
                        <a:latin typeface="Consolas" panose="020B0609020204030204" pitchFamily="49" charset="0"/>
                        <a:ea typeface="+mn-ea"/>
                        <a:cs typeface="Consolas" panose="020B0609020204030204" pitchFamily="49" charset="0"/>
                      </a:endParaRPr>
                    </a:p>
                  </a:txBody>
                  <a:tcPr marL="68580" marR="68580"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600" dirty="0">
                          <a:effectLst/>
                          <a:latin typeface="Consolas" panose="020B0609020204030204" pitchFamily="49" charset="0"/>
                          <a:cs typeface="Consolas" panose="020B0609020204030204" pitchFamily="49" charset="0"/>
                        </a:rPr>
                        <a:t>foo </a:t>
                      </a:r>
                      <a:r>
                        <a:rPr kumimoji="0" lang="en-US" sz="1600" kern="1200" dirty="0">
                          <a:solidFill>
                            <a:schemeClr val="tx1"/>
                          </a:solidFill>
                          <a:effectLst/>
                          <a:latin typeface="Consolas" panose="020B0609020204030204" pitchFamily="49" charset="0"/>
                          <a:ea typeface="+mn-ea"/>
                          <a:cs typeface="Consolas" panose="020B0609020204030204" pitchFamily="49" charset="0"/>
                        </a:rPr>
                        <a:t>PROC</a:t>
                      </a: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t>
                      </a:r>
                      <a:r>
                        <a:rPr kumimoji="0" lang="en-US" sz="1600" b="1" kern="1200" dirty="0">
                          <a:solidFill>
                            <a:srgbClr val="C00000"/>
                          </a:solidFill>
                          <a:effectLst/>
                          <a:latin typeface="Consolas" panose="020B0609020204030204" pitchFamily="49" charset="0"/>
                          <a:ea typeface="+mn-ea"/>
                          <a:cs typeface="Consolas" panose="020B0609020204030204" pitchFamily="49" charset="0"/>
                        </a:rPr>
                        <a:t>PUSH {LR}</a:t>
                      </a: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t>
                      </a:r>
                    </a:p>
                    <a:p>
                      <a:pPr marL="0" marR="0" algn="just">
                        <a:spcBef>
                          <a:spcPts val="0"/>
                        </a:spcBef>
                        <a:spcAft>
                          <a:spcPts val="0"/>
                        </a:spcAft>
                      </a:pPr>
                      <a:r>
                        <a:rPr lang="en-US" sz="1600" b="1" dirty="0">
                          <a:solidFill>
                            <a:srgbClr val="C00000"/>
                          </a:solidFill>
                          <a:effectLst/>
                          <a:latin typeface="Consolas" panose="020B0609020204030204" pitchFamily="49" charset="0"/>
                          <a:cs typeface="Consolas" panose="020B0609020204030204" pitchFamily="49" charset="0"/>
                        </a:rPr>
                        <a:t>    </a:t>
                      </a:r>
                      <a:r>
                        <a:rPr kumimoji="0" lang="en-US" sz="1600" b="1" kern="1200" dirty="0">
                          <a:solidFill>
                            <a:srgbClr val="C00000"/>
                          </a:solidFill>
                          <a:effectLst/>
                          <a:latin typeface="Consolas" panose="020B0609020204030204" pitchFamily="49" charset="0"/>
                          <a:ea typeface="+mn-ea"/>
                          <a:cs typeface="Consolas" panose="020B0609020204030204" pitchFamily="49" charset="0"/>
                        </a:rPr>
                        <a:t>POP  {PC} </a:t>
                      </a:r>
                      <a:r>
                        <a:rPr lang="en-US" sz="1600" dirty="0">
                          <a:effectLst/>
                          <a:latin typeface="Consolas" panose="020B0609020204030204" pitchFamily="49" charset="0"/>
                          <a:cs typeface="Consolas" panose="020B0609020204030204" pitchFamily="49" charset="0"/>
                        </a:rPr>
                        <a:t>; pops LR into PC (returns)</a:t>
                      </a:r>
                    </a:p>
                    <a:p>
                      <a:pPr marL="0" marR="0" algn="just">
                        <a:spcBef>
                          <a:spcPts val="0"/>
                        </a:spcBef>
                        <a:spcAft>
                          <a:spcPts val="0"/>
                        </a:spcAft>
                      </a:pPr>
                      <a:r>
                        <a:rPr lang="en-US" sz="1600" b="1" dirty="0">
                          <a:solidFill>
                            <a:srgbClr val="C00000"/>
                          </a:solidFill>
                          <a:effectLst/>
                          <a:latin typeface="Consolas" panose="020B0609020204030204" pitchFamily="49" charset="0"/>
                          <a:cs typeface="Consolas" panose="020B0609020204030204" pitchFamily="49" charset="0"/>
                        </a:rPr>
                        <a:t>EDP</a:t>
                      </a:r>
                      <a:endParaRPr lang="en-US" sz="1600" dirty="0">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01"/>
                  </a:ext>
                </a:extLst>
              </a:tr>
            </a:tbl>
          </a:graphicData>
        </a:graphic>
      </p:graphicFrame>
      <p:sp>
        <p:nvSpPr>
          <p:cNvPr id="8" name="Content Placeholder 2">
            <a:extLst>
              <a:ext uri="{FF2B5EF4-FFF2-40B4-BE49-F238E27FC236}">
                <a16:creationId xmlns:a16="http://schemas.microsoft.com/office/drawing/2014/main" id="{8D797093-9110-D5DF-C5C1-2A739B6C961F}"/>
              </a:ext>
            </a:extLst>
          </p:cNvPr>
          <p:cNvSpPr txBox="1">
            <a:spLocks/>
          </p:cNvSpPr>
          <p:nvPr/>
        </p:nvSpPr>
        <p:spPr>
          <a:xfrm>
            <a:off x="6473190" y="1330320"/>
            <a:ext cx="5105400" cy="1740535"/>
          </a:xfrm>
          <a:prstGeom prst="rect">
            <a:avLst/>
          </a:prstGeom>
        </p:spPr>
        <p:txBody>
          <a:bodyPr vert="horz">
            <a:normAutofit/>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endParaRPr lang="en-GB" dirty="0"/>
          </a:p>
        </p:txBody>
      </p:sp>
      <p:sp>
        <p:nvSpPr>
          <p:cNvPr id="11" name="Content Placeholder 2">
            <a:extLst>
              <a:ext uri="{FF2B5EF4-FFF2-40B4-BE49-F238E27FC236}">
                <a16:creationId xmlns:a16="http://schemas.microsoft.com/office/drawing/2014/main" id="{4DBF389C-8EF8-B054-8AC8-789460FF6F69}"/>
              </a:ext>
            </a:extLst>
          </p:cNvPr>
          <p:cNvSpPr txBox="1">
            <a:spLocks/>
          </p:cNvSpPr>
          <p:nvPr/>
        </p:nvSpPr>
        <p:spPr>
          <a:xfrm>
            <a:off x="843534" y="1189038"/>
            <a:ext cx="5303520" cy="3514268"/>
          </a:xfrm>
          <a:prstGeom prst="rect">
            <a:avLst/>
          </a:prstGeom>
        </p:spPr>
        <p:txBody>
          <a:bodyPr vert="horz">
            <a:normAutofit/>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a:buNone/>
            </a:pPr>
            <a:r>
              <a:rPr lang="en-GB" sz="2400" dirty="0"/>
              <a:t>Caller:  </a:t>
            </a:r>
            <a:r>
              <a:rPr lang="en-GB" sz="2400" b="1" dirty="0">
                <a:solidFill>
                  <a:srgbClr val="FF0000"/>
                </a:solidFill>
                <a:latin typeface="Courier New" pitchFamily="49" charset="0"/>
                <a:cs typeface="Courier New" pitchFamily="49" charset="0"/>
              </a:rPr>
              <a:t>BL</a:t>
            </a:r>
            <a:r>
              <a:rPr lang="en-GB" sz="2400" b="1" dirty="0">
                <a:solidFill>
                  <a:srgbClr val="FF0000"/>
                </a:solidFill>
              </a:rPr>
              <a:t> </a:t>
            </a:r>
            <a:r>
              <a:rPr lang="en-GB" sz="2400" b="1" i="1" dirty="0">
                <a:solidFill>
                  <a:srgbClr val="FF0000"/>
                </a:solidFill>
              </a:rPr>
              <a:t>label </a:t>
            </a:r>
            <a:r>
              <a:rPr lang="en-GB" sz="2400" dirty="0"/>
              <a:t>(Branch and Link)</a:t>
            </a:r>
          </a:p>
          <a:p>
            <a:r>
              <a:rPr lang="en-GB" sz="2400" dirty="0"/>
              <a:t>Step 1: </a:t>
            </a:r>
            <a:r>
              <a:rPr lang="en-GB" sz="2400" dirty="0">
                <a:latin typeface="Consolas" panose="020B0609020204030204" pitchFamily="49" charset="0"/>
                <a:cs typeface="Consolas" panose="020B0609020204030204" pitchFamily="49" charset="0"/>
              </a:rPr>
              <a:t>LR = PC + 4</a:t>
            </a:r>
          </a:p>
          <a:p>
            <a:r>
              <a:rPr lang="en-GB" sz="2400" dirty="0"/>
              <a:t>Step 2: </a:t>
            </a:r>
            <a:r>
              <a:rPr lang="en-GB" sz="2400" dirty="0">
                <a:latin typeface="Consolas" panose="020B0609020204030204" pitchFamily="49" charset="0"/>
                <a:cs typeface="Consolas" panose="020B0609020204030204" pitchFamily="49" charset="0"/>
              </a:rPr>
              <a:t>PC = label</a:t>
            </a:r>
          </a:p>
          <a:p>
            <a:pPr lvl="1"/>
            <a:r>
              <a:rPr lang="en-GB" i="1" dirty="0"/>
              <a:t>label</a:t>
            </a:r>
            <a:r>
              <a:rPr lang="en-GB" dirty="0"/>
              <a:t> is name of subroutine</a:t>
            </a:r>
          </a:p>
          <a:p>
            <a:pPr lvl="1"/>
            <a:r>
              <a:rPr lang="en-GB" dirty="0"/>
              <a:t>Compiler translates label to memory address</a:t>
            </a:r>
          </a:p>
          <a:p>
            <a:pPr lvl="1"/>
            <a:r>
              <a:rPr lang="en-GB" dirty="0">
                <a:cs typeface="Courier New" pitchFamily="49" charset="0"/>
              </a:rPr>
              <a:t>After call, LR</a:t>
            </a:r>
            <a:r>
              <a:rPr lang="en-GB" dirty="0"/>
              <a:t> holds return address (the instruction following the call)</a:t>
            </a:r>
          </a:p>
        </p:txBody>
      </p:sp>
      <p:sp>
        <p:nvSpPr>
          <p:cNvPr id="13" name="Content Placeholder 2">
            <a:extLst>
              <a:ext uri="{FF2B5EF4-FFF2-40B4-BE49-F238E27FC236}">
                <a16:creationId xmlns:a16="http://schemas.microsoft.com/office/drawing/2014/main" id="{B671D5F8-F85D-AD5F-015D-700C2CFA15C5}"/>
              </a:ext>
            </a:extLst>
          </p:cNvPr>
          <p:cNvSpPr txBox="1">
            <a:spLocks/>
          </p:cNvSpPr>
          <p:nvPr/>
        </p:nvSpPr>
        <p:spPr>
          <a:xfrm>
            <a:off x="6310122" y="1221287"/>
            <a:ext cx="5105400" cy="3051444"/>
          </a:xfrm>
          <a:prstGeom prst="rect">
            <a:avLst/>
          </a:prstGeom>
        </p:spPr>
        <p:txBody>
          <a:bodyPr vert="horz">
            <a:normAutofit fontScale="92500"/>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a:buNone/>
            </a:pPr>
            <a:r>
              <a:rPr lang="en-GB" dirty="0"/>
              <a:t>Callee:  </a:t>
            </a:r>
            <a:r>
              <a:rPr lang="en-GB" b="1" dirty="0">
                <a:solidFill>
                  <a:srgbClr val="FF0000"/>
                </a:solidFill>
                <a:latin typeface="Courier New" pitchFamily="49" charset="0"/>
                <a:cs typeface="Courier New" pitchFamily="49" charset="0"/>
              </a:rPr>
              <a:t>BX LR</a:t>
            </a:r>
            <a:r>
              <a:rPr lang="en-GB" b="1" i="1" dirty="0">
                <a:solidFill>
                  <a:srgbClr val="FF0000"/>
                </a:solidFill>
              </a:rPr>
              <a:t> </a:t>
            </a:r>
            <a:r>
              <a:rPr lang="en-GB" dirty="0"/>
              <a:t>(Branch and Exchange) at end of procedure </a:t>
            </a:r>
          </a:p>
          <a:p>
            <a:r>
              <a:rPr lang="en-GB" dirty="0">
                <a:latin typeface="Consolas" panose="020B0609020204030204" pitchFamily="49" charset="0"/>
                <a:cs typeface="Consolas" panose="020B0609020204030204" pitchFamily="49" charset="0"/>
              </a:rPr>
              <a:t>PC = LR</a:t>
            </a:r>
          </a:p>
          <a:p>
            <a:pPr lvl="1"/>
            <a:r>
              <a:rPr lang="en-US" sz="2500" dirty="0"/>
              <a:t>Return to caller by setting PC to LR</a:t>
            </a:r>
          </a:p>
          <a:p>
            <a:r>
              <a:rPr lang="en-GB" dirty="0"/>
              <a:t>Equivalently:</a:t>
            </a:r>
          </a:p>
          <a:p>
            <a:pPr lvl="1"/>
            <a:r>
              <a:rPr lang="en-GB" sz="2500" dirty="0">
                <a:solidFill>
                  <a:srgbClr val="FF0000"/>
                </a:solidFill>
              </a:rPr>
              <a:t>PUSH {LR} </a:t>
            </a:r>
            <a:r>
              <a:rPr lang="en-GB" sz="2500" dirty="0"/>
              <a:t>at start of procedure </a:t>
            </a:r>
          </a:p>
          <a:p>
            <a:pPr lvl="1"/>
            <a:r>
              <a:rPr lang="en-GB" sz="2500" dirty="0">
                <a:solidFill>
                  <a:srgbClr val="FF0000"/>
                </a:solidFill>
              </a:rPr>
              <a:t>POP {PC} </a:t>
            </a:r>
            <a:r>
              <a:rPr lang="en-GB" sz="2500" dirty="0"/>
              <a:t>at end of procedure </a:t>
            </a:r>
          </a:p>
          <a:p>
            <a:pPr lvl="1"/>
            <a:endParaRPr lang="en-GB" dirty="0">
              <a:latin typeface="Consolas" panose="020B0609020204030204" pitchFamily="49" charset="0"/>
              <a:cs typeface="Consolas" panose="020B0609020204030204" pitchFamily="49" charset="0"/>
            </a:endParaRPr>
          </a:p>
          <a:p>
            <a:pPr marL="0" indent="0">
              <a:buFont typeface="Wingdings 3"/>
              <a:buNone/>
            </a:pPr>
            <a:endParaRPr lang="en-GB" dirty="0">
              <a:latin typeface="Consolas" panose="020B0609020204030204" pitchFamily="49" charset="0"/>
              <a:cs typeface="Consolas" panose="020B0609020204030204" pitchFamily="49" charset="0"/>
            </a:endParaRPr>
          </a:p>
        </p:txBody>
      </p:sp>
    </p:spTree>
    <p:extLst>
      <p:ext uri="{BB962C8B-B14F-4D97-AF65-F5344CB8AC3E}">
        <p14:creationId xmlns:p14="http://schemas.microsoft.com/office/powerpoint/2010/main" val="27686097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2"/>
          <p:cNvSpPr>
            <a:spLocks noGrp="1" noChangeArrowheads="1"/>
          </p:cNvSpPr>
          <p:nvPr>
            <p:ph type="title"/>
          </p:nvPr>
        </p:nvSpPr>
        <p:spPr/>
        <p:txBody>
          <a:bodyPr/>
          <a:lstStyle/>
          <a:p>
            <a:r>
              <a:rPr lang="en-US" dirty="0"/>
              <a:t>ARM Procedure Call Standard</a:t>
            </a:r>
          </a:p>
        </p:txBody>
      </p:sp>
      <p:sp>
        <p:nvSpPr>
          <p:cNvPr id="2" name="Slide Number Placeholder 1"/>
          <p:cNvSpPr>
            <a:spLocks noGrp="1"/>
          </p:cNvSpPr>
          <p:nvPr>
            <p:ph type="sldNum" sz="quarter" idx="12"/>
          </p:nvPr>
        </p:nvSpPr>
        <p:spPr/>
        <p:txBody>
          <a:bodyPr/>
          <a:lstStyle/>
          <a:p>
            <a:fld id="{EA7C8D44-3667-46F6-9772-CC52308E2A7F}" type="slidenum">
              <a:rPr kumimoji="0" lang="en-US" smtClean="0"/>
              <a:pPr/>
              <a:t>26</a:t>
            </a:fld>
            <a:endParaRPr kumimoji="0" lang="en-US" dirty="0"/>
          </a:p>
        </p:txBody>
      </p:sp>
      <p:graphicFrame>
        <p:nvGraphicFramePr>
          <p:cNvPr id="5" name="Table 4"/>
          <p:cNvGraphicFramePr>
            <a:graphicFrameLocks noGrp="1"/>
          </p:cNvGraphicFramePr>
          <p:nvPr>
            <p:extLst>
              <p:ext uri="{D42A27DB-BD31-4B8C-83A1-F6EECF244321}">
                <p14:modId xmlns:p14="http://schemas.microsoft.com/office/powerpoint/2010/main" val="2374232523"/>
              </p:ext>
            </p:extLst>
          </p:nvPr>
        </p:nvGraphicFramePr>
        <p:xfrm>
          <a:off x="1600202" y="1219201"/>
          <a:ext cx="8991599" cy="5001678"/>
        </p:xfrm>
        <a:graphic>
          <a:graphicData uri="http://schemas.openxmlformats.org/drawingml/2006/table">
            <a:tbl>
              <a:tblPr firstRow="1" firstCol="1" bandRow="1">
                <a:tableStyleId>{5940675A-B579-460E-94D1-54222C63F5DA}</a:tableStyleId>
              </a:tblPr>
              <a:tblGrid>
                <a:gridCol w="1065199">
                  <a:extLst>
                    <a:ext uri="{9D8B030D-6E8A-4147-A177-3AD203B41FA5}">
                      <a16:colId xmlns:a16="http://schemas.microsoft.com/office/drawing/2014/main" val="20000"/>
                    </a:ext>
                  </a:extLst>
                </a:gridCol>
                <a:gridCol w="2440000">
                  <a:extLst>
                    <a:ext uri="{9D8B030D-6E8A-4147-A177-3AD203B41FA5}">
                      <a16:colId xmlns:a16="http://schemas.microsoft.com/office/drawing/2014/main" val="20001"/>
                    </a:ext>
                  </a:extLst>
                </a:gridCol>
                <a:gridCol w="1158616">
                  <a:extLst>
                    <a:ext uri="{9D8B030D-6E8A-4147-A177-3AD203B41FA5}">
                      <a16:colId xmlns:a16="http://schemas.microsoft.com/office/drawing/2014/main" val="20002"/>
                    </a:ext>
                  </a:extLst>
                </a:gridCol>
                <a:gridCol w="4327784">
                  <a:extLst>
                    <a:ext uri="{9D8B030D-6E8A-4147-A177-3AD203B41FA5}">
                      <a16:colId xmlns:a16="http://schemas.microsoft.com/office/drawing/2014/main" val="20003"/>
                    </a:ext>
                  </a:extLst>
                </a:gridCol>
              </a:tblGrid>
              <a:tr h="367808">
                <a:tc>
                  <a:txBody>
                    <a:bodyPr/>
                    <a:lstStyle/>
                    <a:p>
                      <a:pPr marL="0" marR="0" algn="just">
                        <a:spcBef>
                          <a:spcPts val="0"/>
                        </a:spcBef>
                        <a:spcAft>
                          <a:spcPts val="0"/>
                        </a:spcAft>
                      </a:pPr>
                      <a:r>
                        <a:rPr lang="en-US" sz="1400" b="1" dirty="0">
                          <a:solidFill>
                            <a:schemeClr val="bg1"/>
                          </a:solidFill>
                          <a:effectLst/>
                        </a:rPr>
                        <a:t>Register</a:t>
                      </a:r>
                      <a:endParaRPr lang="en-US" sz="1800" b="1" dirty="0">
                        <a:solidFill>
                          <a:schemeClr val="bg1"/>
                        </a:solidFill>
                        <a:effectLst/>
                        <a:latin typeface="Palatino Linotype"/>
                        <a:ea typeface="宋体"/>
                        <a:cs typeface="Times New Roman"/>
                      </a:endParaRPr>
                    </a:p>
                  </a:txBody>
                  <a:tcPr marL="68580" marR="68580" marT="0" marB="0" anchor="ctr">
                    <a:solidFill>
                      <a:schemeClr val="accent1"/>
                    </a:solidFill>
                  </a:tcPr>
                </a:tc>
                <a:tc>
                  <a:txBody>
                    <a:bodyPr/>
                    <a:lstStyle/>
                    <a:p>
                      <a:pPr marL="0" marR="0" algn="l">
                        <a:spcBef>
                          <a:spcPts val="0"/>
                        </a:spcBef>
                        <a:spcAft>
                          <a:spcPts val="0"/>
                        </a:spcAft>
                      </a:pPr>
                      <a:r>
                        <a:rPr lang="en-US" sz="1400" b="1" dirty="0">
                          <a:solidFill>
                            <a:schemeClr val="bg1"/>
                          </a:solidFill>
                          <a:effectLst/>
                        </a:rPr>
                        <a:t>Usage</a:t>
                      </a:r>
                      <a:endParaRPr lang="en-US" sz="1800" b="1" dirty="0">
                        <a:solidFill>
                          <a:schemeClr val="bg1"/>
                        </a:solidFill>
                        <a:effectLst/>
                        <a:latin typeface="Palatino Linotype"/>
                        <a:ea typeface="宋体"/>
                        <a:cs typeface="Times New Roman"/>
                      </a:endParaRPr>
                    </a:p>
                  </a:txBody>
                  <a:tcPr marL="68580" marR="68580" marT="0" marB="0" anchor="ctr">
                    <a:solidFill>
                      <a:schemeClr val="accent1"/>
                    </a:solidFill>
                  </a:tcPr>
                </a:tc>
                <a:tc>
                  <a:txBody>
                    <a:bodyPr/>
                    <a:lstStyle/>
                    <a:p>
                      <a:pPr marL="0" marR="0" algn="just">
                        <a:spcBef>
                          <a:spcPts val="0"/>
                        </a:spcBef>
                        <a:spcAft>
                          <a:spcPts val="0"/>
                        </a:spcAft>
                      </a:pPr>
                      <a:r>
                        <a:rPr lang="en-US" sz="1400" b="1" dirty="0">
                          <a:solidFill>
                            <a:schemeClr val="bg1"/>
                          </a:solidFill>
                          <a:effectLst/>
                        </a:rPr>
                        <a:t>Subroutine Preserved</a:t>
                      </a:r>
                      <a:endParaRPr lang="en-US" sz="1800" b="1" dirty="0">
                        <a:solidFill>
                          <a:schemeClr val="bg1"/>
                        </a:solidFill>
                        <a:effectLst/>
                        <a:latin typeface="Palatino Linotype"/>
                        <a:ea typeface="宋体"/>
                        <a:cs typeface="Times New Roman"/>
                      </a:endParaRPr>
                    </a:p>
                  </a:txBody>
                  <a:tcPr marL="68580" marR="68580" marT="0" marB="0" anchor="ctr">
                    <a:solidFill>
                      <a:schemeClr val="accent1"/>
                    </a:solidFill>
                  </a:tcPr>
                </a:tc>
                <a:tc>
                  <a:txBody>
                    <a:bodyPr/>
                    <a:lstStyle/>
                    <a:p>
                      <a:pPr marL="0" marR="0" algn="l">
                        <a:spcBef>
                          <a:spcPts val="0"/>
                        </a:spcBef>
                        <a:spcAft>
                          <a:spcPts val="0"/>
                        </a:spcAft>
                      </a:pPr>
                      <a:r>
                        <a:rPr lang="en-US" sz="1400" b="1" dirty="0">
                          <a:solidFill>
                            <a:schemeClr val="bg1"/>
                          </a:solidFill>
                          <a:effectLst/>
                        </a:rPr>
                        <a:t>Notes</a:t>
                      </a:r>
                      <a:endParaRPr lang="en-US" sz="1800" b="1" dirty="0">
                        <a:solidFill>
                          <a:schemeClr val="bg1"/>
                        </a:solidFill>
                        <a:effectLst/>
                        <a:latin typeface="Palatino Linotype"/>
                        <a:ea typeface="宋体"/>
                        <a:cs typeface="Times New Roman"/>
                      </a:endParaRPr>
                    </a:p>
                  </a:txBody>
                  <a:tcPr marL="68580" marR="68580" marT="0" marB="0" anchor="ctr">
                    <a:solidFill>
                      <a:schemeClr val="accent1"/>
                    </a:solidFill>
                  </a:tcPr>
                </a:tc>
                <a:extLst>
                  <a:ext uri="{0D108BD9-81ED-4DB2-BD59-A6C34878D82A}">
                    <a16:rowId xmlns:a16="http://schemas.microsoft.com/office/drawing/2014/main" val="10000"/>
                  </a:ext>
                </a:extLst>
              </a:tr>
              <a:tr h="367808">
                <a:tc>
                  <a:txBody>
                    <a:bodyPr/>
                    <a:lstStyle/>
                    <a:p>
                      <a:pPr marL="0" marR="0" algn="ctr">
                        <a:spcBef>
                          <a:spcPts val="0"/>
                        </a:spcBef>
                        <a:spcAft>
                          <a:spcPts val="0"/>
                        </a:spcAft>
                      </a:pPr>
                      <a:r>
                        <a:rPr lang="en-US" sz="1400" b="1" dirty="0" err="1">
                          <a:solidFill>
                            <a:srgbClr val="FF0000"/>
                          </a:solidFill>
                          <a:effectLst/>
                          <a:latin typeface="Consolas" panose="020B0609020204030204" pitchFamily="49" charset="0"/>
                          <a:cs typeface="Consolas" panose="020B0609020204030204" pitchFamily="49" charset="0"/>
                        </a:rPr>
                        <a:t>r0</a:t>
                      </a:r>
                      <a:endParaRPr lang="en-US" sz="1800" b="1" dirty="0">
                        <a:solidFill>
                          <a:srgbClr val="FF0000"/>
                        </a:solidFill>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l">
                        <a:spcBef>
                          <a:spcPts val="0"/>
                        </a:spcBef>
                        <a:spcAft>
                          <a:spcPts val="0"/>
                        </a:spcAft>
                      </a:pPr>
                      <a:r>
                        <a:rPr lang="en-US" sz="1400" b="0" dirty="0">
                          <a:solidFill>
                            <a:srgbClr val="FF0000"/>
                          </a:solidFill>
                          <a:effectLst/>
                        </a:rPr>
                        <a:t>Argument </a:t>
                      </a:r>
                      <a:r>
                        <a:rPr lang="en-US" sz="1400" b="1" dirty="0">
                          <a:solidFill>
                            <a:srgbClr val="FF0000"/>
                          </a:solidFill>
                          <a:effectLst/>
                          <a:latin typeface="Consolas" panose="020B0609020204030204" pitchFamily="49" charset="0"/>
                        </a:rPr>
                        <a:t>1</a:t>
                      </a:r>
                      <a:r>
                        <a:rPr lang="en-US" sz="1400" b="0" dirty="0">
                          <a:solidFill>
                            <a:srgbClr val="FF0000"/>
                          </a:solidFill>
                          <a:effectLst/>
                        </a:rPr>
                        <a:t> </a:t>
                      </a:r>
                      <a:r>
                        <a:rPr lang="en-US" sz="1400" b="0" dirty="0">
                          <a:effectLst/>
                        </a:rPr>
                        <a:t>and </a:t>
                      </a:r>
                      <a:r>
                        <a:rPr lang="en-US" sz="1400" b="0" dirty="0">
                          <a:solidFill>
                            <a:srgbClr val="FF0000"/>
                          </a:solidFill>
                          <a:effectLst/>
                        </a:rPr>
                        <a:t>return value</a:t>
                      </a:r>
                      <a:endParaRPr lang="en-US" sz="1800" b="0" dirty="0">
                        <a:solidFill>
                          <a:srgbClr val="FF0000"/>
                        </a:solidFill>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r>
                        <a:rPr lang="en-US" sz="1400" b="0">
                          <a:effectLst/>
                        </a:rPr>
                        <a:t>No</a:t>
                      </a:r>
                      <a:endParaRPr lang="en-US" sz="1800" b="0">
                        <a:effectLst/>
                        <a:latin typeface="Palatino Linotype"/>
                        <a:ea typeface="宋体"/>
                        <a:cs typeface="Times New Roman"/>
                      </a:endParaRPr>
                    </a:p>
                  </a:txBody>
                  <a:tcPr marL="68580" marR="68580" marT="0" marB="0" anchor="ctr"/>
                </a:tc>
                <a:tc>
                  <a:txBody>
                    <a:bodyPr/>
                    <a:lstStyle/>
                    <a:p>
                      <a:pPr marL="0" marR="0" algn="l">
                        <a:spcBef>
                          <a:spcPts val="0"/>
                        </a:spcBef>
                        <a:spcAft>
                          <a:spcPts val="0"/>
                        </a:spcAft>
                      </a:pPr>
                      <a:r>
                        <a:rPr lang="en-US" sz="1400" b="0">
                          <a:effectLst/>
                        </a:rPr>
                        <a:t>If return has 64 bits, then r0:r1 hold it. If argument 1 has 64 bits, r0:r1 hold it.</a:t>
                      </a:r>
                      <a:endParaRPr lang="en-US" sz="1800" b="0">
                        <a:effectLst/>
                        <a:latin typeface="Palatino Linotype"/>
                        <a:ea typeface="宋体"/>
                        <a:cs typeface="Times New Roman"/>
                      </a:endParaRPr>
                    </a:p>
                  </a:txBody>
                  <a:tcPr marL="68580" marR="68580" marT="0" marB="0" anchor="ctr"/>
                </a:tc>
                <a:extLst>
                  <a:ext uri="{0D108BD9-81ED-4DB2-BD59-A6C34878D82A}">
                    <a16:rowId xmlns:a16="http://schemas.microsoft.com/office/drawing/2014/main" val="10001"/>
                  </a:ext>
                </a:extLst>
              </a:tr>
              <a:tr h="183904">
                <a:tc>
                  <a:txBody>
                    <a:bodyPr/>
                    <a:lstStyle/>
                    <a:p>
                      <a:pPr marL="0" marR="0" algn="ctr">
                        <a:spcBef>
                          <a:spcPts val="0"/>
                        </a:spcBef>
                        <a:spcAft>
                          <a:spcPts val="0"/>
                        </a:spcAft>
                      </a:pPr>
                      <a:r>
                        <a:rPr lang="en-US" sz="1400" b="1" dirty="0" err="1">
                          <a:solidFill>
                            <a:srgbClr val="FF0000"/>
                          </a:solidFill>
                          <a:effectLst/>
                          <a:latin typeface="Consolas" panose="020B0609020204030204" pitchFamily="49" charset="0"/>
                          <a:cs typeface="Consolas" panose="020B0609020204030204" pitchFamily="49" charset="0"/>
                        </a:rPr>
                        <a:t>r1</a:t>
                      </a:r>
                      <a:endParaRPr lang="en-US" sz="1800" b="1" dirty="0">
                        <a:solidFill>
                          <a:srgbClr val="FF0000"/>
                        </a:solidFill>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l">
                        <a:spcBef>
                          <a:spcPts val="0"/>
                        </a:spcBef>
                        <a:spcAft>
                          <a:spcPts val="0"/>
                        </a:spcAft>
                      </a:pPr>
                      <a:r>
                        <a:rPr lang="en-US" sz="1400" b="0" dirty="0">
                          <a:solidFill>
                            <a:srgbClr val="FF0000"/>
                          </a:solidFill>
                          <a:effectLst/>
                        </a:rPr>
                        <a:t>Argument </a:t>
                      </a:r>
                      <a:r>
                        <a:rPr lang="en-US" sz="1400" b="1" dirty="0">
                          <a:solidFill>
                            <a:srgbClr val="FF0000"/>
                          </a:solidFill>
                          <a:effectLst/>
                          <a:latin typeface="Consolas" panose="020B0609020204030204" pitchFamily="49" charset="0"/>
                        </a:rPr>
                        <a:t>2 </a:t>
                      </a:r>
                      <a:endParaRPr lang="en-US" sz="1800" b="1" dirty="0">
                        <a:solidFill>
                          <a:srgbClr val="FF0000"/>
                        </a:solidFill>
                        <a:effectLst/>
                        <a:latin typeface="Consolas" panose="020B0609020204030204" pitchFamily="49" charset="0"/>
                        <a:ea typeface="宋体"/>
                        <a:cs typeface="Times New Roman"/>
                      </a:endParaRPr>
                    </a:p>
                  </a:txBody>
                  <a:tcPr marL="68580" marR="68580" marT="0" marB="0" anchor="ctr"/>
                </a:tc>
                <a:tc>
                  <a:txBody>
                    <a:bodyPr/>
                    <a:lstStyle/>
                    <a:p>
                      <a:pPr marL="0" marR="0" algn="ctr">
                        <a:spcBef>
                          <a:spcPts val="0"/>
                        </a:spcBef>
                        <a:spcAft>
                          <a:spcPts val="0"/>
                        </a:spcAft>
                      </a:pPr>
                      <a:r>
                        <a:rPr lang="en-US" sz="1400" b="0">
                          <a:effectLst/>
                        </a:rPr>
                        <a:t>No</a:t>
                      </a:r>
                      <a:endParaRPr lang="en-US" sz="1800" b="0">
                        <a:effectLst/>
                        <a:latin typeface="Palatino Linotype"/>
                        <a:ea typeface="宋体"/>
                        <a:cs typeface="Times New Roman"/>
                      </a:endParaRPr>
                    </a:p>
                  </a:txBody>
                  <a:tcPr marL="68580" marR="68580" marT="0" marB="0" anchor="ctr"/>
                </a:tc>
                <a:tc>
                  <a:txBody>
                    <a:bodyPr/>
                    <a:lstStyle/>
                    <a:p>
                      <a:pPr marL="0" marR="0" algn="l">
                        <a:spcBef>
                          <a:spcPts val="0"/>
                        </a:spcBef>
                        <a:spcAft>
                          <a:spcPts val="0"/>
                        </a:spcAft>
                      </a:pPr>
                      <a:r>
                        <a:rPr lang="en-US" sz="1400" b="0">
                          <a:effectLst/>
                        </a:rPr>
                        <a:t> </a:t>
                      </a:r>
                      <a:endParaRPr lang="en-US" sz="1800" b="0">
                        <a:effectLst/>
                        <a:latin typeface="Palatino Linotype"/>
                        <a:ea typeface="宋体"/>
                        <a:cs typeface="Times New Roman"/>
                      </a:endParaRPr>
                    </a:p>
                  </a:txBody>
                  <a:tcPr marL="68580" marR="68580" marT="0" marB="0" anchor="ctr"/>
                </a:tc>
                <a:extLst>
                  <a:ext uri="{0D108BD9-81ED-4DB2-BD59-A6C34878D82A}">
                    <a16:rowId xmlns:a16="http://schemas.microsoft.com/office/drawing/2014/main" val="10002"/>
                  </a:ext>
                </a:extLst>
              </a:tr>
              <a:tr h="183904">
                <a:tc>
                  <a:txBody>
                    <a:bodyPr/>
                    <a:lstStyle/>
                    <a:p>
                      <a:pPr marL="0" marR="0" algn="ctr">
                        <a:spcBef>
                          <a:spcPts val="0"/>
                        </a:spcBef>
                        <a:spcAft>
                          <a:spcPts val="0"/>
                        </a:spcAft>
                      </a:pPr>
                      <a:r>
                        <a:rPr lang="en-US" sz="1400" b="1">
                          <a:solidFill>
                            <a:srgbClr val="FF0000"/>
                          </a:solidFill>
                          <a:effectLst/>
                          <a:latin typeface="Consolas" panose="020B0609020204030204" pitchFamily="49" charset="0"/>
                          <a:cs typeface="Consolas" panose="020B0609020204030204" pitchFamily="49" charset="0"/>
                        </a:rPr>
                        <a:t>r2</a:t>
                      </a:r>
                      <a:endParaRPr lang="en-US" sz="1800" b="1">
                        <a:solidFill>
                          <a:srgbClr val="FF0000"/>
                        </a:solidFill>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l">
                        <a:spcBef>
                          <a:spcPts val="0"/>
                        </a:spcBef>
                        <a:spcAft>
                          <a:spcPts val="0"/>
                        </a:spcAft>
                      </a:pPr>
                      <a:r>
                        <a:rPr lang="en-US" sz="1400" b="0" dirty="0">
                          <a:solidFill>
                            <a:srgbClr val="FF0000"/>
                          </a:solidFill>
                          <a:effectLst/>
                        </a:rPr>
                        <a:t>Argument </a:t>
                      </a:r>
                      <a:r>
                        <a:rPr lang="en-US" sz="1400" b="1" i="0" dirty="0">
                          <a:solidFill>
                            <a:srgbClr val="FF0000"/>
                          </a:solidFill>
                          <a:effectLst/>
                          <a:latin typeface="Consolas" panose="020B0609020204030204" pitchFamily="49" charset="0"/>
                        </a:rPr>
                        <a:t>3</a:t>
                      </a:r>
                      <a:endParaRPr lang="en-US" sz="1800" b="1" i="0" dirty="0">
                        <a:solidFill>
                          <a:srgbClr val="FF0000"/>
                        </a:solidFill>
                        <a:effectLst/>
                        <a:latin typeface="Consolas" panose="020B0609020204030204" pitchFamily="49" charset="0"/>
                        <a:ea typeface="宋体"/>
                        <a:cs typeface="Times New Roman"/>
                      </a:endParaRPr>
                    </a:p>
                  </a:txBody>
                  <a:tcPr marL="68580" marR="68580" marT="0" marB="0" anchor="ctr"/>
                </a:tc>
                <a:tc>
                  <a:txBody>
                    <a:bodyPr/>
                    <a:lstStyle/>
                    <a:p>
                      <a:pPr marL="0" marR="0" algn="ctr">
                        <a:spcBef>
                          <a:spcPts val="0"/>
                        </a:spcBef>
                        <a:spcAft>
                          <a:spcPts val="0"/>
                        </a:spcAft>
                      </a:pPr>
                      <a:r>
                        <a:rPr lang="en-US" sz="1400" b="0">
                          <a:effectLst/>
                        </a:rPr>
                        <a:t>No</a:t>
                      </a:r>
                      <a:endParaRPr lang="en-US" sz="1800" b="0">
                        <a:effectLst/>
                        <a:latin typeface="Palatino Linotype"/>
                        <a:ea typeface="宋体"/>
                        <a:cs typeface="Times New Roman"/>
                      </a:endParaRPr>
                    </a:p>
                  </a:txBody>
                  <a:tcPr marL="68580" marR="68580" marT="0" marB="0" anchor="ctr"/>
                </a:tc>
                <a:tc>
                  <a:txBody>
                    <a:bodyPr/>
                    <a:lstStyle/>
                    <a:p>
                      <a:pPr marL="0" marR="0" algn="l">
                        <a:spcBef>
                          <a:spcPts val="0"/>
                        </a:spcBef>
                        <a:spcAft>
                          <a:spcPts val="0"/>
                        </a:spcAft>
                      </a:pPr>
                      <a:r>
                        <a:rPr lang="en-US" sz="1400" b="0">
                          <a:effectLst/>
                        </a:rPr>
                        <a:t>If the return has 128 bits, r0-r3 hold it.</a:t>
                      </a:r>
                      <a:endParaRPr lang="en-US" sz="1800" b="0">
                        <a:effectLst/>
                        <a:latin typeface="Palatino Linotype"/>
                        <a:ea typeface="宋体"/>
                        <a:cs typeface="Times New Roman"/>
                      </a:endParaRPr>
                    </a:p>
                  </a:txBody>
                  <a:tcPr marL="68580" marR="68580" marT="0" marB="0" anchor="ctr"/>
                </a:tc>
                <a:extLst>
                  <a:ext uri="{0D108BD9-81ED-4DB2-BD59-A6C34878D82A}">
                    <a16:rowId xmlns:a16="http://schemas.microsoft.com/office/drawing/2014/main" val="10003"/>
                  </a:ext>
                </a:extLst>
              </a:tr>
              <a:tr h="183904">
                <a:tc>
                  <a:txBody>
                    <a:bodyPr/>
                    <a:lstStyle/>
                    <a:p>
                      <a:pPr marL="0" marR="0" algn="ctr">
                        <a:spcBef>
                          <a:spcPts val="0"/>
                        </a:spcBef>
                        <a:spcAft>
                          <a:spcPts val="0"/>
                        </a:spcAft>
                      </a:pPr>
                      <a:r>
                        <a:rPr lang="en-US" sz="1400" b="1" dirty="0" err="1">
                          <a:solidFill>
                            <a:srgbClr val="FF0000"/>
                          </a:solidFill>
                          <a:effectLst/>
                          <a:latin typeface="Consolas" panose="020B0609020204030204" pitchFamily="49" charset="0"/>
                          <a:cs typeface="Consolas" panose="020B0609020204030204" pitchFamily="49" charset="0"/>
                        </a:rPr>
                        <a:t>r3</a:t>
                      </a:r>
                      <a:endParaRPr lang="en-US" sz="1800" b="1" dirty="0">
                        <a:solidFill>
                          <a:srgbClr val="FF0000"/>
                        </a:solidFill>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l">
                        <a:spcBef>
                          <a:spcPts val="0"/>
                        </a:spcBef>
                        <a:spcAft>
                          <a:spcPts val="0"/>
                        </a:spcAft>
                      </a:pPr>
                      <a:r>
                        <a:rPr lang="en-US" sz="1400" b="0" dirty="0">
                          <a:solidFill>
                            <a:srgbClr val="FF0000"/>
                          </a:solidFill>
                          <a:effectLst/>
                        </a:rPr>
                        <a:t>Argument </a:t>
                      </a:r>
                      <a:r>
                        <a:rPr lang="en-US" sz="1400" b="1" dirty="0">
                          <a:solidFill>
                            <a:srgbClr val="FF0000"/>
                          </a:solidFill>
                          <a:effectLst/>
                          <a:latin typeface="Consolas" panose="020B0609020204030204" pitchFamily="49" charset="0"/>
                        </a:rPr>
                        <a:t>4</a:t>
                      </a:r>
                      <a:endParaRPr lang="en-US" sz="1800" b="1" dirty="0">
                        <a:solidFill>
                          <a:srgbClr val="FF0000"/>
                        </a:solidFill>
                        <a:effectLst/>
                        <a:latin typeface="Consolas" panose="020B0609020204030204" pitchFamily="49" charset="0"/>
                        <a:ea typeface="宋体"/>
                        <a:cs typeface="Times New Roman"/>
                      </a:endParaRPr>
                    </a:p>
                  </a:txBody>
                  <a:tcPr marL="68580" marR="68580" marT="0" marB="0" anchor="ctr"/>
                </a:tc>
                <a:tc>
                  <a:txBody>
                    <a:bodyPr/>
                    <a:lstStyle/>
                    <a:p>
                      <a:pPr marL="0" marR="0" algn="ctr">
                        <a:spcBef>
                          <a:spcPts val="0"/>
                        </a:spcBef>
                        <a:spcAft>
                          <a:spcPts val="0"/>
                        </a:spcAft>
                      </a:pPr>
                      <a:r>
                        <a:rPr lang="en-US" sz="1400" b="0">
                          <a:effectLst/>
                        </a:rPr>
                        <a:t>No</a:t>
                      </a:r>
                      <a:endParaRPr lang="en-US" sz="1800" b="0">
                        <a:effectLst/>
                        <a:latin typeface="Palatino Linotype"/>
                        <a:ea typeface="宋体"/>
                        <a:cs typeface="Times New Roman"/>
                      </a:endParaRPr>
                    </a:p>
                  </a:txBody>
                  <a:tcPr marL="68580" marR="68580" marT="0" marB="0" anchor="ctr"/>
                </a:tc>
                <a:tc>
                  <a:txBody>
                    <a:bodyPr/>
                    <a:lstStyle/>
                    <a:p>
                      <a:pPr marL="0" marR="0" algn="l">
                        <a:spcBef>
                          <a:spcPts val="0"/>
                        </a:spcBef>
                        <a:spcAft>
                          <a:spcPts val="0"/>
                        </a:spcAft>
                      </a:pPr>
                      <a:r>
                        <a:rPr lang="en-US" sz="1400" b="0">
                          <a:effectLst/>
                        </a:rPr>
                        <a:t>If more than 4 arguments, use the stack</a:t>
                      </a:r>
                      <a:endParaRPr lang="en-US" sz="1800" b="0">
                        <a:effectLst/>
                        <a:latin typeface="Palatino Linotype"/>
                        <a:ea typeface="宋体"/>
                        <a:cs typeface="Times New Roman"/>
                      </a:endParaRPr>
                    </a:p>
                  </a:txBody>
                  <a:tcPr marL="68580" marR="68580" marT="0" marB="0" anchor="ctr"/>
                </a:tc>
                <a:extLst>
                  <a:ext uri="{0D108BD9-81ED-4DB2-BD59-A6C34878D82A}">
                    <a16:rowId xmlns:a16="http://schemas.microsoft.com/office/drawing/2014/main" val="10004"/>
                  </a:ext>
                </a:extLst>
              </a:tr>
              <a:tr h="271262">
                <a:tc>
                  <a:txBody>
                    <a:bodyPr/>
                    <a:lstStyle/>
                    <a:p>
                      <a:pPr marL="0" marR="0" algn="ctr">
                        <a:spcBef>
                          <a:spcPts val="0"/>
                        </a:spcBef>
                        <a:spcAft>
                          <a:spcPts val="0"/>
                        </a:spcAft>
                      </a:pPr>
                      <a:r>
                        <a:rPr lang="en-US" sz="1400" b="1" dirty="0" err="1">
                          <a:effectLst/>
                          <a:latin typeface="Consolas" panose="020B0609020204030204" pitchFamily="49" charset="0"/>
                          <a:cs typeface="Consolas" panose="020B0609020204030204" pitchFamily="49" charset="0"/>
                        </a:rPr>
                        <a:t>r4</a:t>
                      </a:r>
                      <a:endParaRPr lang="en-US" sz="1800" b="1"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l">
                        <a:spcBef>
                          <a:spcPts val="0"/>
                        </a:spcBef>
                        <a:spcAft>
                          <a:spcPts val="0"/>
                        </a:spcAft>
                      </a:pPr>
                      <a:r>
                        <a:rPr lang="en-US" sz="1400" b="0">
                          <a:effectLst/>
                        </a:rPr>
                        <a:t>General-purpose V1</a:t>
                      </a:r>
                      <a:endParaRPr lang="en-US" sz="1800" b="0">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r>
                        <a:rPr lang="en-US" sz="1400" b="0">
                          <a:effectLst/>
                        </a:rPr>
                        <a:t>Yes</a:t>
                      </a:r>
                      <a:endParaRPr lang="en-US" sz="1800" b="0">
                        <a:effectLst/>
                        <a:latin typeface="Palatino Linotype"/>
                        <a:ea typeface="宋体"/>
                        <a:cs typeface="Times New Roman"/>
                      </a:endParaRPr>
                    </a:p>
                  </a:txBody>
                  <a:tcPr marL="68580" marR="68580" marT="0" marB="0" anchor="ctr"/>
                </a:tc>
                <a:tc>
                  <a:txBody>
                    <a:bodyPr/>
                    <a:lstStyle/>
                    <a:p>
                      <a:pPr marL="0" marR="0" algn="l">
                        <a:spcBef>
                          <a:spcPts val="0"/>
                        </a:spcBef>
                        <a:spcAft>
                          <a:spcPts val="0"/>
                        </a:spcAft>
                      </a:pPr>
                      <a:r>
                        <a:rPr lang="en-US" sz="1400" b="0">
                          <a:effectLst/>
                        </a:rPr>
                        <a:t>Variable register 1 holds a local variable.</a:t>
                      </a:r>
                      <a:endParaRPr lang="en-US" sz="1800" b="0">
                        <a:effectLst/>
                        <a:latin typeface="Palatino Linotype"/>
                        <a:ea typeface="宋体"/>
                        <a:cs typeface="Times New Roman"/>
                      </a:endParaRPr>
                    </a:p>
                  </a:txBody>
                  <a:tcPr marL="68580" marR="68580" marT="0" marB="0" anchor="ctr"/>
                </a:tc>
                <a:extLst>
                  <a:ext uri="{0D108BD9-81ED-4DB2-BD59-A6C34878D82A}">
                    <a16:rowId xmlns:a16="http://schemas.microsoft.com/office/drawing/2014/main" val="10005"/>
                  </a:ext>
                </a:extLst>
              </a:tr>
              <a:tr h="271262">
                <a:tc>
                  <a:txBody>
                    <a:bodyPr/>
                    <a:lstStyle/>
                    <a:p>
                      <a:pPr marL="0" marR="0" algn="ctr">
                        <a:spcBef>
                          <a:spcPts val="0"/>
                        </a:spcBef>
                        <a:spcAft>
                          <a:spcPts val="0"/>
                        </a:spcAft>
                      </a:pPr>
                      <a:r>
                        <a:rPr lang="en-US" sz="1400" b="1" dirty="0">
                          <a:effectLst/>
                          <a:latin typeface="Consolas" panose="020B0609020204030204" pitchFamily="49" charset="0"/>
                          <a:cs typeface="Consolas" panose="020B0609020204030204" pitchFamily="49" charset="0"/>
                        </a:rPr>
                        <a:t>r5</a:t>
                      </a:r>
                      <a:endParaRPr lang="en-US" sz="1800" b="1"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l">
                        <a:spcBef>
                          <a:spcPts val="0"/>
                        </a:spcBef>
                        <a:spcAft>
                          <a:spcPts val="0"/>
                        </a:spcAft>
                      </a:pPr>
                      <a:r>
                        <a:rPr lang="en-US" sz="1400" b="0">
                          <a:effectLst/>
                        </a:rPr>
                        <a:t>General-purpose V2</a:t>
                      </a:r>
                      <a:endParaRPr lang="en-US" sz="1800" b="0">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r>
                        <a:rPr lang="en-US" sz="1400" b="0">
                          <a:effectLst/>
                        </a:rPr>
                        <a:t>Yes</a:t>
                      </a:r>
                      <a:endParaRPr lang="en-US" sz="1800" b="0">
                        <a:effectLst/>
                        <a:latin typeface="Palatino Linotype"/>
                        <a:ea typeface="宋体"/>
                        <a:cs typeface="Times New Roman"/>
                      </a:endParaRPr>
                    </a:p>
                  </a:txBody>
                  <a:tcPr marL="68580" marR="68580" marT="0" marB="0" anchor="ctr"/>
                </a:tc>
                <a:tc>
                  <a:txBody>
                    <a:bodyPr/>
                    <a:lstStyle/>
                    <a:p>
                      <a:pPr marL="0" marR="0" algn="l">
                        <a:spcBef>
                          <a:spcPts val="0"/>
                        </a:spcBef>
                        <a:spcAft>
                          <a:spcPts val="0"/>
                        </a:spcAft>
                      </a:pPr>
                      <a:r>
                        <a:rPr lang="en-US" sz="1400" b="0">
                          <a:effectLst/>
                        </a:rPr>
                        <a:t>Variable register 2 holds a local variable.</a:t>
                      </a:r>
                      <a:endParaRPr lang="en-US" sz="1800" b="0">
                        <a:effectLst/>
                        <a:latin typeface="Palatino Linotype"/>
                        <a:ea typeface="宋体"/>
                        <a:cs typeface="Times New Roman"/>
                      </a:endParaRPr>
                    </a:p>
                  </a:txBody>
                  <a:tcPr marL="68580" marR="68580" marT="0" marB="0" anchor="ctr"/>
                </a:tc>
                <a:extLst>
                  <a:ext uri="{0D108BD9-81ED-4DB2-BD59-A6C34878D82A}">
                    <a16:rowId xmlns:a16="http://schemas.microsoft.com/office/drawing/2014/main" val="10006"/>
                  </a:ext>
                </a:extLst>
              </a:tr>
              <a:tr h="271262">
                <a:tc>
                  <a:txBody>
                    <a:bodyPr/>
                    <a:lstStyle/>
                    <a:p>
                      <a:pPr marL="0" marR="0" algn="ctr">
                        <a:spcBef>
                          <a:spcPts val="0"/>
                        </a:spcBef>
                        <a:spcAft>
                          <a:spcPts val="0"/>
                        </a:spcAft>
                      </a:pPr>
                      <a:r>
                        <a:rPr lang="en-US" sz="1400" b="1">
                          <a:effectLst/>
                          <a:latin typeface="Consolas" panose="020B0609020204030204" pitchFamily="49" charset="0"/>
                          <a:cs typeface="Consolas" panose="020B0609020204030204" pitchFamily="49" charset="0"/>
                        </a:rPr>
                        <a:t>r6</a:t>
                      </a:r>
                      <a:endParaRPr lang="en-US" sz="1800" b="1">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l">
                        <a:spcBef>
                          <a:spcPts val="0"/>
                        </a:spcBef>
                        <a:spcAft>
                          <a:spcPts val="0"/>
                        </a:spcAft>
                      </a:pPr>
                      <a:r>
                        <a:rPr lang="en-US" sz="1400" b="0">
                          <a:effectLst/>
                        </a:rPr>
                        <a:t>General-purpose V3</a:t>
                      </a:r>
                      <a:endParaRPr lang="en-US" sz="1800" b="0">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r>
                        <a:rPr lang="en-US" sz="1400" b="0">
                          <a:effectLst/>
                        </a:rPr>
                        <a:t>Yes</a:t>
                      </a:r>
                      <a:endParaRPr lang="en-US" sz="1800" b="0">
                        <a:effectLst/>
                        <a:latin typeface="Palatino Linotype"/>
                        <a:ea typeface="宋体"/>
                        <a:cs typeface="Times New Roman"/>
                      </a:endParaRPr>
                    </a:p>
                  </a:txBody>
                  <a:tcPr marL="68580" marR="68580" marT="0" marB="0" anchor="ctr"/>
                </a:tc>
                <a:tc>
                  <a:txBody>
                    <a:bodyPr/>
                    <a:lstStyle/>
                    <a:p>
                      <a:pPr marL="0" marR="0" algn="l">
                        <a:spcBef>
                          <a:spcPts val="0"/>
                        </a:spcBef>
                        <a:spcAft>
                          <a:spcPts val="0"/>
                        </a:spcAft>
                      </a:pPr>
                      <a:r>
                        <a:rPr lang="en-US" sz="1400" b="0">
                          <a:effectLst/>
                        </a:rPr>
                        <a:t>Variable register 3 holds a local variable.</a:t>
                      </a:r>
                      <a:endParaRPr lang="en-US" sz="1800" b="0">
                        <a:effectLst/>
                        <a:latin typeface="Palatino Linotype"/>
                        <a:ea typeface="宋体"/>
                        <a:cs typeface="Times New Roman"/>
                      </a:endParaRPr>
                    </a:p>
                  </a:txBody>
                  <a:tcPr marL="68580" marR="68580" marT="0" marB="0" anchor="ctr"/>
                </a:tc>
                <a:extLst>
                  <a:ext uri="{0D108BD9-81ED-4DB2-BD59-A6C34878D82A}">
                    <a16:rowId xmlns:a16="http://schemas.microsoft.com/office/drawing/2014/main" val="10007"/>
                  </a:ext>
                </a:extLst>
              </a:tr>
              <a:tr h="271262">
                <a:tc>
                  <a:txBody>
                    <a:bodyPr/>
                    <a:lstStyle/>
                    <a:p>
                      <a:pPr marL="0" marR="0" algn="ctr">
                        <a:spcBef>
                          <a:spcPts val="0"/>
                        </a:spcBef>
                        <a:spcAft>
                          <a:spcPts val="0"/>
                        </a:spcAft>
                      </a:pPr>
                      <a:r>
                        <a:rPr lang="en-US" sz="1400" b="1">
                          <a:effectLst/>
                          <a:latin typeface="Consolas" panose="020B0609020204030204" pitchFamily="49" charset="0"/>
                          <a:cs typeface="Consolas" panose="020B0609020204030204" pitchFamily="49" charset="0"/>
                        </a:rPr>
                        <a:t>r7</a:t>
                      </a:r>
                      <a:endParaRPr lang="en-US" sz="1800" b="1">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l">
                        <a:spcBef>
                          <a:spcPts val="0"/>
                        </a:spcBef>
                        <a:spcAft>
                          <a:spcPts val="0"/>
                        </a:spcAft>
                      </a:pPr>
                      <a:r>
                        <a:rPr lang="en-US" sz="1400" b="0">
                          <a:effectLst/>
                        </a:rPr>
                        <a:t>General-purpose V4</a:t>
                      </a:r>
                      <a:endParaRPr lang="en-US" sz="1800" b="0">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r>
                        <a:rPr lang="en-US" sz="1400" b="0">
                          <a:effectLst/>
                        </a:rPr>
                        <a:t>Yes</a:t>
                      </a:r>
                      <a:endParaRPr lang="en-US" sz="1800" b="0">
                        <a:effectLst/>
                        <a:latin typeface="Palatino Linotype"/>
                        <a:ea typeface="宋体"/>
                        <a:cs typeface="Times New Roman"/>
                      </a:endParaRPr>
                    </a:p>
                  </a:txBody>
                  <a:tcPr marL="68580" marR="68580" marT="0" marB="0" anchor="ctr"/>
                </a:tc>
                <a:tc>
                  <a:txBody>
                    <a:bodyPr/>
                    <a:lstStyle/>
                    <a:p>
                      <a:pPr marL="0" marR="0" algn="l">
                        <a:spcBef>
                          <a:spcPts val="0"/>
                        </a:spcBef>
                        <a:spcAft>
                          <a:spcPts val="0"/>
                        </a:spcAft>
                      </a:pPr>
                      <a:r>
                        <a:rPr lang="en-US" sz="1400" b="0">
                          <a:effectLst/>
                        </a:rPr>
                        <a:t>Variable register 4 holds a local variable.</a:t>
                      </a:r>
                      <a:endParaRPr lang="en-US" sz="1800" b="0">
                        <a:effectLst/>
                        <a:latin typeface="Palatino Linotype"/>
                        <a:ea typeface="宋体"/>
                        <a:cs typeface="Times New Roman"/>
                      </a:endParaRPr>
                    </a:p>
                  </a:txBody>
                  <a:tcPr marL="68580" marR="68580" marT="0" marB="0" anchor="ctr"/>
                </a:tc>
                <a:extLst>
                  <a:ext uri="{0D108BD9-81ED-4DB2-BD59-A6C34878D82A}">
                    <a16:rowId xmlns:a16="http://schemas.microsoft.com/office/drawing/2014/main" val="10008"/>
                  </a:ext>
                </a:extLst>
              </a:tr>
              <a:tr h="271262">
                <a:tc>
                  <a:txBody>
                    <a:bodyPr/>
                    <a:lstStyle/>
                    <a:p>
                      <a:pPr marL="0" marR="0" algn="ctr">
                        <a:spcBef>
                          <a:spcPts val="0"/>
                        </a:spcBef>
                        <a:spcAft>
                          <a:spcPts val="0"/>
                        </a:spcAft>
                      </a:pPr>
                      <a:r>
                        <a:rPr lang="en-US" sz="1400" b="1">
                          <a:effectLst/>
                          <a:latin typeface="Consolas" panose="020B0609020204030204" pitchFamily="49" charset="0"/>
                          <a:cs typeface="Consolas" panose="020B0609020204030204" pitchFamily="49" charset="0"/>
                        </a:rPr>
                        <a:t>r8</a:t>
                      </a:r>
                      <a:endParaRPr lang="en-US" sz="1800" b="1">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l">
                        <a:spcBef>
                          <a:spcPts val="0"/>
                        </a:spcBef>
                        <a:spcAft>
                          <a:spcPts val="0"/>
                        </a:spcAft>
                      </a:pPr>
                      <a:r>
                        <a:rPr lang="en-US" sz="1400" b="0">
                          <a:effectLst/>
                        </a:rPr>
                        <a:t>General-purpose V5</a:t>
                      </a:r>
                      <a:endParaRPr lang="en-US" sz="1800" b="0">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r>
                        <a:rPr lang="en-US" sz="1400" b="0">
                          <a:effectLst/>
                        </a:rPr>
                        <a:t>YES</a:t>
                      </a:r>
                      <a:endParaRPr lang="en-US" sz="1800" b="0">
                        <a:effectLst/>
                        <a:latin typeface="Palatino Linotype"/>
                        <a:ea typeface="宋体"/>
                        <a:cs typeface="Times New Roman"/>
                      </a:endParaRPr>
                    </a:p>
                  </a:txBody>
                  <a:tcPr marL="68580" marR="68580" marT="0" marB="0" anchor="ctr"/>
                </a:tc>
                <a:tc>
                  <a:txBody>
                    <a:bodyPr/>
                    <a:lstStyle/>
                    <a:p>
                      <a:pPr marL="0" marR="0" algn="l">
                        <a:spcBef>
                          <a:spcPts val="0"/>
                        </a:spcBef>
                        <a:spcAft>
                          <a:spcPts val="0"/>
                        </a:spcAft>
                      </a:pPr>
                      <a:r>
                        <a:rPr lang="en-US" sz="1400" b="0">
                          <a:effectLst/>
                        </a:rPr>
                        <a:t>Variable register 5 holds a local variable.</a:t>
                      </a:r>
                      <a:endParaRPr lang="en-US" sz="1800" b="0">
                        <a:effectLst/>
                        <a:latin typeface="Palatino Linotype"/>
                        <a:ea typeface="宋体"/>
                        <a:cs typeface="Times New Roman"/>
                      </a:endParaRPr>
                    </a:p>
                  </a:txBody>
                  <a:tcPr marL="68580" marR="68580" marT="0" marB="0" anchor="ctr"/>
                </a:tc>
                <a:extLst>
                  <a:ext uri="{0D108BD9-81ED-4DB2-BD59-A6C34878D82A}">
                    <a16:rowId xmlns:a16="http://schemas.microsoft.com/office/drawing/2014/main" val="10009"/>
                  </a:ext>
                </a:extLst>
              </a:tr>
              <a:tr h="183904">
                <a:tc>
                  <a:txBody>
                    <a:bodyPr/>
                    <a:lstStyle/>
                    <a:p>
                      <a:pPr marL="0" marR="0" algn="ctr">
                        <a:spcBef>
                          <a:spcPts val="0"/>
                        </a:spcBef>
                        <a:spcAft>
                          <a:spcPts val="0"/>
                        </a:spcAft>
                      </a:pPr>
                      <a:r>
                        <a:rPr lang="en-US" sz="1400" b="1">
                          <a:effectLst/>
                          <a:latin typeface="Consolas" panose="020B0609020204030204" pitchFamily="49" charset="0"/>
                          <a:cs typeface="Consolas" panose="020B0609020204030204" pitchFamily="49" charset="0"/>
                        </a:rPr>
                        <a:t>r9</a:t>
                      </a:r>
                      <a:endParaRPr lang="en-US" sz="1800" b="1">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l">
                        <a:spcBef>
                          <a:spcPts val="0"/>
                        </a:spcBef>
                        <a:spcAft>
                          <a:spcPts val="0"/>
                        </a:spcAft>
                      </a:pPr>
                      <a:r>
                        <a:rPr lang="en-US" sz="1400" b="0">
                          <a:effectLst/>
                        </a:rPr>
                        <a:t>Platform specific/V6 </a:t>
                      </a:r>
                      <a:endParaRPr lang="en-US" sz="1800" b="0">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r>
                        <a:rPr lang="en-US" sz="1400" b="0" dirty="0">
                          <a:effectLst/>
                        </a:rPr>
                        <a:t>Yes/No</a:t>
                      </a:r>
                      <a:endParaRPr lang="en-US" sz="1800" b="0" dirty="0">
                        <a:effectLst/>
                        <a:latin typeface="Palatino Linotype"/>
                        <a:ea typeface="宋体"/>
                        <a:cs typeface="Times New Roman"/>
                      </a:endParaRPr>
                    </a:p>
                  </a:txBody>
                  <a:tcPr marL="68580" marR="68580" marT="0" marB="0" anchor="ctr"/>
                </a:tc>
                <a:tc>
                  <a:txBody>
                    <a:bodyPr/>
                    <a:lstStyle/>
                    <a:p>
                      <a:pPr marL="0" marR="0" algn="l">
                        <a:spcBef>
                          <a:spcPts val="0"/>
                        </a:spcBef>
                        <a:spcAft>
                          <a:spcPts val="0"/>
                        </a:spcAft>
                      </a:pPr>
                      <a:r>
                        <a:rPr lang="en-US" sz="1400" b="0">
                          <a:effectLst/>
                        </a:rPr>
                        <a:t>Usage is platform-dependent. </a:t>
                      </a:r>
                      <a:endParaRPr lang="en-US" sz="1800" b="0">
                        <a:effectLst/>
                        <a:latin typeface="Palatino Linotype"/>
                        <a:ea typeface="宋体"/>
                        <a:cs typeface="Times New Roman"/>
                      </a:endParaRPr>
                    </a:p>
                  </a:txBody>
                  <a:tcPr marL="68580" marR="68580" marT="0" marB="0" anchor="ctr"/>
                </a:tc>
                <a:extLst>
                  <a:ext uri="{0D108BD9-81ED-4DB2-BD59-A6C34878D82A}">
                    <a16:rowId xmlns:a16="http://schemas.microsoft.com/office/drawing/2014/main" val="10010"/>
                  </a:ext>
                </a:extLst>
              </a:tr>
              <a:tr h="271262">
                <a:tc>
                  <a:txBody>
                    <a:bodyPr/>
                    <a:lstStyle/>
                    <a:p>
                      <a:pPr marL="0" marR="0" algn="ctr">
                        <a:spcBef>
                          <a:spcPts val="0"/>
                        </a:spcBef>
                        <a:spcAft>
                          <a:spcPts val="0"/>
                        </a:spcAft>
                      </a:pPr>
                      <a:r>
                        <a:rPr lang="en-US" sz="1400" b="1">
                          <a:effectLst/>
                          <a:latin typeface="Consolas" panose="020B0609020204030204" pitchFamily="49" charset="0"/>
                          <a:cs typeface="Consolas" panose="020B0609020204030204" pitchFamily="49" charset="0"/>
                        </a:rPr>
                        <a:t>r10</a:t>
                      </a:r>
                      <a:endParaRPr lang="en-US" sz="1800" b="1">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l">
                        <a:spcBef>
                          <a:spcPts val="0"/>
                        </a:spcBef>
                        <a:spcAft>
                          <a:spcPts val="0"/>
                        </a:spcAft>
                      </a:pPr>
                      <a:r>
                        <a:rPr lang="en-US" sz="1400" b="0">
                          <a:effectLst/>
                        </a:rPr>
                        <a:t>General-purpose V7</a:t>
                      </a:r>
                      <a:endParaRPr lang="en-US" sz="1800" b="0">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r>
                        <a:rPr lang="en-US" sz="1400" b="0">
                          <a:effectLst/>
                        </a:rPr>
                        <a:t>Yes</a:t>
                      </a:r>
                      <a:endParaRPr lang="en-US" sz="1800" b="0">
                        <a:effectLst/>
                        <a:latin typeface="Palatino Linotype"/>
                        <a:ea typeface="宋体"/>
                        <a:cs typeface="Times New Roman"/>
                      </a:endParaRPr>
                    </a:p>
                  </a:txBody>
                  <a:tcPr marL="68580" marR="68580" marT="0" marB="0" anchor="ctr"/>
                </a:tc>
                <a:tc>
                  <a:txBody>
                    <a:bodyPr/>
                    <a:lstStyle/>
                    <a:p>
                      <a:pPr marL="0" marR="0" algn="l">
                        <a:spcBef>
                          <a:spcPts val="0"/>
                        </a:spcBef>
                        <a:spcAft>
                          <a:spcPts val="0"/>
                        </a:spcAft>
                      </a:pPr>
                      <a:r>
                        <a:rPr lang="en-US" sz="1400" b="0">
                          <a:effectLst/>
                        </a:rPr>
                        <a:t>Variable register 7 holds a local variable.</a:t>
                      </a:r>
                      <a:endParaRPr lang="en-US" sz="1800" b="0">
                        <a:effectLst/>
                        <a:latin typeface="Palatino Linotype"/>
                        <a:ea typeface="宋体"/>
                        <a:cs typeface="Times New Roman"/>
                      </a:endParaRPr>
                    </a:p>
                  </a:txBody>
                  <a:tcPr marL="68580" marR="68580" marT="0" marB="0" anchor="ctr"/>
                </a:tc>
                <a:extLst>
                  <a:ext uri="{0D108BD9-81ED-4DB2-BD59-A6C34878D82A}">
                    <a16:rowId xmlns:a16="http://schemas.microsoft.com/office/drawing/2014/main" val="10011"/>
                  </a:ext>
                </a:extLst>
              </a:tr>
              <a:tr h="271262">
                <a:tc>
                  <a:txBody>
                    <a:bodyPr/>
                    <a:lstStyle/>
                    <a:p>
                      <a:pPr marL="0" marR="0" algn="ctr">
                        <a:spcBef>
                          <a:spcPts val="0"/>
                        </a:spcBef>
                        <a:spcAft>
                          <a:spcPts val="0"/>
                        </a:spcAft>
                      </a:pPr>
                      <a:r>
                        <a:rPr lang="en-US" sz="1400" b="1">
                          <a:effectLst/>
                          <a:latin typeface="Consolas" panose="020B0609020204030204" pitchFamily="49" charset="0"/>
                          <a:cs typeface="Consolas" panose="020B0609020204030204" pitchFamily="49" charset="0"/>
                        </a:rPr>
                        <a:t>r11</a:t>
                      </a:r>
                      <a:endParaRPr lang="en-US" sz="1800" b="1">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l">
                        <a:spcBef>
                          <a:spcPts val="0"/>
                        </a:spcBef>
                        <a:spcAft>
                          <a:spcPts val="0"/>
                        </a:spcAft>
                      </a:pPr>
                      <a:r>
                        <a:rPr lang="en-US" sz="1400" b="0">
                          <a:effectLst/>
                        </a:rPr>
                        <a:t>General-purpose V8</a:t>
                      </a:r>
                      <a:endParaRPr lang="en-US" sz="1800" b="0">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r>
                        <a:rPr lang="en-US" sz="1400" b="0">
                          <a:effectLst/>
                        </a:rPr>
                        <a:t>Yes</a:t>
                      </a:r>
                      <a:endParaRPr lang="en-US" sz="1800" b="0">
                        <a:effectLst/>
                        <a:latin typeface="Palatino Linotype"/>
                        <a:ea typeface="宋体"/>
                        <a:cs typeface="Times New Roman"/>
                      </a:endParaRPr>
                    </a:p>
                  </a:txBody>
                  <a:tcPr marL="68580" marR="68580" marT="0" marB="0" anchor="ctr"/>
                </a:tc>
                <a:tc>
                  <a:txBody>
                    <a:bodyPr/>
                    <a:lstStyle/>
                    <a:p>
                      <a:pPr marL="0" marR="0" algn="l">
                        <a:spcBef>
                          <a:spcPts val="0"/>
                        </a:spcBef>
                        <a:spcAft>
                          <a:spcPts val="0"/>
                        </a:spcAft>
                      </a:pPr>
                      <a:r>
                        <a:rPr lang="en-US" sz="1400" b="0">
                          <a:effectLst/>
                        </a:rPr>
                        <a:t>Variable register 8 holds a local variable.</a:t>
                      </a:r>
                      <a:endParaRPr lang="en-US" sz="1800" b="0">
                        <a:effectLst/>
                        <a:latin typeface="Palatino Linotype"/>
                        <a:ea typeface="宋体"/>
                        <a:cs typeface="Times New Roman"/>
                      </a:endParaRPr>
                    </a:p>
                  </a:txBody>
                  <a:tcPr marL="68580" marR="68580" marT="0" marB="0" anchor="ctr"/>
                </a:tc>
                <a:extLst>
                  <a:ext uri="{0D108BD9-81ED-4DB2-BD59-A6C34878D82A}">
                    <a16:rowId xmlns:a16="http://schemas.microsoft.com/office/drawing/2014/main" val="10012"/>
                  </a:ext>
                </a:extLst>
              </a:tr>
              <a:tr h="367808">
                <a:tc>
                  <a:txBody>
                    <a:bodyPr/>
                    <a:lstStyle/>
                    <a:p>
                      <a:pPr marL="0" marR="0" algn="ctr">
                        <a:spcBef>
                          <a:spcPts val="0"/>
                        </a:spcBef>
                        <a:spcAft>
                          <a:spcPts val="0"/>
                        </a:spcAft>
                      </a:pPr>
                      <a:r>
                        <a:rPr lang="en-US" sz="1400" b="1">
                          <a:effectLst/>
                          <a:latin typeface="Consolas" panose="020B0609020204030204" pitchFamily="49" charset="0"/>
                          <a:cs typeface="Consolas" panose="020B0609020204030204" pitchFamily="49" charset="0"/>
                        </a:rPr>
                        <a:t>r12 (IP)</a:t>
                      </a:r>
                      <a:endParaRPr lang="en-US" sz="1800" b="1">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l">
                        <a:spcBef>
                          <a:spcPts val="0"/>
                        </a:spcBef>
                        <a:spcAft>
                          <a:spcPts val="0"/>
                        </a:spcAft>
                      </a:pPr>
                      <a:r>
                        <a:rPr lang="en-US" sz="1400" b="0">
                          <a:effectLst/>
                        </a:rPr>
                        <a:t>Intra-procedure-call register</a:t>
                      </a:r>
                      <a:endParaRPr lang="en-US" sz="1800" b="0">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r>
                        <a:rPr lang="en-US" sz="1400" b="0">
                          <a:effectLst/>
                        </a:rPr>
                        <a:t>No</a:t>
                      </a:r>
                      <a:endParaRPr lang="en-US" sz="1800" b="0">
                        <a:effectLst/>
                        <a:latin typeface="Palatino Linotype"/>
                        <a:ea typeface="宋体"/>
                        <a:cs typeface="Times New Roman"/>
                      </a:endParaRPr>
                    </a:p>
                  </a:txBody>
                  <a:tcPr marL="68580" marR="68580" marT="0" marB="0" anchor="ctr"/>
                </a:tc>
                <a:tc>
                  <a:txBody>
                    <a:bodyPr/>
                    <a:lstStyle/>
                    <a:p>
                      <a:pPr marL="0" marR="0" algn="l">
                        <a:spcBef>
                          <a:spcPts val="0"/>
                        </a:spcBef>
                        <a:spcAft>
                          <a:spcPts val="0"/>
                        </a:spcAft>
                      </a:pPr>
                      <a:r>
                        <a:rPr lang="en-US" sz="1400" b="0">
                          <a:effectLst/>
                        </a:rPr>
                        <a:t>It holds intermediate values between a procedure and the sub-procedure it calls.</a:t>
                      </a:r>
                      <a:endParaRPr lang="en-US" sz="1800" b="0">
                        <a:effectLst/>
                        <a:latin typeface="Palatino Linotype"/>
                        <a:ea typeface="宋体"/>
                        <a:cs typeface="Times New Roman"/>
                      </a:endParaRPr>
                    </a:p>
                  </a:txBody>
                  <a:tcPr marL="68580" marR="68580" marT="0" marB="0" anchor="ctr"/>
                </a:tc>
                <a:extLst>
                  <a:ext uri="{0D108BD9-81ED-4DB2-BD59-A6C34878D82A}">
                    <a16:rowId xmlns:a16="http://schemas.microsoft.com/office/drawing/2014/main" val="10013"/>
                  </a:ext>
                </a:extLst>
              </a:tr>
              <a:tr h="271262">
                <a:tc>
                  <a:txBody>
                    <a:bodyPr/>
                    <a:lstStyle/>
                    <a:p>
                      <a:pPr marL="0" marR="0" algn="ctr">
                        <a:spcBef>
                          <a:spcPts val="0"/>
                        </a:spcBef>
                        <a:spcAft>
                          <a:spcPts val="0"/>
                        </a:spcAft>
                      </a:pPr>
                      <a:r>
                        <a:rPr lang="en-US" sz="1400" b="1">
                          <a:effectLst/>
                          <a:latin typeface="Consolas" panose="020B0609020204030204" pitchFamily="49" charset="0"/>
                          <a:cs typeface="Consolas" panose="020B0609020204030204" pitchFamily="49" charset="0"/>
                        </a:rPr>
                        <a:t>r13 (SP)</a:t>
                      </a:r>
                      <a:endParaRPr lang="en-US" sz="1800" b="1">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l">
                        <a:spcBef>
                          <a:spcPts val="0"/>
                        </a:spcBef>
                        <a:spcAft>
                          <a:spcPts val="0"/>
                        </a:spcAft>
                      </a:pPr>
                      <a:r>
                        <a:rPr lang="en-US" sz="1400" b="0">
                          <a:effectLst/>
                        </a:rPr>
                        <a:t>Stack pointer</a:t>
                      </a:r>
                      <a:endParaRPr lang="en-US" sz="1800" b="0">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r>
                        <a:rPr lang="en-US" sz="1400" b="0">
                          <a:effectLst/>
                        </a:rPr>
                        <a:t>Yes</a:t>
                      </a:r>
                      <a:endParaRPr lang="en-US" sz="1800" b="0">
                        <a:effectLst/>
                        <a:latin typeface="Palatino Linotype"/>
                        <a:ea typeface="宋体"/>
                        <a:cs typeface="Times New Roman"/>
                      </a:endParaRPr>
                    </a:p>
                  </a:txBody>
                  <a:tcPr marL="68580" marR="68580" marT="0" marB="0" anchor="ctr"/>
                </a:tc>
                <a:tc>
                  <a:txBody>
                    <a:bodyPr/>
                    <a:lstStyle/>
                    <a:p>
                      <a:pPr marL="0" marR="0" algn="l">
                        <a:spcBef>
                          <a:spcPts val="0"/>
                        </a:spcBef>
                        <a:spcAft>
                          <a:spcPts val="0"/>
                        </a:spcAft>
                      </a:pPr>
                      <a:r>
                        <a:rPr lang="en-US" sz="1400" b="0">
                          <a:effectLst/>
                        </a:rPr>
                        <a:t>SP has to be the same after a subroutine has completed.</a:t>
                      </a:r>
                      <a:endParaRPr lang="en-US" sz="1800" b="0">
                        <a:effectLst/>
                        <a:latin typeface="Palatino Linotype"/>
                        <a:ea typeface="宋体"/>
                        <a:cs typeface="Times New Roman"/>
                      </a:endParaRPr>
                    </a:p>
                  </a:txBody>
                  <a:tcPr marL="68580" marR="68580" marT="0" marB="0" anchor="ctr"/>
                </a:tc>
                <a:extLst>
                  <a:ext uri="{0D108BD9-81ED-4DB2-BD59-A6C34878D82A}">
                    <a16:rowId xmlns:a16="http://schemas.microsoft.com/office/drawing/2014/main" val="10014"/>
                  </a:ext>
                </a:extLst>
              </a:tr>
              <a:tr h="367808">
                <a:tc>
                  <a:txBody>
                    <a:bodyPr/>
                    <a:lstStyle/>
                    <a:p>
                      <a:pPr marL="0" marR="0" algn="ctr">
                        <a:spcBef>
                          <a:spcPts val="0"/>
                        </a:spcBef>
                        <a:spcAft>
                          <a:spcPts val="0"/>
                        </a:spcAft>
                      </a:pPr>
                      <a:r>
                        <a:rPr lang="en-US" sz="1400" b="1">
                          <a:effectLst/>
                          <a:latin typeface="Consolas" panose="020B0609020204030204" pitchFamily="49" charset="0"/>
                          <a:cs typeface="Consolas" panose="020B0609020204030204" pitchFamily="49" charset="0"/>
                        </a:rPr>
                        <a:t>r14 (LR)</a:t>
                      </a:r>
                      <a:endParaRPr lang="en-US" sz="1800" b="1">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l">
                        <a:spcBef>
                          <a:spcPts val="0"/>
                        </a:spcBef>
                        <a:spcAft>
                          <a:spcPts val="0"/>
                        </a:spcAft>
                      </a:pPr>
                      <a:r>
                        <a:rPr lang="en-US" sz="1400" b="0">
                          <a:effectLst/>
                        </a:rPr>
                        <a:t>Link register</a:t>
                      </a:r>
                      <a:endParaRPr lang="en-US" sz="1800" b="0">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r>
                        <a:rPr lang="en-US" sz="1400" b="0">
                          <a:effectLst/>
                        </a:rPr>
                        <a:t>No</a:t>
                      </a:r>
                      <a:endParaRPr lang="en-US" sz="1800" b="0">
                        <a:effectLst/>
                        <a:latin typeface="Palatino Linotype"/>
                        <a:ea typeface="宋体"/>
                        <a:cs typeface="Times New Roman"/>
                      </a:endParaRPr>
                    </a:p>
                  </a:txBody>
                  <a:tcPr marL="68580" marR="68580" marT="0" marB="0" anchor="ctr"/>
                </a:tc>
                <a:tc>
                  <a:txBody>
                    <a:bodyPr/>
                    <a:lstStyle/>
                    <a:p>
                      <a:pPr marL="0" marR="0" algn="l">
                        <a:spcBef>
                          <a:spcPts val="0"/>
                        </a:spcBef>
                        <a:spcAft>
                          <a:spcPts val="0"/>
                        </a:spcAft>
                      </a:pPr>
                      <a:r>
                        <a:rPr lang="en-US" sz="1400" b="0">
                          <a:effectLst/>
                        </a:rPr>
                        <a:t>LR does not have to contain the same value after a subroutine has completed.</a:t>
                      </a:r>
                      <a:endParaRPr lang="en-US" sz="1800" b="0">
                        <a:effectLst/>
                        <a:latin typeface="Palatino Linotype"/>
                        <a:ea typeface="宋体"/>
                        <a:cs typeface="Times New Roman"/>
                      </a:endParaRPr>
                    </a:p>
                  </a:txBody>
                  <a:tcPr marL="68580" marR="68580" marT="0" marB="0" anchor="ctr"/>
                </a:tc>
                <a:extLst>
                  <a:ext uri="{0D108BD9-81ED-4DB2-BD59-A6C34878D82A}">
                    <a16:rowId xmlns:a16="http://schemas.microsoft.com/office/drawing/2014/main" val="10015"/>
                  </a:ext>
                </a:extLst>
              </a:tr>
              <a:tr h="271262">
                <a:tc>
                  <a:txBody>
                    <a:bodyPr/>
                    <a:lstStyle/>
                    <a:p>
                      <a:pPr marL="0" marR="0" algn="ctr">
                        <a:spcBef>
                          <a:spcPts val="0"/>
                        </a:spcBef>
                        <a:spcAft>
                          <a:spcPts val="0"/>
                        </a:spcAft>
                      </a:pPr>
                      <a:r>
                        <a:rPr lang="en-US" sz="1400" b="1" dirty="0">
                          <a:effectLst/>
                          <a:latin typeface="Consolas" panose="020B0609020204030204" pitchFamily="49" charset="0"/>
                          <a:cs typeface="Consolas" panose="020B0609020204030204" pitchFamily="49" charset="0"/>
                        </a:rPr>
                        <a:t>r15 (PC)</a:t>
                      </a:r>
                      <a:endParaRPr lang="en-US" sz="1800" b="1"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l">
                        <a:spcBef>
                          <a:spcPts val="0"/>
                        </a:spcBef>
                        <a:spcAft>
                          <a:spcPts val="0"/>
                        </a:spcAft>
                      </a:pPr>
                      <a:r>
                        <a:rPr lang="en-US" sz="1400" b="0">
                          <a:effectLst/>
                        </a:rPr>
                        <a:t>Program counter</a:t>
                      </a:r>
                      <a:endParaRPr lang="en-US" sz="1800" b="0">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r>
                        <a:rPr lang="en-US" sz="1400" b="0">
                          <a:effectLst/>
                        </a:rPr>
                        <a:t>N/A</a:t>
                      </a:r>
                      <a:endParaRPr lang="en-US" sz="1800" b="0">
                        <a:effectLst/>
                        <a:latin typeface="Palatino Linotype"/>
                        <a:ea typeface="宋体"/>
                        <a:cs typeface="Times New Roman"/>
                      </a:endParaRPr>
                    </a:p>
                  </a:txBody>
                  <a:tcPr marL="68580" marR="68580" marT="0" marB="0" anchor="ctr"/>
                </a:tc>
                <a:tc>
                  <a:txBody>
                    <a:bodyPr/>
                    <a:lstStyle/>
                    <a:p>
                      <a:pPr marL="0" marR="0" algn="l">
                        <a:spcBef>
                          <a:spcPts val="0"/>
                        </a:spcBef>
                        <a:spcAft>
                          <a:spcPts val="0"/>
                        </a:spcAft>
                      </a:pPr>
                      <a:r>
                        <a:rPr lang="en-US" sz="1400" b="0" dirty="0">
                          <a:effectLst/>
                        </a:rPr>
                        <a:t>Do not directly change PC</a:t>
                      </a:r>
                      <a:endParaRPr lang="en-US" sz="1800" b="0" dirty="0">
                        <a:effectLst/>
                        <a:latin typeface="Palatino Linotype"/>
                        <a:ea typeface="宋体"/>
                        <a:cs typeface="Times New Roman"/>
                      </a:endParaRPr>
                    </a:p>
                  </a:txBody>
                  <a:tcPr marL="68580" marR="68580" marT="0" marB="0" anchor="ctr"/>
                </a:tc>
                <a:extLst>
                  <a:ext uri="{0D108BD9-81ED-4DB2-BD59-A6C34878D82A}">
                    <a16:rowId xmlns:a16="http://schemas.microsoft.com/office/drawing/2014/main" val="10016"/>
                  </a:ext>
                </a:extLst>
              </a:tr>
            </a:tbl>
          </a:graphicData>
        </a:graphic>
      </p:graphicFrame>
    </p:spTree>
    <p:extLst>
      <p:ext uri="{BB962C8B-B14F-4D97-AF65-F5344CB8AC3E}">
        <p14:creationId xmlns:p14="http://schemas.microsoft.com/office/powerpoint/2010/main" val="40481793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Caller-saved Registers </a:t>
            </a:r>
            <a:r>
              <a:rPr lang="en-US" i="1" dirty="0"/>
              <a:t>vs</a:t>
            </a:r>
            <a:r>
              <a:rPr lang="en-US" dirty="0"/>
              <a:t> </a:t>
            </a:r>
            <a:br>
              <a:rPr lang="en-US" dirty="0"/>
            </a:br>
            <a:r>
              <a:rPr lang="en-US" dirty="0" err="1"/>
              <a:t>Callee</a:t>
            </a:r>
            <a:r>
              <a:rPr lang="en-US" dirty="0"/>
              <a:t>-saved Registers</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27</a:t>
            </a:fld>
            <a:endParaRPr kumimoji="0" lang="en-US" dirty="0"/>
          </a:p>
        </p:txBody>
      </p:sp>
      <p:graphicFrame>
        <p:nvGraphicFramePr>
          <p:cNvPr id="5" name="Object 4"/>
          <p:cNvGraphicFramePr>
            <a:graphicFrameLocks noChangeAspect="1"/>
          </p:cNvGraphicFramePr>
          <p:nvPr>
            <p:extLst>
              <p:ext uri="{D42A27DB-BD31-4B8C-83A1-F6EECF244321}">
                <p14:modId xmlns:p14="http://schemas.microsoft.com/office/powerpoint/2010/main" val="2399648145"/>
              </p:ext>
            </p:extLst>
          </p:nvPr>
        </p:nvGraphicFramePr>
        <p:xfrm>
          <a:off x="3048000" y="1314450"/>
          <a:ext cx="8305800" cy="5010150"/>
        </p:xfrm>
        <a:graphic>
          <a:graphicData uri="http://schemas.openxmlformats.org/presentationml/2006/ole">
            <mc:AlternateContent xmlns:mc="http://schemas.openxmlformats.org/markup-compatibility/2006">
              <mc:Choice xmlns:v="urn:schemas-microsoft-com:vml" Requires="v">
                <p:oleObj name="Visio" r:id="rId2" imgW="7051550" imgH="4239368" progId="Visio.Drawing.11">
                  <p:embed/>
                </p:oleObj>
              </mc:Choice>
              <mc:Fallback>
                <p:oleObj name="Visio" r:id="rId2" imgW="7051550" imgH="4239368" progId="Visio.Drawing.11">
                  <p:embed/>
                  <p:pic>
                    <p:nvPicPr>
                      <p:cNvPr id="5"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1314450"/>
                        <a:ext cx="8305800" cy="501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 name="TextBox 8"/>
          <p:cNvSpPr txBox="1"/>
          <p:nvPr/>
        </p:nvSpPr>
        <p:spPr>
          <a:xfrm>
            <a:off x="6689618" y="2008257"/>
            <a:ext cx="3543300" cy="707886"/>
          </a:xfrm>
          <a:prstGeom prst="rect">
            <a:avLst/>
          </a:prstGeom>
          <a:noFill/>
        </p:spPr>
        <p:txBody>
          <a:bodyPr wrap="square" rtlCol="0">
            <a:spAutoFit/>
          </a:bodyPr>
          <a:lstStyle/>
          <a:p>
            <a:pPr marL="342900" indent="-342900">
              <a:buFont typeface="Arial" panose="020B0604020202020204" pitchFamily="34" charset="0"/>
              <a:buChar char="•"/>
            </a:pPr>
            <a:r>
              <a:rPr lang="en-US" sz="2000" dirty="0">
                <a:solidFill>
                  <a:srgbClr val="0000FF"/>
                </a:solidFill>
              </a:rPr>
              <a:t>Not saved by subroutine </a:t>
            </a:r>
          </a:p>
          <a:p>
            <a:pPr marL="342900" indent="-342900">
              <a:buFont typeface="Arial" panose="020B0604020202020204" pitchFamily="34" charset="0"/>
              <a:buChar char="•"/>
            </a:pPr>
            <a:r>
              <a:rPr lang="en-US" sz="2000" dirty="0">
                <a:solidFill>
                  <a:srgbClr val="0000FF"/>
                </a:solidFill>
              </a:rPr>
              <a:t>Hold arguments/result</a:t>
            </a:r>
          </a:p>
        </p:txBody>
      </p:sp>
      <p:sp>
        <p:nvSpPr>
          <p:cNvPr id="4" name="Rounded Rectangle 3"/>
          <p:cNvSpPr/>
          <p:nvPr/>
        </p:nvSpPr>
        <p:spPr>
          <a:xfrm>
            <a:off x="2057400" y="1828800"/>
            <a:ext cx="4414248" cy="1143000"/>
          </a:xfrm>
          <a:prstGeom prst="roundRect">
            <a:avLst/>
          </a:prstGeom>
          <a:no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p:cNvSpPr/>
          <p:nvPr/>
        </p:nvSpPr>
        <p:spPr>
          <a:xfrm>
            <a:off x="2057399" y="3048000"/>
            <a:ext cx="4414249" cy="21336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6708203" y="3501103"/>
            <a:ext cx="5577155" cy="646331"/>
          </a:xfrm>
          <a:prstGeom prst="rect">
            <a:avLst/>
          </a:prstGeom>
        </p:spPr>
        <p:txBody>
          <a:bodyPr wrap="square">
            <a:spAutoFit/>
          </a:bodyPr>
          <a:lstStyle/>
          <a:p>
            <a:pPr marL="285750" indent="-285750">
              <a:buFont typeface="Arial" panose="020B0604020202020204" pitchFamily="34" charset="0"/>
              <a:buChar char="•"/>
            </a:pPr>
            <a:r>
              <a:rPr lang="en-US" dirty="0">
                <a:solidFill>
                  <a:srgbClr val="FF0000"/>
                </a:solidFill>
              </a:rPr>
              <a:t>Caller expects their values are retained</a:t>
            </a:r>
          </a:p>
          <a:p>
            <a:pPr marL="285750" indent="-285750">
              <a:buFont typeface="Arial" panose="020B0604020202020204" pitchFamily="34" charset="0"/>
              <a:buChar char="•"/>
            </a:pPr>
            <a:r>
              <a:rPr lang="en-US" dirty="0" err="1">
                <a:solidFill>
                  <a:srgbClr val="FF0000"/>
                </a:solidFill>
              </a:rPr>
              <a:t>Callee</a:t>
            </a:r>
            <a:r>
              <a:rPr lang="en-US" dirty="0">
                <a:solidFill>
                  <a:srgbClr val="FF0000"/>
                </a:solidFill>
              </a:rPr>
              <a:t> must save and store it if </a:t>
            </a:r>
            <a:r>
              <a:rPr lang="en-US" dirty="0" err="1">
                <a:solidFill>
                  <a:srgbClr val="FF0000"/>
                </a:solidFill>
              </a:rPr>
              <a:t>callee</a:t>
            </a:r>
            <a:r>
              <a:rPr lang="en-US" dirty="0">
                <a:solidFill>
                  <a:srgbClr val="FF0000"/>
                </a:solidFill>
              </a:rPr>
              <a:t> modifies it</a:t>
            </a:r>
          </a:p>
        </p:txBody>
      </p:sp>
      <p:sp>
        <p:nvSpPr>
          <p:cNvPr id="11" name="TextBox 10">
            <a:extLst>
              <a:ext uri="{FF2B5EF4-FFF2-40B4-BE49-F238E27FC236}">
                <a16:creationId xmlns:a16="http://schemas.microsoft.com/office/drawing/2014/main" id="{664735F9-F0EA-1648-83D6-C63C3D9D1247}"/>
              </a:ext>
            </a:extLst>
          </p:cNvPr>
          <p:cNvSpPr txBox="1"/>
          <p:nvPr/>
        </p:nvSpPr>
        <p:spPr>
          <a:xfrm>
            <a:off x="3810000" y="6283914"/>
            <a:ext cx="1468672" cy="369332"/>
          </a:xfrm>
          <a:prstGeom prst="rect">
            <a:avLst/>
          </a:prstGeom>
          <a:noFill/>
        </p:spPr>
        <p:txBody>
          <a:bodyPr wrap="none" rtlCol="0">
            <a:spAutoFit/>
          </a:bodyPr>
          <a:lstStyle/>
          <a:p>
            <a:r>
              <a:rPr lang="en-US" dirty="0"/>
              <a:t>Register Bank</a:t>
            </a:r>
          </a:p>
        </p:txBody>
      </p:sp>
      <p:sp>
        <p:nvSpPr>
          <p:cNvPr id="13" name="TextBox 12">
            <a:extLst>
              <a:ext uri="{FF2B5EF4-FFF2-40B4-BE49-F238E27FC236}">
                <a16:creationId xmlns:a16="http://schemas.microsoft.com/office/drawing/2014/main" id="{9165E765-CDC5-CC41-91AA-C1021DCC0379}"/>
              </a:ext>
            </a:extLst>
          </p:cNvPr>
          <p:cNvSpPr txBox="1"/>
          <p:nvPr/>
        </p:nvSpPr>
        <p:spPr>
          <a:xfrm>
            <a:off x="7696201" y="6280367"/>
            <a:ext cx="1736373" cy="369332"/>
          </a:xfrm>
          <a:prstGeom prst="rect">
            <a:avLst/>
          </a:prstGeom>
          <a:noFill/>
        </p:spPr>
        <p:txBody>
          <a:bodyPr wrap="none" rtlCol="0">
            <a:spAutoFit/>
          </a:bodyPr>
          <a:lstStyle/>
          <a:p>
            <a:r>
              <a:rPr lang="en-US" dirty="0"/>
              <a:t>Special Registers</a:t>
            </a:r>
          </a:p>
        </p:txBody>
      </p:sp>
      <p:sp>
        <p:nvSpPr>
          <p:cNvPr id="6" name="Rectangle 5">
            <a:extLst>
              <a:ext uri="{FF2B5EF4-FFF2-40B4-BE49-F238E27FC236}">
                <a16:creationId xmlns:a16="http://schemas.microsoft.com/office/drawing/2014/main" id="{C6F34341-A96C-BF42-BFBB-DD5124009476}"/>
              </a:ext>
            </a:extLst>
          </p:cNvPr>
          <p:cNvSpPr/>
          <p:nvPr/>
        </p:nvSpPr>
        <p:spPr>
          <a:xfrm>
            <a:off x="2251209" y="2018180"/>
            <a:ext cx="1718521" cy="646331"/>
          </a:xfrm>
          <a:prstGeom prst="rect">
            <a:avLst/>
          </a:prstGeom>
        </p:spPr>
        <p:txBody>
          <a:bodyPr wrap="square">
            <a:spAutoFit/>
          </a:bodyPr>
          <a:lstStyle/>
          <a:p>
            <a:r>
              <a:rPr lang="en-US" b="1" dirty="0">
                <a:solidFill>
                  <a:srgbClr val="0000FF"/>
                </a:solidFill>
              </a:rPr>
              <a:t>Caller-saved registers</a:t>
            </a:r>
          </a:p>
        </p:txBody>
      </p:sp>
      <p:sp>
        <p:nvSpPr>
          <p:cNvPr id="7" name="Rectangle 6">
            <a:extLst>
              <a:ext uri="{FF2B5EF4-FFF2-40B4-BE49-F238E27FC236}">
                <a16:creationId xmlns:a16="http://schemas.microsoft.com/office/drawing/2014/main" id="{1BE789D2-D3AD-144A-ABB7-7A9039427F4C}"/>
              </a:ext>
            </a:extLst>
          </p:cNvPr>
          <p:cNvSpPr/>
          <p:nvPr/>
        </p:nvSpPr>
        <p:spPr>
          <a:xfrm>
            <a:off x="2251209" y="3375854"/>
            <a:ext cx="1718521" cy="646331"/>
          </a:xfrm>
          <a:prstGeom prst="rect">
            <a:avLst/>
          </a:prstGeom>
        </p:spPr>
        <p:txBody>
          <a:bodyPr wrap="square">
            <a:spAutoFit/>
          </a:bodyPr>
          <a:lstStyle/>
          <a:p>
            <a:r>
              <a:rPr lang="en-US" b="1" dirty="0" err="1">
                <a:solidFill>
                  <a:srgbClr val="FF0000"/>
                </a:solidFill>
              </a:rPr>
              <a:t>Callee</a:t>
            </a:r>
            <a:r>
              <a:rPr lang="en-US" b="1" dirty="0">
                <a:solidFill>
                  <a:srgbClr val="FF0000"/>
                </a:solidFill>
              </a:rPr>
              <a:t>-saved registers</a:t>
            </a:r>
          </a:p>
        </p:txBody>
      </p:sp>
      <p:sp>
        <p:nvSpPr>
          <p:cNvPr id="14" name="Rounded Rectangle 13">
            <a:extLst>
              <a:ext uri="{FF2B5EF4-FFF2-40B4-BE49-F238E27FC236}">
                <a16:creationId xmlns:a16="http://schemas.microsoft.com/office/drawing/2014/main" id="{AC2AE156-76D1-F549-8AF9-9D781B757237}"/>
              </a:ext>
            </a:extLst>
          </p:cNvPr>
          <p:cNvSpPr/>
          <p:nvPr/>
        </p:nvSpPr>
        <p:spPr>
          <a:xfrm>
            <a:off x="1681750" y="5687122"/>
            <a:ext cx="4414250" cy="268147"/>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C3C88C4-EAF8-6E4D-87AB-F97C99FCE7FF}"/>
              </a:ext>
            </a:extLst>
          </p:cNvPr>
          <p:cNvSpPr/>
          <p:nvPr/>
        </p:nvSpPr>
        <p:spPr>
          <a:xfrm>
            <a:off x="1681750" y="5632750"/>
            <a:ext cx="2892552" cy="369332"/>
          </a:xfrm>
          <a:prstGeom prst="rect">
            <a:avLst/>
          </a:prstGeom>
        </p:spPr>
        <p:txBody>
          <a:bodyPr wrap="square">
            <a:spAutoFit/>
          </a:bodyPr>
          <a:lstStyle/>
          <a:p>
            <a:r>
              <a:rPr lang="en-US" b="1" dirty="0" err="1">
                <a:solidFill>
                  <a:srgbClr val="FF0000"/>
                </a:solidFill>
              </a:rPr>
              <a:t>Callee</a:t>
            </a:r>
            <a:r>
              <a:rPr lang="en-US" b="1" dirty="0">
                <a:solidFill>
                  <a:srgbClr val="FF0000"/>
                </a:solidFill>
              </a:rPr>
              <a:t>-saved registers</a:t>
            </a:r>
          </a:p>
        </p:txBody>
      </p:sp>
    </p:spTree>
    <p:extLst>
      <p:ext uri="{BB962C8B-B14F-4D97-AF65-F5344CB8AC3E}">
        <p14:creationId xmlns:p14="http://schemas.microsoft.com/office/powerpoint/2010/main" val="3977372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4" grpId="0" animBg="1"/>
      <p:bldP spid="10" grpId="0" animBg="1"/>
      <p:bldP spid="12" grpId="0"/>
      <p:bldP spid="1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Embedded Application Binary Interface (EABI) Protocol</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28</a:t>
            </a:fld>
            <a:endParaRPr kumimoji="0" lang="en-US" dirty="0"/>
          </a:p>
        </p:txBody>
      </p:sp>
      <p:graphicFrame>
        <p:nvGraphicFramePr>
          <p:cNvPr id="6" name="Table 5">
            <a:extLst>
              <a:ext uri="{FF2B5EF4-FFF2-40B4-BE49-F238E27FC236}">
                <a16:creationId xmlns:a16="http://schemas.microsoft.com/office/drawing/2014/main" id="{B1414725-3DB0-4EEA-70D6-397832F09027}"/>
              </a:ext>
            </a:extLst>
          </p:cNvPr>
          <p:cNvGraphicFramePr>
            <a:graphicFrameLocks noGrp="1"/>
          </p:cNvGraphicFramePr>
          <p:nvPr>
            <p:extLst>
              <p:ext uri="{D42A27DB-BD31-4B8C-83A1-F6EECF244321}">
                <p14:modId xmlns:p14="http://schemas.microsoft.com/office/powerpoint/2010/main" val="1752756319"/>
              </p:ext>
            </p:extLst>
          </p:nvPr>
        </p:nvGraphicFramePr>
        <p:xfrm>
          <a:off x="2057400" y="4927069"/>
          <a:ext cx="7620001" cy="1463040"/>
        </p:xfrm>
        <a:graphic>
          <a:graphicData uri="http://schemas.openxmlformats.org/drawingml/2006/table">
            <a:tbl>
              <a:tblPr>
                <a:tableStyleId>{5940675A-B579-460E-94D1-54222C63F5DA}</a:tableStyleId>
              </a:tblPr>
              <a:tblGrid>
                <a:gridCol w="956217">
                  <a:extLst>
                    <a:ext uri="{9D8B030D-6E8A-4147-A177-3AD203B41FA5}">
                      <a16:colId xmlns:a16="http://schemas.microsoft.com/office/drawing/2014/main" val="3978250191"/>
                    </a:ext>
                  </a:extLst>
                </a:gridCol>
                <a:gridCol w="3197273">
                  <a:extLst>
                    <a:ext uri="{9D8B030D-6E8A-4147-A177-3AD203B41FA5}">
                      <a16:colId xmlns:a16="http://schemas.microsoft.com/office/drawing/2014/main" val="2379742375"/>
                    </a:ext>
                  </a:extLst>
                </a:gridCol>
                <a:gridCol w="3466511">
                  <a:extLst>
                    <a:ext uri="{9D8B030D-6E8A-4147-A177-3AD203B41FA5}">
                      <a16:colId xmlns:a16="http://schemas.microsoft.com/office/drawing/2014/main" val="647968338"/>
                    </a:ext>
                  </a:extLst>
                </a:gridCol>
              </a:tblGrid>
              <a:tr h="0">
                <a:tc>
                  <a:txBody>
                    <a:bodyPr/>
                    <a:lstStyle/>
                    <a:p>
                      <a:pPr>
                        <a:buNone/>
                      </a:pPr>
                      <a:r>
                        <a:rPr lang="en-US"/>
                        <a:t>Role</a:t>
                      </a:r>
                    </a:p>
                  </a:txBody>
                  <a:tcPr anchor="ctr">
                    <a:solidFill>
                      <a:schemeClr val="bg1">
                        <a:lumMod val="85000"/>
                      </a:schemeClr>
                    </a:solidFill>
                  </a:tcPr>
                </a:tc>
                <a:tc>
                  <a:txBody>
                    <a:bodyPr/>
                    <a:lstStyle/>
                    <a:p>
                      <a:pPr>
                        <a:buNone/>
                      </a:pPr>
                      <a:r>
                        <a:rPr lang="en-US"/>
                        <a:t>Must Preserve</a:t>
                      </a:r>
                    </a:p>
                  </a:txBody>
                  <a:tcPr anchor="ctr">
                    <a:solidFill>
                      <a:schemeClr val="bg1">
                        <a:lumMod val="85000"/>
                      </a:schemeClr>
                    </a:solidFill>
                  </a:tcPr>
                </a:tc>
                <a:tc>
                  <a:txBody>
                    <a:bodyPr/>
                    <a:lstStyle/>
                    <a:p>
                      <a:pPr>
                        <a:buNone/>
                      </a:pPr>
                      <a:r>
                        <a:rPr lang="en-US" dirty="0"/>
                        <a:t>Notes</a:t>
                      </a:r>
                    </a:p>
                  </a:txBody>
                  <a:tcPr anchor="ctr">
                    <a:solidFill>
                      <a:schemeClr val="bg1">
                        <a:lumMod val="85000"/>
                      </a:schemeClr>
                    </a:solidFill>
                  </a:tcPr>
                </a:tc>
                <a:extLst>
                  <a:ext uri="{0D108BD9-81ED-4DB2-BD59-A6C34878D82A}">
                    <a16:rowId xmlns:a16="http://schemas.microsoft.com/office/drawing/2014/main" val="1034159589"/>
                  </a:ext>
                </a:extLst>
              </a:tr>
              <a:tr h="0">
                <a:tc>
                  <a:txBody>
                    <a:bodyPr/>
                    <a:lstStyle/>
                    <a:p>
                      <a:pPr>
                        <a:buNone/>
                      </a:pPr>
                      <a:r>
                        <a:rPr lang="en-US" b="1" dirty="0"/>
                        <a:t>Caller</a:t>
                      </a:r>
                      <a:endParaRPr lang="en-US" dirty="0"/>
                    </a:p>
                  </a:txBody>
                  <a:tcPr anchor="ctr"/>
                </a:tc>
                <a:tc>
                  <a:txBody>
                    <a:bodyPr/>
                    <a:lstStyle/>
                    <a:p>
                      <a:pPr>
                        <a:buNone/>
                      </a:pPr>
                      <a:r>
                        <a:rPr lang="en-US"/>
                        <a:t>R0–R3, R12, CPSR (if needed)</a:t>
                      </a:r>
                    </a:p>
                  </a:txBody>
                  <a:tcPr anchor="ctr"/>
                </a:tc>
                <a:tc>
                  <a:txBody>
                    <a:bodyPr/>
                    <a:lstStyle/>
                    <a:p>
                      <a:pPr>
                        <a:buNone/>
                      </a:pPr>
                      <a:r>
                        <a:rPr lang="en-US"/>
                        <a:t>Caller-saved (scratch)</a:t>
                      </a:r>
                    </a:p>
                  </a:txBody>
                  <a:tcPr anchor="ctr"/>
                </a:tc>
                <a:extLst>
                  <a:ext uri="{0D108BD9-81ED-4DB2-BD59-A6C34878D82A}">
                    <a16:rowId xmlns:a16="http://schemas.microsoft.com/office/drawing/2014/main" val="3091627714"/>
                  </a:ext>
                </a:extLst>
              </a:tr>
              <a:tr h="0">
                <a:tc>
                  <a:txBody>
                    <a:bodyPr/>
                    <a:lstStyle/>
                    <a:p>
                      <a:pPr>
                        <a:buNone/>
                      </a:pPr>
                      <a:r>
                        <a:rPr lang="en-US" b="1"/>
                        <a:t>Callee</a:t>
                      </a:r>
                      <a:endParaRPr lang="en-US"/>
                    </a:p>
                  </a:txBody>
                  <a:tcPr anchor="ctr"/>
                </a:tc>
                <a:tc>
                  <a:txBody>
                    <a:bodyPr/>
                    <a:lstStyle/>
                    <a:p>
                      <a:pPr>
                        <a:buNone/>
                      </a:pPr>
                      <a:r>
                        <a:rPr lang="pt-BR"/>
                        <a:t>R4–R11, R13 (SP), R14 (LR)</a:t>
                      </a:r>
                    </a:p>
                  </a:txBody>
                  <a:tcPr anchor="ctr"/>
                </a:tc>
                <a:tc>
                  <a:txBody>
                    <a:bodyPr/>
                    <a:lstStyle/>
                    <a:p>
                      <a:pPr>
                        <a:buNone/>
                      </a:pPr>
                      <a:r>
                        <a:rPr lang="en-US" dirty="0"/>
                        <a:t>Must be saved/restored if modified</a:t>
                      </a:r>
                    </a:p>
                  </a:txBody>
                  <a:tcPr anchor="ctr"/>
                </a:tc>
                <a:extLst>
                  <a:ext uri="{0D108BD9-81ED-4DB2-BD59-A6C34878D82A}">
                    <a16:rowId xmlns:a16="http://schemas.microsoft.com/office/drawing/2014/main" val="3254816473"/>
                  </a:ext>
                </a:extLst>
              </a:tr>
              <a:tr h="0">
                <a:tc>
                  <a:txBody>
                    <a:bodyPr/>
                    <a:lstStyle/>
                    <a:p>
                      <a:pPr>
                        <a:buNone/>
                      </a:pPr>
                      <a:r>
                        <a:rPr lang="en-US" b="1"/>
                        <a:t>Return</a:t>
                      </a:r>
                      <a:endParaRPr lang="en-US"/>
                    </a:p>
                  </a:txBody>
                  <a:tcPr anchor="ctr"/>
                </a:tc>
                <a:tc>
                  <a:txBody>
                    <a:bodyPr/>
                    <a:lstStyle/>
                    <a:p>
                      <a:pPr>
                        <a:buNone/>
                      </a:pPr>
                      <a:r>
                        <a:rPr lang="en-US"/>
                        <a:t>R0</a:t>
                      </a:r>
                    </a:p>
                  </a:txBody>
                  <a:tcPr anchor="ctr"/>
                </a:tc>
                <a:tc>
                  <a:txBody>
                    <a:bodyPr/>
                    <a:lstStyle/>
                    <a:p>
                      <a:pPr>
                        <a:buNone/>
                      </a:pPr>
                      <a:r>
                        <a:rPr lang="en-US" dirty="0"/>
                        <a:t>Return value</a:t>
                      </a:r>
                    </a:p>
                  </a:txBody>
                  <a:tcPr anchor="ctr"/>
                </a:tc>
                <a:extLst>
                  <a:ext uri="{0D108BD9-81ED-4DB2-BD59-A6C34878D82A}">
                    <a16:rowId xmlns:a16="http://schemas.microsoft.com/office/drawing/2014/main" val="693202028"/>
                  </a:ext>
                </a:extLst>
              </a:tr>
            </a:tbl>
          </a:graphicData>
        </a:graphic>
      </p:graphicFrame>
      <p:sp>
        <p:nvSpPr>
          <p:cNvPr id="12" name="Rectangle 5">
            <a:extLst>
              <a:ext uri="{FF2B5EF4-FFF2-40B4-BE49-F238E27FC236}">
                <a16:creationId xmlns:a16="http://schemas.microsoft.com/office/drawing/2014/main" id="{089E938F-8DD6-9257-C729-26DA8E1F7AC4}"/>
              </a:ext>
            </a:extLst>
          </p:cNvPr>
          <p:cNvSpPr>
            <a:spLocks noGrp="1" noChangeArrowheads="1"/>
          </p:cNvSpPr>
          <p:nvPr>
            <p:ph sz="quarter" idx="1"/>
          </p:nvPr>
        </p:nvSpPr>
        <p:spPr bwMode="auto">
          <a:xfrm>
            <a:off x="816864" y="1000936"/>
            <a:ext cx="10972800" cy="4034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defTabSz="914400" fontAlgn="base">
              <a:lnSpc>
                <a:spcPct val="100000"/>
              </a:lnSpc>
              <a:spcAft>
                <a:spcPct val="0"/>
              </a:spcAft>
              <a:tabLst/>
            </a:pPr>
            <a:r>
              <a:rPr lang="en-US" altLang="en-US" sz="2000" dirty="0"/>
              <a:t>Caller-saved registers:</a:t>
            </a:r>
          </a:p>
          <a:p>
            <a:pPr lvl="1" fontAlgn="base">
              <a:spcAft>
                <a:spcPct val="0"/>
              </a:spcAft>
            </a:pPr>
            <a:r>
              <a:rPr lang="en-US" altLang="en-US" sz="1800" dirty="0"/>
              <a:t>R0–R3: Arguments/return registers.</a:t>
            </a:r>
          </a:p>
          <a:p>
            <a:pPr lvl="1" fontAlgn="base">
              <a:spcAft>
                <a:spcPct val="0"/>
              </a:spcAft>
            </a:pPr>
            <a:r>
              <a:rPr lang="en-US" altLang="en-US" sz="1800" dirty="0"/>
              <a:t>R12 (IP): Intra-procedure scratch register.</a:t>
            </a:r>
          </a:p>
          <a:p>
            <a:pPr lvl="1" fontAlgn="base">
              <a:spcAft>
                <a:spcPct val="0"/>
              </a:spcAft>
            </a:pPr>
            <a:r>
              <a:rPr lang="en-US" altLang="en-US" sz="1800" dirty="0"/>
              <a:t>CPSR: — caller must preserve its state if needed.</a:t>
            </a:r>
          </a:p>
          <a:p>
            <a:pPr marR="0" lvl="0" defTabSz="914400" fontAlgn="base">
              <a:lnSpc>
                <a:spcPct val="100000"/>
              </a:lnSpc>
              <a:spcAft>
                <a:spcPct val="0"/>
              </a:spcAft>
              <a:tabLst/>
            </a:pPr>
            <a:r>
              <a:rPr lang="en-US" altLang="en-US" sz="2000" dirty="0"/>
              <a:t>Callee-saved registers:</a:t>
            </a:r>
          </a:p>
          <a:p>
            <a:pPr lvl="1" fontAlgn="base">
              <a:spcAft>
                <a:spcPct val="0"/>
              </a:spcAft>
            </a:pPr>
            <a:r>
              <a:rPr lang="en-US" altLang="en-US" sz="1800" dirty="0"/>
              <a:t>R4–R11: Must be saved/restored by the callee if used.</a:t>
            </a:r>
          </a:p>
          <a:p>
            <a:pPr lvl="1" fontAlgn="base">
              <a:spcAft>
                <a:spcPct val="0"/>
              </a:spcAft>
            </a:pPr>
            <a:r>
              <a:rPr lang="en-US" altLang="en-US" sz="1800" dirty="0"/>
              <a:t>R14 (LR): Must be saved if the callee makes nested calls.</a:t>
            </a:r>
          </a:p>
          <a:p>
            <a:pPr lvl="1" fontAlgn="base">
              <a:spcAft>
                <a:spcPct val="0"/>
              </a:spcAft>
            </a:pPr>
            <a:r>
              <a:rPr lang="en-US" altLang="en-US" sz="1800" dirty="0"/>
              <a:t>R13 (SP): Stack pointer — must be preserved.</a:t>
            </a:r>
          </a:p>
          <a:p>
            <a:pPr marR="0" lvl="0" defTabSz="914400" fontAlgn="base">
              <a:lnSpc>
                <a:spcPct val="100000"/>
              </a:lnSpc>
              <a:spcAft>
                <a:spcPct val="0"/>
              </a:spcAft>
              <a:tabLst/>
            </a:pPr>
            <a:r>
              <a:rPr lang="en-US" altLang="en-US" sz="2000" dirty="0"/>
              <a:t>Extra parameters passed on stack:</a:t>
            </a:r>
          </a:p>
          <a:p>
            <a:pPr lvl="1" fontAlgn="base">
              <a:spcAft>
                <a:spcPct val="0"/>
              </a:spcAft>
            </a:pPr>
            <a:r>
              <a:rPr lang="en-US" altLang="en-US" sz="1800" dirty="0"/>
              <a:t>When more than four arguments exist.</a:t>
            </a:r>
          </a:p>
          <a:p>
            <a:pPr marR="0" lvl="0" defTabSz="914400" fontAlgn="base">
              <a:lnSpc>
                <a:spcPct val="100000"/>
              </a:lnSpc>
              <a:spcAft>
                <a:spcPct val="0"/>
              </a:spcAft>
              <a:tabLst/>
            </a:pPr>
            <a:r>
              <a:rPr lang="en-US" altLang="en-US" sz="2000" dirty="0"/>
              <a:t>Return value in R0</a:t>
            </a:r>
          </a:p>
        </p:txBody>
      </p:sp>
    </p:spTree>
    <p:extLst>
      <p:ext uri="{BB962C8B-B14F-4D97-AF65-F5344CB8AC3E}">
        <p14:creationId xmlns:p14="http://schemas.microsoft.com/office/powerpoint/2010/main" val="19568821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41E5524-BEEB-EAC4-08A8-A4DA816CE381}"/>
              </a:ext>
            </a:extLst>
          </p:cNvPr>
          <p:cNvSpPr>
            <a:spLocks noGrp="1"/>
          </p:cNvSpPr>
          <p:nvPr>
            <p:ph type="sldNum" sz="quarter" idx="12"/>
          </p:nvPr>
        </p:nvSpPr>
        <p:spPr/>
        <p:txBody>
          <a:bodyPr/>
          <a:lstStyle/>
          <a:p>
            <a:fld id="{EA7C8D44-3667-46F6-9772-CC52308E2A7F}" type="slidenum">
              <a:rPr kumimoji="0" lang="en-US" smtClean="0"/>
              <a:pPr/>
              <a:t>29</a:t>
            </a:fld>
            <a:endParaRPr kumimoji="0" lang="en-US" dirty="0"/>
          </a:p>
        </p:txBody>
      </p:sp>
      <p:sp>
        <p:nvSpPr>
          <p:cNvPr id="4" name="Content Placeholder 3">
            <a:extLst>
              <a:ext uri="{FF2B5EF4-FFF2-40B4-BE49-F238E27FC236}">
                <a16:creationId xmlns:a16="http://schemas.microsoft.com/office/drawing/2014/main" id="{932BDD07-C7B4-65B5-B366-97ACF9704AAC}"/>
              </a:ext>
            </a:extLst>
          </p:cNvPr>
          <p:cNvSpPr>
            <a:spLocks noGrp="1"/>
          </p:cNvSpPr>
          <p:nvPr>
            <p:ph sz="quarter" idx="1"/>
          </p:nvPr>
        </p:nvSpPr>
        <p:spPr>
          <a:xfrm>
            <a:off x="122936" y="264160"/>
            <a:ext cx="3233674" cy="6517640"/>
          </a:xfrm>
          <a:solidFill>
            <a:schemeClr val="bg1"/>
          </a:solidFill>
        </p:spPr>
        <p:txBody>
          <a:bodyPr>
            <a:normAutofit fontScale="85000" lnSpcReduction="20000"/>
          </a:bodyPr>
          <a:lstStyle/>
          <a:p>
            <a:r>
              <a:rPr lang="en-US" dirty="0"/>
              <a:t>Top code (not good):</a:t>
            </a:r>
          </a:p>
          <a:p>
            <a:pPr lvl="1"/>
            <a:r>
              <a:rPr lang="en-US" dirty="0"/>
              <a:t>Callee foo does MOV R4, #10 → this overwrites whatever the caller had in R4.</a:t>
            </a:r>
          </a:p>
          <a:p>
            <a:pPr lvl="1"/>
            <a:r>
              <a:rPr lang="en-US" dirty="0"/>
              <a:t>foo does BX LR → returns to caller, and R4=10 after call return.</a:t>
            </a:r>
          </a:p>
          <a:p>
            <a:r>
              <a:rPr lang="en-US" dirty="0"/>
              <a:t>Middle code:</a:t>
            </a:r>
          </a:p>
          <a:p>
            <a:pPr lvl="1"/>
            <a:r>
              <a:rPr lang="en-US" dirty="0"/>
              <a:t>Caller expects callee to not modify r4.</a:t>
            </a:r>
          </a:p>
          <a:p>
            <a:pPr lvl="1"/>
            <a:r>
              <a:rPr lang="en-US" dirty="0"/>
              <a:t>Callee should preserve r4 by saving and restores R4 by PUSH and POP on the stack</a:t>
            </a:r>
          </a:p>
          <a:p>
            <a:r>
              <a:rPr lang="en-US" dirty="0"/>
              <a:t>Bottom code:</a:t>
            </a:r>
          </a:p>
          <a:p>
            <a:pPr lvl="1"/>
            <a:r>
              <a:rPr lang="en-US" dirty="0"/>
              <a:t>Callee saves and restores R4 by PUSH and POP</a:t>
            </a:r>
          </a:p>
          <a:p>
            <a:pPr lvl="1"/>
            <a:r>
              <a:rPr lang="en-US" dirty="0"/>
              <a:t>Callee uses PUSH{LR} and POP{PC}, equivalent to BX LR</a:t>
            </a:r>
          </a:p>
        </p:txBody>
      </p:sp>
      <p:graphicFrame>
        <p:nvGraphicFramePr>
          <p:cNvPr id="5" name="Table 4">
            <a:extLst>
              <a:ext uri="{FF2B5EF4-FFF2-40B4-BE49-F238E27FC236}">
                <a16:creationId xmlns:a16="http://schemas.microsoft.com/office/drawing/2014/main" id="{474C9786-1EE7-AA57-BBF8-015B49A7A18B}"/>
              </a:ext>
            </a:extLst>
          </p:cNvPr>
          <p:cNvGraphicFramePr>
            <a:graphicFrameLocks noGrp="1"/>
          </p:cNvGraphicFramePr>
          <p:nvPr>
            <p:extLst>
              <p:ext uri="{D42A27DB-BD31-4B8C-83A1-F6EECF244321}">
                <p14:modId xmlns:p14="http://schemas.microsoft.com/office/powerpoint/2010/main" val="2155755132"/>
              </p:ext>
            </p:extLst>
          </p:nvPr>
        </p:nvGraphicFramePr>
        <p:xfrm>
          <a:off x="3458464" y="704850"/>
          <a:ext cx="8610600" cy="1825630"/>
        </p:xfrm>
        <a:graphic>
          <a:graphicData uri="http://schemas.openxmlformats.org/drawingml/2006/table">
            <a:tbl>
              <a:tblPr firstRow="1" firstCol="1" bandRow="1">
                <a:tableStyleId>{5940675A-B579-460E-94D1-54222C63F5DA}</a:tableStyleId>
              </a:tblPr>
              <a:tblGrid>
                <a:gridCol w="3475736">
                  <a:extLst>
                    <a:ext uri="{9D8B030D-6E8A-4147-A177-3AD203B41FA5}">
                      <a16:colId xmlns:a16="http://schemas.microsoft.com/office/drawing/2014/main" val="20000"/>
                    </a:ext>
                  </a:extLst>
                </a:gridCol>
                <a:gridCol w="5134864">
                  <a:extLst>
                    <a:ext uri="{9D8B030D-6E8A-4147-A177-3AD203B41FA5}">
                      <a16:colId xmlns:a16="http://schemas.microsoft.com/office/drawing/2014/main" val="20001"/>
                    </a:ext>
                  </a:extLst>
                </a:gridCol>
              </a:tblGrid>
              <a:tr h="224785">
                <a:tc>
                  <a:txBody>
                    <a:bodyPr/>
                    <a:lstStyle/>
                    <a:p>
                      <a:pPr marL="0" marR="0" algn="just">
                        <a:spcBef>
                          <a:spcPts val="0"/>
                        </a:spcBef>
                        <a:spcAft>
                          <a:spcPts val="0"/>
                        </a:spcAft>
                      </a:pPr>
                      <a:r>
                        <a:rPr lang="en-US" sz="1600" b="1" dirty="0">
                          <a:solidFill>
                            <a:schemeClr val="bg1"/>
                          </a:solidFill>
                          <a:effectLst/>
                          <a:latin typeface="Consolas" panose="020B0609020204030204" pitchFamily="49" charset="0"/>
                          <a:cs typeface="Consolas" panose="020B0609020204030204" pitchFamily="49" charset="0"/>
                        </a:rPr>
                        <a:t>Caller Program</a:t>
                      </a:r>
                      <a:endParaRPr lang="en-US" sz="16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solidFill>
                      <a:schemeClr val="accent1"/>
                    </a:solidFill>
                  </a:tcPr>
                </a:tc>
                <a:tc>
                  <a:txBody>
                    <a:bodyPr/>
                    <a:lstStyle/>
                    <a:p>
                      <a:pPr marL="0" marR="0" algn="just">
                        <a:spcBef>
                          <a:spcPts val="0"/>
                        </a:spcBef>
                        <a:spcAft>
                          <a:spcPts val="0"/>
                        </a:spcAft>
                      </a:pPr>
                      <a:r>
                        <a:rPr lang="en-US" sz="1600" b="1" dirty="0">
                          <a:solidFill>
                            <a:schemeClr val="bg1"/>
                          </a:solidFill>
                          <a:effectLst/>
                          <a:latin typeface="Consolas" panose="020B0609020204030204" pitchFamily="49" charset="0"/>
                          <a:cs typeface="Consolas" panose="020B0609020204030204" pitchFamily="49" charset="0"/>
                        </a:rPr>
                        <a:t>Subroutine/</a:t>
                      </a:r>
                      <a:r>
                        <a:rPr lang="en-US" sz="1600" b="1" dirty="0" err="1">
                          <a:solidFill>
                            <a:schemeClr val="bg1"/>
                          </a:solidFill>
                          <a:effectLst/>
                          <a:latin typeface="Consolas" panose="020B0609020204030204" pitchFamily="49" charset="0"/>
                          <a:cs typeface="Consolas" panose="020B0609020204030204" pitchFamily="49" charset="0"/>
                        </a:rPr>
                        <a:t>Callee</a:t>
                      </a:r>
                      <a:endParaRPr lang="en-US" sz="16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solidFill>
                      <a:schemeClr val="accent1"/>
                    </a:solidFill>
                  </a:tcPr>
                </a:tc>
                <a:extLst>
                  <a:ext uri="{0D108BD9-81ED-4DB2-BD59-A6C34878D82A}">
                    <a16:rowId xmlns:a16="http://schemas.microsoft.com/office/drawing/2014/main" val="10000"/>
                  </a:ext>
                </a:extLst>
              </a:tr>
              <a:tr h="1581790">
                <a:tc>
                  <a:txBody>
                    <a:bodyPr/>
                    <a:lstStyle/>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t>
                      </a: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MOV</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r4</a:t>
                      </a:r>
                      <a:r>
                        <a:rPr lang="en-US" sz="1600" dirty="0">
                          <a:effectLst/>
                          <a:latin typeface="Consolas" panose="020B0609020204030204" pitchFamily="49" charset="0"/>
                          <a:cs typeface="Consolas" panose="020B0609020204030204" pitchFamily="49" charset="0"/>
                        </a:rPr>
                        <a:t>, #100</a:t>
                      </a: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t>
                      </a:r>
                    </a:p>
                    <a:p>
                      <a:pPr marL="0" marR="0" algn="just">
                        <a:spcBef>
                          <a:spcPts val="0"/>
                        </a:spcBef>
                        <a:spcAft>
                          <a:spcPts val="0"/>
                        </a:spcAft>
                      </a:pPr>
                      <a:r>
                        <a:rPr kumimoji="0" lang="en-US" sz="1600" kern="1200" dirty="0">
                          <a:solidFill>
                            <a:schemeClr val="tx1"/>
                          </a:solidFill>
                          <a:effectLst/>
                          <a:latin typeface="Consolas" panose="020B0609020204030204" pitchFamily="49" charset="0"/>
                          <a:ea typeface="+mn-ea"/>
                          <a:cs typeface="Consolas" panose="020B0609020204030204" pitchFamily="49" charset="0"/>
                        </a:rPr>
                        <a:t>   BL  foo</a:t>
                      </a: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t>
                      </a: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ADD r4, r4, #1   ; r4 = 11</a:t>
                      </a:r>
                      <a:endParaRPr lang="en-US" sz="1600" dirty="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foo </a:t>
                      </a:r>
                      <a:r>
                        <a:rPr lang="en-US" sz="1600" dirty="0" err="1">
                          <a:effectLst/>
                          <a:latin typeface="Consolas" panose="020B0609020204030204" pitchFamily="49" charset="0"/>
                          <a:cs typeface="Consolas" panose="020B0609020204030204" pitchFamily="49" charset="0"/>
                        </a:rPr>
                        <a:t>PROC</a:t>
                      </a:r>
                      <a:endParaRPr lang="en-US" sz="1600" dirty="0">
                        <a:effectLst/>
                        <a:latin typeface="Consolas" panose="020B0609020204030204" pitchFamily="49" charset="0"/>
                        <a:cs typeface="Consolas" panose="020B0609020204030204" pitchFamily="49" charset="0"/>
                      </a:endParaRP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t>
                      </a: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MOV</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r4</a:t>
                      </a:r>
                      <a:r>
                        <a:rPr lang="en-US" sz="1600" dirty="0">
                          <a:effectLst/>
                          <a:latin typeface="Consolas" panose="020B0609020204030204" pitchFamily="49" charset="0"/>
                          <a:cs typeface="Consolas" panose="020B0609020204030204" pitchFamily="49" charset="0"/>
                        </a:rPr>
                        <a:t>, #10  ; foo changes </a:t>
                      </a:r>
                      <a:r>
                        <a:rPr lang="en-US" sz="1600" dirty="0" err="1">
                          <a:effectLst/>
                          <a:latin typeface="Consolas" panose="020B0609020204030204" pitchFamily="49" charset="0"/>
                          <a:cs typeface="Consolas" panose="020B0609020204030204" pitchFamily="49" charset="0"/>
                        </a:rPr>
                        <a:t>r4</a:t>
                      </a:r>
                      <a:endParaRPr lang="en-US" sz="1600" dirty="0">
                        <a:effectLst/>
                        <a:latin typeface="Consolas" panose="020B0609020204030204" pitchFamily="49" charset="0"/>
                        <a:cs typeface="Consolas" panose="020B0609020204030204" pitchFamily="49" charset="0"/>
                      </a:endParaRP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t>
                      </a:r>
                    </a:p>
                    <a:p>
                      <a:pPr marL="0" marR="0" algn="just">
                        <a:spcBef>
                          <a:spcPts val="0"/>
                        </a:spcBef>
                        <a:spcAft>
                          <a:spcPts val="0"/>
                        </a:spcAft>
                      </a:pPr>
                      <a:r>
                        <a:rPr kumimoji="0" lang="en-US" sz="1600" kern="1200" dirty="0">
                          <a:solidFill>
                            <a:schemeClr val="tx1"/>
                          </a:solidFill>
                          <a:effectLst/>
                          <a:latin typeface="Consolas" panose="020B0609020204030204" pitchFamily="49" charset="0"/>
                          <a:ea typeface="+mn-ea"/>
                          <a:cs typeface="Consolas" panose="020B0609020204030204" pitchFamily="49" charset="0"/>
                        </a:rPr>
                        <a:t>    BX    </a:t>
                      </a:r>
                      <a:r>
                        <a:rPr kumimoji="0" lang="en-US" sz="1600" kern="1200" dirty="0" err="1">
                          <a:solidFill>
                            <a:schemeClr val="tx1"/>
                          </a:solidFill>
                          <a:effectLst/>
                          <a:latin typeface="Consolas" panose="020B0609020204030204" pitchFamily="49" charset="0"/>
                          <a:ea typeface="+mn-ea"/>
                          <a:cs typeface="Consolas" panose="020B0609020204030204" pitchFamily="49" charset="0"/>
                        </a:rPr>
                        <a:t>LR</a:t>
                      </a:r>
                      <a:endParaRPr kumimoji="0" lang="en-US" sz="1600" kern="1200" dirty="0">
                        <a:solidFill>
                          <a:schemeClr val="tx1"/>
                        </a:solidFill>
                        <a:effectLst/>
                        <a:latin typeface="Consolas" panose="020B0609020204030204" pitchFamily="49" charset="0"/>
                        <a:ea typeface="+mn-ea"/>
                        <a:cs typeface="Consolas" panose="020B0609020204030204" pitchFamily="49" charset="0"/>
                      </a:endParaRP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EDP</a:t>
                      </a:r>
                      <a:endParaRPr lang="en-US" sz="1600" dirty="0">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01"/>
                  </a:ext>
                </a:extLst>
              </a:tr>
            </a:tbl>
          </a:graphicData>
        </a:graphic>
      </p:graphicFrame>
      <p:graphicFrame>
        <p:nvGraphicFramePr>
          <p:cNvPr id="6" name="Table 5">
            <a:extLst>
              <a:ext uri="{FF2B5EF4-FFF2-40B4-BE49-F238E27FC236}">
                <a16:creationId xmlns:a16="http://schemas.microsoft.com/office/drawing/2014/main" id="{BEEF0709-7D1E-4BEC-4A2C-6E16F7AE50AC}"/>
              </a:ext>
            </a:extLst>
          </p:cNvPr>
          <p:cNvGraphicFramePr>
            <a:graphicFrameLocks noGrp="1"/>
          </p:cNvGraphicFramePr>
          <p:nvPr>
            <p:extLst>
              <p:ext uri="{D42A27DB-BD31-4B8C-83A1-F6EECF244321}">
                <p14:modId xmlns:p14="http://schemas.microsoft.com/office/powerpoint/2010/main" val="3588310914"/>
              </p:ext>
            </p:extLst>
          </p:nvPr>
        </p:nvGraphicFramePr>
        <p:xfrm>
          <a:off x="3458464" y="2640970"/>
          <a:ext cx="8610600" cy="1825630"/>
        </p:xfrm>
        <a:graphic>
          <a:graphicData uri="http://schemas.openxmlformats.org/drawingml/2006/table">
            <a:tbl>
              <a:tblPr firstRow="1" firstCol="1" bandRow="1">
                <a:tableStyleId>{5940675A-B579-460E-94D1-54222C63F5DA}</a:tableStyleId>
              </a:tblPr>
              <a:tblGrid>
                <a:gridCol w="3475736">
                  <a:extLst>
                    <a:ext uri="{9D8B030D-6E8A-4147-A177-3AD203B41FA5}">
                      <a16:colId xmlns:a16="http://schemas.microsoft.com/office/drawing/2014/main" val="20000"/>
                    </a:ext>
                  </a:extLst>
                </a:gridCol>
                <a:gridCol w="5134864">
                  <a:extLst>
                    <a:ext uri="{9D8B030D-6E8A-4147-A177-3AD203B41FA5}">
                      <a16:colId xmlns:a16="http://schemas.microsoft.com/office/drawing/2014/main" val="20001"/>
                    </a:ext>
                  </a:extLst>
                </a:gridCol>
              </a:tblGrid>
              <a:tr h="224785">
                <a:tc>
                  <a:txBody>
                    <a:bodyPr/>
                    <a:lstStyle/>
                    <a:p>
                      <a:pPr marL="0" marR="0" algn="just">
                        <a:spcBef>
                          <a:spcPts val="0"/>
                        </a:spcBef>
                        <a:spcAft>
                          <a:spcPts val="0"/>
                        </a:spcAft>
                      </a:pPr>
                      <a:r>
                        <a:rPr lang="en-US" sz="1600" b="1" dirty="0">
                          <a:solidFill>
                            <a:schemeClr val="bg1"/>
                          </a:solidFill>
                          <a:effectLst/>
                          <a:latin typeface="Consolas" panose="020B0609020204030204" pitchFamily="49" charset="0"/>
                          <a:cs typeface="Consolas" panose="020B0609020204030204" pitchFamily="49" charset="0"/>
                        </a:rPr>
                        <a:t>Caller Program</a:t>
                      </a:r>
                      <a:endParaRPr lang="en-US" sz="16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solidFill>
                      <a:schemeClr val="accent1"/>
                    </a:solidFill>
                  </a:tcPr>
                </a:tc>
                <a:tc>
                  <a:txBody>
                    <a:bodyPr/>
                    <a:lstStyle/>
                    <a:p>
                      <a:pPr marL="0" marR="0" algn="just">
                        <a:spcBef>
                          <a:spcPts val="0"/>
                        </a:spcBef>
                        <a:spcAft>
                          <a:spcPts val="0"/>
                        </a:spcAft>
                      </a:pPr>
                      <a:r>
                        <a:rPr lang="en-US" sz="1600" b="1" dirty="0">
                          <a:solidFill>
                            <a:schemeClr val="bg1"/>
                          </a:solidFill>
                          <a:effectLst/>
                          <a:latin typeface="Consolas" panose="020B0609020204030204" pitchFamily="49" charset="0"/>
                          <a:cs typeface="Consolas" panose="020B0609020204030204" pitchFamily="49" charset="0"/>
                        </a:rPr>
                        <a:t>Subroutine/</a:t>
                      </a:r>
                      <a:r>
                        <a:rPr lang="en-US" sz="1600" b="1" dirty="0" err="1">
                          <a:solidFill>
                            <a:schemeClr val="bg1"/>
                          </a:solidFill>
                          <a:effectLst/>
                          <a:latin typeface="Consolas" panose="020B0609020204030204" pitchFamily="49" charset="0"/>
                          <a:cs typeface="Consolas" panose="020B0609020204030204" pitchFamily="49" charset="0"/>
                        </a:rPr>
                        <a:t>Callee</a:t>
                      </a:r>
                      <a:endParaRPr lang="en-US" sz="16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solidFill>
                      <a:schemeClr val="accent1"/>
                    </a:solidFill>
                  </a:tcPr>
                </a:tc>
                <a:extLst>
                  <a:ext uri="{0D108BD9-81ED-4DB2-BD59-A6C34878D82A}">
                    <a16:rowId xmlns:a16="http://schemas.microsoft.com/office/drawing/2014/main" val="10000"/>
                  </a:ext>
                </a:extLst>
              </a:tr>
              <a:tr h="1581790">
                <a:tc>
                  <a:txBody>
                    <a:bodyPr/>
                    <a:lstStyle/>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t>
                      </a: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MOV</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r4</a:t>
                      </a:r>
                      <a:r>
                        <a:rPr lang="en-US" sz="1600" dirty="0">
                          <a:effectLst/>
                          <a:latin typeface="Consolas" panose="020B0609020204030204" pitchFamily="49" charset="0"/>
                          <a:cs typeface="Consolas" panose="020B0609020204030204" pitchFamily="49" charset="0"/>
                        </a:rPr>
                        <a:t>, #100</a:t>
                      </a: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t>
                      </a:r>
                    </a:p>
                    <a:p>
                      <a:pPr marL="0" marR="0" algn="just">
                        <a:spcBef>
                          <a:spcPts val="0"/>
                        </a:spcBef>
                        <a:spcAft>
                          <a:spcPts val="0"/>
                        </a:spcAft>
                      </a:pPr>
                      <a:r>
                        <a:rPr kumimoji="0" lang="en-US" sz="1600" kern="1200" dirty="0">
                          <a:solidFill>
                            <a:schemeClr val="tx1"/>
                          </a:solidFill>
                          <a:effectLst/>
                          <a:latin typeface="Consolas" panose="020B0609020204030204" pitchFamily="49" charset="0"/>
                          <a:ea typeface="+mn-ea"/>
                          <a:cs typeface="Consolas" panose="020B0609020204030204" pitchFamily="49" charset="0"/>
                        </a:rPr>
                        <a:t>   BL  foo</a:t>
                      </a: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t>
                      </a: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ADD r4, r4, #1   ; r4 = 101</a:t>
                      </a:r>
                      <a:endParaRPr lang="en-US" sz="1600" dirty="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foo PROC</a:t>
                      </a: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PUSH {r4}     ; save caller's R4</a:t>
                      </a: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MOV  r4, #10</a:t>
                      </a: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POP  {r4}  ; restore caller's R4</a:t>
                      </a:r>
                    </a:p>
                    <a:p>
                      <a:pPr marL="0" marR="0" algn="just">
                        <a:spcBef>
                          <a:spcPts val="0"/>
                        </a:spcBef>
                        <a:spcAft>
                          <a:spcPts val="0"/>
                        </a:spcAft>
                      </a:pPr>
                      <a:r>
                        <a:rPr kumimoji="0" lang="en-US" sz="1600" kern="1200" dirty="0">
                          <a:solidFill>
                            <a:schemeClr val="tx1"/>
                          </a:solidFill>
                          <a:effectLst/>
                          <a:latin typeface="Consolas" panose="020B0609020204030204" pitchFamily="49" charset="0"/>
                          <a:ea typeface="+mn-ea"/>
                          <a:cs typeface="Consolas" panose="020B0609020204030204" pitchFamily="49" charset="0"/>
                        </a:rPr>
                        <a:t>    BX   LR</a:t>
                      </a: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EDP</a:t>
                      </a:r>
                    </a:p>
                  </a:txBody>
                  <a:tcPr marL="68580" marR="68580" marT="0" marB="0"/>
                </a:tc>
                <a:extLst>
                  <a:ext uri="{0D108BD9-81ED-4DB2-BD59-A6C34878D82A}">
                    <a16:rowId xmlns:a16="http://schemas.microsoft.com/office/drawing/2014/main" val="10001"/>
                  </a:ext>
                </a:extLst>
              </a:tr>
            </a:tbl>
          </a:graphicData>
        </a:graphic>
      </p:graphicFrame>
      <p:graphicFrame>
        <p:nvGraphicFramePr>
          <p:cNvPr id="8" name="Table 7">
            <a:extLst>
              <a:ext uri="{FF2B5EF4-FFF2-40B4-BE49-F238E27FC236}">
                <a16:creationId xmlns:a16="http://schemas.microsoft.com/office/drawing/2014/main" id="{FB360603-C7DB-5EFD-B5A3-94AD7ABE2987}"/>
              </a:ext>
            </a:extLst>
          </p:cNvPr>
          <p:cNvGraphicFramePr>
            <a:graphicFrameLocks noGrp="1"/>
          </p:cNvGraphicFramePr>
          <p:nvPr>
            <p:extLst>
              <p:ext uri="{D42A27DB-BD31-4B8C-83A1-F6EECF244321}">
                <p14:modId xmlns:p14="http://schemas.microsoft.com/office/powerpoint/2010/main" val="1770230354"/>
              </p:ext>
            </p:extLst>
          </p:nvPr>
        </p:nvGraphicFramePr>
        <p:xfrm>
          <a:off x="3458464" y="4577090"/>
          <a:ext cx="8610600" cy="1825630"/>
        </p:xfrm>
        <a:graphic>
          <a:graphicData uri="http://schemas.openxmlformats.org/drawingml/2006/table">
            <a:tbl>
              <a:tblPr firstRow="1" firstCol="1" bandRow="1">
                <a:tableStyleId>{5940675A-B579-460E-94D1-54222C63F5DA}</a:tableStyleId>
              </a:tblPr>
              <a:tblGrid>
                <a:gridCol w="3475736">
                  <a:extLst>
                    <a:ext uri="{9D8B030D-6E8A-4147-A177-3AD203B41FA5}">
                      <a16:colId xmlns:a16="http://schemas.microsoft.com/office/drawing/2014/main" val="20000"/>
                    </a:ext>
                  </a:extLst>
                </a:gridCol>
                <a:gridCol w="5134864">
                  <a:extLst>
                    <a:ext uri="{9D8B030D-6E8A-4147-A177-3AD203B41FA5}">
                      <a16:colId xmlns:a16="http://schemas.microsoft.com/office/drawing/2014/main" val="20001"/>
                    </a:ext>
                  </a:extLst>
                </a:gridCol>
              </a:tblGrid>
              <a:tr h="224785">
                <a:tc>
                  <a:txBody>
                    <a:bodyPr/>
                    <a:lstStyle/>
                    <a:p>
                      <a:pPr marL="0" marR="0" algn="just">
                        <a:spcBef>
                          <a:spcPts val="0"/>
                        </a:spcBef>
                        <a:spcAft>
                          <a:spcPts val="0"/>
                        </a:spcAft>
                      </a:pPr>
                      <a:r>
                        <a:rPr lang="en-US" sz="1600" b="1" dirty="0">
                          <a:solidFill>
                            <a:schemeClr val="bg1"/>
                          </a:solidFill>
                          <a:effectLst/>
                          <a:latin typeface="Consolas" panose="020B0609020204030204" pitchFamily="49" charset="0"/>
                          <a:cs typeface="Consolas" panose="020B0609020204030204" pitchFamily="49" charset="0"/>
                        </a:rPr>
                        <a:t>Caller Program</a:t>
                      </a:r>
                      <a:endParaRPr lang="en-US" sz="16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solidFill>
                      <a:schemeClr val="accent1"/>
                    </a:solidFill>
                  </a:tcPr>
                </a:tc>
                <a:tc>
                  <a:txBody>
                    <a:bodyPr/>
                    <a:lstStyle/>
                    <a:p>
                      <a:pPr marL="0" marR="0" algn="just">
                        <a:spcBef>
                          <a:spcPts val="0"/>
                        </a:spcBef>
                        <a:spcAft>
                          <a:spcPts val="0"/>
                        </a:spcAft>
                      </a:pPr>
                      <a:r>
                        <a:rPr lang="en-US" sz="1600" b="1" dirty="0">
                          <a:solidFill>
                            <a:schemeClr val="bg1"/>
                          </a:solidFill>
                          <a:effectLst/>
                          <a:latin typeface="Consolas" panose="020B0609020204030204" pitchFamily="49" charset="0"/>
                          <a:cs typeface="Consolas" panose="020B0609020204030204" pitchFamily="49" charset="0"/>
                        </a:rPr>
                        <a:t>Subroutine/</a:t>
                      </a:r>
                      <a:r>
                        <a:rPr lang="en-US" sz="1600" b="1" dirty="0" err="1">
                          <a:solidFill>
                            <a:schemeClr val="bg1"/>
                          </a:solidFill>
                          <a:effectLst/>
                          <a:latin typeface="Consolas" panose="020B0609020204030204" pitchFamily="49" charset="0"/>
                          <a:cs typeface="Consolas" panose="020B0609020204030204" pitchFamily="49" charset="0"/>
                        </a:rPr>
                        <a:t>Callee</a:t>
                      </a:r>
                      <a:endParaRPr lang="en-US" sz="16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solidFill>
                      <a:schemeClr val="accent1"/>
                    </a:solidFill>
                  </a:tcPr>
                </a:tc>
                <a:extLst>
                  <a:ext uri="{0D108BD9-81ED-4DB2-BD59-A6C34878D82A}">
                    <a16:rowId xmlns:a16="http://schemas.microsoft.com/office/drawing/2014/main" val="10000"/>
                  </a:ext>
                </a:extLst>
              </a:tr>
              <a:tr h="1581790">
                <a:tc>
                  <a:txBody>
                    <a:bodyPr/>
                    <a:lstStyle/>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t>
                      </a: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MOV</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r4</a:t>
                      </a:r>
                      <a:r>
                        <a:rPr lang="en-US" sz="1600" dirty="0">
                          <a:effectLst/>
                          <a:latin typeface="Consolas" panose="020B0609020204030204" pitchFamily="49" charset="0"/>
                          <a:cs typeface="Consolas" panose="020B0609020204030204" pitchFamily="49" charset="0"/>
                        </a:rPr>
                        <a:t>, #100</a:t>
                      </a: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t>
                      </a:r>
                    </a:p>
                    <a:p>
                      <a:pPr marL="0" marR="0" algn="just">
                        <a:spcBef>
                          <a:spcPts val="0"/>
                        </a:spcBef>
                        <a:spcAft>
                          <a:spcPts val="0"/>
                        </a:spcAft>
                      </a:pPr>
                      <a:r>
                        <a:rPr kumimoji="0" lang="en-US" sz="1600" kern="1200" dirty="0">
                          <a:solidFill>
                            <a:schemeClr val="tx1"/>
                          </a:solidFill>
                          <a:effectLst/>
                          <a:latin typeface="Consolas" panose="020B0609020204030204" pitchFamily="49" charset="0"/>
                          <a:ea typeface="+mn-ea"/>
                          <a:cs typeface="Consolas" panose="020B0609020204030204" pitchFamily="49" charset="0"/>
                        </a:rPr>
                        <a:t>   BL  foo</a:t>
                      </a: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t>
                      </a: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ADD r4, r4, #1   ; r4 = 101</a:t>
                      </a:r>
                      <a:endParaRPr lang="en-US" sz="1600" dirty="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foo PROC</a:t>
                      </a: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PUSH {r4, LR} ; pushes LR before r4</a:t>
                      </a: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MOV  r4, #10</a:t>
                      </a: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POP  {r4, PC} ; pops R4 before LR, so      now PC = LR (returns)</a:t>
                      </a: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EDP</a:t>
                      </a: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4842776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5" name="Rectangle 2"/>
          <p:cNvSpPr>
            <a:spLocks noGrp="1" noChangeArrowheads="1"/>
          </p:cNvSpPr>
          <p:nvPr>
            <p:ph type="title"/>
          </p:nvPr>
        </p:nvSpPr>
        <p:spPr/>
        <p:txBody>
          <a:bodyPr/>
          <a:lstStyle/>
          <a:p>
            <a:pPr eaLnBrk="1" hangingPunct="1"/>
            <a:r>
              <a:rPr lang="en-US" altLang="en-US" dirty="0"/>
              <a:t>Stack</a:t>
            </a:r>
          </a:p>
        </p:txBody>
      </p:sp>
      <p:sp>
        <p:nvSpPr>
          <p:cNvPr id="15366" name="Rectangle 3"/>
          <p:cNvSpPr>
            <a:spLocks noGrp="1" noChangeArrowheads="1"/>
          </p:cNvSpPr>
          <p:nvPr>
            <p:ph type="body" idx="1"/>
          </p:nvPr>
        </p:nvSpPr>
        <p:spPr>
          <a:xfrm>
            <a:off x="609601" y="1138083"/>
            <a:ext cx="5257800" cy="5029200"/>
          </a:xfrm>
        </p:spPr>
        <p:txBody>
          <a:bodyPr>
            <a:normAutofit/>
          </a:bodyPr>
          <a:lstStyle/>
          <a:p>
            <a:pPr eaLnBrk="1" hangingPunct="1"/>
            <a:r>
              <a:rPr lang="en-US" altLang="en-US" sz="2400" dirty="0"/>
              <a:t> A </a:t>
            </a:r>
            <a:r>
              <a:rPr lang="en-US" altLang="en-US" sz="2400" b="1" dirty="0">
                <a:solidFill>
                  <a:srgbClr val="FF0000"/>
                </a:solidFill>
              </a:rPr>
              <a:t>Last-In-First-Out</a:t>
            </a:r>
            <a:r>
              <a:rPr lang="en-US" altLang="en-US" sz="2400" dirty="0"/>
              <a:t> memory model</a:t>
            </a:r>
          </a:p>
          <a:p>
            <a:pPr eaLnBrk="1" hangingPunct="1"/>
            <a:r>
              <a:rPr lang="en-US" altLang="en-US" sz="2400" dirty="0"/>
              <a:t>Only allow to access the most recently added item</a:t>
            </a:r>
          </a:p>
          <a:p>
            <a:pPr lvl="1"/>
            <a:r>
              <a:rPr lang="en-US" altLang="en-US" sz="2400" dirty="0"/>
              <a:t>Also called the top of the stack</a:t>
            </a:r>
          </a:p>
          <a:p>
            <a:pPr eaLnBrk="1" hangingPunct="1"/>
            <a:r>
              <a:rPr lang="en-US" altLang="en-US" sz="2400" dirty="0"/>
              <a:t>Key operations:</a:t>
            </a:r>
          </a:p>
          <a:p>
            <a:pPr lvl="1" eaLnBrk="1" hangingPunct="1"/>
            <a:r>
              <a:rPr lang="en-US" altLang="en-US" sz="2000" b="1" dirty="0">
                <a:latin typeface="Consolas" panose="020B0609020204030204" pitchFamily="49" charset="0"/>
                <a:cs typeface="Consolas" panose="020B0609020204030204" pitchFamily="49" charset="0"/>
              </a:rPr>
              <a:t>push</a:t>
            </a:r>
            <a:r>
              <a:rPr lang="en-US" altLang="en-US" sz="2000" dirty="0"/>
              <a:t> (add item to stack)</a:t>
            </a:r>
          </a:p>
          <a:p>
            <a:pPr lvl="1" eaLnBrk="1" hangingPunct="1"/>
            <a:r>
              <a:rPr lang="en-US" altLang="en-US" sz="2000" b="1" dirty="0">
                <a:latin typeface="Consolas" panose="020B0609020204030204" pitchFamily="49" charset="0"/>
                <a:cs typeface="Consolas" panose="020B0609020204030204" pitchFamily="49" charset="0"/>
              </a:rPr>
              <a:t>pop</a:t>
            </a:r>
            <a:r>
              <a:rPr lang="en-US" altLang="en-US" sz="2000" dirty="0"/>
              <a:t> (remove top item from stack)</a:t>
            </a:r>
          </a:p>
          <a:p>
            <a:pPr marL="0" indent="0">
              <a:buNone/>
            </a:pPr>
            <a:endParaRPr lang="en-US" altLang="en-US" sz="24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4252452"/>
            <a:ext cx="3042745" cy="2057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2" descr="http://upload.wikimedia.org/wikipedia/commons/6/60/Tower_of_Hanoi_4.gif">
            <a:extLst>
              <a:ext uri="{FF2B5EF4-FFF2-40B4-BE49-F238E27FC236}">
                <a16:creationId xmlns:a16="http://schemas.microsoft.com/office/drawing/2014/main" id="{B7C1B0B8-D8AA-597F-B19F-87AEBA2AB5BC}"/>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939913" y="3987391"/>
            <a:ext cx="5835376" cy="2279444"/>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3">
            <a:extLst>
              <a:ext uri="{FF2B5EF4-FFF2-40B4-BE49-F238E27FC236}">
                <a16:creationId xmlns:a16="http://schemas.microsoft.com/office/drawing/2014/main" id="{49727678-AB28-05F6-4F57-0FC97E77601C}"/>
              </a:ext>
            </a:extLst>
          </p:cNvPr>
          <p:cNvSpPr txBox="1">
            <a:spLocks/>
          </p:cNvSpPr>
          <p:nvPr/>
        </p:nvSpPr>
        <p:spPr>
          <a:xfrm>
            <a:off x="5867400" y="1138083"/>
            <a:ext cx="5911576" cy="3003347"/>
          </a:xfrm>
          <a:prstGeom prst="rect">
            <a:avLst/>
          </a:prstGeom>
        </p:spPr>
        <p:txBody>
          <a:bodyPr vert="horz">
            <a:normAutofit/>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r>
              <a:rPr lang="en-US" altLang="zh-CN" sz="2400" dirty="0"/>
              <a:t>Example: </a:t>
            </a:r>
            <a:r>
              <a:rPr lang="en-US" sz="2400" dirty="0"/>
              <a:t>Tower of Hanoi</a:t>
            </a:r>
          </a:p>
          <a:p>
            <a:pPr lvl="1"/>
            <a:r>
              <a:rPr lang="en-US" sz="1800" dirty="0"/>
              <a:t>Only one disk may be moved at a time.</a:t>
            </a:r>
          </a:p>
          <a:p>
            <a:pPr lvl="1"/>
            <a:r>
              <a:rPr lang="en-US" sz="1800" dirty="0"/>
              <a:t>Each move consists of taking the upper disk from one of the rods and sliding it onto another rod, on top of the other disks that may already be present on that rod.</a:t>
            </a:r>
          </a:p>
          <a:p>
            <a:pPr lvl="1"/>
            <a:r>
              <a:rPr lang="en-US" sz="1800" b="1" dirty="0">
                <a:solidFill>
                  <a:srgbClr val="FF0000"/>
                </a:solidFill>
              </a:rPr>
              <a:t>No disk may be placed on top of a smaller disk.</a:t>
            </a:r>
          </a:p>
        </p:txBody>
      </p:sp>
      <p:sp>
        <p:nvSpPr>
          <p:cNvPr id="6" name="Rectangle 5">
            <a:extLst>
              <a:ext uri="{FF2B5EF4-FFF2-40B4-BE49-F238E27FC236}">
                <a16:creationId xmlns:a16="http://schemas.microsoft.com/office/drawing/2014/main" id="{0BDE01C1-BE4D-209C-DD2C-B41AB4E78CBD}"/>
              </a:ext>
            </a:extLst>
          </p:cNvPr>
          <p:cNvSpPr/>
          <p:nvPr/>
        </p:nvSpPr>
        <p:spPr>
          <a:xfrm>
            <a:off x="7612626" y="6189406"/>
            <a:ext cx="4572000" cy="261610"/>
          </a:xfrm>
          <a:prstGeom prst="rect">
            <a:avLst/>
          </a:prstGeom>
        </p:spPr>
        <p:txBody>
          <a:bodyPr>
            <a:spAutoFit/>
          </a:bodyPr>
          <a:lstStyle/>
          <a:p>
            <a:r>
              <a:rPr lang="en-US" sz="1100" i="1" dirty="0"/>
              <a:t>http://en.wikipedia.org/wiki/File:Tower_of_Hanoi_4.gif</a:t>
            </a:r>
          </a:p>
        </p:txBody>
      </p:sp>
    </p:spTree>
    <p:extLst>
      <p:ext uri="{BB962C8B-B14F-4D97-AF65-F5344CB8AC3E}">
        <p14:creationId xmlns:p14="http://schemas.microsoft.com/office/powerpoint/2010/main" val="13491136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64DC4-0EC9-15D5-4752-1B6461F83CA4}"/>
              </a:ext>
            </a:extLst>
          </p:cNvPr>
          <p:cNvSpPr>
            <a:spLocks noGrp="1"/>
          </p:cNvSpPr>
          <p:nvPr>
            <p:ph type="title"/>
          </p:nvPr>
        </p:nvSpPr>
        <p:spPr/>
        <p:txBody>
          <a:bodyPr/>
          <a:lstStyle/>
          <a:p>
            <a:r>
              <a:rPr lang="en-US" dirty="0"/>
              <a:t>Example Program</a:t>
            </a:r>
          </a:p>
        </p:txBody>
      </p:sp>
      <p:sp>
        <p:nvSpPr>
          <p:cNvPr id="3" name="Slide Number Placeholder 2">
            <a:extLst>
              <a:ext uri="{FF2B5EF4-FFF2-40B4-BE49-F238E27FC236}">
                <a16:creationId xmlns:a16="http://schemas.microsoft.com/office/drawing/2014/main" id="{3C2A2EBD-3BB4-4BC3-E263-1A77677D44F5}"/>
              </a:ext>
            </a:extLst>
          </p:cNvPr>
          <p:cNvSpPr>
            <a:spLocks noGrp="1"/>
          </p:cNvSpPr>
          <p:nvPr>
            <p:ph type="sldNum" sz="quarter" idx="12"/>
          </p:nvPr>
        </p:nvSpPr>
        <p:spPr/>
        <p:txBody>
          <a:bodyPr/>
          <a:lstStyle/>
          <a:p>
            <a:fld id="{EA7C8D44-3667-46F6-9772-CC52308E2A7F}" type="slidenum">
              <a:rPr kumimoji="0" lang="en-US" smtClean="0"/>
              <a:pPr/>
              <a:t>30</a:t>
            </a:fld>
            <a:endParaRPr kumimoji="0" lang="en-US" dirty="0"/>
          </a:p>
        </p:txBody>
      </p:sp>
      <p:sp>
        <p:nvSpPr>
          <p:cNvPr id="4" name="Content Placeholder 3">
            <a:extLst>
              <a:ext uri="{FF2B5EF4-FFF2-40B4-BE49-F238E27FC236}">
                <a16:creationId xmlns:a16="http://schemas.microsoft.com/office/drawing/2014/main" id="{A67CD971-D2E4-D290-0B89-F9F7A624F98D}"/>
              </a:ext>
            </a:extLst>
          </p:cNvPr>
          <p:cNvSpPr>
            <a:spLocks noGrp="1"/>
          </p:cNvSpPr>
          <p:nvPr>
            <p:ph sz="quarter" idx="1"/>
          </p:nvPr>
        </p:nvSpPr>
        <p:spPr>
          <a:xfrm>
            <a:off x="609600" y="1219200"/>
            <a:ext cx="7749379" cy="4937760"/>
          </a:xfrm>
        </p:spPr>
        <p:txBody>
          <a:bodyPr/>
          <a:lstStyle/>
          <a:p>
            <a:r>
              <a:rPr lang="en-US" dirty="0"/>
              <a:t>Caller is responsible for preserving R1.</a:t>
            </a:r>
          </a:p>
          <a:p>
            <a:r>
              <a:rPr lang="en-US" dirty="0"/>
              <a:t>Callee func1 is responsible for preserving R4 and LR.</a:t>
            </a:r>
          </a:p>
          <a:p>
            <a:r>
              <a:rPr lang="en-US" dirty="0"/>
              <a:t>Func1 is both a callee and a caller. </a:t>
            </a:r>
            <a:r>
              <a:rPr lang="en-US"/>
              <a:t>Here func1 </a:t>
            </a:r>
            <a:r>
              <a:rPr lang="en-US" dirty="0"/>
              <a:t>does not need to preserve R0, since:</a:t>
            </a:r>
          </a:p>
          <a:p>
            <a:pPr lvl="1"/>
            <a:r>
              <a:rPr lang="en-US" dirty="0"/>
              <a:t>We overwrite R0 with “MOV R0, #2” before calling func2. We then rely on the return value in R0 after func2 updates R0, and we do not need the old R0 anymore.</a:t>
            </a:r>
          </a:p>
          <a:p>
            <a:r>
              <a:rPr lang="en-US" dirty="0"/>
              <a:t>If func1 had needed the original value of R0 (say, it wanted to use both the original and the returned value), then it would need to preserve it by PUSH and POP before and after “BL func2”</a:t>
            </a:r>
          </a:p>
        </p:txBody>
      </p:sp>
      <p:sp>
        <p:nvSpPr>
          <p:cNvPr id="5" name="TextBox 4">
            <a:extLst>
              <a:ext uri="{FF2B5EF4-FFF2-40B4-BE49-F238E27FC236}">
                <a16:creationId xmlns:a16="http://schemas.microsoft.com/office/drawing/2014/main" id="{43132064-C5E5-C1FC-AF76-A11D8DA2AC78}"/>
              </a:ext>
            </a:extLst>
          </p:cNvPr>
          <p:cNvSpPr txBox="1"/>
          <p:nvPr/>
        </p:nvSpPr>
        <p:spPr>
          <a:xfrm>
            <a:off x="8358979" y="129251"/>
            <a:ext cx="3200400" cy="64325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600" dirty="0">
                <a:latin typeface="Consolas" panose="020B0609020204030204" pitchFamily="49" charset="0"/>
              </a:rPr>
              <a:t>__main PROC</a:t>
            </a:r>
          </a:p>
          <a:p>
            <a:r>
              <a:rPr lang="en-US" sz="1600" dirty="0">
                <a:latin typeface="Consolas" panose="020B0609020204030204" pitchFamily="49" charset="0"/>
              </a:rPr>
              <a:t>        MOV     R1, #0</a:t>
            </a:r>
          </a:p>
          <a:p>
            <a:r>
              <a:rPr lang="en-US" sz="1600" dirty="0">
                <a:latin typeface="Consolas" panose="020B0609020204030204" pitchFamily="49" charset="0"/>
              </a:rPr>
              <a:t>        MOV     R4, #1</a:t>
            </a:r>
          </a:p>
          <a:p>
            <a:r>
              <a:rPr lang="en-US" sz="1600" dirty="0">
                <a:solidFill>
                  <a:srgbClr val="FF0000"/>
                </a:solidFill>
                <a:latin typeface="Consolas" panose="020B0609020204030204" pitchFamily="49" charset="0"/>
              </a:rPr>
              <a:t>        PUSH    {R1}</a:t>
            </a:r>
          </a:p>
          <a:p>
            <a:r>
              <a:rPr lang="en-US" sz="1600" dirty="0">
                <a:latin typeface="Consolas" panose="020B0609020204030204" pitchFamily="49" charset="0"/>
              </a:rPr>
              <a:t>        BL      func1</a:t>
            </a:r>
          </a:p>
          <a:p>
            <a:r>
              <a:rPr lang="en-US" sz="1600" dirty="0">
                <a:solidFill>
                  <a:srgbClr val="FF0000"/>
                </a:solidFill>
                <a:latin typeface="Consolas" panose="020B0609020204030204" pitchFamily="49" charset="0"/>
              </a:rPr>
              <a:t>        POP     {R1}</a:t>
            </a:r>
          </a:p>
          <a:p>
            <a:r>
              <a:rPr lang="en-US" sz="1600" dirty="0">
                <a:latin typeface="Consolas" panose="020B0609020204030204" pitchFamily="49" charset="0"/>
              </a:rPr>
              <a:t>        ADD     R2, R1, R4</a:t>
            </a:r>
          </a:p>
          <a:p>
            <a:r>
              <a:rPr lang="en-US" sz="1600" dirty="0">
                <a:latin typeface="Consolas" panose="020B0609020204030204" pitchFamily="49" charset="0"/>
              </a:rPr>
              <a:t>        ADD     R3, R2, R0</a:t>
            </a:r>
          </a:p>
          <a:p>
            <a:r>
              <a:rPr lang="en-US" sz="1600" dirty="0">
                <a:latin typeface="Consolas" panose="020B0609020204030204" pitchFamily="49" charset="0"/>
              </a:rPr>
              <a:t>loop    B       loop</a:t>
            </a:r>
          </a:p>
          <a:p>
            <a:r>
              <a:rPr lang="en-US" sz="1600" dirty="0">
                <a:latin typeface="Consolas" panose="020B0609020204030204" pitchFamily="49" charset="0"/>
              </a:rPr>
              <a:t>        ENDP</a:t>
            </a:r>
          </a:p>
          <a:p>
            <a:endParaRPr lang="en-US" sz="1600" dirty="0">
              <a:latin typeface="Consolas" panose="020B0609020204030204" pitchFamily="49" charset="0"/>
            </a:endParaRPr>
          </a:p>
          <a:p>
            <a:r>
              <a:rPr lang="en-US" sz="1600" dirty="0">
                <a:latin typeface="Consolas" panose="020B0609020204030204" pitchFamily="49" charset="0"/>
              </a:rPr>
              <a:t>func1   PROC</a:t>
            </a:r>
          </a:p>
          <a:p>
            <a:r>
              <a:rPr lang="en-US" sz="1600" dirty="0">
                <a:solidFill>
                  <a:srgbClr val="FF0000"/>
                </a:solidFill>
                <a:latin typeface="Consolas" panose="020B0609020204030204" pitchFamily="49" charset="0"/>
              </a:rPr>
              <a:t>        PUSH    {R4, LR}</a:t>
            </a:r>
          </a:p>
          <a:p>
            <a:r>
              <a:rPr lang="en-US" sz="1600" dirty="0">
                <a:latin typeface="Consolas" panose="020B0609020204030204" pitchFamily="49" charset="0"/>
              </a:rPr>
              <a:t>        MOV     R0, #2</a:t>
            </a:r>
          </a:p>
          <a:p>
            <a:r>
              <a:rPr lang="en-US" sz="1600" dirty="0">
                <a:latin typeface="Consolas" panose="020B0609020204030204" pitchFamily="49" charset="0"/>
              </a:rPr>
              <a:t>        BL      func2</a:t>
            </a:r>
          </a:p>
          <a:p>
            <a:r>
              <a:rPr lang="en-US" sz="1600" dirty="0">
                <a:latin typeface="Consolas" panose="020B0609020204030204" pitchFamily="49" charset="0"/>
              </a:rPr>
              <a:t>        MOV     R4, R0</a:t>
            </a:r>
          </a:p>
          <a:p>
            <a:r>
              <a:rPr lang="en-US" sz="1600" dirty="0">
                <a:latin typeface="Consolas" panose="020B0609020204030204" pitchFamily="49" charset="0"/>
              </a:rPr>
              <a:t>        ADD     R1, R0, R4</a:t>
            </a:r>
          </a:p>
          <a:p>
            <a:r>
              <a:rPr lang="en-US" sz="1600" dirty="0">
                <a:solidFill>
                  <a:srgbClr val="FF0000"/>
                </a:solidFill>
                <a:latin typeface="Consolas" panose="020B0609020204030204" pitchFamily="49" charset="0"/>
              </a:rPr>
              <a:t>        POP     {R4, LR}</a:t>
            </a:r>
          </a:p>
          <a:p>
            <a:r>
              <a:rPr lang="en-US" sz="1600" dirty="0">
                <a:latin typeface="Consolas" panose="020B0609020204030204" pitchFamily="49" charset="0"/>
              </a:rPr>
              <a:t>        BX      LR</a:t>
            </a:r>
          </a:p>
          <a:p>
            <a:r>
              <a:rPr lang="en-US" sz="1600" dirty="0">
                <a:latin typeface="Consolas" panose="020B0609020204030204" pitchFamily="49" charset="0"/>
              </a:rPr>
              <a:t>        ENDP</a:t>
            </a:r>
          </a:p>
          <a:p>
            <a:endParaRPr lang="en-US" sz="1600" dirty="0">
              <a:latin typeface="Consolas" panose="020B0609020204030204" pitchFamily="49" charset="0"/>
            </a:endParaRPr>
          </a:p>
          <a:p>
            <a:r>
              <a:rPr lang="en-US" sz="1600" dirty="0">
                <a:latin typeface="Consolas" panose="020B0609020204030204" pitchFamily="49" charset="0"/>
              </a:rPr>
              <a:t>func2   PROC</a:t>
            </a:r>
          </a:p>
          <a:p>
            <a:r>
              <a:rPr lang="en-US" sz="1600" dirty="0">
                <a:latin typeface="Consolas" panose="020B0609020204030204" pitchFamily="49" charset="0"/>
              </a:rPr>
              <a:t>        ADD     R0, R0, #1</a:t>
            </a:r>
          </a:p>
          <a:p>
            <a:r>
              <a:rPr lang="en-US" sz="1600" dirty="0">
                <a:latin typeface="Consolas" panose="020B0609020204030204" pitchFamily="49" charset="0"/>
              </a:rPr>
              <a:t>        BX      LR</a:t>
            </a:r>
          </a:p>
          <a:p>
            <a:r>
              <a:rPr lang="en-US" sz="1600" dirty="0">
                <a:latin typeface="Consolas" panose="020B0609020204030204" pitchFamily="49" charset="0"/>
              </a:rPr>
              <a:t>        ENDP</a:t>
            </a:r>
          </a:p>
        </p:txBody>
      </p:sp>
    </p:spTree>
    <p:extLst>
      <p:ext uri="{BB962C8B-B14F-4D97-AF65-F5344CB8AC3E}">
        <p14:creationId xmlns:p14="http://schemas.microsoft.com/office/powerpoint/2010/main" val="488757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zh-CN" dirty="0"/>
              <a:t>Nested Subroutines: What is wrong?</a:t>
            </a:r>
            <a:endParaRPr lang="en-US" dirty="0"/>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31</a:t>
            </a:fld>
            <a:endParaRPr kumimoji="0" lang="en-US" dirty="0"/>
          </a:p>
        </p:txBody>
      </p:sp>
      <p:graphicFrame>
        <p:nvGraphicFramePr>
          <p:cNvPr id="5" name="Table 4"/>
          <p:cNvGraphicFramePr>
            <a:graphicFrameLocks noGrp="1"/>
          </p:cNvGraphicFramePr>
          <p:nvPr>
            <p:extLst>
              <p:ext uri="{D42A27DB-BD31-4B8C-83A1-F6EECF244321}">
                <p14:modId xmlns:p14="http://schemas.microsoft.com/office/powerpoint/2010/main" val="1390729314"/>
              </p:ext>
            </p:extLst>
          </p:nvPr>
        </p:nvGraphicFramePr>
        <p:xfrm>
          <a:off x="228601" y="1889521"/>
          <a:ext cx="6095999" cy="3377565"/>
        </p:xfrm>
        <a:graphic>
          <a:graphicData uri="http://schemas.openxmlformats.org/drawingml/2006/table">
            <a:tbl>
              <a:tblPr firstRow="1" firstCol="1" bandRow="1">
                <a:tableStyleId>{5940675A-B579-460E-94D1-54222C63F5DA}</a:tableStyleId>
              </a:tblPr>
              <a:tblGrid>
                <a:gridCol w="1807221">
                  <a:extLst>
                    <a:ext uri="{9D8B030D-6E8A-4147-A177-3AD203B41FA5}">
                      <a16:colId xmlns:a16="http://schemas.microsoft.com/office/drawing/2014/main" val="20000"/>
                    </a:ext>
                  </a:extLst>
                </a:gridCol>
                <a:gridCol w="2144389">
                  <a:extLst>
                    <a:ext uri="{9D8B030D-6E8A-4147-A177-3AD203B41FA5}">
                      <a16:colId xmlns:a16="http://schemas.microsoft.com/office/drawing/2014/main" val="20001"/>
                    </a:ext>
                  </a:extLst>
                </a:gridCol>
                <a:gridCol w="2144389">
                  <a:extLst>
                    <a:ext uri="{9D8B030D-6E8A-4147-A177-3AD203B41FA5}">
                      <a16:colId xmlns:a16="http://schemas.microsoft.com/office/drawing/2014/main" val="2917198359"/>
                    </a:ext>
                  </a:extLst>
                </a:gridCol>
              </a:tblGrid>
              <a:tr h="232171">
                <a:tc>
                  <a:txBody>
                    <a:bodyPr/>
                    <a:lstStyle/>
                    <a:p>
                      <a:pPr marL="0" marR="0" algn="just">
                        <a:spcBef>
                          <a:spcPts val="0"/>
                        </a:spcBef>
                        <a:spcAft>
                          <a:spcPts val="0"/>
                        </a:spcAft>
                      </a:pPr>
                      <a:r>
                        <a:rPr lang="en-US" sz="1600" b="1" dirty="0">
                          <a:solidFill>
                            <a:schemeClr val="bg1"/>
                          </a:solidFill>
                          <a:effectLst/>
                          <a:latin typeface="Consolas" panose="020B0609020204030204" pitchFamily="49" charset="0"/>
                          <a:cs typeface="Consolas" panose="020B0609020204030204" pitchFamily="49" charset="0"/>
                        </a:rPr>
                        <a:t>Caller Program</a:t>
                      </a:r>
                      <a:endParaRPr lang="en-US" sz="16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solidFill>
                      <a:schemeClr val="accent1"/>
                    </a:solidFill>
                  </a:tcPr>
                </a:tc>
                <a:tc>
                  <a:txBody>
                    <a:bodyPr/>
                    <a:lstStyle/>
                    <a:p>
                      <a:pPr marL="0" marR="0" algn="just">
                        <a:spcBef>
                          <a:spcPts val="0"/>
                        </a:spcBef>
                        <a:spcAft>
                          <a:spcPts val="0"/>
                        </a:spcAft>
                      </a:pPr>
                      <a:r>
                        <a:rPr lang="en-US" sz="1600" b="1" dirty="0">
                          <a:solidFill>
                            <a:schemeClr val="bg1"/>
                          </a:solidFill>
                          <a:effectLst/>
                          <a:latin typeface="Consolas" panose="020B0609020204030204" pitchFamily="49" charset="0"/>
                          <a:cs typeface="Consolas" panose="020B0609020204030204" pitchFamily="49" charset="0"/>
                        </a:rPr>
                        <a:t>Subroutine</a:t>
                      </a:r>
                      <a:r>
                        <a:rPr lang="en-US" sz="1600" b="1" baseline="0" dirty="0">
                          <a:solidFill>
                            <a:schemeClr val="bg1"/>
                          </a:solidFill>
                          <a:effectLst/>
                          <a:latin typeface="Consolas" panose="020B0609020204030204" pitchFamily="49" charset="0"/>
                          <a:cs typeface="Consolas" panose="020B0609020204030204" pitchFamily="49" charset="0"/>
                        </a:rPr>
                        <a:t> foo</a:t>
                      </a:r>
                      <a:endParaRPr lang="en-US" sz="16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solidFill>
                      <a:schemeClr val="accent1"/>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600" b="1" dirty="0">
                          <a:solidFill>
                            <a:schemeClr val="bg1"/>
                          </a:solidFill>
                          <a:effectLst/>
                          <a:latin typeface="Consolas" panose="020B0609020204030204" pitchFamily="49" charset="0"/>
                          <a:cs typeface="Consolas" panose="020B0609020204030204" pitchFamily="49" charset="0"/>
                        </a:rPr>
                        <a:t>Subroutine</a:t>
                      </a:r>
                      <a:r>
                        <a:rPr lang="en-US" sz="1600" b="1" baseline="0" dirty="0">
                          <a:solidFill>
                            <a:schemeClr val="bg1"/>
                          </a:solidFill>
                          <a:effectLst/>
                          <a:latin typeface="Consolas" panose="020B0609020204030204" pitchFamily="49" charset="0"/>
                          <a:cs typeface="Consolas" panose="020B0609020204030204" pitchFamily="49" charset="0"/>
                        </a:rPr>
                        <a:t> bar</a:t>
                      </a:r>
                      <a:endParaRPr lang="en-US" sz="16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solidFill>
                      <a:schemeClr val="accent1"/>
                    </a:solidFill>
                  </a:tcPr>
                </a:tc>
                <a:extLst>
                  <a:ext uri="{0D108BD9-81ED-4DB2-BD59-A6C34878D82A}">
                    <a16:rowId xmlns:a16="http://schemas.microsoft.com/office/drawing/2014/main" val="10000"/>
                  </a:ext>
                </a:extLst>
              </a:tr>
              <a:tr h="3133725">
                <a:tc>
                  <a:txBody>
                    <a:bodyPr/>
                    <a:lstStyle/>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t>
                      </a: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MOV</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r4</a:t>
                      </a:r>
                      <a:r>
                        <a:rPr lang="en-US" sz="1600" dirty="0">
                          <a:effectLst/>
                          <a:latin typeface="Consolas" panose="020B0609020204030204" pitchFamily="49" charset="0"/>
                          <a:cs typeface="Consolas" panose="020B0609020204030204" pitchFamily="49" charset="0"/>
                        </a:rPr>
                        <a:t>, #100</a:t>
                      </a: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t>
                      </a: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t>
                      </a:r>
                      <a:r>
                        <a:rPr lang="en-US" sz="1600" b="1" dirty="0">
                          <a:solidFill>
                            <a:srgbClr val="C00000"/>
                          </a:solidFill>
                          <a:effectLst/>
                          <a:latin typeface="Consolas" panose="020B0609020204030204" pitchFamily="49" charset="0"/>
                          <a:cs typeface="Consolas" panose="020B0609020204030204" pitchFamily="49" charset="0"/>
                        </a:rPr>
                        <a:t>BL  foo</a:t>
                      </a: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t>
                      </a: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ADD r4, r4, #1</a:t>
                      </a:r>
                      <a:endParaRPr lang="en-US" sz="1600" dirty="0">
                        <a:solidFill>
                          <a:schemeClr val="bg1">
                            <a:lumMod val="50000"/>
                          </a:schemeClr>
                        </a:solidFill>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b="1" dirty="0">
                          <a:solidFill>
                            <a:srgbClr val="C00000"/>
                          </a:solidFill>
                          <a:effectLst/>
                          <a:latin typeface="Consolas" panose="020B0609020204030204" pitchFamily="49" charset="0"/>
                          <a:cs typeface="Consolas" panose="020B0609020204030204" pitchFamily="49" charset="0"/>
                        </a:rPr>
                        <a:t>foo</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PROC</a:t>
                      </a:r>
                      <a:endParaRPr lang="en-US" sz="1600" dirty="0">
                        <a:effectLst/>
                        <a:latin typeface="Consolas" panose="020B0609020204030204" pitchFamily="49" charset="0"/>
                        <a:cs typeface="Consolas" panose="020B0609020204030204" pitchFamily="49" charset="0"/>
                      </a:endParaRP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t>
                      </a:r>
                      <a:r>
                        <a:rPr lang="en-US" sz="1600" b="1" dirty="0">
                          <a:solidFill>
                            <a:srgbClr val="C00000"/>
                          </a:solidFill>
                          <a:effectLst/>
                          <a:latin typeface="Consolas" panose="020B0609020204030204" pitchFamily="49" charset="0"/>
                          <a:cs typeface="Consolas" panose="020B0609020204030204" pitchFamily="49" charset="0"/>
                        </a:rPr>
                        <a:t>PUSH  {r4} </a:t>
                      </a:r>
                    </a:p>
                    <a:p>
                      <a:pPr marL="0" marR="0" algn="just">
                        <a:spcBef>
                          <a:spcPts val="0"/>
                        </a:spcBef>
                        <a:spcAft>
                          <a:spcPts val="0"/>
                        </a:spcAft>
                      </a:pPr>
                      <a:r>
                        <a:rPr lang="en-US" sz="1600" b="1" baseline="0" dirty="0">
                          <a:solidFill>
                            <a:srgbClr val="C00000"/>
                          </a:solidFill>
                          <a:effectLst/>
                          <a:latin typeface="Consolas" panose="020B0609020204030204" pitchFamily="49" charset="0"/>
                          <a:cs typeface="Consolas" panose="020B0609020204030204" pitchFamily="49" charset="0"/>
                        </a:rPr>
                        <a:t>    </a:t>
                      </a:r>
                      <a:r>
                        <a:rPr lang="en-US" sz="1600" dirty="0">
                          <a:effectLst/>
                          <a:latin typeface="Consolas" panose="020B0609020204030204" pitchFamily="49" charset="0"/>
                          <a:cs typeface="Consolas" panose="020B0609020204030204" pitchFamily="49" charset="0"/>
                        </a:rPr>
                        <a:t>...</a:t>
                      </a: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MOV   r4, #10  </a:t>
                      </a:r>
                      <a:endParaRPr lang="en-US" sz="1600" dirty="0">
                        <a:solidFill>
                          <a:schemeClr val="bg1">
                            <a:lumMod val="50000"/>
                          </a:schemeClr>
                        </a:solidFill>
                        <a:effectLst/>
                        <a:latin typeface="Consolas" panose="020B0609020204030204" pitchFamily="49" charset="0"/>
                        <a:cs typeface="Consolas" panose="020B0609020204030204" pitchFamily="49" charset="0"/>
                      </a:endParaRPr>
                    </a:p>
                    <a:p>
                      <a:pPr marL="0" marR="0" algn="just">
                        <a:spcBef>
                          <a:spcPts val="0"/>
                        </a:spcBef>
                        <a:spcAft>
                          <a:spcPts val="0"/>
                        </a:spcAft>
                      </a:pPr>
                      <a:r>
                        <a:rPr lang="en-US" sz="1600" baseline="0" dirty="0">
                          <a:solidFill>
                            <a:schemeClr val="bg1">
                              <a:lumMod val="50000"/>
                            </a:schemeClr>
                          </a:solidFill>
                          <a:effectLst/>
                          <a:latin typeface="Consolas" panose="020B0609020204030204" pitchFamily="49" charset="0"/>
                          <a:cs typeface="Consolas" panose="020B0609020204030204" pitchFamily="49" charset="0"/>
                        </a:rPr>
                        <a:t>    </a:t>
                      </a:r>
                      <a:r>
                        <a:rPr lang="en-US" sz="1600" dirty="0">
                          <a:effectLst/>
                          <a:latin typeface="Consolas" panose="020B0609020204030204" pitchFamily="49" charset="0"/>
                          <a:cs typeface="Consolas" panose="020B0609020204030204" pitchFamily="49" charset="0"/>
                        </a:rPr>
                        <a:t>...</a:t>
                      </a:r>
                    </a:p>
                    <a:p>
                      <a:pPr marL="0" marR="0" algn="just">
                        <a:spcBef>
                          <a:spcPts val="0"/>
                        </a:spcBef>
                        <a:spcAft>
                          <a:spcPts val="0"/>
                        </a:spcAft>
                      </a:pPr>
                      <a:r>
                        <a:rPr lang="en-US" sz="1600" dirty="0">
                          <a:solidFill>
                            <a:schemeClr val="bg1">
                              <a:lumMod val="50000"/>
                            </a:schemeClr>
                          </a:solidFill>
                          <a:effectLst/>
                          <a:latin typeface="Consolas" panose="020B0609020204030204" pitchFamily="49" charset="0"/>
                          <a:cs typeface="Consolas" panose="020B0609020204030204" pitchFamily="49" charset="0"/>
                        </a:rPr>
                        <a:t>    </a:t>
                      </a:r>
                      <a:r>
                        <a:rPr lang="en-US" sz="1600" b="1" dirty="0">
                          <a:solidFill>
                            <a:srgbClr val="C00000"/>
                          </a:solidFill>
                          <a:effectLst/>
                          <a:latin typeface="Consolas" panose="020B0609020204030204" pitchFamily="49" charset="0"/>
                          <a:cs typeface="Consolas" panose="020B0609020204030204" pitchFamily="49" charset="0"/>
                        </a:rPr>
                        <a:t>BL    bar</a:t>
                      </a: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t>
                      </a: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t>
                      </a:r>
                      <a:r>
                        <a:rPr lang="en-US" sz="1600" b="1" dirty="0">
                          <a:solidFill>
                            <a:srgbClr val="C00000"/>
                          </a:solidFill>
                          <a:effectLst/>
                          <a:latin typeface="Consolas" panose="020B0609020204030204" pitchFamily="49" charset="0"/>
                          <a:cs typeface="Consolas" panose="020B0609020204030204" pitchFamily="49" charset="0"/>
                        </a:rPr>
                        <a:t>POP   {r4}     </a:t>
                      </a:r>
                      <a:endParaRPr lang="en-US" sz="1600" dirty="0">
                        <a:solidFill>
                          <a:schemeClr val="bg1">
                            <a:lumMod val="50000"/>
                          </a:schemeClr>
                        </a:solidFill>
                        <a:effectLst/>
                        <a:latin typeface="Consolas" panose="020B0609020204030204" pitchFamily="49" charset="0"/>
                        <a:cs typeface="Consolas" panose="020B0609020204030204" pitchFamily="49" charset="0"/>
                      </a:endParaRP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BX    </a:t>
                      </a:r>
                      <a:r>
                        <a:rPr lang="en-US" sz="1600" dirty="0" err="1">
                          <a:effectLst/>
                          <a:latin typeface="Consolas" panose="020B0609020204030204" pitchFamily="49" charset="0"/>
                          <a:cs typeface="Consolas" panose="020B0609020204030204" pitchFamily="49" charset="0"/>
                        </a:rPr>
                        <a:t>LR</a:t>
                      </a:r>
                      <a:endParaRPr lang="en-US" sz="1600" dirty="0">
                        <a:effectLst/>
                        <a:latin typeface="Consolas" panose="020B0609020204030204" pitchFamily="49" charset="0"/>
                        <a:cs typeface="Consolas" panose="020B0609020204030204" pitchFamily="49" charset="0"/>
                      </a:endParaRPr>
                    </a:p>
                    <a:p>
                      <a:pPr marL="0" marR="0" algn="just">
                        <a:spcBef>
                          <a:spcPts val="0"/>
                        </a:spcBef>
                        <a:spcAft>
                          <a:spcPts val="0"/>
                        </a:spcAft>
                      </a:pPr>
                      <a:r>
                        <a:rPr lang="en-US" sz="1600" dirty="0" err="1">
                          <a:effectLst/>
                          <a:latin typeface="Consolas" panose="020B0609020204030204" pitchFamily="49" charset="0"/>
                          <a:cs typeface="Consolas" panose="020B0609020204030204" pitchFamily="49" charset="0"/>
                        </a:rPr>
                        <a:t>ENDP</a:t>
                      </a:r>
                      <a:endParaRPr lang="en-US" sz="1600" dirty="0">
                        <a:effectLst/>
                        <a:latin typeface="Consolas" panose="020B0609020204030204" pitchFamily="49" charset="0"/>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b="1" dirty="0">
                          <a:solidFill>
                            <a:srgbClr val="C00000"/>
                          </a:solidFill>
                          <a:effectLst/>
                          <a:latin typeface="Consolas" panose="020B0609020204030204" pitchFamily="49" charset="0"/>
                          <a:cs typeface="Consolas" panose="020B0609020204030204" pitchFamily="49" charset="0"/>
                        </a:rPr>
                        <a:t>bar</a:t>
                      </a:r>
                      <a:r>
                        <a:rPr lang="en-US" sz="1600" dirty="0">
                          <a:effectLst/>
                          <a:latin typeface="Consolas" panose="020B0609020204030204" pitchFamily="49" charset="0"/>
                          <a:cs typeface="Consolas" panose="020B0609020204030204" pitchFamily="49" charset="0"/>
                        </a:rPr>
                        <a:t> PROC</a:t>
                      </a:r>
                    </a:p>
                    <a:p>
                      <a:pPr marL="0" marR="0" algn="just">
                        <a:spcBef>
                          <a:spcPts val="0"/>
                        </a:spcBef>
                        <a:spcAft>
                          <a:spcPts val="0"/>
                        </a:spcAft>
                      </a:pPr>
                      <a:r>
                        <a:rPr lang="en-US" sz="1600" baseline="0" dirty="0">
                          <a:effectLst/>
                          <a:latin typeface="Consolas" panose="020B0609020204030204" pitchFamily="49" charset="0"/>
                          <a:cs typeface="Consolas" panose="020B0609020204030204" pitchFamily="49" charset="0"/>
                        </a:rPr>
                        <a:t>    </a:t>
                      </a:r>
                      <a:r>
                        <a:rPr lang="en-US" sz="1600" dirty="0">
                          <a:effectLst/>
                          <a:latin typeface="Consolas" panose="020B0609020204030204" pitchFamily="49" charset="0"/>
                          <a:cs typeface="Consolas" panose="020B0609020204030204" pitchFamily="49" charset="0"/>
                        </a:rPr>
                        <a:t>...</a:t>
                      </a:r>
                    </a:p>
                    <a:p>
                      <a:pPr marL="0" marR="0" algn="just">
                        <a:spcBef>
                          <a:spcPts val="0"/>
                        </a:spcBef>
                        <a:spcAft>
                          <a:spcPts val="0"/>
                        </a:spcAft>
                      </a:pPr>
                      <a:r>
                        <a:rPr lang="en-US" sz="1600" baseline="0" dirty="0">
                          <a:effectLst/>
                          <a:latin typeface="Consolas" panose="020B0609020204030204" pitchFamily="49" charset="0"/>
                          <a:cs typeface="Consolas" panose="020B0609020204030204" pitchFamily="49" charset="0"/>
                        </a:rPr>
                        <a:t>    </a:t>
                      </a:r>
                      <a:r>
                        <a:rPr lang="en-US" sz="1600" dirty="0">
                          <a:effectLst/>
                          <a:latin typeface="Consolas" panose="020B0609020204030204" pitchFamily="49" charset="0"/>
                          <a:cs typeface="Consolas" panose="020B0609020204030204" pitchFamily="49" charset="0"/>
                        </a:rPr>
                        <a:t>BX    LR</a:t>
                      </a: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ENDP</a:t>
                      </a:r>
                    </a:p>
                    <a:p>
                      <a:pPr marL="0" marR="0" algn="just">
                        <a:spcBef>
                          <a:spcPts val="0"/>
                        </a:spcBef>
                        <a:spcAft>
                          <a:spcPts val="0"/>
                        </a:spcAft>
                      </a:pPr>
                      <a:endParaRPr lang="en-US" sz="1600" dirty="0">
                        <a:effectLst/>
                        <a:latin typeface="Consolas" panose="020B0609020204030204" pitchFamily="49" charset="0"/>
                        <a:cs typeface="Consolas" panose="020B0609020204030204" pitchFamily="49" charset="0"/>
                      </a:endParaRPr>
                    </a:p>
                  </a:txBody>
                  <a:tcPr marL="68580" marR="68580" marT="0" marB="0"/>
                </a:tc>
                <a:extLst>
                  <a:ext uri="{0D108BD9-81ED-4DB2-BD59-A6C34878D82A}">
                    <a16:rowId xmlns:a16="http://schemas.microsoft.com/office/drawing/2014/main" val="10001"/>
                  </a:ext>
                </a:extLst>
              </a:tr>
            </a:tbl>
          </a:graphicData>
        </a:graphic>
      </p:graphicFrame>
      <p:sp>
        <p:nvSpPr>
          <p:cNvPr id="4" name="Content Placeholder 3">
            <a:extLst>
              <a:ext uri="{FF2B5EF4-FFF2-40B4-BE49-F238E27FC236}">
                <a16:creationId xmlns:a16="http://schemas.microsoft.com/office/drawing/2014/main" id="{096DD51E-E564-74CD-B9CB-606BABB5A25D}"/>
              </a:ext>
            </a:extLst>
          </p:cNvPr>
          <p:cNvSpPr>
            <a:spLocks noGrp="1"/>
          </p:cNvSpPr>
          <p:nvPr>
            <p:ph sz="quarter" idx="1"/>
          </p:nvPr>
        </p:nvSpPr>
        <p:spPr>
          <a:xfrm>
            <a:off x="6400799" y="1372870"/>
            <a:ext cx="5562599" cy="5104130"/>
          </a:xfrm>
        </p:spPr>
        <p:txBody>
          <a:bodyPr>
            <a:normAutofit fontScale="92500" lnSpcReduction="20000"/>
          </a:bodyPr>
          <a:lstStyle/>
          <a:p>
            <a:r>
              <a:rPr lang="en-US" dirty="0"/>
              <a:t>Caller (main function) does BL foo → LR = return address back into the caller.</a:t>
            </a:r>
          </a:p>
          <a:p>
            <a:r>
              <a:rPr lang="en-US" dirty="0"/>
              <a:t>foo does PUSH {r4} (saves r4) but does not save LR.</a:t>
            </a:r>
          </a:p>
          <a:p>
            <a:r>
              <a:rPr lang="en-US" dirty="0"/>
              <a:t>foo does BL bar → this instruction overwrites LR with the return address back into foo (i.e. the instruction after BL bar).</a:t>
            </a:r>
          </a:p>
          <a:p>
            <a:r>
              <a:rPr lang="en-US" dirty="0"/>
              <a:t>bar returns (BX LR) into foo (normal), but the original LR that pointed back to the caller was lost.</a:t>
            </a:r>
          </a:p>
          <a:p>
            <a:r>
              <a:rPr lang="en-US" dirty="0"/>
              <a:t>foo does POP {r4} then BX LR — but LR now points to the instruction inside foo (not to the caller), so foo does not return to the caller (main function)</a:t>
            </a:r>
          </a:p>
        </p:txBody>
      </p:sp>
    </p:spTree>
    <p:extLst>
      <p:ext uri="{BB962C8B-B14F-4D97-AF65-F5344CB8AC3E}">
        <p14:creationId xmlns:p14="http://schemas.microsoft.com/office/powerpoint/2010/main" val="4766006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zh-CN" dirty="0"/>
              <a:t>Nested Subroutines: Solution #1</a:t>
            </a:r>
            <a:endParaRPr lang="en-US" dirty="0"/>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32</a:t>
            </a:fld>
            <a:endParaRPr kumimoji="0" lang="en-US" dirty="0"/>
          </a:p>
        </p:txBody>
      </p:sp>
      <p:graphicFrame>
        <p:nvGraphicFramePr>
          <p:cNvPr id="5" name="Table 4"/>
          <p:cNvGraphicFramePr>
            <a:graphicFrameLocks noGrp="1"/>
          </p:cNvGraphicFramePr>
          <p:nvPr>
            <p:extLst>
              <p:ext uri="{D42A27DB-BD31-4B8C-83A1-F6EECF244321}">
                <p14:modId xmlns:p14="http://schemas.microsoft.com/office/powerpoint/2010/main" val="807003344"/>
              </p:ext>
            </p:extLst>
          </p:nvPr>
        </p:nvGraphicFramePr>
        <p:xfrm>
          <a:off x="1790700" y="2657475"/>
          <a:ext cx="8610600" cy="3438525"/>
        </p:xfrm>
        <a:graphic>
          <a:graphicData uri="http://schemas.openxmlformats.org/drawingml/2006/table">
            <a:tbl>
              <a:tblPr firstRow="1" firstCol="1" bandRow="1">
                <a:tableStyleId>{5940675A-B579-460E-94D1-54222C63F5DA}</a:tableStyleId>
              </a:tblPr>
              <a:tblGrid>
                <a:gridCol w="2552700">
                  <a:extLst>
                    <a:ext uri="{9D8B030D-6E8A-4147-A177-3AD203B41FA5}">
                      <a16:colId xmlns:a16="http://schemas.microsoft.com/office/drawing/2014/main" val="20000"/>
                    </a:ext>
                  </a:extLst>
                </a:gridCol>
                <a:gridCol w="3028950">
                  <a:extLst>
                    <a:ext uri="{9D8B030D-6E8A-4147-A177-3AD203B41FA5}">
                      <a16:colId xmlns:a16="http://schemas.microsoft.com/office/drawing/2014/main" val="20001"/>
                    </a:ext>
                  </a:extLst>
                </a:gridCol>
                <a:gridCol w="3028950">
                  <a:extLst>
                    <a:ext uri="{9D8B030D-6E8A-4147-A177-3AD203B41FA5}">
                      <a16:colId xmlns:a16="http://schemas.microsoft.com/office/drawing/2014/main" val="2917198359"/>
                    </a:ext>
                  </a:extLst>
                </a:gridCol>
              </a:tblGrid>
              <a:tr h="304800">
                <a:tc>
                  <a:txBody>
                    <a:bodyPr/>
                    <a:lstStyle/>
                    <a:p>
                      <a:pPr marL="0" marR="0" algn="just">
                        <a:spcBef>
                          <a:spcPts val="0"/>
                        </a:spcBef>
                        <a:spcAft>
                          <a:spcPts val="0"/>
                        </a:spcAft>
                      </a:pPr>
                      <a:r>
                        <a:rPr lang="en-US" sz="1600" b="1" dirty="0">
                          <a:solidFill>
                            <a:schemeClr val="bg1"/>
                          </a:solidFill>
                          <a:effectLst/>
                          <a:latin typeface="Consolas" panose="020B0609020204030204" pitchFamily="49" charset="0"/>
                          <a:cs typeface="Consolas" panose="020B0609020204030204" pitchFamily="49" charset="0"/>
                        </a:rPr>
                        <a:t>Caller Program</a:t>
                      </a:r>
                      <a:endParaRPr lang="en-US" sz="16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solidFill>
                      <a:schemeClr val="accent1"/>
                    </a:solidFill>
                  </a:tcPr>
                </a:tc>
                <a:tc>
                  <a:txBody>
                    <a:bodyPr/>
                    <a:lstStyle/>
                    <a:p>
                      <a:pPr marL="0" marR="0" algn="just">
                        <a:spcBef>
                          <a:spcPts val="0"/>
                        </a:spcBef>
                        <a:spcAft>
                          <a:spcPts val="0"/>
                        </a:spcAft>
                      </a:pPr>
                      <a:r>
                        <a:rPr lang="en-US" sz="1600" b="1" dirty="0">
                          <a:solidFill>
                            <a:schemeClr val="bg1"/>
                          </a:solidFill>
                          <a:effectLst/>
                          <a:latin typeface="Consolas" panose="020B0609020204030204" pitchFamily="49" charset="0"/>
                          <a:cs typeface="Consolas" panose="020B0609020204030204" pitchFamily="49" charset="0"/>
                        </a:rPr>
                        <a:t>Subroutine</a:t>
                      </a:r>
                      <a:r>
                        <a:rPr lang="en-US" sz="1600" b="1" baseline="0" dirty="0">
                          <a:solidFill>
                            <a:schemeClr val="bg1"/>
                          </a:solidFill>
                          <a:effectLst/>
                          <a:latin typeface="Consolas" panose="020B0609020204030204" pitchFamily="49" charset="0"/>
                          <a:cs typeface="Consolas" panose="020B0609020204030204" pitchFamily="49" charset="0"/>
                        </a:rPr>
                        <a:t> foo</a:t>
                      </a:r>
                      <a:endParaRPr lang="en-US" sz="16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solidFill>
                      <a:schemeClr val="accent1"/>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600" b="1" dirty="0">
                          <a:solidFill>
                            <a:schemeClr val="bg1"/>
                          </a:solidFill>
                          <a:effectLst/>
                          <a:latin typeface="Consolas" panose="020B0609020204030204" pitchFamily="49" charset="0"/>
                          <a:cs typeface="Consolas" panose="020B0609020204030204" pitchFamily="49" charset="0"/>
                        </a:rPr>
                        <a:t>Subroutine</a:t>
                      </a:r>
                      <a:r>
                        <a:rPr lang="en-US" sz="1600" b="1" baseline="0" dirty="0">
                          <a:solidFill>
                            <a:schemeClr val="bg1"/>
                          </a:solidFill>
                          <a:effectLst/>
                          <a:latin typeface="Consolas" panose="020B0609020204030204" pitchFamily="49" charset="0"/>
                          <a:cs typeface="Consolas" panose="020B0609020204030204" pitchFamily="49" charset="0"/>
                        </a:rPr>
                        <a:t> bar</a:t>
                      </a:r>
                      <a:endParaRPr lang="en-US" sz="16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solidFill>
                      <a:schemeClr val="accent1"/>
                    </a:solidFill>
                  </a:tcPr>
                </a:tc>
                <a:extLst>
                  <a:ext uri="{0D108BD9-81ED-4DB2-BD59-A6C34878D82A}">
                    <a16:rowId xmlns:a16="http://schemas.microsoft.com/office/drawing/2014/main" val="10000"/>
                  </a:ext>
                </a:extLst>
              </a:tr>
              <a:tr h="3133725">
                <a:tc>
                  <a:txBody>
                    <a:bodyPr/>
                    <a:lstStyle/>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t>
                      </a: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MOV</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r4</a:t>
                      </a:r>
                      <a:r>
                        <a:rPr lang="en-US" sz="1600" dirty="0">
                          <a:effectLst/>
                          <a:latin typeface="Consolas" panose="020B0609020204030204" pitchFamily="49" charset="0"/>
                          <a:cs typeface="Consolas" panose="020B0609020204030204" pitchFamily="49" charset="0"/>
                        </a:rPr>
                        <a:t>, #100</a:t>
                      </a: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t>
                      </a: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t>
                      </a:r>
                      <a:r>
                        <a:rPr lang="en-US" sz="1600" b="1" dirty="0">
                          <a:solidFill>
                            <a:srgbClr val="C00000"/>
                          </a:solidFill>
                          <a:effectLst/>
                          <a:latin typeface="Consolas" panose="020B0609020204030204" pitchFamily="49" charset="0"/>
                          <a:cs typeface="Consolas" panose="020B0609020204030204" pitchFamily="49" charset="0"/>
                        </a:rPr>
                        <a:t>BL  foo</a:t>
                      </a: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t>
                      </a: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ADD r4, r4, #1</a:t>
                      </a:r>
                      <a:endParaRPr lang="en-US" sz="1600" dirty="0">
                        <a:solidFill>
                          <a:schemeClr val="bg1">
                            <a:lumMod val="50000"/>
                          </a:schemeClr>
                        </a:solidFill>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b="1" dirty="0">
                          <a:solidFill>
                            <a:srgbClr val="C00000"/>
                          </a:solidFill>
                          <a:effectLst/>
                          <a:latin typeface="Consolas" panose="020B0609020204030204" pitchFamily="49" charset="0"/>
                          <a:cs typeface="Consolas" panose="020B0609020204030204" pitchFamily="49" charset="0"/>
                        </a:rPr>
                        <a:t>foo</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PROC</a:t>
                      </a:r>
                      <a:endParaRPr lang="en-US" sz="1600" dirty="0">
                        <a:effectLst/>
                        <a:latin typeface="Consolas" panose="020B0609020204030204" pitchFamily="49" charset="0"/>
                        <a:cs typeface="Consolas" panose="020B0609020204030204" pitchFamily="49" charset="0"/>
                      </a:endParaRP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t>
                      </a:r>
                      <a:r>
                        <a:rPr lang="en-US" sz="1600" b="1" dirty="0">
                          <a:solidFill>
                            <a:srgbClr val="C00000"/>
                          </a:solidFill>
                          <a:effectLst/>
                          <a:latin typeface="Consolas" panose="020B0609020204030204" pitchFamily="49" charset="0"/>
                          <a:cs typeface="Consolas" panose="020B0609020204030204" pitchFamily="49" charset="0"/>
                        </a:rPr>
                        <a:t>PUSH  {r4,</a:t>
                      </a:r>
                      <a:r>
                        <a:rPr lang="en-US" sz="1600" b="1" baseline="0" dirty="0">
                          <a:solidFill>
                            <a:srgbClr val="C00000"/>
                          </a:solidFill>
                          <a:effectLst/>
                          <a:latin typeface="Consolas" panose="020B0609020204030204" pitchFamily="49" charset="0"/>
                          <a:cs typeface="Consolas" panose="020B0609020204030204" pitchFamily="49" charset="0"/>
                        </a:rPr>
                        <a:t> LR</a:t>
                      </a:r>
                      <a:r>
                        <a:rPr lang="en-US" sz="1600" b="1" dirty="0">
                          <a:solidFill>
                            <a:srgbClr val="C00000"/>
                          </a:solidFill>
                          <a:effectLst/>
                          <a:latin typeface="Consolas" panose="020B0609020204030204" pitchFamily="49" charset="0"/>
                          <a:cs typeface="Consolas" panose="020B0609020204030204" pitchFamily="49" charset="0"/>
                        </a:rPr>
                        <a:t>} </a:t>
                      </a:r>
                    </a:p>
                    <a:p>
                      <a:pPr marL="0" marR="0" algn="just">
                        <a:spcBef>
                          <a:spcPts val="0"/>
                        </a:spcBef>
                        <a:spcAft>
                          <a:spcPts val="0"/>
                        </a:spcAft>
                      </a:pPr>
                      <a:r>
                        <a:rPr lang="en-US" sz="1600" b="1" baseline="0" dirty="0">
                          <a:solidFill>
                            <a:srgbClr val="C00000"/>
                          </a:solidFill>
                          <a:effectLst/>
                          <a:latin typeface="Consolas" panose="020B0609020204030204" pitchFamily="49" charset="0"/>
                          <a:cs typeface="Consolas" panose="020B0609020204030204" pitchFamily="49" charset="0"/>
                        </a:rPr>
                        <a:t>    </a:t>
                      </a:r>
                      <a:r>
                        <a:rPr lang="en-US" sz="1600" dirty="0">
                          <a:effectLst/>
                          <a:latin typeface="Consolas" panose="020B0609020204030204" pitchFamily="49" charset="0"/>
                          <a:cs typeface="Consolas" panose="020B0609020204030204" pitchFamily="49" charset="0"/>
                        </a:rPr>
                        <a:t>...</a:t>
                      </a: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MOV   r4, #10  </a:t>
                      </a:r>
                      <a:endParaRPr lang="en-US" sz="1600" dirty="0">
                        <a:solidFill>
                          <a:schemeClr val="bg1">
                            <a:lumMod val="50000"/>
                          </a:schemeClr>
                        </a:solidFill>
                        <a:effectLst/>
                        <a:latin typeface="Consolas" panose="020B0609020204030204" pitchFamily="49" charset="0"/>
                        <a:cs typeface="Consolas" panose="020B0609020204030204" pitchFamily="49" charset="0"/>
                      </a:endParaRPr>
                    </a:p>
                    <a:p>
                      <a:pPr marL="0" marR="0" algn="just">
                        <a:spcBef>
                          <a:spcPts val="0"/>
                        </a:spcBef>
                        <a:spcAft>
                          <a:spcPts val="0"/>
                        </a:spcAft>
                      </a:pPr>
                      <a:r>
                        <a:rPr lang="en-US" sz="1600" baseline="0" dirty="0">
                          <a:solidFill>
                            <a:schemeClr val="bg1">
                              <a:lumMod val="50000"/>
                            </a:schemeClr>
                          </a:solidFill>
                          <a:effectLst/>
                          <a:latin typeface="Consolas" panose="020B0609020204030204" pitchFamily="49" charset="0"/>
                          <a:cs typeface="Consolas" panose="020B0609020204030204" pitchFamily="49" charset="0"/>
                        </a:rPr>
                        <a:t>    </a:t>
                      </a:r>
                      <a:r>
                        <a:rPr lang="en-US" sz="1600" dirty="0">
                          <a:effectLst/>
                          <a:latin typeface="Consolas" panose="020B0609020204030204" pitchFamily="49" charset="0"/>
                          <a:cs typeface="Consolas" panose="020B0609020204030204" pitchFamily="49" charset="0"/>
                        </a:rPr>
                        <a:t>...</a:t>
                      </a:r>
                    </a:p>
                    <a:p>
                      <a:pPr marL="0" marR="0" algn="just">
                        <a:spcBef>
                          <a:spcPts val="0"/>
                        </a:spcBef>
                        <a:spcAft>
                          <a:spcPts val="0"/>
                        </a:spcAft>
                      </a:pPr>
                      <a:r>
                        <a:rPr lang="en-US" sz="1600" dirty="0">
                          <a:solidFill>
                            <a:schemeClr val="bg1">
                              <a:lumMod val="50000"/>
                            </a:schemeClr>
                          </a:solidFill>
                          <a:effectLst/>
                          <a:latin typeface="Consolas" panose="020B0609020204030204" pitchFamily="49" charset="0"/>
                          <a:cs typeface="Consolas" panose="020B0609020204030204" pitchFamily="49" charset="0"/>
                        </a:rPr>
                        <a:t>    </a:t>
                      </a:r>
                      <a:r>
                        <a:rPr lang="en-US" sz="1600" b="1" dirty="0">
                          <a:solidFill>
                            <a:srgbClr val="C00000"/>
                          </a:solidFill>
                          <a:effectLst/>
                          <a:latin typeface="Consolas" panose="020B0609020204030204" pitchFamily="49" charset="0"/>
                          <a:cs typeface="Consolas" panose="020B0609020204030204" pitchFamily="49" charset="0"/>
                        </a:rPr>
                        <a:t>BL    bar</a:t>
                      </a: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t>
                      </a: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t>
                      </a:r>
                      <a:r>
                        <a:rPr lang="en-US" sz="1600" b="1" dirty="0">
                          <a:solidFill>
                            <a:srgbClr val="C00000"/>
                          </a:solidFill>
                          <a:effectLst/>
                          <a:latin typeface="Consolas" panose="020B0609020204030204" pitchFamily="49" charset="0"/>
                          <a:cs typeface="Consolas" panose="020B0609020204030204" pitchFamily="49" charset="0"/>
                        </a:rPr>
                        <a:t>POP   {r4, LR}     </a:t>
                      </a:r>
                      <a:endParaRPr lang="en-US" sz="1600" dirty="0">
                        <a:solidFill>
                          <a:schemeClr val="bg1">
                            <a:lumMod val="50000"/>
                          </a:schemeClr>
                        </a:solidFill>
                        <a:effectLst/>
                        <a:latin typeface="Consolas" panose="020B0609020204030204" pitchFamily="49" charset="0"/>
                        <a:cs typeface="Consolas" panose="020B0609020204030204" pitchFamily="49" charset="0"/>
                      </a:endParaRP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BX    </a:t>
                      </a:r>
                      <a:r>
                        <a:rPr lang="en-US" sz="1600" dirty="0" err="1">
                          <a:effectLst/>
                          <a:latin typeface="Consolas" panose="020B0609020204030204" pitchFamily="49" charset="0"/>
                          <a:cs typeface="Consolas" panose="020B0609020204030204" pitchFamily="49" charset="0"/>
                        </a:rPr>
                        <a:t>LR</a:t>
                      </a:r>
                      <a:endParaRPr lang="en-US" sz="1600" dirty="0">
                        <a:effectLst/>
                        <a:latin typeface="Consolas" panose="020B0609020204030204" pitchFamily="49" charset="0"/>
                        <a:cs typeface="Consolas" panose="020B0609020204030204" pitchFamily="49" charset="0"/>
                      </a:endParaRPr>
                    </a:p>
                    <a:p>
                      <a:pPr marL="0" marR="0" algn="just">
                        <a:spcBef>
                          <a:spcPts val="0"/>
                        </a:spcBef>
                        <a:spcAft>
                          <a:spcPts val="0"/>
                        </a:spcAft>
                      </a:pPr>
                      <a:r>
                        <a:rPr lang="en-US" sz="1600" dirty="0" err="1">
                          <a:effectLst/>
                          <a:latin typeface="Consolas" panose="020B0609020204030204" pitchFamily="49" charset="0"/>
                          <a:cs typeface="Consolas" panose="020B0609020204030204" pitchFamily="49" charset="0"/>
                        </a:rPr>
                        <a:t>ENDP</a:t>
                      </a:r>
                      <a:endParaRPr lang="en-US" sz="1600" dirty="0">
                        <a:effectLst/>
                        <a:latin typeface="Consolas" panose="020B0609020204030204" pitchFamily="49" charset="0"/>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b="1" dirty="0">
                          <a:solidFill>
                            <a:srgbClr val="C00000"/>
                          </a:solidFill>
                          <a:effectLst/>
                          <a:latin typeface="Consolas" panose="020B0609020204030204" pitchFamily="49" charset="0"/>
                          <a:cs typeface="Consolas" panose="020B0609020204030204" pitchFamily="49" charset="0"/>
                        </a:rPr>
                        <a:t>bar</a:t>
                      </a:r>
                      <a:r>
                        <a:rPr lang="en-US" sz="1600" dirty="0">
                          <a:effectLst/>
                          <a:latin typeface="Consolas" panose="020B0609020204030204" pitchFamily="49" charset="0"/>
                          <a:cs typeface="Consolas" panose="020B0609020204030204" pitchFamily="49" charset="0"/>
                        </a:rPr>
                        <a:t> PROC</a:t>
                      </a:r>
                    </a:p>
                    <a:p>
                      <a:pPr marL="0" marR="0" algn="just">
                        <a:spcBef>
                          <a:spcPts val="0"/>
                        </a:spcBef>
                        <a:spcAft>
                          <a:spcPts val="0"/>
                        </a:spcAft>
                      </a:pPr>
                      <a:r>
                        <a:rPr lang="en-US" sz="1600" baseline="0" dirty="0">
                          <a:effectLst/>
                          <a:latin typeface="Consolas" panose="020B0609020204030204" pitchFamily="49" charset="0"/>
                          <a:cs typeface="Consolas" panose="020B0609020204030204" pitchFamily="49" charset="0"/>
                        </a:rPr>
                        <a:t>    </a:t>
                      </a:r>
                      <a:r>
                        <a:rPr lang="en-US" sz="1600" dirty="0">
                          <a:effectLst/>
                          <a:latin typeface="Consolas" panose="020B0609020204030204" pitchFamily="49" charset="0"/>
                          <a:cs typeface="Consolas" panose="020B0609020204030204" pitchFamily="49" charset="0"/>
                        </a:rPr>
                        <a:t>...</a:t>
                      </a:r>
                    </a:p>
                    <a:p>
                      <a:pPr marL="0" marR="0" algn="just">
                        <a:spcBef>
                          <a:spcPts val="0"/>
                        </a:spcBef>
                        <a:spcAft>
                          <a:spcPts val="0"/>
                        </a:spcAft>
                      </a:pPr>
                      <a:r>
                        <a:rPr lang="en-US" sz="1600" baseline="0" dirty="0">
                          <a:effectLst/>
                          <a:latin typeface="Consolas" panose="020B0609020204030204" pitchFamily="49" charset="0"/>
                          <a:cs typeface="Consolas" panose="020B0609020204030204" pitchFamily="49" charset="0"/>
                        </a:rPr>
                        <a:t>    </a:t>
                      </a:r>
                      <a:r>
                        <a:rPr lang="en-US" sz="1600" dirty="0">
                          <a:effectLst/>
                          <a:latin typeface="Consolas" panose="020B0609020204030204" pitchFamily="49" charset="0"/>
                          <a:cs typeface="Consolas" panose="020B0609020204030204" pitchFamily="49" charset="0"/>
                        </a:rPr>
                        <a:t>BX    LR</a:t>
                      </a: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ENDP</a:t>
                      </a:r>
                    </a:p>
                    <a:p>
                      <a:pPr marL="0" marR="0" algn="just">
                        <a:spcBef>
                          <a:spcPts val="0"/>
                        </a:spcBef>
                        <a:spcAft>
                          <a:spcPts val="0"/>
                        </a:spcAft>
                      </a:pPr>
                      <a:endParaRPr lang="en-US" sz="1600" dirty="0">
                        <a:effectLst/>
                        <a:latin typeface="Consolas" panose="020B0609020204030204" pitchFamily="49" charset="0"/>
                        <a:cs typeface="Consolas" panose="020B0609020204030204" pitchFamily="49" charset="0"/>
                      </a:endParaRPr>
                    </a:p>
                  </a:txBody>
                  <a:tcPr marL="68580" marR="68580" marT="0" marB="0"/>
                </a:tc>
                <a:extLst>
                  <a:ext uri="{0D108BD9-81ED-4DB2-BD59-A6C34878D82A}">
                    <a16:rowId xmlns:a16="http://schemas.microsoft.com/office/drawing/2014/main" val="10001"/>
                  </a:ext>
                </a:extLst>
              </a:tr>
            </a:tbl>
          </a:graphicData>
        </a:graphic>
      </p:graphicFrame>
      <p:sp>
        <p:nvSpPr>
          <p:cNvPr id="7" name="TextBox 6"/>
          <p:cNvSpPr txBox="1"/>
          <p:nvPr/>
        </p:nvSpPr>
        <p:spPr>
          <a:xfrm>
            <a:off x="609600" y="1294953"/>
            <a:ext cx="10840660" cy="1569660"/>
          </a:xfrm>
          <a:prstGeom prst="rect">
            <a:avLst/>
          </a:prstGeom>
          <a:noFill/>
        </p:spPr>
        <p:txBody>
          <a:bodyPr wrap="none" rtlCol="0">
            <a:spAutoFit/>
          </a:bodyPr>
          <a:lstStyle/>
          <a:p>
            <a:r>
              <a:rPr lang="en-US" sz="2400" dirty="0"/>
              <a:t>foo saves and restores its LR for returning to its caller, before calling bar.</a:t>
            </a:r>
          </a:p>
          <a:p>
            <a:r>
              <a:rPr lang="en-US" sz="2400" dirty="0"/>
              <a:t>(Without saving and restoring LR in foo, “BX LR” in foo will jump to instruction after </a:t>
            </a:r>
          </a:p>
          <a:p>
            <a:r>
              <a:rPr lang="en-US" sz="2400" dirty="0"/>
              <a:t>“BL bar” in foo, and program is stuck in an infinite loop within foo.) </a:t>
            </a:r>
          </a:p>
          <a:p>
            <a:r>
              <a:rPr lang="en-US" sz="2400" dirty="0">
                <a:latin typeface="Consolas" panose="020B0609020204030204" pitchFamily="49" charset="0"/>
                <a:cs typeface="Consolas" panose="020B0609020204030204" pitchFamily="49" charset="0"/>
              </a:rPr>
              <a:t> </a:t>
            </a:r>
          </a:p>
        </p:txBody>
      </p:sp>
    </p:spTree>
    <p:extLst>
      <p:ext uri="{BB962C8B-B14F-4D97-AF65-F5344CB8AC3E}">
        <p14:creationId xmlns:p14="http://schemas.microsoft.com/office/powerpoint/2010/main" val="30632417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zh-CN" dirty="0"/>
              <a:t>Nested Subroutines: Solution #2</a:t>
            </a:r>
            <a:endParaRPr lang="en-US" dirty="0"/>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33</a:t>
            </a:fld>
            <a:endParaRPr kumimoji="0" lang="en-US" dirty="0"/>
          </a:p>
        </p:txBody>
      </p:sp>
      <p:graphicFrame>
        <p:nvGraphicFramePr>
          <p:cNvPr id="5" name="Table 4"/>
          <p:cNvGraphicFramePr>
            <a:graphicFrameLocks noGrp="1"/>
          </p:cNvGraphicFramePr>
          <p:nvPr>
            <p:extLst>
              <p:ext uri="{D42A27DB-BD31-4B8C-83A1-F6EECF244321}">
                <p14:modId xmlns:p14="http://schemas.microsoft.com/office/powerpoint/2010/main" val="1860126174"/>
              </p:ext>
            </p:extLst>
          </p:nvPr>
        </p:nvGraphicFramePr>
        <p:xfrm>
          <a:off x="1790700" y="2289333"/>
          <a:ext cx="8610600" cy="3438525"/>
        </p:xfrm>
        <a:graphic>
          <a:graphicData uri="http://schemas.openxmlformats.org/drawingml/2006/table">
            <a:tbl>
              <a:tblPr firstRow="1" firstCol="1" bandRow="1">
                <a:tableStyleId>{5940675A-B579-460E-94D1-54222C63F5DA}</a:tableStyleId>
              </a:tblPr>
              <a:tblGrid>
                <a:gridCol w="2552700">
                  <a:extLst>
                    <a:ext uri="{9D8B030D-6E8A-4147-A177-3AD203B41FA5}">
                      <a16:colId xmlns:a16="http://schemas.microsoft.com/office/drawing/2014/main" val="20000"/>
                    </a:ext>
                  </a:extLst>
                </a:gridCol>
                <a:gridCol w="3028950">
                  <a:extLst>
                    <a:ext uri="{9D8B030D-6E8A-4147-A177-3AD203B41FA5}">
                      <a16:colId xmlns:a16="http://schemas.microsoft.com/office/drawing/2014/main" val="20001"/>
                    </a:ext>
                  </a:extLst>
                </a:gridCol>
                <a:gridCol w="3028950">
                  <a:extLst>
                    <a:ext uri="{9D8B030D-6E8A-4147-A177-3AD203B41FA5}">
                      <a16:colId xmlns:a16="http://schemas.microsoft.com/office/drawing/2014/main" val="2917198359"/>
                    </a:ext>
                  </a:extLst>
                </a:gridCol>
              </a:tblGrid>
              <a:tr h="304800">
                <a:tc>
                  <a:txBody>
                    <a:bodyPr/>
                    <a:lstStyle/>
                    <a:p>
                      <a:pPr marL="0" marR="0" algn="just">
                        <a:spcBef>
                          <a:spcPts val="0"/>
                        </a:spcBef>
                        <a:spcAft>
                          <a:spcPts val="0"/>
                        </a:spcAft>
                      </a:pPr>
                      <a:r>
                        <a:rPr lang="en-US" sz="1600" b="1" dirty="0">
                          <a:solidFill>
                            <a:schemeClr val="bg1"/>
                          </a:solidFill>
                          <a:effectLst/>
                          <a:latin typeface="Consolas" panose="020B0609020204030204" pitchFamily="49" charset="0"/>
                          <a:cs typeface="Consolas" panose="020B0609020204030204" pitchFamily="49" charset="0"/>
                        </a:rPr>
                        <a:t>Caller Program</a:t>
                      </a:r>
                      <a:endParaRPr lang="en-US" sz="16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solidFill>
                      <a:schemeClr val="accent1"/>
                    </a:solidFill>
                  </a:tcPr>
                </a:tc>
                <a:tc>
                  <a:txBody>
                    <a:bodyPr/>
                    <a:lstStyle/>
                    <a:p>
                      <a:pPr marL="0" marR="0" algn="just">
                        <a:spcBef>
                          <a:spcPts val="0"/>
                        </a:spcBef>
                        <a:spcAft>
                          <a:spcPts val="0"/>
                        </a:spcAft>
                      </a:pPr>
                      <a:r>
                        <a:rPr lang="en-US" sz="1600" b="1" dirty="0">
                          <a:solidFill>
                            <a:schemeClr val="bg1"/>
                          </a:solidFill>
                          <a:effectLst/>
                          <a:latin typeface="Consolas" panose="020B0609020204030204" pitchFamily="49" charset="0"/>
                          <a:cs typeface="Consolas" panose="020B0609020204030204" pitchFamily="49" charset="0"/>
                        </a:rPr>
                        <a:t>Subroutine</a:t>
                      </a:r>
                      <a:r>
                        <a:rPr lang="en-US" sz="1600" b="1" baseline="0" dirty="0">
                          <a:solidFill>
                            <a:schemeClr val="bg1"/>
                          </a:solidFill>
                          <a:effectLst/>
                          <a:latin typeface="Consolas" panose="020B0609020204030204" pitchFamily="49" charset="0"/>
                          <a:cs typeface="Consolas" panose="020B0609020204030204" pitchFamily="49" charset="0"/>
                        </a:rPr>
                        <a:t> foo</a:t>
                      </a:r>
                      <a:endParaRPr lang="en-US" sz="16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solidFill>
                      <a:schemeClr val="accent1"/>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600" b="1" dirty="0">
                          <a:solidFill>
                            <a:schemeClr val="bg1"/>
                          </a:solidFill>
                          <a:effectLst/>
                          <a:latin typeface="Consolas" panose="020B0609020204030204" pitchFamily="49" charset="0"/>
                          <a:cs typeface="Consolas" panose="020B0609020204030204" pitchFamily="49" charset="0"/>
                        </a:rPr>
                        <a:t>Subroutine</a:t>
                      </a:r>
                      <a:r>
                        <a:rPr lang="en-US" sz="1600" b="1" baseline="0" dirty="0">
                          <a:solidFill>
                            <a:schemeClr val="bg1"/>
                          </a:solidFill>
                          <a:effectLst/>
                          <a:latin typeface="Consolas" panose="020B0609020204030204" pitchFamily="49" charset="0"/>
                          <a:cs typeface="Consolas" panose="020B0609020204030204" pitchFamily="49" charset="0"/>
                        </a:rPr>
                        <a:t> bar</a:t>
                      </a:r>
                      <a:endParaRPr lang="en-US" sz="16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solidFill>
                      <a:schemeClr val="accent1"/>
                    </a:solidFill>
                  </a:tcPr>
                </a:tc>
                <a:extLst>
                  <a:ext uri="{0D108BD9-81ED-4DB2-BD59-A6C34878D82A}">
                    <a16:rowId xmlns:a16="http://schemas.microsoft.com/office/drawing/2014/main" val="10000"/>
                  </a:ext>
                </a:extLst>
              </a:tr>
              <a:tr h="3133725">
                <a:tc>
                  <a:txBody>
                    <a:bodyPr/>
                    <a:lstStyle/>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t>
                      </a: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MOV</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r4</a:t>
                      </a:r>
                      <a:r>
                        <a:rPr lang="en-US" sz="1600" dirty="0">
                          <a:effectLst/>
                          <a:latin typeface="Consolas" panose="020B0609020204030204" pitchFamily="49" charset="0"/>
                          <a:cs typeface="Consolas" panose="020B0609020204030204" pitchFamily="49" charset="0"/>
                        </a:rPr>
                        <a:t>, #100</a:t>
                      </a: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t>
                      </a: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t>
                      </a:r>
                      <a:r>
                        <a:rPr lang="en-US" sz="1600" b="1" dirty="0">
                          <a:solidFill>
                            <a:srgbClr val="C00000"/>
                          </a:solidFill>
                          <a:effectLst/>
                          <a:latin typeface="Consolas" panose="020B0609020204030204" pitchFamily="49" charset="0"/>
                          <a:cs typeface="Consolas" panose="020B0609020204030204" pitchFamily="49" charset="0"/>
                        </a:rPr>
                        <a:t>BL  foo</a:t>
                      </a: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t>
                      </a: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ADD r4, r4, #1</a:t>
                      </a:r>
                      <a:endParaRPr lang="en-US" sz="1600" dirty="0">
                        <a:solidFill>
                          <a:schemeClr val="bg1">
                            <a:lumMod val="50000"/>
                          </a:schemeClr>
                        </a:solidFill>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b="1" dirty="0">
                          <a:solidFill>
                            <a:srgbClr val="C00000"/>
                          </a:solidFill>
                          <a:effectLst/>
                          <a:latin typeface="Consolas" panose="020B0609020204030204" pitchFamily="49" charset="0"/>
                          <a:cs typeface="Consolas" panose="020B0609020204030204" pitchFamily="49" charset="0"/>
                        </a:rPr>
                        <a:t>foo</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PROC</a:t>
                      </a:r>
                      <a:endParaRPr lang="en-US" sz="1600" dirty="0">
                        <a:effectLst/>
                        <a:latin typeface="Consolas" panose="020B0609020204030204" pitchFamily="49" charset="0"/>
                        <a:cs typeface="Consolas" panose="020B0609020204030204" pitchFamily="49" charset="0"/>
                      </a:endParaRP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t>
                      </a:r>
                      <a:r>
                        <a:rPr lang="en-US" sz="1600" b="1" dirty="0">
                          <a:solidFill>
                            <a:srgbClr val="C00000"/>
                          </a:solidFill>
                          <a:effectLst/>
                          <a:latin typeface="Consolas" panose="020B0609020204030204" pitchFamily="49" charset="0"/>
                          <a:cs typeface="Consolas" panose="020B0609020204030204" pitchFamily="49" charset="0"/>
                        </a:rPr>
                        <a:t>PUSH  {r4,</a:t>
                      </a:r>
                      <a:r>
                        <a:rPr lang="en-US" sz="1600" b="1" baseline="0" dirty="0">
                          <a:solidFill>
                            <a:srgbClr val="C00000"/>
                          </a:solidFill>
                          <a:effectLst/>
                          <a:latin typeface="Consolas" panose="020B0609020204030204" pitchFamily="49" charset="0"/>
                          <a:cs typeface="Consolas" panose="020B0609020204030204" pitchFamily="49" charset="0"/>
                        </a:rPr>
                        <a:t> LR</a:t>
                      </a:r>
                      <a:r>
                        <a:rPr lang="en-US" sz="1600" b="1" dirty="0">
                          <a:solidFill>
                            <a:srgbClr val="C00000"/>
                          </a:solidFill>
                          <a:effectLst/>
                          <a:latin typeface="Consolas" panose="020B0609020204030204" pitchFamily="49" charset="0"/>
                          <a:cs typeface="Consolas" panose="020B0609020204030204" pitchFamily="49" charset="0"/>
                        </a:rPr>
                        <a:t>} </a:t>
                      </a:r>
                    </a:p>
                    <a:p>
                      <a:pPr marL="0" marR="0" algn="just">
                        <a:spcBef>
                          <a:spcPts val="0"/>
                        </a:spcBef>
                        <a:spcAft>
                          <a:spcPts val="0"/>
                        </a:spcAft>
                      </a:pPr>
                      <a:r>
                        <a:rPr lang="en-US" sz="1600" b="1" baseline="0" dirty="0">
                          <a:solidFill>
                            <a:srgbClr val="C00000"/>
                          </a:solidFill>
                          <a:effectLst/>
                          <a:latin typeface="Consolas" panose="020B0609020204030204" pitchFamily="49" charset="0"/>
                          <a:cs typeface="Consolas" panose="020B0609020204030204" pitchFamily="49" charset="0"/>
                        </a:rPr>
                        <a:t>    </a:t>
                      </a:r>
                      <a:r>
                        <a:rPr lang="en-US" sz="1600" dirty="0">
                          <a:effectLst/>
                          <a:latin typeface="Consolas" panose="020B0609020204030204" pitchFamily="49" charset="0"/>
                          <a:cs typeface="Consolas" panose="020B0609020204030204" pitchFamily="49" charset="0"/>
                        </a:rPr>
                        <a:t>...</a:t>
                      </a: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MOV   r4, #10  </a:t>
                      </a:r>
                      <a:endParaRPr lang="en-US" sz="1600" dirty="0">
                        <a:solidFill>
                          <a:schemeClr val="bg1">
                            <a:lumMod val="50000"/>
                          </a:schemeClr>
                        </a:solidFill>
                        <a:effectLst/>
                        <a:latin typeface="Consolas" panose="020B0609020204030204" pitchFamily="49" charset="0"/>
                        <a:cs typeface="Consolas" panose="020B0609020204030204" pitchFamily="49" charset="0"/>
                      </a:endParaRPr>
                    </a:p>
                    <a:p>
                      <a:pPr marL="0" marR="0" algn="just">
                        <a:spcBef>
                          <a:spcPts val="0"/>
                        </a:spcBef>
                        <a:spcAft>
                          <a:spcPts val="0"/>
                        </a:spcAft>
                      </a:pPr>
                      <a:r>
                        <a:rPr lang="en-US" sz="1600" baseline="0" dirty="0">
                          <a:solidFill>
                            <a:schemeClr val="bg1">
                              <a:lumMod val="50000"/>
                            </a:schemeClr>
                          </a:solidFill>
                          <a:effectLst/>
                          <a:latin typeface="Consolas" panose="020B0609020204030204" pitchFamily="49" charset="0"/>
                          <a:cs typeface="Consolas" panose="020B0609020204030204" pitchFamily="49" charset="0"/>
                        </a:rPr>
                        <a:t>    </a:t>
                      </a:r>
                      <a:r>
                        <a:rPr lang="en-US" sz="1600" dirty="0">
                          <a:effectLst/>
                          <a:latin typeface="Consolas" panose="020B0609020204030204" pitchFamily="49" charset="0"/>
                          <a:cs typeface="Consolas" panose="020B0609020204030204" pitchFamily="49" charset="0"/>
                        </a:rPr>
                        <a:t>...</a:t>
                      </a:r>
                    </a:p>
                    <a:p>
                      <a:pPr marL="0" marR="0" algn="just">
                        <a:spcBef>
                          <a:spcPts val="0"/>
                        </a:spcBef>
                        <a:spcAft>
                          <a:spcPts val="0"/>
                        </a:spcAft>
                      </a:pPr>
                      <a:r>
                        <a:rPr lang="en-US" sz="1600" dirty="0">
                          <a:solidFill>
                            <a:schemeClr val="bg1">
                              <a:lumMod val="50000"/>
                            </a:schemeClr>
                          </a:solidFill>
                          <a:effectLst/>
                          <a:latin typeface="Consolas" panose="020B0609020204030204" pitchFamily="49" charset="0"/>
                          <a:cs typeface="Consolas" panose="020B0609020204030204" pitchFamily="49" charset="0"/>
                        </a:rPr>
                        <a:t>    </a:t>
                      </a:r>
                      <a:r>
                        <a:rPr lang="en-US" sz="1600" b="1" dirty="0">
                          <a:solidFill>
                            <a:srgbClr val="C00000"/>
                          </a:solidFill>
                          <a:effectLst/>
                          <a:latin typeface="Consolas" panose="020B0609020204030204" pitchFamily="49" charset="0"/>
                          <a:cs typeface="Consolas" panose="020B0609020204030204" pitchFamily="49" charset="0"/>
                        </a:rPr>
                        <a:t>BL    bar</a:t>
                      </a: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t>
                      </a: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t>
                      </a:r>
                      <a:r>
                        <a:rPr lang="en-US" sz="1600" b="1" dirty="0">
                          <a:solidFill>
                            <a:srgbClr val="C00000"/>
                          </a:solidFill>
                          <a:effectLst/>
                          <a:latin typeface="Consolas" panose="020B0609020204030204" pitchFamily="49" charset="0"/>
                          <a:cs typeface="Consolas" panose="020B0609020204030204" pitchFamily="49" charset="0"/>
                        </a:rPr>
                        <a:t>POP   {r4, PC}     </a:t>
                      </a:r>
                      <a:endParaRPr lang="en-US" sz="1600" dirty="0">
                        <a:solidFill>
                          <a:schemeClr val="bg1">
                            <a:lumMod val="50000"/>
                          </a:schemeClr>
                        </a:solidFill>
                        <a:effectLst/>
                        <a:latin typeface="Consolas" panose="020B0609020204030204" pitchFamily="49" charset="0"/>
                        <a:cs typeface="Consolas" panose="020B0609020204030204" pitchFamily="49" charset="0"/>
                      </a:endParaRP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    </a:t>
                      </a:r>
                      <a:r>
                        <a:rPr lang="en-US" sz="1600" strike="sngStrike" baseline="0" dirty="0">
                          <a:solidFill>
                            <a:schemeClr val="bg1">
                              <a:lumMod val="50000"/>
                            </a:schemeClr>
                          </a:solidFill>
                          <a:effectLst/>
                          <a:latin typeface="Consolas" panose="020B0609020204030204" pitchFamily="49" charset="0"/>
                          <a:cs typeface="Consolas" panose="020B0609020204030204" pitchFamily="49" charset="0"/>
                        </a:rPr>
                        <a:t>BX    </a:t>
                      </a:r>
                      <a:r>
                        <a:rPr lang="en-US" sz="1600" strike="sngStrike" baseline="0" dirty="0" err="1">
                          <a:solidFill>
                            <a:schemeClr val="bg1">
                              <a:lumMod val="50000"/>
                            </a:schemeClr>
                          </a:solidFill>
                          <a:effectLst/>
                          <a:latin typeface="Consolas" panose="020B0609020204030204" pitchFamily="49" charset="0"/>
                          <a:cs typeface="Consolas" panose="020B0609020204030204" pitchFamily="49" charset="0"/>
                        </a:rPr>
                        <a:t>LR</a:t>
                      </a:r>
                      <a:endParaRPr lang="en-US" sz="1600" strike="sngStrike" baseline="0" dirty="0">
                        <a:solidFill>
                          <a:schemeClr val="bg1">
                            <a:lumMod val="50000"/>
                          </a:schemeClr>
                        </a:solidFill>
                        <a:effectLst/>
                        <a:latin typeface="Consolas" panose="020B0609020204030204" pitchFamily="49" charset="0"/>
                        <a:cs typeface="Consolas" panose="020B0609020204030204" pitchFamily="49" charset="0"/>
                      </a:endParaRPr>
                    </a:p>
                    <a:p>
                      <a:pPr marL="0" marR="0" algn="just">
                        <a:spcBef>
                          <a:spcPts val="0"/>
                        </a:spcBef>
                        <a:spcAft>
                          <a:spcPts val="0"/>
                        </a:spcAft>
                      </a:pPr>
                      <a:r>
                        <a:rPr lang="en-US" sz="1600" dirty="0" err="1">
                          <a:effectLst/>
                          <a:latin typeface="Consolas" panose="020B0609020204030204" pitchFamily="49" charset="0"/>
                          <a:cs typeface="Consolas" panose="020B0609020204030204" pitchFamily="49" charset="0"/>
                        </a:rPr>
                        <a:t>ENDP</a:t>
                      </a:r>
                      <a:endParaRPr lang="en-US" sz="1600" dirty="0">
                        <a:effectLst/>
                        <a:latin typeface="Consolas" panose="020B0609020204030204" pitchFamily="49" charset="0"/>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b="1" dirty="0">
                          <a:solidFill>
                            <a:srgbClr val="C00000"/>
                          </a:solidFill>
                          <a:effectLst/>
                          <a:latin typeface="Consolas" panose="020B0609020204030204" pitchFamily="49" charset="0"/>
                          <a:cs typeface="Consolas" panose="020B0609020204030204" pitchFamily="49" charset="0"/>
                        </a:rPr>
                        <a:t>bar</a:t>
                      </a:r>
                      <a:r>
                        <a:rPr lang="en-US" sz="1600" dirty="0">
                          <a:effectLst/>
                          <a:latin typeface="Consolas" panose="020B0609020204030204" pitchFamily="49" charset="0"/>
                          <a:cs typeface="Consolas" panose="020B0609020204030204" pitchFamily="49" charset="0"/>
                        </a:rPr>
                        <a:t> PROC</a:t>
                      </a:r>
                    </a:p>
                    <a:p>
                      <a:pPr marL="0" marR="0" algn="just">
                        <a:spcBef>
                          <a:spcPts val="0"/>
                        </a:spcBef>
                        <a:spcAft>
                          <a:spcPts val="0"/>
                        </a:spcAft>
                      </a:pPr>
                      <a:r>
                        <a:rPr lang="en-US" sz="1600" baseline="0" dirty="0">
                          <a:effectLst/>
                          <a:latin typeface="Consolas" panose="020B0609020204030204" pitchFamily="49" charset="0"/>
                          <a:cs typeface="Consolas" panose="020B0609020204030204" pitchFamily="49" charset="0"/>
                        </a:rPr>
                        <a:t>    </a:t>
                      </a:r>
                      <a:r>
                        <a:rPr lang="en-US" sz="1600" dirty="0">
                          <a:effectLst/>
                          <a:latin typeface="Consolas" panose="020B0609020204030204" pitchFamily="49" charset="0"/>
                          <a:cs typeface="Consolas" panose="020B0609020204030204" pitchFamily="49" charset="0"/>
                        </a:rPr>
                        <a:t>...</a:t>
                      </a:r>
                    </a:p>
                    <a:p>
                      <a:pPr marL="0" marR="0" algn="just">
                        <a:spcBef>
                          <a:spcPts val="0"/>
                        </a:spcBef>
                        <a:spcAft>
                          <a:spcPts val="0"/>
                        </a:spcAft>
                      </a:pPr>
                      <a:r>
                        <a:rPr lang="en-US" sz="1600" baseline="0" dirty="0">
                          <a:effectLst/>
                          <a:latin typeface="Consolas" panose="020B0609020204030204" pitchFamily="49" charset="0"/>
                          <a:cs typeface="Consolas" panose="020B0609020204030204" pitchFamily="49" charset="0"/>
                        </a:rPr>
                        <a:t>    </a:t>
                      </a:r>
                      <a:r>
                        <a:rPr lang="en-US" sz="1600" dirty="0">
                          <a:effectLst/>
                          <a:latin typeface="Consolas" panose="020B0609020204030204" pitchFamily="49" charset="0"/>
                          <a:cs typeface="Consolas" panose="020B0609020204030204" pitchFamily="49" charset="0"/>
                        </a:rPr>
                        <a:t>BX    LR</a:t>
                      </a:r>
                    </a:p>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ENDP</a:t>
                      </a:r>
                    </a:p>
                    <a:p>
                      <a:pPr marL="0" marR="0" algn="just">
                        <a:spcBef>
                          <a:spcPts val="0"/>
                        </a:spcBef>
                        <a:spcAft>
                          <a:spcPts val="0"/>
                        </a:spcAft>
                      </a:pPr>
                      <a:endParaRPr lang="en-US" sz="1600" dirty="0">
                        <a:effectLst/>
                        <a:latin typeface="Consolas" panose="020B0609020204030204" pitchFamily="49" charset="0"/>
                        <a:cs typeface="Consolas" panose="020B0609020204030204" pitchFamily="49" charset="0"/>
                      </a:endParaRPr>
                    </a:p>
                  </a:txBody>
                  <a:tcPr marL="68580" marR="68580" marT="0" marB="0"/>
                </a:tc>
                <a:extLst>
                  <a:ext uri="{0D108BD9-81ED-4DB2-BD59-A6C34878D82A}">
                    <a16:rowId xmlns:a16="http://schemas.microsoft.com/office/drawing/2014/main" val="10001"/>
                  </a:ext>
                </a:extLst>
              </a:tr>
            </a:tbl>
          </a:graphicData>
        </a:graphic>
      </p:graphicFrame>
      <p:sp>
        <p:nvSpPr>
          <p:cNvPr id="7" name="TextBox 6"/>
          <p:cNvSpPr txBox="1"/>
          <p:nvPr/>
        </p:nvSpPr>
        <p:spPr>
          <a:xfrm>
            <a:off x="609600" y="1294953"/>
            <a:ext cx="10972800" cy="461665"/>
          </a:xfrm>
          <a:prstGeom prst="rect">
            <a:avLst/>
          </a:prstGeom>
          <a:noFill/>
        </p:spPr>
        <p:txBody>
          <a:bodyPr wrap="square" rtlCol="0">
            <a:spAutoFit/>
          </a:bodyPr>
          <a:lstStyle/>
          <a:p>
            <a:r>
              <a:rPr lang="en-US" sz="2400"/>
              <a:t>POP   </a:t>
            </a:r>
            <a:r>
              <a:rPr lang="en-US" sz="2400" dirty="0"/>
              <a:t>{r4, PC} is equivalent to POP {r4, LR} followed by BX </a:t>
            </a:r>
            <a:r>
              <a:rPr lang="en-US" sz="2400"/>
              <a:t>LR. </a:t>
            </a:r>
            <a:endParaRPr lang="en-US" sz="2400" dirty="0"/>
          </a:p>
        </p:txBody>
      </p:sp>
    </p:spTree>
    <p:extLst>
      <p:ext uri="{BB962C8B-B14F-4D97-AF65-F5344CB8AC3E}">
        <p14:creationId xmlns:p14="http://schemas.microsoft.com/office/powerpoint/2010/main" val="1344743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0210" name="Rectangle 2"/>
          <p:cNvSpPr>
            <a:spLocks noGrp="1" noChangeArrowheads="1"/>
          </p:cNvSpPr>
          <p:nvPr>
            <p:ph type="title"/>
          </p:nvPr>
        </p:nvSpPr>
        <p:spPr/>
        <p:txBody>
          <a:bodyPr/>
          <a:lstStyle/>
          <a:p>
            <a:r>
              <a:rPr lang="en-US" altLang="zh-CN" dirty="0"/>
              <a:t>Nested Subroutines: Solution #1</a:t>
            </a:r>
            <a:endParaRPr lang="zh-TW" altLang="en-US" sz="3600" baseline="-25000" dirty="0"/>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9400" y="1447802"/>
            <a:ext cx="9188091" cy="42671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71200486"/>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Subroutine Calling Another Subroutine</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35</a:t>
            </a:fld>
            <a:endParaRPr kumimoji="0" lang="en-US" dirty="0"/>
          </a:p>
        </p:txBody>
      </p:sp>
      <p:sp>
        <p:nvSpPr>
          <p:cNvPr id="5" name="Content Placeholder 3"/>
          <p:cNvSpPr>
            <a:spLocks noGrp="1"/>
          </p:cNvSpPr>
          <p:nvPr>
            <p:ph sz="half" idx="1"/>
          </p:nvPr>
        </p:nvSpPr>
        <p:spPr>
          <a:xfrm>
            <a:off x="1828800" y="2133600"/>
            <a:ext cx="2386608" cy="1752600"/>
          </a:xfrm>
        </p:spPr>
        <p:style>
          <a:lnRef idx="2">
            <a:schemeClr val="accent1"/>
          </a:lnRef>
          <a:fillRef idx="1">
            <a:schemeClr val="lt1"/>
          </a:fillRef>
          <a:effectRef idx="0">
            <a:schemeClr val="accent1"/>
          </a:effectRef>
          <a:fontRef idx="minor">
            <a:schemeClr val="dk1"/>
          </a:fontRef>
        </p:style>
        <p:txBody>
          <a:bodyPr>
            <a:noAutofit/>
          </a:bodyPr>
          <a:lstStyle/>
          <a:p>
            <a:pPr>
              <a:buNone/>
            </a:pPr>
            <a:r>
              <a:rPr lang="en-GB" sz="1800" b="1" dirty="0">
                <a:solidFill>
                  <a:schemeClr val="tx1"/>
                </a:solidFill>
                <a:latin typeface="Courier New" pitchFamily="49" charset="0"/>
                <a:cs typeface="Courier New" pitchFamily="49" charset="0"/>
              </a:rPr>
              <a:t>MAIN</a:t>
            </a:r>
          </a:p>
          <a:p>
            <a:pPr>
              <a:buNone/>
            </a:pPr>
            <a:r>
              <a:rPr lang="en-GB" sz="1800" b="1" dirty="0">
                <a:solidFill>
                  <a:schemeClr val="tx1"/>
                </a:solidFill>
                <a:latin typeface="Courier New" pitchFamily="49" charset="0"/>
                <a:cs typeface="Courier New" pitchFamily="49" charset="0"/>
              </a:rPr>
              <a:t>	MOV R0,#2</a:t>
            </a:r>
          </a:p>
          <a:p>
            <a:pPr>
              <a:buNone/>
            </a:pPr>
            <a:r>
              <a:rPr lang="en-GB" sz="1800" b="1" dirty="0">
                <a:latin typeface="Courier New" pitchFamily="49" charset="0"/>
                <a:cs typeface="Courier New" pitchFamily="49" charset="0"/>
              </a:rPr>
              <a:t>	BL QUAD</a:t>
            </a:r>
          </a:p>
          <a:p>
            <a:pPr>
              <a:buNone/>
            </a:pPr>
            <a:r>
              <a:rPr lang="en-GB" sz="1800" b="1" dirty="0">
                <a:latin typeface="Courier New" pitchFamily="49" charset="0"/>
                <a:cs typeface="Courier New" pitchFamily="49" charset="0"/>
              </a:rPr>
              <a:t>ENDL	...</a:t>
            </a:r>
          </a:p>
        </p:txBody>
      </p:sp>
      <p:sp>
        <p:nvSpPr>
          <p:cNvPr id="6" name="Content Placeholder 3"/>
          <p:cNvSpPr txBox="1">
            <a:spLocks/>
          </p:cNvSpPr>
          <p:nvPr/>
        </p:nvSpPr>
        <p:spPr>
          <a:xfrm>
            <a:off x="4953000" y="2057400"/>
            <a:ext cx="2386608" cy="1905000"/>
          </a:xfrm>
          <a:prstGeom prst="rect">
            <a:avLst/>
          </a:prstGeom>
        </p:spPr>
        <p:style>
          <a:lnRef idx="2">
            <a:schemeClr val="accent1"/>
          </a:lnRef>
          <a:fillRef idx="1">
            <a:schemeClr val="lt1"/>
          </a:fillRef>
          <a:effectRef idx="0">
            <a:schemeClr val="accent1"/>
          </a:effectRef>
          <a:fontRef idx="minor">
            <a:schemeClr val="dk1"/>
          </a:fontRef>
        </p:style>
        <p:txBody>
          <a:bodyPr vert="horz">
            <a:noAutofit/>
          </a:bodyPr>
          <a:lstStyle/>
          <a:p>
            <a:pPr marL="274320" indent="-274320">
              <a:spcBef>
                <a:spcPts val="600"/>
              </a:spcBef>
              <a:buClr>
                <a:schemeClr val="accent1"/>
              </a:buClr>
              <a:buSzPct val="76000"/>
              <a:defRPr/>
            </a:pPr>
            <a:r>
              <a:rPr lang="en-GB" b="1" dirty="0">
                <a:latin typeface="Courier New" pitchFamily="49" charset="0"/>
                <a:cs typeface="Courier New" pitchFamily="49" charset="0"/>
              </a:rPr>
              <a:t>QUAD	PUSH {LR}</a:t>
            </a:r>
          </a:p>
          <a:p>
            <a:pPr marL="274320" indent="-274320">
              <a:spcBef>
                <a:spcPts val="600"/>
              </a:spcBef>
              <a:buClr>
                <a:schemeClr val="accent1"/>
              </a:buClr>
              <a:buSzPct val="76000"/>
              <a:defRPr/>
            </a:pPr>
            <a:r>
              <a:rPr lang="en-GB" b="1" dirty="0">
                <a:latin typeface="Courier New" pitchFamily="49" charset="0"/>
                <a:cs typeface="Courier New" pitchFamily="49" charset="0"/>
              </a:rPr>
              <a:t>		BL SQ</a:t>
            </a:r>
          </a:p>
          <a:p>
            <a:pPr marL="274320" indent="-274320">
              <a:spcBef>
                <a:spcPts val="600"/>
              </a:spcBef>
              <a:buClr>
                <a:schemeClr val="accent1"/>
              </a:buClr>
              <a:buSzPct val="76000"/>
              <a:defRPr/>
            </a:pPr>
            <a:r>
              <a:rPr lang="en-GB" b="1" dirty="0">
                <a:latin typeface="Courier New" pitchFamily="49" charset="0"/>
                <a:cs typeface="Courier New" pitchFamily="49" charset="0"/>
              </a:rPr>
              <a:t>		BL SQ</a:t>
            </a:r>
          </a:p>
          <a:p>
            <a:pPr marL="274320" indent="-274320">
              <a:spcBef>
                <a:spcPts val="600"/>
              </a:spcBef>
              <a:buClr>
                <a:schemeClr val="accent1"/>
              </a:buClr>
              <a:buSzPct val="76000"/>
              <a:defRPr/>
            </a:pPr>
            <a:r>
              <a:rPr lang="en-GB" b="1" dirty="0">
                <a:latin typeface="Courier New" pitchFamily="49" charset="0"/>
                <a:cs typeface="Courier New" pitchFamily="49" charset="0"/>
              </a:rPr>
              <a:t>		POP {LR}</a:t>
            </a:r>
          </a:p>
          <a:p>
            <a:pPr marL="274320" indent="-274320">
              <a:spcBef>
                <a:spcPts val="600"/>
              </a:spcBef>
              <a:buClr>
                <a:schemeClr val="accent1"/>
              </a:buClr>
              <a:buSzPct val="76000"/>
              <a:defRPr/>
            </a:pPr>
            <a:r>
              <a:rPr lang="en-GB" b="1" dirty="0">
                <a:latin typeface="Courier New" pitchFamily="49" charset="0"/>
                <a:cs typeface="Courier New" pitchFamily="49" charset="0"/>
              </a:rPr>
              <a:t>		BX LR</a:t>
            </a:r>
          </a:p>
        </p:txBody>
      </p:sp>
      <p:sp>
        <p:nvSpPr>
          <p:cNvPr id="7" name="Content Placeholder 3"/>
          <p:cNvSpPr txBox="1">
            <a:spLocks/>
          </p:cNvSpPr>
          <p:nvPr/>
        </p:nvSpPr>
        <p:spPr>
          <a:xfrm>
            <a:off x="8153400" y="2438400"/>
            <a:ext cx="2386608" cy="1219200"/>
          </a:xfrm>
          <a:prstGeom prst="rect">
            <a:avLst/>
          </a:prstGeom>
        </p:spPr>
        <p:style>
          <a:lnRef idx="2">
            <a:schemeClr val="accent1"/>
          </a:lnRef>
          <a:fillRef idx="1">
            <a:schemeClr val="lt1"/>
          </a:fillRef>
          <a:effectRef idx="0">
            <a:schemeClr val="accent1"/>
          </a:effectRef>
          <a:fontRef idx="minor">
            <a:schemeClr val="dk1"/>
          </a:fontRef>
        </p:style>
        <p:txBody>
          <a:bodyPr vert="horz">
            <a:noAutofit/>
          </a:bodyPr>
          <a:lstStyle/>
          <a:p>
            <a:pPr marL="274320" indent="-274320">
              <a:spcBef>
                <a:spcPts val="600"/>
              </a:spcBef>
              <a:buClr>
                <a:schemeClr val="accent1"/>
              </a:buClr>
              <a:buSzPct val="76000"/>
              <a:defRPr/>
            </a:pPr>
            <a:r>
              <a:rPr lang="en-GB" b="1" dirty="0">
                <a:latin typeface="Courier New" pitchFamily="49" charset="0"/>
                <a:cs typeface="Courier New" pitchFamily="49" charset="0"/>
              </a:rPr>
              <a:t>SQ		MUL R0,R0</a:t>
            </a:r>
          </a:p>
          <a:p>
            <a:pPr marL="274320" indent="-274320">
              <a:spcBef>
                <a:spcPts val="600"/>
              </a:spcBef>
              <a:buClr>
                <a:schemeClr val="accent1"/>
              </a:buClr>
              <a:buSzPct val="76000"/>
              <a:defRPr/>
            </a:pPr>
            <a:r>
              <a:rPr lang="en-GB" b="1" dirty="0">
                <a:latin typeface="Courier New" pitchFamily="49" charset="0"/>
                <a:cs typeface="Courier New" pitchFamily="49" charset="0"/>
              </a:rPr>
              <a:t>		BX LR</a:t>
            </a:r>
          </a:p>
        </p:txBody>
      </p:sp>
      <p:sp>
        <p:nvSpPr>
          <p:cNvPr id="8" name="Right Arrow 7"/>
          <p:cNvSpPr/>
          <p:nvPr/>
        </p:nvSpPr>
        <p:spPr>
          <a:xfrm>
            <a:off x="4267200" y="2814320"/>
            <a:ext cx="609600" cy="386080"/>
          </a:xfrm>
          <a:prstGeom prst="rightArrow">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9" name="Right Arrow 8"/>
          <p:cNvSpPr/>
          <p:nvPr/>
        </p:nvSpPr>
        <p:spPr>
          <a:xfrm>
            <a:off x="7467600" y="2814320"/>
            <a:ext cx="609600" cy="386080"/>
          </a:xfrm>
          <a:prstGeom prst="rightArrow">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 name="TextBox 9"/>
          <p:cNvSpPr txBox="1"/>
          <p:nvPr/>
        </p:nvSpPr>
        <p:spPr>
          <a:xfrm>
            <a:off x="2133600" y="4114800"/>
            <a:ext cx="1631426" cy="369332"/>
          </a:xfrm>
          <a:prstGeom prst="rect">
            <a:avLst/>
          </a:prstGeom>
          <a:noFill/>
        </p:spPr>
        <p:txBody>
          <a:bodyPr wrap="none" rtlCol="0">
            <a:spAutoFit/>
          </a:bodyPr>
          <a:lstStyle/>
          <a:p>
            <a:r>
              <a:rPr lang="en-US" dirty="0"/>
              <a:t>Function </a:t>
            </a:r>
            <a:r>
              <a:rPr lang="en-US" dirty="0">
                <a:solidFill>
                  <a:srgbClr val="FF0000"/>
                </a:solidFill>
              </a:rPr>
              <a:t>MAIN</a:t>
            </a:r>
          </a:p>
        </p:txBody>
      </p:sp>
      <p:sp>
        <p:nvSpPr>
          <p:cNvPr id="11" name="TextBox 10"/>
          <p:cNvSpPr txBox="1"/>
          <p:nvPr/>
        </p:nvSpPr>
        <p:spPr>
          <a:xfrm>
            <a:off x="5334000" y="4191000"/>
            <a:ext cx="1734106" cy="369332"/>
          </a:xfrm>
          <a:prstGeom prst="rect">
            <a:avLst/>
          </a:prstGeom>
          <a:noFill/>
        </p:spPr>
        <p:txBody>
          <a:bodyPr wrap="none" rtlCol="0">
            <a:spAutoFit/>
          </a:bodyPr>
          <a:lstStyle/>
          <a:p>
            <a:r>
              <a:rPr lang="en-US" dirty="0"/>
              <a:t>Function </a:t>
            </a:r>
            <a:r>
              <a:rPr lang="en-US" dirty="0">
                <a:solidFill>
                  <a:srgbClr val="FF0000"/>
                </a:solidFill>
              </a:rPr>
              <a:t>QUAD</a:t>
            </a:r>
          </a:p>
        </p:txBody>
      </p:sp>
      <p:sp>
        <p:nvSpPr>
          <p:cNvPr id="12" name="TextBox 11"/>
          <p:cNvSpPr txBox="1"/>
          <p:nvPr/>
        </p:nvSpPr>
        <p:spPr>
          <a:xfrm>
            <a:off x="8779542" y="3962400"/>
            <a:ext cx="1355059" cy="369332"/>
          </a:xfrm>
          <a:prstGeom prst="rect">
            <a:avLst/>
          </a:prstGeom>
          <a:noFill/>
        </p:spPr>
        <p:txBody>
          <a:bodyPr wrap="none" rtlCol="0">
            <a:spAutoFit/>
          </a:bodyPr>
          <a:lstStyle/>
          <a:p>
            <a:r>
              <a:rPr lang="en-US" dirty="0"/>
              <a:t>Function </a:t>
            </a:r>
            <a:r>
              <a:rPr lang="en-US" dirty="0">
                <a:solidFill>
                  <a:srgbClr val="FF0000"/>
                </a:solidFill>
              </a:rPr>
              <a:t>SQ</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Subroutine Calling Another Subroutine</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36</a:t>
            </a:fld>
            <a:endParaRPr kumimoji="0" lang="en-US" dirty="0"/>
          </a:p>
        </p:txBody>
      </p:sp>
      <p:sp>
        <p:nvSpPr>
          <p:cNvPr id="5" name="Content Placeholder 3"/>
          <p:cNvSpPr>
            <a:spLocks noGrp="1"/>
          </p:cNvSpPr>
          <p:nvPr>
            <p:ph sz="half" idx="1"/>
          </p:nvPr>
        </p:nvSpPr>
        <p:spPr>
          <a:xfrm>
            <a:off x="1828800" y="2133600"/>
            <a:ext cx="2386608" cy="1752600"/>
          </a:xfrm>
        </p:spPr>
        <p:style>
          <a:lnRef idx="2">
            <a:schemeClr val="accent1"/>
          </a:lnRef>
          <a:fillRef idx="1">
            <a:schemeClr val="lt1"/>
          </a:fillRef>
          <a:effectRef idx="0">
            <a:schemeClr val="accent1"/>
          </a:effectRef>
          <a:fontRef idx="minor">
            <a:schemeClr val="dk1"/>
          </a:fontRef>
        </p:style>
        <p:txBody>
          <a:bodyPr>
            <a:noAutofit/>
          </a:bodyPr>
          <a:lstStyle/>
          <a:p>
            <a:pPr>
              <a:buNone/>
            </a:pPr>
            <a:r>
              <a:rPr lang="en-GB" sz="1800" b="1" dirty="0">
                <a:solidFill>
                  <a:schemeClr val="tx1"/>
                </a:solidFill>
                <a:latin typeface="Courier New" pitchFamily="49" charset="0"/>
                <a:cs typeface="Courier New" pitchFamily="49" charset="0"/>
              </a:rPr>
              <a:t>MAIN</a:t>
            </a:r>
            <a:r>
              <a:rPr lang="zh-CN" altLang="en-US" sz="1800" b="1" dirty="0">
                <a:solidFill>
                  <a:schemeClr val="tx1"/>
                </a:solidFill>
                <a:latin typeface="Courier New" pitchFamily="49" charset="0"/>
                <a:cs typeface="Courier New" pitchFamily="49" charset="0"/>
              </a:rPr>
              <a:t> </a:t>
            </a:r>
            <a:r>
              <a:rPr lang="en-US" altLang="zh-CN" sz="1800" b="1" dirty="0" err="1">
                <a:solidFill>
                  <a:schemeClr val="tx1"/>
                </a:solidFill>
                <a:latin typeface="Courier New" pitchFamily="49" charset="0"/>
                <a:cs typeface="Courier New" pitchFamily="49" charset="0"/>
              </a:rPr>
              <a:t>PROC</a:t>
            </a:r>
            <a:endParaRPr lang="en-GB" sz="1800" b="1" dirty="0">
              <a:solidFill>
                <a:schemeClr val="tx1"/>
              </a:solidFill>
              <a:latin typeface="Courier New" pitchFamily="49" charset="0"/>
              <a:cs typeface="Courier New" pitchFamily="49" charset="0"/>
            </a:endParaRPr>
          </a:p>
          <a:p>
            <a:pPr>
              <a:buNone/>
            </a:pPr>
            <a:r>
              <a:rPr lang="en-GB" sz="1800" b="1" dirty="0">
                <a:solidFill>
                  <a:schemeClr val="tx1"/>
                </a:solidFill>
                <a:latin typeface="Courier New" pitchFamily="49" charset="0"/>
                <a:cs typeface="Courier New" pitchFamily="49" charset="0"/>
              </a:rPr>
              <a:t>	MOV R0,#2</a:t>
            </a:r>
          </a:p>
          <a:p>
            <a:pPr>
              <a:buNone/>
            </a:pPr>
            <a:r>
              <a:rPr lang="en-GB" sz="1800" b="1" dirty="0">
                <a:latin typeface="Courier New" pitchFamily="49" charset="0"/>
                <a:cs typeface="Courier New" pitchFamily="49" charset="0"/>
              </a:rPr>
              <a:t>	</a:t>
            </a:r>
            <a:r>
              <a:rPr lang="en-GB" sz="1800" b="1" dirty="0">
                <a:solidFill>
                  <a:srgbClr val="FF00FF"/>
                </a:solidFill>
                <a:latin typeface="Courier New" pitchFamily="49" charset="0"/>
                <a:cs typeface="Courier New" pitchFamily="49" charset="0"/>
              </a:rPr>
              <a:t>BL QUAD</a:t>
            </a:r>
          </a:p>
          <a:p>
            <a:pPr>
              <a:buNone/>
            </a:pPr>
            <a:r>
              <a:rPr lang="en-GB" sz="1800" b="1" dirty="0">
                <a:latin typeface="Courier New" pitchFamily="49" charset="0"/>
                <a:cs typeface="Courier New" pitchFamily="49" charset="0"/>
              </a:rPr>
              <a:t>ENDL	...</a:t>
            </a:r>
          </a:p>
          <a:p>
            <a:pPr>
              <a:buNone/>
            </a:pPr>
            <a:r>
              <a:rPr lang="en-GB" sz="1800" b="1" dirty="0">
                <a:latin typeface="Courier New" pitchFamily="49" charset="0"/>
                <a:cs typeface="Courier New" pitchFamily="49" charset="0"/>
              </a:rPr>
              <a:t>  </a:t>
            </a:r>
            <a:r>
              <a:rPr lang="en-GB" sz="1800" b="1" dirty="0" err="1">
                <a:latin typeface="Courier New" pitchFamily="49" charset="0"/>
                <a:cs typeface="Courier New" pitchFamily="49" charset="0"/>
              </a:rPr>
              <a:t>ENDP</a:t>
            </a:r>
            <a:endParaRPr lang="en-GB" sz="1800" b="1" dirty="0">
              <a:latin typeface="Courier New" pitchFamily="49" charset="0"/>
              <a:cs typeface="Courier New" pitchFamily="49" charset="0"/>
            </a:endParaRPr>
          </a:p>
        </p:txBody>
      </p:sp>
      <p:sp>
        <p:nvSpPr>
          <p:cNvPr id="6" name="Content Placeholder 3"/>
          <p:cNvSpPr txBox="1">
            <a:spLocks/>
          </p:cNvSpPr>
          <p:nvPr/>
        </p:nvSpPr>
        <p:spPr>
          <a:xfrm>
            <a:off x="4953000" y="2057400"/>
            <a:ext cx="2386608" cy="2426732"/>
          </a:xfrm>
          <a:prstGeom prst="rect">
            <a:avLst/>
          </a:prstGeom>
        </p:spPr>
        <p:style>
          <a:lnRef idx="2">
            <a:schemeClr val="accent1"/>
          </a:lnRef>
          <a:fillRef idx="1">
            <a:schemeClr val="lt1"/>
          </a:fillRef>
          <a:effectRef idx="0">
            <a:schemeClr val="accent1"/>
          </a:effectRef>
          <a:fontRef idx="minor">
            <a:schemeClr val="dk1"/>
          </a:fontRef>
        </p:style>
        <p:txBody>
          <a:bodyPr vert="horz">
            <a:noAutofit/>
          </a:bodyPr>
          <a:lstStyle/>
          <a:p>
            <a:pPr marL="274320" indent="-274320">
              <a:spcBef>
                <a:spcPts val="600"/>
              </a:spcBef>
              <a:buClr>
                <a:schemeClr val="accent1"/>
              </a:buClr>
              <a:buSzPct val="76000"/>
              <a:defRPr/>
            </a:pPr>
            <a:r>
              <a:rPr lang="en-GB" b="1" dirty="0">
                <a:latin typeface="Courier New" pitchFamily="49" charset="0"/>
                <a:cs typeface="Courier New" pitchFamily="49" charset="0"/>
              </a:rPr>
              <a:t>QUAD	</a:t>
            </a:r>
            <a:r>
              <a:rPr lang="en-GB" b="1" dirty="0" err="1">
                <a:latin typeface="Courier New" pitchFamily="49" charset="0"/>
                <a:cs typeface="Courier New" pitchFamily="49" charset="0"/>
              </a:rPr>
              <a:t>PROC</a:t>
            </a:r>
            <a:endParaRPr lang="en-GB" b="1" dirty="0">
              <a:latin typeface="Courier New" pitchFamily="49" charset="0"/>
              <a:cs typeface="Courier New" pitchFamily="49" charset="0"/>
            </a:endParaRPr>
          </a:p>
          <a:p>
            <a:pPr marL="274320" indent="-274320">
              <a:spcBef>
                <a:spcPts val="600"/>
              </a:spcBef>
              <a:buClr>
                <a:schemeClr val="accent1"/>
              </a:buClr>
              <a:buSzPct val="76000"/>
              <a:defRPr/>
            </a:pPr>
            <a:r>
              <a:rPr lang="en-GB" b="1" dirty="0">
                <a:latin typeface="Courier New" pitchFamily="49" charset="0"/>
                <a:cs typeface="Courier New" pitchFamily="49" charset="0"/>
              </a:rPr>
              <a:t>      PUSH {LR}</a:t>
            </a:r>
          </a:p>
          <a:p>
            <a:pPr marL="274320" indent="-274320">
              <a:spcBef>
                <a:spcPts val="600"/>
              </a:spcBef>
              <a:buClr>
                <a:schemeClr val="accent1"/>
              </a:buClr>
              <a:buSzPct val="76000"/>
              <a:defRPr/>
            </a:pPr>
            <a:r>
              <a:rPr lang="en-GB" b="1" dirty="0">
                <a:latin typeface="Courier New" pitchFamily="49" charset="0"/>
                <a:cs typeface="Courier New" pitchFamily="49" charset="0"/>
              </a:rPr>
              <a:t>		</a:t>
            </a:r>
            <a:r>
              <a:rPr lang="en-GB" b="1" dirty="0">
                <a:solidFill>
                  <a:srgbClr val="FF0000"/>
                </a:solidFill>
                <a:latin typeface="Courier New" pitchFamily="49" charset="0"/>
                <a:cs typeface="Courier New" pitchFamily="49" charset="0"/>
              </a:rPr>
              <a:t>BL SQ</a:t>
            </a:r>
          </a:p>
          <a:p>
            <a:pPr marL="274320" indent="-274320">
              <a:spcBef>
                <a:spcPts val="600"/>
              </a:spcBef>
              <a:buClr>
                <a:schemeClr val="accent1"/>
              </a:buClr>
              <a:buSzPct val="76000"/>
              <a:defRPr/>
            </a:pPr>
            <a:r>
              <a:rPr lang="en-GB" b="1" dirty="0">
                <a:latin typeface="Courier New" pitchFamily="49" charset="0"/>
                <a:cs typeface="Courier New" pitchFamily="49" charset="0"/>
              </a:rPr>
              <a:t>		</a:t>
            </a:r>
            <a:r>
              <a:rPr lang="en-GB" b="1" dirty="0">
                <a:solidFill>
                  <a:srgbClr val="0000FF"/>
                </a:solidFill>
                <a:latin typeface="Courier New" pitchFamily="49" charset="0"/>
                <a:cs typeface="Courier New" pitchFamily="49" charset="0"/>
              </a:rPr>
              <a:t>BL SQ</a:t>
            </a:r>
          </a:p>
          <a:p>
            <a:pPr marL="274320" indent="-274320">
              <a:spcBef>
                <a:spcPts val="600"/>
              </a:spcBef>
              <a:buClr>
                <a:schemeClr val="accent1"/>
              </a:buClr>
              <a:buSzPct val="76000"/>
              <a:defRPr/>
            </a:pPr>
            <a:r>
              <a:rPr lang="en-GB" b="1" dirty="0">
                <a:latin typeface="Courier New" pitchFamily="49" charset="0"/>
                <a:cs typeface="Courier New" pitchFamily="49" charset="0"/>
              </a:rPr>
              <a:t>		POP {LR}</a:t>
            </a:r>
          </a:p>
          <a:p>
            <a:pPr marL="274320" indent="-274320">
              <a:spcBef>
                <a:spcPts val="600"/>
              </a:spcBef>
              <a:buClr>
                <a:schemeClr val="accent1"/>
              </a:buClr>
              <a:buSzPct val="76000"/>
              <a:defRPr/>
            </a:pPr>
            <a:r>
              <a:rPr lang="en-GB" b="1" dirty="0">
                <a:latin typeface="Courier New" pitchFamily="49" charset="0"/>
                <a:cs typeface="Courier New" pitchFamily="49" charset="0"/>
              </a:rPr>
              <a:t>		BX </a:t>
            </a:r>
            <a:r>
              <a:rPr lang="en-GB" b="1" dirty="0" err="1">
                <a:latin typeface="Courier New" pitchFamily="49" charset="0"/>
                <a:cs typeface="Courier New" pitchFamily="49" charset="0"/>
              </a:rPr>
              <a:t>LR</a:t>
            </a:r>
            <a:endParaRPr lang="en-GB" b="1" dirty="0">
              <a:latin typeface="Courier New" pitchFamily="49" charset="0"/>
              <a:cs typeface="Courier New" pitchFamily="49" charset="0"/>
            </a:endParaRPr>
          </a:p>
          <a:p>
            <a:pPr marL="274320" indent="-274320">
              <a:spcBef>
                <a:spcPts val="600"/>
              </a:spcBef>
              <a:buClr>
                <a:schemeClr val="accent1"/>
              </a:buClr>
              <a:buSzPct val="76000"/>
              <a:defRPr/>
            </a:pPr>
            <a:r>
              <a:rPr lang="en-GB" b="1" dirty="0">
                <a:latin typeface="Courier New" pitchFamily="49" charset="0"/>
                <a:cs typeface="Courier New" pitchFamily="49" charset="0"/>
              </a:rPr>
              <a:t>   EDP</a:t>
            </a:r>
          </a:p>
        </p:txBody>
      </p:sp>
      <p:sp>
        <p:nvSpPr>
          <p:cNvPr id="7" name="Content Placeholder 3"/>
          <p:cNvSpPr txBox="1">
            <a:spLocks/>
          </p:cNvSpPr>
          <p:nvPr/>
        </p:nvSpPr>
        <p:spPr>
          <a:xfrm>
            <a:off x="8153400" y="2438400"/>
            <a:ext cx="2386608" cy="1447800"/>
          </a:xfrm>
          <a:prstGeom prst="rect">
            <a:avLst/>
          </a:prstGeom>
        </p:spPr>
        <p:style>
          <a:lnRef idx="2">
            <a:schemeClr val="accent1"/>
          </a:lnRef>
          <a:fillRef idx="1">
            <a:schemeClr val="lt1"/>
          </a:fillRef>
          <a:effectRef idx="0">
            <a:schemeClr val="accent1"/>
          </a:effectRef>
          <a:fontRef idx="minor">
            <a:schemeClr val="dk1"/>
          </a:fontRef>
        </p:style>
        <p:txBody>
          <a:bodyPr vert="horz">
            <a:noAutofit/>
          </a:bodyPr>
          <a:lstStyle/>
          <a:p>
            <a:pPr marL="274320" indent="-274320">
              <a:spcBef>
                <a:spcPts val="600"/>
              </a:spcBef>
              <a:buClr>
                <a:schemeClr val="accent1"/>
              </a:buClr>
              <a:buSzPct val="76000"/>
              <a:defRPr/>
            </a:pPr>
            <a:r>
              <a:rPr lang="en-GB" b="1" dirty="0">
                <a:latin typeface="Courier New" pitchFamily="49" charset="0"/>
                <a:cs typeface="Courier New" pitchFamily="49" charset="0"/>
              </a:rPr>
              <a:t>SQ		</a:t>
            </a:r>
            <a:r>
              <a:rPr lang="en-GB" b="1" dirty="0" err="1">
                <a:latin typeface="Courier New" pitchFamily="49" charset="0"/>
                <a:cs typeface="Courier New" pitchFamily="49" charset="0"/>
              </a:rPr>
              <a:t>PROC</a:t>
            </a:r>
            <a:endParaRPr lang="en-GB" b="1" dirty="0">
              <a:latin typeface="Courier New" pitchFamily="49" charset="0"/>
              <a:cs typeface="Courier New" pitchFamily="49" charset="0"/>
            </a:endParaRPr>
          </a:p>
          <a:p>
            <a:pPr marL="274320" indent="-274320">
              <a:spcBef>
                <a:spcPts val="600"/>
              </a:spcBef>
              <a:buClr>
                <a:schemeClr val="accent1"/>
              </a:buClr>
              <a:buSzPct val="76000"/>
              <a:defRPr/>
            </a:pPr>
            <a:r>
              <a:rPr lang="en-GB" b="1" dirty="0">
                <a:latin typeface="Courier New" pitchFamily="49" charset="0"/>
                <a:cs typeface="Courier New" pitchFamily="49" charset="0"/>
              </a:rPr>
              <a:t>       </a:t>
            </a:r>
            <a:r>
              <a:rPr lang="en-GB" b="1" dirty="0" err="1">
                <a:latin typeface="Courier New" pitchFamily="49" charset="0"/>
                <a:cs typeface="Courier New" pitchFamily="49" charset="0"/>
              </a:rPr>
              <a:t>MUL</a:t>
            </a:r>
            <a:r>
              <a:rPr lang="en-GB" b="1" dirty="0">
                <a:latin typeface="Courier New" pitchFamily="49" charset="0"/>
                <a:cs typeface="Courier New" pitchFamily="49" charset="0"/>
              </a:rPr>
              <a:t> R0,R0</a:t>
            </a:r>
          </a:p>
          <a:p>
            <a:pPr marL="274320" indent="-274320">
              <a:spcBef>
                <a:spcPts val="600"/>
              </a:spcBef>
              <a:buClr>
                <a:schemeClr val="accent1"/>
              </a:buClr>
              <a:buSzPct val="76000"/>
              <a:defRPr/>
            </a:pPr>
            <a:r>
              <a:rPr lang="en-GB" b="1" dirty="0">
                <a:latin typeface="Courier New" pitchFamily="49" charset="0"/>
                <a:cs typeface="Courier New" pitchFamily="49" charset="0"/>
              </a:rPr>
              <a:t>       BX </a:t>
            </a:r>
            <a:r>
              <a:rPr lang="en-GB" b="1" dirty="0" err="1">
                <a:latin typeface="Courier New" pitchFamily="49" charset="0"/>
                <a:cs typeface="Courier New" pitchFamily="49" charset="0"/>
              </a:rPr>
              <a:t>LR</a:t>
            </a:r>
            <a:endParaRPr lang="en-GB" b="1" dirty="0">
              <a:latin typeface="Courier New" pitchFamily="49" charset="0"/>
              <a:cs typeface="Courier New" pitchFamily="49" charset="0"/>
            </a:endParaRPr>
          </a:p>
          <a:p>
            <a:pPr marL="274320" indent="-274320">
              <a:spcBef>
                <a:spcPts val="600"/>
              </a:spcBef>
              <a:buClr>
                <a:schemeClr val="accent1"/>
              </a:buClr>
              <a:buSzPct val="76000"/>
              <a:defRPr/>
            </a:pPr>
            <a:r>
              <a:rPr lang="en-GB" b="1" dirty="0">
                <a:latin typeface="Courier New" pitchFamily="49" charset="0"/>
                <a:cs typeface="Courier New" pitchFamily="49" charset="0"/>
              </a:rPr>
              <a:t>   EDP</a:t>
            </a:r>
          </a:p>
        </p:txBody>
      </p:sp>
      <p:sp>
        <p:nvSpPr>
          <p:cNvPr id="10" name="TextBox 9"/>
          <p:cNvSpPr txBox="1"/>
          <p:nvPr/>
        </p:nvSpPr>
        <p:spPr>
          <a:xfrm>
            <a:off x="2133600" y="4114800"/>
            <a:ext cx="1631426" cy="369332"/>
          </a:xfrm>
          <a:prstGeom prst="rect">
            <a:avLst/>
          </a:prstGeom>
          <a:noFill/>
        </p:spPr>
        <p:txBody>
          <a:bodyPr wrap="none" rtlCol="0">
            <a:spAutoFit/>
          </a:bodyPr>
          <a:lstStyle/>
          <a:p>
            <a:r>
              <a:rPr lang="en-US" dirty="0"/>
              <a:t>Function </a:t>
            </a:r>
            <a:r>
              <a:rPr lang="en-US" dirty="0">
                <a:solidFill>
                  <a:srgbClr val="FF0000"/>
                </a:solidFill>
              </a:rPr>
              <a:t>MAIN</a:t>
            </a:r>
          </a:p>
        </p:txBody>
      </p:sp>
      <p:sp>
        <p:nvSpPr>
          <p:cNvPr id="11" name="TextBox 10"/>
          <p:cNvSpPr txBox="1"/>
          <p:nvPr/>
        </p:nvSpPr>
        <p:spPr>
          <a:xfrm>
            <a:off x="5334000" y="4538561"/>
            <a:ext cx="1734106" cy="369332"/>
          </a:xfrm>
          <a:prstGeom prst="rect">
            <a:avLst/>
          </a:prstGeom>
          <a:noFill/>
        </p:spPr>
        <p:txBody>
          <a:bodyPr wrap="none" rtlCol="0">
            <a:spAutoFit/>
          </a:bodyPr>
          <a:lstStyle/>
          <a:p>
            <a:r>
              <a:rPr lang="en-US" dirty="0"/>
              <a:t>Function </a:t>
            </a:r>
            <a:r>
              <a:rPr lang="en-US" dirty="0">
                <a:solidFill>
                  <a:srgbClr val="FF0000"/>
                </a:solidFill>
              </a:rPr>
              <a:t>QUAD</a:t>
            </a:r>
          </a:p>
        </p:txBody>
      </p:sp>
      <p:sp>
        <p:nvSpPr>
          <p:cNvPr id="12" name="TextBox 11"/>
          <p:cNvSpPr txBox="1"/>
          <p:nvPr/>
        </p:nvSpPr>
        <p:spPr>
          <a:xfrm>
            <a:off x="8733383" y="4070866"/>
            <a:ext cx="1355059" cy="369332"/>
          </a:xfrm>
          <a:prstGeom prst="rect">
            <a:avLst/>
          </a:prstGeom>
          <a:noFill/>
        </p:spPr>
        <p:txBody>
          <a:bodyPr wrap="none" rtlCol="0">
            <a:spAutoFit/>
          </a:bodyPr>
          <a:lstStyle/>
          <a:p>
            <a:r>
              <a:rPr lang="en-US" dirty="0"/>
              <a:t>Function </a:t>
            </a:r>
            <a:r>
              <a:rPr lang="en-US" dirty="0">
                <a:solidFill>
                  <a:srgbClr val="FF0000"/>
                </a:solidFill>
              </a:rPr>
              <a:t>SQ</a:t>
            </a:r>
          </a:p>
        </p:txBody>
      </p:sp>
      <p:cxnSp>
        <p:nvCxnSpPr>
          <p:cNvPr id="15" name="Straight Arrow Connector 14"/>
          <p:cNvCxnSpPr/>
          <p:nvPr/>
        </p:nvCxnSpPr>
        <p:spPr>
          <a:xfrm flipV="1">
            <a:off x="3276600" y="2286000"/>
            <a:ext cx="1752600" cy="685800"/>
          </a:xfrm>
          <a:prstGeom prst="straightConnector1">
            <a:avLst/>
          </a:prstGeom>
          <a:ln w="28575" cap="flat" cmpd="sng" algn="ctr">
            <a:solidFill>
              <a:srgbClr val="FF00FF"/>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a:cxnSpLocks/>
          </p:cNvCxnSpPr>
          <p:nvPr/>
        </p:nvCxnSpPr>
        <p:spPr>
          <a:xfrm flipH="1" flipV="1">
            <a:off x="3276600" y="3270766"/>
            <a:ext cx="2590800" cy="691634"/>
          </a:xfrm>
          <a:prstGeom prst="straightConnector1">
            <a:avLst/>
          </a:prstGeom>
          <a:ln w="28575" cap="flat" cmpd="sng" algn="ctr">
            <a:solidFill>
              <a:srgbClr val="FF00FF"/>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p:nvPr/>
        </p:nvCxnSpPr>
        <p:spPr>
          <a:xfrm flipV="1">
            <a:off x="6705601" y="2628900"/>
            <a:ext cx="1362353" cy="339984"/>
          </a:xfrm>
          <a:prstGeom prst="straightConnector1">
            <a:avLst/>
          </a:prstGeom>
          <a:ln w="285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flipH="1" flipV="1">
            <a:off x="6781800" y="3311784"/>
            <a:ext cx="2286000" cy="41017"/>
          </a:xfrm>
          <a:prstGeom prst="straightConnector1">
            <a:avLst/>
          </a:prstGeom>
          <a:ln w="28575" cap="flat" cmpd="sng" algn="ctr">
            <a:solidFill>
              <a:srgbClr val="FF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p:nvPr/>
        </p:nvCxnSpPr>
        <p:spPr>
          <a:xfrm flipV="1">
            <a:off x="6705600" y="2667000"/>
            <a:ext cx="1524000" cy="603766"/>
          </a:xfrm>
          <a:prstGeom prst="straightConnector1">
            <a:avLst/>
          </a:prstGeom>
          <a:ln w="28575" cap="flat" cmpd="sng" algn="ctr">
            <a:solidFill>
              <a:srgbClr val="0000FF"/>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p:nvPr/>
        </p:nvCxnSpPr>
        <p:spPr>
          <a:xfrm flipH="1">
            <a:off x="7068106" y="3352801"/>
            <a:ext cx="1999694" cy="304801"/>
          </a:xfrm>
          <a:prstGeom prst="straightConnector1">
            <a:avLst/>
          </a:prstGeom>
          <a:ln w="28575" cap="flat" cmpd="sng" algn="ctr">
            <a:solidFill>
              <a:srgbClr val="0000FF"/>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3EFF7F94-5A12-75E5-E320-587BDAA2DCC7}"/>
              </a:ext>
            </a:extLst>
          </p:cNvPr>
          <p:cNvSpPr txBox="1"/>
          <p:nvPr/>
        </p:nvSpPr>
        <p:spPr>
          <a:xfrm>
            <a:off x="2743200" y="5474732"/>
            <a:ext cx="7060446" cy="707886"/>
          </a:xfrm>
          <a:prstGeom prst="rect">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wrap="square" rtlCol="0">
            <a:spAutoFit/>
          </a:bodyPr>
          <a:lstStyle/>
          <a:p>
            <a:r>
              <a:rPr lang="en-US" sz="2000" dirty="0"/>
              <a:t>R0 is used to pass argument and store return value for the call from main to QUAD, and both calls from QUAD to PROC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down)">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wipe(left)">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wipe(down)">
                                      <p:cBhvr>
                                        <p:cTn id="22" dur="5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wipe(down)">
                                      <p:cBhvr>
                                        <p:cTn id="27" dur="500"/>
                                        <p:tgtEl>
                                          <p:spTgt spid="2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1"/>
                                        </p:tgtEl>
                                        <p:attrNameLst>
                                          <p:attrName>style.visibility</p:attrName>
                                        </p:attrNameLst>
                                      </p:cBhvr>
                                      <p:to>
                                        <p:strVal val="visible"/>
                                      </p:to>
                                    </p:set>
                                    <p:animEffect transition="in" filter="wipe(down)">
                                      <p:cBhvr>
                                        <p:cTn id="3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Example: R0 = R0</a:t>
            </a:r>
            <a:r>
              <a:rPr lang="en-GB" baseline="30000" dirty="0"/>
              <a:t>4</a:t>
            </a:r>
          </a:p>
        </p:txBody>
      </p:sp>
      <p:sp>
        <p:nvSpPr>
          <p:cNvPr id="4" name="Content Placeholder 3"/>
          <p:cNvSpPr>
            <a:spLocks noGrp="1"/>
          </p:cNvSpPr>
          <p:nvPr>
            <p:ph sz="half" idx="1"/>
          </p:nvPr>
        </p:nvSpPr>
        <p:spPr>
          <a:xfrm>
            <a:off x="1981200" y="1295400"/>
            <a:ext cx="2386608" cy="4953000"/>
          </a:xfrm>
        </p:spPr>
        <p:style>
          <a:lnRef idx="2">
            <a:schemeClr val="accent1"/>
          </a:lnRef>
          <a:fillRef idx="1">
            <a:schemeClr val="lt1"/>
          </a:fillRef>
          <a:effectRef idx="0">
            <a:schemeClr val="accent1"/>
          </a:effectRef>
          <a:fontRef idx="minor">
            <a:schemeClr val="dk1"/>
          </a:fontRef>
        </p:style>
        <p:txBody>
          <a:bodyPr>
            <a:noAutofit/>
          </a:bodyPr>
          <a:lstStyle/>
          <a:p>
            <a:pPr>
              <a:buNone/>
            </a:pPr>
            <a:r>
              <a:rPr lang="en-GB" sz="1800" b="1" dirty="0">
                <a:solidFill>
                  <a:srgbClr val="FF0000"/>
                </a:solidFill>
                <a:latin typeface="Courier New" pitchFamily="49" charset="0"/>
                <a:cs typeface="Courier New" pitchFamily="49" charset="0"/>
              </a:rPr>
              <a:t>		MOV R0,#2</a:t>
            </a:r>
          </a:p>
          <a:p>
            <a:pPr>
              <a:buNone/>
            </a:pPr>
            <a:r>
              <a:rPr lang="en-GB" sz="1800" b="1" dirty="0">
                <a:latin typeface="Courier New" pitchFamily="49" charset="0"/>
                <a:cs typeface="Courier New" pitchFamily="49" charset="0"/>
              </a:rPr>
              <a:t>		BL QUAD</a:t>
            </a:r>
          </a:p>
          <a:p>
            <a:pPr>
              <a:buNone/>
            </a:pPr>
            <a:r>
              <a:rPr lang="en-GB" sz="1800" b="1" dirty="0">
                <a:latin typeface="Courier New" pitchFamily="49" charset="0"/>
                <a:cs typeface="Courier New" pitchFamily="49" charset="0"/>
              </a:rPr>
              <a:t>		B ENDL</a:t>
            </a:r>
          </a:p>
          <a:p>
            <a:pPr>
              <a:buNone/>
            </a:pPr>
            <a:endParaRPr lang="en-GB" sz="1800" b="1" dirty="0">
              <a:latin typeface="Courier New" pitchFamily="49" charset="0"/>
              <a:cs typeface="Courier New" pitchFamily="49" charset="0"/>
            </a:endParaRPr>
          </a:p>
          <a:p>
            <a:pPr>
              <a:buNone/>
            </a:pPr>
            <a:r>
              <a:rPr lang="en-GB" sz="1800" b="1" dirty="0">
                <a:latin typeface="Courier New" pitchFamily="49" charset="0"/>
                <a:cs typeface="Courier New" pitchFamily="49" charset="0"/>
              </a:rPr>
              <a:t>SQ		MUL R0,R0</a:t>
            </a:r>
          </a:p>
          <a:p>
            <a:pPr>
              <a:buNone/>
            </a:pPr>
            <a:r>
              <a:rPr lang="en-GB" sz="1800" b="1" dirty="0">
                <a:latin typeface="Courier New" pitchFamily="49" charset="0"/>
                <a:cs typeface="Courier New" pitchFamily="49" charset="0"/>
              </a:rPr>
              <a:t>		BX LR</a:t>
            </a:r>
          </a:p>
          <a:p>
            <a:pPr>
              <a:buNone/>
            </a:pPr>
            <a:endParaRPr lang="en-GB" sz="1800" b="1" dirty="0">
              <a:latin typeface="Courier New" pitchFamily="49" charset="0"/>
              <a:cs typeface="Courier New" pitchFamily="49" charset="0"/>
            </a:endParaRPr>
          </a:p>
          <a:p>
            <a:pPr>
              <a:buNone/>
            </a:pPr>
            <a:r>
              <a:rPr lang="en-GB" sz="1800" b="1" dirty="0">
                <a:latin typeface="Courier New" pitchFamily="49" charset="0"/>
                <a:cs typeface="Courier New" pitchFamily="49" charset="0"/>
              </a:rPr>
              <a:t>QUAD	PUSH {LR}</a:t>
            </a:r>
          </a:p>
          <a:p>
            <a:pPr>
              <a:buNone/>
            </a:pPr>
            <a:r>
              <a:rPr lang="en-GB" sz="1800" b="1" dirty="0">
                <a:latin typeface="Courier New" pitchFamily="49" charset="0"/>
                <a:cs typeface="Courier New" pitchFamily="49" charset="0"/>
              </a:rPr>
              <a:t>		BL SQ</a:t>
            </a:r>
          </a:p>
          <a:p>
            <a:pPr>
              <a:buNone/>
            </a:pPr>
            <a:r>
              <a:rPr lang="en-GB" sz="1800" b="1" dirty="0">
                <a:latin typeface="Courier New" pitchFamily="49" charset="0"/>
                <a:cs typeface="Courier New" pitchFamily="49" charset="0"/>
              </a:rPr>
              <a:t>		BL SQ</a:t>
            </a:r>
          </a:p>
          <a:p>
            <a:pPr>
              <a:buNone/>
            </a:pPr>
            <a:r>
              <a:rPr lang="en-GB" sz="1800" b="1" dirty="0">
                <a:latin typeface="Courier New" pitchFamily="49" charset="0"/>
                <a:cs typeface="Courier New" pitchFamily="49" charset="0"/>
              </a:rPr>
              <a:t>		POP {LR}</a:t>
            </a:r>
          </a:p>
          <a:p>
            <a:pPr>
              <a:buNone/>
            </a:pPr>
            <a:r>
              <a:rPr lang="en-GB" sz="1800" b="1" dirty="0">
                <a:latin typeface="Courier New" pitchFamily="49" charset="0"/>
                <a:cs typeface="Courier New" pitchFamily="49" charset="0"/>
              </a:rPr>
              <a:t>		BX LR</a:t>
            </a:r>
          </a:p>
          <a:p>
            <a:pPr>
              <a:buNone/>
            </a:pPr>
            <a:r>
              <a:rPr lang="en-GB" sz="1800" b="1" dirty="0">
                <a:latin typeface="Courier New" pitchFamily="49" charset="0"/>
                <a:cs typeface="Courier New" pitchFamily="49" charset="0"/>
              </a:rPr>
              <a:t>ENDL	...</a:t>
            </a:r>
          </a:p>
        </p:txBody>
      </p:sp>
      <p:sp>
        <p:nvSpPr>
          <p:cNvPr id="30" name="Rectangle 29"/>
          <p:cNvSpPr/>
          <p:nvPr/>
        </p:nvSpPr>
        <p:spPr>
          <a:xfrm>
            <a:off x="7752184" y="436510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PUSH {LR}</a:t>
            </a:r>
          </a:p>
        </p:txBody>
      </p:sp>
      <p:cxnSp>
        <p:nvCxnSpPr>
          <p:cNvPr id="34" name="Straight Arrow Connector 33"/>
          <p:cNvCxnSpPr>
            <a:stCxn id="67" idx="3"/>
            <a:endCxn id="51" idx="1"/>
          </p:cNvCxnSpPr>
          <p:nvPr/>
        </p:nvCxnSpPr>
        <p:spPr>
          <a:xfrm flipV="1">
            <a:off x="7176120" y="2744924"/>
            <a:ext cx="576064" cy="158417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5" name="Rectangle 34"/>
          <p:cNvSpPr/>
          <p:nvPr/>
        </p:nvSpPr>
        <p:spPr>
          <a:xfrm>
            <a:off x="7752184" y="5445224"/>
            <a:ext cx="1296144" cy="360040"/>
          </a:xfrm>
          <a:prstGeom prst="rect">
            <a:avLst/>
          </a:prstGeom>
          <a:solidFill>
            <a:schemeClr val="bg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POP {LR}</a:t>
            </a:r>
          </a:p>
        </p:txBody>
      </p:sp>
      <p:sp>
        <p:nvSpPr>
          <p:cNvPr id="36" name="Rectangle 35"/>
          <p:cNvSpPr/>
          <p:nvPr/>
        </p:nvSpPr>
        <p:spPr>
          <a:xfrm>
            <a:off x="7752184" y="472514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BL SQ </a:t>
            </a:r>
          </a:p>
        </p:txBody>
      </p:sp>
      <p:sp>
        <p:nvSpPr>
          <p:cNvPr id="37" name="Rectangle 36"/>
          <p:cNvSpPr/>
          <p:nvPr/>
        </p:nvSpPr>
        <p:spPr>
          <a:xfrm>
            <a:off x="7752184" y="328498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 ENDL</a:t>
            </a:r>
          </a:p>
        </p:txBody>
      </p:sp>
      <p:sp>
        <p:nvSpPr>
          <p:cNvPr id="38" name="Rectangle 37"/>
          <p:cNvSpPr/>
          <p:nvPr/>
        </p:nvSpPr>
        <p:spPr>
          <a:xfrm>
            <a:off x="7752184" y="508518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BL SQ</a:t>
            </a:r>
          </a:p>
        </p:txBody>
      </p:sp>
      <p:sp>
        <p:nvSpPr>
          <p:cNvPr id="39" name="Rectangle 38"/>
          <p:cNvSpPr/>
          <p:nvPr/>
        </p:nvSpPr>
        <p:spPr>
          <a:xfrm>
            <a:off x="7752184" y="400506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BX LR</a:t>
            </a:r>
          </a:p>
        </p:txBody>
      </p:sp>
      <p:sp>
        <p:nvSpPr>
          <p:cNvPr id="44" name="Rectangle 43"/>
          <p:cNvSpPr/>
          <p:nvPr/>
        </p:nvSpPr>
        <p:spPr>
          <a:xfrm>
            <a:off x="7752184" y="126876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solidFill>
                  <a:schemeClr val="tx1"/>
                </a:solidFill>
              </a:rPr>
              <a:t>xxxxxxxx</a:t>
            </a:r>
            <a:endParaRPr lang="en-GB" dirty="0">
              <a:solidFill>
                <a:schemeClr val="tx1"/>
              </a:solidFill>
            </a:endParaRPr>
          </a:p>
        </p:txBody>
      </p:sp>
      <p:sp>
        <p:nvSpPr>
          <p:cNvPr id="45" name="TextBox 44"/>
          <p:cNvSpPr txBox="1"/>
          <p:nvPr/>
        </p:nvSpPr>
        <p:spPr>
          <a:xfrm>
            <a:off x="9048328" y="1268760"/>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0x20000200</a:t>
            </a:r>
          </a:p>
        </p:txBody>
      </p:sp>
      <p:sp>
        <p:nvSpPr>
          <p:cNvPr id="46" name="Rectangle 45"/>
          <p:cNvSpPr/>
          <p:nvPr/>
        </p:nvSpPr>
        <p:spPr>
          <a:xfrm>
            <a:off x="7752184"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47" name="Rectangle 46"/>
          <p:cNvSpPr/>
          <p:nvPr/>
        </p:nvSpPr>
        <p:spPr>
          <a:xfrm>
            <a:off x="7752184" y="198884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TextBox 47"/>
          <p:cNvSpPr txBox="1"/>
          <p:nvPr/>
        </p:nvSpPr>
        <p:spPr>
          <a:xfrm>
            <a:off x="9048328" y="1628800"/>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0x200001FC</a:t>
            </a:r>
          </a:p>
        </p:txBody>
      </p:sp>
      <p:sp>
        <p:nvSpPr>
          <p:cNvPr id="49" name="TextBox 48"/>
          <p:cNvSpPr txBox="1"/>
          <p:nvPr/>
        </p:nvSpPr>
        <p:spPr>
          <a:xfrm>
            <a:off x="9048328" y="1988840"/>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0x200001F8</a:t>
            </a:r>
          </a:p>
        </p:txBody>
      </p:sp>
      <p:cxnSp>
        <p:nvCxnSpPr>
          <p:cNvPr id="50" name="Straight Arrow Connector 49"/>
          <p:cNvCxnSpPr>
            <a:stCxn id="80" idx="3"/>
            <a:endCxn id="44" idx="1"/>
          </p:cNvCxnSpPr>
          <p:nvPr/>
        </p:nvCxnSpPr>
        <p:spPr>
          <a:xfrm flipV="1">
            <a:off x="7176120" y="1448780"/>
            <a:ext cx="576064" cy="2160240"/>
          </a:xfrm>
          <a:prstGeom prst="straightConnector1">
            <a:avLst/>
          </a:prstGeom>
          <a:ln w="28575">
            <a:solidFill>
              <a:srgbClr val="3333FF"/>
            </a:solidFill>
            <a:tailEnd type="arrow"/>
          </a:ln>
        </p:spPr>
        <p:style>
          <a:lnRef idx="1">
            <a:schemeClr val="accent1"/>
          </a:lnRef>
          <a:fillRef idx="0">
            <a:schemeClr val="accent1"/>
          </a:fillRef>
          <a:effectRef idx="0">
            <a:schemeClr val="accent1"/>
          </a:effectRef>
          <a:fontRef idx="minor">
            <a:schemeClr val="tx1"/>
          </a:fontRef>
        </p:style>
      </p:cxnSp>
      <p:sp>
        <p:nvSpPr>
          <p:cNvPr id="51" name="Rectangle 50"/>
          <p:cNvSpPr/>
          <p:nvPr/>
        </p:nvSpPr>
        <p:spPr>
          <a:xfrm>
            <a:off x="7752184" y="256490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b="1" dirty="0">
                <a:solidFill>
                  <a:srgbClr val="FF0000"/>
                </a:solidFill>
              </a:rPr>
              <a:t>MOV R0,#2</a:t>
            </a:r>
          </a:p>
        </p:txBody>
      </p:sp>
      <p:sp>
        <p:nvSpPr>
          <p:cNvPr id="54" name="Rectangle 53"/>
          <p:cNvSpPr/>
          <p:nvPr/>
        </p:nvSpPr>
        <p:spPr>
          <a:xfrm>
            <a:off x="7752184" y="292494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BL QUAD</a:t>
            </a:r>
          </a:p>
        </p:txBody>
      </p:sp>
      <p:sp>
        <p:nvSpPr>
          <p:cNvPr id="55" name="Rectangle 54"/>
          <p:cNvSpPr/>
          <p:nvPr/>
        </p:nvSpPr>
        <p:spPr>
          <a:xfrm>
            <a:off x="7752184" y="580526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BX LR</a:t>
            </a:r>
          </a:p>
        </p:txBody>
      </p:sp>
      <p:sp>
        <p:nvSpPr>
          <p:cNvPr id="56" name="Rectangle 55"/>
          <p:cNvSpPr/>
          <p:nvPr/>
        </p:nvSpPr>
        <p:spPr>
          <a:xfrm>
            <a:off x="7752184" y="364502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MUL R0,R0</a:t>
            </a:r>
          </a:p>
        </p:txBody>
      </p:sp>
      <p:grpSp>
        <p:nvGrpSpPr>
          <p:cNvPr id="5" name="Group 4"/>
          <p:cNvGrpSpPr/>
          <p:nvPr/>
        </p:nvGrpSpPr>
        <p:grpSpPr>
          <a:xfrm>
            <a:off x="9048328" y="2564904"/>
            <a:ext cx="1391072" cy="3578914"/>
            <a:chOff x="7524328" y="2564904"/>
            <a:chExt cx="1391072" cy="3578914"/>
          </a:xfrm>
        </p:grpSpPr>
        <p:sp>
          <p:nvSpPr>
            <p:cNvPr id="31" name="TextBox 30"/>
            <p:cNvSpPr txBox="1"/>
            <p:nvPr/>
          </p:nvSpPr>
          <p:spPr>
            <a:xfrm>
              <a:off x="7524328" y="4365104"/>
              <a:ext cx="139107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0x0800014C</a:t>
              </a:r>
            </a:p>
          </p:txBody>
        </p:sp>
        <p:sp>
          <p:nvSpPr>
            <p:cNvPr id="32" name="TextBox 31"/>
            <p:cNvSpPr txBox="1"/>
            <p:nvPr/>
          </p:nvSpPr>
          <p:spPr>
            <a:xfrm>
              <a:off x="7524328" y="4725144"/>
              <a:ext cx="139107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0x08000150</a:t>
              </a:r>
            </a:p>
          </p:txBody>
        </p:sp>
        <p:sp>
          <p:nvSpPr>
            <p:cNvPr id="33" name="TextBox 32"/>
            <p:cNvSpPr txBox="1"/>
            <p:nvPr/>
          </p:nvSpPr>
          <p:spPr>
            <a:xfrm>
              <a:off x="7524328" y="328498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0x08000140</a:t>
              </a:r>
            </a:p>
          </p:txBody>
        </p:sp>
        <p:sp>
          <p:nvSpPr>
            <p:cNvPr id="41" name="TextBox 40"/>
            <p:cNvSpPr txBox="1"/>
            <p:nvPr/>
          </p:nvSpPr>
          <p:spPr>
            <a:xfrm>
              <a:off x="7524328" y="400506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0x08000148</a:t>
              </a:r>
            </a:p>
          </p:txBody>
        </p:sp>
        <p:sp>
          <p:nvSpPr>
            <p:cNvPr id="42" name="TextBox 41"/>
            <p:cNvSpPr txBox="1"/>
            <p:nvPr/>
          </p:nvSpPr>
          <p:spPr>
            <a:xfrm>
              <a:off x="7524328" y="508518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0x08000154</a:t>
              </a:r>
            </a:p>
          </p:txBody>
        </p:sp>
        <p:sp>
          <p:nvSpPr>
            <p:cNvPr id="43" name="TextBox 42"/>
            <p:cNvSpPr txBox="1"/>
            <p:nvPr/>
          </p:nvSpPr>
          <p:spPr>
            <a:xfrm>
              <a:off x="7524328" y="544522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0x08000158</a:t>
              </a:r>
            </a:p>
          </p:txBody>
        </p:sp>
        <p:sp>
          <p:nvSpPr>
            <p:cNvPr id="52" name="TextBox 51"/>
            <p:cNvSpPr txBox="1"/>
            <p:nvPr/>
          </p:nvSpPr>
          <p:spPr>
            <a:xfrm>
              <a:off x="7524328" y="256490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0x08000138</a:t>
              </a:r>
            </a:p>
          </p:txBody>
        </p:sp>
        <p:sp>
          <p:nvSpPr>
            <p:cNvPr id="53" name="TextBox 52"/>
            <p:cNvSpPr txBox="1"/>
            <p:nvPr/>
          </p:nvSpPr>
          <p:spPr>
            <a:xfrm>
              <a:off x="7524328" y="2924944"/>
              <a:ext cx="139107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0x0800013C</a:t>
              </a:r>
            </a:p>
          </p:txBody>
        </p:sp>
        <p:sp>
          <p:nvSpPr>
            <p:cNvPr id="57" name="TextBox 56"/>
            <p:cNvSpPr txBox="1"/>
            <p:nvPr/>
          </p:nvSpPr>
          <p:spPr>
            <a:xfrm>
              <a:off x="7524328" y="364502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0x08000144</a:t>
              </a:r>
            </a:p>
          </p:txBody>
        </p:sp>
        <p:sp>
          <p:nvSpPr>
            <p:cNvPr id="58" name="TextBox 57"/>
            <p:cNvSpPr txBox="1"/>
            <p:nvPr/>
          </p:nvSpPr>
          <p:spPr>
            <a:xfrm>
              <a:off x="7524328" y="5805264"/>
              <a:ext cx="139107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0x0800015C</a:t>
              </a:r>
            </a:p>
          </p:txBody>
        </p:sp>
      </p:grpSp>
      <p:grpSp>
        <p:nvGrpSpPr>
          <p:cNvPr id="60" name="Group 66"/>
          <p:cNvGrpSpPr/>
          <p:nvPr/>
        </p:nvGrpSpPr>
        <p:grpSpPr>
          <a:xfrm>
            <a:off x="5303912" y="2204864"/>
            <a:ext cx="1872208" cy="369332"/>
            <a:chOff x="4716016" y="1628800"/>
            <a:chExt cx="1872208" cy="369332"/>
          </a:xfrm>
        </p:grpSpPr>
        <p:sp>
          <p:nvSpPr>
            <p:cNvPr id="61" name="Rectangle 60"/>
            <p:cNvSpPr/>
            <p:nvPr/>
          </p:nvSpPr>
          <p:spPr>
            <a:xfrm>
              <a:off x="5292080"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62" name="TextBox 61"/>
            <p:cNvSpPr txBox="1"/>
            <p:nvPr/>
          </p:nvSpPr>
          <p:spPr>
            <a:xfrm>
              <a:off x="4716016" y="1628800"/>
              <a:ext cx="576064" cy="369332"/>
            </a:xfrm>
            <a:prstGeom prst="rect">
              <a:avLst/>
            </a:prstGeom>
            <a:noFill/>
          </p:spPr>
          <p:txBody>
            <a:bodyPr wrap="square" rtlCol="0">
              <a:spAutoFit/>
            </a:bodyPr>
            <a:lstStyle/>
            <a:p>
              <a:r>
                <a:rPr lang="en-GB" dirty="0"/>
                <a:t>R0</a:t>
              </a:r>
            </a:p>
          </p:txBody>
        </p:sp>
      </p:grpSp>
      <p:grpSp>
        <p:nvGrpSpPr>
          <p:cNvPr id="66" name="Group 72"/>
          <p:cNvGrpSpPr/>
          <p:nvPr/>
        </p:nvGrpSpPr>
        <p:grpSpPr>
          <a:xfrm>
            <a:off x="5303912" y="4149080"/>
            <a:ext cx="1872208" cy="369332"/>
            <a:chOff x="4716016" y="1628800"/>
            <a:chExt cx="1872208" cy="369332"/>
          </a:xfrm>
        </p:grpSpPr>
        <p:sp>
          <p:nvSpPr>
            <p:cNvPr id="67" name="Rectangle 66"/>
            <p:cNvSpPr/>
            <p:nvPr/>
          </p:nvSpPr>
          <p:spPr>
            <a:xfrm>
              <a:off x="5292080"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TextBox 67"/>
            <p:cNvSpPr txBox="1"/>
            <p:nvPr/>
          </p:nvSpPr>
          <p:spPr>
            <a:xfrm>
              <a:off x="4716016" y="1628800"/>
              <a:ext cx="576064" cy="369332"/>
            </a:xfrm>
            <a:prstGeom prst="rect">
              <a:avLst/>
            </a:prstGeom>
            <a:noFill/>
          </p:spPr>
          <p:txBody>
            <a:bodyPr wrap="square" rtlCol="0">
              <a:spAutoFit/>
            </a:bodyPr>
            <a:lstStyle/>
            <a:p>
              <a:r>
                <a:rPr lang="en-GB" dirty="0"/>
                <a:t>PC</a:t>
              </a:r>
            </a:p>
          </p:txBody>
        </p:sp>
      </p:grpSp>
      <p:sp>
        <p:nvSpPr>
          <p:cNvPr id="69" name="TextBox 68"/>
          <p:cNvSpPr txBox="1"/>
          <p:nvPr/>
        </p:nvSpPr>
        <p:spPr>
          <a:xfrm>
            <a:off x="5879976" y="4149080"/>
            <a:ext cx="1368152" cy="369332"/>
          </a:xfrm>
          <a:prstGeom prst="rect">
            <a:avLst/>
          </a:prstGeom>
          <a:noFill/>
        </p:spPr>
        <p:txBody>
          <a:bodyPr wrap="square" rtlCol="0">
            <a:spAutoFit/>
          </a:bodyPr>
          <a:lstStyle/>
          <a:p>
            <a:pPr algn="ctr"/>
            <a:r>
              <a:rPr lang="en-GB" dirty="0">
                <a:solidFill>
                  <a:srgbClr val="FF0000"/>
                </a:solidFill>
              </a:rPr>
              <a:t>0x08000138</a:t>
            </a:r>
          </a:p>
        </p:txBody>
      </p:sp>
      <p:grpSp>
        <p:nvGrpSpPr>
          <p:cNvPr id="73" name="Group 82"/>
          <p:cNvGrpSpPr/>
          <p:nvPr/>
        </p:nvGrpSpPr>
        <p:grpSpPr>
          <a:xfrm>
            <a:off x="5303912" y="3789040"/>
            <a:ext cx="1872208" cy="369332"/>
            <a:chOff x="4716016" y="1628800"/>
            <a:chExt cx="1872208" cy="369332"/>
          </a:xfrm>
        </p:grpSpPr>
        <p:sp>
          <p:nvSpPr>
            <p:cNvPr id="74" name="Rectangle 73"/>
            <p:cNvSpPr/>
            <p:nvPr/>
          </p:nvSpPr>
          <p:spPr>
            <a:xfrm>
              <a:off x="5292080"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TextBox 74"/>
            <p:cNvSpPr txBox="1"/>
            <p:nvPr/>
          </p:nvSpPr>
          <p:spPr>
            <a:xfrm>
              <a:off x="4716016" y="1628800"/>
              <a:ext cx="576064" cy="369332"/>
            </a:xfrm>
            <a:prstGeom prst="rect">
              <a:avLst/>
            </a:prstGeom>
            <a:noFill/>
          </p:spPr>
          <p:txBody>
            <a:bodyPr wrap="square" rtlCol="0">
              <a:spAutoFit/>
            </a:bodyPr>
            <a:lstStyle/>
            <a:p>
              <a:r>
                <a:rPr lang="en-GB" dirty="0"/>
                <a:t>LR</a:t>
              </a:r>
            </a:p>
          </p:txBody>
        </p:sp>
      </p:grpSp>
      <p:grpSp>
        <p:nvGrpSpPr>
          <p:cNvPr id="79" name="Group 88"/>
          <p:cNvGrpSpPr/>
          <p:nvPr/>
        </p:nvGrpSpPr>
        <p:grpSpPr>
          <a:xfrm>
            <a:off x="5303912" y="3429000"/>
            <a:ext cx="1872208" cy="369332"/>
            <a:chOff x="4716016" y="1628800"/>
            <a:chExt cx="1872208" cy="369332"/>
          </a:xfrm>
        </p:grpSpPr>
        <p:sp>
          <p:nvSpPr>
            <p:cNvPr id="80" name="Rectangle 79"/>
            <p:cNvSpPr/>
            <p:nvPr/>
          </p:nvSpPr>
          <p:spPr>
            <a:xfrm>
              <a:off x="5292080"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TextBox 80"/>
            <p:cNvSpPr txBox="1"/>
            <p:nvPr/>
          </p:nvSpPr>
          <p:spPr>
            <a:xfrm>
              <a:off x="4716016" y="1628800"/>
              <a:ext cx="576064" cy="369332"/>
            </a:xfrm>
            <a:prstGeom prst="rect">
              <a:avLst/>
            </a:prstGeom>
            <a:noFill/>
          </p:spPr>
          <p:txBody>
            <a:bodyPr wrap="square" rtlCol="0">
              <a:spAutoFit/>
            </a:bodyPr>
            <a:lstStyle/>
            <a:p>
              <a:r>
                <a:rPr lang="en-GB" dirty="0"/>
                <a:t>SP</a:t>
              </a:r>
            </a:p>
          </p:txBody>
        </p:sp>
      </p:grpSp>
      <p:sp>
        <p:nvSpPr>
          <p:cNvPr id="82" name="TextBox 81"/>
          <p:cNvSpPr txBox="1"/>
          <p:nvPr/>
        </p:nvSpPr>
        <p:spPr>
          <a:xfrm>
            <a:off x="5879976" y="3429000"/>
            <a:ext cx="1368152" cy="369332"/>
          </a:xfrm>
          <a:prstGeom prst="rect">
            <a:avLst/>
          </a:prstGeom>
          <a:noFill/>
        </p:spPr>
        <p:txBody>
          <a:bodyPr wrap="square" rtlCol="0">
            <a:spAutoFit/>
          </a:bodyPr>
          <a:lstStyle/>
          <a:p>
            <a:pPr algn="ctr"/>
            <a:r>
              <a:rPr lang="en-GB" dirty="0">
                <a:solidFill>
                  <a:srgbClr val="3333FF"/>
                </a:solidFill>
              </a:rPr>
              <a:t>0x20000200</a:t>
            </a:r>
          </a:p>
        </p:txBody>
      </p:sp>
      <p:sp>
        <p:nvSpPr>
          <p:cNvPr id="59" name="TextBox 58"/>
          <p:cNvSpPr txBox="1"/>
          <p:nvPr/>
        </p:nvSpPr>
        <p:spPr>
          <a:xfrm>
            <a:off x="7320136" y="3645024"/>
            <a:ext cx="504056" cy="369332"/>
          </a:xfrm>
          <a:prstGeom prst="rect">
            <a:avLst/>
          </a:prstGeom>
          <a:noFill/>
        </p:spPr>
        <p:txBody>
          <a:bodyPr wrap="square" rtlCol="0">
            <a:spAutoFit/>
          </a:bodyPr>
          <a:lstStyle/>
          <a:p>
            <a:pPr algn="ctr"/>
            <a:r>
              <a:rPr lang="en-GB" dirty="0"/>
              <a:t>SQ</a:t>
            </a:r>
          </a:p>
        </p:txBody>
      </p:sp>
      <p:sp>
        <p:nvSpPr>
          <p:cNvPr id="63" name="TextBox 62"/>
          <p:cNvSpPr txBox="1"/>
          <p:nvPr/>
        </p:nvSpPr>
        <p:spPr>
          <a:xfrm>
            <a:off x="7104112" y="4365104"/>
            <a:ext cx="792088" cy="338554"/>
          </a:xfrm>
          <a:prstGeom prst="rect">
            <a:avLst/>
          </a:prstGeom>
          <a:noFill/>
        </p:spPr>
        <p:txBody>
          <a:bodyPr wrap="square" rtlCol="0">
            <a:spAutoFit/>
          </a:bodyPr>
          <a:lstStyle/>
          <a:p>
            <a:pPr algn="ctr"/>
            <a:r>
              <a:rPr lang="en-GB" sz="1600" dirty="0"/>
              <a:t>QUAD</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37</a:t>
            </a:fld>
            <a:endParaRPr kumimoji="0" lang="en-US"/>
          </a:p>
        </p:txBody>
      </p:sp>
      <p:sp>
        <p:nvSpPr>
          <p:cNvPr id="6" name="TextBox 5">
            <a:extLst>
              <a:ext uri="{FF2B5EF4-FFF2-40B4-BE49-F238E27FC236}">
                <a16:creationId xmlns:a16="http://schemas.microsoft.com/office/drawing/2014/main" id="{CB589A3A-2CA3-1C4B-05E6-8F60FF6E9C02}"/>
              </a:ext>
            </a:extLst>
          </p:cNvPr>
          <p:cNvSpPr txBox="1"/>
          <p:nvPr/>
        </p:nvSpPr>
        <p:spPr>
          <a:xfrm>
            <a:off x="7955936" y="891841"/>
            <a:ext cx="752264" cy="400110"/>
          </a:xfrm>
          <a:prstGeom prst="rect">
            <a:avLst/>
          </a:prstGeom>
          <a:noFill/>
        </p:spPr>
        <p:txBody>
          <a:bodyPr wrap="square">
            <a:spAutoFit/>
          </a:bodyPr>
          <a:lstStyle/>
          <a:p>
            <a:r>
              <a:rPr lang="en-GB" sz="2000" dirty="0"/>
              <a:t>Stack</a:t>
            </a:r>
          </a:p>
        </p:txBody>
      </p:sp>
    </p:spTree>
    <p:extLst>
      <p:ext uri="{BB962C8B-B14F-4D97-AF65-F5344CB8AC3E}">
        <p14:creationId xmlns:p14="http://schemas.microsoft.com/office/powerpoint/2010/main" val="9588033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Example: R0 = R0</a:t>
            </a:r>
            <a:r>
              <a:rPr lang="en-GB" baseline="30000" dirty="0"/>
              <a:t>4</a:t>
            </a:r>
          </a:p>
        </p:txBody>
      </p:sp>
      <p:sp>
        <p:nvSpPr>
          <p:cNvPr id="30" name="Rectangle 29"/>
          <p:cNvSpPr/>
          <p:nvPr/>
        </p:nvSpPr>
        <p:spPr>
          <a:xfrm>
            <a:off x="7752184" y="436510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PUSH {LR}</a:t>
            </a:r>
          </a:p>
        </p:txBody>
      </p:sp>
      <p:cxnSp>
        <p:nvCxnSpPr>
          <p:cNvPr id="34" name="Straight Arrow Connector 33"/>
          <p:cNvCxnSpPr>
            <a:stCxn id="67" idx="3"/>
            <a:endCxn id="54" idx="1"/>
          </p:cNvCxnSpPr>
          <p:nvPr/>
        </p:nvCxnSpPr>
        <p:spPr>
          <a:xfrm flipV="1">
            <a:off x="7176120" y="3104964"/>
            <a:ext cx="576064" cy="122413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5" name="Rectangle 34"/>
          <p:cNvSpPr/>
          <p:nvPr/>
        </p:nvSpPr>
        <p:spPr>
          <a:xfrm>
            <a:off x="7752184" y="5445224"/>
            <a:ext cx="1296144" cy="360040"/>
          </a:xfrm>
          <a:prstGeom prst="rect">
            <a:avLst/>
          </a:prstGeom>
          <a:solidFill>
            <a:schemeClr val="bg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POP {LR}</a:t>
            </a:r>
          </a:p>
        </p:txBody>
      </p:sp>
      <p:sp>
        <p:nvSpPr>
          <p:cNvPr id="36" name="Rectangle 35"/>
          <p:cNvSpPr/>
          <p:nvPr/>
        </p:nvSpPr>
        <p:spPr>
          <a:xfrm>
            <a:off x="7752184" y="472514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BL SQ </a:t>
            </a:r>
          </a:p>
        </p:txBody>
      </p:sp>
      <p:sp>
        <p:nvSpPr>
          <p:cNvPr id="37" name="Rectangle 36"/>
          <p:cNvSpPr/>
          <p:nvPr/>
        </p:nvSpPr>
        <p:spPr>
          <a:xfrm>
            <a:off x="7752184" y="328498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 ENDL</a:t>
            </a:r>
          </a:p>
        </p:txBody>
      </p:sp>
      <p:sp>
        <p:nvSpPr>
          <p:cNvPr id="38" name="Rectangle 37"/>
          <p:cNvSpPr/>
          <p:nvPr/>
        </p:nvSpPr>
        <p:spPr>
          <a:xfrm>
            <a:off x="7752184" y="508518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BL SQ</a:t>
            </a:r>
          </a:p>
        </p:txBody>
      </p:sp>
      <p:sp>
        <p:nvSpPr>
          <p:cNvPr id="39" name="Rectangle 38"/>
          <p:cNvSpPr/>
          <p:nvPr/>
        </p:nvSpPr>
        <p:spPr>
          <a:xfrm>
            <a:off x="7752184" y="400506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BX LR</a:t>
            </a:r>
          </a:p>
        </p:txBody>
      </p:sp>
      <p:sp>
        <p:nvSpPr>
          <p:cNvPr id="44" name="Rectangle 43"/>
          <p:cNvSpPr/>
          <p:nvPr/>
        </p:nvSpPr>
        <p:spPr>
          <a:xfrm>
            <a:off x="7752184" y="126876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solidFill>
                  <a:schemeClr val="tx1"/>
                </a:solidFill>
              </a:rPr>
              <a:t>xxxxxxxx</a:t>
            </a:r>
            <a:endParaRPr lang="en-GB" dirty="0">
              <a:solidFill>
                <a:schemeClr val="tx1"/>
              </a:solidFill>
            </a:endParaRPr>
          </a:p>
        </p:txBody>
      </p:sp>
      <p:sp>
        <p:nvSpPr>
          <p:cNvPr id="46" name="Rectangle 45"/>
          <p:cNvSpPr/>
          <p:nvPr/>
        </p:nvSpPr>
        <p:spPr>
          <a:xfrm>
            <a:off x="7752184"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47" name="Rectangle 46"/>
          <p:cNvSpPr/>
          <p:nvPr/>
        </p:nvSpPr>
        <p:spPr>
          <a:xfrm>
            <a:off x="7752184" y="198884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p:cNvSpPr/>
          <p:nvPr/>
        </p:nvSpPr>
        <p:spPr>
          <a:xfrm>
            <a:off x="7752184" y="256490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MOV R0,#2</a:t>
            </a:r>
          </a:p>
        </p:txBody>
      </p:sp>
      <p:sp>
        <p:nvSpPr>
          <p:cNvPr id="54" name="Rectangle 53"/>
          <p:cNvSpPr/>
          <p:nvPr/>
        </p:nvSpPr>
        <p:spPr>
          <a:xfrm>
            <a:off x="7752184" y="292494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dirty="0">
                <a:solidFill>
                  <a:srgbClr val="FF0000"/>
                </a:solidFill>
              </a:rPr>
              <a:t>BL QUAD</a:t>
            </a:r>
          </a:p>
        </p:txBody>
      </p:sp>
      <p:sp>
        <p:nvSpPr>
          <p:cNvPr id="55" name="Rectangle 54"/>
          <p:cNvSpPr/>
          <p:nvPr/>
        </p:nvSpPr>
        <p:spPr>
          <a:xfrm>
            <a:off x="7752184" y="580526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BX LR</a:t>
            </a:r>
          </a:p>
        </p:txBody>
      </p:sp>
      <p:sp>
        <p:nvSpPr>
          <p:cNvPr id="56" name="Rectangle 55"/>
          <p:cNvSpPr/>
          <p:nvPr/>
        </p:nvSpPr>
        <p:spPr>
          <a:xfrm>
            <a:off x="7752184" y="364502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MUL R0,R0</a:t>
            </a:r>
          </a:p>
        </p:txBody>
      </p:sp>
      <p:grpSp>
        <p:nvGrpSpPr>
          <p:cNvPr id="3" name="Group 66"/>
          <p:cNvGrpSpPr/>
          <p:nvPr/>
        </p:nvGrpSpPr>
        <p:grpSpPr>
          <a:xfrm>
            <a:off x="5303912" y="2204864"/>
            <a:ext cx="1872208" cy="369332"/>
            <a:chOff x="4716016" y="1628800"/>
            <a:chExt cx="1872208" cy="369332"/>
          </a:xfrm>
        </p:grpSpPr>
        <p:sp>
          <p:nvSpPr>
            <p:cNvPr id="61" name="Rectangle 60"/>
            <p:cNvSpPr/>
            <p:nvPr/>
          </p:nvSpPr>
          <p:spPr>
            <a:xfrm>
              <a:off x="5292080"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0x02</a:t>
              </a:r>
            </a:p>
          </p:txBody>
        </p:sp>
        <p:sp>
          <p:nvSpPr>
            <p:cNvPr id="62" name="TextBox 61"/>
            <p:cNvSpPr txBox="1"/>
            <p:nvPr/>
          </p:nvSpPr>
          <p:spPr>
            <a:xfrm>
              <a:off x="4716016" y="1628800"/>
              <a:ext cx="576064" cy="369332"/>
            </a:xfrm>
            <a:prstGeom prst="rect">
              <a:avLst/>
            </a:prstGeom>
            <a:noFill/>
          </p:spPr>
          <p:txBody>
            <a:bodyPr wrap="square" rtlCol="0">
              <a:spAutoFit/>
            </a:bodyPr>
            <a:lstStyle/>
            <a:p>
              <a:r>
                <a:rPr lang="en-GB" dirty="0"/>
                <a:t>R0</a:t>
              </a:r>
            </a:p>
          </p:txBody>
        </p:sp>
      </p:grpSp>
      <p:grpSp>
        <p:nvGrpSpPr>
          <p:cNvPr id="5" name="Group 72"/>
          <p:cNvGrpSpPr/>
          <p:nvPr/>
        </p:nvGrpSpPr>
        <p:grpSpPr>
          <a:xfrm>
            <a:off x="5303912" y="4149080"/>
            <a:ext cx="1872208" cy="369332"/>
            <a:chOff x="4716016" y="1628800"/>
            <a:chExt cx="1872208" cy="369332"/>
          </a:xfrm>
        </p:grpSpPr>
        <p:sp>
          <p:nvSpPr>
            <p:cNvPr id="67" name="Rectangle 66"/>
            <p:cNvSpPr/>
            <p:nvPr/>
          </p:nvSpPr>
          <p:spPr>
            <a:xfrm>
              <a:off x="5292080"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TextBox 67"/>
            <p:cNvSpPr txBox="1"/>
            <p:nvPr/>
          </p:nvSpPr>
          <p:spPr>
            <a:xfrm>
              <a:off x="4716016" y="1628800"/>
              <a:ext cx="576064" cy="369332"/>
            </a:xfrm>
            <a:prstGeom prst="rect">
              <a:avLst/>
            </a:prstGeom>
            <a:noFill/>
          </p:spPr>
          <p:txBody>
            <a:bodyPr wrap="square" rtlCol="0">
              <a:spAutoFit/>
            </a:bodyPr>
            <a:lstStyle/>
            <a:p>
              <a:r>
                <a:rPr lang="en-GB" dirty="0"/>
                <a:t>PC</a:t>
              </a:r>
            </a:p>
          </p:txBody>
        </p:sp>
      </p:grpSp>
      <p:sp>
        <p:nvSpPr>
          <p:cNvPr id="69" name="TextBox 68"/>
          <p:cNvSpPr txBox="1"/>
          <p:nvPr/>
        </p:nvSpPr>
        <p:spPr>
          <a:xfrm>
            <a:off x="5798840" y="4149080"/>
            <a:ext cx="1440160" cy="369332"/>
          </a:xfrm>
          <a:prstGeom prst="rect">
            <a:avLst/>
          </a:prstGeom>
          <a:noFill/>
        </p:spPr>
        <p:txBody>
          <a:bodyPr wrap="square" rtlCol="0">
            <a:spAutoFit/>
          </a:bodyPr>
          <a:lstStyle/>
          <a:p>
            <a:pPr algn="ctr"/>
            <a:r>
              <a:rPr lang="en-GB" dirty="0">
                <a:solidFill>
                  <a:srgbClr val="FF0000"/>
                </a:solidFill>
              </a:rPr>
              <a:t>0x0800013C</a:t>
            </a:r>
          </a:p>
        </p:txBody>
      </p:sp>
      <p:grpSp>
        <p:nvGrpSpPr>
          <p:cNvPr id="6" name="Group 82"/>
          <p:cNvGrpSpPr/>
          <p:nvPr/>
        </p:nvGrpSpPr>
        <p:grpSpPr>
          <a:xfrm>
            <a:off x="5303912" y="3789040"/>
            <a:ext cx="1872208" cy="369332"/>
            <a:chOff x="4716016" y="1628800"/>
            <a:chExt cx="1872208" cy="369332"/>
          </a:xfrm>
        </p:grpSpPr>
        <p:sp>
          <p:nvSpPr>
            <p:cNvPr id="74" name="Rectangle 73"/>
            <p:cNvSpPr/>
            <p:nvPr/>
          </p:nvSpPr>
          <p:spPr>
            <a:xfrm>
              <a:off x="5292080"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TextBox 74"/>
            <p:cNvSpPr txBox="1"/>
            <p:nvPr/>
          </p:nvSpPr>
          <p:spPr>
            <a:xfrm>
              <a:off x="4716016" y="1628800"/>
              <a:ext cx="576064" cy="369332"/>
            </a:xfrm>
            <a:prstGeom prst="rect">
              <a:avLst/>
            </a:prstGeom>
            <a:noFill/>
          </p:spPr>
          <p:txBody>
            <a:bodyPr wrap="square" rtlCol="0">
              <a:spAutoFit/>
            </a:bodyPr>
            <a:lstStyle/>
            <a:p>
              <a:r>
                <a:rPr lang="en-GB" dirty="0"/>
                <a:t>LR</a:t>
              </a:r>
            </a:p>
          </p:txBody>
        </p:sp>
      </p:grpSp>
      <p:grpSp>
        <p:nvGrpSpPr>
          <p:cNvPr id="7" name="Group 88"/>
          <p:cNvGrpSpPr/>
          <p:nvPr/>
        </p:nvGrpSpPr>
        <p:grpSpPr>
          <a:xfrm>
            <a:off x="5303912" y="3429000"/>
            <a:ext cx="1872208" cy="369332"/>
            <a:chOff x="4716016" y="1628800"/>
            <a:chExt cx="1872208" cy="369332"/>
          </a:xfrm>
        </p:grpSpPr>
        <p:sp>
          <p:nvSpPr>
            <p:cNvPr id="80" name="Rectangle 79"/>
            <p:cNvSpPr/>
            <p:nvPr/>
          </p:nvSpPr>
          <p:spPr>
            <a:xfrm>
              <a:off x="5292080"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TextBox 80"/>
            <p:cNvSpPr txBox="1"/>
            <p:nvPr/>
          </p:nvSpPr>
          <p:spPr>
            <a:xfrm>
              <a:off x="4716016" y="1628800"/>
              <a:ext cx="576064" cy="369332"/>
            </a:xfrm>
            <a:prstGeom prst="rect">
              <a:avLst/>
            </a:prstGeom>
            <a:noFill/>
          </p:spPr>
          <p:txBody>
            <a:bodyPr wrap="square" rtlCol="0">
              <a:spAutoFit/>
            </a:bodyPr>
            <a:lstStyle/>
            <a:p>
              <a:r>
                <a:rPr lang="en-GB" dirty="0"/>
                <a:t>SP</a:t>
              </a:r>
            </a:p>
          </p:txBody>
        </p:sp>
      </p:grpSp>
      <p:sp>
        <p:nvSpPr>
          <p:cNvPr id="82" name="TextBox 81"/>
          <p:cNvSpPr txBox="1"/>
          <p:nvPr/>
        </p:nvSpPr>
        <p:spPr>
          <a:xfrm>
            <a:off x="5879976" y="3429000"/>
            <a:ext cx="1368152" cy="369332"/>
          </a:xfrm>
          <a:prstGeom prst="rect">
            <a:avLst/>
          </a:prstGeom>
          <a:noFill/>
        </p:spPr>
        <p:txBody>
          <a:bodyPr wrap="square" rtlCol="0">
            <a:spAutoFit/>
          </a:bodyPr>
          <a:lstStyle/>
          <a:p>
            <a:pPr algn="ctr"/>
            <a:r>
              <a:rPr lang="en-GB" dirty="0">
                <a:solidFill>
                  <a:srgbClr val="3333FF"/>
                </a:solidFill>
              </a:rPr>
              <a:t>0x20000200</a:t>
            </a:r>
          </a:p>
        </p:txBody>
      </p:sp>
      <p:sp>
        <p:nvSpPr>
          <p:cNvPr id="52" name="TextBox 51"/>
          <p:cNvSpPr txBox="1"/>
          <p:nvPr/>
        </p:nvSpPr>
        <p:spPr>
          <a:xfrm>
            <a:off x="7320136" y="3645024"/>
            <a:ext cx="504056" cy="369332"/>
          </a:xfrm>
          <a:prstGeom prst="rect">
            <a:avLst/>
          </a:prstGeom>
          <a:noFill/>
        </p:spPr>
        <p:txBody>
          <a:bodyPr wrap="square" rtlCol="0">
            <a:spAutoFit/>
          </a:bodyPr>
          <a:lstStyle/>
          <a:p>
            <a:pPr algn="ctr"/>
            <a:r>
              <a:rPr lang="en-GB" dirty="0"/>
              <a:t>SQ</a:t>
            </a:r>
          </a:p>
        </p:txBody>
      </p:sp>
      <p:sp>
        <p:nvSpPr>
          <p:cNvPr id="53" name="TextBox 52"/>
          <p:cNvSpPr txBox="1"/>
          <p:nvPr/>
        </p:nvSpPr>
        <p:spPr>
          <a:xfrm>
            <a:off x="7104112" y="4365104"/>
            <a:ext cx="792088" cy="338554"/>
          </a:xfrm>
          <a:prstGeom prst="rect">
            <a:avLst/>
          </a:prstGeom>
          <a:noFill/>
        </p:spPr>
        <p:txBody>
          <a:bodyPr wrap="square" rtlCol="0">
            <a:spAutoFit/>
          </a:bodyPr>
          <a:lstStyle/>
          <a:p>
            <a:pPr algn="ctr"/>
            <a:r>
              <a:rPr lang="en-GB" sz="1600" dirty="0"/>
              <a:t>QUAD</a:t>
            </a:r>
          </a:p>
        </p:txBody>
      </p:sp>
      <p:sp>
        <p:nvSpPr>
          <p:cNvPr id="8" name="Slide Number Placeholder 7"/>
          <p:cNvSpPr>
            <a:spLocks noGrp="1"/>
          </p:cNvSpPr>
          <p:nvPr>
            <p:ph type="sldNum" sz="quarter" idx="12"/>
          </p:nvPr>
        </p:nvSpPr>
        <p:spPr/>
        <p:txBody>
          <a:bodyPr/>
          <a:lstStyle/>
          <a:p>
            <a:fld id="{EA7C8D44-3667-46F6-9772-CC52308E2A7F}" type="slidenum">
              <a:rPr kumimoji="0" lang="en-US" smtClean="0"/>
              <a:pPr/>
              <a:t>38</a:t>
            </a:fld>
            <a:endParaRPr kumimoji="0" lang="en-US"/>
          </a:p>
        </p:txBody>
      </p:sp>
      <p:cxnSp>
        <p:nvCxnSpPr>
          <p:cNvPr id="57" name="Straight Arrow Connector 56"/>
          <p:cNvCxnSpPr/>
          <p:nvPr/>
        </p:nvCxnSpPr>
        <p:spPr>
          <a:xfrm flipV="1">
            <a:off x="7176120" y="1448780"/>
            <a:ext cx="576064" cy="2160240"/>
          </a:xfrm>
          <a:prstGeom prst="straightConnector1">
            <a:avLst/>
          </a:prstGeom>
          <a:ln w="28575">
            <a:solidFill>
              <a:srgbClr val="3333FF"/>
            </a:solidFill>
            <a:tailEnd type="arrow"/>
          </a:ln>
        </p:spPr>
        <p:style>
          <a:lnRef idx="1">
            <a:schemeClr val="accent1"/>
          </a:lnRef>
          <a:fillRef idx="0">
            <a:schemeClr val="accent1"/>
          </a:fillRef>
          <a:effectRef idx="0">
            <a:schemeClr val="accent1"/>
          </a:effectRef>
          <a:fontRef idx="minor">
            <a:schemeClr val="tx1"/>
          </a:fontRef>
        </p:style>
      </p:cxnSp>
      <p:sp>
        <p:nvSpPr>
          <p:cNvPr id="58" name="Content Placeholder 3"/>
          <p:cNvSpPr>
            <a:spLocks noGrp="1"/>
          </p:cNvSpPr>
          <p:nvPr>
            <p:ph sz="half" idx="1"/>
          </p:nvPr>
        </p:nvSpPr>
        <p:spPr>
          <a:xfrm>
            <a:off x="1981200" y="1295400"/>
            <a:ext cx="2386608" cy="4953000"/>
          </a:xfrm>
        </p:spPr>
        <p:style>
          <a:lnRef idx="2">
            <a:schemeClr val="accent1"/>
          </a:lnRef>
          <a:fillRef idx="1">
            <a:schemeClr val="lt1"/>
          </a:fillRef>
          <a:effectRef idx="0">
            <a:schemeClr val="accent1"/>
          </a:effectRef>
          <a:fontRef idx="minor">
            <a:schemeClr val="dk1"/>
          </a:fontRef>
        </p:style>
        <p:txBody>
          <a:bodyPr>
            <a:noAutofit/>
          </a:bodyPr>
          <a:lstStyle/>
          <a:p>
            <a:pPr>
              <a:buNone/>
            </a:pPr>
            <a:r>
              <a:rPr lang="en-GB" sz="1800" b="1" dirty="0">
                <a:solidFill>
                  <a:schemeClr val="tx1"/>
                </a:solidFill>
                <a:latin typeface="Courier New" pitchFamily="49" charset="0"/>
                <a:cs typeface="Courier New" pitchFamily="49" charset="0"/>
              </a:rPr>
              <a:t>		MOV R0,#2</a:t>
            </a:r>
          </a:p>
          <a:p>
            <a:pPr>
              <a:buNone/>
            </a:pPr>
            <a:r>
              <a:rPr lang="en-GB" sz="1800" b="1" dirty="0">
                <a:solidFill>
                  <a:srgbClr val="FF0000"/>
                </a:solidFill>
                <a:latin typeface="Courier New" pitchFamily="49" charset="0"/>
                <a:cs typeface="Courier New" pitchFamily="49" charset="0"/>
              </a:rPr>
              <a:t>		BL QUAD</a:t>
            </a:r>
          </a:p>
          <a:p>
            <a:pPr>
              <a:buNone/>
            </a:pPr>
            <a:r>
              <a:rPr lang="en-GB" sz="1800" b="1" dirty="0">
                <a:latin typeface="Courier New" pitchFamily="49" charset="0"/>
                <a:cs typeface="Courier New" pitchFamily="49" charset="0"/>
              </a:rPr>
              <a:t>		B ENDL</a:t>
            </a:r>
          </a:p>
          <a:p>
            <a:pPr>
              <a:buNone/>
            </a:pPr>
            <a:endParaRPr lang="en-GB" sz="1800" b="1" dirty="0">
              <a:latin typeface="Courier New" pitchFamily="49" charset="0"/>
              <a:cs typeface="Courier New" pitchFamily="49" charset="0"/>
            </a:endParaRPr>
          </a:p>
          <a:p>
            <a:pPr>
              <a:buNone/>
            </a:pPr>
            <a:r>
              <a:rPr lang="en-GB" sz="1800" b="1" dirty="0">
                <a:latin typeface="Courier New" pitchFamily="49" charset="0"/>
                <a:cs typeface="Courier New" pitchFamily="49" charset="0"/>
              </a:rPr>
              <a:t>SQ		MUL R0,R0</a:t>
            </a:r>
          </a:p>
          <a:p>
            <a:pPr>
              <a:buNone/>
            </a:pPr>
            <a:r>
              <a:rPr lang="en-GB" sz="1800" b="1" dirty="0">
                <a:latin typeface="Courier New" pitchFamily="49" charset="0"/>
                <a:cs typeface="Courier New" pitchFamily="49" charset="0"/>
              </a:rPr>
              <a:t>		BX LR</a:t>
            </a:r>
          </a:p>
          <a:p>
            <a:pPr>
              <a:buNone/>
            </a:pPr>
            <a:endParaRPr lang="en-GB" sz="1800" b="1" dirty="0">
              <a:latin typeface="Courier New" pitchFamily="49" charset="0"/>
              <a:cs typeface="Courier New" pitchFamily="49" charset="0"/>
            </a:endParaRPr>
          </a:p>
          <a:p>
            <a:pPr>
              <a:buNone/>
            </a:pPr>
            <a:r>
              <a:rPr lang="en-GB" sz="1800" b="1" dirty="0">
                <a:latin typeface="Courier New" pitchFamily="49" charset="0"/>
                <a:cs typeface="Courier New" pitchFamily="49" charset="0"/>
              </a:rPr>
              <a:t>QUAD	PUSH {LR}</a:t>
            </a:r>
          </a:p>
          <a:p>
            <a:pPr>
              <a:buNone/>
            </a:pPr>
            <a:r>
              <a:rPr lang="en-GB" sz="1800" b="1" dirty="0">
                <a:latin typeface="Courier New" pitchFamily="49" charset="0"/>
                <a:cs typeface="Courier New" pitchFamily="49" charset="0"/>
              </a:rPr>
              <a:t>		BL SQ</a:t>
            </a:r>
          </a:p>
          <a:p>
            <a:pPr>
              <a:buNone/>
            </a:pPr>
            <a:r>
              <a:rPr lang="en-GB" sz="1800" b="1" dirty="0">
                <a:latin typeface="Courier New" pitchFamily="49" charset="0"/>
                <a:cs typeface="Courier New" pitchFamily="49" charset="0"/>
              </a:rPr>
              <a:t>		BL SQ</a:t>
            </a:r>
          </a:p>
          <a:p>
            <a:pPr>
              <a:buNone/>
            </a:pPr>
            <a:r>
              <a:rPr lang="en-GB" sz="1800" b="1" dirty="0">
                <a:latin typeface="Courier New" pitchFamily="49" charset="0"/>
                <a:cs typeface="Courier New" pitchFamily="49" charset="0"/>
              </a:rPr>
              <a:t>		POP {LR}</a:t>
            </a:r>
          </a:p>
          <a:p>
            <a:pPr>
              <a:buNone/>
            </a:pPr>
            <a:r>
              <a:rPr lang="en-GB" sz="1800" b="1" dirty="0">
                <a:latin typeface="Courier New" pitchFamily="49" charset="0"/>
                <a:cs typeface="Courier New" pitchFamily="49" charset="0"/>
              </a:rPr>
              <a:t>		BX LR</a:t>
            </a:r>
          </a:p>
          <a:p>
            <a:pPr>
              <a:buNone/>
            </a:pPr>
            <a:r>
              <a:rPr lang="en-GB" sz="1800" b="1" dirty="0">
                <a:latin typeface="Courier New" pitchFamily="49" charset="0"/>
                <a:cs typeface="Courier New" pitchFamily="49" charset="0"/>
              </a:rPr>
              <a:t>ENDL	...</a:t>
            </a:r>
          </a:p>
        </p:txBody>
      </p:sp>
      <p:sp>
        <p:nvSpPr>
          <p:cNvPr id="59" name="TextBox 58">
            <a:extLst>
              <a:ext uri="{FF2B5EF4-FFF2-40B4-BE49-F238E27FC236}">
                <a16:creationId xmlns:a16="http://schemas.microsoft.com/office/drawing/2014/main" id="{9D4F64B8-4590-4670-91F5-33B474FC98D1}"/>
              </a:ext>
            </a:extLst>
          </p:cNvPr>
          <p:cNvSpPr txBox="1"/>
          <p:nvPr/>
        </p:nvSpPr>
        <p:spPr>
          <a:xfrm>
            <a:off x="9048328" y="1268760"/>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0x20000200</a:t>
            </a:r>
          </a:p>
        </p:txBody>
      </p:sp>
      <p:sp>
        <p:nvSpPr>
          <p:cNvPr id="60" name="TextBox 59">
            <a:extLst>
              <a:ext uri="{FF2B5EF4-FFF2-40B4-BE49-F238E27FC236}">
                <a16:creationId xmlns:a16="http://schemas.microsoft.com/office/drawing/2014/main" id="{F13A84AD-A3B2-421C-841E-6337CE3419DD}"/>
              </a:ext>
            </a:extLst>
          </p:cNvPr>
          <p:cNvSpPr txBox="1"/>
          <p:nvPr/>
        </p:nvSpPr>
        <p:spPr>
          <a:xfrm>
            <a:off x="9048328" y="1628800"/>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0x200001FC</a:t>
            </a:r>
          </a:p>
        </p:txBody>
      </p:sp>
      <p:sp>
        <p:nvSpPr>
          <p:cNvPr id="63" name="TextBox 62">
            <a:extLst>
              <a:ext uri="{FF2B5EF4-FFF2-40B4-BE49-F238E27FC236}">
                <a16:creationId xmlns:a16="http://schemas.microsoft.com/office/drawing/2014/main" id="{7B768E99-2B81-4D82-862D-ADF1FB751571}"/>
              </a:ext>
            </a:extLst>
          </p:cNvPr>
          <p:cNvSpPr txBox="1"/>
          <p:nvPr/>
        </p:nvSpPr>
        <p:spPr>
          <a:xfrm>
            <a:off x="9048328" y="1988840"/>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0x200001F8</a:t>
            </a:r>
          </a:p>
        </p:txBody>
      </p:sp>
      <p:grpSp>
        <p:nvGrpSpPr>
          <p:cNvPr id="64" name="Group 63">
            <a:extLst>
              <a:ext uri="{FF2B5EF4-FFF2-40B4-BE49-F238E27FC236}">
                <a16:creationId xmlns:a16="http://schemas.microsoft.com/office/drawing/2014/main" id="{3341553C-4D07-4DEC-BC7A-98D4173E7F4B}"/>
              </a:ext>
            </a:extLst>
          </p:cNvPr>
          <p:cNvGrpSpPr/>
          <p:nvPr/>
        </p:nvGrpSpPr>
        <p:grpSpPr>
          <a:xfrm>
            <a:off x="9048328" y="2564904"/>
            <a:ext cx="1391072" cy="3578914"/>
            <a:chOff x="7524328" y="2564904"/>
            <a:chExt cx="1391072" cy="3578914"/>
          </a:xfrm>
        </p:grpSpPr>
        <p:sp>
          <p:nvSpPr>
            <p:cNvPr id="65" name="TextBox 64">
              <a:extLst>
                <a:ext uri="{FF2B5EF4-FFF2-40B4-BE49-F238E27FC236}">
                  <a16:creationId xmlns:a16="http://schemas.microsoft.com/office/drawing/2014/main" id="{979AF177-52C4-4560-955A-90DFC85959E4}"/>
                </a:ext>
              </a:extLst>
            </p:cNvPr>
            <p:cNvSpPr txBox="1"/>
            <p:nvPr/>
          </p:nvSpPr>
          <p:spPr>
            <a:xfrm>
              <a:off x="7524328" y="4365104"/>
              <a:ext cx="139107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0x0800014C</a:t>
              </a:r>
            </a:p>
          </p:txBody>
        </p:sp>
        <p:sp>
          <p:nvSpPr>
            <p:cNvPr id="66" name="TextBox 65">
              <a:extLst>
                <a:ext uri="{FF2B5EF4-FFF2-40B4-BE49-F238E27FC236}">
                  <a16:creationId xmlns:a16="http://schemas.microsoft.com/office/drawing/2014/main" id="{A1FE4E79-B05A-44A4-9A76-C37D622D425A}"/>
                </a:ext>
              </a:extLst>
            </p:cNvPr>
            <p:cNvSpPr txBox="1"/>
            <p:nvPr/>
          </p:nvSpPr>
          <p:spPr>
            <a:xfrm>
              <a:off x="7524328" y="4725144"/>
              <a:ext cx="139107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0x08000150</a:t>
              </a:r>
            </a:p>
          </p:txBody>
        </p:sp>
        <p:sp>
          <p:nvSpPr>
            <p:cNvPr id="70" name="TextBox 69">
              <a:extLst>
                <a:ext uri="{FF2B5EF4-FFF2-40B4-BE49-F238E27FC236}">
                  <a16:creationId xmlns:a16="http://schemas.microsoft.com/office/drawing/2014/main" id="{2BF208CA-86D9-4181-8A18-835E8C46CE8C}"/>
                </a:ext>
              </a:extLst>
            </p:cNvPr>
            <p:cNvSpPr txBox="1"/>
            <p:nvPr/>
          </p:nvSpPr>
          <p:spPr>
            <a:xfrm>
              <a:off x="7524328" y="328498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0x08000140</a:t>
              </a:r>
            </a:p>
          </p:txBody>
        </p:sp>
        <p:sp>
          <p:nvSpPr>
            <p:cNvPr id="71" name="TextBox 70">
              <a:extLst>
                <a:ext uri="{FF2B5EF4-FFF2-40B4-BE49-F238E27FC236}">
                  <a16:creationId xmlns:a16="http://schemas.microsoft.com/office/drawing/2014/main" id="{DCCB09B1-3BE1-449F-BC5B-63D669C3CD72}"/>
                </a:ext>
              </a:extLst>
            </p:cNvPr>
            <p:cNvSpPr txBox="1"/>
            <p:nvPr/>
          </p:nvSpPr>
          <p:spPr>
            <a:xfrm>
              <a:off x="7524328" y="400506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0x08000148</a:t>
              </a:r>
            </a:p>
          </p:txBody>
        </p:sp>
        <p:sp>
          <p:nvSpPr>
            <p:cNvPr id="72" name="TextBox 71">
              <a:extLst>
                <a:ext uri="{FF2B5EF4-FFF2-40B4-BE49-F238E27FC236}">
                  <a16:creationId xmlns:a16="http://schemas.microsoft.com/office/drawing/2014/main" id="{14828A84-E974-4620-B1F3-D0CA655781DA}"/>
                </a:ext>
              </a:extLst>
            </p:cNvPr>
            <p:cNvSpPr txBox="1"/>
            <p:nvPr/>
          </p:nvSpPr>
          <p:spPr>
            <a:xfrm>
              <a:off x="7524328" y="508518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0x08000154</a:t>
              </a:r>
            </a:p>
          </p:txBody>
        </p:sp>
        <p:sp>
          <p:nvSpPr>
            <p:cNvPr id="73" name="TextBox 72">
              <a:extLst>
                <a:ext uri="{FF2B5EF4-FFF2-40B4-BE49-F238E27FC236}">
                  <a16:creationId xmlns:a16="http://schemas.microsoft.com/office/drawing/2014/main" id="{9CFF465A-937C-414A-9C65-324D95140B01}"/>
                </a:ext>
              </a:extLst>
            </p:cNvPr>
            <p:cNvSpPr txBox="1"/>
            <p:nvPr/>
          </p:nvSpPr>
          <p:spPr>
            <a:xfrm>
              <a:off x="7524328" y="544522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0x08000158</a:t>
              </a:r>
            </a:p>
          </p:txBody>
        </p:sp>
        <p:sp>
          <p:nvSpPr>
            <p:cNvPr id="89" name="TextBox 88">
              <a:extLst>
                <a:ext uri="{FF2B5EF4-FFF2-40B4-BE49-F238E27FC236}">
                  <a16:creationId xmlns:a16="http://schemas.microsoft.com/office/drawing/2014/main" id="{35DB694B-F7FF-409A-8F54-B7ADBEFF1735}"/>
                </a:ext>
              </a:extLst>
            </p:cNvPr>
            <p:cNvSpPr txBox="1"/>
            <p:nvPr/>
          </p:nvSpPr>
          <p:spPr>
            <a:xfrm>
              <a:off x="7524328" y="256490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0x08000138</a:t>
              </a:r>
            </a:p>
          </p:txBody>
        </p:sp>
        <p:sp>
          <p:nvSpPr>
            <p:cNvPr id="90" name="TextBox 89">
              <a:extLst>
                <a:ext uri="{FF2B5EF4-FFF2-40B4-BE49-F238E27FC236}">
                  <a16:creationId xmlns:a16="http://schemas.microsoft.com/office/drawing/2014/main" id="{A28D894F-66E1-4280-B9A2-41FFAD11DAA9}"/>
                </a:ext>
              </a:extLst>
            </p:cNvPr>
            <p:cNvSpPr txBox="1"/>
            <p:nvPr/>
          </p:nvSpPr>
          <p:spPr>
            <a:xfrm>
              <a:off x="7524328" y="2924944"/>
              <a:ext cx="139107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0x0800013C</a:t>
              </a:r>
            </a:p>
          </p:txBody>
        </p:sp>
        <p:sp>
          <p:nvSpPr>
            <p:cNvPr id="91" name="TextBox 90">
              <a:extLst>
                <a:ext uri="{FF2B5EF4-FFF2-40B4-BE49-F238E27FC236}">
                  <a16:creationId xmlns:a16="http://schemas.microsoft.com/office/drawing/2014/main" id="{97E66925-BBED-419B-BE99-D1D3164AE192}"/>
                </a:ext>
              </a:extLst>
            </p:cNvPr>
            <p:cNvSpPr txBox="1"/>
            <p:nvPr/>
          </p:nvSpPr>
          <p:spPr>
            <a:xfrm>
              <a:off x="7524328" y="364502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0x08000144</a:t>
              </a:r>
            </a:p>
          </p:txBody>
        </p:sp>
        <p:sp>
          <p:nvSpPr>
            <p:cNvPr id="92" name="TextBox 91">
              <a:extLst>
                <a:ext uri="{FF2B5EF4-FFF2-40B4-BE49-F238E27FC236}">
                  <a16:creationId xmlns:a16="http://schemas.microsoft.com/office/drawing/2014/main" id="{C1A4862A-3CA6-4BDF-A25B-B377AD58528A}"/>
                </a:ext>
              </a:extLst>
            </p:cNvPr>
            <p:cNvSpPr txBox="1"/>
            <p:nvPr/>
          </p:nvSpPr>
          <p:spPr>
            <a:xfrm>
              <a:off x="7524328" y="5805264"/>
              <a:ext cx="139107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0x0800015C</a:t>
              </a:r>
            </a:p>
          </p:txBody>
        </p:sp>
      </p:grpSp>
      <p:sp>
        <p:nvSpPr>
          <p:cNvPr id="4" name="TextBox 3">
            <a:extLst>
              <a:ext uri="{FF2B5EF4-FFF2-40B4-BE49-F238E27FC236}">
                <a16:creationId xmlns:a16="http://schemas.microsoft.com/office/drawing/2014/main" id="{094AA243-1BE3-1C2C-8BBE-2047731A226C}"/>
              </a:ext>
            </a:extLst>
          </p:cNvPr>
          <p:cNvSpPr txBox="1"/>
          <p:nvPr/>
        </p:nvSpPr>
        <p:spPr>
          <a:xfrm>
            <a:off x="7955936" y="891841"/>
            <a:ext cx="752264" cy="400110"/>
          </a:xfrm>
          <a:prstGeom prst="rect">
            <a:avLst/>
          </a:prstGeom>
          <a:noFill/>
        </p:spPr>
        <p:txBody>
          <a:bodyPr wrap="square">
            <a:spAutoFit/>
          </a:bodyPr>
          <a:lstStyle/>
          <a:p>
            <a:r>
              <a:rPr lang="en-GB" sz="2000" dirty="0"/>
              <a:t>Stack</a:t>
            </a:r>
          </a:p>
        </p:txBody>
      </p:sp>
    </p:spTree>
    <p:extLst>
      <p:ext uri="{BB962C8B-B14F-4D97-AF65-F5344CB8AC3E}">
        <p14:creationId xmlns:p14="http://schemas.microsoft.com/office/powerpoint/2010/main" val="21821963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Example: R0 = R0</a:t>
            </a:r>
            <a:r>
              <a:rPr lang="en-GB" baseline="30000" dirty="0"/>
              <a:t>4</a:t>
            </a:r>
          </a:p>
        </p:txBody>
      </p:sp>
      <p:sp>
        <p:nvSpPr>
          <p:cNvPr id="4" name="Content Placeholder 3"/>
          <p:cNvSpPr>
            <a:spLocks noGrp="1"/>
          </p:cNvSpPr>
          <p:nvPr>
            <p:ph sz="half" idx="1"/>
          </p:nvPr>
        </p:nvSpPr>
        <p:spPr>
          <a:xfrm>
            <a:off x="1981200" y="1295400"/>
            <a:ext cx="2386608" cy="4953000"/>
          </a:xfrm>
        </p:spPr>
        <p:style>
          <a:lnRef idx="2">
            <a:schemeClr val="accent1"/>
          </a:lnRef>
          <a:fillRef idx="1">
            <a:schemeClr val="lt1"/>
          </a:fillRef>
          <a:effectRef idx="0">
            <a:schemeClr val="accent1"/>
          </a:effectRef>
          <a:fontRef idx="minor">
            <a:schemeClr val="dk1"/>
          </a:fontRef>
        </p:style>
        <p:txBody>
          <a:bodyPr>
            <a:noAutofit/>
          </a:bodyPr>
          <a:lstStyle/>
          <a:p>
            <a:pPr>
              <a:buNone/>
            </a:pPr>
            <a:r>
              <a:rPr lang="en-GB" sz="1800" b="1" dirty="0">
                <a:latin typeface="Courier New" pitchFamily="49" charset="0"/>
                <a:cs typeface="Courier New" pitchFamily="49" charset="0"/>
              </a:rPr>
              <a:t>		MOV R0,#2</a:t>
            </a:r>
          </a:p>
          <a:p>
            <a:pPr>
              <a:buNone/>
            </a:pPr>
            <a:r>
              <a:rPr lang="en-GB" sz="1800" b="1" dirty="0">
                <a:latin typeface="Courier New" pitchFamily="49" charset="0"/>
                <a:cs typeface="Courier New" pitchFamily="49" charset="0"/>
              </a:rPr>
              <a:t>		BL QUAD</a:t>
            </a:r>
          </a:p>
          <a:p>
            <a:pPr>
              <a:buNone/>
            </a:pPr>
            <a:r>
              <a:rPr lang="en-GB" sz="1800" b="1" dirty="0">
                <a:solidFill>
                  <a:srgbClr val="FF00FF"/>
                </a:solidFill>
                <a:latin typeface="Courier New" pitchFamily="49" charset="0"/>
                <a:cs typeface="Courier New" pitchFamily="49" charset="0"/>
              </a:rPr>
              <a:t>		B ENDL</a:t>
            </a:r>
          </a:p>
          <a:p>
            <a:pPr>
              <a:buNone/>
            </a:pPr>
            <a:endParaRPr lang="en-GB" sz="1800" b="1" dirty="0">
              <a:solidFill>
                <a:srgbClr val="FF00FF"/>
              </a:solidFill>
              <a:latin typeface="Courier New" pitchFamily="49" charset="0"/>
              <a:cs typeface="Courier New" pitchFamily="49" charset="0"/>
            </a:endParaRPr>
          </a:p>
          <a:p>
            <a:pPr>
              <a:buNone/>
            </a:pPr>
            <a:r>
              <a:rPr lang="en-GB" sz="1800" b="1" dirty="0">
                <a:latin typeface="Courier New" pitchFamily="49" charset="0"/>
                <a:cs typeface="Courier New" pitchFamily="49" charset="0"/>
              </a:rPr>
              <a:t>SQ		MUL R0,R0</a:t>
            </a:r>
          </a:p>
          <a:p>
            <a:pPr>
              <a:buNone/>
            </a:pPr>
            <a:r>
              <a:rPr lang="en-GB" sz="1800" b="1" dirty="0">
                <a:latin typeface="Courier New" pitchFamily="49" charset="0"/>
                <a:cs typeface="Courier New" pitchFamily="49" charset="0"/>
              </a:rPr>
              <a:t>		BX LR</a:t>
            </a:r>
          </a:p>
          <a:p>
            <a:pPr>
              <a:buNone/>
            </a:pPr>
            <a:endParaRPr lang="en-GB" sz="1800" b="1" dirty="0">
              <a:latin typeface="Courier New" pitchFamily="49" charset="0"/>
              <a:cs typeface="Courier New" pitchFamily="49" charset="0"/>
            </a:endParaRPr>
          </a:p>
          <a:p>
            <a:pPr>
              <a:buNone/>
            </a:pPr>
            <a:r>
              <a:rPr lang="en-GB" sz="1800" b="1" dirty="0">
                <a:latin typeface="Courier New" pitchFamily="49" charset="0"/>
                <a:cs typeface="Courier New" pitchFamily="49" charset="0"/>
              </a:rPr>
              <a:t>QUAD	</a:t>
            </a:r>
            <a:r>
              <a:rPr lang="en-GB" sz="1800" b="1" dirty="0">
                <a:solidFill>
                  <a:srgbClr val="FF0000"/>
                </a:solidFill>
                <a:latin typeface="Courier New" pitchFamily="49" charset="0"/>
                <a:cs typeface="Courier New" pitchFamily="49" charset="0"/>
              </a:rPr>
              <a:t>PUSH {LR}</a:t>
            </a:r>
          </a:p>
          <a:p>
            <a:pPr>
              <a:buNone/>
            </a:pPr>
            <a:r>
              <a:rPr lang="en-GB" sz="1800" b="1" dirty="0">
                <a:latin typeface="Courier New" pitchFamily="49" charset="0"/>
                <a:cs typeface="Courier New" pitchFamily="49" charset="0"/>
              </a:rPr>
              <a:t>		BL SQ</a:t>
            </a:r>
          </a:p>
          <a:p>
            <a:pPr>
              <a:buNone/>
            </a:pPr>
            <a:r>
              <a:rPr lang="en-GB" sz="1800" b="1" dirty="0">
                <a:latin typeface="Courier New" pitchFamily="49" charset="0"/>
                <a:cs typeface="Courier New" pitchFamily="49" charset="0"/>
              </a:rPr>
              <a:t>		BL SQ</a:t>
            </a:r>
          </a:p>
          <a:p>
            <a:pPr>
              <a:buNone/>
            </a:pPr>
            <a:r>
              <a:rPr lang="en-GB" sz="1800" b="1" dirty="0">
                <a:latin typeface="Courier New" pitchFamily="49" charset="0"/>
                <a:cs typeface="Courier New" pitchFamily="49" charset="0"/>
              </a:rPr>
              <a:t>		POP {LR}</a:t>
            </a:r>
          </a:p>
          <a:p>
            <a:pPr>
              <a:buNone/>
            </a:pPr>
            <a:r>
              <a:rPr lang="en-GB" sz="1800" b="1" dirty="0">
                <a:latin typeface="Courier New" pitchFamily="49" charset="0"/>
                <a:cs typeface="Courier New" pitchFamily="49" charset="0"/>
              </a:rPr>
              <a:t>		BX LR</a:t>
            </a:r>
          </a:p>
          <a:p>
            <a:pPr>
              <a:buNone/>
            </a:pPr>
            <a:r>
              <a:rPr lang="en-GB" sz="1800" b="1" dirty="0">
                <a:latin typeface="Courier New" pitchFamily="49" charset="0"/>
                <a:cs typeface="Courier New" pitchFamily="49" charset="0"/>
              </a:rPr>
              <a:t>ENDL	...</a:t>
            </a:r>
          </a:p>
        </p:txBody>
      </p:sp>
      <p:sp>
        <p:nvSpPr>
          <p:cNvPr id="30" name="Rectangle 29"/>
          <p:cNvSpPr/>
          <p:nvPr/>
        </p:nvSpPr>
        <p:spPr>
          <a:xfrm>
            <a:off x="7752184" y="436510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b="1" dirty="0">
                <a:solidFill>
                  <a:srgbClr val="FF0000"/>
                </a:solidFill>
              </a:rPr>
              <a:t>PUSH {LR}</a:t>
            </a:r>
          </a:p>
        </p:txBody>
      </p:sp>
      <p:cxnSp>
        <p:nvCxnSpPr>
          <p:cNvPr id="34" name="Straight Arrow Connector 33"/>
          <p:cNvCxnSpPr>
            <a:stCxn id="67" idx="3"/>
            <a:endCxn id="30" idx="1"/>
          </p:cNvCxnSpPr>
          <p:nvPr/>
        </p:nvCxnSpPr>
        <p:spPr>
          <a:xfrm>
            <a:off x="7176120" y="4329100"/>
            <a:ext cx="576064" cy="21602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5" name="Rectangle 34"/>
          <p:cNvSpPr/>
          <p:nvPr/>
        </p:nvSpPr>
        <p:spPr>
          <a:xfrm>
            <a:off x="7752184" y="5445224"/>
            <a:ext cx="1296144" cy="360040"/>
          </a:xfrm>
          <a:prstGeom prst="rect">
            <a:avLst/>
          </a:prstGeom>
          <a:solidFill>
            <a:schemeClr val="bg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POP {LR}</a:t>
            </a:r>
          </a:p>
        </p:txBody>
      </p:sp>
      <p:sp>
        <p:nvSpPr>
          <p:cNvPr id="36" name="Rectangle 35"/>
          <p:cNvSpPr/>
          <p:nvPr/>
        </p:nvSpPr>
        <p:spPr>
          <a:xfrm>
            <a:off x="7752184" y="472514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BL SQ </a:t>
            </a:r>
          </a:p>
        </p:txBody>
      </p:sp>
      <p:sp>
        <p:nvSpPr>
          <p:cNvPr id="37" name="Rectangle 36"/>
          <p:cNvSpPr/>
          <p:nvPr/>
        </p:nvSpPr>
        <p:spPr>
          <a:xfrm>
            <a:off x="7752184" y="328498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FF00FF"/>
                </a:solidFill>
              </a:rPr>
              <a:t>B ENDL</a:t>
            </a:r>
          </a:p>
        </p:txBody>
      </p:sp>
      <p:sp>
        <p:nvSpPr>
          <p:cNvPr id="38" name="Rectangle 37"/>
          <p:cNvSpPr/>
          <p:nvPr/>
        </p:nvSpPr>
        <p:spPr>
          <a:xfrm>
            <a:off x="7752184" y="508518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BL SQ</a:t>
            </a:r>
          </a:p>
        </p:txBody>
      </p:sp>
      <p:sp>
        <p:nvSpPr>
          <p:cNvPr id="39" name="Rectangle 38"/>
          <p:cNvSpPr/>
          <p:nvPr/>
        </p:nvSpPr>
        <p:spPr>
          <a:xfrm>
            <a:off x="7752184" y="400506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BX LR</a:t>
            </a:r>
          </a:p>
        </p:txBody>
      </p:sp>
      <p:sp>
        <p:nvSpPr>
          <p:cNvPr id="44" name="Rectangle 43"/>
          <p:cNvSpPr/>
          <p:nvPr/>
        </p:nvSpPr>
        <p:spPr>
          <a:xfrm>
            <a:off x="7752184" y="126876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solidFill>
                  <a:schemeClr val="tx1"/>
                </a:solidFill>
              </a:rPr>
              <a:t>xxxxxxxx</a:t>
            </a:r>
            <a:endParaRPr lang="en-GB" dirty="0">
              <a:solidFill>
                <a:schemeClr val="tx1"/>
              </a:solidFill>
            </a:endParaRPr>
          </a:p>
        </p:txBody>
      </p:sp>
      <p:sp>
        <p:nvSpPr>
          <p:cNvPr id="46" name="Rectangle 45"/>
          <p:cNvSpPr/>
          <p:nvPr/>
        </p:nvSpPr>
        <p:spPr>
          <a:xfrm>
            <a:off x="7752184"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47" name="Rectangle 46"/>
          <p:cNvSpPr/>
          <p:nvPr/>
        </p:nvSpPr>
        <p:spPr>
          <a:xfrm>
            <a:off x="7752184" y="198884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p:cNvSpPr/>
          <p:nvPr/>
        </p:nvSpPr>
        <p:spPr>
          <a:xfrm>
            <a:off x="7752184" y="256490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MOV R0,#2</a:t>
            </a:r>
          </a:p>
        </p:txBody>
      </p:sp>
      <p:sp>
        <p:nvSpPr>
          <p:cNvPr id="54" name="Rectangle 53"/>
          <p:cNvSpPr/>
          <p:nvPr/>
        </p:nvSpPr>
        <p:spPr>
          <a:xfrm>
            <a:off x="7752184" y="292494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BL QUAD</a:t>
            </a:r>
          </a:p>
        </p:txBody>
      </p:sp>
      <p:sp>
        <p:nvSpPr>
          <p:cNvPr id="55" name="Rectangle 54"/>
          <p:cNvSpPr/>
          <p:nvPr/>
        </p:nvSpPr>
        <p:spPr>
          <a:xfrm>
            <a:off x="7752184" y="580526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BX LR</a:t>
            </a:r>
          </a:p>
        </p:txBody>
      </p:sp>
      <p:sp>
        <p:nvSpPr>
          <p:cNvPr id="56" name="Rectangle 55"/>
          <p:cNvSpPr/>
          <p:nvPr/>
        </p:nvSpPr>
        <p:spPr>
          <a:xfrm>
            <a:off x="7752184" y="364502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MUL R0,R0</a:t>
            </a:r>
          </a:p>
        </p:txBody>
      </p:sp>
      <p:grpSp>
        <p:nvGrpSpPr>
          <p:cNvPr id="3" name="Group 66"/>
          <p:cNvGrpSpPr/>
          <p:nvPr/>
        </p:nvGrpSpPr>
        <p:grpSpPr>
          <a:xfrm>
            <a:off x="5303912" y="2204864"/>
            <a:ext cx="1872208" cy="369332"/>
            <a:chOff x="4716016" y="1628800"/>
            <a:chExt cx="1872208" cy="369332"/>
          </a:xfrm>
        </p:grpSpPr>
        <p:sp>
          <p:nvSpPr>
            <p:cNvPr id="61" name="Rectangle 60"/>
            <p:cNvSpPr/>
            <p:nvPr/>
          </p:nvSpPr>
          <p:spPr>
            <a:xfrm>
              <a:off x="5292080"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0x02</a:t>
              </a:r>
              <a:endParaRPr lang="en-GB" dirty="0">
                <a:solidFill>
                  <a:schemeClr val="tx1"/>
                </a:solidFill>
              </a:endParaRPr>
            </a:p>
          </p:txBody>
        </p:sp>
        <p:sp>
          <p:nvSpPr>
            <p:cNvPr id="62" name="TextBox 61"/>
            <p:cNvSpPr txBox="1"/>
            <p:nvPr/>
          </p:nvSpPr>
          <p:spPr>
            <a:xfrm>
              <a:off x="4716016" y="1628800"/>
              <a:ext cx="576064" cy="369332"/>
            </a:xfrm>
            <a:prstGeom prst="rect">
              <a:avLst/>
            </a:prstGeom>
            <a:noFill/>
          </p:spPr>
          <p:txBody>
            <a:bodyPr wrap="square" rtlCol="0">
              <a:spAutoFit/>
            </a:bodyPr>
            <a:lstStyle/>
            <a:p>
              <a:r>
                <a:rPr lang="en-GB" dirty="0"/>
                <a:t>R0</a:t>
              </a:r>
            </a:p>
          </p:txBody>
        </p:sp>
      </p:grpSp>
      <p:grpSp>
        <p:nvGrpSpPr>
          <p:cNvPr id="5" name="Group 72"/>
          <p:cNvGrpSpPr/>
          <p:nvPr/>
        </p:nvGrpSpPr>
        <p:grpSpPr>
          <a:xfrm>
            <a:off x="5303912" y="4149080"/>
            <a:ext cx="1872208" cy="369332"/>
            <a:chOff x="4716016" y="1628800"/>
            <a:chExt cx="1872208" cy="369332"/>
          </a:xfrm>
        </p:grpSpPr>
        <p:sp>
          <p:nvSpPr>
            <p:cNvPr id="67" name="Rectangle 66"/>
            <p:cNvSpPr/>
            <p:nvPr/>
          </p:nvSpPr>
          <p:spPr>
            <a:xfrm>
              <a:off x="5292080"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TextBox 67"/>
            <p:cNvSpPr txBox="1"/>
            <p:nvPr/>
          </p:nvSpPr>
          <p:spPr>
            <a:xfrm>
              <a:off x="4716016" y="1628800"/>
              <a:ext cx="576064" cy="369332"/>
            </a:xfrm>
            <a:prstGeom prst="rect">
              <a:avLst/>
            </a:prstGeom>
            <a:noFill/>
          </p:spPr>
          <p:txBody>
            <a:bodyPr wrap="square" rtlCol="0">
              <a:spAutoFit/>
            </a:bodyPr>
            <a:lstStyle/>
            <a:p>
              <a:r>
                <a:rPr lang="en-GB" dirty="0"/>
                <a:t>PC</a:t>
              </a:r>
            </a:p>
          </p:txBody>
        </p:sp>
      </p:grpSp>
      <p:sp>
        <p:nvSpPr>
          <p:cNvPr id="69" name="TextBox 68"/>
          <p:cNvSpPr txBox="1"/>
          <p:nvPr/>
        </p:nvSpPr>
        <p:spPr>
          <a:xfrm>
            <a:off x="5816849" y="4149080"/>
            <a:ext cx="1440160" cy="369332"/>
          </a:xfrm>
          <a:prstGeom prst="rect">
            <a:avLst/>
          </a:prstGeom>
          <a:noFill/>
        </p:spPr>
        <p:txBody>
          <a:bodyPr wrap="square" rtlCol="0">
            <a:spAutoFit/>
          </a:bodyPr>
          <a:lstStyle/>
          <a:p>
            <a:pPr algn="ctr"/>
            <a:r>
              <a:rPr lang="en-GB" dirty="0">
                <a:solidFill>
                  <a:srgbClr val="FF0000"/>
                </a:solidFill>
              </a:rPr>
              <a:t>0x0800014C</a:t>
            </a:r>
          </a:p>
        </p:txBody>
      </p:sp>
      <p:grpSp>
        <p:nvGrpSpPr>
          <p:cNvPr id="6" name="Group 82"/>
          <p:cNvGrpSpPr/>
          <p:nvPr/>
        </p:nvGrpSpPr>
        <p:grpSpPr>
          <a:xfrm>
            <a:off x="5303912" y="3789040"/>
            <a:ext cx="1872208" cy="369332"/>
            <a:chOff x="4716016" y="1628800"/>
            <a:chExt cx="1872208" cy="369332"/>
          </a:xfrm>
        </p:grpSpPr>
        <p:sp>
          <p:nvSpPr>
            <p:cNvPr id="74" name="Rectangle 73"/>
            <p:cNvSpPr/>
            <p:nvPr/>
          </p:nvSpPr>
          <p:spPr>
            <a:xfrm>
              <a:off x="5292080"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5" name="TextBox 74"/>
            <p:cNvSpPr txBox="1"/>
            <p:nvPr/>
          </p:nvSpPr>
          <p:spPr>
            <a:xfrm>
              <a:off x="4716016" y="1628800"/>
              <a:ext cx="576064" cy="369332"/>
            </a:xfrm>
            <a:prstGeom prst="rect">
              <a:avLst/>
            </a:prstGeom>
            <a:noFill/>
          </p:spPr>
          <p:txBody>
            <a:bodyPr wrap="square" rtlCol="0">
              <a:spAutoFit/>
            </a:bodyPr>
            <a:lstStyle/>
            <a:p>
              <a:r>
                <a:rPr lang="en-GB" dirty="0"/>
                <a:t>LR</a:t>
              </a:r>
            </a:p>
          </p:txBody>
        </p:sp>
      </p:grpSp>
      <p:grpSp>
        <p:nvGrpSpPr>
          <p:cNvPr id="7" name="Group 88"/>
          <p:cNvGrpSpPr/>
          <p:nvPr/>
        </p:nvGrpSpPr>
        <p:grpSpPr>
          <a:xfrm>
            <a:off x="5303912" y="3429000"/>
            <a:ext cx="1872208" cy="369332"/>
            <a:chOff x="4716016" y="1628800"/>
            <a:chExt cx="1872208" cy="369332"/>
          </a:xfrm>
        </p:grpSpPr>
        <p:sp>
          <p:nvSpPr>
            <p:cNvPr id="80" name="Rectangle 79"/>
            <p:cNvSpPr/>
            <p:nvPr/>
          </p:nvSpPr>
          <p:spPr>
            <a:xfrm>
              <a:off x="5292080"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TextBox 80"/>
            <p:cNvSpPr txBox="1"/>
            <p:nvPr/>
          </p:nvSpPr>
          <p:spPr>
            <a:xfrm>
              <a:off x="4716016" y="1628800"/>
              <a:ext cx="576064" cy="369332"/>
            </a:xfrm>
            <a:prstGeom prst="rect">
              <a:avLst/>
            </a:prstGeom>
            <a:noFill/>
          </p:spPr>
          <p:txBody>
            <a:bodyPr wrap="square" rtlCol="0">
              <a:spAutoFit/>
            </a:bodyPr>
            <a:lstStyle/>
            <a:p>
              <a:r>
                <a:rPr lang="en-GB" dirty="0"/>
                <a:t>SP</a:t>
              </a:r>
            </a:p>
          </p:txBody>
        </p:sp>
      </p:grpSp>
      <p:sp>
        <p:nvSpPr>
          <p:cNvPr id="82" name="TextBox 81"/>
          <p:cNvSpPr txBox="1"/>
          <p:nvPr/>
        </p:nvSpPr>
        <p:spPr>
          <a:xfrm>
            <a:off x="5879976" y="3429000"/>
            <a:ext cx="1368152" cy="369332"/>
          </a:xfrm>
          <a:prstGeom prst="rect">
            <a:avLst/>
          </a:prstGeom>
          <a:noFill/>
        </p:spPr>
        <p:txBody>
          <a:bodyPr wrap="square" rtlCol="0">
            <a:spAutoFit/>
          </a:bodyPr>
          <a:lstStyle/>
          <a:p>
            <a:pPr algn="ctr"/>
            <a:r>
              <a:rPr lang="en-GB" dirty="0">
                <a:solidFill>
                  <a:srgbClr val="3333FF"/>
                </a:solidFill>
              </a:rPr>
              <a:t>0x20000200</a:t>
            </a:r>
          </a:p>
        </p:txBody>
      </p:sp>
      <p:sp>
        <p:nvSpPr>
          <p:cNvPr id="66" name="TextBox 65"/>
          <p:cNvSpPr txBox="1"/>
          <p:nvPr/>
        </p:nvSpPr>
        <p:spPr>
          <a:xfrm>
            <a:off x="5879976" y="3789040"/>
            <a:ext cx="1368152" cy="369332"/>
          </a:xfrm>
          <a:prstGeom prst="rect">
            <a:avLst/>
          </a:prstGeom>
          <a:noFill/>
        </p:spPr>
        <p:txBody>
          <a:bodyPr wrap="square" rtlCol="0">
            <a:spAutoFit/>
          </a:bodyPr>
          <a:lstStyle/>
          <a:p>
            <a:pPr algn="ctr"/>
            <a:r>
              <a:rPr lang="en-GB" dirty="0">
                <a:solidFill>
                  <a:srgbClr val="FF00FF"/>
                </a:solidFill>
              </a:rPr>
              <a:t>0x08000140</a:t>
            </a:r>
          </a:p>
        </p:txBody>
      </p:sp>
      <p:cxnSp>
        <p:nvCxnSpPr>
          <p:cNvPr id="71" name="Straight Arrow Connector 70"/>
          <p:cNvCxnSpPr>
            <a:stCxn id="74" idx="3"/>
            <a:endCxn id="37" idx="1"/>
          </p:cNvCxnSpPr>
          <p:nvPr/>
        </p:nvCxnSpPr>
        <p:spPr>
          <a:xfrm flipV="1">
            <a:off x="7176120" y="3465004"/>
            <a:ext cx="576064" cy="504056"/>
          </a:xfrm>
          <a:prstGeom prst="straightConnector1">
            <a:avLst/>
          </a:prstGeom>
          <a:ln w="28575">
            <a:solidFill>
              <a:srgbClr val="FF00FF"/>
            </a:solidFill>
            <a:tailEnd type="arrow"/>
          </a:ln>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7320136" y="3645024"/>
            <a:ext cx="504056" cy="369332"/>
          </a:xfrm>
          <a:prstGeom prst="rect">
            <a:avLst/>
          </a:prstGeom>
          <a:noFill/>
        </p:spPr>
        <p:txBody>
          <a:bodyPr wrap="square" rtlCol="0">
            <a:spAutoFit/>
          </a:bodyPr>
          <a:lstStyle/>
          <a:p>
            <a:pPr algn="ctr"/>
            <a:r>
              <a:rPr lang="en-GB" dirty="0"/>
              <a:t>SQ</a:t>
            </a:r>
          </a:p>
        </p:txBody>
      </p:sp>
      <p:sp>
        <p:nvSpPr>
          <p:cNvPr id="53" name="TextBox 52"/>
          <p:cNvSpPr txBox="1"/>
          <p:nvPr/>
        </p:nvSpPr>
        <p:spPr>
          <a:xfrm>
            <a:off x="7104112" y="4365104"/>
            <a:ext cx="792088" cy="338554"/>
          </a:xfrm>
          <a:prstGeom prst="rect">
            <a:avLst/>
          </a:prstGeom>
          <a:noFill/>
        </p:spPr>
        <p:txBody>
          <a:bodyPr wrap="square" rtlCol="0">
            <a:spAutoFit/>
          </a:bodyPr>
          <a:lstStyle/>
          <a:p>
            <a:pPr algn="ctr"/>
            <a:r>
              <a:rPr lang="en-GB" sz="1600" dirty="0"/>
              <a:t>QUAD</a:t>
            </a:r>
          </a:p>
        </p:txBody>
      </p:sp>
      <p:sp>
        <p:nvSpPr>
          <p:cNvPr id="8" name="Slide Number Placeholder 7"/>
          <p:cNvSpPr>
            <a:spLocks noGrp="1"/>
          </p:cNvSpPr>
          <p:nvPr>
            <p:ph type="sldNum" sz="quarter" idx="12"/>
          </p:nvPr>
        </p:nvSpPr>
        <p:spPr/>
        <p:txBody>
          <a:bodyPr/>
          <a:lstStyle/>
          <a:p>
            <a:fld id="{EA7C8D44-3667-46F6-9772-CC52308E2A7F}" type="slidenum">
              <a:rPr kumimoji="0" lang="en-US" smtClean="0"/>
              <a:pPr/>
              <a:t>39</a:t>
            </a:fld>
            <a:endParaRPr kumimoji="0" lang="en-US"/>
          </a:p>
        </p:txBody>
      </p:sp>
      <p:cxnSp>
        <p:nvCxnSpPr>
          <p:cNvPr id="57" name="Straight Arrow Connector 56"/>
          <p:cNvCxnSpPr/>
          <p:nvPr/>
        </p:nvCxnSpPr>
        <p:spPr>
          <a:xfrm flipV="1">
            <a:off x="7176120" y="1448780"/>
            <a:ext cx="576064" cy="2160240"/>
          </a:xfrm>
          <a:prstGeom prst="straightConnector1">
            <a:avLst/>
          </a:prstGeom>
          <a:ln w="28575">
            <a:solidFill>
              <a:srgbClr val="3333FF"/>
            </a:solidFill>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5029201" y="5417880"/>
            <a:ext cx="1874231" cy="646331"/>
          </a:xfrm>
          <a:prstGeom prst="rect">
            <a:avLst/>
          </a:prstGeom>
          <a:solidFill>
            <a:srgbClr val="3333FF"/>
          </a:solidFill>
        </p:spPr>
        <p:txBody>
          <a:bodyPr wrap="none" rtlCol="0">
            <a:spAutoFit/>
          </a:bodyPr>
          <a:lstStyle/>
          <a:p>
            <a:pPr algn="ctr"/>
            <a:r>
              <a:rPr lang="en-US" dirty="0">
                <a:solidFill>
                  <a:schemeClr val="bg1"/>
                </a:solidFill>
              </a:rPr>
              <a:t>Preserve </a:t>
            </a:r>
          </a:p>
          <a:p>
            <a:pPr algn="ctr"/>
            <a:r>
              <a:rPr lang="en-US" dirty="0">
                <a:solidFill>
                  <a:schemeClr val="bg1"/>
                </a:solidFill>
              </a:rPr>
              <a:t>Link Register (LR)</a:t>
            </a:r>
          </a:p>
        </p:txBody>
      </p:sp>
      <p:sp>
        <p:nvSpPr>
          <p:cNvPr id="59" name="TextBox 58">
            <a:extLst>
              <a:ext uri="{FF2B5EF4-FFF2-40B4-BE49-F238E27FC236}">
                <a16:creationId xmlns:a16="http://schemas.microsoft.com/office/drawing/2014/main" id="{7B7D1593-DC89-413C-9064-93815FE6F571}"/>
              </a:ext>
            </a:extLst>
          </p:cNvPr>
          <p:cNvSpPr txBox="1"/>
          <p:nvPr/>
        </p:nvSpPr>
        <p:spPr>
          <a:xfrm>
            <a:off x="9048328" y="1268760"/>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0x20000200</a:t>
            </a:r>
          </a:p>
        </p:txBody>
      </p:sp>
      <p:sp>
        <p:nvSpPr>
          <p:cNvPr id="60" name="TextBox 59">
            <a:extLst>
              <a:ext uri="{FF2B5EF4-FFF2-40B4-BE49-F238E27FC236}">
                <a16:creationId xmlns:a16="http://schemas.microsoft.com/office/drawing/2014/main" id="{FB4C7D0A-12F9-44D5-BF3D-340E4EC712E7}"/>
              </a:ext>
            </a:extLst>
          </p:cNvPr>
          <p:cNvSpPr txBox="1"/>
          <p:nvPr/>
        </p:nvSpPr>
        <p:spPr>
          <a:xfrm>
            <a:off x="9048328" y="1628800"/>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0x200001FC</a:t>
            </a:r>
          </a:p>
        </p:txBody>
      </p:sp>
      <p:sp>
        <p:nvSpPr>
          <p:cNvPr id="63" name="TextBox 62">
            <a:extLst>
              <a:ext uri="{FF2B5EF4-FFF2-40B4-BE49-F238E27FC236}">
                <a16:creationId xmlns:a16="http://schemas.microsoft.com/office/drawing/2014/main" id="{29749B29-1A24-4965-BEF9-FA29D403895E}"/>
              </a:ext>
            </a:extLst>
          </p:cNvPr>
          <p:cNvSpPr txBox="1"/>
          <p:nvPr/>
        </p:nvSpPr>
        <p:spPr>
          <a:xfrm>
            <a:off x="9048328" y="1988840"/>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0x200001F8</a:t>
            </a:r>
          </a:p>
        </p:txBody>
      </p:sp>
      <p:grpSp>
        <p:nvGrpSpPr>
          <p:cNvPr id="64" name="Group 63">
            <a:extLst>
              <a:ext uri="{FF2B5EF4-FFF2-40B4-BE49-F238E27FC236}">
                <a16:creationId xmlns:a16="http://schemas.microsoft.com/office/drawing/2014/main" id="{A5AFBC52-C623-43E7-A5FF-7162A51A53EB}"/>
              </a:ext>
            </a:extLst>
          </p:cNvPr>
          <p:cNvGrpSpPr/>
          <p:nvPr/>
        </p:nvGrpSpPr>
        <p:grpSpPr>
          <a:xfrm>
            <a:off x="9048328" y="2564904"/>
            <a:ext cx="1391072" cy="3578914"/>
            <a:chOff x="7524328" y="2564904"/>
            <a:chExt cx="1391072" cy="3578914"/>
          </a:xfrm>
        </p:grpSpPr>
        <p:sp>
          <p:nvSpPr>
            <p:cNvPr id="65" name="TextBox 64">
              <a:extLst>
                <a:ext uri="{FF2B5EF4-FFF2-40B4-BE49-F238E27FC236}">
                  <a16:creationId xmlns:a16="http://schemas.microsoft.com/office/drawing/2014/main" id="{FD566E2B-381A-435E-ACFC-280D92A2C63D}"/>
                </a:ext>
              </a:extLst>
            </p:cNvPr>
            <p:cNvSpPr txBox="1"/>
            <p:nvPr/>
          </p:nvSpPr>
          <p:spPr>
            <a:xfrm>
              <a:off x="7524328" y="4365104"/>
              <a:ext cx="139107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0x0800014C</a:t>
              </a:r>
            </a:p>
          </p:txBody>
        </p:sp>
        <p:sp>
          <p:nvSpPr>
            <p:cNvPr id="70" name="TextBox 69">
              <a:extLst>
                <a:ext uri="{FF2B5EF4-FFF2-40B4-BE49-F238E27FC236}">
                  <a16:creationId xmlns:a16="http://schemas.microsoft.com/office/drawing/2014/main" id="{868E164D-C5D0-4459-A755-F70199264272}"/>
                </a:ext>
              </a:extLst>
            </p:cNvPr>
            <p:cNvSpPr txBox="1"/>
            <p:nvPr/>
          </p:nvSpPr>
          <p:spPr>
            <a:xfrm>
              <a:off x="7524328" y="4725144"/>
              <a:ext cx="139107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0x08000150</a:t>
              </a:r>
            </a:p>
          </p:txBody>
        </p:sp>
        <p:sp>
          <p:nvSpPr>
            <p:cNvPr id="72" name="TextBox 71">
              <a:extLst>
                <a:ext uri="{FF2B5EF4-FFF2-40B4-BE49-F238E27FC236}">
                  <a16:creationId xmlns:a16="http://schemas.microsoft.com/office/drawing/2014/main" id="{6941CFD5-98CA-4B3D-A762-57D39BB9F9EF}"/>
                </a:ext>
              </a:extLst>
            </p:cNvPr>
            <p:cNvSpPr txBox="1"/>
            <p:nvPr/>
          </p:nvSpPr>
          <p:spPr>
            <a:xfrm>
              <a:off x="7524328" y="328498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0x08000140</a:t>
              </a:r>
            </a:p>
          </p:txBody>
        </p:sp>
        <p:sp>
          <p:nvSpPr>
            <p:cNvPr id="73" name="TextBox 72">
              <a:extLst>
                <a:ext uri="{FF2B5EF4-FFF2-40B4-BE49-F238E27FC236}">
                  <a16:creationId xmlns:a16="http://schemas.microsoft.com/office/drawing/2014/main" id="{80FC1476-82CD-4479-B4AF-1AA5D3BDFCC2}"/>
                </a:ext>
              </a:extLst>
            </p:cNvPr>
            <p:cNvSpPr txBox="1"/>
            <p:nvPr/>
          </p:nvSpPr>
          <p:spPr>
            <a:xfrm>
              <a:off x="7524328" y="400506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0x08000148</a:t>
              </a:r>
            </a:p>
          </p:txBody>
        </p:sp>
        <p:sp>
          <p:nvSpPr>
            <p:cNvPr id="76" name="TextBox 75">
              <a:extLst>
                <a:ext uri="{FF2B5EF4-FFF2-40B4-BE49-F238E27FC236}">
                  <a16:creationId xmlns:a16="http://schemas.microsoft.com/office/drawing/2014/main" id="{84DD3EF4-468C-4D55-859E-CA6CC1531B33}"/>
                </a:ext>
              </a:extLst>
            </p:cNvPr>
            <p:cNvSpPr txBox="1"/>
            <p:nvPr/>
          </p:nvSpPr>
          <p:spPr>
            <a:xfrm>
              <a:off x="7524328" y="508518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0x08000154</a:t>
              </a:r>
            </a:p>
          </p:txBody>
        </p:sp>
        <p:sp>
          <p:nvSpPr>
            <p:cNvPr id="77" name="TextBox 76">
              <a:extLst>
                <a:ext uri="{FF2B5EF4-FFF2-40B4-BE49-F238E27FC236}">
                  <a16:creationId xmlns:a16="http://schemas.microsoft.com/office/drawing/2014/main" id="{C505FE23-3218-49F1-82C7-D3511B3DDC17}"/>
                </a:ext>
              </a:extLst>
            </p:cNvPr>
            <p:cNvSpPr txBox="1"/>
            <p:nvPr/>
          </p:nvSpPr>
          <p:spPr>
            <a:xfrm>
              <a:off x="7524328" y="544522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0x08000158</a:t>
              </a:r>
            </a:p>
          </p:txBody>
        </p:sp>
        <p:sp>
          <p:nvSpPr>
            <p:cNvPr id="91" name="TextBox 90">
              <a:extLst>
                <a:ext uri="{FF2B5EF4-FFF2-40B4-BE49-F238E27FC236}">
                  <a16:creationId xmlns:a16="http://schemas.microsoft.com/office/drawing/2014/main" id="{BB44E353-B37A-4081-A23B-F08D8D18EB09}"/>
                </a:ext>
              </a:extLst>
            </p:cNvPr>
            <p:cNvSpPr txBox="1"/>
            <p:nvPr/>
          </p:nvSpPr>
          <p:spPr>
            <a:xfrm>
              <a:off x="7524328" y="256490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0x08000138</a:t>
              </a:r>
            </a:p>
          </p:txBody>
        </p:sp>
        <p:sp>
          <p:nvSpPr>
            <p:cNvPr id="92" name="TextBox 91">
              <a:extLst>
                <a:ext uri="{FF2B5EF4-FFF2-40B4-BE49-F238E27FC236}">
                  <a16:creationId xmlns:a16="http://schemas.microsoft.com/office/drawing/2014/main" id="{B3607A30-5317-45CB-9D01-54E3C1876334}"/>
                </a:ext>
              </a:extLst>
            </p:cNvPr>
            <p:cNvSpPr txBox="1"/>
            <p:nvPr/>
          </p:nvSpPr>
          <p:spPr>
            <a:xfrm>
              <a:off x="7524328" y="2924944"/>
              <a:ext cx="139107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0x0800013C</a:t>
              </a:r>
            </a:p>
          </p:txBody>
        </p:sp>
        <p:sp>
          <p:nvSpPr>
            <p:cNvPr id="93" name="TextBox 92">
              <a:extLst>
                <a:ext uri="{FF2B5EF4-FFF2-40B4-BE49-F238E27FC236}">
                  <a16:creationId xmlns:a16="http://schemas.microsoft.com/office/drawing/2014/main" id="{B59350E1-F032-4583-A35D-D5F5AD6F7152}"/>
                </a:ext>
              </a:extLst>
            </p:cNvPr>
            <p:cNvSpPr txBox="1"/>
            <p:nvPr/>
          </p:nvSpPr>
          <p:spPr>
            <a:xfrm>
              <a:off x="7524328" y="364502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0x08000144</a:t>
              </a:r>
            </a:p>
          </p:txBody>
        </p:sp>
        <p:sp>
          <p:nvSpPr>
            <p:cNvPr id="94" name="TextBox 93">
              <a:extLst>
                <a:ext uri="{FF2B5EF4-FFF2-40B4-BE49-F238E27FC236}">
                  <a16:creationId xmlns:a16="http://schemas.microsoft.com/office/drawing/2014/main" id="{C8D31463-A76A-45E6-AA08-F44B91A3ACB5}"/>
                </a:ext>
              </a:extLst>
            </p:cNvPr>
            <p:cNvSpPr txBox="1"/>
            <p:nvPr/>
          </p:nvSpPr>
          <p:spPr>
            <a:xfrm>
              <a:off x="7524328" y="5805264"/>
              <a:ext cx="139107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0x0800015C</a:t>
              </a:r>
            </a:p>
          </p:txBody>
        </p:sp>
      </p:grpSp>
      <p:sp>
        <p:nvSpPr>
          <p:cNvPr id="10" name="TextBox 9">
            <a:extLst>
              <a:ext uri="{FF2B5EF4-FFF2-40B4-BE49-F238E27FC236}">
                <a16:creationId xmlns:a16="http://schemas.microsoft.com/office/drawing/2014/main" id="{9FD2126C-1ED1-1999-4375-66E07F2468C4}"/>
              </a:ext>
            </a:extLst>
          </p:cNvPr>
          <p:cNvSpPr txBox="1"/>
          <p:nvPr/>
        </p:nvSpPr>
        <p:spPr>
          <a:xfrm>
            <a:off x="7955936" y="891841"/>
            <a:ext cx="752264" cy="400110"/>
          </a:xfrm>
          <a:prstGeom prst="rect">
            <a:avLst/>
          </a:prstGeom>
          <a:noFill/>
        </p:spPr>
        <p:txBody>
          <a:bodyPr wrap="square">
            <a:spAutoFit/>
          </a:bodyPr>
          <a:lstStyle/>
          <a:p>
            <a:r>
              <a:rPr lang="en-GB" sz="2000" dirty="0"/>
              <a:t>Stack</a:t>
            </a:r>
          </a:p>
        </p:txBody>
      </p:sp>
    </p:spTree>
    <p:extLst>
      <p:ext uri="{BB962C8B-B14F-4D97-AF65-F5344CB8AC3E}">
        <p14:creationId xmlns:p14="http://schemas.microsoft.com/office/powerpoint/2010/main" val="1641096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A35802-2AC1-0C44-997F-44538CE04D8A}"/>
              </a:ext>
            </a:extLst>
          </p:cNvPr>
          <p:cNvSpPr>
            <a:spLocks noGrp="1"/>
          </p:cNvSpPr>
          <p:nvPr>
            <p:ph type="title"/>
          </p:nvPr>
        </p:nvSpPr>
        <p:spPr/>
        <p:txBody>
          <a:bodyPr/>
          <a:lstStyle/>
          <a:p>
            <a:r>
              <a:rPr lang="en-US" dirty="0"/>
              <a:t>Typical Usage of Stack</a:t>
            </a:r>
          </a:p>
        </p:txBody>
      </p:sp>
      <p:sp>
        <p:nvSpPr>
          <p:cNvPr id="3" name="Slide Number Placeholder 2">
            <a:extLst>
              <a:ext uri="{FF2B5EF4-FFF2-40B4-BE49-F238E27FC236}">
                <a16:creationId xmlns:a16="http://schemas.microsoft.com/office/drawing/2014/main" id="{7B5A7AA9-63CC-E340-96C9-C9B66089B993}"/>
              </a:ext>
            </a:extLst>
          </p:cNvPr>
          <p:cNvSpPr>
            <a:spLocks noGrp="1"/>
          </p:cNvSpPr>
          <p:nvPr>
            <p:ph type="sldNum" sz="quarter" idx="12"/>
          </p:nvPr>
        </p:nvSpPr>
        <p:spPr/>
        <p:txBody>
          <a:bodyPr/>
          <a:lstStyle/>
          <a:p>
            <a:fld id="{EA7C8D44-3667-46F6-9772-CC52308E2A7F}" type="slidenum">
              <a:rPr kumimoji="0" lang="en-US" smtClean="0"/>
              <a:pPr/>
              <a:t>4</a:t>
            </a:fld>
            <a:endParaRPr kumimoji="0" lang="en-US" dirty="0"/>
          </a:p>
        </p:txBody>
      </p:sp>
      <p:sp>
        <p:nvSpPr>
          <p:cNvPr id="4" name="Content Placeholder 3">
            <a:extLst>
              <a:ext uri="{FF2B5EF4-FFF2-40B4-BE49-F238E27FC236}">
                <a16:creationId xmlns:a16="http://schemas.microsoft.com/office/drawing/2014/main" id="{B7E82954-DF96-564B-9A88-CC388580C3EC}"/>
              </a:ext>
            </a:extLst>
          </p:cNvPr>
          <p:cNvSpPr>
            <a:spLocks noGrp="1"/>
          </p:cNvSpPr>
          <p:nvPr>
            <p:ph sz="quarter" idx="1"/>
          </p:nvPr>
        </p:nvSpPr>
        <p:spPr>
          <a:xfrm>
            <a:off x="613317" y="1492857"/>
            <a:ext cx="8229600" cy="2895600"/>
          </a:xfrm>
        </p:spPr>
        <p:txBody>
          <a:bodyPr/>
          <a:lstStyle/>
          <a:p>
            <a:r>
              <a:rPr lang="en-US" dirty="0"/>
              <a:t>Why need stack? </a:t>
            </a:r>
          </a:p>
          <a:p>
            <a:pPr lvl="1"/>
            <a:r>
              <a:rPr lang="en-US" dirty="0"/>
              <a:t>Saving the original contents of processor’s registers at the beginning a subroutine (Contents are restored at the end of a subroutine)</a:t>
            </a:r>
          </a:p>
          <a:p>
            <a:pPr lvl="1"/>
            <a:r>
              <a:rPr lang="en-US" dirty="0"/>
              <a:t>Storing local variables in a subroutine</a:t>
            </a:r>
          </a:p>
          <a:p>
            <a:pPr lvl="1"/>
            <a:r>
              <a:rPr lang="en-US" dirty="0"/>
              <a:t>Passing extra arguments to a subroutine</a:t>
            </a:r>
          </a:p>
          <a:p>
            <a:pPr lvl="1"/>
            <a:r>
              <a:rPr lang="en-US" dirty="0"/>
              <a:t>Saving processor’s registers upon an interrupt </a:t>
            </a:r>
          </a:p>
        </p:txBody>
      </p:sp>
    </p:spTree>
    <p:extLst>
      <p:ext uri="{BB962C8B-B14F-4D97-AF65-F5344CB8AC3E}">
        <p14:creationId xmlns:p14="http://schemas.microsoft.com/office/powerpoint/2010/main" val="27974569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Example: R0 = R0</a:t>
            </a:r>
            <a:r>
              <a:rPr lang="en-GB" baseline="30000" dirty="0"/>
              <a:t>4</a:t>
            </a:r>
          </a:p>
        </p:txBody>
      </p:sp>
      <p:sp>
        <p:nvSpPr>
          <p:cNvPr id="4" name="Content Placeholder 3"/>
          <p:cNvSpPr>
            <a:spLocks noGrp="1"/>
          </p:cNvSpPr>
          <p:nvPr>
            <p:ph sz="half" idx="1"/>
          </p:nvPr>
        </p:nvSpPr>
        <p:spPr>
          <a:xfrm>
            <a:off x="1981200" y="1295400"/>
            <a:ext cx="2386608" cy="4953000"/>
          </a:xfrm>
        </p:spPr>
        <p:style>
          <a:lnRef idx="2">
            <a:schemeClr val="accent1"/>
          </a:lnRef>
          <a:fillRef idx="1">
            <a:schemeClr val="lt1"/>
          </a:fillRef>
          <a:effectRef idx="0">
            <a:schemeClr val="accent1"/>
          </a:effectRef>
          <a:fontRef idx="minor">
            <a:schemeClr val="dk1"/>
          </a:fontRef>
        </p:style>
        <p:txBody>
          <a:bodyPr>
            <a:noAutofit/>
          </a:bodyPr>
          <a:lstStyle/>
          <a:p>
            <a:pPr>
              <a:buNone/>
            </a:pPr>
            <a:r>
              <a:rPr lang="en-GB" sz="1800" b="1" dirty="0">
                <a:latin typeface="Courier New" pitchFamily="49" charset="0"/>
                <a:cs typeface="Courier New" pitchFamily="49" charset="0"/>
              </a:rPr>
              <a:t>		MOV R0,#2</a:t>
            </a:r>
          </a:p>
          <a:p>
            <a:pPr>
              <a:buNone/>
            </a:pPr>
            <a:r>
              <a:rPr lang="en-GB" sz="1800" b="1" dirty="0">
                <a:latin typeface="Courier New" pitchFamily="49" charset="0"/>
                <a:cs typeface="Courier New" pitchFamily="49" charset="0"/>
              </a:rPr>
              <a:t>		BL QUAD</a:t>
            </a:r>
          </a:p>
          <a:p>
            <a:pPr>
              <a:buNone/>
            </a:pPr>
            <a:r>
              <a:rPr lang="en-GB" sz="1800" b="1" dirty="0">
                <a:latin typeface="Courier New" pitchFamily="49" charset="0"/>
                <a:cs typeface="Courier New" pitchFamily="49" charset="0"/>
              </a:rPr>
              <a:t>		B ENDL</a:t>
            </a:r>
          </a:p>
          <a:p>
            <a:pPr>
              <a:buNone/>
            </a:pPr>
            <a:endParaRPr lang="en-GB" sz="1800" b="1" dirty="0">
              <a:latin typeface="Courier New" pitchFamily="49" charset="0"/>
              <a:cs typeface="Courier New" pitchFamily="49" charset="0"/>
            </a:endParaRPr>
          </a:p>
          <a:p>
            <a:pPr>
              <a:buNone/>
            </a:pPr>
            <a:r>
              <a:rPr lang="en-GB" sz="1800" b="1" dirty="0">
                <a:latin typeface="Courier New" pitchFamily="49" charset="0"/>
                <a:cs typeface="Courier New" pitchFamily="49" charset="0"/>
              </a:rPr>
              <a:t>SQ		MUL R0,R0</a:t>
            </a:r>
          </a:p>
          <a:p>
            <a:pPr>
              <a:buNone/>
            </a:pPr>
            <a:r>
              <a:rPr lang="en-GB" sz="1800" b="1" dirty="0">
                <a:latin typeface="Courier New" pitchFamily="49" charset="0"/>
                <a:cs typeface="Courier New" pitchFamily="49" charset="0"/>
              </a:rPr>
              <a:t>		BX LR</a:t>
            </a:r>
          </a:p>
          <a:p>
            <a:pPr>
              <a:buNone/>
            </a:pPr>
            <a:endParaRPr lang="en-GB" sz="1800" b="1" dirty="0">
              <a:latin typeface="Courier New" pitchFamily="49" charset="0"/>
              <a:cs typeface="Courier New" pitchFamily="49" charset="0"/>
            </a:endParaRPr>
          </a:p>
          <a:p>
            <a:pPr>
              <a:buNone/>
            </a:pPr>
            <a:r>
              <a:rPr lang="en-GB" sz="1800" b="1" dirty="0">
                <a:latin typeface="Courier New" pitchFamily="49" charset="0"/>
                <a:cs typeface="Courier New" pitchFamily="49" charset="0"/>
              </a:rPr>
              <a:t>QUAD	PUSH {LR}</a:t>
            </a:r>
          </a:p>
          <a:p>
            <a:pPr>
              <a:buNone/>
            </a:pPr>
            <a:r>
              <a:rPr lang="en-GB" sz="1800" b="1" dirty="0">
                <a:latin typeface="Courier New" pitchFamily="49" charset="0"/>
                <a:cs typeface="Courier New" pitchFamily="49" charset="0"/>
              </a:rPr>
              <a:t>		</a:t>
            </a:r>
            <a:r>
              <a:rPr lang="en-GB" sz="1800" b="1" dirty="0">
                <a:solidFill>
                  <a:srgbClr val="FF0000"/>
                </a:solidFill>
                <a:latin typeface="Courier New" pitchFamily="49" charset="0"/>
                <a:cs typeface="Courier New" pitchFamily="49" charset="0"/>
              </a:rPr>
              <a:t>BL SQ</a:t>
            </a:r>
          </a:p>
          <a:p>
            <a:pPr>
              <a:buNone/>
            </a:pPr>
            <a:r>
              <a:rPr lang="en-GB" sz="1800" b="1" dirty="0">
                <a:latin typeface="Courier New" pitchFamily="49" charset="0"/>
                <a:cs typeface="Courier New" pitchFamily="49" charset="0"/>
              </a:rPr>
              <a:t>		BL SQ</a:t>
            </a:r>
          </a:p>
          <a:p>
            <a:pPr>
              <a:buNone/>
            </a:pPr>
            <a:r>
              <a:rPr lang="en-GB" sz="1800" b="1" dirty="0">
                <a:latin typeface="Courier New" pitchFamily="49" charset="0"/>
                <a:cs typeface="Courier New" pitchFamily="49" charset="0"/>
              </a:rPr>
              <a:t>		POP {LR}</a:t>
            </a:r>
          </a:p>
          <a:p>
            <a:pPr>
              <a:buNone/>
            </a:pPr>
            <a:r>
              <a:rPr lang="en-GB" sz="1800" b="1" dirty="0">
                <a:latin typeface="Courier New" pitchFamily="49" charset="0"/>
                <a:cs typeface="Courier New" pitchFamily="49" charset="0"/>
              </a:rPr>
              <a:t>		BX LR</a:t>
            </a:r>
          </a:p>
          <a:p>
            <a:pPr>
              <a:buNone/>
            </a:pPr>
            <a:r>
              <a:rPr lang="en-GB" sz="1800" b="1" dirty="0">
                <a:latin typeface="Courier New" pitchFamily="49" charset="0"/>
                <a:cs typeface="Courier New" pitchFamily="49" charset="0"/>
              </a:rPr>
              <a:t>ENDL	...</a:t>
            </a:r>
          </a:p>
        </p:txBody>
      </p:sp>
      <p:sp>
        <p:nvSpPr>
          <p:cNvPr id="30" name="Rectangle 29"/>
          <p:cNvSpPr/>
          <p:nvPr/>
        </p:nvSpPr>
        <p:spPr>
          <a:xfrm>
            <a:off x="7752184" y="436510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PUSH {LR}</a:t>
            </a:r>
          </a:p>
        </p:txBody>
      </p:sp>
      <p:sp>
        <p:nvSpPr>
          <p:cNvPr id="35" name="Rectangle 34"/>
          <p:cNvSpPr/>
          <p:nvPr/>
        </p:nvSpPr>
        <p:spPr>
          <a:xfrm>
            <a:off x="7752184" y="5445224"/>
            <a:ext cx="1296144" cy="360040"/>
          </a:xfrm>
          <a:prstGeom prst="rect">
            <a:avLst/>
          </a:prstGeom>
          <a:solidFill>
            <a:schemeClr val="bg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POP {LR}</a:t>
            </a:r>
          </a:p>
        </p:txBody>
      </p:sp>
      <p:sp>
        <p:nvSpPr>
          <p:cNvPr id="36" name="Rectangle 35"/>
          <p:cNvSpPr/>
          <p:nvPr/>
        </p:nvSpPr>
        <p:spPr>
          <a:xfrm>
            <a:off x="7752184" y="472514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dirty="0">
                <a:solidFill>
                  <a:srgbClr val="FF0000"/>
                </a:solidFill>
              </a:rPr>
              <a:t>BL SQ </a:t>
            </a:r>
          </a:p>
        </p:txBody>
      </p:sp>
      <p:sp>
        <p:nvSpPr>
          <p:cNvPr id="37" name="Rectangle 36"/>
          <p:cNvSpPr/>
          <p:nvPr/>
        </p:nvSpPr>
        <p:spPr>
          <a:xfrm>
            <a:off x="7752184" y="328498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FF00FF"/>
                </a:solidFill>
              </a:rPr>
              <a:t>B ENDL</a:t>
            </a:r>
          </a:p>
        </p:txBody>
      </p:sp>
      <p:sp>
        <p:nvSpPr>
          <p:cNvPr id="38" name="Rectangle 37"/>
          <p:cNvSpPr/>
          <p:nvPr/>
        </p:nvSpPr>
        <p:spPr>
          <a:xfrm>
            <a:off x="7752184" y="508518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BL SQ</a:t>
            </a:r>
          </a:p>
        </p:txBody>
      </p:sp>
      <p:sp>
        <p:nvSpPr>
          <p:cNvPr id="39" name="Rectangle 38"/>
          <p:cNvSpPr/>
          <p:nvPr/>
        </p:nvSpPr>
        <p:spPr>
          <a:xfrm>
            <a:off x="7752184" y="400506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BX LR</a:t>
            </a:r>
          </a:p>
        </p:txBody>
      </p:sp>
      <p:sp>
        <p:nvSpPr>
          <p:cNvPr id="44" name="Rectangle 43"/>
          <p:cNvSpPr/>
          <p:nvPr/>
        </p:nvSpPr>
        <p:spPr>
          <a:xfrm>
            <a:off x="7752184" y="126876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solidFill>
                  <a:schemeClr val="tx1"/>
                </a:solidFill>
              </a:rPr>
              <a:t>xxxxxxxx</a:t>
            </a:r>
            <a:endParaRPr lang="en-GB" dirty="0">
              <a:solidFill>
                <a:schemeClr val="tx1"/>
              </a:solidFill>
            </a:endParaRPr>
          </a:p>
        </p:txBody>
      </p:sp>
      <p:sp>
        <p:nvSpPr>
          <p:cNvPr id="46" name="Rectangle 45"/>
          <p:cNvSpPr/>
          <p:nvPr/>
        </p:nvSpPr>
        <p:spPr>
          <a:xfrm>
            <a:off x="7752184"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700" dirty="0">
                <a:solidFill>
                  <a:srgbClr val="3333FF"/>
                </a:solidFill>
              </a:rPr>
              <a:t>0x08000140</a:t>
            </a:r>
            <a:endParaRPr lang="en-GB" sz="1700" dirty="0">
              <a:solidFill>
                <a:schemeClr val="tx1"/>
              </a:solidFill>
            </a:endParaRPr>
          </a:p>
        </p:txBody>
      </p:sp>
      <p:sp>
        <p:nvSpPr>
          <p:cNvPr id="47" name="Rectangle 46"/>
          <p:cNvSpPr/>
          <p:nvPr/>
        </p:nvSpPr>
        <p:spPr>
          <a:xfrm>
            <a:off x="7752184" y="198884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p:cNvSpPr/>
          <p:nvPr/>
        </p:nvSpPr>
        <p:spPr>
          <a:xfrm>
            <a:off x="7752184" y="256490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MOV R0,#2</a:t>
            </a:r>
          </a:p>
        </p:txBody>
      </p:sp>
      <p:sp>
        <p:nvSpPr>
          <p:cNvPr id="54" name="Rectangle 53"/>
          <p:cNvSpPr/>
          <p:nvPr/>
        </p:nvSpPr>
        <p:spPr>
          <a:xfrm>
            <a:off x="7752184" y="292494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BL QUAD</a:t>
            </a:r>
          </a:p>
        </p:txBody>
      </p:sp>
      <p:sp>
        <p:nvSpPr>
          <p:cNvPr id="55" name="Rectangle 54"/>
          <p:cNvSpPr/>
          <p:nvPr/>
        </p:nvSpPr>
        <p:spPr>
          <a:xfrm>
            <a:off x="7752184" y="580526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BX LR</a:t>
            </a:r>
          </a:p>
        </p:txBody>
      </p:sp>
      <p:sp>
        <p:nvSpPr>
          <p:cNvPr id="56" name="Rectangle 55"/>
          <p:cNvSpPr/>
          <p:nvPr/>
        </p:nvSpPr>
        <p:spPr>
          <a:xfrm>
            <a:off x="7752184" y="364502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MUL R0,R0</a:t>
            </a:r>
          </a:p>
        </p:txBody>
      </p:sp>
      <p:grpSp>
        <p:nvGrpSpPr>
          <p:cNvPr id="3" name="Group 66"/>
          <p:cNvGrpSpPr/>
          <p:nvPr/>
        </p:nvGrpSpPr>
        <p:grpSpPr>
          <a:xfrm>
            <a:off x="5303912" y="2204864"/>
            <a:ext cx="1872208" cy="369332"/>
            <a:chOff x="4716016" y="1628800"/>
            <a:chExt cx="1872208" cy="369332"/>
          </a:xfrm>
        </p:grpSpPr>
        <p:sp>
          <p:nvSpPr>
            <p:cNvPr id="61" name="Rectangle 60"/>
            <p:cNvSpPr/>
            <p:nvPr/>
          </p:nvSpPr>
          <p:spPr>
            <a:xfrm>
              <a:off x="5292080"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0x02</a:t>
              </a:r>
              <a:endParaRPr lang="en-GB" dirty="0">
                <a:solidFill>
                  <a:schemeClr val="tx1"/>
                </a:solidFill>
              </a:endParaRPr>
            </a:p>
          </p:txBody>
        </p:sp>
        <p:sp>
          <p:nvSpPr>
            <p:cNvPr id="62" name="TextBox 61"/>
            <p:cNvSpPr txBox="1"/>
            <p:nvPr/>
          </p:nvSpPr>
          <p:spPr>
            <a:xfrm>
              <a:off x="4716016" y="1628800"/>
              <a:ext cx="576064" cy="369332"/>
            </a:xfrm>
            <a:prstGeom prst="rect">
              <a:avLst/>
            </a:prstGeom>
            <a:noFill/>
          </p:spPr>
          <p:txBody>
            <a:bodyPr wrap="square" rtlCol="0">
              <a:spAutoFit/>
            </a:bodyPr>
            <a:lstStyle/>
            <a:p>
              <a:r>
                <a:rPr lang="en-GB" dirty="0"/>
                <a:t>R0</a:t>
              </a:r>
            </a:p>
          </p:txBody>
        </p:sp>
      </p:grpSp>
      <p:grpSp>
        <p:nvGrpSpPr>
          <p:cNvPr id="5" name="Group 72"/>
          <p:cNvGrpSpPr/>
          <p:nvPr/>
        </p:nvGrpSpPr>
        <p:grpSpPr>
          <a:xfrm>
            <a:off x="5303912" y="4149080"/>
            <a:ext cx="1872208" cy="369332"/>
            <a:chOff x="4716016" y="1628800"/>
            <a:chExt cx="1872208" cy="369332"/>
          </a:xfrm>
        </p:grpSpPr>
        <p:sp>
          <p:nvSpPr>
            <p:cNvPr id="67" name="Rectangle 66"/>
            <p:cNvSpPr/>
            <p:nvPr/>
          </p:nvSpPr>
          <p:spPr>
            <a:xfrm>
              <a:off x="5292080"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TextBox 67"/>
            <p:cNvSpPr txBox="1"/>
            <p:nvPr/>
          </p:nvSpPr>
          <p:spPr>
            <a:xfrm>
              <a:off x="4716016" y="1628800"/>
              <a:ext cx="576064" cy="369332"/>
            </a:xfrm>
            <a:prstGeom prst="rect">
              <a:avLst/>
            </a:prstGeom>
            <a:noFill/>
          </p:spPr>
          <p:txBody>
            <a:bodyPr wrap="square" rtlCol="0">
              <a:spAutoFit/>
            </a:bodyPr>
            <a:lstStyle/>
            <a:p>
              <a:r>
                <a:rPr lang="en-GB" dirty="0"/>
                <a:t>PC</a:t>
              </a:r>
            </a:p>
          </p:txBody>
        </p:sp>
      </p:grpSp>
      <p:sp>
        <p:nvSpPr>
          <p:cNvPr id="69" name="TextBox 68"/>
          <p:cNvSpPr txBox="1"/>
          <p:nvPr/>
        </p:nvSpPr>
        <p:spPr>
          <a:xfrm>
            <a:off x="5879976" y="4149080"/>
            <a:ext cx="1368152" cy="369332"/>
          </a:xfrm>
          <a:prstGeom prst="rect">
            <a:avLst/>
          </a:prstGeom>
          <a:noFill/>
        </p:spPr>
        <p:txBody>
          <a:bodyPr wrap="square" rtlCol="0">
            <a:spAutoFit/>
          </a:bodyPr>
          <a:lstStyle/>
          <a:p>
            <a:pPr algn="ctr"/>
            <a:r>
              <a:rPr lang="en-GB" dirty="0">
                <a:solidFill>
                  <a:srgbClr val="FF0000"/>
                </a:solidFill>
              </a:rPr>
              <a:t>0x08000150</a:t>
            </a:r>
          </a:p>
        </p:txBody>
      </p:sp>
      <p:grpSp>
        <p:nvGrpSpPr>
          <p:cNvPr id="6" name="Group 82"/>
          <p:cNvGrpSpPr/>
          <p:nvPr/>
        </p:nvGrpSpPr>
        <p:grpSpPr>
          <a:xfrm>
            <a:off x="5303912" y="3789040"/>
            <a:ext cx="1872208" cy="369332"/>
            <a:chOff x="4716016" y="1628800"/>
            <a:chExt cx="1872208" cy="369332"/>
          </a:xfrm>
        </p:grpSpPr>
        <p:sp>
          <p:nvSpPr>
            <p:cNvPr id="74" name="Rectangle 73"/>
            <p:cNvSpPr/>
            <p:nvPr/>
          </p:nvSpPr>
          <p:spPr>
            <a:xfrm>
              <a:off x="5292080"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5" name="TextBox 74"/>
            <p:cNvSpPr txBox="1"/>
            <p:nvPr/>
          </p:nvSpPr>
          <p:spPr>
            <a:xfrm>
              <a:off x="4716016" y="1628800"/>
              <a:ext cx="576064" cy="369332"/>
            </a:xfrm>
            <a:prstGeom prst="rect">
              <a:avLst/>
            </a:prstGeom>
            <a:noFill/>
          </p:spPr>
          <p:txBody>
            <a:bodyPr wrap="square" rtlCol="0">
              <a:spAutoFit/>
            </a:bodyPr>
            <a:lstStyle/>
            <a:p>
              <a:r>
                <a:rPr lang="en-GB" dirty="0"/>
                <a:t>LR</a:t>
              </a:r>
            </a:p>
          </p:txBody>
        </p:sp>
      </p:grpSp>
      <p:grpSp>
        <p:nvGrpSpPr>
          <p:cNvPr id="7" name="Group 88"/>
          <p:cNvGrpSpPr/>
          <p:nvPr/>
        </p:nvGrpSpPr>
        <p:grpSpPr>
          <a:xfrm>
            <a:off x="5303912" y="3429000"/>
            <a:ext cx="1872208" cy="369332"/>
            <a:chOff x="4716016" y="1628800"/>
            <a:chExt cx="1872208" cy="369332"/>
          </a:xfrm>
        </p:grpSpPr>
        <p:sp>
          <p:nvSpPr>
            <p:cNvPr id="80" name="Rectangle 79"/>
            <p:cNvSpPr/>
            <p:nvPr/>
          </p:nvSpPr>
          <p:spPr>
            <a:xfrm>
              <a:off x="5292080"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TextBox 80"/>
            <p:cNvSpPr txBox="1"/>
            <p:nvPr/>
          </p:nvSpPr>
          <p:spPr>
            <a:xfrm>
              <a:off x="4716016" y="1628800"/>
              <a:ext cx="576064" cy="369332"/>
            </a:xfrm>
            <a:prstGeom prst="rect">
              <a:avLst/>
            </a:prstGeom>
            <a:noFill/>
          </p:spPr>
          <p:txBody>
            <a:bodyPr wrap="square" rtlCol="0">
              <a:spAutoFit/>
            </a:bodyPr>
            <a:lstStyle/>
            <a:p>
              <a:r>
                <a:rPr lang="en-GB" dirty="0"/>
                <a:t>SP</a:t>
              </a:r>
            </a:p>
          </p:txBody>
        </p:sp>
      </p:grpSp>
      <p:sp>
        <p:nvSpPr>
          <p:cNvPr id="82" name="TextBox 81"/>
          <p:cNvSpPr txBox="1"/>
          <p:nvPr/>
        </p:nvSpPr>
        <p:spPr>
          <a:xfrm>
            <a:off x="5879976" y="3429000"/>
            <a:ext cx="1368152" cy="369332"/>
          </a:xfrm>
          <a:prstGeom prst="rect">
            <a:avLst/>
          </a:prstGeom>
          <a:noFill/>
        </p:spPr>
        <p:txBody>
          <a:bodyPr wrap="square" rtlCol="0">
            <a:spAutoFit/>
          </a:bodyPr>
          <a:lstStyle/>
          <a:p>
            <a:pPr algn="ctr"/>
            <a:r>
              <a:rPr lang="en-GB" dirty="0">
                <a:solidFill>
                  <a:srgbClr val="3333FF"/>
                </a:solidFill>
              </a:rPr>
              <a:t>0x200001FC</a:t>
            </a:r>
          </a:p>
        </p:txBody>
      </p:sp>
      <p:sp>
        <p:nvSpPr>
          <p:cNvPr id="66" name="TextBox 65"/>
          <p:cNvSpPr txBox="1"/>
          <p:nvPr/>
        </p:nvSpPr>
        <p:spPr>
          <a:xfrm>
            <a:off x="5879976" y="3789040"/>
            <a:ext cx="1368152" cy="369332"/>
          </a:xfrm>
          <a:prstGeom prst="rect">
            <a:avLst/>
          </a:prstGeom>
          <a:noFill/>
        </p:spPr>
        <p:txBody>
          <a:bodyPr wrap="square" rtlCol="0">
            <a:spAutoFit/>
          </a:bodyPr>
          <a:lstStyle/>
          <a:p>
            <a:pPr algn="ctr"/>
            <a:r>
              <a:rPr lang="en-GB" dirty="0">
                <a:solidFill>
                  <a:srgbClr val="FF00FF"/>
                </a:solidFill>
              </a:rPr>
              <a:t>0x08000140</a:t>
            </a:r>
          </a:p>
        </p:txBody>
      </p:sp>
      <p:sp>
        <p:nvSpPr>
          <p:cNvPr id="52" name="TextBox 51"/>
          <p:cNvSpPr txBox="1"/>
          <p:nvPr/>
        </p:nvSpPr>
        <p:spPr>
          <a:xfrm>
            <a:off x="7320136" y="3645024"/>
            <a:ext cx="504056" cy="369332"/>
          </a:xfrm>
          <a:prstGeom prst="rect">
            <a:avLst/>
          </a:prstGeom>
          <a:noFill/>
        </p:spPr>
        <p:txBody>
          <a:bodyPr wrap="square" rtlCol="0">
            <a:spAutoFit/>
          </a:bodyPr>
          <a:lstStyle/>
          <a:p>
            <a:pPr algn="ctr"/>
            <a:r>
              <a:rPr lang="en-GB" dirty="0"/>
              <a:t>SQ</a:t>
            </a:r>
          </a:p>
        </p:txBody>
      </p:sp>
      <p:sp>
        <p:nvSpPr>
          <p:cNvPr id="53" name="TextBox 52"/>
          <p:cNvSpPr txBox="1"/>
          <p:nvPr/>
        </p:nvSpPr>
        <p:spPr>
          <a:xfrm>
            <a:off x="7104112" y="4365104"/>
            <a:ext cx="792088" cy="338554"/>
          </a:xfrm>
          <a:prstGeom prst="rect">
            <a:avLst/>
          </a:prstGeom>
          <a:noFill/>
        </p:spPr>
        <p:txBody>
          <a:bodyPr wrap="square" rtlCol="0">
            <a:spAutoFit/>
          </a:bodyPr>
          <a:lstStyle/>
          <a:p>
            <a:pPr algn="ctr"/>
            <a:r>
              <a:rPr lang="en-GB" sz="1600" dirty="0"/>
              <a:t>QUAD</a:t>
            </a:r>
          </a:p>
        </p:txBody>
      </p:sp>
      <p:sp>
        <p:nvSpPr>
          <p:cNvPr id="8" name="Slide Number Placeholder 7"/>
          <p:cNvSpPr>
            <a:spLocks noGrp="1"/>
          </p:cNvSpPr>
          <p:nvPr>
            <p:ph type="sldNum" sz="quarter" idx="12"/>
          </p:nvPr>
        </p:nvSpPr>
        <p:spPr/>
        <p:txBody>
          <a:bodyPr/>
          <a:lstStyle/>
          <a:p>
            <a:fld id="{EA7C8D44-3667-46F6-9772-CC52308E2A7F}" type="slidenum">
              <a:rPr kumimoji="0" lang="en-US" smtClean="0"/>
              <a:pPr/>
              <a:t>40</a:t>
            </a:fld>
            <a:endParaRPr kumimoji="0" lang="en-US"/>
          </a:p>
        </p:txBody>
      </p:sp>
      <p:cxnSp>
        <p:nvCxnSpPr>
          <p:cNvPr id="57" name="Straight Arrow Connector 56"/>
          <p:cNvCxnSpPr>
            <a:endCxn id="46" idx="1"/>
          </p:cNvCxnSpPr>
          <p:nvPr/>
        </p:nvCxnSpPr>
        <p:spPr>
          <a:xfrm flipV="1">
            <a:off x="7176120" y="1808820"/>
            <a:ext cx="576064" cy="1800200"/>
          </a:xfrm>
          <a:prstGeom prst="straightConnector1">
            <a:avLst/>
          </a:prstGeom>
          <a:ln w="28575">
            <a:solidFill>
              <a:srgbClr val="3333FF"/>
            </a:solidFill>
            <a:tailEnd type="arrow"/>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endCxn id="36" idx="1"/>
          </p:cNvCxnSpPr>
          <p:nvPr/>
        </p:nvCxnSpPr>
        <p:spPr>
          <a:xfrm>
            <a:off x="7176120" y="4329100"/>
            <a:ext cx="576064" cy="57606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9" name="Straight Arrow Connector 78"/>
          <p:cNvCxnSpPr/>
          <p:nvPr/>
        </p:nvCxnSpPr>
        <p:spPr>
          <a:xfrm flipV="1">
            <a:off x="7176120" y="3465004"/>
            <a:ext cx="576064" cy="504056"/>
          </a:xfrm>
          <a:prstGeom prst="straightConnector1">
            <a:avLst/>
          </a:prstGeom>
          <a:ln w="28575">
            <a:solidFill>
              <a:srgbClr val="FF00FF"/>
            </a:solidFill>
            <a:tailEnd type="arrow"/>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19A66B22-0A6D-4773-8162-99A5B7A078DB}"/>
              </a:ext>
            </a:extLst>
          </p:cNvPr>
          <p:cNvSpPr txBox="1"/>
          <p:nvPr/>
        </p:nvSpPr>
        <p:spPr>
          <a:xfrm>
            <a:off x="9048328" y="1268760"/>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0x20000200</a:t>
            </a:r>
          </a:p>
        </p:txBody>
      </p:sp>
      <p:sp>
        <p:nvSpPr>
          <p:cNvPr id="63" name="TextBox 62">
            <a:extLst>
              <a:ext uri="{FF2B5EF4-FFF2-40B4-BE49-F238E27FC236}">
                <a16:creationId xmlns:a16="http://schemas.microsoft.com/office/drawing/2014/main" id="{EB9BF32A-D813-4B2B-88F3-A8898A6CC8C0}"/>
              </a:ext>
            </a:extLst>
          </p:cNvPr>
          <p:cNvSpPr txBox="1"/>
          <p:nvPr/>
        </p:nvSpPr>
        <p:spPr>
          <a:xfrm>
            <a:off x="9048328" y="1628800"/>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0x200001FC</a:t>
            </a:r>
          </a:p>
        </p:txBody>
      </p:sp>
      <p:sp>
        <p:nvSpPr>
          <p:cNvPr id="64" name="TextBox 63">
            <a:extLst>
              <a:ext uri="{FF2B5EF4-FFF2-40B4-BE49-F238E27FC236}">
                <a16:creationId xmlns:a16="http://schemas.microsoft.com/office/drawing/2014/main" id="{3C2A04A5-79DC-45A1-9F17-8D5A1CEF958C}"/>
              </a:ext>
            </a:extLst>
          </p:cNvPr>
          <p:cNvSpPr txBox="1"/>
          <p:nvPr/>
        </p:nvSpPr>
        <p:spPr>
          <a:xfrm>
            <a:off x="9048328" y="1988840"/>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0x200001F8</a:t>
            </a:r>
          </a:p>
        </p:txBody>
      </p:sp>
      <p:grpSp>
        <p:nvGrpSpPr>
          <p:cNvPr id="65" name="Group 64">
            <a:extLst>
              <a:ext uri="{FF2B5EF4-FFF2-40B4-BE49-F238E27FC236}">
                <a16:creationId xmlns:a16="http://schemas.microsoft.com/office/drawing/2014/main" id="{6EE71B39-87EE-4FE9-8AC7-24315A18C437}"/>
              </a:ext>
            </a:extLst>
          </p:cNvPr>
          <p:cNvGrpSpPr/>
          <p:nvPr/>
        </p:nvGrpSpPr>
        <p:grpSpPr>
          <a:xfrm>
            <a:off x="9048328" y="2564904"/>
            <a:ext cx="1391072" cy="3578914"/>
            <a:chOff x="7524328" y="2564904"/>
            <a:chExt cx="1391072" cy="3578914"/>
          </a:xfrm>
        </p:grpSpPr>
        <p:sp>
          <p:nvSpPr>
            <p:cNvPr id="70" name="TextBox 69">
              <a:extLst>
                <a:ext uri="{FF2B5EF4-FFF2-40B4-BE49-F238E27FC236}">
                  <a16:creationId xmlns:a16="http://schemas.microsoft.com/office/drawing/2014/main" id="{5ACCA103-C613-4C7A-A385-363B0B94C3DC}"/>
                </a:ext>
              </a:extLst>
            </p:cNvPr>
            <p:cNvSpPr txBox="1"/>
            <p:nvPr/>
          </p:nvSpPr>
          <p:spPr>
            <a:xfrm>
              <a:off x="7524328" y="4365104"/>
              <a:ext cx="139107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0x0800014C</a:t>
              </a:r>
            </a:p>
          </p:txBody>
        </p:sp>
        <p:sp>
          <p:nvSpPr>
            <p:cNvPr id="72" name="TextBox 71">
              <a:extLst>
                <a:ext uri="{FF2B5EF4-FFF2-40B4-BE49-F238E27FC236}">
                  <a16:creationId xmlns:a16="http://schemas.microsoft.com/office/drawing/2014/main" id="{A528AAFE-E958-46C3-B60A-B4AD9BF7DFCA}"/>
                </a:ext>
              </a:extLst>
            </p:cNvPr>
            <p:cNvSpPr txBox="1"/>
            <p:nvPr/>
          </p:nvSpPr>
          <p:spPr>
            <a:xfrm>
              <a:off x="7524328" y="4725144"/>
              <a:ext cx="139107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0x08000150</a:t>
              </a:r>
            </a:p>
          </p:txBody>
        </p:sp>
        <p:sp>
          <p:nvSpPr>
            <p:cNvPr id="73" name="TextBox 72">
              <a:extLst>
                <a:ext uri="{FF2B5EF4-FFF2-40B4-BE49-F238E27FC236}">
                  <a16:creationId xmlns:a16="http://schemas.microsoft.com/office/drawing/2014/main" id="{663D1594-EA9F-4D77-B419-7E42B0B37811}"/>
                </a:ext>
              </a:extLst>
            </p:cNvPr>
            <p:cNvSpPr txBox="1"/>
            <p:nvPr/>
          </p:nvSpPr>
          <p:spPr>
            <a:xfrm>
              <a:off x="7524328" y="328498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0x08000140</a:t>
              </a:r>
            </a:p>
          </p:txBody>
        </p:sp>
        <p:sp>
          <p:nvSpPr>
            <p:cNvPr id="76" name="TextBox 75">
              <a:extLst>
                <a:ext uri="{FF2B5EF4-FFF2-40B4-BE49-F238E27FC236}">
                  <a16:creationId xmlns:a16="http://schemas.microsoft.com/office/drawing/2014/main" id="{23DB1959-4927-4C47-A7A4-1B4F5237AF6E}"/>
                </a:ext>
              </a:extLst>
            </p:cNvPr>
            <p:cNvSpPr txBox="1"/>
            <p:nvPr/>
          </p:nvSpPr>
          <p:spPr>
            <a:xfrm>
              <a:off x="7524328" y="400506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0x08000148</a:t>
              </a:r>
            </a:p>
          </p:txBody>
        </p:sp>
        <p:sp>
          <p:nvSpPr>
            <p:cNvPr id="77" name="TextBox 76">
              <a:extLst>
                <a:ext uri="{FF2B5EF4-FFF2-40B4-BE49-F238E27FC236}">
                  <a16:creationId xmlns:a16="http://schemas.microsoft.com/office/drawing/2014/main" id="{23D1054C-61A2-421F-98B8-80769725FE0B}"/>
                </a:ext>
              </a:extLst>
            </p:cNvPr>
            <p:cNvSpPr txBox="1"/>
            <p:nvPr/>
          </p:nvSpPr>
          <p:spPr>
            <a:xfrm>
              <a:off x="7524328" y="508518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0x08000154</a:t>
              </a:r>
            </a:p>
          </p:txBody>
        </p:sp>
        <p:sp>
          <p:nvSpPr>
            <p:cNvPr id="78" name="TextBox 77">
              <a:extLst>
                <a:ext uri="{FF2B5EF4-FFF2-40B4-BE49-F238E27FC236}">
                  <a16:creationId xmlns:a16="http://schemas.microsoft.com/office/drawing/2014/main" id="{96345395-6CA4-40FC-8803-103E8AC60C5E}"/>
                </a:ext>
              </a:extLst>
            </p:cNvPr>
            <p:cNvSpPr txBox="1"/>
            <p:nvPr/>
          </p:nvSpPr>
          <p:spPr>
            <a:xfrm>
              <a:off x="7524328" y="544522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0x08000158</a:t>
              </a:r>
            </a:p>
          </p:txBody>
        </p:sp>
        <p:sp>
          <p:nvSpPr>
            <p:cNvPr id="92" name="TextBox 91">
              <a:extLst>
                <a:ext uri="{FF2B5EF4-FFF2-40B4-BE49-F238E27FC236}">
                  <a16:creationId xmlns:a16="http://schemas.microsoft.com/office/drawing/2014/main" id="{B886E181-9CDD-4066-BDDF-42099847AFA1}"/>
                </a:ext>
              </a:extLst>
            </p:cNvPr>
            <p:cNvSpPr txBox="1"/>
            <p:nvPr/>
          </p:nvSpPr>
          <p:spPr>
            <a:xfrm>
              <a:off x="7524328" y="256490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0x08000138</a:t>
              </a:r>
            </a:p>
          </p:txBody>
        </p:sp>
        <p:sp>
          <p:nvSpPr>
            <p:cNvPr id="93" name="TextBox 92">
              <a:extLst>
                <a:ext uri="{FF2B5EF4-FFF2-40B4-BE49-F238E27FC236}">
                  <a16:creationId xmlns:a16="http://schemas.microsoft.com/office/drawing/2014/main" id="{27D52CF1-4E5C-4E34-B852-5C57C5761D49}"/>
                </a:ext>
              </a:extLst>
            </p:cNvPr>
            <p:cNvSpPr txBox="1"/>
            <p:nvPr/>
          </p:nvSpPr>
          <p:spPr>
            <a:xfrm>
              <a:off x="7524328" y="2924944"/>
              <a:ext cx="139107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0x0800013C</a:t>
              </a:r>
            </a:p>
          </p:txBody>
        </p:sp>
        <p:sp>
          <p:nvSpPr>
            <p:cNvPr id="94" name="TextBox 93">
              <a:extLst>
                <a:ext uri="{FF2B5EF4-FFF2-40B4-BE49-F238E27FC236}">
                  <a16:creationId xmlns:a16="http://schemas.microsoft.com/office/drawing/2014/main" id="{FB429FA9-97AB-4ECC-B6A4-A2EAEED5B481}"/>
                </a:ext>
              </a:extLst>
            </p:cNvPr>
            <p:cNvSpPr txBox="1"/>
            <p:nvPr/>
          </p:nvSpPr>
          <p:spPr>
            <a:xfrm>
              <a:off x="7524328" y="364502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0x08000144</a:t>
              </a:r>
            </a:p>
          </p:txBody>
        </p:sp>
        <p:sp>
          <p:nvSpPr>
            <p:cNvPr id="95" name="TextBox 94">
              <a:extLst>
                <a:ext uri="{FF2B5EF4-FFF2-40B4-BE49-F238E27FC236}">
                  <a16:creationId xmlns:a16="http://schemas.microsoft.com/office/drawing/2014/main" id="{95B29276-BF9E-4D30-BEC7-BBCD4F13BE6B}"/>
                </a:ext>
              </a:extLst>
            </p:cNvPr>
            <p:cNvSpPr txBox="1"/>
            <p:nvPr/>
          </p:nvSpPr>
          <p:spPr>
            <a:xfrm>
              <a:off x="7524328" y="5805264"/>
              <a:ext cx="139107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0x0800015C</a:t>
              </a:r>
            </a:p>
          </p:txBody>
        </p:sp>
      </p:grpSp>
      <p:sp>
        <p:nvSpPr>
          <p:cNvPr id="9" name="TextBox 8">
            <a:extLst>
              <a:ext uri="{FF2B5EF4-FFF2-40B4-BE49-F238E27FC236}">
                <a16:creationId xmlns:a16="http://schemas.microsoft.com/office/drawing/2014/main" id="{58AC7E5C-BE4D-3B4B-CC27-FDD5E8F6B571}"/>
              </a:ext>
            </a:extLst>
          </p:cNvPr>
          <p:cNvSpPr txBox="1"/>
          <p:nvPr/>
        </p:nvSpPr>
        <p:spPr>
          <a:xfrm>
            <a:off x="7955936" y="891841"/>
            <a:ext cx="752264" cy="400110"/>
          </a:xfrm>
          <a:prstGeom prst="rect">
            <a:avLst/>
          </a:prstGeom>
          <a:noFill/>
        </p:spPr>
        <p:txBody>
          <a:bodyPr wrap="square">
            <a:spAutoFit/>
          </a:bodyPr>
          <a:lstStyle/>
          <a:p>
            <a:r>
              <a:rPr lang="en-GB" sz="2000" dirty="0"/>
              <a:t>Stack</a:t>
            </a:r>
          </a:p>
        </p:txBody>
      </p:sp>
    </p:spTree>
    <p:extLst>
      <p:ext uri="{BB962C8B-B14F-4D97-AF65-F5344CB8AC3E}">
        <p14:creationId xmlns:p14="http://schemas.microsoft.com/office/powerpoint/2010/main" val="42710792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Example: R0 = R0</a:t>
            </a:r>
            <a:r>
              <a:rPr lang="en-GB" baseline="30000" dirty="0"/>
              <a:t>4</a:t>
            </a:r>
          </a:p>
        </p:txBody>
      </p:sp>
      <p:sp>
        <p:nvSpPr>
          <p:cNvPr id="4" name="Content Placeholder 3"/>
          <p:cNvSpPr>
            <a:spLocks noGrp="1"/>
          </p:cNvSpPr>
          <p:nvPr>
            <p:ph sz="half" idx="1"/>
          </p:nvPr>
        </p:nvSpPr>
        <p:spPr>
          <a:xfrm>
            <a:off x="1981200" y="1295400"/>
            <a:ext cx="2386608" cy="4953000"/>
          </a:xfrm>
        </p:spPr>
        <p:style>
          <a:lnRef idx="2">
            <a:schemeClr val="accent1"/>
          </a:lnRef>
          <a:fillRef idx="1">
            <a:schemeClr val="lt1"/>
          </a:fillRef>
          <a:effectRef idx="0">
            <a:schemeClr val="accent1"/>
          </a:effectRef>
          <a:fontRef idx="minor">
            <a:schemeClr val="dk1"/>
          </a:fontRef>
        </p:style>
        <p:txBody>
          <a:bodyPr>
            <a:noAutofit/>
          </a:bodyPr>
          <a:lstStyle/>
          <a:p>
            <a:pPr>
              <a:buNone/>
            </a:pPr>
            <a:r>
              <a:rPr lang="en-GB" sz="1800" b="1" dirty="0">
                <a:latin typeface="Courier New" pitchFamily="49" charset="0"/>
                <a:cs typeface="Courier New" pitchFamily="49" charset="0"/>
              </a:rPr>
              <a:t>		MOV R0,#2</a:t>
            </a:r>
          </a:p>
          <a:p>
            <a:pPr>
              <a:buNone/>
            </a:pPr>
            <a:r>
              <a:rPr lang="en-GB" sz="1800" b="1" dirty="0">
                <a:latin typeface="Courier New" pitchFamily="49" charset="0"/>
                <a:cs typeface="Courier New" pitchFamily="49" charset="0"/>
              </a:rPr>
              <a:t>		BL QUAD</a:t>
            </a:r>
          </a:p>
          <a:p>
            <a:pPr>
              <a:buNone/>
            </a:pPr>
            <a:r>
              <a:rPr lang="en-GB" sz="1800" b="1" dirty="0">
                <a:latin typeface="Courier New" pitchFamily="49" charset="0"/>
                <a:cs typeface="Courier New" pitchFamily="49" charset="0"/>
              </a:rPr>
              <a:t>		B ENDL</a:t>
            </a:r>
          </a:p>
          <a:p>
            <a:pPr>
              <a:buNone/>
            </a:pPr>
            <a:endParaRPr lang="en-GB" sz="1800" b="1" dirty="0">
              <a:latin typeface="Courier New" pitchFamily="49" charset="0"/>
              <a:cs typeface="Courier New" pitchFamily="49" charset="0"/>
            </a:endParaRPr>
          </a:p>
          <a:p>
            <a:pPr>
              <a:buNone/>
            </a:pPr>
            <a:r>
              <a:rPr lang="en-GB" sz="1800" b="1" dirty="0">
                <a:latin typeface="Courier New" pitchFamily="49" charset="0"/>
                <a:cs typeface="Courier New" pitchFamily="49" charset="0"/>
              </a:rPr>
              <a:t>SQ		</a:t>
            </a:r>
            <a:r>
              <a:rPr lang="en-GB" sz="1800" b="1" dirty="0">
                <a:solidFill>
                  <a:srgbClr val="FF0000"/>
                </a:solidFill>
                <a:latin typeface="Courier New" pitchFamily="49" charset="0"/>
                <a:cs typeface="Courier New" pitchFamily="49" charset="0"/>
              </a:rPr>
              <a:t>MUL R0,R0</a:t>
            </a:r>
          </a:p>
          <a:p>
            <a:pPr>
              <a:buNone/>
            </a:pPr>
            <a:r>
              <a:rPr lang="en-GB" sz="1800" b="1" dirty="0">
                <a:latin typeface="Courier New" pitchFamily="49" charset="0"/>
                <a:cs typeface="Courier New" pitchFamily="49" charset="0"/>
              </a:rPr>
              <a:t>		BX LR</a:t>
            </a:r>
          </a:p>
          <a:p>
            <a:pPr>
              <a:buNone/>
            </a:pPr>
            <a:endParaRPr lang="en-GB" sz="1800" b="1" dirty="0">
              <a:latin typeface="Courier New" pitchFamily="49" charset="0"/>
              <a:cs typeface="Courier New" pitchFamily="49" charset="0"/>
            </a:endParaRPr>
          </a:p>
          <a:p>
            <a:pPr>
              <a:buNone/>
            </a:pPr>
            <a:r>
              <a:rPr lang="en-GB" sz="1800" b="1" dirty="0">
                <a:latin typeface="Courier New" pitchFamily="49" charset="0"/>
                <a:cs typeface="Courier New" pitchFamily="49" charset="0"/>
              </a:rPr>
              <a:t>QUAD	PUSH {LR}</a:t>
            </a:r>
          </a:p>
          <a:p>
            <a:pPr>
              <a:buNone/>
            </a:pPr>
            <a:r>
              <a:rPr lang="en-GB" sz="1800" b="1" dirty="0">
                <a:latin typeface="Courier New" pitchFamily="49" charset="0"/>
                <a:cs typeface="Courier New" pitchFamily="49" charset="0"/>
              </a:rPr>
              <a:t>		BL SQ</a:t>
            </a:r>
          </a:p>
          <a:p>
            <a:pPr>
              <a:buNone/>
            </a:pPr>
            <a:r>
              <a:rPr lang="en-GB" sz="1800" b="1" dirty="0">
                <a:latin typeface="Courier New" pitchFamily="49" charset="0"/>
                <a:cs typeface="Courier New" pitchFamily="49" charset="0"/>
              </a:rPr>
              <a:t>		BL SQ</a:t>
            </a:r>
          </a:p>
          <a:p>
            <a:pPr>
              <a:buNone/>
            </a:pPr>
            <a:r>
              <a:rPr lang="en-GB" sz="1800" b="1" dirty="0">
                <a:latin typeface="Courier New" pitchFamily="49" charset="0"/>
                <a:cs typeface="Courier New" pitchFamily="49" charset="0"/>
              </a:rPr>
              <a:t>		POP {LR}</a:t>
            </a:r>
          </a:p>
          <a:p>
            <a:pPr>
              <a:buNone/>
            </a:pPr>
            <a:r>
              <a:rPr lang="en-GB" sz="1800" b="1" dirty="0">
                <a:latin typeface="Courier New" pitchFamily="49" charset="0"/>
                <a:cs typeface="Courier New" pitchFamily="49" charset="0"/>
              </a:rPr>
              <a:t>		BX LR</a:t>
            </a:r>
          </a:p>
          <a:p>
            <a:pPr>
              <a:buNone/>
            </a:pPr>
            <a:r>
              <a:rPr lang="en-GB" sz="1800" b="1" dirty="0">
                <a:latin typeface="Courier New" pitchFamily="49" charset="0"/>
                <a:cs typeface="Courier New" pitchFamily="49" charset="0"/>
              </a:rPr>
              <a:t>ENDL	...</a:t>
            </a:r>
          </a:p>
        </p:txBody>
      </p:sp>
      <p:sp>
        <p:nvSpPr>
          <p:cNvPr id="30" name="Rectangle 29"/>
          <p:cNvSpPr/>
          <p:nvPr/>
        </p:nvSpPr>
        <p:spPr>
          <a:xfrm>
            <a:off x="7752184" y="436510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PUSH {LR}</a:t>
            </a:r>
          </a:p>
        </p:txBody>
      </p:sp>
      <p:sp>
        <p:nvSpPr>
          <p:cNvPr id="35" name="Rectangle 34"/>
          <p:cNvSpPr/>
          <p:nvPr/>
        </p:nvSpPr>
        <p:spPr>
          <a:xfrm>
            <a:off x="7752184" y="5445224"/>
            <a:ext cx="1296144" cy="360040"/>
          </a:xfrm>
          <a:prstGeom prst="rect">
            <a:avLst/>
          </a:prstGeom>
          <a:solidFill>
            <a:schemeClr val="bg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POP {LR}</a:t>
            </a:r>
          </a:p>
        </p:txBody>
      </p:sp>
      <p:sp>
        <p:nvSpPr>
          <p:cNvPr id="36" name="Rectangle 35"/>
          <p:cNvSpPr/>
          <p:nvPr/>
        </p:nvSpPr>
        <p:spPr>
          <a:xfrm>
            <a:off x="7752184" y="472514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BL SQ </a:t>
            </a:r>
          </a:p>
        </p:txBody>
      </p:sp>
      <p:sp>
        <p:nvSpPr>
          <p:cNvPr id="37" name="Rectangle 36"/>
          <p:cNvSpPr/>
          <p:nvPr/>
        </p:nvSpPr>
        <p:spPr>
          <a:xfrm>
            <a:off x="7752184" y="328498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3333FF"/>
                </a:solidFill>
              </a:rPr>
              <a:t>B ENDL</a:t>
            </a:r>
          </a:p>
        </p:txBody>
      </p:sp>
      <p:sp>
        <p:nvSpPr>
          <p:cNvPr id="38" name="Rectangle 37"/>
          <p:cNvSpPr/>
          <p:nvPr/>
        </p:nvSpPr>
        <p:spPr>
          <a:xfrm>
            <a:off x="7752184" y="508518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FF00FF"/>
                </a:solidFill>
              </a:rPr>
              <a:t>BL SQ</a:t>
            </a:r>
          </a:p>
        </p:txBody>
      </p:sp>
      <p:sp>
        <p:nvSpPr>
          <p:cNvPr id="39" name="Rectangle 38"/>
          <p:cNvSpPr/>
          <p:nvPr/>
        </p:nvSpPr>
        <p:spPr>
          <a:xfrm>
            <a:off x="7752184" y="400506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BX LR</a:t>
            </a:r>
          </a:p>
        </p:txBody>
      </p:sp>
      <p:sp>
        <p:nvSpPr>
          <p:cNvPr id="44" name="Rectangle 43"/>
          <p:cNvSpPr/>
          <p:nvPr/>
        </p:nvSpPr>
        <p:spPr>
          <a:xfrm>
            <a:off x="7752184" y="126876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solidFill>
                  <a:schemeClr val="tx1"/>
                </a:solidFill>
              </a:rPr>
              <a:t>xxxxxxxx</a:t>
            </a:r>
            <a:endParaRPr lang="en-GB" dirty="0">
              <a:solidFill>
                <a:schemeClr val="tx1"/>
              </a:solidFill>
            </a:endParaRPr>
          </a:p>
        </p:txBody>
      </p:sp>
      <p:sp>
        <p:nvSpPr>
          <p:cNvPr id="46" name="Rectangle 45"/>
          <p:cNvSpPr/>
          <p:nvPr/>
        </p:nvSpPr>
        <p:spPr>
          <a:xfrm>
            <a:off x="7752184"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47" name="Rectangle 46"/>
          <p:cNvSpPr/>
          <p:nvPr/>
        </p:nvSpPr>
        <p:spPr>
          <a:xfrm>
            <a:off x="7752184" y="198884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p:cNvSpPr/>
          <p:nvPr/>
        </p:nvSpPr>
        <p:spPr>
          <a:xfrm>
            <a:off x="7752184" y="256490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MOV R0,#2</a:t>
            </a:r>
          </a:p>
        </p:txBody>
      </p:sp>
      <p:sp>
        <p:nvSpPr>
          <p:cNvPr id="54" name="Rectangle 53"/>
          <p:cNvSpPr/>
          <p:nvPr/>
        </p:nvSpPr>
        <p:spPr>
          <a:xfrm>
            <a:off x="7752184" y="292494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BL QUAD</a:t>
            </a:r>
          </a:p>
        </p:txBody>
      </p:sp>
      <p:sp>
        <p:nvSpPr>
          <p:cNvPr id="55" name="Rectangle 54"/>
          <p:cNvSpPr/>
          <p:nvPr/>
        </p:nvSpPr>
        <p:spPr>
          <a:xfrm>
            <a:off x="7752184" y="580526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BX LR</a:t>
            </a:r>
          </a:p>
        </p:txBody>
      </p:sp>
      <p:sp>
        <p:nvSpPr>
          <p:cNvPr id="56" name="Rectangle 55"/>
          <p:cNvSpPr/>
          <p:nvPr/>
        </p:nvSpPr>
        <p:spPr>
          <a:xfrm>
            <a:off x="7752184" y="364502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b="1" dirty="0">
                <a:solidFill>
                  <a:srgbClr val="FF0000"/>
                </a:solidFill>
              </a:rPr>
              <a:t>MUL R0,R0</a:t>
            </a:r>
          </a:p>
        </p:txBody>
      </p:sp>
      <p:grpSp>
        <p:nvGrpSpPr>
          <p:cNvPr id="3" name="Group 66"/>
          <p:cNvGrpSpPr/>
          <p:nvPr/>
        </p:nvGrpSpPr>
        <p:grpSpPr>
          <a:xfrm>
            <a:off x="5303912" y="2204864"/>
            <a:ext cx="1872208" cy="369332"/>
            <a:chOff x="4716016" y="1628800"/>
            <a:chExt cx="1872208" cy="369332"/>
          </a:xfrm>
        </p:grpSpPr>
        <p:sp>
          <p:nvSpPr>
            <p:cNvPr id="61" name="Rectangle 60"/>
            <p:cNvSpPr/>
            <p:nvPr/>
          </p:nvSpPr>
          <p:spPr>
            <a:xfrm>
              <a:off x="5292080"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0x02</a:t>
              </a:r>
              <a:endParaRPr lang="en-GB" dirty="0">
                <a:solidFill>
                  <a:schemeClr val="tx1"/>
                </a:solidFill>
              </a:endParaRPr>
            </a:p>
          </p:txBody>
        </p:sp>
        <p:sp>
          <p:nvSpPr>
            <p:cNvPr id="62" name="TextBox 61"/>
            <p:cNvSpPr txBox="1"/>
            <p:nvPr/>
          </p:nvSpPr>
          <p:spPr>
            <a:xfrm>
              <a:off x="4716016" y="1628800"/>
              <a:ext cx="576064" cy="369332"/>
            </a:xfrm>
            <a:prstGeom prst="rect">
              <a:avLst/>
            </a:prstGeom>
            <a:noFill/>
          </p:spPr>
          <p:txBody>
            <a:bodyPr wrap="square" rtlCol="0">
              <a:spAutoFit/>
            </a:bodyPr>
            <a:lstStyle/>
            <a:p>
              <a:r>
                <a:rPr lang="en-GB" dirty="0"/>
                <a:t>R0</a:t>
              </a:r>
            </a:p>
          </p:txBody>
        </p:sp>
      </p:grpSp>
      <p:grpSp>
        <p:nvGrpSpPr>
          <p:cNvPr id="5" name="Group 72"/>
          <p:cNvGrpSpPr/>
          <p:nvPr/>
        </p:nvGrpSpPr>
        <p:grpSpPr>
          <a:xfrm>
            <a:off x="5303912" y="4149080"/>
            <a:ext cx="1872208" cy="369332"/>
            <a:chOff x="4716016" y="1628800"/>
            <a:chExt cx="1872208" cy="369332"/>
          </a:xfrm>
        </p:grpSpPr>
        <p:sp>
          <p:nvSpPr>
            <p:cNvPr id="67" name="Rectangle 66"/>
            <p:cNvSpPr/>
            <p:nvPr/>
          </p:nvSpPr>
          <p:spPr>
            <a:xfrm>
              <a:off x="5292080"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TextBox 67"/>
            <p:cNvSpPr txBox="1"/>
            <p:nvPr/>
          </p:nvSpPr>
          <p:spPr>
            <a:xfrm>
              <a:off x="4716016" y="1628800"/>
              <a:ext cx="576064" cy="369332"/>
            </a:xfrm>
            <a:prstGeom prst="rect">
              <a:avLst/>
            </a:prstGeom>
            <a:noFill/>
          </p:spPr>
          <p:txBody>
            <a:bodyPr wrap="square" rtlCol="0">
              <a:spAutoFit/>
            </a:bodyPr>
            <a:lstStyle/>
            <a:p>
              <a:r>
                <a:rPr lang="en-GB" dirty="0"/>
                <a:t>PC</a:t>
              </a:r>
            </a:p>
          </p:txBody>
        </p:sp>
      </p:grpSp>
      <p:sp>
        <p:nvSpPr>
          <p:cNvPr id="69" name="TextBox 68"/>
          <p:cNvSpPr txBox="1"/>
          <p:nvPr/>
        </p:nvSpPr>
        <p:spPr>
          <a:xfrm>
            <a:off x="5879976" y="4149080"/>
            <a:ext cx="1368152" cy="369332"/>
          </a:xfrm>
          <a:prstGeom prst="rect">
            <a:avLst/>
          </a:prstGeom>
          <a:noFill/>
        </p:spPr>
        <p:txBody>
          <a:bodyPr wrap="square" rtlCol="0">
            <a:spAutoFit/>
          </a:bodyPr>
          <a:lstStyle/>
          <a:p>
            <a:pPr algn="ctr"/>
            <a:r>
              <a:rPr lang="en-GB" dirty="0">
                <a:solidFill>
                  <a:srgbClr val="FF0000"/>
                </a:solidFill>
              </a:rPr>
              <a:t>0x08000144</a:t>
            </a:r>
          </a:p>
        </p:txBody>
      </p:sp>
      <p:grpSp>
        <p:nvGrpSpPr>
          <p:cNvPr id="6" name="Group 82"/>
          <p:cNvGrpSpPr/>
          <p:nvPr/>
        </p:nvGrpSpPr>
        <p:grpSpPr>
          <a:xfrm>
            <a:off x="5303912" y="3789040"/>
            <a:ext cx="1872208" cy="369332"/>
            <a:chOff x="4716016" y="1628800"/>
            <a:chExt cx="1872208" cy="369332"/>
          </a:xfrm>
        </p:grpSpPr>
        <p:sp>
          <p:nvSpPr>
            <p:cNvPr id="74" name="Rectangle 73"/>
            <p:cNvSpPr/>
            <p:nvPr/>
          </p:nvSpPr>
          <p:spPr>
            <a:xfrm>
              <a:off x="5292080"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5" name="TextBox 74"/>
            <p:cNvSpPr txBox="1"/>
            <p:nvPr/>
          </p:nvSpPr>
          <p:spPr>
            <a:xfrm>
              <a:off x="4716016" y="1628800"/>
              <a:ext cx="576064" cy="369332"/>
            </a:xfrm>
            <a:prstGeom prst="rect">
              <a:avLst/>
            </a:prstGeom>
            <a:noFill/>
          </p:spPr>
          <p:txBody>
            <a:bodyPr wrap="square" rtlCol="0">
              <a:spAutoFit/>
            </a:bodyPr>
            <a:lstStyle/>
            <a:p>
              <a:r>
                <a:rPr lang="en-GB" dirty="0"/>
                <a:t>LR</a:t>
              </a:r>
            </a:p>
          </p:txBody>
        </p:sp>
      </p:grpSp>
      <p:grpSp>
        <p:nvGrpSpPr>
          <p:cNvPr id="7" name="Group 88"/>
          <p:cNvGrpSpPr/>
          <p:nvPr/>
        </p:nvGrpSpPr>
        <p:grpSpPr>
          <a:xfrm>
            <a:off x="5303912" y="3429000"/>
            <a:ext cx="1872208" cy="369332"/>
            <a:chOff x="4716016" y="1628800"/>
            <a:chExt cx="1872208" cy="369332"/>
          </a:xfrm>
        </p:grpSpPr>
        <p:sp>
          <p:nvSpPr>
            <p:cNvPr id="80" name="Rectangle 79"/>
            <p:cNvSpPr/>
            <p:nvPr/>
          </p:nvSpPr>
          <p:spPr>
            <a:xfrm>
              <a:off x="5292080"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TextBox 80"/>
            <p:cNvSpPr txBox="1"/>
            <p:nvPr/>
          </p:nvSpPr>
          <p:spPr>
            <a:xfrm>
              <a:off x="4716016" y="1628800"/>
              <a:ext cx="576064" cy="369332"/>
            </a:xfrm>
            <a:prstGeom prst="rect">
              <a:avLst/>
            </a:prstGeom>
            <a:noFill/>
          </p:spPr>
          <p:txBody>
            <a:bodyPr wrap="square" rtlCol="0">
              <a:spAutoFit/>
            </a:bodyPr>
            <a:lstStyle/>
            <a:p>
              <a:r>
                <a:rPr lang="en-GB" dirty="0"/>
                <a:t>SP</a:t>
              </a:r>
            </a:p>
          </p:txBody>
        </p:sp>
      </p:grpSp>
      <p:sp>
        <p:nvSpPr>
          <p:cNvPr id="82" name="TextBox 81"/>
          <p:cNvSpPr txBox="1"/>
          <p:nvPr/>
        </p:nvSpPr>
        <p:spPr>
          <a:xfrm>
            <a:off x="5879976" y="3429000"/>
            <a:ext cx="1368152" cy="369332"/>
          </a:xfrm>
          <a:prstGeom prst="rect">
            <a:avLst/>
          </a:prstGeom>
          <a:noFill/>
        </p:spPr>
        <p:txBody>
          <a:bodyPr wrap="square" rtlCol="0">
            <a:spAutoFit/>
          </a:bodyPr>
          <a:lstStyle/>
          <a:p>
            <a:pPr algn="ctr"/>
            <a:r>
              <a:rPr lang="en-GB" dirty="0">
                <a:solidFill>
                  <a:srgbClr val="3333FF"/>
                </a:solidFill>
              </a:rPr>
              <a:t>0x200001FC</a:t>
            </a:r>
          </a:p>
        </p:txBody>
      </p:sp>
      <p:sp>
        <p:nvSpPr>
          <p:cNvPr id="66" name="TextBox 65"/>
          <p:cNvSpPr txBox="1"/>
          <p:nvPr/>
        </p:nvSpPr>
        <p:spPr>
          <a:xfrm>
            <a:off x="5879976" y="3789040"/>
            <a:ext cx="1368152" cy="369332"/>
          </a:xfrm>
          <a:prstGeom prst="rect">
            <a:avLst/>
          </a:prstGeom>
          <a:noFill/>
        </p:spPr>
        <p:txBody>
          <a:bodyPr wrap="square" rtlCol="0">
            <a:spAutoFit/>
          </a:bodyPr>
          <a:lstStyle/>
          <a:p>
            <a:pPr algn="ctr"/>
            <a:r>
              <a:rPr lang="en-GB" dirty="0">
                <a:solidFill>
                  <a:srgbClr val="FF00FF"/>
                </a:solidFill>
              </a:rPr>
              <a:t>0x08000154</a:t>
            </a:r>
          </a:p>
        </p:txBody>
      </p:sp>
      <p:sp>
        <p:nvSpPr>
          <p:cNvPr id="60" name="TextBox 59"/>
          <p:cNvSpPr txBox="1"/>
          <p:nvPr/>
        </p:nvSpPr>
        <p:spPr>
          <a:xfrm>
            <a:off x="7721600" y="1600200"/>
            <a:ext cx="1368152" cy="369332"/>
          </a:xfrm>
          <a:prstGeom prst="rect">
            <a:avLst/>
          </a:prstGeom>
          <a:noFill/>
        </p:spPr>
        <p:txBody>
          <a:bodyPr wrap="square" rtlCol="0">
            <a:spAutoFit/>
          </a:bodyPr>
          <a:lstStyle/>
          <a:p>
            <a:pPr algn="ctr"/>
            <a:r>
              <a:rPr lang="en-GB" dirty="0">
                <a:solidFill>
                  <a:srgbClr val="3333FF"/>
                </a:solidFill>
              </a:rPr>
              <a:t>0x08000140</a:t>
            </a:r>
          </a:p>
        </p:txBody>
      </p:sp>
      <p:sp>
        <p:nvSpPr>
          <p:cNvPr id="52" name="TextBox 51"/>
          <p:cNvSpPr txBox="1"/>
          <p:nvPr/>
        </p:nvSpPr>
        <p:spPr>
          <a:xfrm>
            <a:off x="7320136" y="3645024"/>
            <a:ext cx="504056" cy="369332"/>
          </a:xfrm>
          <a:prstGeom prst="rect">
            <a:avLst/>
          </a:prstGeom>
          <a:noFill/>
        </p:spPr>
        <p:txBody>
          <a:bodyPr wrap="square" rtlCol="0">
            <a:spAutoFit/>
          </a:bodyPr>
          <a:lstStyle/>
          <a:p>
            <a:pPr algn="ctr"/>
            <a:r>
              <a:rPr lang="en-GB" dirty="0"/>
              <a:t>SQ</a:t>
            </a:r>
          </a:p>
        </p:txBody>
      </p:sp>
      <p:sp>
        <p:nvSpPr>
          <p:cNvPr id="53" name="TextBox 52"/>
          <p:cNvSpPr txBox="1"/>
          <p:nvPr/>
        </p:nvSpPr>
        <p:spPr>
          <a:xfrm>
            <a:off x="7104112" y="4365104"/>
            <a:ext cx="792088" cy="338554"/>
          </a:xfrm>
          <a:prstGeom prst="rect">
            <a:avLst/>
          </a:prstGeom>
          <a:noFill/>
        </p:spPr>
        <p:txBody>
          <a:bodyPr wrap="square" rtlCol="0">
            <a:spAutoFit/>
          </a:bodyPr>
          <a:lstStyle/>
          <a:p>
            <a:pPr algn="ctr"/>
            <a:r>
              <a:rPr lang="en-GB" sz="1600" dirty="0"/>
              <a:t>QUAD</a:t>
            </a:r>
          </a:p>
        </p:txBody>
      </p:sp>
      <p:sp>
        <p:nvSpPr>
          <p:cNvPr id="8" name="Slide Number Placeholder 7"/>
          <p:cNvSpPr>
            <a:spLocks noGrp="1"/>
          </p:cNvSpPr>
          <p:nvPr>
            <p:ph type="sldNum" sz="quarter" idx="12"/>
          </p:nvPr>
        </p:nvSpPr>
        <p:spPr/>
        <p:txBody>
          <a:bodyPr/>
          <a:lstStyle/>
          <a:p>
            <a:fld id="{EA7C8D44-3667-46F6-9772-CC52308E2A7F}" type="slidenum">
              <a:rPr kumimoji="0" lang="en-US" smtClean="0"/>
              <a:pPr/>
              <a:t>41</a:t>
            </a:fld>
            <a:endParaRPr kumimoji="0" lang="en-US"/>
          </a:p>
        </p:txBody>
      </p:sp>
      <p:cxnSp>
        <p:nvCxnSpPr>
          <p:cNvPr id="57" name="Straight Arrow Connector 56"/>
          <p:cNvCxnSpPr/>
          <p:nvPr/>
        </p:nvCxnSpPr>
        <p:spPr>
          <a:xfrm flipV="1">
            <a:off x="7176120" y="1808820"/>
            <a:ext cx="576064" cy="1800200"/>
          </a:xfrm>
          <a:prstGeom prst="straightConnector1">
            <a:avLst/>
          </a:prstGeom>
          <a:ln w="28575">
            <a:solidFill>
              <a:srgbClr val="3333FF"/>
            </a:solidFill>
            <a:tailEnd type="arrow"/>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endCxn id="52" idx="3"/>
          </p:cNvCxnSpPr>
          <p:nvPr/>
        </p:nvCxnSpPr>
        <p:spPr>
          <a:xfrm flipV="1">
            <a:off x="7176120" y="3829690"/>
            <a:ext cx="648072" cy="49941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9" name="Straight Arrow Connector 78"/>
          <p:cNvCxnSpPr>
            <a:endCxn id="38" idx="1"/>
          </p:cNvCxnSpPr>
          <p:nvPr/>
        </p:nvCxnSpPr>
        <p:spPr>
          <a:xfrm>
            <a:off x="7176120" y="3969060"/>
            <a:ext cx="576064" cy="1296144"/>
          </a:xfrm>
          <a:prstGeom prst="straightConnector1">
            <a:avLst/>
          </a:prstGeom>
          <a:ln w="28575">
            <a:solidFill>
              <a:srgbClr val="FF00FF"/>
            </a:solidFill>
            <a:tailEnd type="arrow"/>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89C1735E-E89B-4E73-B32D-D4FB17E67586}"/>
              </a:ext>
            </a:extLst>
          </p:cNvPr>
          <p:cNvSpPr txBox="1"/>
          <p:nvPr/>
        </p:nvSpPr>
        <p:spPr>
          <a:xfrm>
            <a:off x="9048328" y="1268760"/>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0x20000200</a:t>
            </a:r>
          </a:p>
        </p:txBody>
      </p:sp>
      <p:sp>
        <p:nvSpPr>
          <p:cNvPr id="63" name="TextBox 62">
            <a:extLst>
              <a:ext uri="{FF2B5EF4-FFF2-40B4-BE49-F238E27FC236}">
                <a16:creationId xmlns:a16="http://schemas.microsoft.com/office/drawing/2014/main" id="{0876DD54-8272-43AC-855B-017773A16318}"/>
              </a:ext>
            </a:extLst>
          </p:cNvPr>
          <p:cNvSpPr txBox="1"/>
          <p:nvPr/>
        </p:nvSpPr>
        <p:spPr>
          <a:xfrm>
            <a:off x="9048328" y="1628800"/>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0x200001FC</a:t>
            </a:r>
          </a:p>
        </p:txBody>
      </p:sp>
      <p:sp>
        <p:nvSpPr>
          <p:cNvPr id="64" name="TextBox 63">
            <a:extLst>
              <a:ext uri="{FF2B5EF4-FFF2-40B4-BE49-F238E27FC236}">
                <a16:creationId xmlns:a16="http://schemas.microsoft.com/office/drawing/2014/main" id="{B7A17C5B-79F4-43FF-AA81-0EC8EC3A8306}"/>
              </a:ext>
            </a:extLst>
          </p:cNvPr>
          <p:cNvSpPr txBox="1"/>
          <p:nvPr/>
        </p:nvSpPr>
        <p:spPr>
          <a:xfrm>
            <a:off x="9048328" y="1988840"/>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0x200001F8</a:t>
            </a:r>
          </a:p>
        </p:txBody>
      </p:sp>
      <p:grpSp>
        <p:nvGrpSpPr>
          <p:cNvPr id="65" name="Group 64">
            <a:extLst>
              <a:ext uri="{FF2B5EF4-FFF2-40B4-BE49-F238E27FC236}">
                <a16:creationId xmlns:a16="http://schemas.microsoft.com/office/drawing/2014/main" id="{9B6E2238-D071-4CDA-A305-4FE6F8D73CBE}"/>
              </a:ext>
            </a:extLst>
          </p:cNvPr>
          <p:cNvGrpSpPr/>
          <p:nvPr/>
        </p:nvGrpSpPr>
        <p:grpSpPr>
          <a:xfrm>
            <a:off x="9048328" y="2564904"/>
            <a:ext cx="1391072" cy="3578914"/>
            <a:chOff x="7524328" y="2564904"/>
            <a:chExt cx="1391072" cy="3578914"/>
          </a:xfrm>
        </p:grpSpPr>
        <p:sp>
          <p:nvSpPr>
            <p:cNvPr id="70" name="TextBox 69">
              <a:extLst>
                <a:ext uri="{FF2B5EF4-FFF2-40B4-BE49-F238E27FC236}">
                  <a16:creationId xmlns:a16="http://schemas.microsoft.com/office/drawing/2014/main" id="{6968F712-7281-4491-9D26-232994E09AB7}"/>
                </a:ext>
              </a:extLst>
            </p:cNvPr>
            <p:cNvSpPr txBox="1"/>
            <p:nvPr/>
          </p:nvSpPr>
          <p:spPr>
            <a:xfrm>
              <a:off x="7524328" y="4365104"/>
              <a:ext cx="139107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0x0800014C</a:t>
              </a:r>
            </a:p>
          </p:txBody>
        </p:sp>
        <p:sp>
          <p:nvSpPr>
            <p:cNvPr id="72" name="TextBox 71">
              <a:extLst>
                <a:ext uri="{FF2B5EF4-FFF2-40B4-BE49-F238E27FC236}">
                  <a16:creationId xmlns:a16="http://schemas.microsoft.com/office/drawing/2014/main" id="{BDA27FFB-0AFF-4696-A4A2-A86A912613DC}"/>
                </a:ext>
              </a:extLst>
            </p:cNvPr>
            <p:cNvSpPr txBox="1"/>
            <p:nvPr/>
          </p:nvSpPr>
          <p:spPr>
            <a:xfrm>
              <a:off x="7524328" y="4725144"/>
              <a:ext cx="139107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0x08000150</a:t>
              </a:r>
            </a:p>
          </p:txBody>
        </p:sp>
        <p:sp>
          <p:nvSpPr>
            <p:cNvPr id="73" name="TextBox 72">
              <a:extLst>
                <a:ext uri="{FF2B5EF4-FFF2-40B4-BE49-F238E27FC236}">
                  <a16:creationId xmlns:a16="http://schemas.microsoft.com/office/drawing/2014/main" id="{9CC753B1-99C4-4587-BB6F-D977D403329D}"/>
                </a:ext>
              </a:extLst>
            </p:cNvPr>
            <p:cNvSpPr txBox="1"/>
            <p:nvPr/>
          </p:nvSpPr>
          <p:spPr>
            <a:xfrm>
              <a:off x="7524328" y="328498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0x08000140</a:t>
              </a:r>
            </a:p>
          </p:txBody>
        </p:sp>
        <p:sp>
          <p:nvSpPr>
            <p:cNvPr id="76" name="TextBox 75">
              <a:extLst>
                <a:ext uri="{FF2B5EF4-FFF2-40B4-BE49-F238E27FC236}">
                  <a16:creationId xmlns:a16="http://schemas.microsoft.com/office/drawing/2014/main" id="{FE86DCC9-048C-4566-B28F-74DAF8118B84}"/>
                </a:ext>
              </a:extLst>
            </p:cNvPr>
            <p:cNvSpPr txBox="1"/>
            <p:nvPr/>
          </p:nvSpPr>
          <p:spPr>
            <a:xfrm>
              <a:off x="7524328" y="400506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0x08000148</a:t>
              </a:r>
            </a:p>
          </p:txBody>
        </p:sp>
        <p:sp>
          <p:nvSpPr>
            <p:cNvPr id="77" name="TextBox 76">
              <a:extLst>
                <a:ext uri="{FF2B5EF4-FFF2-40B4-BE49-F238E27FC236}">
                  <a16:creationId xmlns:a16="http://schemas.microsoft.com/office/drawing/2014/main" id="{0A51DD00-9625-4FD8-AB55-DFD0C6F8FED1}"/>
                </a:ext>
              </a:extLst>
            </p:cNvPr>
            <p:cNvSpPr txBox="1"/>
            <p:nvPr/>
          </p:nvSpPr>
          <p:spPr>
            <a:xfrm>
              <a:off x="7524328" y="508518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0x08000154</a:t>
              </a:r>
            </a:p>
          </p:txBody>
        </p:sp>
        <p:sp>
          <p:nvSpPr>
            <p:cNvPr id="78" name="TextBox 77">
              <a:extLst>
                <a:ext uri="{FF2B5EF4-FFF2-40B4-BE49-F238E27FC236}">
                  <a16:creationId xmlns:a16="http://schemas.microsoft.com/office/drawing/2014/main" id="{8AAE16BC-3A5C-4DCF-BC77-5326D1FA1030}"/>
                </a:ext>
              </a:extLst>
            </p:cNvPr>
            <p:cNvSpPr txBox="1"/>
            <p:nvPr/>
          </p:nvSpPr>
          <p:spPr>
            <a:xfrm>
              <a:off x="7524328" y="544522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0x08000158</a:t>
              </a:r>
            </a:p>
          </p:txBody>
        </p:sp>
        <p:sp>
          <p:nvSpPr>
            <p:cNvPr id="93" name="TextBox 92">
              <a:extLst>
                <a:ext uri="{FF2B5EF4-FFF2-40B4-BE49-F238E27FC236}">
                  <a16:creationId xmlns:a16="http://schemas.microsoft.com/office/drawing/2014/main" id="{00373792-8E4D-41DC-9DC9-0B0B25ED3B40}"/>
                </a:ext>
              </a:extLst>
            </p:cNvPr>
            <p:cNvSpPr txBox="1"/>
            <p:nvPr/>
          </p:nvSpPr>
          <p:spPr>
            <a:xfrm>
              <a:off x="7524328" y="256490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0x08000138</a:t>
              </a:r>
            </a:p>
          </p:txBody>
        </p:sp>
        <p:sp>
          <p:nvSpPr>
            <p:cNvPr id="94" name="TextBox 93">
              <a:extLst>
                <a:ext uri="{FF2B5EF4-FFF2-40B4-BE49-F238E27FC236}">
                  <a16:creationId xmlns:a16="http://schemas.microsoft.com/office/drawing/2014/main" id="{7E76176F-AB51-47B3-8039-B958F89439E3}"/>
                </a:ext>
              </a:extLst>
            </p:cNvPr>
            <p:cNvSpPr txBox="1"/>
            <p:nvPr/>
          </p:nvSpPr>
          <p:spPr>
            <a:xfrm>
              <a:off x="7524328" y="2924944"/>
              <a:ext cx="139107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0x0800013C</a:t>
              </a:r>
            </a:p>
          </p:txBody>
        </p:sp>
        <p:sp>
          <p:nvSpPr>
            <p:cNvPr id="95" name="TextBox 94">
              <a:extLst>
                <a:ext uri="{FF2B5EF4-FFF2-40B4-BE49-F238E27FC236}">
                  <a16:creationId xmlns:a16="http://schemas.microsoft.com/office/drawing/2014/main" id="{BB8474DC-E961-4EF7-9A92-2DA304EA9D78}"/>
                </a:ext>
              </a:extLst>
            </p:cNvPr>
            <p:cNvSpPr txBox="1"/>
            <p:nvPr/>
          </p:nvSpPr>
          <p:spPr>
            <a:xfrm>
              <a:off x="7524328" y="364502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0x08000144</a:t>
              </a:r>
            </a:p>
          </p:txBody>
        </p:sp>
        <p:sp>
          <p:nvSpPr>
            <p:cNvPr id="96" name="TextBox 95">
              <a:extLst>
                <a:ext uri="{FF2B5EF4-FFF2-40B4-BE49-F238E27FC236}">
                  <a16:creationId xmlns:a16="http://schemas.microsoft.com/office/drawing/2014/main" id="{E6221244-89C0-41DC-9606-65C40D8612B7}"/>
                </a:ext>
              </a:extLst>
            </p:cNvPr>
            <p:cNvSpPr txBox="1"/>
            <p:nvPr/>
          </p:nvSpPr>
          <p:spPr>
            <a:xfrm>
              <a:off x="7524328" y="5805264"/>
              <a:ext cx="139107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0x0800015C</a:t>
              </a:r>
            </a:p>
          </p:txBody>
        </p:sp>
      </p:grpSp>
      <p:sp>
        <p:nvSpPr>
          <p:cNvPr id="9" name="TextBox 8">
            <a:extLst>
              <a:ext uri="{FF2B5EF4-FFF2-40B4-BE49-F238E27FC236}">
                <a16:creationId xmlns:a16="http://schemas.microsoft.com/office/drawing/2014/main" id="{6DAC0D2B-4FC1-6802-05CD-C843D87FB207}"/>
              </a:ext>
            </a:extLst>
          </p:cNvPr>
          <p:cNvSpPr txBox="1"/>
          <p:nvPr/>
        </p:nvSpPr>
        <p:spPr>
          <a:xfrm>
            <a:off x="7955936" y="891841"/>
            <a:ext cx="752264" cy="400110"/>
          </a:xfrm>
          <a:prstGeom prst="rect">
            <a:avLst/>
          </a:prstGeom>
          <a:noFill/>
        </p:spPr>
        <p:txBody>
          <a:bodyPr wrap="square">
            <a:spAutoFit/>
          </a:bodyPr>
          <a:lstStyle/>
          <a:p>
            <a:r>
              <a:rPr lang="en-GB" sz="2000" dirty="0"/>
              <a:t>Stack</a:t>
            </a:r>
          </a:p>
        </p:txBody>
      </p:sp>
    </p:spTree>
    <p:extLst>
      <p:ext uri="{BB962C8B-B14F-4D97-AF65-F5344CB8AC3E}">
        <p14:creationId xmlns:p14="http://schemas.microsoft.com/office/powerpoint/2010/main" val="9731694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Example: R0 = R0</a:t>
            </a:r>
            <a:r>
              <a:rPr lang="en-GB" baseline="30000" dirty="0"/>
              <a:t>4</a:t>
            </a:r>
          </a:p>
        </p:txBody>
      </p:sp>
      <p:sp>
        <p:nvSpPr>
          <p:cNvPr id="4" name="Content Placeholder 3"/>
          <p:cNvSpPr>
            <a:spLocks noGrp="1"/>
          </p:cNvSpPr>
          <p:nvPr>
            <p:ph sz="half" idx="1"/>
          </p:nvPr>
        </p:nvSpPr>
        <p:spPr>
          <a:xfrm>
            <a:off x="1981200" y="1295400"/>
            <a:ext cx="2386608" cy="4953000"/>
          </a:xfrm>
        </p:spPr>
        <p:style>
          <a:lnRef idx="2">
            <a:schemeClr val="accent1"/>
          </a:lnRef>
          <a:fillRef idx="1">
            <a:schemeClr val="lt1"/>
          </a:fillRef>
          <a:effectRef idx="0">
            <a:schemeClr val="accent1"/>
          </a:effectRef>
          <a:fontRef idx="minor">
            <a:schemeClr val="dk1"/>
          </a:fontRef>
        </p:style>
        <p:txBody>
          <a:bodyPr>
            <a:noAutofit/>
          </a:bodyPr>
          <a:lstStyle/>
          <a:p>
            <a:pPr>
              <a:buNone/>
            </a:pPr>
            <a:r>
              <a:rPr lang="en-GB" sz="1800" b="1" dirty="0">
                <a:latin typeface="Courier New" pitchFamily="49" charset="0"/>
                <a:cs typeface="Courier New" pitchFamily="49" charset="0"/>
              </a:rPr>
              <a:t>		MOV R0,#2</a:t>
            </a:r>
          </a:p>
          <a:p>
            <a:pPr>
              <a:buNone/>
            </a:pPr>
            <a:r>
              <a:rPr lang="en-GB" sz="1800" b="1" dirty="0">
                <a:latin typeface="Courier New" pitchFamily="49" charset="0"/>
                <a:cs typeface="Courier New" pitchFamily="49" charset="0"/>
              </a:rPr>
              <a:t>		BL QUAD</a:t>
            </a:r>
          </a:p>
          <a:p>
            <a:pPr>
              <a:buNone/>
            </a:pPr>
            <a:r>
              <a:rPr lang="en-GB" sz="1800" b="1" dirty="0">
                <a:latin typeface="Courier New" pitchFamily="49" charset="0"/>
                <a:cs typeface="Courier New" pitchFamily="49" charset="0"/>
              </a:rPr>
              <a:t>		B ENDL</a:t>
            </a:r>
          </a:p>
          <a:p>
            <a:pPr>
              <a:buNone/>
            </a:pPr>
            <a:endParaRPr lang="en-GB" sz="1800" b="1" dirty="0">
              <a:latin typeface="Courier New" pitchFamily="49" charset="0"/>
              <a:cs typeface="Courier New" pitchFamily="49" charset="0"/>
            </a:endParaRPr>
          </a:p>
          <a:p>
            <a:pPr>
              <a:buNone/>
            </a:pPr>
            <a:r>
              <a:rPr lang="en-GB" sz="1800" b="1" dirty="0">
                <a:latin typeface="Courier New" pitchFamily="49" charset="0"/>
                <a:cs typeface="Courier New" pitchFamily="49" charset="0"/>
              </a:rPr>
              <a:t>SQ		MUL R0,R0</a:t>
            </a:r>
          </a:p>
          <a:p>
            <a:pPr>
              <a:buNone/>
            </a:pPr>
            <a:r>
              <a:rPr lang="en-GB" sz="1800" b="1" dirty="0">
                <a:latin typeface="Courier New" pitchFamily="49" charset="0"/>
                <a:cs typeface="Courier New" pitchFamily="49" charset="0"/>
              </a:rPr>
              <a:t>		</a:t>
            </a:r>
            <a:r>
              <a:rPr lang="en-GB" sz="1800" b="1" dirty="0">
                <a:solidFill>
                  <a:srgbClr val="FF0000"/>
                </a:solidFill>
                <a:latin typeface="Courier New" pitchFamily="49" charset="0"/>
                <a:cs typeface="Courier New" pitchFamily="49" charset="0"/>
              </a:rPr>
              <a:t>BX LR</a:t>
            </a:r>
          </a:p>
          <a:p>
            <a:pPr>
              <a:buNone/>
            </a:pPr>
            <a:endParaRPr lang="en-GB" sz="1800" b="1" dirty="0">
              <a:solidFill>
                <a:srgbClr val="FF0000"/>
              </a:solidFill>
              <a:latin typeface="Courier New" pitchFamily="49" charset="0"/>
              <a:cs typeface="Courier New" pitchFamily="49" charset="0"/>
            </a:endParaRPr>
          </a:p>
          <a:p>
            <a:pPr>
              <a:buNone/>
            </a:pPr>
            <a:r>
              <a:rPr lang="en-GB" sz="1800" b="1" dirty="0">
                <a:latin typeface="Courier New" pitchFamily="49" charset="0"/>
                <a:cs typeface="Courier New" pitchFamily="49" charset="0"/>
              </a:rPr>
              <a:t>QUAD	PUSH {LR}</a:t>
            </a:r>
          </a:p>
          <a:p>
            <a:pPr>
              <a:buNone/>
            </a:pPr>
            <a:r>
              <a:rPr lang="en-GB" sz="1800" b="1" dirty="0">
                <a:latin typeface="Courier New" pitchFamily="49" charset="0"/>
                <a:cs typeface="Courier New" pitchFamily="49" charset="0"/>
              </a:rPr>
              <a:t>		BL SQ</a:t>
            </a:r>
          </a:p>
          <a:p>
            <a:pPr>
              <a:buNone/>
            </a:pPr>
            <a:r>
              <a:rPr lang="en-GB" sz="1800" b="1" dirty="0">
                <a:latin typeface="Courier New" pitchFamily="49" charset="0"/>
                <a:cs typeface="Courier New" pitchFamily="49" charset="0"/>
              </a:rPr>
              <a:t>		BL SQ</a:t>
            </a:r>
          </a:p>
          <a:p>
            <a:pPr>
              <a:buNone/>
            </a:pPr>
            <a:r>
              <a:rPr lang="en-GB" sz="1800" b="1" dirty="0">
                <a:latin typeface="Courier New" pitchFamily="49" charset="0"/>
                <a:cs typeface="Courier New" pitchFamily="49" charset="0"/>
              </a:rPr>
              <a:t>		POP {LR}</a:t>
            </a:r>
          </a:p>
          <a:p>
            <a:pPr>
              <a:buNone/>
            </a:pPr>
            <a:r>
              <a:rPr lang="en-GB" sz="1800" b="1" dirty="0">
                <a:latin typeface="Courier New" pitchFamily="49" charset="0"/>
                <a:cs typeface="Courier New" pitchFamily="49" charset="0"/>
              </a:rPr>
              <a:t>		BX LR</a:t>
            </a:r>
          </a:p>
          <a:p>
            <a:pPr>
              <a:buNone/>
            </a:pPr>
            <a:r>
              <a:rPr lang="en-GB" sz="1800" b="1" dirty="0">
                <a:latin typeface="Courier New" pitchFamily="49" charset="0"/>
                <a:cs typeface="Courier New" pitchFamily="49" charset="0"/>
              </a:rPr>
              <a:t>ENDL	...</a:t>
            </a:r>
          </a:p>
        </p:txBody>
      </p:sp>
      <p:sp>
        <p:nvSpPr>
          <p:cNvPr id="30" name="Rectangle 29"/>
          <p:cNvSpPr/>
          <p:nvPr/>
        </p:nvSpPr>
        <p:spPr>
          <a:xfrm>
            <a:off x="7752184" y="436510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PUSH {LR}</a:t>
            </a:r>
          </a:p>
        </p:txBody>
      </p:sp>
      <p:sp>
        <p:nvSpPr>
          <p:cNvPr id="35" name="Rectangle 34"/>
          <p:cNvSpPr/>
          <p:nvPr/>
        </p:nvSpPr>
        <p:spPr>
          <a:xfrm>
            <a:off x="7752184" y="5445224"/>
            <a:ext cx="1296144" cy="360040"/>
          </a:xfrm>
          <a:prstGeom prst="rect">
            <a:avLst/>
          </a:prstGeom>
          <a:solidFill>
            <a:schemeClr val="bg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POP {LR}</a:t>
            </a:r>
          </a:p>
        </p:txBody>
      </p:sp>
      <p:sp>
        <p:nvSpPr>
          <p:cNvPr id="36" name="Rectangle 35"/>
          <p:cNvSpPr/>
          <p:nvPr/>
        </p:nvSpPr>
        <p:spPr>
          <a:xfrm>
            <a:off x="7752184" y="472514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BL SQ </a:t>
            </a:r>
          </a:p>
        </p:txBody>
      </p:sp>
      <p:sp>
        <p:nvSpPr>
          <p:cNvPr id="37" name="Rectangle 36"/>
          <p:cNvSpPr/>
          <p:nvPr/>
        </p:nvSpPr>
        <p:spPr>
          <a:xfrm>
            <a:off x="7752184" y="328498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3333FF"/>
                </a:solidFill>
              </a:rPr>
              <a:t>B ENDL</a:t>
            </a:r>
          </a:p>
        </p:txBody>
      </p:sp>
      <p:sp>
        <p:nvSpPr>
          <p:cNvPr id="38" name="Rectangle 37"/>
          <p:cNvSpPr/>
          <p:nvPr/>
        </p:nvSpPr>
        <p:spPr>
          <a:xfrm>
            <a:off x="7752184" y="508518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FF00FF"/>
                </a:solidFill>
              </a:rPr>
              <a:t>BL SQ</a:t>
            </a:r>
          </a:p>
        </p:txBody>
      </p:sp>
      <p:sp>
        <p:nvSpPr>
          <p:cNvPr id="39" name="Rectangle 38"/>
          <p:cNvSpPr/>
          <p:nvPr/>
        </p:nvSpPr>
        <p:spPr>
          <a:xfrm>
            <a:off x="7752184" y="400506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dirty="0">
                <a:solidFill>
                  <a:srgbClr val="FF0000"/>
                </a:solidFill>
              </a:rPr>
              <a:t>BX LR</a:t>
            </a:r>
          </a:p>
        </p:txBody>
      </p:sp>
      <p:sp>
        <p:nvSpPr>
          <p:cNvPr id="44" name="Rectangle 43"/>
          <p:cNvSpPr/>
          <p:nvPr/>
        </p:nvSpPr>
        <p:spPr>
          <a:xfrm>
            <a:off x="7752184" y="126876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solidFill>
                  <a:schemeClr val="tx1"/>
                </a:solidFill>
              </a:rPr>
              <a:t>xxxxxxxx</a:t>
            </a:r>
            <a:endParaRPr lang="en-GB" dirty="0">
              <a:solidFill>
                <a:schemeClr val="tx1"/>
              </a:solidFill>
            </a:endParaRPr>
          </a:p>
        </p:txBody>
      </p:sp>
      <p:sp>
        <p:nvSpPr>
          <p:cNvPr id="46" name="Rectangle 45"/>
          <p:cNvSpPr/>
          <p:nvPr/>
        </p:nvSpPr>
        <p:spPr>
          <a:xfrm>
            <a:off x="7752184"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47" name="Rectangle 46"/>
          <p:cNvSpPr/>
          <p:nvPr/>
        </p:nvSpPr>
        <p:spPr>
          <a:xfrm>
            <a:off x="7752184" y="198884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p:cNvSpPr/>
          <p:nvPr/>
        </p:nvSpPr>
        <p:spPr>
          <a:xfrm>
            <a:off x="7752184" y="256490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MOV R0,#2</a:t>
            </a:r>
          </a:p>
        </p:txBody>
      </p:sp>
      <p:sp>
        <p:nvSpPr>
          <p:cNvPr id="54" name="Rectangle 53"/>
          <p:cNvSpPr/>
          <p:nvPr/>
        </p:nvSpPr>
        <p:spPr>
          <a:xfrm>
            <a:off x="7752184" y="292494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BL QUAD</a:t>
            </a:r>
          </a:p>
        </p:txBody>
      </p:sp>
      <p:sp>
        <p:nvSpPr>
          <p:cNvPr id="55" name="Rectangle 54"/>
          <p:cNvSpPr/>
          <p:nvPr/>
        </p:nvSpPr>
        <p:spPr>
          <a:xfrm>
            <a:off x="7752184" y="580526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BX LR</a:t>
            </a:r>
          </a:p>
        </p:txBody>
      </p:sp>
      <p:sp>
        <p:nvSpPr>
          <p:cNvPr id="56" name="Rectangle 55"/>
          <p:cNvSpPr/>
          <p:nvPr/>
        </p:nvSpPr>
        <p:spPr>
          <a:xfrm>
            <a:off x="7752184" y="364502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MUL R0,R0</a:t>
            </a:r>
          </a:p>
        </p:txBody>
      </p:sp>
      <p:grpSp>
        <p:nvGrpSpPr>
          <p:cNvPr id="3" name="Group 66"/>
          <p:cNvGrpSpPr/>
          <p:nvPr/>
        </p:nvGrpSpPr>
        <p:grpSpPr>
          <a:xfrm>
            <a:off x="5303912" y="2204864"/>
            <a:ext cx="1872208" cy="369332"/>
            <a:chOff x="4716016" y="1628800"/>
            <a:chExt cx="1872208" cy="369332"/>
          </a:xfrm>
        </p:grpSpPr>
        <p:sp>
          <p:nvSpPr>
            <p:cNvPr id="61" name="Rectangle 60"/>
            <p:cNvSpPr/>
            <p:nvPr/>
          </p:nvSpPr>
          <p:spPr>
            <a:xfrm>
              <a:off x="5292080"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0x04</a:t>
              </a:r>
            </a:p>
          </p:txBody>
        </p:sp>
        <p:sp>
          <p:nvSpPr>
            <p:cNvPr id="62" name="TextBox 61"/>
            <p:cNvSpPr txBox="1"/>
            <p:nvPr/>
          </p:nvSpPr>
          <p:spPr>
            <a:xfrm>
              <a:off x="4716016" y="1628800"/>
              <a:ext cx="576064" cy="369332"/>
            </a:xfrm>
            <a:prstGeom prst="rect">
              <a:avLst/>
            </a:prstGeom>
            <a:noFill/>
          </p:spPr>
          <p:txBody>
            <a:bodyPr wrap="square" rtlCol="0">
              <a:spAutoFit/>
            </a:bodyPr>
            <a:lstStyle/>
            <a:p>
              <a:r>
                <a:rPr lang="en-GB" dirty="0"/>
                <a:t>R0</a:t>
              </a:r>
            </a:p>
          </p:txBody>
        </p:sp>
      </p:grpSp>
      <p:grpSp>
        <p:nvGrpSpPr>
          <p:cNvPr id="5" name="Group 72"/>
          <p:cNvGrpSpPr/>
          <p:nvPr/>
        </p:nvGrpSpPr>
        <p:grpSpPr>
          <a:xfrm>
            <a:off x="5303912" y="4149080"/>
            <a:ext cx="1872208" cy="369332"/>
            <a:chOff x="4716016" y="1628800"/>
            <a:chExt cx="1872208" cy="369332"/>
          </a:xfrm>
        </p:grpSpPr>
        <p:sp>
          <p:nvSpPr>
            <p:cNvPr id="67" name="Rectangle 66"/>
            <p:cNvSpPr/>
            <p:nvPr/>
          </p:nvSpPr>
          <p:spPr>
            <a:xfrm>
              <a:off x="5292080"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TextBox 67"/>
            <p:cNvSpPr txBox="1"/>
            <p:nvPr/>
          </p:nvSpPr>
          <p:spPr>
            <a:xfrm>
              <a:off x="4716016" y="1628800"/>
              <a:ext cx="576064" cy="369332"/>
            </a:xfrm>
            <a:prstGeom prst="rect">
              <a:avLst/>
            </a:prstGeom>
            <a:noFill/>
          </p:spPr>
          <p:txBody>
            <a:bodyPr wrap="square" rtlCol="0">
              <a:spAutoFit/>
            </a:bodyPr>
            <a:lstStyle/>
            <a:p>
              <a:r>
                <a:rPr lang="en-GB" dirty="0"/>
                <a:t>PC</a:t>
              </a:r>
            </a:p>
          </p:txBody>
        </p:sp>
      </p:grpSp>
      <p:sp>
        <p:nvSpPr>
          <p:cNvPr id="69" name="TextBox 68"/>
          <p:cNvSpPr txBox="1"/>
          <p:nvPr/>
        </p:nvSpPr>
        <p:spPr>
          <a:xfrm>
            <a:off x="5879976" y="4149080"/>
            <a:ext cx="1368152" cy="369332"/>
          </a:xfrm>
          <a:prstGeom prst="rect">
            <a:avLst/>
          </a:prstGeom>
          <a:noFill/>
        </p:spPr>
        <p:txBody>
          <a:bodyPr wrap="square" rtlCol="0">
            <a:spAutoFit/>
          </a:bodyPr>
          <a:lstStyle/>
          <a:p>
            <a:pPr algn="ctr"/>
            <a:r>
              <a:rPr lang="en-GB" dirty="0">
                <a:solidFill>
                  <a:srgbClr val="FF0000"/>
                </a:solidFill>
              </a:rPr>
              <a:t>0x08000148</a:t>
            </a:r>
          </a:p>
        </p:txBody>
      </p:sp>
      <p:grpSp>
        <p:nvGrpSpPr>
          <p:cNvPr id="6" name="Group 82"/>
          <p:cNvGrpSpPr/>
          <p:nvPr/>
        </p:nvGrpSpPr>
        <p:grpSpPr>
          <a:xfrm>
            <a:off x="5303912" y="3789040"/>
            <a:ext cx="1872208" cy="369332"/>
            <a:chOff x="4716016" y="1628800"/>
            <a:chExt cx="1872208" cy="369332"/>
          </a:xfrm>
        </p:grpSpPr>
        <p:sp>
          <p:nvSpPr>
            <p:cNvPr id="74" name="Rectangle 73"/>
            <p:cNvSpPr/>
            <p:nvPr/>
          </p:nvSpPr>
          <p:spPr>
            <a:xfrm>
              <a:off x="5292080"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5" name="TextBox 74"/>
            <p:cNvSpPr txBox="1"/>
            <p:nvPr/>
          </p:nvSpPr>
          <p:spPr>
            <a:xfrm>
              <a:off x="4716016" y="1628800"/>
              <a:ext cx="576064" cy="369332"/>
            </a:xfrm>
            <a:prstGeom prst="rect">
              <a:avLst/>
            </a:prstGeom>
            <a:noFill/>
          </p:spPr>
          <p:txBody>
            <a:bodyPr wrap="square" rtlCol="0">
              <a:spAutoFit/>
            </a:bodyPr>
            <a:lstStyle/>
            <a:p>
              <a:r>
                <a:rPr lang="en-GB" dirty="0"/>
                <a:t>LR</a:t>
              </a:r>
            </a:p>
          </p:txBody>
        </p:sp>
      </p:grpSp>
      <p:grpSp>
        <p:nvGrpSpPr>
          <p:cNvPr id="7" name="Group 88"/>
          <p:cNvGrpSpPr/>
          <p:nvPr/>
        </p:nvGrpSpPr>
        <p:grpSpPr>
          <a:xfrm>
            <a:off x="5303912" y="3429000"/>
            <a:ext cx="1872208" cy="369332"/>
            <a:chOff x="4716016" y="1628800"/>
            <a:chExt cx="1872208" cy="369332"/>
          </a:xfrm>
        </p:grpSpPr>
        <p:sp>
          <p:nvSpPr>
            <p:cNvPr id="80" name="Rectangle 79"/>
            <p:cNvSpPr/>
            <p:nvPr/>
          </p:nvSpPr>
          <p:spPr>
            <a:xfrm>
              <a:off x="5292080"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TextBox 80"/>
            <p:cNvSpPr txBox="1"/>
            <p:nvPr/>
          </p:nvSpPr>
          <p:spPr>
            <a:xfrm>
              <a:off x="4716016" y="1628800"/>
              <a:ext cx="576064" cy="369332"/>
            </a:xfrm>
            <a:prstGeom prst="rect">
              <a:avLst/>
            </a:prstGeom>
            <a:noFill/>
          </p:spPr>
          <p:txBody>
            <a:bodyPr wrap="square" rtlCol="0">
              <a:spAutoFit/>
            </a:bodyPr>
            <a:lstStyle/>
            <a:p>
              <a:r>
                <a:rPr lang="en-GB" dirty="0"/>
                <a:t>SP</a:t>
              </a:r>
            </a:p>
          </p:txBody>
        </p:sp>
      </p:grpSp>
      <p:sp>
        <p:nvSpPr>
          <p:cNvPr id="82" name="TextBox 81"/>
          <p:cNvSpPr txBox="1"/>
          <p:nvPr/>
        </p:nvSpPr>
        <p:spPr>
          <a:xfrm>
            <a:off x="5879976" y="3429000"/>
            <a:ext cx="1368152" cy="369332"/>
          </a:xfrm>
          <a:prstGeom prst="rect">
            <a:avLst/>
          </a:prstGeom>
          <a:noFill/>
        </p:spPr>
        <p:txBody>
          <a:bodyPr wrap="square" rtlCol="0">
            <a:spAutoFit/>
          </a:bodyPr>
          <a:lstStyle/>
          <a:p>
            <a:pPr algn="ctr"/>
            <a:r>
              <a:rPr lang="en-GB" dirty="0">
                <a:solidFill>
                  <a:srgbClr val="3333FF"/>
                </a:solidFill>
              </a:rPr>
              <a:t>0x200001FC</a:t>
            </a:r>
          </a:p>
        </p:txBody>
      </p:sp>
      <p:sp>
        <p:nvSpPr>
          <p:cNvPr id="66" name="TextBox 65"/>
          <p:cNvSpPr txBox="1"/>
          <p:nvPr/>
        </p:nvSpPr>
        <p:spPr>
          <a:xfrm>
            <a:off x="5879976" y="3789040"/>
            <a:ext cx="1368152" cy="369332"/>
          </a:xfrm>
          <a:prstGeom prst="rect">
            <a:avLst/>
          </a:prstGeom>
          <a:noFill/>
        </p:spPr>
        <p:txBody>
          <a:bodyPr wrap="square" rtlCol="0">
            <a:spAutoFit/>
          </a:bodyPr>
          <a:lstStyle/>
          <a:p>
            <a:pPr algn="ctr"/>
            <a:r>
              <a:rPr lang="en-GB" dirty="0">
                <a:solidFill>
                  <a:srgbClr val="FF00FF"/>
                </a:solidFill>
              </a:rPr>
              <a:t>0x08000154</a:t>
            </a:r>
          </a:p>
        </p:txBody>
      </p:sp>
      <p:sp>
        <p:nvSpPr>
          <p:cNvPr id="60" name="TextBox 59"/>
          <p:cNvSpPr txBox="1"/>
          <p:nvPr/>
        </p:nvSpPr>
        <p:spPr>
          <a:xfrm>
            <a:off x="7752184" y="1611868"/>
            <a:ext cx="1368152" cy="369332"/>
          </a:xfrm>
          <a:prstGeom prst="rect">
            <a:avLst/>
          </a:prstGeom>
          <a:noFill/>
        </p:spPr>
        <p:txBody>
          <a:bodyPr wrap="square" rtlCol="0">
            <a:spAutoFit/>
          </a:bodyPr>
          <a:lstStyle/>
          <a:p>
            <a:pPr algn="ctr"/>
            <a:r>
              <a:rPr lang="en-GB" dirty="0">
                <a:solidFill>
                  <a:srgbClr val="3333FF"/>
                </a:solidFill>
              </a:rPr>
              <a:t>0x08000140</a:t>
            </a:r>
          </a:p>
        </p:txBody>
      </p:sp>
      <p:sp>
        <p:nvSpPr>
          <p:cNvPr id="52" name="TextBox 51"/>
          <p:cNvSpPr txBox="1"/>
          <p:nvPr/>
        </p:nvSpPr>
        <p:spPr>
          <a:xfrm>
            <a:off x="7320136" y="3645024"/>
            <a:ext cx="504056" cy="369332"/>
          </a:xfrm>
          <a:prstGeom prst="rect">
            <a:avLst/>
          </a:prstGeom>
          <a:noFill/>
        </p:spPr>
        <p:txBody>
          <a:bodyPr wrap="square" rtlCol="0">
            <a:spAutoFit/>
          </a:bodyPr>
          <a:lstStyle/>
          <a:p>
            <a:pPr algn="ctr"/>
            <a:r>
              <a:rPr lang="en-GB" dirty="0"/>
              <a:t>SQ</a:t>
            </a:r>
          </a:p>
        </p:txBody>
      </p:sp>
      <p:sp>
        <p:nvSpPr>
          <p:cNvPr id="53" name="TextBox 52"/>
          <p:cNvSpPr txBox="1"/>
          <p:nvPr/>
        </p:nvSpPr>
        <p:spPr>
          <a:xfrm>
            <a:off x="7104112" y="4365104"/>
            <a:ext cx="792088" cy="338554"/>
          </a:xfrm>
          <a:prstGeom prst="rect">
            <a:avLst/>
          </a:prstGeom>
          <a:noFill/>
        </p:spPr>
        <p:txBody>
          <a:bodyPr wrap="square" rtlCol="0">
            <a:spAutoFit/>
          </a:bodyPr>
          <a:lstStyle/>
          <a:p>
            <a:pPr algn="ctr"/>
            <a:r>
              <a:rPr lang="en-GB" sz="1600" dirty="0"/>
              <a:t>QUAD</a:t>
            </a:r>
          </a:p>
        </p:txBody>
      </p:sp>
      <p:sp>
        <p:nvSpPr>
          <p:cNvPr id="8" name="Slide Number Placeholder 7"/>
          <p:cNvSpPr>
            <a:spLocks noGrp="1"/>
          </p:cNvSpPr>
          <p:nvPr>
            <p:ph type="sldNum" sz="quarter" idx="12"/>
          </p:nvPr>
        </p:nvSpPr>
        <p:spPr/>
        <p:txBody>
          <a:bodyPr/>
          <a:lstStyle/>
          <a:p>
            <a:fld id="{EA7C8D44-3667-46F6-9772-CC52308E2A7F}" type="slidenum">
              <a:rPr kumimoji="0" lang="en-US" smtClean="0"/>
              <a:pPr/>
              <a:t>42</a:t>
            </a:fld>
            <a:endParaRPr kumimoji="0" lang="en-US"/>
          </a:p>
        </p:txBody>
      </p:sp>
      <p:cxnSp>
        <p:nvCxnSpPr>
          <p:cNvPr id="57" name="Straight Arrow Connector 56"/>
          <p:cNvCxnSpPr/>
          <p:nvPr/>
        </p:nvCxnSpPr>
        <p:spPr>
          <a:xfrm flipV="1">
            <a:off x="7176120" y="1808820"/>
            <a:ext cx="576064" cy="1800200"/>
          </a:xfrm>
          <a:prstGeom prst="straightConnector1">
            <a:avLst/>
          </a:prstGeom>
          <a:ln w="28575">
            <a:solidFill>
              <a:srgbClr val="3333FF"/>
            </a:solidFill>
            <a:tailEnd type="arrow"/>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endCxn id="39" idx="1"/>
          </p:cNvCxnSpPr>
          <p:nvPr/>
        </p:nvCxnSpPr>
        <p:spPr>
          <a:xfrm flipV="1">
            <a:off x="7176120" y="4185084"/>
            <a:ext cx="576064" cy="14401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9" name="Straight Arrow Connector 78"/>
          <p:cNvCxnSpPr/>
          <p:nvPr/>
        </p:nvCxnSpPr>
        <p:spPr>
          <a:xfrm>
            <a:off x="7176120" y="3969060"/>
            <a:ext cx="576064" cy="1296144"/>
          </a:xfrm>
          <a:prstGeom prst="straightConnector1">
            <a:avLst/>
          </a:prstGeom>
          <a:ln w="28575">
            <a:solidFill>
              <a:srgbClr val="FF00FF"/>
            </a:solidFill>
            <a:tailEnd type="arrow"/>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F1C9B2DC-90CB-45EE-B917-F4C7A6DCAE9F}"/>
              </a:ext>
            </a:extLst>
          </p:cNvPr>
          <p:cNvSpPr txBox="1"/>
          <p:nvPr/>
        </p:nvSpPr>
        <p:spPr>
          <a:xfrm>
            <a:off x="9048328" y="1268760"/>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0x20000200</a:t>
            </a:r>
          </a:p>
        </p:txBody>
      </p:sp>
      <p:sp>
        <p:nvSpPr>
          <p:cNvPr id="63" name="TextBox 62">
            <a:extLst>
              <a:ext uri="{FF2B5EF4-FFF2-40B4-BE49-F238E27FC236}">
                <a16:creationId xmlns:a16="http://schemas.microsoft.com/office/drawing/2014/main" id="{8A741BE7-B4AA-434B-9402-E792BB2F6D8D}"/>
              </a:ext>
            </a:extLst>
          </p:cNvPr>
          <p:cNvSpPr txBox="1"/>
          <p:nvPr/>
        </p:nvSpPr>
        <p:spPr>
          <a:xfrm>
            <a:off x="9048328" y="1628800"/>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0x200001FC</a:t>
            </a:r>
          </a:p>
        </p:txBody>
      </p:sp>
      <p:sp>
        <p:nvSpPr>
          <p:cNvPr id="64" name="TextBox 63">
            <a:extLst>
              <a:ext uri="{FF2B5EF4-FFF2-40B4-BE49-F238E27FC236}">
                <a16:creationId xmlns:a16="http://schemas.microsoft.com/office/drawing/2014/main" id="{DFC2DAE1-F445-4E18-919B-2578C194F1CE}"/>
              </a:ext>
            </a:extLst>
          </p:cNvPr>
          <p:cNvSpPr txBox="1"/>
          <p:nvPr/>
        </p:nvSpPr>
        <p:spPr>
          <a:xfrm>
            <a:off x="9048328" y="1988840"/>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0x200001F8</a:t>
            </a:r>
          </a:p>
        </p:txBody>
      </p:sp>
      <p:grpSp>
        <p:nvGrpSpPr>
          <p:cNvPr id="65" name="Group 64">
            <a:extLst>
              <a:ext uri="{FF2B5EF4-FFF2-40B4-BE49-F238E27FC236}">
                <a16:creationId xmlns:a16="http://schemas.microsoft.com/office/drawing/2014/main" id="{B3F13A75-AA1E-4C40-ADB3-50DE867DA5A7}"/>
              </a:ext>
            </a:extLst>
          </p:cNvPr>
          <p:cNvGrpSpPr/>
          <p:nvPr/>
        </p:nvGrpSpPr>
        <p:grpSpPr>
          <a:xfrm>
            <a:off x="9048328" y="2564904"/>
            <a:ext cx="1391072" cy="3578914"/>
            <a:chOff x="7524328" y="2564904"/>
            <a:chExt cx="1391072" cy="3578914"/>
          </a:xfrm>
        </p:grpSpPr>
        <p:sp>
          <p:nvSpPr>
            <p:cNvPr id="70" name="TextBox 69">
              <a:extLst>
                <a:ext uri="{FF2B5EF4-FFF2-40B4-BE49-F238E27FC236}">
                  <a16:creationId xmlns:a16="http://schemas.microsoft.com/office/drawing/2014/main" id="{602D68A5-E456-4193-88BE-CD9C25687C61}"/>
                </a:ext>
              </a:extLst>
            </p:cNvPr>
            <p:cNvSpPr txBox="1"/>
            <p:nvPr/>
          </p:nvSpPr>
          <p:spPr>
            <a:xfrm>
              <a:off x="7524328" y="4365104"/>
              <a:ext cx="139107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0x0800014C</a:t>
              </a:r>
            </a:p>
          </p:txBody>
        </p:sp>
        <p:sp>
          <p:nvSpPr>
            <p:cNvPr id="72" name="TextBox 71">
              <a:extLst>
                <a:ext uri="{FF2B5EF4-FFF2-40B4-BE49-F238E27FC236}">
                  <a16:creationId xmlns:a16="http://schemas.microsoft.com/office/drawing/2014/main" id="{6FF3311F-DDDD-4D35-BFEA-5DD8519D8102}"/>
                </a:ext>
              </a:extLst>
            </p:cNvPr>
            <p:cNvSpPr txBox="1"/>
            <p:nvPr/>
          </p:nvSpPr>
          <p:spPr>
            <a:xfrm>
              <a:off x="7524328" y="4725144"/>
              <a:ext cx="139107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0x08000150</a:t>
              </a:r>
            </a:p>
          </p:txBody>
        </p:sp>
        <p:sp>
          <p:nvSpPr>
            <p:cNvPr id="73" name="TextBox 72">
              <a:extLst>
                <a:ext uri="{FF2B5EF4-FFF2-40B4-BE49-F238E27FC236}">
                  <a16:creationId xmlns:a16="http://schemas.microsoft.com/office/drawing/2014/main" id="{1244C0F2-41D1-418F-98B9-66ACB45BB623}"/>
                </a:ext>
              </a:extLst>
            </p:cNvPr>
            <p:cNvSpPr txBox="1"/>
            <p:nvPr/>
          </p:nvSpPr>
          <p:spPr>
            <a:xfrm>
              <a:off x="7524328" y="328498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0x08000140</a:t>
              </a:r>
            </a:p>
          </p:txBody>
        </p:sp>
        <p:sp>
          <p:nvSpPr>
            <p:cNvPr id="76" name="TextBox 75">
              <a:extLst>
                <a:ext uri="{FF2B5EF4-FFF2-40B4-BE49-F238E27FC236}">
                  <a16:creationId xmlns:a16="http://schemas.microsoft.com/office/drawing/2014/main" id="{BC1EA6FB-A60A-42B1-926C-A3B71C486B92}"/>
                </a:ext>
              </a:extLst>
            </p:cNvPr>
            <p:cNvSpPr txBox="1"/>
            <p:nvPr/>
          </p:nvSpPr>
          <p:spPr>
            <a:xfrm>
              <a:off x="7524328" y="400506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0x08000148</a:t>
              </a:r>
            </a:p>
          </p:txBody>
        </p:sp>
        <p:sp>
          <p:nvSpPr>
            <p:cNvPr id="77" name="TextBox 76">
              <a:extLst>
                <a:ext uri="{FF2B5EF4-FFF2-40B4-BE49-F238E27FC236}">
                  <a16:creationId xmlns:a16="http://schemas.microsoft.com/office/drawing/2014/main" id="{EBFD1BD4-9830-4F52-BB96-BDB5ECFC9C25}"/>
                </a:ext>
              </a:extLst>
            </p:cNvPr>
            <p:cNvSpPr txBox="1"/>
            <p:nvPr/>
          </p:nvSpPr>
          <p:spPr>
            <a:xfrm>
              <a:off x="7524328" y="508518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0x08000154</a:t>
              </a:r>
            </a:p>
          </p:txBody>
        </p:sp>
        <p:sp>
          <p:nvSpPr>
            <p:cNvPr id="78" name="TextBox 77">
              <a:extLst>
                <a:ext uri="{FF2B5EF4-FFF2-40B4-BE49-F238E27FC236}">
                  <a16:creationId xmlns:a16="http://schemas.microsoft.com/office/drawing/2014/main" id="{2301D681-C86E-4C19-B0C7-2CBB78CA610E}"/>
                </a:ext>
              </a:extLst>
            </p:cNvPr>
            <p:cNvSpPr txBox="1"/>
            <p:nvPr/>
          </p:nvSpPr>
          <p:spPr>
            <a:xfrm>
              <a:off x="7524328" y="544522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0x08000158</a:t>
              </a:r>
            </a:p>
          </p:txBody>
        </p:sp>
        <p:sp>
          <p:nvSpPr>
            <p:cNvPr id="93" name="TextBox 92">
              <a:extLst>
                <a:ext uri="{FF2B5EF4-FFF2-40B4-BE49-F238E27FC236}">
                  <a16:creationId xmlns:a16="http://schemas.microsoft.com/office/drawing/2014/main" id="{682536F7-F74F-4A29-8A0D-A2FE87BD93C1}"/>
                </a:ext>
              </a:extLst>
            </p:cNvPr>
            <p:cNvSpPr txBox="1"/>
            <p:nvPr/>
          </p:nvSpPr>
          <p:spPr>
            <a:xfrm>
              <a:off x="7524328" y="256490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0x08000138</a:t>
              </a:r>
            </a:p>
          </p:txBody>
        </p:sp>
        <p:sp>
          <p:nvSpPr>
            <p:cNvPr id="94" name="TextBox 93">
              <a:extLst>
                <a:ext uri="{FF2B5EF4-FFF2-40B4-BE49-F238E27FC236}">
                  <a16:creationId xmlns:a16="http://schemas.microsoft.com/office/drawing/2014/main" id="{C80C567E-FF90-42BE-81D9-7F09BF1CC9BF}"/>
                </a:ext>
              </a:extLst>
            </p:cNvPr>
            <p:cNvSpPr txBox="1"/>
            <p:nvPr/>
          </p:nvSpPr>
          <p:spPr>
            <a:xfrm>
              <a:off x="7524328" y="2924944"/>
              <a:ext cx="139107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0x0800013C</a:t>
              </a:r>
            </a:p>
          </p:txBody>
        </p:sp>
        <p:sp>
          <p:nvSpPr>
            <p:cNvPr id="95" name="TextBox 94">
              <a:extLst>
                <a:ext uri="{FF2B5EF4-FFF2-40B4-BE49-F238E27FC236}">
                  <a16:creationId xmlns:a16="http://schemas.microsoft.com/office/drawing/2014/main" id="{17705A0F-3CF2-4CF9-AD78-A378CEE113E1}"/>
                </a:ext>
              </a:extLst>
            </p:cNvPr>
            <p:cNvSpPr txBox="1"/>
            <p:nvPr/>
          </p:nvSpPr>
          <p:spPr>
            <a:xfrm>
              <a:off x="7524328" y="364502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0x08000144</a:t>
              </a:r>
            </a:p>
          </p:txBody>
        </p:sp>
        <p:sp>
          <p:nvSpPr>
            <p:cNvPr id="96" name="TextBox 95">
              <a:extLst>
                <a:ext uri="{FF2B5EF4-FFF2-40B4-BE49-F238E27FC236}">
                  <a16:creationId xmlns:a16="http://schemas.microsoft.com/office/drawing/2014/main" id="{644A3042-A439-4313-80B1-D6E4B89E2842}"/>
                </a:ext>
              </a:extLst>
            </p:cNvPr>
            <p:cNvSpPr txBox="1"/>
            <p:nvPr/>
          </p:nvSpPr>
          <p:spPr>
            <a:xfrm>
              <a:off x="7524328" y="5805264"/>
              <a:ext cx="139107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0x0800015C</a:t>
              </a:r>
            </a:p>
          </p:txBody>
        </p:sp>
      </p:grpSp>
      <p:sp>
        <p:nvSpPr>
          <p:cNvPr id="9" name="TextBox 8">
            <a:extLst>
              <a:ext uri="{FF2B5EF4-FFF2-40B4-BE49-F238E27FC236}">
                <a16:creationId xmlns:a16="http://schemas.microsoft.com/office/drawing/2014/main" id="{43D6F8C1-CB67-D016-A2BC-AEE7BBC496D4}"/>
              </a:ext>
            </a:extLst>
          </p:cNvPr>
          <p:cNvSpPr txBox="1"/>
          <p:nvPr/>
        </p:nvSpPr>
        <p:spPr>
          <a:xfrm>
            <a:off x="7955936" y="891841"/>
            <a:ext cx="752264" cy="400110"/>
          </a:xfrm>
          <a:prstGeom prst="rect">
            <a:avLst/>
          </a:prstGeom>
          <a:noFill/>
        </p:spPr>
        <p:txBody>
          <a:bodyPr wrap="square">
            <a:spAutoFit/>
          </a:bodyPr>
          <a:lstStyle/>
          <a:p>
            <a:r>
              <a:rPr lang="en-GB" sz="2000" dirty="0"/>
              <a:t>Stack</a:t>
            </a:r>
          </a:p>
        </p:txBody>
      </p:sp>
    </p:spTree>
    <p:extLst>
      <p:ext uri="{BB962C8B-B14F-4D97-AF65-F5344CB8AC3E}">
        <p14:creationId xmlns:p14="http://schemas.microsoft.com/office/powerpoint/2010/main" val="37920326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Example: R0 = R0</a:t>
            </a:r>
            <a:r>
              <a:rPr lang="en-GB" baseline="30000" dirty="0"/>
              <a:t>4</a:t>
            </a:r>
          </a:p>
        </p:txBody>
      </p:sp>
      <p:sp>
        <p:nvSpPr>
          <p:cNvPr id="4" name="Content Placeholder 3"/>
          <p:cNvSpPr>
            <a:spLocks noGrp="1"/>
          </p:cNvSpPr>
          <p:nvPr>
            <p:ph sz="half" idx="1"/>
          </p:nvPr>
        </p:nvSpPr>
        <p:spPr>
          <a:xfrm>
            <a:off x="1981200" y="1295400"/>
            <a:ext cx="2386608" cy="4876800"/>
          </a:xfrm>
        </p:spPr>
        <p:style>
          <a:lnRef idx="2">
            <a:schemeClr val="accent1"/>
          </a:lnRef>
          <a:fillRef idx="1">
            <a:schemeClr val="lt1"/>
          </a:fillRef>
          <a:effectRef idx="0">
            <a:schemeClr val="accent1"/>
          </a:effectRef>
          <a:fontRef idx="minor">
            <a:schemeClr val="dk1"/>
          </a:fontRef>
        </p:style>
        <p:txBody>
          <a:bodyPr>
            <a:noAutofit/>
          </a:bodyPr>
          <a:lstStyle/>
          <a:p>
            <a:pPr>
              <a:buNone/>
            </a:pPr>
            <a:r>
              <a:rPr lang="en-GB" sz="1800" b="1" dirty="0">
                <a:latin typeface="Courier New" pitchFamily="49" charset="0"/>
                <a:cs typeface="Courier New" pitchFamily="49" charset="0"/>
              </a:rPr>
              <a:t>		MOV R0,#2</a:t>
            </a:r>
          </a:p>
          <a:p>
            <a:pPr>
              <a:buNone/>
            </a:pPr>
            <a:r>
              <a:rPr lang="en-GB" sz="1800" b="1" dirty="0">
                <a:latin typeface="Courier New" pitchFamily="49" charset="0"/>
                <a:cs typeface="Courier New" pitchFamily="49" charset="0"/>
              </a:rPr>
              <a:t>		BL QUAD</a:t>
            </a:r>
          </a:p>
          <a:p>
            <a:pPr>
              <a:buNone/>
            </a:pPr>
            <a:r>
              <a:rPr lang="en-GB" sz="1800" b="1" dirty="0">
                <a:latin typeface="Courier New" pitchFamily="49" charset="0"/>
                <a:cs typeface="Courier New" pitchFamily="49" charset="0"/>
              </a:rPr>
              <a:t>		B ENDL</a:t>
            </a:r>
          </a:p>
          <a:p>
            <a:pPr>
              <a:buNone/>
            </a:pPr>
            <a:endParaRPr lang="en-GB" sz="1800" b="1" dirty="0">
              <a:latin typeface="Courier New" pitchFamily="49" charset="0"/>
              <a:cs typeface="Courier New" pitchFamily="49" charset="0"/>
            </a:endParaRPr>
          </a:p>
          <a:p>
            <a:pPr>
              <a:buNone/>
            </a:pPr>
            <a:r>
              <a:rPr lang="en-GB" sz="1800" b="1" dirty="0">
                <a:latin typeface="Courier New" pitchFamily="49" charset="0"/>
                <a:cs typeface="Courier New" pitchFamily="49" charset="0"/>
              </a:rPr>
              <a:t>SQ		MUL R0,R0</a:t>
            </a:r>
          </a:p>
          <a:p>
            <a:pPr>
              <a:buNone/>
            </a:pPr>
            <a:r>
              <a:rPr lang="en-GB" sz="1800" b="1" dirty="0">
                <a:latin typeface="Courier New" pitchFamily="49" charset="0"/>
                <a:cs typeface="Courier New" pitchFamily="49" charset="0"/>
              </a:rPr>
              <a:t>		BX LR</a:t>
            </a:r>
          </a:p>
          <a:p>
            <a:pPr>
              <a:buNone/>
            </a:pPr>
            <a:endParaRPr lang="en-GB" sz="1800" b="1" dirty="0">
              <a:latin typeface="Courier New" pitchFamily="49" charset="0"/>
              <a:cs typeface="Courier New" pitchFamily="49" charset="0"/>
            </a:endParaRPr>
          </a:p>
          <a:p>
            <a:pPr>
              <a:buNone/>
            </a:pPr>
            <a:r>
              <a:rPr lang="en-GB" sz="1800" b="1" dirty="0">
                <a:latin typeface="Courier New" pitchFamily="49" charset="0"/>
                <a:cs typeface="Courier New" pitchFamily="49" charset="0"/>
              </a:rPr>
              <a:t>QUAD	PUSH {LR}</a:t>
            </a:r>
          </a:p>
          <a:p>
            <a:pPr>
              <a:buNone/>
            </a:pPr>
            <a:r>
              <a:rPr lang="en-GB" sz="1800" b="1" dirty="0">
                <a:latin typeface="Courier New" pitchFamily="49" charset="0"/>
                <a:cs typeface="Courier New" pitchFamily="49" charset="0"/>
              </a:rPr>
              <a:t>		BL SQ</a:t>
            </a:r>
          </a:p>
          <a:p>
            <a:pPr>
              <a:buNone/>
            </a:pPr>
            <a:r>
              <a:rPr lang="en-GB" sz="1800" b="1" dirty="0">
                <a:latin typeface="Courier New" pitchFamily="49" charset="0"/>
                <a:cs typeface="Courier New" pitchFamily="49" charset="0"/>
              </a:rPr>
              <a:t>		</a:t>
            </a:r>
            <a:r>
              <a:rPr lang="en-GB" sz="1800" b="1" dirty="0">
                <a:solidFill>
                  <a:srgbClr val="FF0000"/>
                </a:solidFill>
                <a:latin typeface="Courier New" pitchFamily="49" charset="0"/>
                <a:cs typeface="Courier New" pitchFamily="49" charset="0"/>
              </a:rPr>
              <a:t>BL SQ</a:t>
            </a:r>
          </a:p>
          <a:p>
            <a:pPr>
              <a:buNone/>
            </a:pPr>
            <a:r>
              <a:rPr lang="en-GB" sz="1800" b="1" dirty="0">
                <a:latin typeface="Courier New" pitchFamily="49" charset="0"/>
                <a:cs typeface="Courier New" pitchFamily="49" charset="0"/>
              </a:rPr>
              <a:t>		POP {LR}</a:t>
            </a:r>
          </a:p>
          <a:p>
            <a:pPr>
              <a:buNone/>
            </a:pPr>
            <a:r>
              <a:rPr lang="en-GB" sz="1800" b="1" dirty="0">
                <a:latin typeface="Courier New" pitchFamily="49" charset="0"/>
                <a:cs typeface="Courier New" pitchFamily="49" charset="0"/>
              </a:rPr>
              <a:t>		BX LR</a:t>
            </a:r>
          </a:p>
          <a:p>
            <a:pPr>
              <a:buNone/>
            </a:pPr>
            <a:r>
              <a:rPr lang="en-GB" sz="1800" b="1" dirty="0">
                <a:latin typeface="Courier New" pitchFamily="49" charset="0"/>
                <a:cs typeface="Courier New" pitchFamily="49" charset="0"/>
              </a:rPr>
              <a:t>ENDL	...</a:t>
            </a:r>
          </a:p>
        </p:txBody>
      </p:sp>
      <p:sp>
        <p:nvSpPr>
          <p:cNvPr id="30" name="Rectangle 29"/>
          <p:cNvSpPr/>
          <p:nvPr/>
        </p:nvSpPr>
        <p:spPr>
          <a:xfrm>
            <a:off x="7752184" y="436510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PUSH {LR}</a:t>
            </a:r>
          </a:p>
        </p:txBody>
      </p:sp>
      <p:sp>
        <p:nvSpPr>
          <p:cNvPr id="35" name="Rectangle 34"/>
          <p:cNvSpPr/>
          <p:nvPr/>
        </p:nvSpPr>
        <p:spPr>
          <a:xfrm>
            <a:off x="7752184" y="5445224"/>
            <a:ext cx="1296144" cy="360040"/>
          </a:xfrm>
          <a:prstGeom prst="rect">
            <a:avLst/>
          </a:prstGeom>
          <a:solidFill>
            <a:schemeClr val="bg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POP {LR}</a:t>
            </a:r>
          </a:p>
        </p:txBody>
      </p:sp>
      <p:sp>
        <p:nvSpPr>
          <p:cNvPr id="36" name="Rectangle 35"/>
          <p:cNvSpPr/>
          <p:nvPr/>
        </p:nvSpPr>
        <p:spPr>
          <a:xfrm>
            <a:off x="7752184" y="472514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BL SQ </a:t>
            </a:r>
          </a:p>
        </p:txBody>
      </p:sp>
      <p:sp>
        <p:nvSpPr>
          <p:cNvPr id="37" name="Rectangle 36"/>
          <p:cNvSpPr/>
          <p:nvPr/>
        </p:nvSpPr>
        <p:spPr>
          <a:xfrm>
            <a:off x="7752184" y="328498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3333FF"/>
                </a:solidFill>
              </a:rPr>
              <a:t>B ENDL</a:t>
            </a:r>
          </a:p>
        </p:txBody>
      </p:sp>
      <p:sp>
        <p:nvSpPr>
          <p:cNvPr id="38" name="Rectangle 37"/>
          <p:cNvSpPr/>
          <p:nvPr/>
        </p:nvSpPr>
        <p:spPr>
          <a:xfrm>
            <a:off x="7752184" y="508518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dirty="0">
                <a:solidFill>
                  <a:srgbClr val="FF0000"/>
                </a:solidFill>
              </a:rPr>
              <a:t>BL SQ</a:t>
            </a:r>
          </a:p>
        </p:txBody>
      </p:sp>
      <p:sp>
        <p:nvSpPr>
          <p:cNvPr id="39" name="Rectangle 38"/>
          <p:cNvSpPr/>
          <p:nvPr/>
        </p:nvSpPr>
        <p:spPr>
          <a:xfrm>
            <a:off x="7752184" y="400506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BX LR</a:t>
            </a:r>
          </a:p>
        </p:txBody>
      </p:sp>
      <p:sp>
        <p:nvSpPr>
          <p:cNvPr id="44" name="Rectangle 43"/>
          <p:cNvSpPr/>
          <p:nvPr/>
        </p:nvSpPr>
        <p:spPr>
          <a:xfrm>
            <a:off x="7752184" y="126876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solidFill>
                  <a:schemeClr val="tx1"/>
                </a:solidFill>
              </a:rPr>
              <a:t>xxxxxxxx</a:t>
            </a:r>
            <a:endParaRPr lang="en-GB" dirty="0">
              <a:solidFill>
                <a:schemeClr val="tx1"/>
              </a:solidFill>
            </a:endParaRPr>
          </a:p>
        </p:txBody>
      </p:sp>
      <p:sp>
        <p:nvSpPr>
          <p:cNvPr id="46" name="Rectangle 45"/>
          <p:cNvSpPr/>
          <p:nvPr/>
        </p:nvSpPr>
        <p:spPr>
          <a:xfrm>
            <a:off x="7752184"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47" name="Rectangle 46"/>
          <p:cNvSpPr/>
          <p:nvPr/>
        </p:nvSpPr>
        <p:spPr>
          <a:xfrm>
            <a:off x="7752184" y="198884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p:cNvSpPr/>
          <p:nvPr/>
        </p:nvSpPr>
        <p:spPr>
          <a:xfrm>
            <a:off x="7752184" y="256490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MOV R0,#2</a:t>
            </a:r>
          </a:p>
        </p:txBody>
      </p:sp>
      <p:sp>
        <p:nvSpPr>
          <p:cNvPr id="54" name="Rectangle 53"/>
          <p:cNvSpPr/>
          <p:nvPr/>
        </p:nvSpPr>
        <p:spPr>
          <a:xfrm>
            <a:off x="7752184" y="292494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BL QUAD</a:t>
            </a:r>
          </a:p>
        </p:txBody>
      </p:sp>
      <p:sp>
        <p:nvSpPr>
          <p:cNvPr id="55" name="Rectangle 54"/>
          <p:cNvSpPr/>
          <p:nvPr/>
        </p:nvSpPr>
        <p:spPr>
          <a:xfrm>
            <a:off x="7752184" y="580526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BX LR</a:t>
            </a:r>
          </a:p>
        </p:txBody>
      </p:sp>
      <p:sp>
        <p:nvSpPr>
          <p:cNvPr id="56" name="Rectangle 55"/>
          <p:cNvSpPr/>
          <p:nvPr/>
        </p:nvSpPr>
        <p:spPr>
          <a:xfrm>
            <a:off x="7752184" y="364502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MUL R0,R0</a:t>
            </a:r>
          </a:p>
        </p:txBody>
      </p:sp>
      <p:grpSp>
        <p:nvGrpSpPr>
          <p:cNvPr id="3" name="Group 66"/>
          <p:cNvGrpSpPr/>
          <p:nvPr/>
        </p:nvGrpSpPr>
        <p:grpSpPr>
          <a:xfrm>
            <a:off x="5303912" y="2204864"/>
            <a:ext cx="1872208" cy="369332"/>
            <a:chOff x="4716016" y="1628800"/>
            <a:chExt cx="1872208" cy="369332"/>
          </a:xfrm>
        </p:grpSpPr>
        <p:sp>
          <p:nvSpPr>
            <p:cNvPr id="61" name="Rectangle 60"/>
            <p:cNvSpPr/>
            <p:nvPr/>
          </p:nvSpPr>
          <p:spPr>
            <a:xfrm>
              <a:off x="5292080"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0x04</a:t>
              </a:r>
              <a:endParaRPr lang="en-GB" dirty="0">
                <a:solidFill>
                  <a:schemeClr val="tx1"/>
                </a:solidFill>
              </a:endParaRPr>
            </a:p>
          </p:txBody>
        </p:sp>
        <p:sp>
          <p:nvSpPr>
            <p:cNvPr id="62" name="TextBox 61"/>
            <p:cNvSpPr txBox="1"/>
            <p:nvPr/>
          </p:nvSpPr>
          <p:spPr>
            <a:xfrm>
              <a:off x="4716016" y="1628800"/>
              <a:ext cx="576064" cy="369332"/>
            </a:xfrm>
            <a:prstGeom prst="rect">
              <a:avLst/>
            </a:prstGeom>
            <a:noFill/>
          </p:spPr>
          <p:txBody>
            <a:bodyPr wrap="square" rtlCol="0">
              <a:spAutoFit/>
            </a:bodyPr>
            <a:lstStyle/>
            <a:p>
              <a:r>
                <a:rPr lang="en-GB" dirty="0"/>
                <a:t>R0</a:t>
              </a:r>
            </a:p>
          </p:txBody>
        </p:sp>
      </p:grpSp>
      <p:grpSp>
        <p:nvGrpSpPr>
          <p:cNvPr id="5" name="Group 72"/>
          <p:cNvGrpSpPr/>
          <p:nvPr/>
        </p:nvGrpSpPr>
        <p:grpSpPr>
          <a:xfrm>
            <a:off x="5303912" y="4149080"/>
            <a:ext cx="1872208" cy="369332"/>
            <a:chOff x="4716016" y="1628800"/>
            <a:chExt cx="1872208" cy="369332"/>
          </a:xfrm>
        </p:grpSpPr>
        <p:sp>
          <p:nvSpPr>
            <p:cNvPr id="67" name="Rectangle 66"/>
            <p:cNvSpPr/>
            <p:nvPr/>
          </p:nvSpPr>
          <p:spPr>
            <a:xfrm>
              <a:off x="5292080"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TextBox 67"/>
            <p:cNvSpPr txBox="1"/>
            <p:nvPr/>
          </p:nvSpPr>
          <p:spPr>
            <a:xfrm>
              <a:off x="4716016" y="1628800"/>
              <a:ext cx="576064" cy="369332"/>
            </a:xfrm>
            <a:prstGeom prst="rect">
              <a:avLst/>
            </a:prstGeom>
            <a:noFill/>
          </p:spPr>
          <p:txBody>
            <a:bodyPr wrap="square" rtlCol="0">
              <a:spAutoFit/>
            </a:bodyPr>
            <a:lstStyle/>
            <a:p>
              <a:r>
                <a:rPr lang="en-GB" dirty="0"/>
                <a:t>PC</a:t>
              </a:r>
            </a:p>
          </p:txBody>
        </p:sp>
      </p:grpSp>
      <p:sp>
        <p:nvSpPr>
          <p:cNvPr id="69" name="TextBox 68"/>
          <p:cNvSpPr txBox="1"/>
          <p:nvPr/>
        </p:nvSpPr>
        <p:spPr>
          <a:xfrm>
            <a:off x="5879976" y="4149080"/>
            <a:ext cx="1368152" cy="369332"/>
          </a:xfrm>
          <a:prstGeom prst="rect">
            <a:avLst/>
          </a:prstGeom>
          <a:noFill/>
        </p:spPr>
        <p:txBody>
          <a:bodyPr wrap="square" rtlCol="0">
            <a:spAutoFit/>
          </a:bodyPr>
          <a:lstStyle/>
          <a:p>
            <a:pPr algn="ctr"/>
            <a:r>
              <a:rPr lang="en-GB" dirty="0">
                <a:solidFill>
                  <a:srgbClr val="FF0000"/>
                </a:solidFill>
              </a:rPr>
              <a:t>0x08000154</a:t>
            </a:r>
          </a:p>
        </p:txBody>
      </p:sp>
      <p:grpSp>
        <p:nvGrpSpPr>
          <p:cNvPr id="6" name="Group 82"/>
          <p:cNvGrpSpPr/>
          <p:nvPr/>
        </p:nvGrpSpPr>
        <p:grpSpPr>
          <a:xfrm>
            <a:off x="5303912" y="3789040"/>
            <a:ext cx="1872208" cy="369332"/>
            <a:chOff x="4716016" y="1628800"/>
            <a:chExt cx="1872208" cy="369332"/>
          </a:xfrm>
        </p:grpSpPr>
        <p:sp>
          <p:nvSpPr>
            <p:cNvPr id="74" name="Rectangle 73"/>
            <p:cNvSpPr/>
            <p:nvPr/>
          </p:nvSpPr>
          <p:spPr>
            <a:xfrm>
              <a:off x="5292080"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5" name="TextBox 74"/>
            <p:cNvSpPr txBox="1"/>
            <p:nvPr/>
          </p:nvSpPr>
          <p:spPr>
            <a:xfrm>
              <a:off x="4716016" y="1628800"/>
              <a:ext cx="576064" cy="369332"/>
            </a:xfrm>
            <a:prstGeom prst="rect">
              <a:avLst/>
            </a:prstGeom>
            <a:noFill/>
          </p:spPr>
          <p:txBody>
            <a:bodyPr wrap="square" rtlCol="0">
              <a:spAutoFit/>
            </a:bodyPr>
            <a:lstStyle/>
            <a:p>
              <a:r>
                <a:rPr lang="en-GB" dirty="0"/>
                <a:t>LR</a:t>
              </a:r>
            </a:p>
          </p:txBody>
        </p:sp>
      </p:grpSp>
      <p:grpSp>
        <p:nvGrpSpPr>
          <p:cNvPr id="7" name="Group 88"/>
          <p:cNvGrpSpPr/>
          <p:nvPr/>
        </p:nvGrpSpPr>
        <p:grpSpPr>
          <a:xfrm>
            <a:off x="5303912" y="3429000"/>
            <a:ext cx="1872208" cy="369332"/>
            <a:chOff x="4716016" y="1628800"/>
            <a:chExt cx="1872208" cy="369332"/>
          </a:xfrm>
        </p:grpSpPr>
        <p:sp>
          <p:nvSpPr>
            <p:cNvPr id="80" name="Rectangle 79"/>
            <p:cNvSpPr/>
            <p:nvPr/>
          </p:nvSpPr>
          <p:spPr>
            <a:xfrm>
              <a:off x="5292080"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TextBox 80"/>
            <p:cNvSpPr txBox="1"/>
            <p:nvPr/>
          </p:nvSpPr>
          <p:spPr>
            <a:xfrm>
              <a:off x="4716016" y="1628800"/>
              <a:ext cx="576064" cy="369332"/>
            </a:xfrm>
            <a:prstGeom prst="rect">
              <a:avLst/>
            </a:prstGeom>
            <a:noFill/>
          </p:spPr>
          <p:txBody>
            <a:bodyPr wrap="square" rtlCol="0">
              <a:spAutoFit/>
            </a:bodyPr>
            <a:lstStyle/>
            <a:p>
              <a:r>
                <a:rPr lang="en-GB" dirty="0"/>
                <a:t>SP</a:t>
              </a:r>
            </a:p>
          </p:txBody>
        </p:sp>
      </p:grpSp>
      <p:sp>
        <p:nvSpPr>
          <p:cNvPr id="82" name="TextBox 81"/>
          <p:cNvSpPr txBox="1"/>
          <p:nvPr/>
        </p:nvSpPr>
        <p:spPr>
          <a:xfrm>
            <a:off x="5879976" y="3429000"/>
            <a:ext cx="1368152" cy="369332"/>
          </a:xfrm>
          <a:prstGeom prst="rect">
            <a:avLst/>
          </a:prstGeom>
          <a:noFill/>
        </p:spPr>
        <p:txBody>
          <a:bodyPr wrap="square" rtlCol="0">
            <a:spAutoFit/>
          </a:bodyPr>
          <a:lstStyle/>
          <a:p>
            <a:pPr algn="ctr"/>
            <a:r>
              <a:rPr lang="en-GB" dirty="0">
                <a:solidFill>
                  <a:srgbClr val="3333FF"/>
                </a:solidFill>
              </a:rPr>
              <a:t>0x200001FC</a:t>
            </a:r>
          </a:p>
        </p:txBody>
      </p:sp>
      <p:sp>
        <p:nvSpPr>
          <p:cNvPr id="66" name="TextBox 65"/>
          <p:cNvSpPr txBox="1"/>
          <p:nvPr/>
        </p:nvSpPr>
        <p:spPr>
          <a:xfrm>
            <a:off x="5879976" y="3789040"/>
            <a:ext cx="1368152" cy="369332"/>
          </a:xfrm>
          <a:prstGeom prst="rect">
            <a:avLst/>
          </a:prstGeom>
          <a:noFill/>
        </p:spPr>
        <p:txBody>
          <a:bodyPr wrap="square" rtlCol="0">
            <a:spAutoFit/>
          </a:bodyPr>
          <a:lstStyle/>
          <a:p>
            <a:pPr algn="ctr"/>
            <a:r>
              <a:rPr lang="en-GB" dirty="0">
                <a:solidFill>
                  <a:srgbClr val="FF00FF"/>
                </a:solidFill>
              </a:rPr>
              <a:t>0x08000154</a:t>
            </a:r>
          </a:p>
        </p:txBody>
      </p:sp>
      <p:sp>
        <p:nvSpPr>
          <p:cNvPr id="60" name="TextBox 59"/>
          <p:cNvSpPr txBox="1"/>
          <p:nvPr/>
        </p:nvSpPr>
        <p:spPr>
          <a:xfrm>
            <a:off x="7752184" y="1611868"/>
            <a:ext cx="1368152" cy="369332"/>
          </a:xfrm>
          <a:prstGeom prst="rect">
            <a:avLst/>
          </a:prstGeom>
          <a:noFill/>
        </p:spPr>
        <p:txBody>
          <a:bodyPr wrap="square" rtlCol="0">
            <a:spAutoFit/>
          </a:bodyPr>
          <a:lstStyle/>
          <a:p>
            <a:pPr algn="ctr"/>
            <a:r>
              <a:rPr lang="en-GB" dirty="0">
                <a:solidFill>
                  <a:srgbClr val="3333FF"/>
                </a:solidFill>
              </a:rPr>
              <a:t>0x08000140</a:t>
            </a:r>
          </a:p>
        </p:txBody>
      </p:sp>
      <p:sp>
        <p:nvSpPr>
          <p:cNvPr id="52" name="TextBox 51"/>
          <p:cNvSpPr txBox="1"/>
          <p:nvPr/>
        </p:nvSpPr>
        <p:spPr>
          <a:xfrm>
            <a:off x="7320136" y="3645024"/>
            <a:ext cx="504056" cy="369332"/>
          </a:xfrm>
          <a:prstGeom prst="rect">
            <a:avLst/>
          </a:prstGeom>
          <a:noFill/>
        </p:spPr>
        <p:txBody>
          <a:bodyPr wrap="square" rtlCol="0">
            <a:spAutoFit/>
          </a:bodyPr>
          <a:lstStyle/>
          <a:p>
            <a:pPr algn="ctr"/>
            <a:r>
              <a:rPr lang="en-GB" dirty="0"/>
              <a:t>SQ</a:t>
            </a:r>
          </a:p>
        </p:txBody>
      </p:sp>
      <p:sp>
        <p:nvSpPr>
          <p:cNvPr id="53" name="TextBox 52"/>
          <p:cNvSpPr txBox="1"/>
          <p:nvPr/>
        </p:nvSpPr>
        <p:spPr>
          <a:xfrm>
            <a:off x="7104112" y="4365104"/>
            <a:ext cx="792088" cy="338554"/>
          </a:xfrm>
          <a:prstGeom prst="rect">
            <a:avLst/>
          </a:prstGeom>
          <a:noFill/>
        </p:spPr>
        <p:txBody>
          <a:bodyPr wrap="square" rtlCol="0">
            <a:spAutoFit/>
          </a:bodyPr>
          <a:lstStyle/>
          <a:p>
            <a:pPr algn="ctr"/>
            <a:r>
              <a:rPr lang="en-GB" sz="1600" dirty="0"/>
              <a:t>QUAD</a:t>
            </a:r>
          </a:p>
        </p:txBody>
      </p:sp>
      <p:sp>
        <p:nvSpPr>
          <p:cNvPr id="8" name="Slide Number Placeholder 7"/>
          <p:cNvSpPr>
            <a:spLocks noGrp="1"/>
          </p:cNvSpPr>
          <p:nvPr>
            <p:ph type="sldNum" sz="quarter" idx="12"/>
          </p:nvPr>
        </p:nvSpPr>
        <p:spPr/>
        <p:txBody>
          <a:bodyPr/>
          <a:lstStyle/>
          <a:p>
            <a:fld id="{EA7C8D44-3667-46F6-9772-CC52308E2A7F}" type="slidenum">
              <a:rPr kumimoji="0" lang="en-US" smtClean="0"/>
              <a:pPr/>
              <a:t>43</a:t>
            </a:fld>
            <a:endParaRPr kumimoji="0" lang="en-US"/>
          </a:p>
        </p:txBody>
      </p:sp>
      <p:cxnSp>
        <p:nvCxnSpPr>
          <p:cNvPr id="57" name="Straight Arrow Connector 56"/>
          <p:cNvCxnSpPr/>
          <p:nvPr/>
        </p:nvCxnSpPr>
        <p:spPr>
          <a:xfrm flipV="1">
            <a:off x="7176120" y="1808820"/>
            <a:ext cx="576064" cy="1800200"/>
          </a:xfrm>
          <a:prstGeom prst="straightConnector1">
            <a:avLst/>
          </a:prstGeom>
          <a:ln w="28575">
            <a:solidFill>
              <a:srgbClr val="3333FF"/>
            </a:solidFill>
            <a:tailEnd type="arrow"/>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endCxn id="38" idx="1"/>
          </p:cNvCxnSpPr>
          <p:nvPr/>
        </p:nvCxnSpPr>
        <p:spPr>
          <a:xfrm>
            <a:off x="7176120" y="4329100"/>
            <a:ext cx="576064" cy="93610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9" name="Straight Arrow Connector 78"/>
          <p:cNvCxnSpPr/>
          <p:nvPr/>
        </p:nvCxnSpPr>
        <p:spPr>
          <a:xfrm>
            <a:off x="7176120" y="3969060"/>
            <a:ext cx="576064" cy="1296144"/>
          </a:xfrm>
          <a:prstGeom prst="straightConnector1">
            <a:avLst/>
          </a:prstGeom>
          <a:ln w="28575">
            <a:solidFill>
              <a:srgbClr val="FF00FF"/>
            </a:solidFill>
            <a:tailEnd type="arrow"/>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E32FCC07-D7ED-44A0-88CD-DE1AD152F0C8}"/>
              </a:ext>
            </a:extLst>
          </p:cNvPr>
          <p:cNvSpPr txBox="1"/>
          <p:nvPr/>
        </p:nvSpPr>
        <p:spPr>
          <a:xfrm>
            <a:off x="9048328" y="1268760"/>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0x20000200</a:t>
            </a:r>
          </a:p>
        </p:txBody>
      </p:sp>
      <p:sp>
        <p:nvSpPr>
          <p:cNvPr id="63" name="TextBox 62">
            <a:extLst>
              <a:ext uri="{FF2B5EF4-FFF2-40B4-BE49-F238E27FC236}">
                <a16:creationId xmlns:a16="http://schemas.microsoft.com/office/drawing/2014/main" id="{50142AD1-2511-43E8-BD9F-2303506B3E2D}"/>
              </a:ext>
            </a:extLst>
          </p:cNvPr>
          <p:cNvSpPr txBox="1"/>
          <p:nvPr/>
        </p:nvSpPr>
        <p:spPr>
          <a:xfrm>
            <a:off x="9048328" y="1628800"/>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0x200001FC</a:t>
            </a:r>
          </a:p>
        </p:txBody>
      </p:sp>
      <p:sp>
        <p:nvSpPr>
          <p:cNvPr id="64" name="TextBox 63">
            <a:extLst>
              <a:ext uri="{FF2B5EF4-FFF2-40B4-BE49-F238E27FC236}">
                <a16:creationId xmlns:a16="http://schemas.microsoft.com/office/drawing/2014/main" id="{7EAE4FF4-A39E-411B-BB34-7448ACCED91D}"/>
              </a:ext>
            </a:extLst>
          </p:cNvPr>
          <p:cNvSpPr txBox="1"/>
          <p:nvPr/>
        </p:nvSpPr>
        <p:spPr>
          <a:xfrm>
            <a:off x="9048328" y="1988840"/>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0x200001F8</a:t>
            </a:r>
          </a:p>
        </p:txBody>
      </p:sp>
      <p:grpSp>
        <p:nvGrpSpPr>
          <p:cNvPr id="65" name="Group 64">
            <a:extLst>
              <a:ext uri="{FF2B5EF4-FFF2-40B4-BE49-F238E27FC236}">
                <a16:creationId xmlns:a16="http://schemas.microsoft.com/office/drawing/2014/main" id="{FB7A9CEE-0D33-47FC-B3ED-C308075C4B85}"/>
              </a:ext>
            </a:extLst>
          </p:cNvPr>
          <p:cNvGrpSpPr/>
          <p:nvPr/>
        </p:nvGrpSpPr>
        <p:grpSpPr>
          <a:xfrm>
            <a:off x="9048328" y="2564904"/>
            <a:ext cx="1391072" cy="3578914"/>
            <a:chOff x="7524328" y="2564904"/>
            <a:chExt cx="1391072" cy="3578914"/>
          </a:xfrm>
        </p:grpSpPr>
        <p:sp>
          <p:nvSpPr>
            <p:cNvPr id="70" name="TextBox 69">
              <a:extLst>
                <a:ext uri="{FF2B5EF4-FFF2-40B4-BE49-F238E27FC236}">
                  <a16:creationId xmlns:a16="http://schemas.microsoft.com/office/drawing/2014/main" id="{2443C3CD-1900-4BE2-84A3-1DC6DC4D03B7}"/>
                </a:ext>
              </a:extLst>
            </p:cNvPr>
            <p:cNvSpPr txBox="1"/>
            <p:nvPr/>
          </p:nvSpPr>
          <p:spPr>
            <a:xfrm>
              <a:off x="7524328" y="4365104"/>
              <a:ext cx="139107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0x0800014C</a:t>
              </a:r>
            </a:p>
          </p:txBody>
        </p:sp>
        <p:sp>
          <p:nvSpPr>
            <p:cNvPr id="72" name="TextBox 71">
              <a:extLst>
                <a:ext uri="{FF2B5EF4-FFF2-40B4-BE49-F238E27FC236}">
                  <a16:creationId xmlns:a16="http://schemas.microsoft.com/office/drawing/2014/main" id="{4DEAA2E1-AFA1-40DD-993A-91C073DCCC34}"/>
                </a:ext>
              </a:extLst>
            </p:cNvPr>
            <p:cNvSpPr txBox="1"/>
            <p:nvPr/>
          </p:nvSpPr>
          <p:spPr>
            <a:xfrm>
              <a:off x="7524328" y="4725144"/>
              <a:ext cx="139107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0x08000150</a:t>
              </a:r>
            </a:p>
          </p:txBody>
        </p:sp>
        <p:sp>
          <p:nvSpPr>
            <p:cNvPr id="73" name="TextBox 72">
              <a:extLst>
                <a:ext uri="{FF2B5EF4-FFF2-40B4-BE49-F238E27FC236}">
                  <a16:creationId xmlns:a16="http://schemas.microsoft.com/office/drawing/2014/main" id="{22F49DCA-D1EC-4A78-8907-8D87D2199ABB}"/>
                </a:ext>
              </a:extLst>
            </p:cNvPr>
            <p:cNvSpPr txBox="1"/>
            <p:nvPr/>
          </p:nvSpPr>
          <p:spPr>
            <a:xfrm>
              <a:off x="7524328" y="328498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0x08000140</a:t>
              </a:r>
            </a:p>
          </p:txBody>
        </p:sp>
        <p:sp>
          <p:nvSpPr>
            <p:cNvPr id="76" name="TextBox 75">
              <a:extLst>
                <a:ext uri="{FF2B5EF4-FFF2-40B4-BE49-F238E27FC236}">
                  <a16:creationId xmlns:a16="http://schemas.microsoft.com/office/drawing/2014/main" id="{41D54BEC-CFB6-4F64-88E6-5726F18C0DE1}"/>
                </a:ext>
              </a:extLst>
            </p:cNvPr>
            <p:cNvSpPr txBox="1"/>
            <p:nvPr/>
          </p:nvSpPr>
          <p:spPr>
            <a:xfrm>
              <a:off x="7524328" y="400506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0x08000148</a:t>
              </a:r>
            </a:p>
          </p:txBody>
        </p:sp>
        <p:sp>
          <p:nvSpPr>
            <p:cNvPr id="77" name="TextBox 76">
              <a:extLst>
                <a:ext uri="{FF2B5EF4-FFF2-40B4-BE49-F238E27FC236}">
                  <a16:creationId xmlns:a16="http://schemas.microsoft.com/office/drawing/2014/main" id="{C63F724B-84CE-4545-8853-8C8AF1532998}"/>
                </a:ext>
              </a:extLst>
            </p:cNvPr>
            <p:cNvSpPr txBox="1"/>
            <p:nvPr/>
          </p:nvSpPr>
          <p:spPr>
            <a:xfrm>
              <a:off x="7524328" y="508518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0x08000154</a:t>
              </a:r>
            </a:p>
          </p:txBody>
        </p:sp>
        <p:sp>
          <p:nvSpPr>
            <p:cNvPr id="78" name="TextBox 77">
              <a:extLst>
                <a:ext uri="{FF2B5EF4-FFF2-40B4-BE49-F238E27FC236}">
                  <a16:creationId xmlns:a16="http://schemas.microsoft.com/office/drawing/2014/main" id="{827FBF14-7CDD-47C9-AAE1-D2389698865A}"/>
                </a:ext>
              </a:extLst>
            </p:cNvPr>
            <p:cNvSpPr txBox="1"/>
            <p:nvPr/>
          </p:nvSpPr>
          <p:spPr>
            <a:xfrm>
              <a:off x="7524328" y="544522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0x08000158</a:t>
              </a:r>
            </a:p>
          </p:txBody>
        </p:sp>
        <p:sp>
          <p:nvSpPr>
            <p:cNvPr id="93" name="TextBox 92">
              <a:extLst>
                <a:ext uri="{FF2B5EF4-FFF2-40B4-BE49-F238E27FC236}">
                  <a16:creationId xmlns:a16="http://schemas.microsoft.com/office/drawing/2014/main" id="{0B01EC01-0F22-4205-ADAA-916EDC573F39}"/>
                </a:ext>
              </a:extLst>
            </p:cNvPr>
            <p:cNvSpPr txBox="1"/>
            <p:nvPr/>
          </p:nvSpPr>
          <p:spPr>
            <a:xfrm>
              <a:off x="7524328" y="256490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0x08000138</a:t>
              </a:r>
            </a:p>
          </p:txBody>
        </p:sp>
        <p:sp>
          <p:nvSpPr>
            <p:cNvPr id="94" name="TextBox 93">
              <a:extLst>
                <a:ext uri="{FF2B5EF4-FFF2-40B4-BE49-F238E27FC236}">
                  <a16:creationId xmlns:a16="http://schemas.microsoft.com/office/drawing/2014/main" id="{957B09DF-3471-4198-BDCC-D97DF8062660}"/>
                </a:ext>
              </a:extLst>
            </p:cNvPr>
            <p:cNvSpPr txBox="1"/>
            <p:nvPr/>
          </p:nvSpPr>
          <p:spPr>
            <a:xfrm>
              <a:off x="7524328" y="2924944"/>
              <a:ext cx="139107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0x0800013C</a:t>
              </a:r>
            </a:p>
          </p:txBody>
        </p:sp>
        <p:sp>
          <p:nvSpPr>
            <p:cNvPr id="95" name="TextBox 94">
              <a:extLst>
                <a:ext uri="{FF2B5EF4-FFF2-40B4-BE49-F238E27FC236}">
                  <a16:creationId xmlns:a16="http://schemas.microsoft.com/office/drawing/2014/main" id="{2FBA7745-85A7-4E0D-B958-41C16C653BEF}"/>
                </a:ext>
              </a:extLst>
            </p:cNvPr>
            <p:cNvSpPr txBox="1"/>
            <p:nvPr/>
          </p:nvSpPr>
          <p:spPr>
            <a:xfrm>
              <a:off x="7524328" y="364502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0x08000144</a:t>
              </a:r>
            </a:p>
          </p:txBody>
        </p:sp>
        <p:sp>
          <p:nvSpPr>
            <p:cNvPr id="96" name="TextBox 95">
              <a:extLst>
                <a:ext uri="{FF2B5EF4-FFF2-40B4-BE49-F238E27FC236}">
                  <a16:creationId xmlns:a16="http://schemas.microsoft.com/office/drawing/2014/main" id="{6EDB48EA-D7B6-45E6-9B2B-2D79A714BE59}"/>
                </a:ext>
              </a:extLst>
            </p:cNvPr>
            <p:cNvSpPr txBox="1"/>
            <p:nvPr/>
          </p:nvSpPr>
          <p:spPr>
            <a:xfrm>
              <a:off x="7524328" y="5805264"/>
              <a:ext cx="139107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0x0800015C</a:t>
              </a:r>
            </a:p>
          </p:txBody>
        </p:sp>
      </p:grpSp>
      <p:sp>
        <p:nvSpPr>
          <p:cNvPr id="9" name="TextBox 8">
            <a:extLst>
              <a:ext uri="{FF2B5EF4-FFF2-40B4-BE49-F238E27FC236}">
                <a16:creationId xmlns:a16="http://schemas.microsoft.com/office/drawing/2014/main" id="{FCA8FFD1-7936-D8D4-8D07-F5C6ADFA6F4A}"/>
              </a:ext>
            </a:extLst>
          </p:cNvPr>
          <p:cNvSpPr txBox="1"/>
          <p:nvPr/>
        </p:nvSpPr>
        <p:spPr>
          <a:xfrm>
            <a:off x="7955936" y="891841"/>
            <a:ext cx="752264" cy="400110"/>
          </a:xfrm>
          <a:prstGeom prst="rect">
            <a:avLst/>
          </a:prstGeom>
          <a:noFill/>
        </p:spPr>
        <p:txBody>
          <a:bodyPr wrap="square">
            <a:spAutoFit/>
          </a:bodyPr>
          <a:lstStyle/>
          <a:p>
            <a:r>
              <a:rPr lang="en-GB" sz="2000" dirty="0"/>
              <a:t>Stack</a:t>
            </a:r>
          </a:p>
        </p:txBody>
      </p:sp>
    </p:spTree>
    <p:extLst>
      <p:ext uri="{BB962C8B-B14F-4D97-AF65-F5344CB8AC3E}">
        <p14:creationId xmlns:p14="http://schemas.microsoft.com/office/powerpoint/2010/main" val="13016609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Example: R0 = R0</a:t>
            </a:r>
            <a:r>
              <a:rPr lang="en-GB" baseline="30000" dirty="0"/>
              <a:t>4</a:t>
            </a:r>
          </a:p>
        </p:txBody>
      </p:sp>
      <p:sp>
        <p:nvSpPr>
          <p:cNvPr id="4" name="Content Placeholder 3"/>
          <p:cNvSpPr>
            <a:spLocks noGrp="1"/>
          </p:cNvSpPr>
          <p:nvPr>
            <p:ph sz="half" idx="1"/>
          </p:nvPr>
        </p:nvSpPr>
        <p:spPr>
          <a:xfrm>
            <a:off x="1981200" y="1295400"/>
            <a:ext cx="2386608" cy="4953000"/>
          </a:xfrm>
        </p:spPr>
        <p:style>
          <a:lnRef idx="2">
            <a:schemeClr val="accent1"/>
          </a:lnRef>
          <a:fillRef idx="1">
            <a:schemeClr val="lt1"/>
          </a:fillRef>
          <a:effectRef idx="0">
            <a:schemeClr val="accent1"/>
          </a:effectRef>
          <a:fontRef idx="minor">
            <a:schemeClr val="dk1"/>
          </a:fontRef>
        </p:style>
        <p:txBody>
          <a:bodyPr>
            <a:noAutofit/>
          </a:bodyPr>
          <a:lstStyle/>
          <a:p>
            <a:pPr>
              <a:buNone/>
            </a:pPr>
            <a:r>
              <a:rPr lang="en-GB" sz="1800" b="1" dirty="0">
                <a:latin typeface="Courier New" pitchFamily="49" charset="0"/>
                <a:cs typeface="Courier New" pitchFamily="49" charset="0"/>
              </a:rPr>
              <a:t>		MOV R0,#2</a:t>
            </a:r>
          </a:p>
          <a:p>
            <a:pPr>
              <a:buNone/>
            </a:pPr>
            <a:r>
              <a:rPr lang="en-GB" sz="1800" b="1" dirty="0">
                <a:latin typeface="Courier New" pitchFamily="49" charset="0"/>
                <a:cs typeface="Courier New" pitchFamily="49" charset="0"/>
              </a:rPr>
              <a:t>		BL QUAD</a:t>
            </a:r>
          </a:p>
          <a:p>
            <a:pPr>
              <a:buNone/>
            </a:pPr>
            <a:r>
              <a:rPr lang="en-GB" sz="1800" b="1" dirty="0">
                <a:latin typeface="Courier New" pitchFamily="49" charset="0"/>
                <a:cs typeface="Courier New" pitchFamily="49" charset="0"/>
              </a:rPr>
              <a:t>		B ENDL</a:t>
            </a:r>
          </a:p>
          <a:p>
            <a:pPr>
              <a:buNone/>
            </a:pPr>
            <a:endParaRPr lang="en-GB" sz="1800" b="1" dirty="0">
              <a:latin typeface="Courier New" pitchFamily="49" charset="0"/>
              <a:cs typeface="Courier New" pitchFamily="49" charset="0"/>
            </a:endParaRPr>
          </a:p>
          <a:p>
            <a:pPr>
              <a:buNone/>
            </a:pPr>
            <a:r>
              <a:rPr lang="en-GB" sz="1800" b="1" dirty="0">
                <a:latin typeface="Courier New" pitchFamily="49" charset="0"/>
                <a:cs typeface="Courier New" pitchFamily="49" charset="0"/>
              </a:rPr>
              <a:t>SQ		</a:t>
            </a:r>
            <a:r>
              <a:rPr lang="en-GB" sz="1800" b="1" dirty="0">
                <a:solidFill>
                  <a:srgbClr val="FF0000"/>
                </a:solidFill>
                <a:latin typeface="Courier New" pitchFamily="49" charset="0"/>
                <a:cs typeface="Courier New" pitchFamily="49" charset="0"/>
              </a:rPr>
              <a:t>MUL R0,R0</a:t>
            </a:r>
          </a:p>
          <a:p>
            <a:pPr>
              <a:buNone/>
            </a:pPr>
            <a:r>
              <a:rPr lang="en-GB" sz="1800" b="1" dirty="0">
                <a:latin typeface="Courier New" pitchFamily="49" charset="0"/>
                <a:cs typeface="Courier New" pitchFamily="49" charset="0"/>
              </a:rPr>
              <a:t>		BX LR</a:t>
            </a:r>
          </a:p>
          <a:p>
            <a:pPr>
              <a:buNone/>
            </a:pPr>
            <a:endParaRPr lang="en-GB" sz="1800" b="1" dirty="0">
              <a:latin typeface="Courier New" pitchFamily="49" charset="0"/>
              <a:cs typeface="Courier New" pitchFamily="49" charset="0"/>
            </a:endParaRPr>
          </a:p>
          <a:p>
            <a:pPr>
              <a:buNone/>
            </a:pPr>
            <a:r>
              <a:rPr lang="en-GB" sz="1800" b="1" dirty="0">
                <a:latin typeface="Courier New" pitchFamily="49" charset="0"/>
                <a:cs typeface="Courier New" pitchFamily="49" charset="0"/>
              </a:rPr>
              <a:t>QUAD	PUSH {LR}</a:t>
            </a:r>
          </a:p>
          <a:p>
            <a:pPr>
              <a:buNone/>
            </a:pPr>
            <a:r>
              <a:rPr lang="en-GB" sz="1800" b="1" dirty="0">
                <a:latin typeface="Courier New" pitchFamily="49" charset="0"/>
                <a:cs typeface="Courier New" pitchFamily="49" charset="0"/>
              </a:rPr>
              <a:t>		BL SQ</a:t>
            </a:r>
          </a:p>
          <a:p>
            <a:pPr>
              <a:buNone/>
            </a:pPr>
            <a:r>
              <a:rPr lang="en-GB" sz="1800" b="1" dirty="0">
                <a:latin typeface="Courier New" pitchFamily="49" charset="0"/>
                <a:cs typeface="Courier New" pitchFamily="49" charset="0"/>
              </a:rPr>
              <a:t>		BL SQ</a:t>
            </a:r>
          </a:p>
          <a:p>
            <a:pPr>
              <a:buNone/>
            </a:pPr>
            <a:r>
              <a:rPr lang="en-GB" sz="1800" b="1" dirty="0">
                <a:latin typeface="Courier New" pitchFamily="49" charset="0"/>
                <a:cs typeface="Courier New" pitchFamily="49" charset="0"/>
              </a:rPr>
              <a:t>		POP {LR}</a:t>
            </a:r>
          </a:p>
          <a:p>
            <a:pPr>
              <a:buNone/>
            </a:pPr>
            <a:r>
              <a:rPr lang="en-GB" sz="1800" b="1" dirty="0">
                <a:latin typeface="Courier New" pitchFamily="49" charset="0"/>
                <a:cs typeface="Courier New" pitchFamily="49" charset="0"/>
              </a:rPr>
              <a:t>		BX LR</a:t>
            </a:r>
          </a:p>
          <a:p>
            <a:pPr>
              <a:buNone/>
            </a:pPr>
            <a:r>
              <a:rPr lang="en-GB" sz="1800" b="1" dirty="0">
                <a:latin typeface="Courier New" pitchFamily="49" charset="0"/>
                <a:cs typeface="Courier New" pitchFamily="49" charset="0"/>
              </a:rPr>
              <a:t>ENDL	...</a:t>
            </a:r>
          </a:p>
        </p:txBody>
      </p:sp>
      <p:sp>
        <p:nvSpPr>
          <p:cNvPr id="30" name="Rectangle 29"/>
          <p:cNvSpPr/>
          <p:nvPr/>
        </p:nvSpPr>
        <p:spPr>
          <a:xfrm>
            <a:off x="7752184" y="436510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PUSH {LR}</a:t>
            </a:r>
          </a:p>
        </p:txBody>
      </p:sp>
      <p:sp>
        <p:nvSpPr>
          <p:cNvPr id="35" name="Rectangle 34"/>
          <p:cNvSpPr/>
          <p:nvPr/>
        </p:nvSpPr>
        <p:spPr>
          <a:xfrm>
            <a:off x="7752184" y="5445224"/>
            <a:ext cx="1296144" cy="360040"/>
          </a:xfrm>
          <a:prstGeom prst="rect">
            <a:avLst/>
          </a:prstGeom>
          <a:solidFill>
            <a:schemeClr val="bg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FF00FF"/>
                </a:solidFill>
              </a:rPr>
              <a:t>POP {LR}</a:t>
            </a:r>
          </a:p>
        </p:txBody>
      </p:sp>
      <p:sp>
        <p:nvSpPr>
          <p:cNvPr id="36" name="Rectangle 35"/>
          <p:cNvSpPr/>
          <p:nvPr/>
        </p:nvSpPr>
        <p:spPr>
          <a:xfrm>
            <a:off x="7752184" y="472514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BL SQ </a:t>
            </a:r>
          </a:p>
        </p:txBody>
      </p:sp>
      <p:sp>
        <p:nvSpPr>
          <p:cNvPr id="37" name="Rectangle 36"/>
          <p:cNvSpPr/>
          <p:nvPr/>
        </p:nvSpPr>
        <p:spPr>
          <a:xfrm>
            <a:off x="7752184" y="328498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3333FF"/>
                </a:solidFill>
              </a:rPr>
              <a:t>B ENDL</a:t>
            </a:r>
          </a:p>
        </p:txBody>
      </p:sp>
      <p:sp>
        <p:nvSpPr>
          <p:cNvPr id="38" name="Rectangle 37"/>
          <p:cNvSpPr/>
          <p:nvPr/>
        </p:nvSpPr>
        <p:spPr>
          <a:xfrm>
            <a:off x="7752184" y="508518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BL SQ</a:t>
            </a:r>
          </a:p>
        </p:txBody>
      </p:sp>
      <p:sp>
        <p:nvSpPr>
          <p:cNvPr id="39" name="Rectangle 38"/>
          <p:cNvSpPr/>
          <p:nvPr/>
        </p:nvSpPr>
        <p:spPr>
          <a:xfrm>
            <a:off x="7752184" y="400506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BX LR</a:t>
            </a:r>
          </a:p>
        </p:txBody>
      </p:sp>
      <p:sp>
        <p:nvSpPr>
          <p:cNvPr id="44" name="Rectangle 43"/>
          <p:cNvSpPr/>
          <p:nvPr/>
        </p:nvSpPr>
        <p:spPr>
          <a:xfrm>
            <a:off x="7752184" y="126876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solidFill>
                  <a:schemeClr val="tx1"/>
                </a:solidFill>
              </a:rPr>
              <a:t>xxxxxxxx</a:t>
            </a:r>
            <a:endParaRPr lang="en-GB" dirty="0">
              <a:solidFill>
                <a:schemeClr val="tx1"/>
              </a:solidFill>
            </a:endParaRPr>
          </a:p>
        </p:txBody>
      </p:sp>
      <p:sp>
        <p:nvSpPr>
          <p:cNvPr id="46" name="Rectangle 45"/>
          <p:cNvSpPr/>
          <p:nvPr/>
        </p:nvSpPr>
        <p:spPr>
          <a:xfrm>
            <a:off x="7752184"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47" name="Rectangle 46"/>
          <p:cNvSpPr/>
          <p:nvPr/>
        </p:nvSpPr>
        <p:spPr>
          <a:xfrm>
            <a:off x="7752184" y="198884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p:cNvSpPr/>
          <p:nvPr/>
        </p:nvSpPr>
        <p:spPr>
          <a:xfrm>
            <a:off x="7752184" y="256490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MOV R0,#2</a:t>
            </a:r>
          </a:p>
        </p:txBody>
      </p:sp>
      <p:sp>
        <p:nvSpPr>
          <p:cNvPr id="54" name="Rectangle 53"/>
          <p:cNvSpPr/>
          <p:nvPr/>
        </p:nvSpPr>
        <p:spPr>
          <a:xfrm>
            <a:off x="7752184" y="292494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BL QUAD</a:t>
            </a:r>
          </a:p>
        </p:txBody>
      </p:sp>
      <p:sp>
        <p:nvSpPr>
          <p:cNvPr id="55" name="Rectangle 54"/>
          <p:cNvSpPr/>
          <p:nvPr/>
        </p:nvSpPr>
        <p:spPr>
          <a:xfrm>
            <a:off x="7752184" y="580526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BX LR</a:t>
            </a:r>
          </a:p>
        </p:txBody>
      </p:sp>
      <p:sp>
        <p:nvSpPr>
          <p:cNvPr id="56" name="Rectangle 55"/>
          <p:cNvSpPr/>
          <p:nvPr/>
        </p:nvSpPr>
        <p:spPr>
          <a:xfrm>
            <a:off x="7752184" y="364502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b="1" dirty="0">
                <a:solidFill>
                  <a:srgbClr val="FF0000"/>
                </a:solidFill>
              </a:rPr>
              <a:t>MUL R0,R0</a:t>
            </a:r>
          </a:p>
        </p:txBody>
      </p:sp>
      <p:grpSp>
        <p:nvGrpSpPr>
          <p:cNvPr id="3" name="Group 66"/>
          <p:cNvGrpSpPr/>
          <p:nvPr/>
        </p:nvGrpSpPr>
        <p:grpSpPr>
          <a:xfrm>
            <a:off x="5303912" y="2204864"/>
            <a:ext cx="1872208" cy="369332"/>
            <a:chOff x="4716016" y="1628800"/>
            <a:chExt cx="1872208" cy="369332"/>
          </a:xfrm>
        </p:grpSpPr>
        <p:sp>
          <p:nvSpPr>
            <p:cNvPr id="61" name="Rectangle 60"/>
            <p:cNvSpPr/>
            <p:nvPr/>
          </p:nvSpPr>
          <p:spPr>
            <a:xfrm>
              <a:off x="5292080"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0x04</a:t>
              </a:r>
              <a:endParaRPr lang="en-GB" dirty="0">
                <a:solidFill>
                  <a:schemeClr val="tx1"/>
                </a:solidFill>
              </a:endParaRPr>
            </a:p>
          </p:txBody>
        </p:sp>
        <p:sp>
          <p:nvSpPr>
            <p:cNvPr id="62" name="TextBox 61"/>
            <p:cNvSpPr txBox="1"/>
            <p:nvPr/>
          </p:nvSpPr>
          <p:spPr>
            <a:xfrm>
              <a:off x="4716016" y="1628800"/>
              <a:ext cx="576064" cy="369332"/>
            </a:xfrm>
            <a:prstGeom prst="rect">
              <a:avLst/>
            </a:prstGeom>
            <a:noFill/>
          </p:spPr>
          <p:txBody>
            <a:bodyPr wrap="square" rtlCol="0">
              <a:spAutoFit/>
            </a:bodyPr>
            <a:lstStyle/>
            <a:p>
              <a:r>
                <a:rPr lang="en-GB" dirty="0"/>
                <a:t>R0</a:t>
              </a:r>
            </a:p>
          </p:txBody>
        </p:sp>
      </p:grpSp>
      <p:grpSp>
        <p:nvGrpSpPr>
          <p:cNvPr id="5" name="Group 72"/>
          <p:cNvGrpSpPr/>
          <p:nvPr/>
        </p:nvGrpSpPr>
        <p:grpSpPr>
          <a:xfrm>
            <a:off x="5303912" y="4149080"/>
            <a:ext cx="1872208" cy="369332"/>
            <a:chOff x="4716016" y="1628800"/>
            <a:chExt cx="1872208" cy="369332"/>
          </a:xfrm>
        </p:grpSpPr>
        <p:sp>
          <p:nvSpPr>
            <p:cNvPr id="67" name="Rectangle 66"/>
            <p:cNvSpPr/>
            <p:nvPr/>
          </p:nvSpPr>
          <p:spPr>
            <a:xfrm>
              <a:off x="5292080"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TextBox 67"/>
            <p:cNvSpPr txBox="1"/>
            <p:nvPr/>
          </p:nvSpPr>
          <p:spPr>
            <a:xfrm>
              <a:off x="4716016" y="1628800"/>
              <a:ext cx="576064" cy="369332"/>
            </a:xfrm>
            <a:prstGeom prst="rect">
              <a:avLst/>
            </a:prstGeom>
            <a:noFill/>
          </p:spPr>
          <p:txBody>
            <a:bodyPr wrap="square" rtlCol="0">
              <a:spAutoFit/>
            </a:bodyPr>
            <a:lstStyle/>
            <a:p>
              <a:r>
                <a:rPr lang="en-GB" dirty="0"/>
                <a:t>PC</a:t>
              </a:r>
            </a:p>
          </p:txBody>
        </p:sp>
      </p:grpSp>
      <p:sp>
        <p:nvSpPr>
          <p:cNvPr id="69" name="TextBox 68"/>
          <p:cNvSpPr txBox="1"/>
          <p:nvPr/>
        </p:nvSpPr>
        <p:spPr>
          <a:xfrm>
            <a:off x="5879976" y="4149080"/>
            <a:ext cx="1368152" cy="369332"/>
          </a:xfrm>
          <a:prstGeom prst="rect">
            <a:avLst/>
          </a:prstGeom>
          <a:noFill/>
        </p:spPr>
        <p:txBody>
          <a:bodyPr wrap="square" rtlCol="0">
            <a:spAutoFit/>
          </a:bodyPr>
          <a:lstStyle/>
          <a:p>
            <a:pPr algn="ctr"/>
            <a:r>
              <a:rPr lang="en-GB" dirty="0">
                <a:solidFill>
                  <a:srgbClr val="FF0000"/>
                </a:solidFill>
              </a:rPr>
              <a:t>0x08000144</a:t>
            </a:r>
          </a:p>
        </p:txBody>
      </p:sp>
      <p:grpSp>
        <p:nvGrpSpPr>
          <p:cNvPr id="6" name="Group 82"/>
          <p:cNvGrpSpPr/>
          <p:nvPr/>
        </p:nvGrpSpPr>
        <p:grpSpPr>
          <a:xfrm>
            <a:off x="5303912" y="3789040"/>
            <a:ext cx="1872208" cy="369332"/>
            <a:chOff x="4716016" y="1628800"/>
            <a:chExt cx="1872208" cy="369332"/>
          </a:xfrm>
        </p:grpSpPr>
        <p:sp>
          <p:nvSpPr>
            <p:cNvPr id="74" name="Rectangle 73"/>
            <p:cNvSpPr/>
            <p:nvPr/>
          </p:nvSpPr>
          <p:spPr>
            <a:xfrm>
              <a:off x="5292080"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5" name="TextBox 74"/>
            <p:cNvSpPr txBox="1"/>
            <p:nvPr/>
          </p:nvSpPr>
          <p:spPr>
            <a:xfrm>
              <a:off x="4716016" y="1628800"/>
              <a:ext cx="576064" cy="369332"/>
            </a:xfrm>
            <a:prstGeom prst="rect">
              <a:avLst/>
            </a:prstGeom>
            <a:noFill/>
          </p:spPr>
          <p:txBody>
            <a:bodyPr wrap="square" rtlCol="0">
              <a:spAutoFit/>
            </a:bodyPr>
            <a:lstStyle/>
            <a:p>
              <a:r>
                <a:rPr lang="en-GB" dirty="0"/>
                <a:t>LR</a:t>
              </a:r>
            </a:p>
          </p:txBody>
        </p:sp>
      </p:grpSp>
      <p:grpSp>
        <p:nvGrpSpPr>
          <p:cNvPr id="7" name="Group 88"/>
          <p:cNvGrpSpPr/>
          <p:nvPr/>
        </p:nvGrpSpPr>
        <p:grpSpPr>
          <a:xfrm>
            <a:off x="5303912" y="3429000"/>
            <a:ext cx="1872208" cy="369332"/>
            <a:chOff x="4716016" y="1628800"/>
            <a:chExt cx="1872208" cy="369332"/>
          </a:xfrm>
        </p:grpSpPr>
        <p:sp>
          <p:nvSpPr>
            <p:cNvPr id="80" name="Rectangle 79"/>
            <p:cNvSpPr/>
            <p:nvPr/>
          </p:nvSpPr>
          <p:spPr>
            <a:xfrm>
              <a:off x="5292080"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TextBox 80"/>
            <p:cNvSpPr txBox="1"/>
            <p:nvPr/>
          </p:nvSpPr>
          <p:spPr>
            <a:xfrm>
              <a:off x="4716016" y="1628800"/>
              <a:ext cx="576064" cy="369332"/>
            </a:xfrm>
            <a:prstGeom prst="rect">
              <a:avLst/>
            </a:prstGeom>
            <a:noFill/>
          </p:spPr>
          <p:txBody>
            <a:bodyPr wrap="square" rtlCol="0">
              <a:spAutoFit/>
            </a:bodyPr>
            <a:lstStyle/>
            <a:p>
              <a:r>
                <a:rPr lang="en-GB" dirty="0"/>
                <a:t>SP</a:t>
              </a:r>
            </a:p>
          </p:txBody>
        </p:sp>
      </p:grpSp>
      <p:sp>
        <p:nvSpPr>
          <p:cNvPr id="82" name="TextBox 81"/>
          <p:cNvSpPr txBox="1"/>
          <p:nvPr/>
        </p:nvSpPr>
        <p:spPr>
          <a:xfrm>
            <a:off x="5879976" y="3429000"/>
            <a:ext cx="1368152" cy="369332"/>
          </a:xfrm>
          <a:prstGeom prst="rect">
            <a:avLst/>
          </a:prstGeom>
          <a:noFill/>
        </p:spPr>
        <p:txBody>
          <a:bodyPr wrap="square" rtlCol="0">
            <a:spAutoFit/>
          </a:bodyPr>
          <a:lstStyle/>
          <a:p>
            <a:pPr algn="ctr"/>
            <a:r>
              <a:rPr lang="en-GB" dirty="0">
                <a:solidFill>
                  <a:srgbClr val="3333FF"/>
                </a:solidFill>
              </a:rPr>
              <a:t>0x200001FC</a:t>
            </a:r>
          </a:p>
        </p:txBody>
      </p:sp>
      <p:sp>
        <p:nvSpPr>
          <p:cNvPr id="66" name="TextBox 65"/>
          <p:cNvSpPr txBox="1"/>
          <p:nvPr/>
        </p:nvSpPr>
        <p:spPr>
          <a:xfrm>
            <a:off x="5879976" y="3789040"/>
            <a:ext cx="1368152" cy="369332"/>
          </a:xfrm>
          <a:prstGeom prst="rect">
            <a:avLst/>
          </a:prstGeom>
          <a:noFill/>
        </p:spPr>
        <p:txBody>
          <a:bodyPr wrap="square" rtlCol="0">
            <a:spAutoFit/>
          </a:bodyPr>
          <a:lstStyle/>
          <a:p>
            <a:pPr algn="ctr"/>
            <a:r>
              <a:rPr lang="en-GB" dirty="0">
                <a:solidFill>
                  <a:srgbClr val="FF00FF"/>
                </a:solidFill>
              </a:rPr>
              <a:t>0x08000158</a:t>
            </a:r>
          </a:p>
        </p:txBody>
      </p:sp>
      <p:sp>
        <p:nvSpPr>
          <p:cNvPr id="60" name="TextBox 59"/>
          <p:cNvSpPr txBox="1"/>
          <p:nvPr/>
        </p:nvSpPr>
        <p:spPr>
          <a:xfrm>
            <a:off x="7752184" y="1611868"/>
            <a:ext cx="1368152" cy="369332"/>
          </a:xfrm>
          <a:prstGeom prst="rect">
            <a:avLst/>
          </a:prstGeom>
          <a:noFill/>
        </p:spPr>
        <p:txBody>
          <a:bodyPr wrap="square" rtlCol="0">
            <a:spAutoFit/>
          </a:bodyPr>
          <a:lstStyle/>
          <a:p>
            <a:pPr algn="ctr"/>
            <a:r>
              <a:rPr lang="en-GB" dirty="0">
                <a:solidFill>
                  <a:srgbClr val="3333FF"/>
                </a:solidFill>
              </a:rPr>
              <a:t>0x08000140</a:t>
            </a:r>
          </a:p>
        </p:txBody>
      </p:sp>
      <p:sp>
        <p:nvSpPr>
          <p:cNvPr id="52" name="TextBox 51"/>
          <p:cNvSpPr txBox="1"/>
          <p:nvPr/>
        </p:nvSpPr>
        <p:spPr>
          <a:xfrm>
            <a:off x="7320136" y="3645024"/>
            <a:ext cx="504056" cy="369332"/>
          </a:xfrm>
          <a:prstGeom prst="rect">
            <a:avLst/>
          </a:prstGeom>
          <a:noFill/>
        </p:spPr>
        <p:txBody>
          <a:bodyPr wrap="square" rtlCol="0">
            <a:spAutoFit/>
          </a:bodyPr>
          <a:lstStyle/>
          <a:p>
            <a:pPr algn="ctr"/>
            <a:r>
              <a:rPr lang="en-GB" dirty="0"/>
              <a:t>SQ</a:t>
            </a:r>
          </a:p>
        </p:txBody>
      </p:sp>
      <p:sp>
        <p:nvSpPr>
          <p:cNvPr id="53" name="TextBox 52"/>
          <p:cNvSpPr txBox="1"/>
          <p:nvPr/>
        </p:nvSpPr>
        <p:spPr>
          <a:xfrm>
            <a:off x="7104112" y="4365104"/>
            <a:ext cx="792088" cy="338554"/>
          </a:xfrm>
          <a:prstGeom prst="rect">
            <a:avLst/>
          </a:prstGeom>
          <a:noFill/>
        </p:spPr>
        <p:txBody>
          <a:bodyPr wrap="square" rtlCol="0">
            <a:spAutoFit/>
          </a:bodyPr>
          <a:lstStyle/>
          <a:p>
            <a:pPr algn="ctr"/>
            <a:r>
              <a:rPr lang="en-GB" sz="1600" dirty="0"/>
              <a:t>QUAD</a:t>
            </a:r>
          </a:p>
        </p:txBody>
      </p:sp>
      <p:sp>
        <p:nvSpPr>
          <p:cNvPr id="8" name="Slide Number Placeholder 7"/>
          <p:cNvSpPr>
            <a:spLocks noGrp="1"/>
          </p:cNvSpPr>
          <p:nvPr>
            <p:ph type="sldNum" sz="quarter" idx="12"/>
          </p:nvPr>
        </p:nvSpPr>
        <p:spPr/>
        <p:txBody>
          <a:bodyPr/>
          <a:lstStyle/>
          <a:p>
            <a:fld id="{EA7C8D44-3667-46F6-9772-CC52308E2A7F}" type="slidenum">
              <a:rPr kumimoji="0" lang="en-US" smtClean="0"/>
              <a:pPr/>
              <a:t>44</a:t>
            </a:fld>
            <a:endParaRPr kumimoji="0" lang="en-US"/>
          </a:p>
        </p:txBody>
      </p:sp>
      <p:cxnSp>
        <p:nvCxnSpPr>
          <p:cNvPr id="57" name="Straight Arrow Connector 56"/>
          <p:cNvCxnSpPr/>
          <p:nvPr/>
        </p:nvCxnSpPr>
        <p:spPr>
          <a:xfrm flipV="1">
            <a:off x="7176120" y="1808820"/>
            <a:ext cx="576064" cy="1800200"/>
          </a:xfrm>
          <a:prstGeom prst="straightConnector1">
            <a:avLst/>
          </a:prstGeom>
          <a:ln w="28575">
            <a:solidFill>
              <a:srgbClr val="3333FF"/>
            </a:solidFill>
            <a:tailEnd type="arrow"/>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p:nvPr/>
        </p:nvCxnSpPr>
        <p:spPr>
          <a:xfrm flipV="1">
            <a:off x="7176120" y="3829690"/>
            <a:ext cx="576064" cy="49941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9" name="Straight Arrow Connector 78"/>
          <p:cNvCxnSpPr>
            <a:endCxn id="35" idx="1"/>
          </p:cNvCxnSpPr>
          <p:nvPr/>
        </p:nvCxnSpPr>
        <p:spPr>
          <a:xfrm>
            <a:off x="7176120" y="3969060"/>
            <a:ext cx="576064" cy="1656184"/>
          </a:xfrm>
          <a:prstGeom prst="straightConnector1">
            <a:avLst/>
          </a:prstGeom>
          <a:ln w="28575">
            <a:solidFill>
              <a:srgbClr val="FF00FF"/>
            </a:solidFill>
            <a:tailEnd type="arrow"/>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FF515F16-BAA6-4EE4-8898-D44A077309AA}"/>
              </a:ext>
            </a:extLst>
          </p:cNvPr>
          <p:cNvSpPr txBox="1"/>
          <p:nvPr/>
        </p:nvSpPr>
        <p:spPr>
          <a:xfrm>
            <a:off x="9048328" y="1268760"/>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0x20000200</a:t>
            </a:r>
          </a:p>
        </p:txBody>
      </p:sp>
      <p:sp>
        <p:nvSpPr>
          <p:cNvPr id="63" name="TextBox 62">
            <a:extLst>
              <a:ext uri="{FF2B5EF4-FFF2-40B4-BE49-F238E27FC236}">
                <a16:creationId xmlns:a16="http://schemas.microsoft.com/office/drawing/2014/main" id="{21B0FE17-82E2-4C1B-83D2-738E8B929C0F}"/>
              </a:ext>
            </a:extLst>
          </p:cNvPr>
          <p:cNvSpPr txBox="1"/>
          <p:nvPr/>
        </p:nvSpPr>
        <p:spPr>
          <a:xfrm>
            <a:off x="9048328" y="1628800"/>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0x200001FC</a:t>
            </a:r>
          </a:p>
        </p:txBody>
      </p:sp>
      <p:sp>
        <p:nvSpPr>
          <p:cNvPr id="64" name="TextBox 63">
            <a:extLst>
              <a:ext uri="{FF2B5EF4-FFF2-40B4-BE49-F238E27FC236}">
                <a16:creationId xmlns:a16="http://schemas.microsoft.com/office/drawing/2014/main" id="{7408F68C-E54B-43FA-9406-A895F9C1F653}"/>
              </a:ext>
            </a:extLst>
          </p:cNvPr>
          <p:cNvSpPr txBox="1"/>
          <p:nvPr/>
        </p:nvSpPr>
        <p:spPr>
          <a:xfrm>
            <a:off x="9048328" y="1988840"/>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0x200001F8</a:t>
            </a:r>
          </a:p>
        </p:txBody>
      </p:sp>
      <p:grpSp>
        <p:nvGrpSpPr>
          <p:cNvPr id="65" name="Group 64">
            <a:extLst>
              <a:ext uri="{FF2B5EF4-FFF2-40B4-BE49-F238E27FC236}">
                <a16:creationId xmlns:a16="http://schemas.microsoft.com/office/drawing/2014/main" id="{1FAD8EB8-DEF3-4CC2-B233-3BBF44311B9C}"/>
              </a:ext>
            </a:extLst>
          </p:cNvPr>
          <p:cNvGrpSpPr/>
          <p:nvPr/>
        </p:nvGrpSpPr>
        <p:grpSpPr>
          <a:xfrm>
            <a:off x="9048328" y="2564904"/>
            <a:ext cx="1391072" cy="3578914"/>
            <a:chOff x="7524328" y="2564904"/>
            <a:chExt cx="1391072" cy="3578914"/>
          </a:xfrm>
        </p:grpSpPr>
        <p:sp>
          <p:nvSpPr>
            <p:cNvPr id="70" name="TextBox 69">
              <a:extLst>
                <a:ext uri="{FF2B5EF4-FFF2-40B4-BE49-F238E27FC236}">
                  <a16:creationId xmlns:a16="http://schemas.microsoft.com/office/drawing/2014/main" id="{6A8A636A-9804-45A0-B127-6F69E09555D0}"/>
                </a:ext>
              </a:extLst>
            </p:cNvPr>
            <p:cNvSpPr txBox="1"/>
            <p:nvPr/>
          </p:nvSpPr>
          <p:spPr>
            <a:xfrm>
              <a:off x="7524328" y="4365104"/>
              <a:ext cx="139107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0x0800014C</a:t>
              </a:r>
            </a:p>
          </p:txBody>
        </p:sp>
        <p:sp>
          <p:nvSpPr>
            <p:cNvPr id="72" name="TextBox 71">
              <a:extLst>
                <a:ext uri="{FF2B5EF4-FFF2-40B4-BE49-F238E27FC236}">
                  <a16:creationId xmlns:a16="http://schemas.microsoft.com/office/drawing/2014/main" id="{79813D18-415D-4414-AAD6-0F11E8DAD995}"/>
                </a:ext>
              </a:extLst>
            </p:cNvPr>
            <p:cNvSpPr txBox="1"/>
            <p:nvPr/>
          </p:nvSpPr>
          <p:spPr>
            <a:xfrm>
              <a:off x="7524328" y="4725144"/>
              <a:ext cx="139107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0x08000150</a:t>
              </a:r>
            </a:p>
          </p:txBody>
        </p:sp>
        <p:sp>
          <p:nvSpPr>
            <p:cNvPr id="73" name="TextBox 72">
              <a:extLst>
                <a:ext uri="{FF2B5EF4-FFF2-40B4-BE49-F238E27FC236}">
                  <a16:creationId xmlns:a16="http://schemas.microsoft.com/office/drawing/2014/main" id="{647D41E5-D1EB-4476-B487-9903FBBC96B4}"/>
                </a:ext>
              </a:extLst>
            </p:cNvPr>
            <p:cNvSpPr txBox="1"/>
            <p:nvPr/>
          </p:nvSpPr>
          <p:spPr>
            <a:xfrm>
              <a:off x="7524328" y="328498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0x08000140</a:t>
              </a:r>
            </a:p>
          </p:txBody>
        </p:sp>
        <p:sp>
          <p:nvSpPr>
            <p:cNvPr id="76" name="TextBox 75">
              <a:extLst>
                <a:ext uri="{FF2B5EF4-FFF2-40B4-BE49-F238E27FC236}">
                  <a16:creationId xmlns:a16="http://schemas.microsoft.com/office/drawing/2014/main" id="{7DAA098F-4E78-498A-9593-5C6726FEBA9C}"/>
                </a:ext>
              </a:extLst>
            </p:cNvPr>
            <p:cNvSpPr txBox="1"/>
            <p:nvPr/>
          </p:nvSpPr>
          <p:spPr>
            <a:xfrm>
              <a:off x="7524328" y="400506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0x08000148</a:t>
              </a:r>
            </a:p>
          </p:txBody>
        </p:sp>
        <p:sp>
          <p:nvSpPr>
            <p:cNvPr id="77" name="TextBox 76">
              <a:extLst>
                <a:ext uri="{FF2B5EF4-FFF2-40B4-BE49-F238E27FC236}">
                  <a16:creationId xmlns:a16="http://schemas.microsoft.com/office/drawing/2014/main" id="{2F40753D-EA6E-42A5-BEDD-88805FE49DE1}"/>
                </a:ext>
              </a:extLst>
            </p:cNvPr>
            <p:cNvSpPr txBox="1"/>
            <p:nvPr/>
          </p:nvSpPr>
          <p:spPr>
            <a:xfrm>
              <a:off x="7524328" y="508518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0x08000154</a:t>
              </a:r>
            </a:p>
          </p:txBody>
        </p:sp>
        <p:sp>
          <p:nvSpPr>
            <p:cNvPr id="78" name="TextBox 77">
              <a:extLst>
                <a:ext uri="{FF2B5EF4-FFF2-40B4-BE49-F238E27FC236}">
                  <a16:creationId xmlns:a16="http://schemas.microsoft.com/office/drawing/2014/main" id="{988723A6-A3C6-4804-B433-ED185B08F284}"/>
                </a:ext>
              </a:extLst>
            </p:cNvPr>
            <p:cNvSpPr txBox="1"/>
            <p:nvPr/>
          </p:nvSpPr>
          <p:spPr>
            <a:xfrm>
              <a:off x="7524328" y="544522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0x08000158</a:t>
              </a:r>
            </a:p>
          </p:txBody>
        </p:sp>
        <p:sp>
          <p:nvSpPr>
            <p:cNvPr id="93" name="TextBox 92">
              <a:extLst>
                <a:ext uri="{FF2B5EF4-FFF2-40B4-BE49-F238E27FC236}">
                  <a16:creationId xmlns:a16="http://schemas.microsoft.com/office/drawing/2014/main" id="{39EF7E7F-BC5A-4355-9E90-22920B9EBF5E}"/>
                </a:ext>
              </a:extLst>
            </p:cNvPr>
            <p:cNvSpPr txBox="1"/>
            <p:nvPr/>
          </p:nvSpPr>
          <p:spPr>
            <a:xfrm>
              <a:off x="7524328" y="256490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0x08000138</a:t>
              </a:r>
            </a:p>
          </p:txBody>
        </p:sp>
        <p:sp>
          <p:nvSpPr>
            <p:cNvPr id="94" name="TextBox 93">
              <a:extLst>
                <a:ext uri="{FF2B5EF4-FFF2-40B4-BE49-F238E27FC236}">
                  <a16:creationId xmlns:a16="http://schemas.microsoft.com/office/drawing/2014/main" id="{2D2E5787-3345-449D-BC14-743429B1271A}"/>
                </a:ext>
              </a:extLst>
            </p:cNvPr>
            <p:cNvSpPr txBox="1"/>
            <p:nvPr/>
          </p:nvSpPr>
          <p:spPr>
            <a:xfrm>
              <a:off x="7524328" y="2924944"/>
              <a:ext cx="139107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0x0800013C</a:t>
              </a:r>
            </a:p>
          </p:txBody>
        </p:sp>
        <p:sp>
          <p:nvSpPr>
            <p:cNvPr id="95" name="TextBox 94">
              <a:extLst>
                <a:ext uri="{FF2B5EF4-FFF2-40B4-BE49-F238E27FC236}">
                  <a16:creationId xmlns:a16="http://schemas.microsoft.com/office/drawing/2014/main" id="{C35E2688-7B7D-49C1-B587-CA834498E1D3}"/>
                </a:ext>
              </a:extLst>
            </p:cNvPr>
            <p:cNvSpPr txBox="1"/>
            <p:nvPr/>
          </p:nvSpPr>
          <p:spPr>
            <a:xfrm>
              <a:off x="7524328" y="364502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0x08000144</a:t>
              </a:r>
            </a:p>
          </p:txBody>
        </p:sp>
        <p:sp>
          <p:nvSpPr>
            <p:cNvPr id="96" name="TextBox 95">
              <a:extLst>
                <a:ext uri="{FF2B5EF4-FFF2-40B4-BE49-F238E27FC236}">
                  <a16:creationId xmlns:a16="http://schemas.microsoft.com/office/drawing/2014/main" id="{A167B7D7-5170-418F-9BC6-D3F5C2F31293}"/>
                </a:ext>
              </a:extLst>
            </p:cNvPr>
            <p:cNvSpPr txBox="1"/>
            <p:nvPr/>
          </p:nvSpPr>
          <p:spPr>
            <a:xfrm>
              <a:off x="7524328" y="5805264"/>
              <a:ext cx="139107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0x0800015C</a:t>
              </a:r>
            </a:p>
          </p:txBody>
        </p:sp>
      </p:grpSp>
      <p:sp>
        <p:nvSpPr>
          <p:cNvPr id="9" name="TextBox 8">
            <a:extLst>
              <a:ext uri="{FF2B5EF4-FFF2-40B4-BE49-F238E27FC236}">
                <a16:creationId xmlns:a16="http://schemas.microsoft.com/office/drawing/2014/main" id="{CE7F7DF2-D0F3-D21B-45F6-2F0D2CE0FF33}"/>
              </a:ext>
            </a:extLst>
          </p:cNvPr>
          <p:cNvSpPr txBox="1"/>
          <p:nvPr/>
        </p:nvSpPr>
        <p:spPr>
          <a:xfrm>
            <a:off x="7955936" y="891841"/>
            <a:ext cx="752264" cy="400110"/>
          </a:xfrm>
          <a:prstGeom prst="rect">
            <a:avLst/>
          </a:prstGeom>
          <a:noFill/>
        </p:spPr>
        <p:txBody>
          <a:bodyPr wrap="square">
            <a:spAutoFit/>
          </a:bodyPr>
          <a:lstStyle/>
          <a:p>
            <a:r>
              <a:rPr lang="en-GB" sz="2000" dirty="0"/>
              <a:t>Stack</a:t>
            </a:r>
          </a:p>
        </p:txBody>
      </p:sp>
    </p:spTree>
    <p:extLst>
      <p:ext uri="{BB962C8B-B14F-4D97-AF65-F5344CB8AC3E}">
        <p14:creationId xmlns:p14="http://schemas.microsoft.com/office/powerpoint/2010/main" val="18657201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Example: R0 = R0</a:t>
            </a:r>
            <a:r>
              <a:rPr lang="en-GB" baseline="30000" dirty="0"/>
              <a:t>4</a:t>
            </a:r>
          </a:p>
        </p:txBody>
      </p:sp>
      <p:sp>
        <p:nvSpPr>
          <p:cNvPr id="4" name="Content Placeholder 3"/>
          <p:cNvSpPr>
            <a:spLocks noGrp="1"/>
          </p:cNvSpPr>
          <p:nvPr>
            <p:ph sz="half" idx="1"/>
          </p:nvPr>
        </p:nvSpPr>
        <p:spPr>
          <a:xfrm>
            <a:off x="1981200" y="1295400"/>
            <a:ext cx="2386608" cy="4953000"/>
          </a:xfrm>
        </p:spPr>
        <p:style>
          <a:lnRef idx="2">
            <a:schemeClr val="accent1"/>
          </a:lnRef>
          <a:fillRef idx="1">
            <a:schemeClr val="lt1"/>
          </a:fillRef>
          <a:effectRef idx="0">
            <a:schemeClr val="accent1"/>
          </a:effectRef>
          <a:fontRef idx="minor">
            <a:schemeClr val="dk1"/>
          </a:fontRef>
        </p:style>
        <p:txBody>
          <a:bodyPr>
            <a:noAutofit/>
          </a:bodyPr>
          <a:lstStyle/>
          <a:p>
            <a:pPr>
              <a:buNone/>
            </a:pPr>
            <a:r>
              <a:rPr lang="en-GB" sz="1800" b="1" dirty="0">
                <a:latin typeface="Courier New" pitchFamily="49" charset="0"/>
                <a:cs typeface="Courier New" pitchFamily="49" charset="0"/>
              </a:rPr>
              <a:t>		MOV R0,#2</a:t>
            </a:r>
          </a:p>
          <a:p>
            <a:pPr>
              <a:buNone/>
            </a:pPr>
            <a:r>
              <a:rPr lang="en-GB" sz="1800" b="1" dirty="0">
                <a:latin typeface="Courier New" pitchFamily="49" charset="0"/>
                <a:cs typeface="Courier New" pitchFamily="49" charset="0"/>
              </a:rPr>
              <a:t>		BL QUAD</a:t>
            </a:r>
          </a:p>
          <a:p>
            <a:pPr>
              <a:buNone/>
            </a:pPr>
            <a:r>
              <a:rPr lang="en-GB" sz="1800" b="1" dirty="0">
                <a:latin typeface="Courier New" pitchFamily="49" charset="0"/>
                <a:cs typeface="Courier New" pitchFamily="49" charset="0"/>
              </a:rPr>
              <a:t>		B ENDL</a:t>
            </a:r>
          </a:p>
          <a:p>
            <a:pPr>
              <a:buNone/>
            </a:pPr>
            <a:endParaRPr lang="en-GB" sz="1800" b="1" dirty="0">
              <a:latin typeface="Courier New" pitchFamily="49" charset="0"/>
              <a:cs typeface="Courier New" pitchFamily="49" charset="0"/>
            </a:endParaRPr>
          </a:p>
          <a:p>
            <a:pPr>
              <a:buNone/>
            </a:pPr>
            <a:r>
              <a:rPr lang="en-GB" sz="1800" b="1" dirty="0">
                <a:latin typeface="Courier New" pitchFamily="49" charset="0"/>
                <a:cs typeface="Courier New" pitchFamily="49" charset="0"/>
              </a:rPr>
              <a:t>SQ		MUL R0,R0</a:t>
            </a:r>
          </a:p>
          <a:p>
            <a:pPr>
              <a:buNone/>
            </a:pPr>
            <a:r>
              <a:rPr lang="en-GB" sz="1800" b="1" dirty="0">
                <a:latin typeface="Courier New" pitchFamily="49" charset="0"/>
                <a:cs typeface="Courier New" pitchFamily="49" charset="0"/>
              </a:rPr>
              <a:t>		</a:t>
            </a:r>
            <a:r>
              <a:rPr lang="en-GB" sz="1800" b="1" dirty="0">
                <a:solidFill>
                  <a:srgbClr val="FF0000"/>
                </a:solidFill>
                <a:latin typeface="Courier New" pitchFamily="49" charset="0"/>
                <a:cs typeface="Courier New" pitchFamily="49" charset="0"/>
              </a:rPr>
              <a:t>BX LR</a:t>
            </a:r>
          </a:p>
          <a:p>
            <a:pPr>
              <a:buNone/>
            </a:pPr>
            <a:endParaRPr lang="en-GB" sz="1800" b="1" dirty="0">
              <a:solidFill>
                <a:srgbClr val="FF0000"/>
              </a:solidFill>
              <a:latin typeface="Courier New" pitchFamily="49" charset="0"/>
              <a:cs typeface="Courier New" pitchFamily="49" charset="0"/>
            </a:endParaRPr>
          </a:p>
          <a:p>
            <a:pPr>
              <a:buNone/>
            </a:pPr>
            <a:r>
              <a:rPr lang="en-GB" sz="1800" b="1" dirty="0">
                <a:latin typeface="Courier New" pitchFamily="49" charset="0"/>
                <a:cs typeface="Courier New" pitchFamily="49" charset="0"/>
              </a:rPr>
              <a:t>QUAD	PUSH {LR}</a:t>
            </a:r>
          </a:p>
          <a:p>
            <a:pPr>
              <a:buNone/>
            </a:pPr>
            <a:r>
              <a:rPr lang="en-GB" sz="1800" b="1" dirty="0">
                <a:latin typeface="Courier New" pitchFamily="49" charset="0"/>
                <a:cs typeface="Courier New" pitchFamily="49" charset="0"/>
              </a:rPr>
              <a:t>		BL SQ</a:t>
            </a:r>
          </a:p>
          <a:p>
            <a:pPr>
              <a:buNone/>
            </a:pPr>
            <a:r>
              <a:rPr lang="en-GB" sz="1800" b="1" dirty="0">
                <a:latin typeface="Courier New" pitchFamily="49" charset="0"/>
                <a:cs typeface="Courier New" pitchFamily="49" charset="0"/>
              </a:rPr>
              <a:t>		BL SQ</a:t>
            </a:r>
          </a:p>
          <a:p>
            <a:pPr>
              <a:buNone/>
            </a:pPr>
            <a:r>
              <a:rPr lang="en-GB" sz="1800" b="1" dirty="0">
                <a:latin typeface="Courier New" pitchFamily="49" charset="0"/>
                <a:cs typeface="Courier New" pitchFamily="49" charset="0"/>
              </a:rPr>
              <a:t>		POP {LR}</a:t>
            </a:r>
          </a:p>
          <a:p>
            <a:pPr>
              <a:buNone/>
            </a:pPr>
            <a:r>
              <a:rPr lang="en-GB" sz="1800" b="1" dirty="0">
                <a:latin typeface="Courier New" pitchFamily="49" charset="0"/>
                <a:cs typeface="Courier New" pitchFamily="49" charset="0"/>
              </a:rPr>
              <a:t>		</a:t>
            </a:r>
            <a:r>
              <a:rPr lang="en-GB" sz="1800" b="1" dirty="0">
                <a:solidFill>
                  <a:schemeClr val="tx1"/>
                </a:solidFill>
                <a:latin typeface="Courier New" pitchFamily="49" charset="0"/>
                <a:cs typeface="Courier New" pitchFamily="49" charset="0"/>
              </a:rPr>
              <a:t>BX LR</a:t>
            </a:r>
          </a:p>
          <a:p>
            <a:pPr>
              <a:buNone/>
            </a:pPr>
            <a:r>
              <a:rPr lang="en-GB" sz="1800" b="1" dirty="0">
                <a:latin typeface="Courier New" pitchFamily="49" charset="0"/>
                <a:cs typeface="Courier New" pitchFamily="49" charset="0"/>
              </a:rPr>
              <a:t>ENDL	...</a:t>
            </a:r>
          </a:p>
        </p:txBody>
      </p:sp>
      <p:sp>
        <p:nvSpPr>
          <p:cNvPr id="30" name="Rectangle 29"/>
          <p:cNvSpPr/>
          <p:nvPr/>
        </p:nvSpPr>
        <p:spPr>
          <a:xfrm>
            <a:off x="7752184" y="436510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PUSH {LR}</a:t>
            </a:r>
          </a:p>
        </p:txBody>
      </p:sp>
      <p:sp>
        <p:nvSpPr>
          <p:cNvPr id="35" name="Rectangle 34"/>
          <p:cNvSpPr/>
          <p:nvPr/>
        </p:nvSpPr>
        <p:spPr>
          <a:xfrm>
            <a:off x="7752184" y="5445224"/>
            <a:ext cx="1296144" cy="360040"/>
          </a:xfrm>
          <a:prstGeom prst="rect">
            <a:avLst/>
          </a:prstGeom>
          <a:solidFill>
            <a:schemeClr val="bg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FF00FF"/>
                </a:solidFill>
              </a:rPr>
              <a:t>POP {LR}</a:t>
            </a:r>
          </a:p>
        </p:txBody>
      </p:sp>
      <p:sp>
        <p:nvSpPr>
          <p:cNvPr id="36" name="Rectangle 35"/>
          <p:cNvSpPr/>
          <p:nvPr/>
        </p:nvSpPr>
        <p:spPr>
          <a:xfrm>
            <a:off x="7752184" y="472514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BL SQ </a:t>
            </a:r>
          </a:p>
        </p:txBody>
      </p:sp>
      <p:sp>
        <p:nvSpPr>
          <p:cNvPr id="37" name="Rectangle 36"/>
          <p:cNvSpPr/>
          <p:nvPr/>
        </p:nvSpPr>
        <p:spPr>
          <a:xfrm>
            <a:off x="7752184" y="328498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3333FF"/>
                </a:solidFill>
              </a:rPr>
              <a:t>B ENDL</a:t>
            </a:r>
          </a:p>
        </p:txBody>
      </p:sp>
      <p:sp>
        <p:nvSpPr>
          <p:cNvPr id="38" name="Rectangle 37"/>
          <p:cNvSpPr/>
          <p:nvPr/>
        </p:nvSpPr>
        <p:spPr>
          <a:xfrm>
            <a:off x="7752184" y="508518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BL SQ</a:t>
            </a:r>
          </a:p>
        </p:txBody>
      </p:sp>
      <p:sp>
        <p:nvSpPr>
          <p:cNvPr id="39" name="Rectangle 38"/>
          <p:cNvSpPr/>
          <p:nvPr/>
        </p:nvSpPr>
        <p:spPr>
          <a:xfrm>
            <a:off x="7752184" y="400506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dirty="0">
                <a:solidFill>
                  <a:srgbClr val="FF0000"/>
                </a:solidFill>
              </a:rPr>
              <a:t>BX LR</a:t>
            </a:r>
          </a:p>
        </p:txBody>
      </p:sp>
      <p:sp>
        <p:nvSpPr>
          <p:cNvPr id="44" name="Rectangle 43"/>
          <p:cNvSpPr/>
          <p:nvPr/>
        </p:nvSpPr>
        <p:spPr>
          <a:xfrm>
            <a:off x="7752184" y="126876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solidFill>
                  <a:schemeClr val="tx1"/>
                </a:solidFill>
              </a:rPr>
              <a:t>xxxxxxxx</a:t>
            </a:r>
            <a:endParaRPr lang="en-GB" dirty="0">
              <a:solidFill>
                <a:schemeClr val="tx1"/>
              </a:solidFill>
            </a:endParaRPr>
          </a:p>
        </p:txBody>
      </p:sp>
      <p:sp>
        <p:nvSpPr>
          <p:cNvPr id="46" name="Rectangle 45"/>
          <p:cNvSpPr/>
          <p:nvPr/>
        </p:nvSpPr>
        <p:spPr>
          <a:xfrm>
            <a:off x="7752184"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47" name="Rectangle 46"/>
          <p:cNvSpPr/>
          <p:nvPr/>
        </p:nvSpPr>
        <p:spPr>
          <a:xfrm>
            <a:off x="7752184" y="198884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p:cNvSpPr/>
          <p:nvPr/>
        </p:nvSpPr>
        <p:spPr>
          <a:xfrm>
            <a:off x="7752184" y="256490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MOV R0,#2</a:t>
            </a:r>
          </a:p>
        </p:txBody>
      </p:sp>
      <p:sp>
        <p:nvSpPr>
          <p:cNvPr id="54" name="Rectangle 53"/>
          <p:cNvSpPr/>
          <p:nvPr/>
        </p:nvSpPr>
        <p:spPr>
          <a:xfrm>
            <a:off x="7752184" y="292494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BL QUAD</a:t>
            </a:r>
          </a:p>
        </p:txBody>
      </p:sp>
      <p:sp>
        <p:nvSpPr>
          <p:cNvPr id="55" name="Rectangle 54"/>
          <p:cNvSpPr/>
          <p:nvPr/>
        </p:nvSpPr>
        <p:spPr>
          <a:xfrm>
            <a:off x="7752184" y="580526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BX LR</a:t>
            </a:r>
          </a:p>
        </p:txBody>
      </p:sp>
      <p:sp>
        <p:nvSpPr>
          <p:cNvPr id="56" name="Rectangle 55"/>
          <p:cNvSpPr/>
          <p:nvPr/>
        </p:nvSpPr>
        <p:spPr>
          <a:xfrm>
            <a:off x="7752184" y="364502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MUL R0,R0</a:t>
            </a:r>
          </a:p>
        </p:txBody>
      </p:sp>
      <p:grpSp>
        <p:nvGrpSpPr>
          <p:cNvPr id="3" name="Group 66"/>
          <p:cNvGrpSpPr/>
          <p:nvPr/>
        </p:nvGrpSpPr>
        <p:grpSpPr>
          <a:xfrm>
            <a:off x="5303912" y="2204864"/>
            <a:ext cx="1872208" cy="369332"/>
            <a:chOff x="4716016" y="1628800"/>
            <a:chExt cx="1872208" cy="369332"/>
          </a:xfrm>
        </p:grpSpPr>
        <p:sp>
          <p:nvSpPr>
            <p:cNvPr id="61" name="Rectangle 60"/>
            <p:cNvSpPr/>
            <p:nvPr/>
          </p:nvSpPr>
          <p:spPr>
            <a:xfrm>
              <a:off x="5292080"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0x10</a:t>
              </a:r>
            </a:p>
          </p:txBody>
        </p:sp>
        <p:sp>
          <p:nvSpPr>
            <p:cNvPr id="62" name="TextBox 61"/>
            <p:cNvSpPr txBox="1"/>
            <p:nvPr/>
          </p:nvSpPr>
          <p:spPr>
            <a:xfrm>
              <a:off x="4716016" y="1628800"/>
              <a:ext cx="576064" cy="369332"/>
            </a:xfrm>
            <a:prstGeom prst="rect">
              <a:avLst/>
            </a:prstGeom>
            <a:noFill/>
          </p:spPr>
          <p:txBody>
            <a:bodyPr wrap="square" rtlCol="0">
              <a:spAutoFit/>
            </a:bodyPr>
            <a:lstStyle/>
            <a:p>
              <a:r>
                <a:rPr lang="en-GB" dirty="0"/>
                <a:t>R0</a:t>
              </a:r>
            </a:p>
          </p:txBody>
        </p:sp>
      </p:grpSp>
      <p:grpSp>
        <p:nvGrpSpPr>
          <p:cNvPr id="5" name="Group 72"/>
          <p:cNvGrpSpPr/>
          <p:nvPr/>
        </p:nvGrpSpPr>
        <p:grpSpPr>
          <a:xfrm>
            <a:off x="5303912" y="4149080"/>
            <a:ext cx="1872208" cy="369332"/>
            <a:chOff x="4716016" y="1628800"/>
            <a:chExt cx="1872208" cy="369332"/>
          </a:xfrm>
        </p:grpSpPr>
        <p:sp>
          <p:nvSpPr>
            <p:cNvPr id="67" name="Rectangle 66"/>
            <p:cNvSpPr/>
            <p:nvPr/>
          </p:nvSpPr>
          <p:spPr>
            <a:xfrm>
              <a:off x="5292080"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TextBox 67"/>
            <p:cNvSpPr txBox="1"/>
            <p:nvPr/>
          </p:nvSpPr>
          <p:spPr>
            <a:xfrm>
              <a:off x="4716016" y="1628800"/>
              <a:ext cx="576064" cy="369332"/>
            </a:xfrm>
            <a:prstGeom prst="rect">
              <a:avLst/>
            </a:prstGeom>
            <a:noFill/>
          </p:spPr>
          <p:txBody>
            <a:bodyPr wrap="square" rtlCol="0">
              <a:spAutoFit/>
            </a:bodyPr>
            <a:lstStyle/>
            <a:p>
              <a:r>
                <a:rPr lang="en-GB" dirty="0"/>
                <a:t>PC</a:t>
              </a:r>
            </a:p>
          </p:txBody>
        </p:sp>
      </p:grpSp>
      <p:sp>
        <p:nvSpPr>
          <p:cNvPr id="69" name="TextBox 68"/>
          <p:cNvSpPr txBox="1"/>
          <p:nvPr/>
        </p:nvSpPr>
        <p:spPr>
          <a:xfrm>
            <a:off x="5879976" y="4149080"/>
            <a:ext cx="1368152" cy="369332"/>
          </a:xfrm>
          <a:prstGeom prst="rect">
            <a:avLst/>
          </a:prstGeom>
          <a:noFill/>
        </p:spPr>
        <p:txBody>
          <a:bodyPr wrap="square" rtlCol="0">
            <a:spAutoFit/>
          </a:bodyPr>
          <a:lstStyle/>
          <a:p>
            <a:pPr algn="ctr"/>
            <a:r>
              <a:rPr lang="en-GB" dirty="0">
                <a:solidFill>
                  <a:srgbClr val="FF0000"/>
                </a:solidFill>
              </a:rPr>
              <a:t>0x08000148</a:t>
            </a:r>
          </a:p>
        </p:txBody>
      </p:sp>
      <p:grpSp>
        <p:nvGrpSpPr>
          <p:cNvPr id="6" name="Group 82"/>
          <p:cNvGrpSpPr/>
          <p:nvPr/>
        </p:nvGrpSpPr>
        <p:grpSpPr>
          <a:xfrm>
            <a:off x="5303912" y="3789040"/>
            <a:ext cx="1872208" cy="369332"/>
            <a:chOff x="4716016" y="1628800"/>
            <a:chExt cx="1872208" cy="369332"/>
          </a:xfrm>
        </p:grpSpPr>
        <p:sp>
          <p:nvSpPr>
            <p:cNvPr id="74" name="Rectangle 73"/>
            <p:cNvSpPr/>
            <p:nvPr/>
          </p:nvSpPr>
          <p:spPr>
            <a:xfrm>
              <a:off x="5292080"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5" name="TextBox 74"/>
            <p:cNvSpPr txBox="1"/>
            <p:nvPr/>
          </p:nvSpPr>
          <p:spPr>
            <a:xfrm>
              <a:off x="4716016" y="1628800"/>
              <a:ext cx="576064" cy="369332"/>
            </a:xfrm>
            <a:prstGeom prst="rect">
              <a:avLst/>
            </a:prstGeom>
            <a:noFill/>
          </p:spPr>
          <p:txBody>
            <a:bodyPr wrap="square" rtlCol="0">
              <a:spAutoFit/>
            </a:bodyPr>
            <a:lstStyle/>
            <a:p>
              <a:r>
                <a:rPr lang="en-GB" dirty="0"/>
                <a:t>LR</a:t>
              </a:r>
            </a:p>
          </p:txBody>
        </p:sp>
      </p:grpSp>
      <p:grpSp>
        <p:nvGrpSpPr>
          <p:cNvPr id="7" name="Group 88"/>
          <p:cNvGrpSpPr/>
          <p:nvPr/>
        </p:nvGrpSpPr>
        <p:grpSpPr>
          <a:xfrm>
            <a:off x="5303912" y="3429000"/>
            <a:ext cx="1872208" cy="369332"/>
            <a:chOff x="4716016" y="1628800"/>
            <a:chExt cx="1872208" cy="369332"/>
          </a:xfrm>
        </p:grpSpPr>
        <p:sp>
          <p:nvSpPr>
            <p:cNvPr id="80" name="Rectangle 79"/>
            <p:cNvSpPr/>
            <p:nvPr/>
          </p:nvSpPr>
          <p:spPr>
            <a:xfrm>
              <a:off x="5292080"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TextBox 80"/>
            <p:cNvSpPr txBox="1"/>
            <p:nvPr/>
          </p:nvSpPr>
          <p:spPr>
            <a:xfrm>
              <a:off x="4716016" y="1628800"/>
              <a:ext cx="576064" cy="369332"/>
            </a:xfrm>
            <a:prstGeom prst="rect">
              <a:avLst/>
            </a:prstGeom>
            <a:noFill/>
          </p:spPr>
          <p:txBody>
            <a:bodyPr wrap="square" rtlCol="0">
              <a:spAutoFit/>
            </a:bodyPr>
            <a:lstStyle/>
            <a:p>
              <a:r>
                <a:rPr lang="en-GB" dirty="0"/>
                <a:t>SP</a:t>
              </a:r>
            </a:p>
          </p:txBody>
        </p:sp>
      </p:grpSp>
      <p:sp>
        <p:nvSpPr>
          <p:cNvPr id="82" name="TextBox 81"/>
          <p:cNvSpPr txBox="1"/>
          <p:nvPr/>
        </p:nvSpPr>
        <p:spPr>
          <a:xfrm>
            <a:off x="5879976" y="3429000"/>
            <a:ext cx="1368152" cy="369332"/>
          </a:xfrm>
          <a:prstGeom prst="rect">
            <a:avLst/>
          </a:prstGeom>
          <a:noFill/>
        </p:spPr>
        <p:txBody>
          <a:bodyPr wrap="square" rtlCol="0">
            <a:spAutoFit/>
          </a:bodyPr>
          <a:lstStyle/>
          <a:p>
            <a:pPr algn="ctr"/>
            <a:r>
              <a:rPr lang="en-GB" dirty="0">
                <a:solidFill>
                  <a:srgbClr val="3333FF"/>
                </a:solidFill>
              </a:rPr>
              <a:t>0x200001FC</a:t>
            </a:r>
          </a:p>
        </p:txBody>
      </p:sp>
      <p:sp>
        <p:nvSpPr>
          <p:cNvPr id="66" name="TextBox 65"/>
          <p:cNvSpPr txBox="1"/>
          <p:nvPr/>
        </p:nvSpPr>
        <p:spPr>
          <a:xfrm>
            <a:off x="5879976" y="3789040"/>
            <a:ext cx="1368152" cy="369332"/>
          </a:xfrm>
          <a:prstGeom prst="rect">
            <a:avLst/>
          </a:prstGeom>
          <a:noFill/>
        </p:spPr>
        <p:txBody>
          <a:bodyPr wrap="square" rtlCol="0">
            <a:spAutoFit/>
          </a:bodyPr>
          <a:lstStyle/>
          <a:p>
            <a:pPr algn="ctr"/>
            <a:r>
              <a:rPr lang="en-GB" dirty="0">
                <a:solidFill>
                  <a:srgbClr val="FF00FF"/>
                </a:solidFill>
              </a:rPr>
              <a:t>0x08000158</a:t>
            </a:r>
          </a:p>
        </p:txBody>
      </p:sp>
      <p:sp>
        <p:nvSpPr>
          <p:cNvPr id="60" name="TextBox 59"/>
          <p:cNvSpPr txBox="1"/>
          <p:nvPr/>
        </p:nvSpPr>
        <p:spPr>
          <a:xfrm>
            <a:off x="7752184" y="1611868"/>
            <a:ext cx="1368152" cy="369332"/>
          </a:xfrm>
          <a:prstGeom prst="rect">
            <a:avLst/>
          </a:prstGeom>
          <a:noFill/>
        </p:spPr>
        <p:txBody>
          <a:bodyPr wrap="square" rtlCol="0">
            <a:spAutoFit/>
          </a:bodyPr>
          <a:lstStyle/>
          <a:p>
            <a:pPr algn="ctr"/>
            <a:r>
              <a:rPr lang="en-GB" dirty="0">
                <a:solidFill>
                  <a:srgbClr val="3333FF"/>
                </a:solidFill>
              </a:rPr>
              <a:t>0x08000140</a:t>
            </a:r>
          </a:p>
        </p:txBody>
      </p:sp>
      <p:sp>
        <p:nvSpPr>
          <p:cNvPr id="52" name="TextBox 51"/>
          <p:cNvSpPr txBox="1"/>
          <p:nvPr/>
        </p:nvSpPr>
        <p:spPr>
          <a:xfrm>
            <a:off x="7320136" y="3645024"/>
            <a:ext cx="504056" cy="369332"/>
          </a:xfrm>
          <a:prstGeom prst="rect">
            <a:avLst/>
          </a:prstGeom>
          <a:noFill/>
        </p:spPr>
        <p:txBody>
          <a:bodyPr wrap="square" rtlCol="0">
            <a:spAutoFit/>
          </a:bodyPr>
          <a:lstStyle/>
          <a:p>
            <a:pPr algn="ctr"/>
            <a:r>
              <a:rPr lang="en-GB" dirty="0"/>
              <a:t>SQ</a:t>
            </a:r>
          </a:p>
        </p:txBody>
      </p:sp>
      <p:sp>
        <p:nvSpPr>
          <p:cNvPr id="53" name="TextBox 52"/>
          <p:cNvSpPr txBox="1"/>
          <p:nvPr/>
        </p:nvSpPr>
        <p:spPr>
          <a:xfrm>
            <a:off x="7104112" y="4365104"/>
            <a:ext cx="792088" cy="338554"/>
          </a:xfrm>
          <a:prstGeom prst="rect">
            <a:avLst/>
          </a:prstGeom>
          <a:noFill/>
        </p:spPr>
        <p:txBody>
          <a:bodyPr wrap="square" rtlCol="0">
            <a:spAutoFit/>
          </a:bodyPr>
          <a:lstStyle/>
          <a:p>
            <a:pPr algn="ctr"/>
            <a:r>
              <a:rPr lang="en-GB" sz="1600" dirty="0"/>
              <a:t>QUAD</a:t>
            </a:r>
          </a:p>
        </p:txBody>
      </p:sp>
      <p:sp>
        <p:nvSpPr>
          <p:cNvPr id="8" name="Slide Number Placeholder 7"/>
          <p:cNvSpPr>
            <a:spLocks noGrp="1"/>
          </p:cNvSpPr>
          <p:nvPr>
            <p:ph type="sldNum" sz="quarter" idx="12"/>
          </p:nvPr>
        </p:nvSpPr>
        <p:spPr/>
        <p:txBody>
          <a:bodyPr/>
          <a:lstStyle/>
          <a:p>
            <a:fld id="{EA7C8D44-3667-46F6-9772-CC52308E2A7F}" type="slidenum">
              <a:rPr kumimoji="0" lang="en-US" smtClean="0"/>
              <a:pPr/>
              <a:t>45</a:t>
            </a:fld>
            <a:endParaRPr kumimoji="0" lang="en-US"/>
          </a:p>
        </p:txBody>
      </p:sp>
      <p:cxnSp>
        <p:nvCxnSpPr>
          <p:cNvPr id="57" name="Straight Arrow Connector 56"/>
          <p:cNvCxnSpPr/>
          <p:nvPr/>
        </p:nvCxnSpPr>
        <p:spPr>
          <a:xfrm flipV="1">
            <a:off x="7176120" y="1808820"/>
            <a:ext cx="576064" cy="1800200"/>
          </a:xfrm>
          <a:prstGeom prst="straightConnector1">
            <a:avLst/>
          </a:prstGeom>
          <a:ln w="28575">
            <a:solidFill>
              <a:srgbClr val="3333FF"/>
            </a:solidFill>
            <a:tailEnd type="arrow"/>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endCxn id="39" idx="1"/>
          </p:cNvCxnSpPr>
          <p:nvPr/>
        </p:nvCxnSpPr>
        <p:spPr>
          <a:xfrm flipV="1">
            <a:off x="7176120" y="4185084"/>
            <a:ext cx="576064" cy="14401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9" name="Straight Arrow Connector 78"/>
          <p:cNvCxnSpPr/>
          <p:nvPr/>
        </p:nvCxnSpPr>
        <p:spPr>
          <a:xfrm>
            <a:off x="7176120" y="3969060"/>
            <a:ext cx="576064" cy="1656184"/>
          </a:xfrm>
          <a:prstGeom prst="straightConnector1">
            <a:avLst/>
          </a:prstGeom>
          <a:ln w="28575">
            <a:solidFill>
              <a:srgbClr val="FF00FF"/>
            </a:solidFill>
            <a:tailEnd type="arrow"/>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F58FCE05-DD0B-4D92-83AF-526904E90D1C}"/>
              </a:ext>
            </a:extLst>
          </p:cNvPr>
          <p:cNvSpPr txBox="1"/>
          <p:nvPr/>
        </p:nvSpPr>
        <p:spPr>
          <a:xfrm>
            <a:off x="9048328" y="1268760"/>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0x20000200</a:t>
            </a:r>
          </a:p>
        </p:txBody>
      </p:sp>
      <p:sp>
        <p:nvSpPr>
          <p:cNvPr id="63" name="TextBox 62">
            <a:extLst>
              <a:ext uri="{FF2B5EF4-FFF2-40B4-BE49-F238E27FC236}">
                <a16:creationId xmlns:a16="http://schemas.microsoft.com/office/drawing/2014/main" id="{AFE4143C-0199-471B-9CE9-7923DCF00941}"/>
              </a:ext>
            </a:extLst>
          </p:cNvPr>
          <p:cNvSpPr txBox="1"/>
          <p:nvPr/>
        </p:nvSpPr>
        <p:spPr>
          <a:xfrm>
            <a:off x="9048328" y="1628800"/>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0x200001FC</a:t>
            </a:r>
          </a:p>
        </p:txBody>
      </p:sp>
      <p:sp>
        <p:nvSpPr>
          <p:cNvPr id="64" name="TextBox 63">
            <a:extLst>
              <a:ext uri="{FF2B5EF4-FFF2-40B4-BE49-F238E27FC236}">
                <a16:creationId xmlns:a16="http://schemas.microsoft.com/office/drawing/2014/main" id="{40A86C6C-5729-4E71-A43E-70E1DC0028D2}"/>
              </a:ext>
            </a:extLst>
          </p:cNvPr>
          <p:cNvSpPr txBox="1"/>
          <p:nvPr/>
        </p:nvSpPr>
        <p:spPr>
          <a:xfrm>
            <a:off x="9048328" y="1988840"/>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0x200001F8</a:t>
            </a:r>
          </a:p>
        </p:txBody>
      </p:sp>
      <p:grpSp>
        <p:nvGrpSpPr>
          <p:cNvPr id="65" name="Group 64">
            <a:extLst>
              <a:ext uri="{FF2B5EF4-FFF2-40B4-BE49-F238E27FC236}">
                <a16:creationId xmlns:a16="http://schemas.microsoft.com/office/drawing/2014/main" id="{671959EE-7D6B-486F-81A8-787FFF3F2E62}"/>
              </a:ext>
            </a:extLst>
          </p:cNvPr>
          <p:cNvGrpSpPr/>
          <p:nvPr/>
        </p:nvGrpSpPr>
        <p:grpSpPr>
          <a:xfrm>
            <a:off x="9048328" y="2564904"/>
            <a:ext cx="1391072" cy="3578914"/>
            <a:chOff x="7524328" y="2564904"/>
            <a:chExt cx="1391072" cy="3578914"/>
          </a:xfrm>
        </p:grpSpPr>
        <p:sp>
          <p:nvSpPr>
            <p:cNvPr id="70" name="TextBox 69">
              <a:extLst>
                <a:ext uri="{FF2B5EF4-FFF2-40B4-BE49-F238E27FC236}">
                  <a16:creationId xmlns:a16="http://schemas.microsoft.com/office/drawing/2014/main" id="{6F1E7B18-C758-4E37-A401-695CE251AA19}"/>
                </a:ext>
              </a:extLst>
            </p:cNvPr>
            <p:cNvSpPr txBox="1"/>
            <p:nvPr/>
          </p:nvSpPr>
          <p:spPr>
            <a:xfrm>
              <a:off x="7524328" y="4365104"/>
              <a:ext cx="139107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0x0800014C</a:t>
              </a:r>
            </a:p>
          </p:txBody>
        </p:sp>
        <p:sp>
          <p:nvSpPr>
            <p:cNvPr id="72" name="TextBox 71">
              <a:extLst>
                <a:ext uri="{FF2B5EF4-FFF2-40B4-BE49-F238E27FC236}">
                  <a16:creationId xmlns:a16="http://schemas.microsoft.com/office/drawing/2014/main" id="{AEB76558-54EE-414E-B34C-0EA2F9B64DEC}"/>
                </a:ext>
              </a:extLst>
            </p:cNvPr>
            <p:cNvSpPr txBox="1"/>
            <p:nvPr/>
          </p:nvSpPr>
          <p:spPr>
            <a:xfrm>
              <a:off x="7524328" y="4725144"/>
              <a:ext cx="139107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0x08000150</a:t>
              </a:r>
            </a:p>
          </p:txBody>
        </p:sp>
        <p:sp>
          <p:nvSpPr>
            <p:cNvPr id="73" name="TextBox 72">
              <a:extLst>
                <a:ext uri="{FF2B5EF4-FFF2-40B4-BE49-F238E27FC236}">
                  <a16:creationId xmlns:a16="http://schemas.microsoft.com/office/drawing/2014/main" id="{0609C608-C91D-4AD0-B55A-1C893BCF9C55}"/>
                </a:ext>
              </a:extLst>
            </p:cNvPr>
            <p:cNvSpPr txBox="1"/>
            <p:nvPr/>
          </p:nvSpPr>
          <p:spPr>
            <a:xfrm>
              <a:off x="7524328" y="328498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0x08000140</a:t>
              </a:r>
            </a:p>
          </p:txBody>
        </p:sp>
        <p:sp>
          <p:nvSpPr>
            <p:cNvPr id="76" name="TextBox 75">
              <a:extLst>
                <a:ext uri="{FF2B5EF4-FFF2-40B4-BE49-F238E27FC236}">
                  <a16:creationId xmlns:a16="http://schemas.microsoft.com/office/drawing/2014/main" id="{352D3678-22D9-42D8-A301-A503E6E7984D}"/>
                </a:ext>
              </a:extLst>
            </p:cNvPr>
            <p:cNvSpPr txBox="1"/>
            <p:nvPr/>
          </p:nvSpPr>
          <p:spPr>
            <a:xfrm>
              <a:off x="7524328" y="400506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0x08000148</a:t>
              </a:r>
            </a:p>
          </p:txBody>
        </p:sp>
        <p:sp>
          <p:nvSpPr>
            <p:cNvPr id="77" name="TextBox 76">
              <a:extLst>
                <a:ext uri="{FF2B5EF4-FFF2-40B4-BE49-F238E27FC236}">
                  <a16:creationId xmlns:a16="http://schemas.microsoft.com/office/drawing/2014/main" id="{1F406360-82D6-49B9-87AF-B1295550D1F4}"/>
                </a:ext>
              </a:extLst>
            </p:cNvPr>
            <p:cNvSpPr txBox="1"/>
            <p:nvPr/>
          </p:nvSpPr>
          <p:spPr>
            <a:xfrm>
              <a:off x="7524328" y="508518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0x08000154</a:t>
              </a:r>
            </a:p>
          </p:txBody>
        </p:sp>
        <p:sp>
          <p:nvSpPr>
            <p:cNvPr id="78" name="TextBox 77">
              <a:extLst>
                <a:ext uri="{FF2B5EF4-FFF2-40B4-BE49-F238E27FC236}">
                  <a16:creationId xmlns:a16="http://schemas.microsoft.com/office/drawing/2014/main" id="{DB80CFE8-6266-4739-882D-E14D0B0C9A3C}"/>
                </a:ext>
              </a:extLst>
            </p:cNvPr>
            <p:cNvSpPr txBox="1"/>
            <p:nvPr/>
          </p:nvSpPr>
          <p:spPr>
            <a:xfrm>
              <a:off x="7524328" y="544522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0x08000158</a:t>
              </a:r>
            </a:p>
          </p:txBody>
        </p:sp>
        <p:sp>
          <p:nvSpPr>
            <p:cNvPr id="93" name="TextBox 92">
              <a:extLst>
                <a:ext uri="{FF2B5EF4-FFF2-40B4-BE49-F238E27FC236}">
                  <a16:creationId xmlns:a16="http://schemas.microsoft.com/office/drawing/2014/main" id="{40EB3987-5D0E-4A28-9F60-4047E1F1337C}"/>
                </a:ext>
              </a:extLst>
            </p:cNvPr>
            <p:cNvSpPr txBox="1"/>
            <p:nvPr/>
          </p:nvSpPr>
          <p:spPr>
            <a:xfrm>
              <a:off x="7524328" y="256490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0x08000138</a:t>
              </a:r>
            </a:p>
          </p:txBody>
        </p:sp>
        <p:sp>
          <p:nvSpPr>
            <p:cNvPr id="94" name="TextBox 93">
              <a:extLst>
                <a:ext uri="{FF2B5EF4-FFF2-40B4-BE49-F238E27FC236}">
                  <a16:creationId xmlns:a16="http://schemas.microsoft.com/office/drawing/2014/main" id="{E34D38BD-91E8-4E67-93ED-FC7F11706280}"/>
                </a:ext>
              </a:extLst>
            </p:cNvPr>
            <p:cNvSpPr txBox="1"/>
            <p:nvPr/>
          </p:nvSpPr>
          <p:spPr>
            <a:xfrm>
              <a:off x="7524328" y="2924944"/>
              <a:ext cx="139107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0x0800013C</a:t>
              </a:r>
            </a:p>
          </p:txBody>
        </p:sp>
        <p:sp>
          <p:nvSpPr>
            <p:cNvPr id="95" name="TextBox 94">
              <a:extLst>
                <a:ext uri="{FF2B5EF4-FFF2-40B4-BE49-F238E27FC236}">
                  <a16:creationId xmlns:a16="http://schemas.microsoft.com/office/drawing/2014/main" id="{9619F259-F157-4932-8122-8492C55DA840}"/>
                </a:ext>
              </a:extLst>
            </p:cNvPr>
            <p:cNvSpPr txBox="1"/>
            <p:nvPr/>
          </p:nvSpPr>
          <p:spPr>
            <a:xfrm>
              <a:off x="7524328" y="364502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0x08000144</a:t>
              </a:r>
            </a:p>
          </p:txBody>
        </p:sp>
        <p:sp>
          <p:nvSpPr>
            <p:cNvPr id="96" name="TextBox 95">
              <a:extLst>
                <a:ext uri="{FF2B5EF4-FFF2-40B4-BE49-F238E27FC236}">
                  <a16:creationId xmlns:a16="http://schemas.microsoft.com/office/drawing/2014/main" id="{BD9F8D0D-D30B-426E-BD7F-8DFAB90C3DE9}"/>
                </a:ext>
              </a:extLst>
            </p:cNvPr>
            <p:cNvSpPr txBox="1"/>
            <p:nvPr/>
          </p:nvSpPr>
          <p:spPr>
            <a:xfrm>
              <a:off x="7524328" y="5805264"/>
              <a:ext cx="139107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0x0800015C</a:t>
              </a:r>
            </a:p>
          </p:txBody>
        </p:sp>
      </p:grpSp>
      <p:sp>
        <p:nvSpPr>
          <p:cNvPr id="9" name="TextBox 8">
            <a:extLst>
              <a:ext uri="{FF2B5EF4-FFF2-40B4-BE49-F238E27FC236}">
                <a16:creationId xmlns:a16="http://schemas.microsoft.com/office/drawing/2014/main" id="{3BFE9511-5DEB-2680-580C-3DFD7E2C20E5}"/>
              </a:ext>
            </a:extLst>
          </p:cNvPr>
          <p:cNvSpPr txBox="1"/>
          <p:nvPr/>
        </p:nvSpPr>
        <p:spPr>
          <a:xfrm>
            <a:off x="7955936" y="891841"/>
            <a:ext cx="752264" cy="400110"/>
          </a:xfrm>
          <a:prstGeom prst="rect">
            <a:avLst/>
          </a:prstGeom>
          <a:noFill/>
        </p:spPr>
        <p:txBody>
          <a:bodyPr wrap="square">
            <a:spAutoFit/>
          </a:bodyPr>
          <a:lstStyle/>
          <a:p>
            <a:r>
              <a:rPr lang="en-GB" sz="2000" dirty="0"/>
              <a:t>Stack</a:t>
            </a:r>
          </a:p>
        </p:txBody>
      </p:sp>
    </p:spTree>
    <p:extLst>
      <p:ext uri="{BB962C8B-B14F-4D97-AF65-F5344CB8AC3E}">
        <p14:creationId xmlns:p14="http://schemas.microsoft.com/office/powerpoint/2010/main" val="24702297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Example: R0 = R0</a:t>
            </a:r>
            <a:r>
              <a:rPr lang="en-GB" baseline="30000" dirty="0"/>
              <a:t>4</a:t>
            </a:r>
          </a:p>
        </p:txBody>
      </p:sp>
      <p:sp>
        <p:nvSpPr>
          <p:cNvPr id="4" name="Content Placeholder 3"/>
          <p:cNvSpPr>
            <a:spLocks noGrp="1"/>
          </p:cNvSpPr>
          <p:nvPr>
            <p:ph sz="half" idx="1"/>
          </p:nvPr>
        </p:nvSpPr>
        <p:spPr>
          <a:xfrm>
            <a:off x="1981200" y="1295400"/>
            <a:ext cx="2386608" cy="4953000"/>
          </a:xfrm>
        </p:spPr>
        <p:style>
          <a:lnRef idx="2">
            <a:schemeClr val="accent1"/>
          </a:lnRef>
          <a:fillRef idx="1">
            <a:schemeClr val="lt1"/>
          </a:fillRef>
          <a:effectRef idx="0">
            <a:schemeClr val="accent1"/>
          </a:effectRef>
          <a:fontRef idx="minor">
            <a:schemeClr val="dk1"/>
          </a:fontRef>
        </p:style>
        <p:txBody>
          <a:bodyPr>
            <a:noAutofit/>
          </a:bodyPr>
          <a:lstStyle/>
          <a:p>
            <a:pPr>
              <a:buNone/>
            </a:pPr>
            <a:r>
              <a:rPr lang="en-GB" sz="1800" b="1" dirty="0">
                <a:latin typeface="Courier New" pitchFamily="49" charset="0"/>
                <a:cs typeface="Courier New" pitchFamily="49" charset="0"/>
              </a:rPr>
              <a:t>		MOV R0,#2</a:t>
            </a:r>
          </a:p>
          <a:p>
            <a:pPr>
              <a:buNone/>
            </a:pPr>
            <a:r>
              <a:rPr lang="en-GB" sz="1800" b="1" dirty="0">
                <a:latin typeface="Courier New" pitchFamily="49" charset="0"/>
                <a:cs typeface="Courier New" pitchFamily="49" charset="0"/>
              </a:rPr>
              <a:t>		BL QUAD</a:t>
            </a:r>
          </a:p>
          <a:p>
            <a:pPr>
              <a:buNone/>
            </a:pPr>
            <a:r>
              <a:rPr lang="en-GB" sz="1800" b="1" dirty="0">
                <a:latin typeface="Courier New" pitchFamily="49" charset="0"/>
                <a:cs typeface="Courier New" pitchFamily="49" charset="0"/>
              </a:rPr>
              <a:t>		B ENDL</a:t>
            </a:r>
          </a:p>
          <a:p>
            <a:pPr>
              <a:buNone/>
            </a:pPr>
            <a:endParaRPr lang="en-GB" sz="1800" b="1" dirty="0">
              <a:latin typeface="Courier New" pitchFamily="49" charset="0"/>
              <a:cs typeface="Courier New" pitchFamily="49" charset="0"/>
            </a:endParaRPr>
          </a:p>
          <a:p>
            <a:pPr>
              <a:buNone/>
            </a:pPr>
            <a:r>
              <a:rPr lang="en-GB" sz="1800" b="1" dirty="0">
                <a:latin typeface="Courier New" pitchFamily="49" charset="0"/>
                <a:cs typeface="Courier New" pitchFamily="49" charset="0"/>
              </a:rPr>
              <a:t>SQ		MUL R0,R0</a:t>
            </a:r>
          </a:p>
          <a:p>
            <a:pPr>
              <a:buNone/>
            </a:pPr>
            <a:r>
              <a:rPr lang="en-GB" sz="1800" b="1" dirty="0">
                <a:latin typeface="Courier New" pitchFamily="49" charset="0"/>
                <a:cs typeface="Courier New" pitchFamily="49" charset="0"/>
              </a:rPr>
              <a:t>		BX LR</a:t>
            </a:r>
          </a:p>
          <a:p>
            <a:pPr>
              <a:buNone/>
            </a:pPr>
            <a:endParaRPr lang="en-GB" sz="1800" b="1" dirty="0">
              <a:latin typeface="Courier New" pitchFamily="49" charset="0"/>
              <a:cs typeface="Courier New" pitchFamily="49" charset="0"/>
            </a:endParaRPr>
          </a:p>
          <a:p>
            <a:pPr>
              <a:buNone/>
            </a:pPr>
            <a:r>
              <a:rPr lang="en-GB" sz="1800" b="1" dirty="0">
                <a:latin typeface="Courier New" pitchFamily="49" charset="0"/>
                <a:cs typeface="Courier New" pitchFamily="49" charset="0"/>
              </a:rPr>
              <a:t>QUAD	PUSH {LR}</a:t>
            </a:r>
          </a:p>
          <a:p>
            <a:pPr>
              <a:buNone/>
            </a:pPr>
            <a:r>
              <a:rPr lang="en-GB" sz="1800" b="1" dirty="0">
                <a:latin typeface="Courier New" pitchFamily="49" charset="0"/>
                <a:cs typeface="Courier New" pitchFamily="49" charset="0"/>
              </a:rPr>
              <a:t>		BL SQ</a:t>
            </a:r>
          </a:p>
          <a:p>
            <a:pPr>
              <a:buNone/>
            </a:pPr>
            <a:r>
              <a:rPr lang="en-GB" sz="1800" b="1" dirty="0">
                <a:latin typeface="Courier New" pitchFamily="49" charset="0"/>
                <a:cs typeface="Courier New" pitchFamily="49" charset="0"/>
              </a:rPr>
              <a:t>		BL SQ</a:t>
            </a:r>
          </a:p>
          <a:p>
            <a:pPr>
              <a:buNone/>
            </a:pPr>
            <a:r>
              <a:rPr lang="en-GB" sz="1800" b="1" dirty="0">
                <a:latin typeface="Courier New" pitchFamily="49" charset="0"/>
                <a:cs typeface="Courier New" pitchFamily="49" charset="0"/>
              </a:rPr>
              <a:t>		POP {LR}</a:t>
            </a:r>
          </a:p>
          <a:p>
            <a:pPr>
              <a:buNone/>
            </a:pPr>
            <a:r>
              <a:rPr lang="en-GB" sz="1800" b="1" dirty="0">
                <a:latin typeface="Courier New" pitchFamily="49" charset="0"/>
                <a:cs typeface="Courier New" pitchFamily="49" charset="0"/>
              </a:rPr>
              <a:t>		BX LR</a:t>
            </a:r>
          </a:p>
          <a:p>
            <a:pPr>
              <a:buNone/>
            </a:pPr>
            <a:r>
              <a:rPr lang="en-GB" sz="1800" b="1" dirty="0">
                <a:latin typeface="Courier New" pitchFamily="49" charset="0"/>
                <a:cs typeface="Courier New" pitchFamily="49" charset="0"/>
              </a:rPr>
              <a:t>ENDL	...</a:t>
            </a:r>
          </a:p>
        </p:txBody>
      </p:sp>
      <p:sp>
        <p:nvSpPr>
          <p:cNvPr id="30" name="Rectangle 29"/>
          <p:cNvSpPr/>
          <p:nvPr/>
        </p:nvSpPr>
        <p:spPr>
          <a:xfrm>
            <a:off x="7752184" y="436510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PUSH {LR}</a:t>
            </a:r>
          </a:p>
        </p:txBody>
      </p:sp>
      <p:sp>
        <p:nvSpPr>
          <p:cNvPr id="35" name="Rectangle 34"/>
          <p:cNvSpPr/>
          <p:nvPr/>
        </p:nvSpPr>
        <p:spPr>
          <a:xfrm>
            <a:off x="7752184" y="5445224"/>
            <a:ext cx="1296144" cy="360040"/>
          </a:xfrm>
          <a:prstGeom prst="rect">
            <a:avLst/>
          </a:prstGeom>
          <a:solidFill>
            <a:schemeClr val="bg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FF00FF"/>
                </a:solidFill>
              </a:rPr>
              <a:t>POP {LR}</a:t>
            </a:r>
          </a:p>
        </p:txBody>
      </p:sp>
      <p:sp>
        <p:nvSpPr>
          <p:cNvPr id="36" name="Rectangle 35"/>
          <p:cNvSpPr/>
          <p:nvPr/>
        </p:nvSpPr>
        <p:spPr>
          <a:xfrm>
            <a:off x="7752184" y="472514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BL SQ </a:t>
            </a:r>
          </a:p>
        </p:txBody>
      </p:sp>
      <p:sp>
        <p:nvSpPr>
          <p:cNvPr id="37" name="Rectangle 36"/>
          <p:cNvSpPr/>
          <p:nvPr/>
        </p:nvSpPr>
        <p:spPr>
          <a:xfrm>
            <a:off x="7752184" y="328498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3333FF"/>
                </a:solidFill>
              </a:rPr>
              <a:t>B ENDL</a:t>
            </a:r>
          </a:p>
        </p:txBody>
      </p:sp>
      <p:sp>
        <p:nvSpPr>
          <p:cNvPr id="38" name="Rectangle 37"/>
          <p:cNvSpPr/>
          <p:nvPr/>
        </p:nvSpPr>
        <p:spPr>
          <a:xfrm>
            <a:off x="7752184" y="508518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BL SQ</a:t>
            </a:r>
          </a:p>
        </p:txBody>
      </p:sp>
      <p:sp>
        <p:nvSpPr>
          <p:cNvPr id="39" name="Rectangle 38"/>
          <p:cNvSpPr/>
          <p:nvPr/>
        </p:nvSpPr>
        <p:spPr>
          <a:xfrm>
            <a:off x="7752184" y="400506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BX LR</a:t>
            </a:r>
          </a:p>
        </p:txBody>
      </p:sp>
      <p:sp>
        <p:nvSpPr>
          <p:cNvPr id="44" name="Rectangle 43"/>
          <p:cNvSpPr/>
          <p:nvPr/>
        </p:nvSpPr>
        <p:spPr>
          <a:xfrm>
            <a:off x="7752184" y="126876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solidFill>
                  <a:schemeClr val="tx1"/>
                </a:solidFill>
              </a:rPr>
              <a:t>xxxxxxxx</a:t>
            </a:r>
            <a:endParaRPr lang="en-GB" dirty="0">
              <a:solidFill>
                <a:schemeClr val="tx1"/>
              </a:solidFill>
            </a:endParaRPr>
          </a:p>
        </p:txBody>
      </p:sp>
      <p:sp>
        <p:nvSpPr>
          <p:cNvPr id="46" name="Rectangle 45"/>
          <p:cNvSpPr/>
          <p:nvPr/>
        </p:nvSpPr>
        <p:spPr>
          <a:xfrm>
            <a:off x="7752184"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47" name="Rectangle 46"/>
          <p:cNvSpPr/>
          <p:nvPr/>
        </p:nvSpPr>
        <p:spPr>
          <a:xfrm>
            <a:off x="7752184" y="198884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p:cNvSpPr/>
          <p:nvPr/>
        </p:nvSpPr>
        <p:spPr>
          <a:xfrm>
            <a:off x="7752184" y="256490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MOV R0,#2</a:t>
            </a:r>
          </a:p>
        </p:txBody>
      </p:sp>
      <p:sp>
        <p:nvSpPr>
          <p:cNvPr id="54" name="Rectangle 53"/>
          <p:cNvSpPr/>
          <p:nvPr/>
        </p:nvSpPr>
        <p:spPr>
          <a:xfrm>
            <a:off x="7752184" y="292494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BL QUAD</a:t>
            </a:r>
          </a:p>
        </p:txBody>
      </p:sp>
      <p:sp>
        <p:nvSpPr>
          <p:cNvPr id="55" name="Rectangle 54"/>
          <p:cNvSpPr/>
          <p:nvPr/>
        </p:nvSpPr>
        <p:spPr>
          <a:xfrm>
            <a:off x="7752184" y="580526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BX LR</a:t>
            </a:r>
          </a:p>
        </p:txBody>
      </p:sp>
      <p:sp>
        <p:nvSpPr>
          <p:cNvPr id="56" name="Rectangle 55"/>
          <p:cNvSpPr/>
          <p:nvPr/>
        </p:nvSpPr>
        <p:spPr>
          <a:xfrm>
            <a:off x="7752184" y="364502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MUL R0,R0</a:t>
            </a:r>
          </a:p>
        </p:txBody>
      </p:sp>
      <p:grpSp>
        <p:nvGrpSpPr>
          <p:cNvPr id="3" name="Group 66"/>
          <p:cNvGrpSpPr/>
          <p:nvPr/>
        </p:nvGrpSpPr>
        <p:grpSpPr>
          <a:xfrm>
            <a:off x="5303912" y="2204864"/>
            <a:ext cx="1872208" cy="369332"/>
            <a:chOff x="4716016" y="1628800"/>
            <a:chExt cx="1872208" cy="369332"/>
          </a:xfrm>
        </p:grpSpPr>
        <p:sp>
          <p:nvSpPr>
            <p:cNvPr id="61" name="Rectangle 60"/>
            <p:cNvSpPr/>
            <p:nvPr/>
          </p:nvSpPr>
          <p:spPr>
            <a:xfrm>
              <a:off x="5292080"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0x10</a:t>
              </a:r>
            </a:p>
          </p:txBody>
        </p:sp>
        <p:sp>
          <p:nvSpPr>
            <p:cNvPr id="62" name="TextBox 61"/>
            <p:cNvSpPr txBox="1"/>
            <p:nvPr/>
          </p:nvSpPr>
          <p:spPr>
            <a:xfrm>
              <a:off x="4716016" y="1628800"/>
              <a:ext cx="576064" cy="369332"/>
            </a:xfrm>
            <a:prstGeom prst="rect">
              <a:avLst/>
            </a:prstGeom>
            <a:noFill/>
          </p:spPr>
          <p:txBody>
            <a:bodyPr wrap="square" rtlCol="0">
              <a:spAutoFit/>
            </a:bodyPr>
            <a:lstStyle/>
            <a:p>
              <a:r>
                <a:rPr lang="en-GB" dirty="0"/>
                <a:t>R0</a:t>
              </a:r>
            </a:p>
          </p:txBody>
        </p:sp>
      </p:grpSp>
      <p:grpSp>
        <p:nvGrpSpPr>
          <p:cNvPr id="5" name="Group 72"/>
          <p:cNvGrpSpPr/>
          <p:nvPr/>
        </p:nvGrpSpPr>
        <p:grpSpPr>
          <a:xfrm>
            <a:off x="5303912" y="4149080"/>
            <a:ext cx="1872208" cy="369332"/>
            <a:chOff x="4716016" y="1628800"/>
            <a:chExt cx="1872208" cy="369332"/>
          </a:xfrm>
        </p:grpSpPr>
        <p:sp>
          <p:nvSpPr>
            <p:cNvPr id="67" name="Rectangle 66"/>
            <p:cNvSpPr/>
            <p:nvPr/>
          </p:nvSpPr>
          <p:spPr>
            <a:xfrm>
              <a:off x="5292080"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TextBox 67"/>
            <p:cNvSpPr txBox="1"/>
            <p:nvPr/>
          </p:nvSpPr>
          <p:spPr>
            <a:xfrm>
              <a:off x="4716016" y="1628800"/>
              <a:ext cx="576064" cy="369332"/>
            </a:xfrm>
            <a:prstGeom prst="rect">
              <a:avLst/>
            </a:prstGeom>
            <a:noFill/>
          </p:spPr>
          <p:txBody>
            <a:bodyPr wrap="square" rtlCol="0">
              <a:spAutoFit/>
            </a:bodyPr>
            <a:lstStyle/>
            <a:p>
              <a:r>
                <a:rPr lang="en-GB" dirty="0"/>
                <a:t>PC</a:t>
              </a:r>
            </a:p>
          </p:txBody>
        </p:sp>
      </p:grpSp>
      <p:sp>
        <p:nvSpPr>
          <p:cNvPr id="69" name="TextBox 68"/>
          <p:cNvSpPr txBox="1"/>
          <p:nvPr/>
        </p:nvSpPr>
        <p:spPr>
          <a:xfrm>
            <a:off x="5879976" y="4149080"/>
            <a:ext cx="1368152" cy="369332"/>
          </a:xfrm>
          <a:prstGeom prst="rect">
            <a:avLst/>
          </a:prstGeom>
          <a:noFill/>
        </p:spPr>
        <p:txBody>
          <a:bodyPr wrap="square" rtlCol="0">
            <a:spAutoFit/>
          </a:bodyPr>
          <a:lstStyle/>
          <a:p>
            <a:pPr algn="ctr"/>
            <a:r>
              <a:rPr lang="en-GB" dirty="0">
                <a:solidFill>
                  <a:srgbClr val="FF0000"/>
                </a:solidFill>
              </a:rPr>
              <a:t>0x08000158</a:t>
            </a:r>
          </a:p>
        </p:txBody>
      </p:sp>
      <p:grpSp>
        <p:nvGrpSpPr>
          <p:cNvPr id="6" name="Group 82"/>
          <p:cNvGrpSpPr/>
          <p:nvPr/>
        </p:nvGrpSpPr>
        <p:grpSpPr>
          <a:xfrm>
            <a:off x="5303912" y="3789040"/>
            <a:ext cx="1872208" cy="369332"/>
            <a:chOff x="4716016" y="1628800"/>
            <a:chExt cx="1872208" cy="369332"/>
          </a:xfrm>
        </p:grpSpPr>
        <p:sp>
          <p:nvSpPr>
            <p:cNvPr id="74" name="Rectangle 73"/>
            <p:cNvSpPr/>
            <p:nvPr/>
          </p:nvSpPr>
          <p:spPr>
            <a:xfrm>
              <a:off x="5292080"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5" name="TextBox 74"/>
            <p:cNvSpPr txBox="1"/>
            <p:nvPr/>
          </p:nvSpPr>
          <p:spPr>
            <a:xfrm>
              <a:off x="4716016" y="1628800"/>
              <a:ext cx="576064" cy="369332"/>
            </a:xfrm>
            <a:prstGeom prst="rect">
              <a:avLst/>
            </a:prstGeom>
            <a:noFill/>
          </p:spPr>
          <p:txBody>
            <a:bodyPr wrap="square" rtlCol="0">
              <a:spAutoFit/>
            </a:bodyPr>
            <a:lstStyle/>
            <a:p>
              <a:r>
                <a:rPr lang="en-GB" dirty="0"/>
                <a:t>LR</a:t>
              </a:r>
            </a:p>
          </p:txBody>
        </p:sp>
      </p:grpSp>
      <p:grpSp>
        <p:nvGrpSpPr>
          <p:cNvPr id="7" name="Group 88"/>
          <p:cNvGrpSpPr/>
          <p:nvPr/>
        </p:nvGrpSpPr>
        <p:grpSpPr>
          <a:xfrm>
            <a:off x="5303912" y="3429000"/>
            <a:ext cx="1872208" cy="369332"/>
            <a:chOff x="4716016" y="1628800"/>
            <a:chExt cx="1872208" cy="369332"/>
          </a:xfrm>
        </p:grpSpPr>
        <p:sp>
          <p:nvSpPr>
            <p:cNvPr id="80" name="Rectangle 79"/>
            <p:cNvSpPr/>
            <p:nvPr/>
          </p:nvSpPr>
          <p:spPr>
            <a:xfrm>
              <a:off x="5292080"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TextBox 80"/>
            <p:cNvSpPr txBox="1"/>
            <p:nvPr/>
          </p:nvSpPr>
          <p:spPr>
            <a:xfrm>
              <a:off x="4716016" y="1628800"/>
              <a:ext cx="576064" cy="369332"/>
            </a:xfrm>
            <a:prstGeom prst="rect">
              <a:avLst/>
            </a:prstGeom>
            <a:noFill/>
          </p:spPr>
          <p:txBody>
            <a:bodyPr wrap="square" rtlCol="0">
              <a:spAutoFit/>
            </a:bodyPr>
            <a:lstStyle/>
            <a:p>
              <a:r>
                <a:rPr lang="en-GB" dirty="0"/>
                <a:t>SP</a:t>
              </a:r>
            </a:p>
          </p:txBody>
        </p:sp>
      </p:grpSp>
      <p:sp>
        <p:nvSpPr>
          <p:cNvPr id="82" name="TextBox 81"/>
          <p:cNvSpPr txBox="1"/>
          <p:nvPr/>
        </p:nvSpPr>
        <p:spPr>
          <a:xfrm>
            <a:off x="5879976" y="3429000"/>
            <a:ext cx="1368152" cy="369332"/>
          </a:xfrm>
          <a:prstGeom prst="rect">
            <a:avLst/>
          </a:prstGeom>
          <a:noFill/>
        </p:spPr>
        <p:txBody>
          <a:bodyPr wrap="square" rtlCol="0">
            <a:spAutoFit/>
          </a:bodyPr>
          <a:lstStyle/>
          <a:p>
            <a:pPr algn="ctr"/>
            <a:r>
              <a:rPr lang="en-GB" dirty="0">
                <a:solidFill>
                  <a:srgbClr val="3333FF"/>
                </a:solidFill>
              </a:rPr>
              <a:t>0x200001FC</a:t>
            </a:r>
          </a:p>
        </p:txBody>
      </p:sp>
      <p:sp>
        <p:nvSpPr>
          <p:cNvPr id="66" name="TextBox 65"/>
          <p:cNvSpPr txBox="1"/>
          <p:nvPr/>
        </p:nvSpPr>
        <p:spPr>
          <a:xfrm>
            <a:off x="5879976" y="3789040"/>
            <a:ext cx="1368152" cy="369332"/>
          </a:xfrm>
          <a:prstGeom prst="rect">
            <a:avLst/>
          </a:prstGeom>
          <a:noFill/>
        </p:spPr>
        <p:txBody>
          <a:bodyPr wrap="square" rtlCol="0">
            <a:spAutoFit/>
          </a:bodyPr>
          <a:lstStyle/>
          <a:p>
            <a:pPr algn="ctr"/>
            <a:r>
              <a:rPr lang="en-GB" dirty="0">
                <a:solidFill>
                  <a:srgbClr val="FF00FF"/>
                </a:solidFill>
              </a:rPr>
              <a:t>0x08000158</a:t>
            </a:r>
          </a:p>
        </p:txBody>
      </p:sp>
      <p:sp>
        <p:nvSpPr>
          <p:cNvPr id="60" name="TextBox 59"/>
          <p:cNvSpPr txBox="1"/>
          <p:nvPr/>
        </p:nvSpPr>
        <p:spPr>
          <a:xfrm>
            <a:off x="7752184" y="1600200"/>
            <a:ext cx="1368152" cy="369332"/>
          </a:xfrm>
          <a:prstGeom prst="rect">
            <a:avLst/>
          </a:prstGeom>
          <a:noFill/>
        </p:spPr>
        <p:txBody>
          <a:bodyPr wrap="square" rtlCol="0">
            <a:spAutoFit/>
          </a:bodyPr>
          <a:lstStyle/>
          <a:p>
            <a:pPr algn="ctr"/>
            <a:r>
              <a:rPr lang="en-GB" dirty="0">
                <a:solidFill>
                  <a:srgbClr val="3333FF"/>
                </a:solidFill>
              </a:rPr>
              <a:t>0x08000140</a:t>
            </a:r>
          </a:p>
        </p:txBody>
      </p:sp>
      <p:sp>
        <p:nvSpPr>
          <p:cNvPr id="52" name="TextBox 51"/>
          <p:cNvSpPr txBox="1"/>
          <p:nvPr/>
        </p:nvSpPr>
        <p:spPr>
          <a:xfrm>
            <a:off x="7320136" y="3645024"/>
            <a:ext cx="504056" cy="369332"/>
          </a:xfrm>
          <a:prstGeom prst="rect">
            <a:avLst/>
          </a:prstGeom>
          <a:noFill/>
        </p:spPr>
        <p:txBody>
          <a:bodyPr wrap="square" rtlCol="0">
            <a:spAutoFit/>
          </a:bodyPr>
          <a:lstStyle/>
          <a:p>
            <a:pPr algn="ctr"/>
            <a:r>
              <a:rPr lang="en-GB" dirty="0"/>
              <a:t>SQ</a:t>
            </a:r>
          </a:p>
        </p:txBody>
      </p:sp>
      <p:sp>
        <p:nvSpPr>
          <p:cNvPr id="53" name="TextBox 52"/>
          <p:cNvSpPr txBox="1"/>
          <p:nvPr/>
        </p:nvSpPr>
        <p:spPr>
          <a:xfrm>
            <a:off x="7104112" y="4365104"/>
            <a:ext cx="792088" cy="338554"/>
          </a:xfrm>
          <a:prstGeom prst="rect">
            <a:avLst/>
          </a:prstGeom>
          <a:noFill/>
        </p:spPr>
        <p:txBody>
          <a:bodyPr wrap="square" rtlCol="0">
            <a:spAutoFit/>
          </a:bodyPr>
          <a:lstStyle/>
          <a:p>
            <a:pPr algn="ctr"/>
            <a:r>
              <a:rPr lang="en-GB" sz="1600" dirty="0"/>
              <a:t>QUAD</a:t>
            </a:r>
          </a:p>
        </p:txBody>
      </p:sp>
      <p:sp>
        <p:nvSpPr>
          <p:cNvPr id="8" name="Slide Number Placeholder 7"/>
          <p:cNvSpPr>
            <a:spLocks noGrp="1"/>
          </p:cNvSpPr>
          <p:nvPr>
            <p:ph type="sldNum" sz="quarter" idx="12"/>
          </p:nvPr>
        </p:nvSpPr>
        <p:spPr/>
        <p:txBody>
          <a:bodyPr/>
          <a:lstStyle/>
          <a:p>
            <a:fld id="{EA7C8D44-3667-46F6-9772-CC52308E2A7F}" type="slidenum">
              <a:rPr kumimoji="0" lang="en-US" smtClean="0"/>
              <a:pPr/>
              <a:t>46</a:t>
            </a:fld>
            <a:endParaRPr kumimoji="0" lang="en-US"/>
          </a:p>
        </p:txBody>
      </p:sp>
      <p:cxnSp>
        <p:nvCxnSpPr>
          <p:cNvPr id="57" name="Straight Arrow Connector 56"/>
          <p:cNvCxnSpPr/>
          <p:nvPr/>
        </p:nvCxnSpPr>
        <p:spPr>
          <a:xfrm flipV="1">
            <a:off x="7176120" y="1808820"/>
            <a:ext cx="576064" cy="1800200"/>
          </a:xfrm>
          <a:prstGeom prst="straightConnector1">
            <a:avLst/>
          </a:prstGeom>
          <a:ln w="28575">
            <a:solidFill>
              <a:srgbClr val="3333FF"/>
            </a:solidFill>
            <a:tailEnd type="arrow"/>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endCxn id="35" idx="1"/>
          </p:cNvCxnSpPr>
          <p:nvPr/>
        </p:nvCxnSpPr>
        <p:spPr>
          <a:xfrm>
            <a:off x="7176120" y="4329100"/>
            <a:ext cx="576064" cy="129614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9" name="Straight Arrow Connector 78"/>
          <p:cNvCxnSpPr/>
          <p:nvPr/>
        </p:nvCxnSpPr>
        <p:spPr>
          <a:xfrm>
            <a:off x="7176120" y="3969060"/>
            <a:ext cx="576064" cy="1656184"/>
          </a:xfrm>
          <a:prstGeom prst="straightConnector1">
            <a:avLst/>
          </a:prstGeom>
          <a:ln w="28575">
            <a:solidFill>
              <a:srgbClr val="FF00FF"/>
            </a:solidFill>
            <a:tailEnd type="arrow"/>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FD2EE3B0-6272-460E-97E0-018F8A5638A3}"/>
              </a:ext>
            </a:extLst>
          </p:cNvPr>
          <p:cNvSpPr txBox="1"/>
          <p:nvPr/>
        </p:nvSpPr>
        <p:spPr>
          <a:xfrm>
            <a:off x="9048328" y="1268760"/>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0x20000200</a:t>
            </a:r>
          </a:p>
        </p:txBody>
      </p:sp>
      <p:sp>
        <p:nvSpPr>
          <p:cNvPr id="63" name="TextBox 62">
            <a:extLst>
              <a:ext uri="{FF2B5EF4-FFF2-40B4-BE49-F238E27FC236}">
                <a16:creationId xmlns:a16="http://schemas.microsoft.com/office/drawing/2014/main" id="{BDD1130C-ACD0-4A8C-B6C2-534E0E31C1A8}"/>
              </a:ext>
            </a:extLst>
          </p:cNvPr>
          <p:cNvSpPr txBox="1"/>
          <p:nvPr/>
        </p:nvSpPr>
        <p:spPr>
          <a:xfrm>
            <a:off x="9048328" y="1628800"/>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0x200001FC</a:t>
            </a:r>
          </a:p>
        </p:txBody>
      </p:sp>
      <p:sp>
        <p:nvSpPr>
          <p:cNvPr id="64" name="TextBox 63">
            <a:extLst>
              <a:ext uri="{FF2B5EF4-FFF2-40B4-BE49-F238E27FC236}">
                <a16:creationId xmlns:a16="http://schemas.microsoft.com/office/drawing/2014/main" id="{F39B201D-2280-4489-8486-94FB6135D974}"/>
              </a:ext>
            </a:extLst>
          </p:cNvPr>
          <p:cNvSpPr txBox="1"/>
          <p:nvPr/>
        </p:nvSpPr>
        <p:spPr>
          <a:xfrm>
            <a:off x="9048328" y="1988840"/>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0x200001F8</a:t>
            </a:r>
          </a:p>
        </p:txBody>
      </p:sp>
      <p:grpSp>
        <p:nvGrpSpPr>
          <p:cNvPr id="65" name="Group 64">
            <a:extLst>
              <a:ext uri="{FF2B5EF4-FFF2-40B4-BE49-F238E27FC236}">
                <a16:creationId xmlns:a16="http://schemas.microsoft.com/office/drawing/2014/main" id="{0F79E7F3-12B0-451B-8F3E-32D29CDC6EBF}"/>
              </a:ext>
            </a:extLst>
          </p:cNvPr>
          <p:cNvGrpSpPr/>
          <p:nvPr/>
        </p:nvGrpSpPr>
        <p:grpSpPr>
          <a:xfrm>
            <a:off x="9048328" y="2564904"/>
            <a:ext cx="1391072" cy="3578914"/>
            <a:chOff x="7524328" y="2564904"/>
            <a:chExt cx="1391072" cy="3578914"/>
          </a:xfrm>
        </p:grpSpPr>
        <p:sp>
          <p:nvSpPr>
            <p:cNvPr id="70" name="TextBox 69">
              <a:extLst>
                <a:ext uri="{FF2B5EF4-FFF2-40B4-BE49-F238E27FC236}">
                  <a16:creationId xmlns:a16="http://schemas.microsoft.com/office/drawing/2014/main" id="{333BB1F5-236F-48E8-A2FD-6BED5D2F6850}"/>
                </a:ext>
              </a:extLst>
            </p:cNvPr>
            <p:cNvSpPr txBox="1"/>
            <p:nvPr/>
          </p:nvSpPr>
          <p:spPr>
            <a:xfrm>
              <a:off x="7524328" y="4365104"/>
              <a:ext cx="139107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0x0800014C</a:t>
              </a:r>
            </a:p>
          </p:txBody>
        </p:sp>
        <p:sp>
          <p:nvSpPr>
            <p:cNvPr id="72" name="TextBox 71">
              <a:extLst>
                <a:ext uri="{FF2B5EF4-FFF2-40B4-BE49-F238E27FC236}">
                  <a16:creationId xmlns:a16="http://schemas.microsoft.com/office/drawing/2014/main" id="{80A9E182-813D-4744-8E12-21EDA7B79B18}"/>
                </a:ext>
              </a:extLst>
            </p:cNvPr>
            <p:cNvSpPr txBox="1"/>
            <p:nvPr/>
          </p:nvSpPr>
          <p:spPr>
            <a:xfrm>
              <a:off x="7524328" y="4725144"/>
              <a:ext cx="139107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0x08000150</a:t>
              </a:r>
            </a:p>
          </p:txBody>
        </p:sp>
        <p:sp>
          <p:nvSpPr>
            <p:cNvPr id="73" name="TextBox 72">
              <a:extLst>
                <a:ext uri="{FF2B5EF4-FFF2-40B4-BE49-F238E27FC236}">
                  <a16:creationId xmlns:a16="http://schemas.microsoft.com/office/drawing/2014/main" id="{2E07EA42-4FD6-4D07-ACFC-93E683A49DC1}"/>
                </a:ext>
              </a:extLst>
            </p:cNvPr>
            <p:cNvSpPr txBox="1"/>
            <p:nvPr/>
          </p:nvSpPr>
          <p:spPr>
            <a:xfrm>
              <a:off x="7524328" y="328498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0x08000140</a:t>
              </a:r>
            </a:p>
          </p:txBody>
        </p:sp>
        <p:sp>
          <p:nvSpPr>
            <p:cNvPr id="76" name="TextBox 75">
              <a:extLst>
                <a:ext uri="{FF2B5EF4-FFF2-40B4-BE49-F238E27FC236}">
                  <a16:creationId xmlns:a16="http://schemas.microsoft.com/office/drawing/2014/main" id="{2504E568-B3A8-450D-B89B-39031986FB87}"/>
                </a:ext>
              </a:extLst>
            </p:cNvPr>
            <p:cNvSpPr txBox="1"/>
            <p:nvPr/>
          </p:nvSpPr>
          <p:spPr>
            <a:xfrm>
              <a:off x="7524328" y="400506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0x08000148</a:t>
              </a:r>
            </a:p>
          </p:txBody>
        </p:sp>
        <p:sp>
          <p:nvSpPr>
            <p:cNvPr id="77" name="TextBox 76">
              <a:extLst>
                <a:ext uri="{FF2B5EF4-FFF2-40B4-BE49-F238E27FC236}">
                  <a16:creationId xmlns:a16="http://schemas.microsoft.com/office/drawing/2014/main" id="{66F669D8-779A-4FB8-A446-74DF12B1A4C7}"/>
                </a:ext>
              </a:extLst>
            </p:cNvPr>
            <p:cNvSpPr txBox="1"/>
            <p:nvPr/>
          </p:nvSpPr>
          <p:spPr>
            <a:xfrm>
              <a:off x="7524328" y="508518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0x08000154</a:t>
              </a:r>
            </a:p>
          </p:txBody>
        </p:sp>
        <p:sp>
          <p:nvSpPr>
            <p:cNvPr id="78" name="TextBox 77">
              <a:extLst>
                <a:ext uri="{FF2B5EF4-FFF2-40B4-BE49-F238E27FC236}">
                  <a16:creationId xmlns:a16="http://schemas.microsoft.com/office/drawing/2014/main" id="{66B7920A-2DCF-4FA7-8EF2-7D8F34A0F774}"/>
                </a:ext>
              </a:extLst>
            </p:cNvPr>
            <p:cNvSpPr txBox="1"/>
            <p:nvPr/>
          </p:nvSpPr>
          <p:spPr>
            <a:xfrm>
              <a:off x="7524328" y="544522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0x08000158</a:t>
              </a:r>
            </a:p>
          </p:txBody>
        </p:sp>
        <p:sp>
          <p:nvSpPr>
            <p:cNvPr id="93" name="TextBox 92">
              <a:extLst>
                <a:ext uri="{FF2B5EF4-FFF2-40B4-BE49-F238E27FC236}">
                  <a16:creationId xmlns:a16="http://schemas.microsoft.com/office/drawing/2014/main" id="{450DBAB2-0621-4504-820B-0AFF8C790C8B}"/>
                </a:ext>
              </a:extLst>
            </p:cNvPr>
            <p:cNvSpPr txBox="1"/>
            <p:nvPr/>
          </p:nvSpPr>
          <p:spPr>
            <a:xfrm>
              <a:off x="7524328" y="256490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0x08000138</a:t>
              </a:r>
            </a:p>
          </p:txBody>
        </p:sp>
        <p:sp>
          <p:nvSpPr>
            <p:cNvPr id="94" name="TextBox 93">
              <a:extLst>
                <a:ext uri="{FF2B5EF4-FFF2-40B4-BE49-F238E27FC236}">
                  <a16:creationId xmlns:a16="http://schemas.microsoft.com/office/drawing/2014/main" id="{C00A25A7-4C41-49D0-8ABC-E9C6FA58452B}"/>
                </a:ext>
              </a:extLst>
            </p:cNvPr>
            <p:cNvSpPr txBox="1"/>
            <p:nvPr/>
          </p:nvSpPr>
          <p:spPr>
            <a:xfrm>
              <a:off x="7524328" y="2924944"/>
              <a:ext cx="139107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0x0800013C</a:t>
              </a:r>
            </a:p>
          </p:txBody>
        </p:sp>
        <p:sp>
          <p:nvSpPr>
            <p:cNvPr id="95" name="TextBox 94">
              <a:extLst>
                <a:ext uri="{FF2B5EF4-FFF2-40B4-BE49-F238E27FC236}">
                  <a16:creationId xmlns:a16="http://schemas.microsoft.com/office/drawing/2014/main" id="{EC2E505B-DCF7-4BA0-AD4C-FE5538715626}"/>
                </a:ext>
              </a:extLst>
            </p:cNvPr>
            <p:cNvSpPr txBox="1"/>
            <p:nvPr/>
          </p:nvSpPr>
          <p:spPr>
            <a:xfrm>
              <a:off x="7524328" y="364502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0x08000144</a:t>
              </a:r>
            </a:p>
          </p:txBody>
        </p:sp>
        <p:sp>
          <p:nvSpPr>
            <p:cNvPr id="96" name="TextBox 95">
              <a:extLst>
                <a:ext uri="{FF2B5EF4-FFF2-40B4-BE49-F238E27FC236}">
                  <a16:creationId xmlns:a16="http://schemas.microsoft.com/office/drawing/2014/main" id="{E0D3FBAB-4992-4714-89C5-9FC05A61F645}"/>
                </a:ext>
              </a:extLst>
            </p:cNvPr>
            <p:cNvSpPr txBox="1"/>
            <p:nvPr/>
          </p:nvSpPr>
          <p:spPr>
            <a:xfrm>
              <a:off x="7524328" y="5805264"/>
              <a:ext cx="139107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0x0800015C</a:t>
              </a:r>
            </a:p>
          </p:txBody>
        </p:sp>
      </p:grpSp>
      <p:sp>
        <p:nvSpPr>
          <p:cNvPr id="9" name="TextBox 8">
            <a:extLst>
              <a:ext uri="{FF2B5EF4-FFF2-40B4-BE49-F238E27FC236}">
                <a16:creationId xmlns:a16="http://schemas.microsoft.com/office/drawing/2014/main" id="{0B345D3E-B2C6-5CBF-BB4F-2D0537F06156}"/>
              </a:ext>
            </a:extLst>
          </p:cNvPr>
          <p:cNvSpPr txBox="1"/>
          <p:nvPr/>
        </p:nvSpPr>
        <p:spPr>
          <a:xfrm>
            <a:off x="7955936" y="891841"/>
            <a:ext cx="752264" cy="400110"/>
          </a:xfrm>
          <a:prstGeom prst="rect">
            <a:avLst/>
          </a:prstGeom>
          <a:noFill/>
        </p:spPr>
        <p:txBody>
          <a:bodyPr wrap="square">
            <a:spAutoFit/>
          </a:bodyPr>
          <a:lstStyle/>
          <a:p>
            <a:r>
              <a:rPr lang="en-GB" sz="2000" dirty="0"/>
              <a:t>Stack</a:t>
            </a:r>
          </a:p>
        </p:txBody>
      </p:sp>
    </p:spTree>
    <p:extLst>
      <p:ext uri="{BB962C8B-B14F-4D97-AF65-F5344CB8AC3E}">
        <p14:creationId xmlns:p14="http://schemas.microsoft.com/office/powerpoint/2010/main" val="32862599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Example: R0 = R0</a:t>
            </a:r>
            <a:r>
              <a:rPr lang="en-GB" baseline="30000" dirty="0"/>
              <a:t>4</a:t>
            </a:r>
          </a:p>
        </p:txBody>
      </p:sp>
      <p:sp>
        <p:nvSpPr>
          <p:cNvPr id="4" name="Content Placeholder 3"/>
          <p:cNvSpPr>
            <a:spLocks noGrp="1"/>
          </p:cNvSpPr>
          <p:nvPr>
            <p:ph sz="half" idx="1"/>
          </p:nvPr>
        </p:nvSpPr>
        <p:spPr>
          <a:xfrm>
            <a:off x="1981200" y="1295401"/>
            <a:ext cx="2386608" cy="4906963"/>
          </a:xfrm>
        </p:spPr>
        <p:style>
          <a:lnRef idx="2">
            <a:schemeClr val="accent1"/>
          </a:lnRef>
          <a:fillRef idx="1">
            <a:schemeClr val="lt1"/>
          </a:fillRef>
          <a:effectRef idx="0">
            <a:schemeClr val="accent1"/>
          </a:effectRef>
          <a:fontRef idx="minor">
            <a:schemeClr val="dk1"/>
          </a:fontRef>
        </p:style>
        <p:txBody>
          <a:bodyPr>
            <a:noAutofit/>
          </a:bodyPr>
          <a:lstStyle/>
          <a:p>
            <a:pPr>
              <a:buNone/>
            </a:pPr>
            <a:r>
              <a:rPr lang="en-GB" sz="1800" b="1" dirty="0">
                <a:latin typeface="Courier New" pitchFamily="49" charset="0"/>
                <a:cs typeface="Courier New" pitchFamily="49" charset="0"/>
              </a:rPr>
              <a:t>		MOV R0,#2</a:t>
            </a:r>
          </a:p>
          <a:p>
            <a:pPr>
              <a:buNone/>
            </a:pPr>
            <a:r>
              <a:rPr lang="en-GB" sz="1800" b="1" dirty="0">
                <a:latin typeface="Courier New" pitchFamily="49" charset="0"/>
                <a:cs typeface="Courier New" pitchFamily="49" charset="0"/>
              </a:rPr>
              <a:t>		BL QUAD</a:t>
            </a:r>
          </a:p>
          <a:p>
            <a:pPr>
              <a:buNone/>
            </a:pPr>
            <a:r>
              <a:rPr lang="en-GB" sz="1800" b="1" dirty="0">
                <a:latin typeface="Courier New" pitchFamily="49" charset="0"/>
                <a:cs typeface="Courier New" pitchFamily="49" charset="0"/>
              </a:rPr>
              <a:t>		B ENDL</a:t>
            </a:r>
          </a:p>
          <a:p>
            <a:pPr>
              <a:buNone/>
            </a:pPr>
            <a:endParaRPr lang="en-GB" sz="1800" b="1" dirty="0">
              <a:latin typeface="Courier New" pitchFamily="49" charset="0"/>
              <a:cs typeface="Courier New" pitchFamily="49" charset="0"/>
            </a:endParaRPr>
          </a:p>
          <a:p>
            <a:pPr>
              <a:buNone/>
            </a:pPr>
            <a:r>
              <a:rPr lang="en-GB" sz="1800" b="1" dirty="0">
                <a:latin typeface="Courier New" pitchFamily="49" charset="0"/>
                <a:cs typeface="Courier New" pitchFamily="49" charset="0"/>
              </a:rPr>
              <a:t>SQ		MUL R0,R0</a:t>
            </a:r>
          </a:p>
          <a:p>
            <a:pPr>
              <a:buNone/>
            </a:pPr>
            <a:r>
              <a:rPr lang="en-GB" sz="1800" b="1" dirty="0">
                <a:latin typeface="Courier New" pitchFamily="49" charset="0"/>
                <a:cs typeface="Courier New" pitchFamily="49" charset="0"/>
              </a:rPr>
              <a:t>		BX LR</a:t>
            </a:r>
          </a:p>
          <a:p>
            <a:pPr>
              <a:buNone/>
            </a:pPr>
            <a:endParaRPr lang="en-GB" sz="1800" b="1" dirty="0">
              <a:latin typeface="Courier New" pitchFamily="49" charset="0"/>
              <a:cs typeface="Courier New" pitchFamily="49" charset="0"/>
            </a:endParaRPr>
          </a:p>
          <a:p>
            <a:pPr>
              <a:buNone/>
            </a:pPr>
            <a:r>
              <a:rPr lang="en-GB" sz="1800" b="1" dirty="0">
                <a:latin typeface="Courier New" pitchFamily="49" charset="0"/>
                <a:cs typeface="Courier New" pitchFamily="49" charset="0"/>
              </a:rPr>
              <a:t>QUAD	PUSH {LR}</a:t>
            </a:r>
          </a:p>
          <a:p>
            <a:pPr>
              <a:buNone/>
            </a:pPr>
            <a:r>
              <a:rPr lang="en-GB" sz="1800" b="1" dirty="0">
                <a:latin typeface="Courier New" pitchFamily="49" charset="0"/>
                <a:cs typeface="Courier New" pitchFamily="49" charset="0"/>
              </a:rPr>
              <a:t>		BL SQ</a:t>
            </a:r>
          </a:p>
          <a:p>
            <a:pPr>
              <a:buNone/>
            </a:pPr>
            <a:r>
              <a:rPr lang="en-GB" sz="1800" b="1" dirty="0">
                <a:latin typeface="Courier New" pitchFamily="49" charset="0"/>
                <a:cs typeface="Courier New" pitchFamily="49" charset="0"/>
              </a:rPr>
              <a:t>		BL SQ</a:t>
            </a:r>
          </a:p>
          <a:p>
            <a:pPr>
              <a:buNone/>
            </a:pPr>
            <a:r>
              <a:rPr lang="en-GB" sz="1800" b="1" dirty="0">
                <a:latin typeface="Courier New" pitchFamily="49" charset="0"/>
                <a:cs typeface="Courier New" pitchFamily="49" charset="0"/>
              </a:rPr>
              <a:t>		POP {LR}</a:t>
            </a:r>
          </a:p>
          <a:p>
            <a:pPr>
              <a:buNone/>
            </a:pPr>
            <a:r>
              <a:rPr lang="en-GB" sz="1800" b="1" dirty="0">
                <a:solidFill>
                  <a:srgbClr val="FF0000"/>
                </a:solidFill>
                <a:latin typeface="Courier New" pitchFamily="49" charset="0"/>
                <a:cs typeface="Courier New" pitchFamily="49" charset="0"/>
              </a:rPr>
              <a:t>		BX LR</a:t>
            </a:r>
          </a:p>
          <a:p>
            <a:pPr>
              <a:buNone/>
            </a:pPr>
            <a:r>
              <a:rPr lang="en-GB" sz="1800" b="1" dirty="0">
                <a:latin typeface="Courier New" pitchFamily="49" charset="0"/>
                <a:cs typeface="Courier New" pitchFamily="49" charset="0"/>
              </a:rPr>
              <a:t>ENDL	...</a:t>
            </a:r>
          </a:p>
        </p:txBody>
      </p:sp>
      <p:sp>
        <p:nvSpPr>
          <p:cNvPr id="30" name="Rectangle 29"/>
          <p:cNvSpPr/>
          <p:nvPr/>
        </p:nvSpPr>
        <p:spPr>
          <a:xfrm>
            <a:off x="7752184" y="436510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PUSH {LR}</a:t>
            </a:r>
          </a:p>
        </p:txBody>
      </p:sp>
      <p:sp>
        <p:nvSpPr>
          <p:cNvPr id="35" name="Rectangle 34"/>
          <p:cNvSpPr/>
          <p:nvPr/>
        </p:nvSpPr>
        <p:spPr>
          <a:xfrm>
            <a:off x="7752184" y="5445224"/>
            <a:ext cx="1296144" cy="360040"/>
          </a:xfrm>
          <a:prstGeom prst="rect">
            <a:avLst/>
          </a:prstGeom>
          <a:solidFill>
            <a:schemeClr val="bg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POP {LR}</a:t>
            </a:r>
          </a:p>
        </p:txBody>
      </p:sp>
      <p:sp>
        <p:nvSpPr>
          <p:cNvPr id="36" name="Rectangle 35"/>
          <p:cNvSpPr/>
          <p:nvPr/>
        </p:nvSpPr>
        <p:spPr>
          <a:xfrm>
            <a:off x="7752184" y="472514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BL SQ </a:t>
            </a:r>
          </a:p>
        </p:txBody>
      </p:sp>
      <p:sp>
        <p:nvSpPr>
          <p:cNvPr id="37" name="Rectangle 36"/>
          <p:cNvSpPr/>
          <p:nvPr/>
        </p:nvSpPr>
        <p:spPr>
          <a:xfrm>
            <a:off x="7752184" y="328498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FF00FF"/>
                </a:solidFill>
              </a:rPr>
              <a:t>B ENDL</a:t>
            </a:r>
          </a:p>
        </p:txBody>
      </p:sp>
      <p:sp>
        <p:nvSpPr>
          <p:cNvPr id="38" name="Rectangle 37"/>
          <p:cNvSpPr/>
          <p:nvPr/>
        </p:nvSpPr>
        <p:spPr>
          <a:xfrm>
            <a:off x="7752184" y="508518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BL SQ</a:t>
            </a:r>
          </a:p>
        </p:txBody>
      </p:sp>
      <p:sp>
        <p:nvSpPr>
          <p:cNvPr id="39" name="Rectangle 38"/>
          <p:cNvSpPr/>
          <p:nvPr/>
        </p:nvSpPr>
        <p:spPr>
          <a:xfrm>
            <a:off x="7752184" y="400506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BX LR</a:t>
            </a:r>
          </a:p>
        </p:txBody>
      </p:sp>
      <p:sp>
        <p:nvSpPr>
          <p:cNvPr id="44" name="Rectangle 43"/>
          <p:cNvSpPr/>
          <p:nvPr/>
        </p:nvSpPr>
        <p:spPr>
          <a:xfrm>
            <a:off x="7752184" y="126876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solidFill>
                  <a:schemeClr val="tx1"/>
                </a:solidFill>
              </a:rPr>
              <a:t>xxxxxxxx</a:t>
            </a:r>
            <a:endParaRPr lang="en-GB" dirty="0">
              <a:solidFill>
                <a:schemeClr val="tx1"/>
              </a:solidFill>
            </a:endParaRPr>
          </a:p>
        </p:txBody>
      </p:sp>
      <p:sp>
        <p:nvSpPr>
          <p:cNvPr id="46" name="Rectangle 45"/>
          <p:cNvSpPr/>
          <p:nvPr/>
        </p:nvSpPr>
        <p:spPr>
          <a:xfrm>
            <a:off x="7752184"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47" name="Rectangle 46"/>
          <p:cNvSpPr/>
          <p:nvPr/>
        </p:nvSpPr>
        <p:spPr>
          <a:xfrm>
            <a:off x="7752184" y="198884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p:cNvSpPr/>
          <p:nvPr/>
        </p:nvSpPr>
        <p:spPr>
          <a:xfrm>
            <a:off x="7752184" y="256490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MOV R0,#2</a:t>
            </a:r>
          </a:p>
        </p:txBody>
      </p:sp>
      <p:sp>
        <p:nvSpPr>
          <p:cNvPr id="54" name="Rectangle 53"/>
          <p:cNvSpPr/>
          <p:nvPr/>
        </p:nvSpPr>
        <p:spPr>
          <a:xfrm>
            <a:off x="7752184" y="292494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BL QUAD</a:t>
            </a:r>
          </a:p>
        </p:txBody>
      </p:sp>
      <p:sp>
        <p:nvSpPr>
          <p:cNvPr id="55" name="Rectangle 54"/>
          <p:cNvSpPr/>
          <p:nvPr/>
        </p:nvSpPr>
        <p:spPr>
          <a:xfrm>
            <a:off x="7752184" y="580526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dirty="0">
                <a:solidFill>
                  <a:srgbClr val="FF0000"/>
                </a:solidFill>
              </a:rPr>
              <a:t>BX LR</a:t>
            </a:r>
          </a:p>
        </p:txBody>
      </p:sp>
      <p:sp>
        <p:nvSpPr>
          <p:cNvPr id="56" name="Rectangle 55"/>
          <p:cNvSpPr/>
          <p:nvPr/>
        </p:nvSpPr>
        <p:spPr>
          <a:xfrm>
            <a:off x="7752184" y="364502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MUL R0,R0</a:t>
            </a:r>
          </a:p>
        </p:txBody>
      </p:sp>
      <p:grpSp>
        <p:nvGrpSpPr>
          <p:cNvPr id="3" name="Group 66"/>
          <p:cNvGrpSpPr/>
          <p:nvPr/>
        </p:nvGrpSpPr>
        <p:grpSpPr>
          <a:xfrm>
            <a:off x="5303912" y="2204864"/>
            <a:ext cx="1872208" cy="369332"/>
            <a:chOff x="4716016" y="1628800"/>
            <a:chExt cx="1872208" cy="369332"/>
          </a:xfrm>
        </p:grpSpPr>
        <p:sp>
          <p:nvSpPr>
            <p:cNvPr id="61" name="Rectangle 60"/>
            <p:cNvSpPr/>
            <p:nvPr/>
          </p:nvSpPr>
          <p:spPr>
            <a:xfrm>
              <a:off x="5292080"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0x10</a:t>
              </a:r>
            </a:p>
          </p:txBody>
        </p:sp>
        <p:sp>
          <p:nvSpPr>
            <p:cNvPr id="62" name="TextBox 61"/>
            <p:cNvSpPr txBox="1"/>
            <p:nvPr/>
          </p:nvSpPr>
          <p:spPr>
            <a:xfrm>
              <a:off x="4716016" y="1628800"/>
              <a:ext cx="576064" cy="369332"/>
            </a:xfrm>
            <a:prstGeom prst="rect">
              <a:avLst/>
            </a:prstGeom>
            <a:noFill/>
          </p:spPr>
          <p:txBody>
            <a:bodyPr wrap="square" rtlCol="0">
              <a:spAutoFit/>
            </a:bodyPr>
            <a:lstStyle/>
            <a:p>
              <a:r>
                <a:rPr lang="en-GB" dirty="0"/>
                <a:t>R0</a:t>
              </a:r>
            </a:p>
          </p:txBody>
        </p:sp>
      </p:grpSp>
      <p:grpSp>
        <p:nvGrpSpPr>
          <p:cNvPr id="5" name="Group 72"/>
          <p:cNvGrpSpPr/>
          <p:nvPr/>
        </p:nvGrpSpPr>
        <p:grpSpPr>
          <a:xfrm>
            <a:off x="5303912" y="4149080"/>
            <a:ext cx="1872208" cy="369332"/>
            <a:chOff x="4716016" y="1628800"/>
            <a:chExt cx="1872208" cy="369332"/>
          </a:xfrm>
        </p:grpSpPr>
        <p:sp>
          <p:nvSpPr>
            <p:cNvPr id="67" name="Rectangle 66"/>
            <p:cNvSpPr/>
            <p:nvPr/>
          </p:nvSpPr>
          <p:spPr>
            <a:xfrm>
              <a:off x="5292080"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TextBox 67"/>
            <p:cNvSpPr txBox="1"/>
            <p:nvPr/>
          </p:nvSpPr>
          <p:spPr>
            <a:xfrm>
              <a:off x="4716016" y="1628800"/>
              <a:ext cx="576064" cy="369332"/>
            </a:xfrm>
            <a:prstGeom prst="rect">
              <a:avLst/>
            </a:prstGeom>
            <a:noFill/>
          </p:spPr>
          <p:txBody>
            <a:bodyPr wrap="square" rtlCol="0">
              <a:spAutoFit/>
            </a:bodyPr>
            <a:lstStyle/>
            <a:p>
              <a:r>
                <a:rPr lang="en-GB" dirty="0"/>
                <a:t>PC</a:t>
              </a:r>
            </a:p>
          </p:txBody>
        </p:sp>
      </p:grpSp>
      <p:sp>
        <p:nvSpPr>
          <p:cNvPr id="69" name="TextBox 68"/>
          <p:cNvSpPr txBox="1"/>
          <p:nvPr/>
        </p:nvSpPr>
        <p:spPr>
          <a:xfrm>
            <a:off x="5815466" y="4149080"/>
            <a:ext cx="1440160" cy="369332"/>
          </a:xfrm>
          <a:prstGeom prst="rect">
            <a:avLst/>
          </a:prstGeom>
          <a:noFill/>
        </p:spPr>
        <p:txBody>
          <a:bodyPr wrap="square" rtlCol="0">
            <a:spAutoFit/>
          </a:bodyPr>
          <a:lstStyle/>
          <a:p>
            <a:pPr algn="ctr"/>
            <a:r>
              <a:rPr lang="en-GB" dirty="0">
                <a:solidFill>
                  <a:srgbClr val="FF0000"/>
                </a:solidFill>
              </a:rPr>
              <a:t>0x0800015C</a:t>
            </a:r>
          </a:p>
        </p:txBody>
      </p:sp>
      <p:grpSp>
        <p:nvGrpSpPr>
          <p:cNvPr id="6" name="Group 82"/>
          <p:cNvGrpSpPr/>
          <p:nvPr/>
        </p:nvGrpSpPr>
        <p:grpSpPr>
          <a:xfrm>
            <a:off x="5303912" y="3789040"/>
            <a:ext cx="1872208" cy="369332"/>
            <a:chOff x="4716016" y="1628800"/>
            <a:chExt cx="1872208" cy="369332"/>
          </a:xfrm>
        </p:grpSpPr>
        <p:sp>
          <p:nvSpPr>
            <p:cNvPr id="74" name="Rectangle 73"/>
            <p:cNvSpPr/>
            <p:nvPr/>
          </p:nvSpPr>
          <p:spPr>
            <a:xfrm>
              <a:off x="5292080"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5" name="TextBox 74"/>
            <p:cNvSpPr txBox="1"/>
            <p:nvPr/>
          </p:nvSpPr>
          <p:spPr>
            <a:xfrm>
              <a:off x="4716016" y="1628800"/>
              <a:ext cx="576064" cy="369332"/>
            </a:xfrm>
            <a:prstGeom prst="rect">
              <a:avLst/>
            </a:prstGeom>
            <a:noFill/>
          </p:spPr>
          <p:txBody>
            <a:bodyPr wrap="square" rtlCol="0">
              <a:spAutoFit/>
            </a:bodyPr>
            <a:lstStyle/>
            <a:p>
              <a:r>
                <a:rPr lang="en-GB" dirty="0"/>
                <a:t>LR</a:t>
              </a:r>
            </a:p>
          </p:txBody>
        </p:sp>
      </p:grpSp>
      <p:grpSp>
        <p:nvGrpSpPr>
          <p:cNvPr id="7" name="Group 88"/>
          <p:cNvGrpSpPr/>
          <p:nvPr/>
        </p:nvGrpSpPr>
        <p:grpSpPr>
          <a:xfrm>
            <a:off x="5303912" y="3429000"/>
            <a:ext cx="1872208" cy="369332"/>
            <a:chOff x="4716016" y="1628800"/>
            <a:chExt cx="1872208" cy="369332"/>
          </a:xfrm>
        </p:grpSpPr>
        <p:sp>
          <p:nvSpPr>
            <p:cNvPr id="80" name="Rectangle 79"/>
            <p:cNvSpPr/>
            <p:nvPr/>
          </p:nvSpPr>
          <p:spPr>
            <a:xfrm>
              <a:off x="5292080"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TextBox 80"/>
            <p:cNvSpPr txBox="1"/>
            <p:nvPr/>
          </p:nvSpPr>
          <p:spPr>
            <a:xfrm>
              <a:off x="4716016" y="1628800"/>
              <a:ext cx="576064" cy="369332"/>
            </a:xfrm>
            <a:prstGeom prst="rect">
              <a:avLst/>
            </a:prstGeom>
            <a:noFill/>
          </p:spPr>
          <p:txBody>
            <a:bodyPr wrap="square" rtlCol="0">
              <a:spAutoFit/>
            </a:bodyPr>
            <a:lstStyle/>
            <a:p>
              <a:r>
                <a:rPr lang="en-GB" dirty="0"/>
                <a:t>SP</a:t>
              </a:r>
            </a:p>
          </p:txBody>
        </p:sp>
      </p:grpSp>
      <p:sp>
        <p:nvSpPr>
          <p:cNvPr id="82" name="TextBox 81"/>
          <p:cNvSpPr txBox="1"/>
          <p:nvPr/>
        </p:nvSpPr>
        <p:spPr>
          <a:xfrm>
            <a:off x="5879976" y="3429000"/>
            <a:ext cx="1368152" cy="369332"/>
          </a:xfrm>
          <a:prstGeom prst="rect">
            <a:avLst/>
          </a:prstGeom>
          <a:noFill/>
        </p:spPr>
        <p:txBody>
          <a:bodyPr wrap="square" rtlCol="0">
            <a:spAutoFit/>
          </a:bodyPr>
          <a:lstStyle/>
          <a:p>
            <a:pPr algn="ctr"/>
            <a:r>
              <a:rPr lang="en-GB" dirty="0">
                <a:solidFill>
                  <a:srgbClr val="3333FF"/>
                </a:solidFill>
              </a:rPr>
              <a:t>0x20000200</a:t>
            </a:r>
          </a:p>
        </p:txBody>
      </p:sp>
      <p:sp>
        <p:nvSpPr>
          <p:cNvPr id="66" name="TextBox 65"/>
          <p:cNvSpPr txBox="1"/>
          <p:nvPr/>
        </p:nvSpPr>
        <p:spPr>
          <a:xfrm>
            <a:off x="5879976" y="3789040"/>
            <a:ext cx="1368152" cy="369332"/>
          </a:xfrm>
          <a:prstGeom prst="rect">
            <a:avLst/>
          </a:prstGeom>
          <a:noFill/>
        </p:spPr>
        <p:txBody>
          <a:bodyPr wrap="square" rtlCol="0">
            <a:spAutoFit/>
          </a:bodyPr>
          <a:lstStyle/>
          <a:p>
            <a:pPr algn="ctr"/>
            <a:r>
              <a:rPr lang="en-GB" dirty="0">
                <a:solidFill>
                  <a:srgbClr val="FF00FF"/>
                </a:solidFill>
              </a:rPr>
              <a:t>0x08000140</a:t>
            </a:r>
          </a:p>
        </p:txBody>
      </p:sp>
      <p:sp>
        <p:nvSpPr>
          <p:cNvPr id="52" name="TextBox 51"/>
          <p:cNvSpPr txBox="1"/>
          <p:nvPr/>
        </p:nvSpPr>
        <p:spPr>
          <a:xfrm>
            <a:off x="7320136" y="3645024"/>
            <a:ext cx="504056" cy="369332"/>
          </a:xfrm>
          <a:prstGeom prst="rect">
            <a:avLst/>
          </a:prstGeom>
          <a:noFill/>
        </p:spPr>
        <p:txBody>
          <a:bodyPr wrap="square" rtlCol="0">
            <a:spAutoFit/>
          </a:bodyPr>
          <a:lstStyle/>
          <a:p>
            <a:pPr algn="ctr"/>
            <a:r>
              <a:rPr lang="en-GB" dirty="0"/>
              <a:t>SQ</a:t>
            </a:r>
          </a:p>
        </p:txBody>
      </p:sp>
      <p:sp>
        <p:nvSpPr>
          <p:cNvPr id="53" name="TextBox 52"/>
          <p:cNvSpPr txBox="1"/>
          <p:nvPr/>
        </p:nvSpPr>
        <p:spPr>
          <a:xfrm>
            <a:off x="7104112" y="4365104"/>
            <a:ext cx="792088" cy="338554"/>
          </a:xfrm>
          <a:prstGeom prst="rect">
            <a:avLst/>
          </a:prstGeom>
          <a:noFill/>
        </p:spPr>
        <p:txBody>
          <a:bodyPr wrap="square" rtlCol="0">
            <a:spAutoFit/>
          </a:bodyPr>
          <a:lstStyle/>
          <a:p>
            <a:pPr algn="ctr"/>
            <a:r>
              <a:rPr lang="en-GB" sz="1600" dirty="0"/>
              <a:t>QUAD</a:t>
            </a:r>
          </a:p>
        </p:txBody>
      </p:sp>
      <p:sp>
        <p:nvSpPr>
          <p:cNvPr id="8" name="Slide Number Placeholder 7"/>
          <p:cNvSpPr>
            <a:spLocks noGrp="1"/>
          </p:cNvSpPr>
          <p:nvPr>
            <p:ph type="sldNum" sz="quarter" idx="12"/>
          </p:nvPr>
        </p:nvSpPr>
        <p:spPr/>
        <p:txBody>
          <a:bodyPr/>
          <a:lstStyle/>
          <a:p>
            <a:fld id="{EA7C8D44-3667-46F6-9772-CC52308E2A7F}" type="slidenum">
              <a:rPr kumimoji="0" lang="en-US" smtClean="0"/>
              <a:pPr/>
              <a:t>47</a:t>
            </a:fld>
            <a:endParaRPr kumimoji="0" lang="en-US"/>
          </a:p>
        </p:txBody>
      </p:sp>
      <p:cxnSp>
        <p:nvCxnSpPr>
          <p:cNvPr id="57" name="Straight Arrow Connector 56"/>
          <p:cNvCxnSpPr/>
          <p:nvPr/>
        </p:nvCxnSpPr>
        <p:spPr>
          <a:xfrm flipV="1">
            <a:off x="7176120" y="1453426"/>
            <a:ext cx="576064" cy="2155594"/>
          </a:xfrm>
          <a:prstGeom prst="straightConnector1">
            <a:avLst/>
          </a:prstGeom>
          <a:ln w="28575">
            <a:solidFill>
              <a:srgbClr val="3333FF"/>
            </a:solidFill>
            <a:tailEnd type="arrow"/>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endCxn id="55" idx="1"/>
          </p:cNvCxnSpPr>
          <p:nvPr/>
        </p:nvCxnSpPr>
        <p:spPr>
          <a:xfrm>
            <a:off x="7176120" y="4329100"/>
            <a:ext cx="576064" cy="165618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9" name="Straight Arrow Connector 78"/>
          <p:cNvCxnSpPr>
            <a:endCxn id="37" idx="1"/>
          </p:cNvCxnSpPr>
          <p:nvPr/>
        </p:nvCxnSpPr>
        <p:spPr>
          <a:xfrm flipV="1">
            <a:off x="7176120" y="3465004"/>
            <a:ext cx="576064" cy="504056"/>
          </a:xfrm>
          <a:prstGeom prst="straightConnector1">
            <a:avLst/>
          </a:prstGeom>
          <a:ln w="28575">
            <a:solidFill>
              <a:srgbClr val="FF00FF"/>
            </a:solidFill>
            <a:tailEnd type="arrow"/>
          </a:ln>
        </p:spPr>
        <p:style>
          <a:lnRef idx="1">
            <a:schemeClr val="accent1"/>
          </a:lnRef>
          <a:fillRef idx="0">
            <a:schemeClr val="accent1"/>
          </a:fillRef>
          <a:effectRef idx="0">
            <a:schemeClr val="accent1"/>
          </a:effectRef>
          <a:fontRef idx="minor">
            <a:schemeClr val="tx1"/>
          </a:fontRef>
        </p:style>
      </p:cxnSp>
      <p:sp>
        <p:nvSpPr>
          <p:cNvPr id="60" name="TextBox 59"/>
          <p:cNvSpPr txBox="1"/>
          <p:nvPr/>
        </p:nvSpPr>
        <p:spPr>
          <a:xfrm>
            <a:off x="5029201" y="5417880"/>
            <a:ext cx="1874231" cy="646331"/>
          </a:xfrm>
          <a:prstGeom prst="rect">
            <a:avLst/>
          </a:prstGeom>
          <a:solidFill>
            <a:srgbClr val="3333FF"/>
          </a:solidFill>
        </p:spPr>
        <p:txBody>
          <a:bodyPr wrap="none" rtlCol="0">
            <a:spAutoFit/>
          </a:bodyPr>
          <a:lstStyle/>
          <a:p>
            <a:pPr algn="ctr"/>
            <a:r>
              <a:rPr lang="en-US" dirty="0">
                <a:solidFill>
                  <a:schemeClr val="bg1"/>
                </a:solidFill>
              </a:rPr>
              <a:t>Restore</a:t>
            </a:r>
          </a:p>
          <a:p>
            <a:pPr algn="ctr"/>
            <a:r>
              <a:rPr lang="en-US" dirty="0">
                <a:solidFill>
                  <a:schemeClr val="bg1"/>
                </a:solidFill>
              </a:rPr>
              <a:t>Link Register (LR)</a:t>
            </a:r>
          </a:p>
        </p:txBody>
      </p:sp>
      <p:sp>
        <p:nvSpPr>
          <p:cNvPr id="93" name="TextBox 92"/>
          <p:cNvSpPr txBox="1"/>
          <p:nvPr/>
        </p:nvSpPr>
        <p:spPr>
          <a:xfrm>
            <a:off x="7752184" y="1600200"/>
            <a:ext cx="1368152" cy="369332"/>
          </a:xfrm>
          <a:prstGeom prst="rect">
            <a:avLst/>
          </a:prstGeom>
          <a:noFill/>
        </p:spPr>
        <p:txBody>
          <a:bodyPr wrap="square" rtlCol="0">
            <a:spAutoFit/>
          </a:bodyPr>
          <a:lstStyle/>
          <a:p>
            <a:pPr algn="ctr"/>
            <a:r>
              <a:rPr lang="en-GB" dirty="0">
                <a:solidFill>
                  <a:srgbClr val="3333FF"/>
                </a:solidFill>
              </a:rPr>
              <a:t>0x08000140</a:t>
            </a:r>
          </a:p>
        </p:txBody>
      </p:sp>
      <p:sp>
        <p:nvSpPr>
          <p:cNvPr id="59" name="TextBox 58">
            <a:extLst>
              <a:ext uri="{FF2B5EF4-FFF2-40B4-BE49-F238E27FC236}">
                <a16:creationId xmlns:a16="http://schemas.microsoft.com/office/drawing/2014/main" id="{70487B36-9E67-49F2-B969-48C183E56455}"/>
              </a:ext>
            </a:extLst>
          </p:cNvPr>
          <p:cNvSpPr txBox="1"/>
          <p:nvPr/>
        </p:nvSpPr>
        <p:spPr>
          <a:xfrm>
            <a:off x="9048328" y="1268760"/>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0x20000200</a:t>
            </a:r>
          </a:p>
        </p:txBody>
      </p:sp>
      <p:sp>
        <p:nvSpPr>
          <p:cNvPr id="63" name="TextBox 62">
            <a:extLst>
              <a:ext uri="{FF2B5EF4-FFF2-40B4-BE49-F238E27FC236}">
                <a16:creationId xmlns:a16="http://schemas.microsoft.com/office/drawing/2014/main" id="{897FDBE6-2BFC-4BC1-9179-2FE25BB0F285}"/>
              </a:ext>
            </a:extLst>
          </p:cNvPr>
          <p:cNvSpPr txBox="1"/>
          <p:nvPr/>
        </p:nvSpPr>
        <p:spPr>
          <a:xfrm>
            <a:off x="9048328" y="1628800"/>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0x200001FC</a:t>
            </a:r>
          </a:p>
        </p:txBody>
      </p:sp>
      <p:sp>
        <p:nvSpPr>
          <p:cNvPr id="64" name="TextBox 63">
            <a:extLst>
              <a:ext uri="{FF2B5EF4-FFF2-40B4-BE49-F238E27FC236}">
                <a16:creationId xmlns:a16="http://schemas.microsoft.com/office/drawing/2014/main" id="{373ED348-8DF7-406A-8D5B-785E4307264E}"/>
              </a:ext>
            </a:extLst>
          </p:cNvPr>
          <p:cNvSpPr txBox="1"/>
          <p:nvPr/>
        </p:nvSpPr>
        <p:spPr>
          <a:xfrm>
            <a:off x="9048328" y="1988840"/>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0x200001F8</a:t>
            </a:r>
          </a:p>
        </p:txBody>
      </p:sp>
      <p:grpSp>
        <p:nvGrpSpPr>
          <p:cNvPr id="65" name="Group 64">
            <a:extLst>
              <a:ext uri="{FF2B5EF4-FFF2-40B4-BE49-F238E27FC236}">
                <a16:creationId xmlns:a16="http://schemas.microsoft.com/office/drawing/2014/main" id="{8202D1C3-A022-4FC1-AED0-EB966EA3A4EE}"/>
              </a:ext>
            </a:extLst>
          </p:cNvPr>
          <p:cNvGrpSpPr/>
          <p:nvPr/>
        </p:nvGrpSpPr>
        <p:grpSpPr>
          <a:xfrm>
            <a:off x="9048328" y="2564904"/>
            <a:ext cx="1391072" cy="3578914"/>
            <a:chOff x="7524328" y="2564904"/>
            <a:chExt cx="1391072" cy="3578914"/>
          </a:xfrm>
        </p:grpSpPr>
        <p:sp>
          <p:nvSpPr>
            <p:cNvPr id="70" name="TextBox 69">
              <a:extLst>
                <a:ext uri="{FF2B5EF4-FFF2-40B4-BE49-F238E27FC236}">
                  <a16:creationId xmlns:a16="http://schemas.microsoft.com/office/drawing/2014/main" id="{13FAE1EC-E1C8-470C-9334-CAB8E3061A47}"/>
                </a:ext>
              </a:extLst>
            </p:cNvPr>
            <p:cNvSpPr txBox="1"/>
            <p:nvPr/>
          </p:nvSpPr>
          <p:spPr>
            <a:xfrm>
              <a:off x="7524328" y="4365104"/>
              <a:ext cx="139107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0x0800014C</a:t>
              </a:r>
            </a:p>
          </p:txBody>
        </p:sp>
        <p:sp>
          <p:nvSpPr>
            <p:cNvPr id="72" name="TextBox 71">
              <a:extLst>
                <a:ext uri="{FF2B5EF4-FFF2-40B4-BE49-F238E27FC236}">
                  <a16:creationId xmlns:a16="http://schemas.microsoft.com/office/drawing/2014/main" id="{80B3C8B1-EBD5-4D90-80D7-903E629F1629}"/>
                </a:ext>
              </a:extLst>
            </p:cNvPr>
            <p:cNvSpPr txBox="1"/>
            <p:nvPr/>
          </p:nvSpPr>
          <p:spPr>
            <a:xfrm>
              <a:off x="7524328" y="4725144"/>
              <a:ext cx="139107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0x08000150</a:t>
              </a:r>
            </a:p>
          </p:txBody>
        </p:sp>
        <p:sp>
          <p:nvSpPr>
            <p:cNvPr id="73" name="TextBox 72">
              <a:extLst>
                <a:ext uri="{FF2B5EF4-FFF2-40B4-BE49-F238E27FC236}">
                  <a16:creationId xmlns:a16="http://schemas.microsoft.com/office/drawing/2014/main" id="{C8D3A3CF-6D2D-4784-A3A4-D65868F6FA4A}"/>
                </a:ext>
              </a:extLst>
            </p:cNvPr>
            <p:cNvSpPr txBox="1"/>
            <p:nvPr/>
          </p:nvSpPr>
          <p:spPr>
            <a:xfrm>
              <a:off x="7524328" y="328498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0x08000140</a:t>
              </a:r>
            </a:p>
          </p:txBody>
        </p:sp>
        <p:sp>
          <p:nvSpPr>
            <p:cNvPr id="76" name="TextBox 75">
              <a:extLst>
                <a:ext uri="{FF2B5EF4-FFF2-40B4-BE49-F238E27FC236}">
                  <a16:creationId xmlns:a16="http://schemas.microsoft.com/office/drawing/2014/main" id="{1E069287-258A-412E-B3A2-39BA4FF22A17}"/>
                </a:ext>
              </a:extLst>
            </p:cNvPr>
            <p:cNvSpPr txBox="1"/>
            <p:nvPr/>
          </p:nvSpPr>
          <p:spPr>
            <a:xfrm>
              <a:off x="7524328" y="400506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0x08000148</a:t>
              </a:r>
            </a:p>
          </p:txBody>
        </p:sp>
        <p:sp>
          <p:nvSpPr>
            <p:cNvPr id="77" name="TextBox 76">
              <a:extLst>
                <a:ext uri="{FF2B5EF4-FFF2-40B4-BE49-F238E27FC236}">
                  <a16:creationId xmlns:a16="http://schemas.microsoft.com/office/drawing/2014/main" id="{51A7D9DE-5874-42C6-AD35-5115262EC851}"/>
                </a:ext>
              </a:extLst>
            </p:cNvPr>
            <p:cNvSpPr txBox="1"/>
            <p:nvPr/>
          </p:nvSpPr>
          <p:spPr>
            <a:xfrm>
              <a:off x="7524328" y="508518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0x08000154</a:t>
              </a:r>
            </a:p>
          </p:txBody>
        </p:sp>
        <p:sp>
          <p:nvSpPr>
            <p:cNvPr id="78" name="TextBox 77">
              <a:extLst>
                <a:ext uri="{FF2B5EF4-FFF2-40B4-BE49-F238E27FC236}">
                  <a16:creationId xmlns:a16="http://schemas.microsoft.com/office/drawing/2014/main" id="{513B8999-D3D9-4F43-8C9E-82438250D77F}"/>
                </a:ext>
              </a:extLst>
            </p:cNvPr>
            <p:cNvSpPr txBox="1"/>
            <p:nvPr/>
          </p:nvSpPr>
          <p:spPr>
            <a:xfrm>
              <a:off x="7524328" y="544522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0x08000158</a:t>
              </a:r>
            </a:p>
          </p:txBody>
        </p:sp>
        <p:sp>
          <p:nvSpPr>
            <p:cNvPr id="94" name="TextBox 93">
              <a:extLst>
                <a:ext uri="{FF2B5EF4-FFF2-40B4-BE49-F238E27FC236}">
                  <a16:creationId xmlns:a16="http://schemas.microsoft.com/office/drawing/2014/main" id="{3C2573E0-C40D-4E41-BD5F-1D172D666C08}"/>
                </a:ext>
              </a:extLst>
            </p:cNvPr>
            <p:cNvSpPr txBox="1"/>
            <p:nvPr/>
          </p:nvSpPr>
          <p:spPr>
            <a:xfrm>
              <a:off x="7524328" y="256490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0x08000138</a:t>
              </a:r>
            </a:p>
          </p:txBody>
        </p:sp>
        <p:sp>
          <p:nvSpPr>
            <p:cNvPr id="95" name="TextBox 94">
              <a:extLst>
                <a:ext uri="{FF2B5EF4-FFF2-40B4-BE49-F238E27FC236}">
                  <a16:creationId xmlns:a16="http://schemas.microsoft.com/office/drawing/2014/main" id="{DD22831F-0EF8-44F3-9C8E-2A612AADC3B1}"/>
                </a:ext>
              </a:extLst>
            </p:cNvPr>
            <p:cNvSpPr txBox="1"/>
            <p:nvPr/>
          </p:nvSpPr>
          <p:spPr>
            <a:xfrm>
              <a:off x="7524328" y="2924944"/>
              <a:ext cx="139107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0x0800013C</a:t>
              </a:r>
            </a:p>
          </p:txBody>
        </p:sp>
        <p:sp>
          <p:nvSpPr>
            <p:cNvPr id="96" name="TextBox 95">
              <a:extLst>
                <a:ext uri="{FF2B5EF4-FFF2-40B4-BE49-F238E27FC236}">
                  <a16:creationId xmlns:a16="http://schemas.microsoft.com/office/drawing/2014/main" id="{92B3A8F5-3F2E-425C-B12A-3663AC19A6EB}"/>
                </a:ext>
              </a:extLst>
            </p:cNvPr>
            <p:cNvSpPr txBox="1"/>
            <p:nvPr/>
          </p:nvSpPr>
          <p:spPr>
            <a:xfrm>
              <a:off x="7524328" y="364502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0x08000144</a:t>
              </a:r>
            </a:p>
          </p:txBody>
        </p:sp>
        <p:sp>
          <p:nvSpPr>
            <p:cNvPr id="97" name="TextBox 96">
              <a:extLst>
                <a:ext uri="{FF2B5EF4-FFF2-40B4-BE49-F238E27FC236}">
                  <a16:creationId xmlns:a16="http://schemas.microsoft.com/office/drawing/2014/main" id="{01A5F5F8-827C-4C56-A65B-7F7AB55856C1}"/>
                </a:ext>
              </a:extLst>
            </p:cNvPr>
            <p:cNvSpPr txBox="1"/>
            <p:nvPr/>
          </p:nvSpPr>
          <p:spPr>
            <a:xfrm>
              <a:off x="7524328" y="5805264"/>
              <a:ext cx="139107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0x0800015C</a:t>
              </a:r>
            </a:p>
          </p:txBody>
        </p:sp>
      </p:grpSp>
      <p:sp>
        <p:nvSpPr>
          <p:cNvPr id="9" name="TextBox 8">
            <a:extLst>
              <a:ext uri="{FF2B5EF4-FFF2-40B4-BE49-F238E27FC236}">
                <a16:creationId xmlns:a16="http://schemas.microsoft.com/office/drawing/2014/main" id="{BCD4A34E-75A6-E086-5AB6-E22F5AC88A59}"/>
              </a:ext>
            </a:extLst>
          </p:cNvPr>
          <p:cNvSpPr txBox="1"/>
          <p:nvPr/>
        </p:nvSpPr>
        <p:spPr>
          <a:xfrm>
            <a:off x="7955936" y="891841"/>
            <a:ext cx="752264" cy="400110"/>
          </a:xfrm>
          <a:prstGeom prst="rect">
            <a:avLst/>
          </a:prstGeom>
          <a:noFill/>
        </p:spPr>
        <p:txBody>
          <a:bodyPr wrap="square">
            <a:spAutoFit/>
          </a:bodyPr>
          <a:lstStyle/>
          <a:p>
            <a:r>
              <a:rPr lang="en-GB" sz="2000" dirty="0"/>
              <a:t>Stack</a:t>
            </a:r>
          </a:p>
        </p:txBody>
      </p:sp>
    </p:spTree>
    <p:extLst>
      <p:ext uri="{BB962C8B-B14F-4D97-AF65-F5344CB8AC3E}">
        <p14:creationId xmlns:p14="http://schemas.microsoft.com/office/powerpoint/2010/main" val="153035612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14239"/>
            <a:ext cx="8229600" cy="914400"/>
          </a:xfrm>
        </p:spPr>
        <p:txBody>
          <a:bodyPr/>
          <a:lstStyle/>
          <a:p>
            <a:r>
              <a:rPr lang="en-GB" dirty="0"/>
              <a:t>Example: R0 = R0</a:t>
            </a:r>
            <a:r>
              <a:rPr lang="en-GB" baseline="30000" dirty="0"/>
              <a:t>4</a:t>
            </a:r>
          </a:p>
        </p:txBody>
      </p:sp>
      <p:sp>
        <p:nvSpPr>
          <p:cNvPr id="4" name="Content Placeholder 3"/>
          <p:cNvSpPr>
            <a:spLocks noGrp="1"/>
          </p:cNvSpPr>
          <p:nvPr>
            <p:ph sz="half" idx="1"/>
          </p:nvPr>
        </p:nvSpPr>
        <p:spPr>
          <a:xfrm>
            <a:off x="1981200" y="1295401"/>
            <a:ext cx="2386608" cy="4906963"/>
          </a:xfrm>
        </p:spPr>
        <p:style>
          <a:lnRef idx="2">
            <a:schemeClr val="accent1"/>
          </a:lnRef>
          <a:fillRef idx="1">
            <a:schemeClr val="lt1"/>
          </a:fillRef>
          <a:effectRef idx="0">
            <a:schemeClr val="accent1"/>
          </a:effectRef>
          <a:fontRef idx="minor">
            <a:schemeClr val="dk1"/>
          </a:fontRef>
        </p:style>
        <p:txBody>
          <a:bodyPr>
            <a:noAutofit/>
          </a:bodyPr>
          <a:lstStyle/>
          <a:p>
            <a:pPr>
              <a:buNone/>
            </a:pPr>
            <a:r>
              <a:rPr lang="en-GB" sz="1800" b="1" dirty="0">
                <a:latin typeface="Courier New" pitchFamily="49" charset="0"/>
                <a:cs typeface="Courier New" pitchFamily="49" charset="0"/>
              </a:rPr>
              <a:t>		MOV R0,#2</a:t>
            </a:r>
          </a:p>
          <a:p>
            <a:pPr>
              <a:buNone/>
            </a:pPr>
            <a:r>
              <a:rPr lang="en-GB" sz="1800" b="1" dirty="0">
                <a:latin typeface="Courier New" pitchFamily="49" charset="0"/>
                <a:cs typeface="Courier New" pitchFamily="49" charset="0"/>
              </a:rPr>
              <a:t>		BL QUAD</a:t>
            </a:r>
          </a:p>
          <a:p>
            <a:pPr>
              <a:buNone/>
            </a:pPr>
            <a:r>
              <a:rPr lang="en-GB" sz="1800" b="1" dirty="0">
                <a:latin typeface="Courier New" pitchFamily="49" charset="0"/>
                <a:cs typeface="Courier New" pitchFamily="49" charset="0"/>
              </a:rPr>
              <a:t>		</a:t>
            </a:r>
            <a:r>
              <a:rPr lang="en-GB" sz="1800" b="1" dirty="0">
                <a:solidFill>
                  <a:srgbClr val="FF0000"/>
                </a:solidFill>
                <a:latin typeface="Courier New" pitchFamily="49" charset="0"/>
                <a:cs typeface="Courier New" pitchFamily="49" charset="0"/>
              </a:rPr>
              <a:t>B ENDL</a:t>
            </a:r>
          </a:p>
          <a:p>
            <a:pPr>
              <a:buNone/>
            </a:pPr>
            <a:endParaRPr lang="en-GB" sz="1800" b="1" dirty="0">
              <a:solidFill>
                <a:srgbClr val="FF0000"/>
              </a:solidFill>
              <a:latin typeface="Courier New" pitchFamily="49" charset="0"/>
              <a:cs typeface="Courier New" pitchFamily="49" charset="0"/>
            </a:endParaRPr>
          </a:p>
          <a:p>
            <a:pPr>
              <a:buNone/>
            </a:pPr>
            <a:r>
              <a:rPr lang="en-GB" sz="1800" b="1" dirty="0">
                <a:latin typeface="Courier New" pitchFamily="49" charset="0"/>
                <a:cs typeface="Courier New" pitchFamily="49" charset="0"/>
              </a:rPr>
              <a:t>SQ		MUL R0,R0</a:t>
            </a:r>
          </a:p>
          <a:p>
            <a:pPr>
              <a:buNone/>
            </a:pPr>
            <a:r>
              <a:rPr lang="en-GB" sz="1800" b="1" dirty="0">
                <a:latin typeface="Courier New" pitchFamily="49" charset="0"/>
                <a:cs typeface="Courier New" pitchFamily="49" charset="0"/>
              </a:rPr>
              <a:t>		BX LR</a:t>
            </a:r>
          </a:p>
          <a:p>
            <a:pPr>
              <a:buNone/>
            </a:pPr>
            <a:endParaRPr lang="en-GB" sz="1800" b="1" dirty="0">
              <a:latin typeface="Courier New" pitchFamily="49" charset="0"/>
              <a:cs typeface="Courier New" pitchFamily="49" charset="0"/>
            </a:endParaRPr>
          </a:p>
          <a:p>
            <a:pPr>
              <a:buNone/>
            </a:pPr>
            <a:r>
              <a:rPr lang="en-GB" sz="1800" b="1" dirty="0">
                <a:latin typeface="Courier New" pitchFamily="49" charset="0"/>
                <a:cs typeface="Courier New" pitchFamily="49" charset="0"/>
              </a:rPr>
              <a:t>QUAD	PUSH {LR}</a:t>
            </a:r>
          </a:p>
          <a:p>
            <a:pPr>
              <a:buNone/>
            </a:pPr>
            <a:r>
              <a:rPr lang="en-GB" sz="1800" b="1" dirty="0">
                <a:latin typeface="Courier New" pitchFamily="49" charset="0"/>
                <a:cs typeface="Courier New" pitchFamily="49" charset="0"/>
              </a:rPr>
              <a:t>		BL SQ</a:t>
            </a:r>
          </a:p>
          <a:p>
            <a:pPr>
              <a:buNone/>
            </a:pPr>
            <a:r>
              <a:rPr lang="en-GB" sz="1800" b="1" dirty="0">
                <a:latin typeface="Courier New" pitchFamily="49" charset="0"/>
                <a:cs typeface="Courier New" pitchFamily="49" charset="0"/>
              </a:rPr>
              <a:t>		BL SQ</a:t>
            </a:r>
          </a:p>
          <a:p>
            <a:pPr>
              <a:buNone/>
            </a:pPr>
            <a:r>
              <a:rPr lang="en-GB" sz="1800" b="1" dirty="0">
                <a:latin typeface="Courier New" pitchFamily="49" charset="0"/>
                <a:cs typeface="Courier New" pitchFamily="49" charset="0"/>
              </a:rPr>
              <a:t>		POP {LR}</a:t>
            </a:r>
          </a:p>
          <a:p>
            <a:pPr>
              <a:buNone/>
            </a:pPr>
            <a:r>
              <a:rPr lang="en-GB" sz="1800" b="1" dirty="0">
                <a:latin typeface="Courier New" pitchFamily="49" charset="0"/>
                <a:cs typeface="Courier New" pitchFamily="49" charset="0"/>
              </a:rPr>
              <a:t>		BX LR</a:t>
            </a:r>
          </a:p>
          <a:p>
            <a:pPr>
              <a:buNone/>
            </a:pPr>
            <a:r>
              <a:rPr lang="en-GB" sz="1800" b="1" dirty="0">
                <a:latin typeface="Courier New" pitchFamily="49" charset="0"/>
                <a:cs typeface="Courier New" pitchFamily="49" charset="0"/>
              </a:rPr>
              <a:t>ENDL	...</a:t>
            </a:r>
          </a:p>
        </p:txBody>
      </p:sp>
      <p:sp>
        <p:nvSpPr>
          <p:cNvPr id="30" name="Rectangle 29"/>
          <p:cNvSpPr/>
          <p:nvPr/>
        </p:nvSpPr>
        <p:spPr>
          <a:xfrm>
            <a:off x="7752184" y="436510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PUSH {LR}</a:t>
            </a:r>
          </a:p>
        </p:txBody>
      </p:sp>
      <p:sp>
        <p:nvSpPr>
          <p:cNvPr id="35" name="Rectangle 34"/>
          <p:cNvSpPr/>
          <p:nvPr/>
        </p:nvSpPr>
        <p:spPr>
          <a:xfrm>
            <a:off x="7752184" y="5445224"/>
            <a:ext cx="1296144" cy="360040"/>
          </a:xfrm>
          <a:prstGeom prst="rect">
            <a:avLst/>
          </a:prstGeom>
          <a:solidFill>
            <a:schemeClr val="bg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POP {LR}</a:t>
            </a:r>
          </a:p>
        </p:txBody>
      </p:sp>
      <p:sp>
        <p:nvSpPr>
          <p:cNvPr id="36" name="Rectangle 35"/>
          <p:cNvSpPr/>
          <p:nvPr/>
        </p:nvSpPr>
        <p:spPr>
          <a:xfrm>
            <a:off x="7752184" y="472514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BL SQ </a:t>
            </a:r>
          </a:p>
        </p:txBody>
      </p:sp>
      <p:sp>
        <p:nvSpPr>
          <p:cNvPr id="37" name="Rectangle 36"/>
          <p:cNvSpPr/>
          <p:nvPr/>
        </p:nvSpPr>
        <p:spPr>
          <a:xfrm>
            <a:off x="7752184" y="328498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FF00FF"/>
                </a:solidFill>
              </a:rPr>
              <a:t>B ENDL</a:t>
            </a:r>
          </a:p>
        </p:txBody>
      </p:sp>
      <p:sp>
        <p:nvSpPr>
          <p:cNvPr id="38" name="Rectangle 37"/>
          <p:cNvSpPr/>
          <p:nvPr/>
        </p:nvSpPr>
        <p:spPr>
          <a:xfrm>
            <a:off x="7752184" y="508518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BL SQ</a:t>
            </a:r>
          </a:p>
        </p:txBody>
      </p:sp>
      <p:sp>
        <p:nvSpPr>
          <p:cNvPr id="39" name="Rectangle 38"/>
          <p:cNvSpPr/>
          <p:nvPr/>
        </p:nvSpPr>
        <p:spPr>
          <a:xfrm>
            <a:off x="7752184" y="400506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BX LR</a:t>
            </a:r>
          </a:p>
        </p:txBody>
      </p:sp>
      <p:sp>
        <p:nvSpPr>
          <p:cNvPr id="44" name="Rectangle 43"/>
          <p:cNvSpPr/>
          <p:nvPr/>
        </p:nvSpPr>
        <p:spPr>
          <a:xfrm>
            <a:off x="7752184" y="126876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solidFill>
                  <a:schemeClr val="tx1"/>
                </a:solidFill>
              </a:rPr>
              <a:t>xxxxxxxx</a:t>
            </a:r>
            <a:endParaRPr lang="en-GB" dirty="0">
              <a:solidFill>
                <a:schemeClr val="tx1"/>
              </a:solidFill>
            </a:endParaRPr>
          </a:p>
        </p:txBody>
      </p:sp>
      <p:sp>
        <p:nvSpPr>
          <p:cNvPr id="46" name="Rectangle 45"/>
          <p:cNvSpPr/>
          <p:nvPr/>
        </p:nvSpPr>
        <p:spPr>
          <a:xfrm>
            <a:off x="7752184"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47" name="Rectangle 46"/>
          <p:cNvSpPr/>
          <p:nvPr/>
        </p:nvSpPr>
        <p:spPr>
          <a:xfrm>
            <a:off x="7752184" y="198884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p:cNvSpPr/>
          <p:nvPr/>
        </p:nvSpPr>
        <p:spPr>
          <a:xfrm>
            <a:off x="7752184" y="256490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MOV R0,#2</a:t>
            </a:r>
          </a:p>
        </p:txBody>
      </p:sp>
      <p:sp>
        <p:nvSpPr>
          <p:cNvPr id="54" name="Rectangle 53"/>
          <p:cNvSpPr/>
          <p:nvPr/>
        </p:nvSpPr>
        <p:spPr>
          <a:xfrm>
            <a:off x="7752184" y="292494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BL QUAD</a:t>
            </a:r>
          </a:p>
        </p:txBody>
      </p:sp>
      <p:sp>
        <p:nvSpPr>
          <p:cNvPr id="55" name="Rectangle 54"/>
          <p:cNvSpPr/>
          <p:nvPr/>
        </p:nvSpPr>
        <p:spPr>
          <a:xfrm>
            <a:off x="7752184" y="580526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BX LR</a:t>
            </a:r>
          </a:p>
        </p:txBody>
      </p:sp>
      <p:sp>
        <p:nvSpPr>
          <p:cNvPr id="56" name="Rectangle 55"/>
          <p:cNvSpPr/>
          <p:nvPr/>
        </p:nvSpPr>
        <p:spPr>
          <a:xfrm>
            <a:off x="7752184" y="3645024"/>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MUL R0,R0</a:t>
            </a:r>
          </a:p>
        </p:txBody>
      </p:sp>
      <p:grpSp>
        <p:nvGrpSpPr>
          <p:cNvPr id="3" name="Group 66"/>
          <p:cNvGrpSpPr/>
          <p:nvPr/>
        </p:nvGrpSpPr>
        <p:grpSpPr>
          <a:xfrm>
            <a:off x="5303912" y="2204864"/>
            <a:ext cx="1872208" cy="369332"/>
            <a:chOff x="4716016" y="1628800"/>
            <a:chExt cx="1872208" cy="369332"/>
          </a:xfrm>
        </p:grpSpPr>
        <p:sp>
          <p:nvSpPr>
            <p:cNvPr id="61" name="Rectangle 60"/>
            <p:cNvSpPr/>
            <p:nvPr/>
          </p:nvSpPr>
          <p:spPr>
            <a:xfrm>
              <a:off x="5292080"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0x10</a:t>
              </a:r>
            </a:p>
          </p:txBody>
        </p:sp>
        <p:sp>
          <p:nvSpPr>
            <p:cNvPr id="62" name="TextBox 61"/>
            <p:cNvSpPr txBox="1"/>
            <p:nvPr/>
          </p:nvSpPr>
          <p:spPr>
            <a:xfrm>
              <a:off x="4716016" y="1628800"/>
              <a:ext cx="576064" cy="369332"/>
            </a:xfrm>
            <a:prstGeom prst="rect">
              <a:avLst/>
            </a:prstGeom>
            <a:noFill/>
          </p:spPr>
          <p:txBody>
            <a:bodyPr wrap="square" rtlCol="0">
              <a:spAutoFit/>
            </a:bodyPr>
            <a:lstStyle/>
            <a:p>
              <a:r>
                <a:rPr lang="en-GB" dirty="0"/>
                <a:t>R0</a:t>
              </a:r>
            </a:p>
          </p:txBody>
        </p:sp>
      </p:grpSp>
      <p:grpSp>
        <p:nvGrpSpPr>
          <p:cNvPr id="5" name="Group 72"/>
          <p:cNvGrpSpPr/>
          <p:nvPr/>
        </p:nvGrpSpPr>
        <p:grpSpPr>
          <a:xfrm>
            <a:off x="5303912" y="4149080"/>
            <a:ext cx="1872208" cy="369332"/>
            <a:chOff x="4716016" y="1628800"/>
            <a:chExt cx="1872208" cy="369332"/>
          </a:xfrm>
        </p:grpSpPr>
        <p:sp>
          <p:nvSpPr>
            <p:cNvPr id="67" name="Rectangle 66"/>
            <p:cNvSpPr/>
            <p:nvPr/>
          </p:nvSpPr>
          <p:spPr>
            <a:xfrm>
              <a:off x="5292080"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TextBox 67"/>
            <p:cNvSpPr txBox="1"/>
            <p:nvPr/>
          </p:nvSpPr>
          <p:spPr>
            <a:xfrm>
              <a:off x="4716016" y="1628800"/>
              <a:ext cx="576064" cy="369332"/>
            </a:xfrm>
            <a:prstGeom prst="rect">
              <a:avLst/>
            </a:prstGeom>
            <a:noFill/>
          </p:spPr>
          <p:txBody>
            <a:bodyPr wrap="square" rtlCol="0">
              <a:spAutoFit/>
            </a:bodyPr>
            <a:lstStyle/>
            <a:p>
              <a:r>
                <a:rPr lang="en-GB" dirty="0"/>
                <a:t>PC</a:t>
              </a:r>
            </a:p>
          </p:txBody>
        </p:sp>
      </p:grpSp>
      <p:sp>
        <p:nvSpPr>
          <p:cNvPr id="69" name="TextBox 68"/>
          <p:cNvSpPr txBox="1"/>
          <p:nvPr/>
        </p:nvSpPr>
        <p:spPr>
          <a:xfrm>
            <a:off x="5879976" y="4149080"/>
            <a:ext cx="1368152" cy="369332"/>
          </a:xfrm>
          <a:prstGeom prst="rect">
            <a:avLst/>
          </a:prstGeom>
          <a:noFill/>
        </p:spPr>
        <p:txBody>
          <a:bodyPr wrap="square" rtlCol="0">
            <a:spAutoFit/>
          </a:bodyPr>
          <a:lstStyle/>
          <a:p>
            <a:pPr algn="ctr"/>
            <a:r>
              <a:rPr lang="en-GB" dirty="0">
                <a:solidFill>
                  <a:srgbClr val="FF0000"/>
                </a:solidFill>
              </a:rPr>
              <a:t>0x08000140</a:t>
            </a:r>
          </a:p>
        </p:txBody>
      </p:sp>
      <p:grpSp>
        <p:nvGrpSpPr>
          <p:cNvPr id="6" name="Group 82"/>
          <p:cNvGrpSpPr/>
          <p:nvPr/>
        </p:nvGrpSpPr>
        <p:grpSpPr>
          <a:xfrm>
            <a:off x="5303912" y="3789040"/>
            <a:ext cx="1872208" cy="369332"/>
            <a:chOff x="4716016" y="1628800"/>
            <a:chExt cx="1872208" cy="369332"/>
          </a:xfrm>
        </p:grpSpPr>
        <p:sp>
          <p:nvSpPr>
            <p:cNvPr id="74" name="Rectangle 73"/>
            <p:cNvSpPr/>
            <p:nvPr/>
          </p:nvSpPr>
          <p:spPr>
            <a:xfrm>
              <a:off x="5292080"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5" name="TextBox 74"/>
            <p:cNvSpPr txBox="1"/>
            <p:nvPr/>
          </p:nvSpPr>
          <p:spPr>
            <a:xfrm>
              <a:off x="4716016" y="1628800"/>
              <a:ext cx="576064" cy="369332"/>
            </a:xfrm>
            <a:prstGeom prst="rect">
              <a:avLst/>
            </a:prstGeom>
            <a:noFill/>
          </p:spPr>
          <p:txBody>
            <a:bodyPr wrap="square" rtlCol="0">
              <a:spAutoFit/>
            </a:bodyPr>
            <a:lstStyle/>
            <a:p>
              <a:r>
                <a:rPr lang="en-GB" dirty="0"/>
                <a:t>LR</a:t>
              </a:r>
            </a:p>
          </p:txBody>
        </p:sp>
      </p:grpSp>
      <p:grpSp>
        <p:nvGrpSpPr>
          <p:cNvPr id="7" name="Group 88"/>
          <p:cNvGrpSpPr/>
          <p:nvPr/>
        </p:nvGrpSpPr>
        <p:grpSpPr>
          <a:xfrm>
            <a:off x="5303912" y="3429000"/>
            <a:ext cx="1872208" cy="369332"/>
            <a:chOff x="4716016" y="1628800"/>
            <a:chExt cx="1872208" cy="369332"/>
          </a:xfrm>
        </p:grpSpPr>
        <p:sp>
          <p:nvSpPr>
            <p:cNvPr id="80" name="Rectangle 79"/>
            <p:cNvSpPr/>
            <p:nvPr/>
          </p:nvSpPr>
          <p:spPr>
            <a:xfrm>
              <a:off x="5292080" y="16288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TextBox 80"/>
            <p:cNvSpPr txBox="1"/>
            <p:nvPr/>
          </p:nvSpPr>
          <p:spPr>
            <a:xfrm>
              <a:off x="4716016" y="1628800"/>
              <a:ext cx="576064" cy="369332"/>
            </a:xfrm>
            <a:prstGeom prst="rect">
              <a:avLst/>
            </a:prstGeom>
            <a:noFill/>
          </p:spPr>
          <p:txBody>
            <a:bodyPr wrap="square" rtlCol="0">
              <a:spAutoFit/>
            </a:bodyPr>
            <a:lstStyle/>
            <a:p>
              <a:r>
                <a:rPr lang="en-GB" dirty="0"/>
                <a:t>SP</a:t>
              </a:r>
            </a:p>
          </p:txBody>
        </p:sp>
      </p:grpSp>
      <p:sp>
        <p:nvSpPr>
          <p:cNvPr id="82" name="TextBox 81"/>
          <p:cNvSpPr txBox="1"/>
          <p:nvPr/>
        </p:nvSpPr>
        <p:spPr>
          <a:xfrm>
            <a:off x="5879976" y="3429000"/>
            <a:ext cx="1368152" cy="369332"/>
          </a:xfrm>
          <a:prstGeom prst="rect">
            <a:avLst/>
          </a:prstGeom>
          <a:noFill/>
        </p:spPr>
        <p:txBody>
          <a:bodyPr wrap="square" rtlCol="0">
            <a:spAutoFit/>
          </a:bodyPr>
          <a:lstStyle/>
          <a:p>
            <a:pPr algn="ctr"/>
            <a:r>
              <a:rPr lang="en-GB" dirty="0">
                <a:solidFill>
                  <a:srgbClr val="3333FF"/>
                </a:solidFill>
              </a:rPr>
              <a:t>0x20000200</a:t>
            </a:r>
          </a:p>
        </p:txBody>
      </p:sp>
      <p:sp>
        <p:nvSpPr>
          <p:cNvPr id="66" name="TextBox 65"/>
          <p:cNvSpPr txBox="1"/>
          <p:nvPr/>
        </p:nvSpPr>
        <p:spPr>
          <a:xfrm>
            <a:off x="5879976" y="3789040"/>
            <a:ext cx="1368152" cy="369332"/>
          </a:xfrm>
          <a:prstGeom prst="rect">
            <a:avLst/>
          </a:prstGeom>
          <a:noFill/>
        </p:spPr>
        <p:txBody>
          <a:bodyPr wrap="square" rtlCol="0">
            <a:spAutoFit/>
          </a:bodyPr>
          <a:lstStyle/>
          <a:p>
            <a:pPr algn="ctr"/>
            <a:r>
              <a:rPr lang="en-GB" dirty="0">
                <a:solidFill>
                  <a:srgbClr val="FF00FF"/>
                </a:solidFill>
              </a:rPr>
              <a:t>0x08000140</a:t>
            </a:r>
          </a:p>
        </p:txBody>
      </p:sp>
      <p:sp>
        <p:nvSpPr>
          <p:cNvPr id="60" name="TextBox 59"/>
          <p:cNvSpPr txBox="1"/>
          <p:nvPr/>
        </p:nvSpPr>
        <p:spPr>
          <a:xfrm>
            <a:off x="7752184" y="1600200"/>
            <a:ext cx="1368152" cy="369332"/>
          </a:xfrm>
          <a:prstGeom prst="rect">
            <a:avLst/>
          </a:prstGeom>
          <a:noFill/>
        </p:spPr>
        <p:txBody>
          <a:bodyPr wrap="square" rtlCol="0">
            <a:spAutoFit/>
          </a:bodyPr>
          <a:lstStyle/>
          <a:p>
            <a:pPr algn="ctr"/>
            <a:r>
              <a:rPr lang="en-GB" dirty="0">
                <a:solidFill>
                  <a:srgbClr val="3333FF"/>
                </a:solidFill>
              </a:rPr>
              <a:t>0x08000140</a:t>
            </a:r>
          </a:p>
        </p:txBody>
      </p:sp>
      <p:sp>
        <p:nvSpPr>
          <p:cNvPr id="52" name="TextBox 51"/>
          <p:cNvSpPr txBox="1"/>
          <p:nvPr/>
        </p:nvSpPr>
        <p:spPr>
          <a:xfrm>
            <a:off x="7320136" y="3645024"/>
            <a:ext cx="504056" cy="369332"/>
          </a:xfrm>
          <a:prstGeom prst="rect">
            <a:avLst/>
          </a:prstGeom>
          <a:noFill/>
        </p:spPr>
        <p:txBody>
          <a:bodyPr wrap="square" rtlCol="0">
            <a:spAutoFit/>
          </a:bodyPr>
          <a:lstStyle/>
          <a:p>
            <a:pPr algn="ctr"/>
            <a:r>
              <a:rPr lang="en-GB" dirty="0"/>
              <a:t>SQ</a:t>
            </a:r>
          </a:p>
        </p:txBody>
      </p:sp>
      <p:sp>
        <p:nvSpPr>
          <p:cNvPr id="53" name="TextBox 52"/>
          <p:cNvSpPr txBox="1"/>
          <p:nvPr/>
        </p:nvSpPr>
        <p:spPr>
          <a:xfrm>
            <a:off x="7104112" y="4365104"/>
            <a:ext cx="792088" cy="338554"/>
          </a:xfrm>
          <a:prstGeom prst="rect">
            <a:avLst/>
          </a:prstGeom>
          <a:noFill/>
        </p:spPr>
        <p:txBody>
          <a:bodyPr wrap="square" rtlCol="0">
            <a:spAutoFit/>
          </a:bodyPr>
          <a:lstStyle/>
          <a:p>
            <a:pPr algn="ctr"/>
            <a:r>
              <a:rPr lang="en-GB" sz="1600" dirty="0"/>
              <a:t>QUAD</a:t>
            </a:r>
          </a:p>
        </p:txBody>
      </p:sp>
      <p:sp>
        <p:nvSpPr>
          <p:cNvPr id="8" name="Slide Number Placeholder 7"/>
          <p:cNvSpPr>
            <a:spLocks noGrp="1"/>
          </p:cNvSpPr>
          <p:nvPr>
            <p:ph type="sldNum" sz="quarter" idx="12"/>
          </p:nvPr>
        </p:nvSpPr>
        <p:spPr/>
        <p:txBody>
          <a:bodyPr/>
          <a:lstStyle/>
          <a:p>
            <a:fld id="{EA7C8D44-3667-46F6-9772-CC52308E2A7F}" type="slidenum">
              <a:rPr kumimoji="0" lang="en-US" smtClean="0"/>
              <a:pPr/>
              <a:t>48</a:t>
            </a:fld>
            <a:endParaRPr kumimoji="0" lang="en-US"/>
          </a:p>
        </p:txBody>
      </p:sp>
      <p:cxnSp>
        <p:nvCxnSpPr>
          <p:cNvPr id="57" name="Straight Arrow Connector 56"/>
          <p:cNvCxnSpPr/>
          <p:nvPr/>
        </p:nvCxnSpPr>
        <p:spPr>
          <a:xfrm flipV="1">
            <a:off x="7176120" y="1447800"/>
            <a:ext cx="576064" cy="2155594"/>
          </a:xfrm>
          <a:prstGeom prst="straightConnector1">
            <a:avLst/>
          </a:prstGeom>
          <a:ln w="28575">
            <a:solidFill>
              <a:srgbClr val="3333FF"/>
            </a:solidFill>
            <a:tailEnd type="arrow"/>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endCxn id="37" idx="1"/>
          </p:cNvCxnSpPr>
          <p:nvPr/>
        </p:nvCxnSpPr>
        <p:spPr>
          <a:xfrm flipV="1">
            <a:off x="7176120" y="3465004"/>
            <a:ext cx="576064" cy="86409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9" name="Straight Arrow Connector 78"/>
          <p:cNvCxnSpPr/>
          <p:nvPr/>
        </p:nvCxnSpPr>
        <p:spPr>
          <a:xfrm flipV="1">
            <a:off x="7176120" y="3465004"/>
            <a:ext cx="576064" cy="504056"/>
          </a:xfrm>
          <a:prstGeom prst="straightConnector1">
            <a:avLst/>
          </a:prstGeom>
          <a:ln w="28575">
            <a:solidFill>
              <a:srgbClr val="FF00FF"/>
            </a:solidFill>
            <a:tailEnd type="arrow"/>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4FBDE6CD-F5AA-40C2-AC23-02036D0F8E7C}"/>
              </a:ext>
            </a:extLst>
          </p:cNvPr>
          <p:cNvSpPr txBox="1"/>
          <p:nvPr/>
        </p:nvSpPr>
        <p:spPr>
          <a:xfrm>
            <a:off x="9048328" y="1268760"/>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0x20000200</a:t>
            </a:r>
          </a:p>
        </p:txBody>
      </p:sp>
      <p:sp>
        <p:nvSpPr>
          <p:cNvPr id="63" name="TextBox 62">
            <a:extLst>
              <a:ext uri="{FF2B5EF4-FFF2-40B4-BE49-F238E27FC236}">
                <a16:creationId xmlns:a16="http://schemas.microsoft.com/office/drawing/2014/main" id="{47E82F90-78FE-47A5-AE2E-12FDEE400145}"/>
              </a:ext>
            </a:extLst>
          </p:cNvPr>
          <p:cNvSpPr txBox="1"/>
          <p:nvPr/>
        </p:nvSpPr>
        <p:spPr>
          <a:xfrm>
            <a:off x="9048328" y="1628800"/>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0x200001FC</a:t>
            </a:r>
          </a:p>
        </p:txBody>
      </p:sp>
      <p:sp>
        <p:nvSpPr>
          <p:cNvPr id="64" name="TextBox 63">
            <a:extLst>
              <a:ext uri="{FF2B5EF4-FFF2-40B4-BE49-F238E27FC236}">
                <a16:creationId xmlns:a16="http://schemas.microsoft.com/office/drawing/2014/main" id="{4357A402-1752-4A9C-BB00-F5F0112A9DB0}"/>
              </a:ext>
            </a:extLst>
          </p:cNvPr>
          <p:cNvSpPr txBox="1"/>
          <p:nvPr/>
        </p:nvSpPr>
        <p:spPr>
          <a:xfrm>
            <a:off x="9048328" y="1988840"/>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0x200001F8</a:t>
            </a:r>
          </a:p>
        </p:txBody>
      </p:sp>
      <p:grpSp>
        <p:nvGrpSpPr>
          <p:cNvPr id="65" name="Group 64">
            <a:extLst>
              <a:ext uri="{FF2B5EF4-FFF2-40B4-BE49-F238E27FC236}">
                <a16:creationId xmlns:a16="http://schemas.microsoft.com/office/drawing/2014/main" id="{D5185DC4-0456-4C04-BDD8-3572CAF761B4}"/>
              </a:ext>
            </a:extLst>
          </p:cNvPr>
          <p:cNvGrpSpPr/>
          <p:nvPr/>
        </p:nvGrpSpPr>
        <p:grpSpPr>
          <a:xfrm>
            <a:off x="9048328" y="2564904"/>
            <a:ext cx="1391072" cy="3578914"/>
            <a:chOff x="7524328" y="2564904"/>
            <a:chExt cx="1391072" cy="3578914"/>
          </a:xfrm>
        </p:grpSpPr>
        <p:sp>
          <p:nvSpPr>
            <p:cNvPr id="70" name="TextBox 69">
              <a:extLst>
                <a:ext uri="{FF2B5EF4-FFF2-40B4-BE49-F238E27FC236}">
                  <a16:creationId xmlns:a16="http://schemas.microsoft.com/office/drawing/2014/main" id="{829AC72C-7995-4F39-B746-3414B942AD51}"/>
                </a:ext>
              </a:extLst>
            </p:cNvPr>
            <p:cNvSpPr txBox="1"/>
            <p:nvPr/>
          </p:nvSpPr>
          <p:spPr>
            <a:xfrm>
              <a:off x="7524328" y="4365104"/>
              <a:ext cx="139107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0x0800014C</a:t>
              </a:r>
            </a:p>
          </p:txBody>
        </p:sp>
        <p:sp>
          <p:nvSpPr>
            <p:cNvPr id="72" name="TextBox 71">
              <a:extLst>
                <a:ext uri="{FF2B5EF4-FFF2-40B4-BE49-F238E27FC236}">
                  <a16:creationId xmlns:a16="http://schemas.microsoft.com/office/drawing/2014/main" id="{0A9962CF-E7D0-4F6C-8644-ED7D2849EAC4}"/>
                </a:ext>
              </a:extLst>
            </p:cNvPr>
            <p:cNvSpPr txBox="1"/>
            <p:nvPr/>
          </p:nvSpPr>
          <p:spPr>
            <a:xfrm>
              <a:off x="7524328" y="4725144"/>
              <a:ext cx="139107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0x08000150</a:t>
              </a:r>
            </a:p>
          </p:txBody>
        </p:sp>
        <p:sp>
          <p:nvSpPr>
            <p:cNvPr id="73" name="TextBox 72">
              <a:extLst>
                <a:ext uri="{FF2B5EF4-FFF2-40B4-BE49-F238E27FC236}">
                  <a16:creationId xmlns:a16="http://schemas.microsoft.com/office/drawing/2014/main" id="{2716A8AE-0DCB-4427-B0CA-C5797575B307}"/>
                </a:ext>
              </a:extLst>
            </p:cNvPr>
            <p:cNvSpPr txBox="1"/>
            <p:nvPr/>
          </p:nvSpPr>
          <p:spPr>
            <a:xfrm>
              <a:off x="7524328" y="328498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0x08000140</a:t>
              </a:r>
            </a:p>
          </p:txBody>
        </p:sp>
        <p:sp>
          <p:nvSpPr>
            <p:cNvPr id="76" name="TextBox 75">
              <a:extLst>
                <a:ext uri="{FF2B5EF4-FFF2-40B4-BE49-F238E27FC236}">
                  <a16:creationId xmlns:a16="http://schemas.microsoft.com/office/drawing/2014/main" id="{3C2F8510-A4D0-47E2-9339-0473C4F8AEC1}"/>
                </a:ext>
              </a:extLst>
            </p:cNvPr>
            <p:cNvSpPr txBox="1"/>
            <p:nvPr/>
          </p:nvSpPr>
          <p:spPr>
            <a:xfrm>
              <a:off x="7524328" y="400506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0x08000148</a:t>
              </a:r>
            </a:p>
          </p:txBody>
        </p:sp>
        <p:sp>
          <p:nvSpPr>
            <p:cNvPr id="77" name="TextBox 76">
              <a:extLst>
                <a:ext uri="{FF2B5EF4-FFF2-40B4-BE49-F238E27FC236}">
                  <a16:creationId xmlns:a16="http://schemas.microsoft.com/office/drawing/2014/main" id="{EA64AC91-285F-4DC4-8E2B-73D1728EBA6B}"/>
                </a:ext>
              </a:extLst>
            </p:cNvPr>
            <p:cNvSpPr txBox="1"/>
            <p:nvPr/>
          </p:nvSpPr>
          <p:spPr>
            <a:xfrm>
              <a:off x="7524328" y="508518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0x08000154</a:t>
              </a:r>
            </a:p>
          </p:txBody>
        </p:sp>
        <p:sp>
          <p:nvSpPr>
            <p:cNvPr id="78" name="TextBox 77">
              <a:extLst>
                <a:ext uri="{FF2B5EF4-FFF2-40B4-BE49-F238E27FC236}">
                  <a16:creationId xmlns:a16="http://schemas.microsoft.com/office/drawing/2014/main" id="{A293533D-9D6D-4E2F-A786-9884BA063732}"/>
                </a:ext>
              </a:extLst>
            </p:cNvPr>
            <p:cNvSpPr txBox="1"/>
            <p:nvPr/>
          </p:nvSpPr>
          <p:spPr>
            <a:xfrm>
              <a:off x="7524328" y="544522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0x08000158</a:t>
              </a:r>
            </a:p>
          </p:txBody>
        </p:sp>
        <p:sp>
          <p:nvSpPr>
            <p:cNvPr id="93" name="TextBox 92">
              <a:extLst>
                <a:ext uri="{FF2B5EF4-FFF2-40B4-BE49-F238E27FC236}">
                  <a16:creationId xmlns:a16="http://schemas.microsoft.com/office/drawing/2014/main" id="{42EA7062-46C5-46FA-AA1C-8FA051B06EA9}"/>
                </a:ext>
              </a:extLst>
            </p:cNvPr>
            <p:cNvSpPr txBox="1"/>
            <p:nvPr/>
          </p:nvSpPr>
          <p:spPr>
            <a:xfrm>
              <a:off x="7524328" y="256490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0x08000138</a:t>
              </a:r>
            </a:p>
          </p:txBody>
        </p:sp>
        <p:sp>
          <p:nvSpPr>
            <p:cNvPr id="94" name="TextBox 93">
              <a:extLst>
                <a:ext uri="{FF2B5EF4-FFF2-40B4-BE49-F238E27FC236}">
                  <a16:creationId xmlns:a16="http://schemas.microsoft.com/office/drawing/2014/main" id="{7730CB7C-BC39-4B74-A05F-39687A7D7443}"/>
                </a:ext>
              </a:extLst>
            </p:cNvPr>
            <p:cNvSpPr txBox="1"/>
            <p:nvPr/>
          </p:nvSpPr>
          <p:spPr>
            <a:xfrm>
              <a:off x="7524328" y="2924944"/>
              <a:ext cx="139107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0x0800013C</a:t>
              </a:r>
            </a:p>
          </p:txBody>
        </p:sp>
        <p:sp>
          <p:nvSpPr>
            <p:cNvPr id="95" name="TextBox 94">
              <a:extLst>
                <a:ext uri="{FF2B5EF4-FFF2-40B4-BE49-F238E27FC236}">
                  <a16:creationId xmlns:a16="http://schemas.microsoft.com/office/drawing/2014/main" id="{02402CA8-C329-4DE5-BA4A-11DE69B4947A}"/>
                </a:ext>
              </a:extLst>
            </p:cNvPr>
            <p:cNvSpPr txBox="1"/>
            <p:nvPr/>
          </p:nvSpPr>
          <p:spPr>
            <a:xfrm>
              <a:off x="7524328" y="3645024"/>
              <a:ext cx="136815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0x08000144</a:t>
              </a:r>
            </a:p>
          </p:txBody>
        </p:sp>
        <p:sp>
          <p:nvSpPr>
            <p:cNvPr id="96" name="TextBox 95">
              <a:extLst>
                <a:ext uri="{FF2B5EF4-FFF2-40B4-BE49-F238E27FC236}">
                  <a16:creationId xmlns:a16="http://schemas.microsoft.com/office/drawing/2014/main" id="{229B8A75-D3CD-401D-95FF-38D81F4120D2}"/>
                </a:ext>
              </a:extLst>
            </p:cNvPr>
            <p:cNvSpPr txBox="1"/>
            <p:nvPr/>
          </p:nvSpPr>
          <p:spPr>
            <a:xfrm>
              <a:off x="7524328" y="5805264"/>
              <a:ext cx="1391072" cy="338554"/>
            </a:xfrm>
            <a:prstGeom prst="rect">
              <a:avLst/>
            </a:prstGeom>
            <a:noFill/>
          </p:spPr>
          <p:txBody>
            <a:bodyPr wrap="square" rtlCol="0">
              <a:spAutoFit/>
            </a:bodyPr>
            <a:lstStyle/>
            <a:p>
              <a:pPr algn="ctr"/>
              <a:r>
                <a:rPr lang="en-GB" sz="1600" dirty="0">
                  <a:latin typeface="Consolas" panose="020B0609020204030204" pitchFamily="49" charset="0"/>
                  <a:cs typeface="Consolas" panose="020B0609020204030204" pitchFamily="49" charset="0"/>
                </a:rPr>
                <a:t>0x0800015C</a:t>
              </a:r>
            </a:p>
          </p:txBody>
        </p:sp>
      </p:grpSp>
      <p:sp>
        <p:nvSpPr>
          <p:cNvPr id="10" name="TextBox 9">
            <a:extLst>
              <a:ext uri="{FF2B5EF4-FFF2-40B4-BE49-F238E27FC236}">
                <a16:creationId xmlns:a16="http://schemas.microsoft.com/office/drawing/2014/main" id="{076A62DB-B07F-8D83-00D8-08E133A913A7}"/>
              </a:ext>
            </a:extLst>
          </p:cNvPr>
          <p:cNvSpPr txBox="1"/>
          <p:nvPr/>
        </p:nvSpPr>
        <p:spPr>
          <a:xfrm>
            <a:off x="7955936" y="891841"/>
            <a:ext cx="752264" cy="400110"/>
          </a:xfrm>
          <a:prstGeom prst="rect">
            <a:avLst/>
          </a:prstGeom>
          <a:noFill/>
        </p:spPr>
        <p:txBody>
          <a:bodyPr wrap="square">
            <a:spAutoFit/>
          </a:bodyPr>
          <a:lstStyle/>
          <a:p>
            <a:r>
              <a:rPr lang="en-GB" sz="2000" dirty="0"/>
              <a:t>Stack</a:t>
            </a:r>
          </a:p>
        </p:txBody>
      </p:sp>
    </p:spTree>
    <p:extLst>
      <p:ext uri="{BB962C8B-B14F-4D97-AF65-F5344CB8AC3E}">
        <p14:creationId xmlns:p14="http://schemas.microsoft.com/office/powerpoint/2010/main" val="155427858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Stack Pointer (</a:t>
            </a:r>
            <a:r>
              <a:rPr lang="en-US" dirty="0">
                <a:latin typeface="Consolas" panose="020B0609020204030204" pitchFamily="49" charset="0"/>
                <a:cs typeface="Consolas" panose="020B0609020204030204" pitchFamily="49" charset="0"/>
              </a:rPr>
              <a:t>SP</a:t>
            </a:r>
            <a:r>
              <a:rPr lang="en-US" dirty="0"/>
              <a:t>)</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49</a:t>
            </a:fld>
            <a:endParaRPr kumimoji="0" lang="en-US" dirty="0"/>
          </a:p>
        </p:txBody>
      </p:sp>
      <p:graphicFrame>
        <p:nvGraphicFramePr>
          <p:cNvPr id="5" name="Object 4"/>
          <p:cNvGraphicFramePr>
            <a:graphicFrameLocks noChangeAspect="1"/>
          </p:cNvGraphicFramePr>
          <p:nvPr>
            <p:extLst>
              <p:ext uri="{D42A27DB-BD31-4B8C-83A1-F6EECF244321}">
                <p14:modId xmlns:p14="http://schemas.microsoft.com/office/powerpoint/2010/main" val="2654178303"/>
              </p:ext>
            </p:extLst>
          </p:nvPr>
        </p:nvGraphicFramePr>
        <p:xfrm>
          <a:off x="423157" y="1146063"/>
          <a:ext cx="8305800" cy="5010150"/>
        </p:xfrm>
        <a:graphic>
          <a:graphicData uri="http://schemas.openxmlformats.org/presentationml/2006/ole">
            <mc:AlternateContent xmlns:mc="http://schemas.openxmlformats.org/markup-compatibility/2006">
              <mc:Choice xmlns:v="urn:schemas-microsoft-com:vml" Requires="v">
                <p:oleObj name="Visio" r:id="rId2" imgW="7051550" imgH="4239368" progId="Visio.Drawing.11">
                  <p:embed/>
                </p:oleObj>
              </mc:Choice>
              <mc:Fallback>
                <p:oleObj name="Visio" r:id="rId2" imgW="7051550" imgH="4239368" progId="Visio.Drawing.11">
                  <p:embed/>
                  <p:pic>
                    <p:nvPicPr>
                      <p:cNvPr id="5"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3157" y="1146063"/>
                        <a:ext cx="8305800" cy="501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 name="Rounded Rectangle 9"/>
          <p:cNvSpPr/>
          <p:nvPr/>
        </p:nvSpPr>
        <p:spPr>
          <a:xfrm>
            <a:off x="1375657" y="5165613"/>
            <a:ext cx="4114800" cy="457200"/>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3886200" y="1264582"/>
            <a:ext cx="8035043" cy="2585323"/>
          </a:xfrm>
          <a:prstGeom prst="rect">
            <a:avLst/>
          </a:prstGeom>
        </p:spPr>
        <p:txBody>
          <a:bodyPr wrap="square">
            <a:spAutoFit/>
          </a:bodyPr>
          <a:lstStyle/>
          <a:p>
            <a:pPr marL="285750" indent="-285750">
              <a:buFont typeface="Arial" panose="020B0604020202020204" pitchFamily="34" charset="0"/>
              <a:buChar char="•"/>
            </a:pPr>
            <a:r>
              <a:rPr lang="en-US" dirty="0"/>
              <a:t>SP is the shadow of </a:t>
            </a:r>
            <a:r>
              <a:rPr lang="en-US" dirty="0">
                <a:solidFill>
                  <a:srgbClr val="3333FF"/>
                </a:solidFill>
              </a:rPr>
              <a:t>MSP</a:t>
            </a:r>
            <a:r>
              <a:rPr lang="en-US" dirty="0"/>
              <a:t> (Main SP) or </a:t>
            </a:r>
            <a:r>
              <a:rPr lang="en-US" dirty="0">
                <a:solidFill>
                  <a:srgbClr val="3333FF"/>
                </a:solidFill>
              </a:rPr>
              <a:t>PSP</a:t>
            </a:r>
            <a:r>
              <a:rPr lang="en-US" dirty="0"/>
              <a:t> (Process SP)</a:t>
            </a:r>
          </a:p>
          <a:p>
            <a:pPr marL="285750" indent="-285750">
              <a:buFont typeface="Arial" panose="020B0604020202020204" pitchFamily="34" charset="0"/>
              <a:buChar char="•"/>
            </a:pPr>
            <a:r>
              <a:rPr lang="en-US" dirty="0"/>
              <a:t>If there is no embedded OS, PSP is not used</a:t>
            </a:r>
          </a:p>
          <a:p>
            <a:pPr marL="285750" indent="-285750">
              <a:buFont typeface="Arial" panose="020B0604020202020204" pitchFamily="34" charset="0"/>
              <a:buChar char="•"/>
            </a:pPr>
            <a:r>
              <a:rPr lang="en-US" dirty="0"/>
              <a:t>Determined by the ASP (Active SP) bit in the CONTROL register (ASP is always 0 in handler mode). </a:t>
            </a:r>
          </a:p>
          <a:p>
            <a:pPr marL="742950" lvl="1" indent="-285750">
              <a:buFont typeface="Arial" panose="020B0604020202020204" pitchFamily="34" charset="0"/>
              <a:buChar char="•"/>
            </a:pPr>
            <a:r>
              <a:rPr lang="en-US" dirty="0">
                <a:latin typeface="Consolas" panose="020B0609020204030204" pitchFamily="49" charset="0"/>
                <a:cs typeface="Consolas" panose="020B0609020204030204" pitchFamily="49" charset="0"/>
              </a:rPr>
              <a:t>0 = MSP</a:t>
            </a:r>
            <a:r>
              <a:rPr lang="en-US" dirty="0">
                <a:cs typeface="Consolas" panose="020B0609020204030204" pitchFamily="49" charset="0"/>
              </a:rPr>
              <a:t> (default)</a:t>
            </a:r>
          </a:p>
          <a:p>
            <a:pPr marL="742950" lvl="1" indent="-285750">
              <a:buFont typeface="Arial" panose="020B0604020202020204" pitchFamily="34" charset="0"/>
              <a:buChar char="•"/>
            </a:pPr>
            <a:r>
              <a:rPr lang="en-US" dirty="0">
                <a:latin typeface="Consolas" panose="020B0609020204030204" pitchFamily="49" charset="0"/>
                <a:cs typeface="Consolas" panose="020B0609020204030204" pitchFamily="49" charset="0"/>
              </a:rPr>
              <a:t>1 = PSP</a:t>
            </a:r>
          </a:p>
          <a:p>
            <a:pPr marL="285750" indent="-285750">
              <a:buFont typeface="Arial" panose="020B0604020202020204" pitchFamily="34" charset="0"/>
              <a:buChar char="•"/>
            </a:pPr>
            <a:r>
              <a:rPr lang="en-US" dirty="0"/>
              <a:t>Before using the stack, software has to define stack space and initialize the stack pointer (SP).</a:t>
            </a:r>
          </a:p>
          <a:p>
            <a:pPr marL="285750" indent="-285750">
              <a:buFont typeface="Arial" panose="020B0604020202020204" pitchFamily="34" charset="0"/>
              <a:buChar char="•"/>
            </a:pPr>
            <a:r>
              <a:rPr lang="en-US" dirty="0"/>
              <a:t>The program </a:t>
            </a:r>
            <a:r>
              <a:rPr lang="en-US" dirty="0" err="1"/>
              <a:t>startup.s</a:t>
            </a:r>
            <a:r>
              <a:rPr lang="en-US" dirty="0"/>
              <a:t> defines stack space and initializes SP.</a:t>
            </a:r>
            <a:endParaRPr lang="en-US" dirty="0">
              <a:latin typeface="Consolas" panose="020B0609020204030204" pitchFamily="49" charset="0"/>
              <a:cs typeface="Consolas" panose="020B0609020204030204" pitchFamily="49" charset="0"/>
            </a:endParaRPr>
          </a:p>
        </p:txBody>
      </p:sp>
      <p:sp>
        <p:nvSpPr>
          <p:cNvPr id="11" name="TextBox 10">
            <a:extLst>
              <a:ext uri="{FF2B5EF4-FFF2-40B4-BE49-F238E27FC236}">
                <a16:creationId xmlns:a16="http://schemas.microsoft.com/office/drawing/2014/main" id="{664735F9-F0EA-1648-83D6-C63C3D9D1247}"/>
              </a:ext>
            </a:extLst>
          </p:cNvPr>
          <p:cNvSpPr txBox="1"/>
          <p:nvPr/>
        </p:nvSpPr>
        <p:spPr>
          <a:xfrm>
            <a:off x="1451857" y="6115527"/>
            <a:ext cx="1468672" cy="369332"/>
          </a:xfrm>
          <a:prstGeom prst="rect">
            <a:avLst/>
          </a:prstGeom>
          <a:noFill/>
        </p:spPr>
        <p:txBody>
          <a:bodyPr wrap="none" rtlCol="0">
            <a:spAutoFit/>
          </a:bodyPr>
          <a:lstStyle/>
          <a:p>
            <a:r>
              <a:rPr lang="en-US" dirty="0"/>
              <a:t>Register Bank</a:t>
            </a:r>
          </a:p>
        </p:txBody>
      </p:sp>
      <p:sp>
        <p:nvSpPr>
          <p:cNvPr id="13" name="TextBox 12">
            <a:extLst>
              <a:ext uri="{FF2B5EF4-FFF2-40B4-BE49-F238E27FC236}">
                <a16:creationId xmlns:a16="http://schemas.microsoft.com/office/drawing/2014/main" id="{9165E765-CDC5-CC41-91AA-C1021DCC0379}"/>
              </a:ext>
            </a:extLst>
          </p:cNvPr>
          <p:cNvSpPr txBox="1"/>
          <p:nvPr/>
        </p:nvSpPr>
        <p:spPr>
          <a:xfrm>
            <a:off x="5338058" y="6111980"/>
            <a:ext cx="1736373" cy="369332"/>
          </a:xfrm>
          <a:prstGeom prst="rect">
            <a:avLst/>
          </a:prstGeom>
          <a:noFill/>
        </p:spPr>
        <p:txBody>
          <a:bodyPr wrap="none" rtlCol="0">
            <a:spAutoFit/>
          </a:bodyPr>
          <a:lstStyle/>
          <a:p>
            <a:r>
              <a:rPr lang="en-US" dirty="0"/>
              <a:t>Special Registers</a:t>
            </a:r>
          </a:p>
        </p:txBody>
      </p:sp>
      <p:sp>
        <p:nvSpPr>
          <p:cNvPr id="14" name="Rounded Rectangle 13">
            <a:extLst>
              <a:ext uri="{FF2B5EF4-FFF2-40B4-BE49-F238E27FC236}">
                <a16:creationId xmlns:a16="http://schemas.microsoft.com/office/drawing/2014/main" id="{6C5C8ED3-BE23-9B43-A643-F02A331C773C}"/>
              </a:ext>
            </a:extLst>
          </p:cNvPr>
          <p:cNvSpPr/>
          <p:nvPr/>
        </p:nvSpPr>
        <p:spPr>
          <a:xfrm>
            <a:off x="5566657" y="5793084"/>
            <a:ext cx="1295401" cy="318897"/>
          </a:xfrm>
          <a:prstGeom prst="roundRect">
            <a:avLst/>
          </a:prstGeom>
          <a:noFill/>
          <a:ln w="57150">
            <a:solidFill>
              <a:srgbClr val="333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33FF"/>
              </a:solidFill>
            </a:endParaRPr>
          </a:p>
        </p:txBody>
      </p:sp>
      <p:graphicFrame>
        <p:nvGraphicFramePr>
          <p:cNvPr id="6" name="Table 5">
            <a:extLst>
              <a:ext uri="{FF2B5EF4-FFF2-40B4-BE49-F238E27FC236}">
                <a16:creationId xmlns:a16="http://schemas.microsoft.com/office/drawing/2014/main" id="{A0C49FD7-C3A9-B74E-B53B-265DDAA2BF10}"/>
              </a:ext>
            </a:extLst>
          </p:cNvPr>
          <p:cNvGraphicFramePr>
            <a:graphicFrameLocks noGrp="1"/>
          </p:cNvGraphicFramePr>
          <p:nvPr>
            <p:extLst>
              <p:ext uri="{D42A27DB-BD31-4B8C-83A1-F6EECF244321}">
                <p14:modId xmlns:p14="http://schemas.microsoft.com/office/powerpoint/2010/main" val="990598389"/>
              </p:ext>
            </p:extLst>
          </p:nvPr>
        </p:nvGraphicFramePr>
        <p:xfrm>
          <a:off x="7281157" y="4075438"/>
          <a:ext cx="4800600" cy="1097280"/>
        </p:xfrm>
        <a:graphic>
          <a:graphicData uri="http://schemas.openxmlformats.org/drawingml/2006/table">
            <a:tbl>
              <a:tblPr firstRow="1" bandRow="1">
                <a:tableStyleId>{5940675A-B579-460E-94D1-54222C63F5DA}</a:tableStyleId>
              </a:tblPr>
              <a:tblGrid>
                <a:gridCol w="3200400">
                  <a:extLst>
                    <a:ext uri="{9D8B030D-6E8A-4147-A177-3AD203B41FA5}">
                      <a16:colId xmlns:a16="http://schemas.microsoft.com/office/drawing/2014/main" val="776230609"/>
                    </a:ext>
                  </a:extLst>
                </a:gridCol>
                <a:gridCol w="533400">
                  <a:extLst>
                    <a:ext uri="{9D8B030D-6E8A-4147-A177-3AD203B41FA5}">
                      <a16:colId xmlns:a16="http://schemas.microsoft.com/office/drawing/2014/main" val="805487009"/>
                    </a:ext>
                  </a:extLst>
                </a:gridCol>
                <a:gridCol w="609600">
                  <a:extLst>
                    <a:ext uri="{9D8B030D-6E8A-4147-A177-3AD203B41FA5}">
                      <a16:colId xmlns:a16="http://schemas.microsoft.com/office/drawing/2014/main" val="1123975044"/>
                    </a:ext>
                  </a:extLst>
                </a:gridCol>
                <a:gridCol w="457200">
                  <a:extLst>
                    <a:ext uri="{9D8B030D-6E8A-4147-A177-3AD203B41FA5}">
                      <a16:colId xmlns:a16="http://schemas.microsoft.com/office/drawing/2014/main" val="3223866430"/>
                    </a:ext>
                  </a:extLst>
                </a:gridCol>
              </a:tblGrid>
              <a:tr h="352941">
                <a:tc>
                  <a:txBody>
                    <a:bodyPr/>
                    <a:lstStyle/>
                    <a:p>
                      <a:pPr algn="ctr"/>
                      <a:r>
                        <a:rPr lang="en-US" dirty="0">
                          <a:latin typeface="Consolas" panose="020B0609020204030204" pitchFamily="49" charset="0"/>
                          <a:cs typeface="Consolas" panose="020B0609020204030204" pitchFamily="49" charset="0"/>
                        </a:rPr>
                        <a:t>Bit 31 - 3</a:t>
                      </a:r>
                    </a:p>
                  </a:txBody>
                  <a:tcPr>
                    <a:lnL w="12700" cmpd="sng">
                      <a:noFill/>
                    </a:lnL>
                    <a:lnR w="12700" cmpd="sng">
                      <a:noFill/>
                    </a:lnR>
                    <a:lnT w="127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a:latin typeface="Consolas" panose="020B0609020204030204" pitchFamily="49" charset="0"/>
                          <a:cs typeface="Consolas" panose="020B0609020204030204" pitchFamily="49" charset="0"/>
                        </a:rPr>
                        <a:t>2</a:t>
                      </a:r>
                    </a:p>
                  </a:txBody>
                  <a:tcPr>
                    <a:lnL w="12700" cmpd="sng">
                      <a:noFill/>
                    </a:lnL>
                    <a:lnR w="12700" cmpd="sng">
                      <a:noFill/>
                    </a:lnR>
                    <a:lnT w="127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a:latin typeface="Consolas" panose="020B0609020204030204" pitchFamily="49" charset="0"/>
                          <a:cs typeface="Consolas" panose="020B0609020204030204" pitchFamily="49" charset="0"/>
                        </a:rPr>
                        <a:t>1</a:t>
                      </a:r>
                    </a:p>
                  </a:txBody>
                  <a:tcPr>
                    <a:lnL w="12700" cmpd="sng">
                      <a:noFill/>
                    </a:lnL>
                    <a:lnR w="12700" cmpd="sng">
                      <a:noFill/>
                    </a:lnR>
                    <a:lnT w="127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a:latin typeface="Consolas" panose="020B0609020204030204" pitchFamily="49" charset="0"/>
                          <a:cs typeface="Consolas" panose="020B0609020204030204" pitchFamily="49" charset="0"/>
                        </a:rPr>
                        <a:t>0</a:t>
                      </a:r>
                    </a:p>
                  </a:txBody>
                  <a:tcPr>
                    <a:lnL w="12700" cmpd="sng">
                      <a:noFill/>
                    </a:lnL>
                    <a:lnR w="12700" cmpd="sng">
                      <a:noFill/>
                    </a:lnR>
                    <a:lnT w="127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12342699"/>
                  </a:ext>
                </a:extLst>
              </a:tr>
              <a:tr h="352941">
                <a:tc>
                  <a:txBody>
                    <a:bodyPr/>
                    <a:lstStyle/>
                    <a:p>
                      <a:pPr algn="ctr"/>
                      <a:r>
                        <a:rPr lang="en-US" dirty="0">
                          <a:latin typeface="Consolas" panose="020B0609020204030204" pitchFamily="49" charset="0"/>
                          <a:cs typeface="Consolas" panose="020B0609020204030204" pitchFamily="49" charset="0"/>
                        </a:rPr>
                        <a:t>Reserved</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endParaRPr lang="en-US">
                        <a:latin typeface="Consolas" panose="020B0609020204030204" pitchFamily="49" charset="0"/>
                        <a:cs typeface="Consolas" panose="020B0609020204030204" pitchFamily="49" charset="0"/>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b="1" dirty="0">
                          <a:solidFill>
                            <a:srgbClr val="FF0000"/>
                          </a:solidFill>
                          <a:latin typeface="Consolas" panose="020B0609020204030204" pitchFamily="49" charset="0"/>
                          <a:cs typeface="Consolas" panose="020B0609020204030204" pitchFamily="49" charset="0"/>
                        </a:rPr>
                        <a:t>ASP</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endParaRPr lang="en-US" dirty="0">
                        <a:latin typeface="Consolas" panose="020B0609020204030204" pitchFamily="49" charset="0"/>
                        <a:cs typeface="Consolas" panose="020B0609020204030204" pitchFamily="49" charset="0"/>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57340217"/>
                  </a:ext>
                </a:extLst>
              </a:tr>
              <a:tr h="352941">
                <a:tc gridSpan="4">
                  <a:txBody>
                    <a:bodyPr/>
                    <a:lstStyle/>
                    <a:p>
                      <a:pPr algn="ctr"/>
                      <a:r>
                        <a:rPr lang="en-US" dirty="0">
                          <a:latin typeface="Consolas" panose="020B0609020204030204" pitchFamily="49" charset="0"/>
                          <a:cs typeface="Consolas" panose="020B0609020204030204" pitchFamily="49" charset="0"/>
                        </a:rPr>
                        <a:t>CONTROL Register</a:t>
                      </a: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a:latin typeface="Consolas" panose="020B0609020204030204" pitchFamily="49" charset="0"/>
                        <a:cs typeface="Consolas" panose="020B0609020204030204" pitchFamily="49" charset="0"/>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hMerge="1">
                  <a:txBody>
                    <a:bodyPr/>
                    <a:lstStyle/>
                    <a:p>
                      <a:pPr algn="ctr"/>
                      <a:endParaRPr lang="en-US" b="1" dirty="0">
                        <a:solidFill>
                          <a:srgbClr val="FF0000"/>
                        </a:solidFill>
                        <a:latin typeface="Consolas" panose="020B0609020204030204" pitchFamily="49" charset="0"/>
                        <a:cs typeface="Consolas" panose="020B0609020204030204" pitchFamily="49" charset="0"/>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hMerge="1">
                  <a:txBody>
                    <a:bodyPr/>
                    <a:lstStyle/>
                    <a:p>
                      <a:pPr algn="ctr"/>
                      <a:endParaRPr lang="en-US" dirty="0">
                        <a:latin typeface="Consolas" panose="020B0609020204030204" pitchFamily="49" charset="0"/>
                        <a:cs typeface="Consolas" panose="020B0609020204030204" pitchFamily="49" charset="0"/>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58154715"/>
                  </a:ext>
                </a:extLst>
              </a:tr>
            </a:tbl>
          </a:graphicData>
        </a:graphic>
      </p:graphicFrame>
    </p:spTree>
    <p:extLst>
      <p:ext uri="{BB962C8B-B14F-4D97-AF65-F5344CB8AC3E}">
        <p14:creationId xmlns:p14="http://schemas.microsoft.com/office/powerpoint/2010/main" val="9216269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Stack Growth Convention:</a:t>
            </a:r>
            <a:br>
              <a:rPr lang="en-US" dirty="0"/>
            </a:br>
            <a:r>
              <a:rPr lang="en-US" dirty="0">
                <a:solidFill>
                  <a:srgbClr val="C00000"/>
                </a:solidFill>
              </a:rPr>
              <a:t>Ascending </a:t>
            </a:r>
            <a:r>
              <a:rPr lang="en-US" i="1" dirty="0">
                <a:solidFill>
                  <a:srgbClr val="C00000"/>
                </a:solidFill>
              </a:rPr>
              <a:t>vs</a:t>
            </a:r>
            <a:r>
              <a:rPr lang="en-US" dirty="0">
                <a:solidFill>
                  <a:srgbClr val="C00000"/>
                </a:solidFill>
              </a:rPr>
              <a:t> Descending</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5</a:t>
            </a:fld>
            <a:endParaRPr kumimoji="0" lang="en-US" dirty="0"/>
          </a:p>
        </p:txBody>
      </p:sp>
      <p:sp>
        <p:nvSpPr>
          <p:cNvPr id="7" name="Rectangle 6"/>
          <p:cNvSpPr/>
          <p:nvPr/>
        </p:nvSpPr>
        <p:spPr>
          <a:xfrm>
            <a:off x="1981200" y="5638801"/>
            <a:ext cx="4191000" cy="646331"/>
          </a:xfrm>
          <a:prstGeom prst="rect">
            <a:avLst/>
          </a:prstGeom>
        </p:spPr>
        <p:txBody>
          <a:bodyPr wrap="square">
            <a:spAutoFit/>
          </a:bodyPr>
          <a:lstStyle/>
          <a:p>
            <a:pPr lvl="1" algn="ctr"/>
            <a:r>
              <a:rPr lang="en-US" b="1" i="1" dirty="0">
                <a:solidFill>
                  <a:srgbClr val="3333FF"/>
                </a:solidFill>
              </a:rPr>
              <a:t>Descending stack</a:t>
            </a:r>
            <a:r>
              <a:rPr lang="en-US" dirty="0"/>
              <a:t>: Stack grows towards low memory address</a:t>
            </a:r>
          </a:p>
        </p:txBody>
      </p:sp>
      <p:sp>
        <p:nvSpPr>
          <p:cNvPr id="8" name="Rectangle 7"/>
          <p:cNvSpPr/>
          <p:nvPr/>
        </p:nvSpPr>
        <p:spPr>
          <a:xfrm>
            <a:off x="6400800" y="5638801"/>
            <a:ext cx="3810000" cy="646331"/>
          </a:xfrm>
          <a:prstGeom prst="rect">
            <a:avLst/>
          </a:prstGeom>
        </p:spPr>
        <p:txBody>
          <a:bodyPr wrap="square">
            <a:spAutoFit/>
          </a:bodyPr>
          <a:lstStyle/>
          <a:p>
            <a:pPr lvl="1"/>
            <a:r>
              <a:rPr lang="en-US" b="1" i="1" dirty="0">
                <a:solidFill>
                  <a:srgbClr val="3333FF"/>
                </a:solidFill>
              </a:rPr>
              <a:t>Ascending stack</a:t>
            </a:r>
            <a:r>
              <a:rPr lang="en-US" dirty="0"/>
              <a:t>: Stack grows towards high memory address</a:t>
            </a:r>
          </a:p>
        </p:txBody>
      </p:sp>
      <p:pic>
        <p:nvPicPr>
          <p:cNvPr id="4" name="Picture 3"/>
          <p:cNvPicPr>
            <a:picLocks noChangeAspect="1"/>
          </p:cNvPicPr>
          <p:nvPr/>
        </p:nvPicPr>
        <p:blipFill>
          <a:blip r:embed="rId2"/>
          <a:stretch>
            <a:fillRect/>
          </a:stretch>
        </p:blipFill>
        <p:spPr>
          <a:xfrm>
            <a:off x="2926542" y="1194885"/>
            <a:ext cx="2383043" cy="4372696"/>
          </a:xfrm>
          <a:prstGeom prst="rect">
            <a:avLst/>
          </a:prstGeom>
        </p:spPr>
      </p:pic>
      <p:pic>
        <p:nvPicPr>
          <p:cNvPr id="5" name="Picture 4"/>
          <p:cNvPicPr>
            <a:picLocks noChangeAspect="1"/>
          </p:cNvPicPr>
          <p:nvPr/>
        </p:nvPicPr>
        <p:blipFill>
          <a:blip r:embed="rId3"/>
          <a:stretch>
            <a:fillRect/>
          </a:stretch>
        </p:blipFill>
        <p:spPr>
          <a:xfrm>
            <a:off x="7010400" y="1194885"/>
            <a:ext cx="2420224" cy="4357911"/>
          </a:xfrm>
          <a:prstGeom prst="rect">
            <a:avLst/>
          </a:prstGeom>
        </p:spPr>
      </p:pic>
    </p:spTree>
    <p:extLst>
      <p:ext uri="{BB962C8B-B14F-4D97-AF65-F5344CB8AC3E}">
        <p14:creationId xmlns:p14="http://schemas.microsoft.com/office/powerpoint/2010/main" val="114776231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Passing Arguments into a Subroutine</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50</a:t>
            </a:fld>
            <a:endParaRPr kumimoji="0" lang="en-US" dirty="0"/>
          </a:p>
        </p:txBody>
      </p:sp>
      <p:pic>
        <p:nvPicPr>
          <p:cNvPr id="5" name="Picture 4"/>
          <p:cNvPicPr>
            <a:picLocks noChangeAspect="1"/>
          </p:cNvPicPr>
          <p:nvPr/>
        </p:nvPicPr>
        <p:blipFill>
          <a:blip r:embed="rId2"/>
          <a:stretch>
            <a:fillRect/>
          </a:stretch>
        </p:blipFill>
        <p:spPr>
          <a:xfrm>
            <a:off x="2514600" y="1219201"/>
            <a:ext cx="6935158" cy="5105400"/>
          </a:xfrm>
          <a:prstGeom prst="rect">
            <a:avLst/>
          </a:prstGeom>
        </p:spPr>
      </p:pic>
      <p:sp>
        <p:nvSpPr>
          <p:cNvPr id="4" name="Horizontal Scroll 6">
            <a:extLst>
              <a:ext uri="{FF2B5EF4-FFF2-40B4-BE49-F238E27FC236}">
                <a16:creationId xmlns:a16="http://schemas.microsoft.com/office/drawing/2014/main" id="{FFC0347A-6714-417F-C128-E01EAB6B87F7}"/>
              </a:ext>
            </a:extLst>
          </p:cNvPr>
          <p:cNvSpPr/>
          <p:nvPr/>
        </p:nvSpPr>
        <p:spPr>
          <a:xfrm>
            <a:off x="76200" y="-7171"/>
            <a:ext cx="1265712" cy="762000"/>
          </a:xfrm>
          <a:prstGeom prst="horizontalScroll">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Calibri"/>
                <a:ea typeface="+mn-ea"/>
                <a:cs typeface="+mn-cs"/>
              </a:rPr>
              <a:t>Review</a:t>
            </a:r>
          </a:p>
        </p:txBody>
      </p:sp>
    </p:spTree>
    <p:extLst>
      <p:ext uri="{BB962C8B-B14F-4D97-AF65-F5344CB8AC3E}">
        <p14:creationId xmlns:p14="http://schemas.microsoft.com/office/powerpoint/2010/main" val="98004664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Passing Arguments into a Subroutine</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51</a:t>
            </a:fld>
            <a:endParaRPr kumimoji="0" lang="en-US" dirty="0"/>
          </a:p>
        </p:txBody>
      </p:sp>
      <p:sp>
        <p:nvSpPr>
          <p:cNvPr id="5" name="Rectangle 4"/>
          <p:cNvSpPr/>
          <p:nvPr/>
        </p:nvSpPr>
        <p:spPr>
          <a:xfrm>
            <a:off x="2743200" y="2590800"/>
            <a:ext cx="14478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Consolas" panose="020B0609020204030204" pitchFamily="49" charset="0"/>
                <a:cs typeface="Consolas" panose="020B0609020204030204" pitchFamily="49" charset="0"/>
              </a:rPr>
              <a:t>a16</a:t>
            </a:r>
          </a:p>
        </p:txBody>
      </p:sp>
      <p:sp>
        <p:nvSpPr>
          <p:cNvPr id="6" name="Rectangle 5"/>
          <p:cNvSpPr/>
          <p:nvPr/>
        </p:nvSpPr>
        <p:spPr>
          <a:xfrm>
            <a:off x="4495800" y="2590800"/>
            <a:ext cx="14478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Consolas" panose="020B0609020204030204" pitchFamily="49" charset="0"/>
                <a:cs typeface="Consolas" panose="020B0609020204030204" pitchFamily="49" charset="0"/>
              </a:rPr>
              <a:t>b16</a:t>
            </a:r>
          </a:p>
        </p:txBody>
      </p:sp>
      <p:sp>
        <p:nvSpPr>
          <p:cNvPr id="7" name="Rectangle 6"/>
          <p:cNvSpPr/>
          <p:nvPr/>
        </p:nvSpPr>
        <p:spPr>
          <a:xfrm>
            <a:off x="6248400" y="2590800"/>
            <a:ext cx="14478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Consolas" panose="020B0609020204030204" pitchFamily="49" charset="0"/>
                <a:cs typeface="Consolas" panose="020B0609020204030204" pitchFamily="49" charset="0"/>
              </a:rPr>
              <a:t>c8</a:t>
            </a:r>
          </a:p>
        </p:txBody>
      </p:sp>
      <p:sp>
        <p:nvSpPr>
          <p:cNvPr id="8" name="Rectangle 7"/>
          <p:cNvSpPr/>
          <p:nvPr/>
        </p:nvSpPr>
        <p:spPr>
          <a:xfrm>
            <a:off x="7962900" y="2590800"/>
            <a:ext cx="14478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Consolas" panose="020B0609020204030204" pitchFamily="49" charset="0"/>
                <a:cs typeface="Consolas" panose="020B0609020204030204" pitchFamily="49" charset="0"/>
              </a:rPr>
              <a:t>d32</a:t>
            </a:r>
          </a:p>
        </p:txBody>
      </p:sp>
      <p:sp>
        <p:nvSpPr>
          <p:cNvPr id="9" name="Rectangle 8"/>
          <p:cNvSpPr/>
          <p:nvPr/>
        </p:nvSpPr>
        <p:spPr>
          <a:xfrm>
            <a:off x="3832438" y="4053483"/>
            <a:ext cx="44958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Subroutine</a:t>
            </a:r>
          </a:p>
        </p:txBody>
      </p:sp>
      <p:sp>
        <p:nvSpPr>
          <p:cNvPr id="10" name="TextBox 9"/>
          <p:cNvSpPr txBox="1"/>
          <p:nvPr/>
        </p:nvSpPr>
        <p:spPr>
          <a:xfrm>
            <a:off x="2822042" y="2944217"/>
            <a:ext cx="1269899" cy="369332"/>
          </a:xfrm>
          <a:prstGeom prst="rect">
            <a:avLst/>
          </a:prstGeom>
          <a:noFill/>
        </p:spPr>
        <p:txBody>
          <a:bodyPr wrap="none" rtlCol="0">
            <a:spAutoFit/>
          </a:bodyPr>
          <a:lstStyle/>
          <a:p>
            <a:r>
              <a:rPr lang="en-US" dirty="0"/>
              <a:t>Register </a:t>
            </a:r>
            <a:r>
              <a:rPr lang="en-US" b="1" dirty="0">
                <a:solidFill>
                  <a:srgbClr val="FF0000"/>
                </a:solidFill>
                <a:latin typeface="Consolas" panose="020B0609020204030204" pitchFamily="49" charset="0"/>
              </a:rPr>
              <a:t>R0</a:t>
            </a:r>
          </a:p>
        </p:txBody>
      </p:sp>
      <p:sp>
        <p:nvSpPr>
          <p:cNvPr id="12" name="TextBox 11"/>
          <p:cNvSpPr txBox="1"/>
          <p:nvPr/>
        </p:nvSpPr>
        <p:spPr>
          <a:xfrm>
            <a:off x="4584750" y="2971800"/>
            <a:ext cx="1268296" cy="369332"/>
          </a:xfrm>
          <a:prstGeom prst="rect">
            <a:avLst/>
          </a:prstGeom>
          <a:noFill/>
        </p:spPr>
        <p:txBody>
          <a:bodyPr wrap="none" rtlCol="0">
            <a:spAutoFit/>
          </a:bodyPr>
          <a:lstStyle/>
          <a:p>
            <a:r>
              <a:rPr lang="en-US" dirty="0"/>
              <a:t>Register </a:t>
            </a:r>
            <a:r>
              <a:rPr lang="en-US" b="1" dirty="0">
                <a:solidFill>
                  <a:srgbClr val="FF0000"/>
                </a:solidFill>
                <a:latin typeface="Consolas" panose="020B0609020204030204" pitchFamily="49" charset="0"/>
              </a:rPr>
              <a:t>R1</a:t>
            </a:r>
          </a:p>
        </p:txBody>
      </p:sp>
      <p:sp>
        <p:nvSpPr>
          <p:cNvPr id="13" name="TextBox 12"/>
          <p:cNvSpPr txBox="1"/>
          <p:nvPr/>
        </p:nvSpPr>
        <p:spPr>
          <a:xfrm>
            <a:off x="6338152" y="2971800"/>
            <a:ext cx="1268296" cy="369332"/>
          </a:xfrm>
          <a:prstGeom prst="rect">
            <a:avLst/>
          </a:prstGeom>
          <a:noFill/>
        </p:spPr>
        <p:txBody>
          <a:bodyPr wrap="none" rtlCol="0">
            <a:spAutoFit/>
          </a:bodyPr>
          <a:lstStyle/>
          <a:p>
            <a:r>
              <a:rPr lang="en-US" dirty="0"/>
              <a:t>Register </a:t>
            </a:r>
            <a:r>
              <a:rPr lang="en-US" b="1" dirty="0">
                <a:solidFill>
                  <a:srgbClr val="FF0000"/>
                </a:solidFill>
                <a:latin typeface="Consolas" panose="020B0609020204030204" pitchFamily="49" charset="0"/>
              </a:rPr>
              <a:t>R2</a:t>
            </a:r>
          </a:p>
        </p:txBody>
      </p:sp>
      <p:sp>
        <p:nvSpPr>
          <p:cNvPr id="14" name="TextBox 13"/>
          <p:cNvSpPr txBox="1"/>
          <p:nvPr/>
        </p:nvSpPr>
        <p:spPr>
          <a:xfrm>
            <a:off x="8051851" y="2971800"/>
            <a:ext cx="1269899" cy="369332"/>
          </a:xfrm>
          <a:prstGeom prst="rect">
            <a:avLst/>
          </a:prstGeom>
          <a:noFill/>
        </p:spPr>
        <p:txBody>
          <a:bodyPr wrap="none" rtlCol="0">
            <a:spAutoFit/>
          </a:bodyPr>
          <a:lstStyle/>
          <a:p>
            <a:r>
              <a:rPr lang="en-US" dirty="0"/>
              <a:t>Register </a:t>
            </a:r>
            <a:r>
              <a:rPr lang="en-US" b="1" dirty="0">
                <a:solidFill>
                  <a:srgbClr val="FF0000"/>
                </a:solidFill>
                <a:latin typeface="Consolas" panose="020B0609020204030204" pitchFamily="49" charset="0"/>
              </a:rPr>
              <a:t>R3</a:t>
            </a:r>
          </a:p>
        </p:txBody>
      </p:sp>
      <p:cxnSp>
        <p:nvCxnSpPr>
          <p:cNvPr id="16" name="Straight Arrow Connector 15"/>
          <p:cNvCxnSpPr/>
          <p:nvPr/>
        </p:nvCxnSpPr>
        <p:spPr>
          <a:xfrm>
            <a:off x="3464329" y="3285967"/>
            <a:ext cx="1038809" cy="64885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7785152" y="3296226"/>
            <a:ext cx="1038809" cy="64885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5229160" y="3341132"/>
            <a:ext cx="392313" cy="54506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a:off x="6579069" y="3327042"/>
            <a:ext cx="392313" cy="54506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5372100" y="5489615"/>
            <a:ext cx="14478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Return Value </a:t>
            </a:r>
          </a:p>
        </p:txBody>
      </p:sp>
      <p:cxnSp>
        <p:nvCxnSpPr>
          <p:cNvPr id="26" name="Straight Arrow Connector 25"/>
          <p:cNvCxnSpPr/>
          <p:nvPr/>
        </p:nvCxnSpPr>
        <p:spPr>
          <a:xfrm>
            <a:off x="6080339" y="5000090"/>
            <a:ext cx="15661" cy="45724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5461051" y="5850017"/>
            <a:ext cx="1269899" cy="369332"/>
          </a:xfrm>
          <a:prstGeom prst="rect">
            <a:avLst/>
          </a:prstGeom>
          <a:noFill/>
        </p:spPr>
        <p:txBody>
          <a:bodyPr wrap="none" rtlCol="0">
            <a:spAutoFit/>
          </a:bodyPr>
          <a:lstStyle/>
          <a:p>
            <a:r>
              <a:rPr lang="en-US" dirty="0"/>
              <a:t>Register </a:t>
            </a:r>
            <a:r>
              <a:rPr lang="en-US" b="1" dirty="0">
                <a:solidFill>
                  <a:srgbClr val="FF0000"/>
                </a:solidFill>
                <a:latin typeface="Consolas" panose="020B0609020204030204" pitchFamily="49" charset="0"/>
              </a:rPr>
              <a:t>R0</a:t>
            </a:r>
          </a:p>
        </p:txBody>
      </p:sp>
      <p:sp>
        <p:nvSpPr>
          <p:cNvPr id="11" name="Rectangle 10"/>
          <p:cNvSpPr/>
          <p:nvPr/>
        </p:nvSpPr>
        <p:spPr>
          <a:xfrm>
            <a:off x="1600200" y="1593468"/>
            <a:ext cx="9163050" cy="369332"/>
          </a:xfrm>
          <a:prstGeom prst="rect">
            <a:avLst/>
          </a:prstGeom>
        </p:spPr>
        <p:txBody>
          <a:bodyPr wrap="square">
            <a:spAutoFit/>
          </a:bodyPr>
          <a:lstStyle/>
          <a:p>
            <a:r>
              <a:rPr lang="en-US" b="1" dirty="0">
                <a:latin typeface="Consolas" panose="020B0609020204030204" pitchFamily="49" charset="0"/>
              </a:rPr>
              <a:t>int32_t sum(int16_t a16, int16_t b16, int8_t c8, int32_t d32);</a:t>
            </a:r>
          </a:p>
        </p:txBody>
      </p:sp>
      <p:sp>
        <p:nvSpPr>
          <p:cNvPr id="4" name="Horizontal Scroll 6">
            <a:extLst>
              <a:ext uri="{FF2B5EF4-FFF2-40B4-BE49-F238E27FC236}">
                <a16:creationId xmlns:a16="http://schemas.microsoft.com/office/drawing/2014/main" id="{A0470A80-F97F-1FAD-B20D-39ED4C59C9CC}"/>
              </a:ext>
            </a:extLst>
          </p:cNvPr>
          <p:cNvSpPr/>
          <p:nvPr/>
        </p:nvSpPr>
        <p:spPr>
          <a:xfrm>
            <a:off x="76200" y="-7171"/>
            <a:ext cx="1265712" cy="762000"/>
          </a:xfrm>
          <a:prstGeom prst="horizontalScroll">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Calibri"/>
                <a:ea typeface="+mn-ea"/>
                <a:cs typeface="+mn-cs"/>
              </a:rPr>
              <a:t>Review</a:t>
            </a:r>
          </a:p>
        </p:txBody>
      </p:sp>
    </p:spTree>
    <p:extLst>
      <p:ext uri="{BB962C8B-B14F-4D97-AF65-F5344CB8AC3E}">
        <p14:creationId xmlns:p14="http://schemas.microsoft.com/office/powerpoint/2010/main" val="125317919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Passing 4 Arguments</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52</a:t>
            </a:fld>
            <a:endParaRPr kumimoji="0" lang="en-US" dirty="0"/>
          </a:p>
        </p:txBody>
      </p:sp>
      <p:sp>
        <p:nvSpPr>
          <p:cNvPr id="4" name="TextBox 3"/>
          <p:cNvSpPr txBox="1"/>
          <p:nvPr/>
        </p:nvSpPr>
        <p:spPr>
          <a:xfrm>
            <a:off x="1983769" y="3148251"/>
            <a:ext cx="750526" cy="369332"/>
          </a:xfrm>
          <a:prstGeom prst="rect">
            <a:avLst/>
          </a:prstGeom>
          <a:noFill/>
        </p:spPr>
        <p:txBody>
          <a:bodyPr wrap="none" rtlCol="0">
            <a:spAutoFit/>
          </a:bodyPr>
          <a:lstStyle/>
          <a:p>
            <a:r>
              <a:rPr lang="en-US" dirty="0"/>
              <a:t>Caller</a:t>
            </a:r>
          </a:p>
        </p:txBody>
      </p:sp>
      <p:sp>
        <p:nvSpPr>
          <p:cNvPr id="23" name="Rectangle 22"/>
          <p:cNvSpPr/>
          <p:nvPr/>
        </p:nvSpPr>
        <p:spPr>
          <a:xfrm>
            <a:off x="1557528" y="2251948"/>
            <a:ext cx="9163050" cy="369332"/>
          </a:xfrm>
          <a:prstGeom prst="rect">
            <a:avLst/>
          </a:prstGeom>
        </p:spPr>
        <p:txBody>
          <a:bodyPr wrap="square">
            <a:spAutoFit/>
          </a:bodyPr>
          <a:lstStyle/>
          <a:p>
            <a:r>
              <a:rPr lang="en-US" b="1" dirty="0">
                <a:solidFill>
                  <a:srgbClr val="FF0000"/>
                </a:solidFill>
                <a:latin typeface="Consolas" panose="020B0609020204030204" pitchFamily="49" charset="0"/>
              </a:rPr>
              <a:t>s = sum(1, 2, 3, 4);</a:t>
            </a:r>
          </a:p>
        </p:txBody>
      </p:sp>
      <p:sp>
        <p:nvSpPr>
          <p:cNvPr id="15" name="TextBox 14"/>
          <p:cNvSpPr txBox="1"/>
          <p:nvPr/>
        </p:nvSpPr>
        <p:spPr>
          <a:xfrm>
            <a:off x="2212369" y="3657600"/>
            <a:ext cx="2590774" cy="1477328"/>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dirty="0">
                <a:latin typeface="Consolas" panose="020B0609020204030204" pitchFamily="49" charset="0"/>
              </a:rPr>
              <a:t>  MOVS r0, #1 </a:t>
            </a:r>
            <a:r>
              <a:rPr lang="en-US" dirty="0">
                <a:solidFill>
                  <a:schemeClr val="bg1">
                    <a:lumMod val="50000"/>
                  </a:schemeClr>
                </a:solidFill>
                <a:latin typeface="Consolas" panose="020B0609020204030204" pitchFamily="49" charset="0"/>
              </a:rPr>
              <a:t>; a16</a:t>
            </a:r>
          </a:p>
          <a:p>
            <a:r>
              <a:rPr lang="en-US" dirty="0">
                <a:latin typeface="Consolas" panose="020B0609020204030204" pitchFamily="49" charset="0"/>
              </a:rPr>
              <a:t>  MOVS r1, #2 </a:t>
            </a:r>
            <a:r>
              <a:rPr lang="en-US" dirty="0">
                <a:solidFill>
                  <a:schemeClr val="bg1">
                    <a:lumMod val="50000"/>
                  </a:schemeClr>
                </a:solidFill>
                <a:latin typeface="Consolas" panose="020B0609020204030204" pitchFamily="49" charset="0"/>
              </a:rPr>
              <a:t>; b16</a:t>
            </a:r>
          </a:p>
          <a:p>
            <a:r>
              <a:rPr lang="en-US" dirty="0">
                <a:latin typeface="Consolas" panose="020B0609020204030204" pitchFamily="49" charset="0"/>
              </a:rPr>
              <a:t>  MOVS r2, #3 </a:t>
            </a:r>
            <a:r>
              <a:rPr lang="en-US" dirty="0">
                <a:solidFill>
                  <a:schemeClr val="bg1">
                    <a:lumMod val="50000"/>
                  </a:schemeClr>
                </a:solidFill>
                <a:latin typeface="Consolas" panose="020B0609020204030204" pitchFamily="49" charset="0"/>
              </a:rPr>
              <a:t>; c8</a:t>
            </a:r>
          </a:p>
          <a:p>
            <a:r>
              <a:rPr lang="en-US" dirty="0">
                <a:latin typeface="Consolas" panose="020B0609020204030204" pitchFamily="49" charset="0"/>
              </a:rPr>
              <a:t>  MOVS r3, #4 </a:t>
            </a:r>
            <a:r>
              <a:rPr lang="en-US" dirty="0">
                <a:solidFill>
                  <a:schemeClr val="bg1">
                    <a:lumMod val="50000"/>
                  </a:schemeClr>
                </a:solidFill>
                <a:latin typeface="Consolas" panose="020B0609020204030204" pitchFamily="49" charset="0"/>
              </a:rPr>
              <a:t>; d32</a:t>
            </a:r>
          </a:p>
          <a:p>
            <a:r>
              <a:rPr lang="en-US" dirty="0">
                <a:latin typeface="Consolas" panose="020B0609020204030204" pitchFamily="49" charset="0"/>
              </a:rPr>
              <a:t>  BL   sum</a:t>
            </a:r>
          </a:p>
        </p:txBody>
      </p:sp>
      <p:sp>
        <p:nvSpPr>
          <p:cNvPr id="27" name="TextBox 26"/>
          <p:cNvSpPr txBox="1"/>
          <p:nvPr/>
        </p:nvSpPr>
        <p:spPr>
          <a:xfrm>
            <a:off x="5641370" y="3148251"/>
            <a:ext cx="769763" cy="369332"/>
          </a:xfrm>
          <a:prstGeom prst="rect">
            <a:avLst/>
          </a:prstGeom>
          <a:noFill/>
        </p:spPr>
        <p:txBody>
          <a:bodyPr wrap="none" rtlCol="0">
            <a:spAutoFit/>
          </a:bodyPr>
          <a:lstStyle/>
          <a:p>
            <a:r>
              <a:rPr lang="en-US" dirty="0" err="1"/>
              <a:t>Callee</a:t>
            </a:r>
            <a:endParaRPr lang="en-US" dirty="0"/>
          </a:p>
        </p:txBody>
      </p:sp>
      <p:sp>
        <p:nvSpPr>
          <p:cNvPr id="28" name="TextBox 27"/>
          <p:cNvSpPr txBox="1"/>
          <p:nvPr/>
        </p:nvSpPr>
        <p:spPr>
          <a:xfrm>
            <a:off x="5641369" y="3657600"/>
            <a:ext cx="3730508" cy="1754326"/>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dirty="0">
                <a:latin typeface="Consolas" panose="020B0609020204030204" pitchFamily="49" charset="0"/>
              </a:rPr>
              <a:t>sum PROC  </a:t>
            </a:r>
          </a:p>
          <a:p>
            <a:r>
              <a:rPr lang="en-US" dirty="0">
                <a:latin typeface="Consolas" panose="020B0609020204030204" pitchFamily="49" charset="0"/>
              </a:rPr>
              <a:t>  ADD r0, r0, r1 </a:t>
            </a:r>
            <a:r>
              <a:rPr lang="en-US" dirty="0">
                <a:solidFill>
                  <a:schemeClr val="bg1">
                    <a:lumMod val="50000"/>
                  </a:schemeClr>
                </a:solidFill>
                <a:latin typeface="Consolas" panose="020B0609020204030204" pitchFamily="49" charset="0"/>
              </a:rPr>
              <a:t>; a16 + b16</a:t>
            </a:r>
          </a:p>
          <a:p>
            <a:r>
              <a:rPr lang="en-US" dirty="0">
                <a:latin typeface="Consolas" panose="020B0609020204030204" pitchFamily="49" charset="0"/>
              </a:rPr>
              <a:t>  ADD r0, r0, r2 </a:t>
            </a:r>
            <a:r>
              <a:rPr lang="en-US" dirty="0">
                <a:solidFill>
                  <a:schemeClr val="bg1">
                    <a:lumMod val="50000"/>
                  </a:schemeClr>
                </a:solidFill>
                <a:latin typeface="Consolas" panose="020B0609020204030204" pitchFamily="49" charset="0"/>
              </a:rPr>
              <a:t>; add c8</a:t>
            </a:r>
          </a:p>
          <a:p>
            <a:r>
              <a:rPr lang="en-US" dirty="0">
                <a:latin typeface="Consolas" panose="020B0609020204030204" pitchFamily="49" charset="0"/>
              </a:rPr>
              <a:t>  ADD r0, r0, r3 </a:t>
            </a:r>
            <a:r>
              <a:rPr lang="en-US" dirty="0">
                <a:solidFill>
                  <a:schemeClr val="bg1">
                    <a:lumMod val="50000"/>
                  </a:schemeClr>
                </a:solidFill>
                <a:latin typeface="Consolas" panose="020B0609020204030204" pitchFamily="49" charset="0"/>
              </a:rPr>
              <a:t>; add d32</a:t>
            </a:r>
          </a:p>
          <a:p>
            <a:r>
              <a:rPr lang="en-US" dirty="0">
                <a:latin typeface="Consolas" panose="020B0609020204030204" pitchFamily="49" charset="0"/>
              </a:rPr>
              <a:t>  BX  LR         </a:t>
            </a:r>
            <a:r>
              <a:rPr lang="en-US" dirty="0">
                <a:solidFill>
                  <a:schemeClr val="bg1">
                    <a:lumMod val="50000"/>
                  </a:schemeClr>
                </a:solidFill>
                <a:latin typeface="Consolas" panose="020B0609020204030204" pitchFamily="49" charset="0"/>
              </a:rPr>
              <a:t>; return</a:t>
            </a:r>
          </a:p>
          <a:p>
            <a:r>
              <a:rPr lang="en-US" dirty="0">
                <a:latin typeface="Consolas" panose="020B0609020204030204" pitchFamily="49" charset="0"/>
              </a:rPr>
              <a:t>  ENDP</a:t>
            </a:r>
          </a:p>
        </p:txBody>
      </p:sp>
      <p:sp>
        <p:nvSpPr>
          <p:cNvPr id="11" name="Rectangle 10">
            <a:extLst>
              <a:ext uri="{FF2B5EF4-FFF2-40B4-BE49-F238E27FC236}">
                <a16:creationId xmlns:a16="http://schemas.microsoft.com/office/drawing/2014/main" id="{EC2E1C95-1D78-5148-9696-BD1A663253EA}"/>
              </a:ext>
            </a:extLst>
          </p:cNvPr>
          <p:cNvSpPr/>
          <p:nvPr/>
        </p:nvSpPr>
        <p:spPr>
          <a:xfrm>
            <a:off x="1600200" y="1593468"/>
            <a:ext cx="9163050" cy="369332"/>
          </a:xfrm>
          <a:prstGeom prst="rect">
            <a:avLst/>
          </a:prstGeom>
        </p:spPr>
        <p:txBody>
          <a:bodyPr wrap="square">
            <a:spAutoFit/>
          </a:bodyPr>
          <a:lstStyle/>
          <a:p>
            <a:r>
              <a:rPr lang="en-US" b="1" dirty="0">
                <a:latin typeface="Consolas" panose="020B0609020204030204" pitchFamily="49" charset="0"/>
              </a:rPr>
              <a:t>int32_t sum(int16_t a16, int16_t b16, int8_t c8, int32_t d32);</a:t>
            </a:r>
          </a:p>
        </p:txBody>
      </p:sp>
      <p:sp>
        <p:nvSpPr>
          <p:cNvPr id="5" name="Horizontal Scroll 6">
            <a:extLst>
              <a:ext uri="{FF2B5EF4-FFF2-40B4-BE49-F238E27FC236}">
                <a16:creationId xmlns:a16="http://schemas.microsoft.com/office/drawing/2014/main" id="{967F006A-A161-E720-7BD4-957F74EEF9B7}"/>
              </a:ext>
            </a:extLst>
          </p:cNvPr>
          <p:cNvSpPr/>
          <p:nvPr/>
        </p:nvSpPr>
        <p:spPr>
          <a:xfrm>
            <a:off x="76200" y="-7171"/>
            <a:ext cx="1265712" cy="762000"/>
          </a:xfrm>
          <a:prstGeom prst="horizontalScroll">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Calibri"/>
                <a:ea typeface="+mn-ea"/>
                <a:cs typeface="+mn-cs"/>
              </a:rPr>
              <a:t>Review</a:t>
            </a:r>
          </a:p>
        </p:txBody>
      </p:sp>
    </p:spTree>
    <p:extLst>
      <p:ext uri="{BB962C8B-B14F-4D97-AF65-F5344CB8AC3E}">
        <p14:creationId xmlns:p14="http://schemas.microsoft.com/office/powerpoint/2010/main" val="326629562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4945380" cy="990600"/>
          </a:xfrm>
        </p:spPr>
        <p:txBody>
          <a:bodyPr>
            <a:normAutofit fontScale="90000"/>
          </a:bodyPr>
          <a:lstStyle/>
          <a:p>
            <a:r>
              <a:rPr lang="en-US" dirty="0"/>
              <a:t>Passing Extra Arguments via Stack</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53</a:t>
            </a:fld>
            <a:endParaRPr kumimoji="0" lang="en-US" dirty="0"/>
          </a:p>
        </p:txBody>
      </p:sp>
      <p:sp>
        <p:nvSpPr>
          <p:cNvPr id="5" name="Rectangle 4"/>
          <p:cNvSpPr/>
          <p:nvPr/>
        </p:nvSpPr>
        <p:spPr>
          <a:xfrm>
            <a:off x="62844" y="1295401"/>
            <a:ext cx="5728356" cy="923330"/>
          </a:xfrm>
          <a:prstGeom prst="rect">
            <a:avLst/>
          </a:prstGeom>
        </p:spPr>
        <p:txBody>
          <a:bodyPr wrap="square">
            <a:spAutoFit/>
          </a:bodyPr>
          <a:lstStyle/>
          <a:p>
            <a:r>
              <a:rPr lang="en-US" b="1" dirty="0">
                <a:latin typeface="Consolas" panose="020B0609020204030204" pitchFamily="49" charset="0"/>
              </a:rPr>
              <a:t>int32_t sum(int32_t a, int32_t b, int32_t c, int32_t d, int32_t h, int32_t </a:t>
            </a:r>
            <a:r>
              <a:rPr lang="en-US" b="1" dirty="0" err="1">
                <a:latin typeface="Consolas" panose="020B0609020204030204" pitchFamily="49" charset="0"/>
              </a:rPr>
              <a:t>i</a:t>
            </a:r>
            <a:r>
              <a:rPr lang="en-US" b="1" dirty="0">
                <a:latin typeface="Consolas" panose="020B0609020204030204" pitchFamily="49" charset="0"/>
              </a:rPr>
              <a:t>, int32_t j, int32_t k);</a:t>
            </a:r>
          </a:p>
        </p:txBody>
      </p:sp>
      <p:sp>
        <p:nvSpPr>
          <p:cNvPr id="6" name="Rectangle 5"/>
          <p:cNvSpPr/>
          <p:nvPr/>
        </p:nvSpPr>
        <p:spPr>
          <a:xfrm>
            <a:off x="20934" y="2094639"/>
            <a:ext cx="5105400" cy="369332"/>
          </a:xfrm>
          <a:prstGeom prst="rect">
            <a:avLst/>
          </a:prstGeom>
        </p:spPr>
        <p:txBody>
          <a:bodyPr wrap="square">
            <a:spAutoFit/>
          </a:bodyPr>
          <a:lstStyle/>
          <a:p>
            <a:r>
              <a:rPr lang="en-US" b="1" dirty="0">
                <a:solidFill>
                  <a:srgbClr val="FF0000"/>
                </a:solidFill>
                <a:latin typeface="Consolas" panose="020B0609020204030204" pitchFamily="49" charset="0"/>
              </a:rPr>
              <a:t>s = sum(1, 2, 3, 4, 5, 6, 7, 8);</a:t>
            </a:r>
          </a:p>
        </p:txBody>
      </p:sp>
      <p:sp>
        <p:nvSpPr>
          <p:cNvPr id="7" name="TextBox 6"/>
          <p:cNvSpPr txBox="1"/>
          <p:nvPr/>
        </p:nvSpPr>
        <p:spPr>
          <a:xfrm>
            <a:off x="1392168" y="2484298"/>
            <a:ext cx="750526" cy="369332"/>
          </a:xfrm>
          <a:prstGeom prst="rect">
            <a:avLst/>
          </a:prstGeom>
          <a:noFill/>
        </p:spPr>
        <p:txBody>
          <a:bodyPr wrap="none" rtlCol="0">
            <a:spAutoFit/>
          </a:bodyPr>
          <a:lstStyle/>
          <a:p>
            <a:r>
              <a:rPr lang="en-US" dirty="0"/>
              <a:t>Caller</a:t>
            </a:r>
          </a:p>
        </p:txBody>
      </p:sp>
      <p:sp>
        <p:nvSpPr>
          <p:cNvPr id="8" name="TextBox 7"/>
          <p:cNvSpPr txBox="1"/>
          <p:nvPr/>
        </p:nvSpPr>
        <p:spPr>
          <a:xfrm>
            <a:off x="1462632" y="2870536"/>
            <a:ext cx="2765501" cy="3046988"/>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sz="1600" dirty="0">
                <a:latin typeface="Consolas" panose="020B0609020204030204" pitchFamily="49" charset="0"/>
              </a:rPr>
              <a:t>  MOVS r0, #</a:t>
            </a:r>
            <a:r>
              <a:rPr lang="en-US" sz="1600" dirty="0">
                <a:solidFill>
                  <a:srgbClr val="FF0000"/>
                </a:solidFill>
                <a:latin typeface="Consolas" panose="020B0609020204030204" pitchFamily="49" charset="0"/>
              </a:rPr>
              <a:t>5</a:t>
            </a:r>
          </a:p>
          <a:p>
            <a:r>
              <a:rPr lang="en-US" sz="1600" dirty="0">
                <a:latin typeface="Consolas" panose="020B0609020204030204" pitchFamily="49" charset="0"/>
              </a:rPr>
              <a:t>  MOVS r1, #</a:t>
            </a:r>
            <a:r>
              <a:rPr lang="en-US" sz="1600" dirty="0">
                <a:solidFill>
                  <a:srgbClr val="FF0000"/>
                </a:solidFill>
                <a:latin typeface="Consolas" panose="020B0609020204030204" pitchFamily="49" charset="0"/>
              </a:rPr>
              <a:t>6</a:t>
            </a:r>
          </a:p>
          <a:p>
            <a:r>
              <a:rPr lang="en-US" sz="1600" dirty="0">
                <a:latin typeface="Consolas" panose="020B0609020204030204" pitchFamily="49" charset="0"/>
              </a:rPr>
              <a:t>  MOVS r2, #</a:t>
            </a:r>
            <a:r>
              <a:rPr lang="en-US" sz="1600" dirty="0">
                <a:solidFill>
                  <a:srgbClr val="FF0000"/>
                </a:solidFill>
                <a:latin typeface="Consolas" panose="020B0609020204030204" pitchFamily="49" charset="0"/>
              </a:rPr>
              <a:t>7</a:t>
            </a:r>
          </a:p>
          <a:p>
            <a:r>
              <a:rPr lang="en-US" sz="1600" dirty="0">
                <a:latin typeface="Consolas" panose="020B0609020204030204" pitchFamily="49" charset="0"/>
              </a:rPr>
              <a:t>  MOVS r3, #</a:t>
            </a:r>
            <a:r>
              <a:rPr lang="en-US" sz="1600" dirty="0">
                <a:solidFill>
                  <a:srgbClr val="FF0000"/>
                </a:solidFill>
                <a:latin typeface="Consolas" panose="020B0609020204030204" pitchFamily="49" charset="0"/>
              </a:rPr>
              <a:t>8</a:t>
            </a:r>
          </a:p>
          <a:p>
            <a:r>
              <a:rPr lang="en-US" sz="1600" dirty="0">
                <a:latin typeface="Consolas" panose="020B0609020204030204" pitchFamily="49" charset="0"/>
              </a:rPr>
              <a:t>  </a:t>
            </a:r>
            <a:r>
              <a:rPr lang="en-US" sz="1600" dirty="0">
                <a:solidFill>
                  <a:srgbClr val="FF0000"/>
                </a:solidFill>
                <a:latin typeface="Consolas" panose="020B0609020204030204" pitchFamily="49" charset="0"/>
              </a:rPr>
              <a:t>PUSH {r0, r1, r2, r3}</a:t>
            </a:r>
          </a:p>
          <a:p>
            <a:r>
              <a:rPr lang="en-US" sz="1600" dirty="0">
                <a:latin typeface="Consolas" panose="020B0609020204030204" pitchFamily="49" charset="0"/>
              </a:rPr>
              <a:t>  MOVS r0, #1</a:t>
            </a:r>
          </a:p>
          <a:p>
            <a:r>
              <a:rPr lang="en-US" sz="1600" dirty="0">
                <a:latin typeface="Consolas" panose="020B0609020204030204" pitchFamily="49" charset="0"/>
              </a:rPr>
              <a:t>  MOVS r1, #2</a:t>
            </a:r>
          </a:p>
          <a:p>
            <a:r>
              <a:rPr lang="en-US" sz="1600" dirty="0">
                <a:latin typeface="Consolas" panose="020B0609020204030204" pitchFamily="49" charset="0"/>
              </a:rPr>
              <a:t>  MOVS r2, #3</a:t>
            </a:r>
          </a:p>
          <a:p>
            <a:r>
              <a:rPr lang="en-US" sz="1600" dirty="0">
                <a:latin typeface="Consolas" panose="020B0609020204030204" pitchFamily="49" charset="0"/>
              </a:rPr>
              <a:t>  MOVS r3, #4</a:t>
            </a:r>
          </a:p>
          <a:p>
            <a:r>
              <a:rPr lang="en-US" sz="1600" dirty="0">
                <a:latin typeface="Consolas" panose="020B0609020204030204" pitchFamily="49" charset="0"/>
              </a:rPr>
              <a:t>  BL   sum</a:t>
            </a:r>
          </a:p>
          <a:p>
            <a:r>
              <a:rPr lang="en-US" sz="1600" dirty="0">
                <a:latin typeface="Consolas" panose="020B0609020204030204" pitchFamily="49" charset="0"/>
              </a:rPr>
              <a:t>  ...</a:t>
            </a:r>
          </a:p>
          <a:p>
            <a:r>
              <a:rPr lang="en-US" sz="1600" dirty="0">
                <a:latin typeface="Consolas" panose="020B0609020204030204" pitchFamily="49" charset="0"/>
              </a:rPr>
              <a:t>  </a:t>
            </a:r>
            <a:r>
              <a:rPr lang="en-US" sz="1600" dirty="0">
                <a:solidFill>
                  <a:srgbClr val="FF0000"/>
                </a:solidFill>
                <a:latin typeface="Consolas" panose="020B0609020204030204" pitchFamily="49" charset="0"/>
              </a:rPr>
              <a:t>POP {r0, r1, r2, r3}</a:t>
            </a:r>
          </a:p>
        </p:txBody>
      </p:sp>
      <p:sp>
        <p:nvSpPr>
          <p:cNvPr id="9" name="TextBox 8"/>
          <p:cNvSpPr txBox="1"/>
          <p:nvPr/>
        </p:nvSpPr>
        <p:spPr>
          <a:xfrm>
            <a:off x="4988720" y="22800"/>
            <a:ext cx="1064074" cy="369332"/>
          </a:xfrm>
          <a:prstGeom prst="rect">
            <a:avLst/>
          </a:prstGeom>
          <a:noFill/>
        </p:spPr>
        <p:txBody>
          <a:bodyPr wrap="none" rtlCol="0">
            <a:spAutoFit/>
          </a:bodyPr>
          <a:lstStyle/>
          <a:p>
            <a:r>
              <a:rPr lang="en-US" dirty="0"/>
              <a:t>Version 1</a:t>
            </a:r>
          </a:p>
        </p:txBody>
      </p:sp>
      <p:sp>
        <p:nvSpPr>
          <p:cNvPr id="10" name="TextBox 9"/>
          <p:cNvSpPr txBox="1"/>
          <p:nvPr/>
        </p:nvSpPr>
        <p:spPr>
          <a:xfrm>
            <a:off x="6003264" y="26670"/>
            <a:ext cx="6027420" cy="329320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600" b="1" dirty="0">
                <a:solidFill>
                  <a:srgbClr val="3333FF"/>
                </a:solidFill>
                <a:latin typeface="Consolas" panose="020B0609020204030204" pitchFamily="49" charset="0"/>
              </a:rPr>
              <a:t>sum</a:t>
            </a:r>
            <a:r>
              <a:rPr lang="en-US" sz="1600" dirty="0">
                <a:latin typeface="Consolas" panose="020B0609020204030204" pitchFamily="49" charset="0"/>
              </a:rPr>
              <a:t> PROC </a:t>
            </a:r>
          </a:p>
          <a:p>
            <a:r>
              <a:rPr lang="en-US" sz="1600" dirty="0">
                <a:latin typeface="Consolas" panose="020B0609020204030204" pitchFamily="49" charset="0"/>
              </a:rPr>
              <a:t>  EXPORT sum </a:t>
            </a:r>
          </a:p>
          <a:p>
            <a:r>
              <a:rPr lang="en-US" sz="1600" dirty="0">
                <a:latin typeface="Consolas" panose="020B0609020204030204" pitchFamily="49" charset="0"/>
              </a:rPr>
              <a:t>  ADD r0, r0, r1   </a:t>
            </a:r>
            <a:r>
              <a:rPr lang="en-US" sz="1600" dirty="0">
                <a:solidFill>
                  <a:schemeClr val="bg1">
                    <a:lumMod val="50000"/>
                  </a:schemeClr>
                </a:solidFill>
                <a:latin typeface="Consolas" panose="020B0609020204030204" pitchFamily="49" charset="0"/>
              </a:rPr>
              <a:t>; add a + b</a:t>
            </a:r>
          </a:p>
          <a:p>
            <a:r>
              <a:rPr lang="en-US" sz="1600" dirty="0">
                <a:latin typeface="Consolas" panose="020B0609020204030204" pitchFamily="49" charset="0"/>
              </a:rPr>
              <a:t>  ADD r0, r0, r2   </a:t>
            </a:r>
            <a:r>
              <a:rPr lang="en-US" sz="1600" dirty="0">
                <a:solidFill>
                  <a:schemeClr val="bg1">
                    <a:lumMod val="50000"/>
                  </a:schemeClr>
                </a:solidFill>
                <a:latin typeface="Consolas" panose="020B0609020204030204" pitchFamily="49" charset="0"/>
              </a:rPr>
              <a:t>; add c</a:t>
            </a:r>
            <a:endParaRPr lang="en-US" sz="1600" dirty="0">
              <a:latin typeface="Consolas" panose="020B0609020204030204" pitchFamily="49" charset="0"/>
            </a:endParaRPr>
          </a:p>
          <a:p>
            <a:r>
              <a:rPr lang="en-US" sz="1600" dirty="0">
                <a:latin typeface="Consolas" panose="020B0609020204030204" pitchFamily="49" charset="0"/>
              </a:rPr>
              <a:t>  ADD r0, r0, r3   </a:t>
            </a:r>
            <a:r>
              <a:rPr lang="en-US" sz="1600" dirty="0">
                <a:solidFill>
                  <a:schemeClr val="bg1">
                    <a:lumMod val="50000"/>
                  </a:schemeClr>
                </a:solidFill>
                <a:latin typeface="Consolas" panose="020B0609020204030204" pitchFamily="49" charset="0"/>
              </a:rPr>
              <a:t>; add d</a:t>
            </a:r>
          </a:p>
          <a:p>
            <a:r>
              <a:rPr lang="en-US" sz="1600" dirty="0">
                <a:solidFill>
                  <a:srgbClr val="FF0000"/>
                </a:solidFill>
                <a:latin typeface="Consolas" panose="020B0609020204030204" pitchFamily="49" charset="0"/>
              </a:rPr>
              <a:t>  </a:t>
            </a:r>
            <a:r>
              <a:rPr lang="en-US" sz="1600" b="1" dirty="0">
                <a:solidFill>
                  <a:srgbClr val="FF0000"/>
                </a:solidFill>
                <a:latin typeface="Consolas" panose="020B0609020204030204" pitchFamily="49" charset="0"/>
              </a:rPr>
              <a:t>LDRD</a:t>
            </a:r>
            <a:r>
              <a:rPr lang="en-US" sz="1600" dirty="0">
                <a:solidFill>
                  <a:srgbClr val="FF0000"/>
                </a:solidFill>
                <a:latin typeface="Consolas" panose="020B0609020204030204" pitchFamily="49" charset="0"/>
              </a:rPr>
              <a:t> r1,r2, [</a:t>
            </a:r>
            <a:r>
              <a:rPr lang="en-US" sz="1600" dirty="0" err="1">
                <a:solidFill>
                  <a:srgbClr val="FF0000"/>
                </a:solidFill>
                <a:latin typeface="Consolas" panose="020B0609020204030204" pitchFamily="49" charset="0"/>
              </a:rPr>
              <a:t>sp</a:t>
            </a:r>
            <a:r>
              <a:rPr lang="en-US" sz="1600" dirty="0">
                <a:solidFill>
                  <a:srgbClr val="FF0000"/>
                </a:solidFill>
                <a:latin typeface="Consolas" panose="020B0609020204030204" pitchFamily="49" charset="0"/>
              </a:rPr>
              <a:t>] </a:t>
            </a:r>
            <a:r>
              <a:rPr lang="en-US" sz="1600" dirty="0">
                <a:solidFill>
                  <a:schemeClr val="bg1">
                    <a:lumMod val="50000"/>
                  </a:schemeClr>
                </a:solidFill>
                <a:latin typeface="Consolas" panose="020B0609020204030204" pitchFamily="49" charset="0"/>
              </a:rPr>
              <a:t>;</a:t>
            </a:r>
            <a:r>
              <a:rPr lang="en-US" sz="1600" dirty="0">
                <a:solidFill>
                  <a:srgbClr val="FF0000"/>
                </a:solidFill>
                <a:latin typeface="Consolas" panose="020B0609020204030204" pitchFamily="49" charset="0"/>
              </a:rPr>
              <a:t> </a:t>
            </a:r>
            <a:r>
              <a:rPr lang="en-US" sz="1600" dirty="0">
                <a:solidFill>
                  <a:schemeClr val="bg1">
                    <a:lumMod val="50000"/>
                  </a:schemeClr>
                </a:solidFill>
                <a:latin typeface="Consolas" panose="020B0609020204030204" pitchFamily="49" charset="0"/>
              </a:rPr>
              <a:t>r1=mem[</a:t>
            </a:r>
            <a:r>
              <a:rPr lang="en-US" sz="1600" dirty="0" err="1">
                <a:solidFill>
                  <a:schemeClr val="bg1">
                    <a:lumMod val="50000"/>
                  </a:schemeClr>
                </a:solidFill>
                <a:latin typeface="Consolas" panose="020B0609020204030204" pitchFamily="49" charset="0"/>
              </a:rPr>
              <a:t>sp</a:t>
            </a:r>
            <a:r>
              <a:rPr lang="en-US" sz="1600" dirty="0">
                <a:solidFill>
                  <a:schemeClr val="bg1">
                    <a:lumMod val="50000"/>
                  </a:schemeClr>
                </a:solidFill>
                <a:latin typeface="Consolas" panose="020B0609020204030204" pitchFamily="49" charset="0"/>
              </a:rPr>
              <a:t>],r2=mem[sp+4]</a:t>
            </a:r>
          </a:p>
          <a:p>
            <a:r>
              <a:rPr lang="en-US" sz="1600" dirty="0">
                <a:latin typeface="Consolas" panose="020B0609020204030204" pitchFamily="49" charset="0"/>
              </a:rPr>
              <a:t>  ADD r0, r0, r1   </a:t>
            </a:r>
            <a:r>
              <a:rPr lang="en-US" sz="1600" dirty="0">
                <a:solidFill>
                  <a:schemeClr val="bg1">
                    <a:lumMod val="50000"/>
                  </a:schemeClr>
                </a:solidFill>
                <a:latin typeface="Consolas" panose="020B0609020204030204" pitchFamily="49" charset="0"/>
              </a:rPr>
              <a:t>; add h</a:t>
            </a:r>
          </a:p>
          <a:p>
            <a:r>
              <a:rPr lang="en-US" sz="1600" dirty="0">
                <a:latin typeface="Consolas" panose="020B0609020204030204" pitchFamily="49" charset="0"/>
              </a:rPr>
              <a:t>  ADD r0, r0, r2   </a:t>
            </a:r>
            <a:r>
              <a:rPr lang="en-US" sz="1600" dirty="0">
                <a:solidFill>
                  <a:schemeClr val="bg1">
                    <a:lumMod val="50000"/>
                  </a:schemeClr>
                </a:solidFill>
                <a:latin typeface="Consolas" panose="020B0609020204030204" pitchFamily="49" charset="0"/>
              </a:rPr>
              <a:t>; add i</a:t>
            </a:r>
          </a:p>
          <a:p>
            <a:r>
              <a:rPr lang="en-US" sz="1600" dirty="0">
                <a:solidFill>
                  <a:srgbClr val="FF0000"/>
                </a:solidFill>
                <a:latin typeface="Consolas" panose="020B0609020204030204" pitchFamily="49" charset="0"/>
              </a:rPr>
              <a:t>  </a:t>
            </a:r>
            <a:r>
              <a:rPr lang="en-US" sz="1600" b="1" dirty="0">
                <a:solidFill>
                  <a:srgbClr val="FF0000"/>
                </a:solidFill>
                <a:latin typeface="Consolas" panose="020B0609020204030204" pitchFamily="49" charset="0"/>
              </a:rPr>
              <a:t>LDRD</a:t>
            </a:r>
            <a:r>
              <a:rPr lang="en-US" sz="1600" dirty="0">
                <a:solidFill>
                  <a:srgbClr val="FF0000"/>
                </a:solidFill>
                <a:latin typeface="Consolas" panose="020B0609020204030204" pitchFamily="49" charset="0"/>
              </a:rPr>
              <a:t> r1,r2, [</a:t>
            </a:r>
            <a:r>
              <a:rPr lang="en-US" sz="1600" dirty="0" err="1">
                <a:solidFill>
                  <a:srgbClr val="FF0000"/>
                </a:solidFill>
                <a:latin typeface="Consolas" panose="020B0609020204030204" pitchFamily="49" charset="0"/>
              </a:rPr>
              <a:t>sp</a:t>
            </a:r>
            <a:r>
              <a:rPr lang="en-US" sz="1600" dirty="0">
                <a:solidFill>
                  <a:srgbClr val="FF0000"/>
                </a:solidFill>
                <a:latin typeface="Consolas" panose="020B0609020204030204" pitchFamily="49" charset="0"/>
              </a:rPr>
              <a:t>, #8] </a:t>
            </a:r>
            <a:r>
              <a:rPr lang="en-US" sz="1600" dirty="0">
                <a:solidFill>
                  <a:schemeClr val="bg1">
                    <a:lumMod val="50000"/>
                  </a:schemeClr>
                </a:solidFill>
                <a:latin typeface="Consolas" panose="020B0609020204030204" pitchFamily="49" charset="0"/>
              </a:rPr>
              <a:t>;</a:t>
            </a:r>
            <a:r>
              <a:rPr lang="en-US" sz="1600" dirty="0">
                <a:solidFill>
                  <a:srgbClr val="FF0000"/>
                </a:solidFill>
                <a:latin typeface="Consolas" panose="020B0609020204030204" pitchFamily="49" charset="0"/>
              </a:rPr>
              <a:t> </a:t>
            </a:r>
            <a:r>
              <a:rPr lang="en-US" sz="1600" dirty="0">
                <a:solidFill>
                  <a:schemeClr val="bg1">
                    <a:lumMod val="50000"/>
                  </a:schemeClr>
                </a:solidFill>
                <a:latin typeface="Consolas" panose="020B0609020204030204" pitchFamily="49" charset="0"/>
              </a:rPr>
              <a:t>r1=mem[sp+8],r2=mem[sp+12]</a:t>
            </a:r>
          </a:p>
          <a:p>
            <a:r>
              <a:rPr lang="en-US" sz="1600" dirty="0">
                <a:latin typeface="Consolas" panose="020B0609020204030204" pitchFamily="49" charset="0"/>
              </a:rPr>
              <a:t>  ADD r0, r0, r1   </a:t>
            </a:r>
            <a:r>
              <a:rPr lang="en-US" sz="1600" dirty="0">
                <a:solidFill>
                  <a:schemeClr val="bg1">
                    <a:lumMod val="50000"/>
                  </a:schemeClr>
                </a:solidFill>
                <a:latin typeface="Consolas" panose="020B0609020204030204" pitchFamily="49" charset="0"/>
              </a:rPr>
              <a:t>; add j</a:t>
            </a:r>
          </a:p>
          <a:p>
            <a:r>
              <a:rPr lang="en-US" sz="1600" dirty="0">
                <a:latin typeface="Consolas" panose="020B0609020204030204" pitchFamily="49" charset="0"/>
              </a:rPr>
              <a:t>  ADD r0, r0, r2   </a:t>
            </a:r>
            <a:r>
              <a:rPr lang="en-US" sz="1600" dirty="0">
                <a:solidFill>
                  <a:schemeClr val="bg1">
                    <a:lumMod val="50000"/>
                  </a:schemeClr>
                </a:solidFill>
                <a:latin typeface="Consolas" panose="020B0609020204030204" pitchFamily="49" charset="0"/>
              </a:rPr>
              <a:t>; add k</a:t>
            </a:r>
          </a:p>
          <a:p>
            <a:r>
              <a:rPr lang="en-US" sz="1600" dirty="0">
                <a:latin typeface="Consolas" panose="020B0609020204030204" pitchFamily="49" charset="0"/>
              </a:rPr>
              <a:t>  BX  LR</a:t>
            </a:r>
          </a:p>
          <a:p>
            <a:r>
              <a:rPr lang="en-US" sz="1600" dirty="0">
                <a:latin typeface="Consolas" panose="020B0609020204030204" pitchFamily="49" charset="0"/>
              </a:rPr>
              <a:t>  ENDP</a:t>
            </a:r>
          </a:p>
        </p:txBody>
      </p:sp>
      <p:sp>
        <p:nvSpPr>
          <p:cNvPr id="4" name="TextBox 3">
            <a:extLst>
              <a:ext uri="{FF2B5EF4-FFF2-40B4-BE49-F238E27FC236}">
                <a16:creationId xmlns:a16="http://schemas.microsoft.com/office/drawing/2014/main" id="{CF002B0B-3286-B167-52AA-5E1BA1C5689A}"/>
              </a:ext>
            </a:extLst>
          </p:cNvPr>
          <p:cNvSpPr txBox="1"/>
          <p:nvPr/>
        </p:nvSpPr>
        <p:spPr>
          <a:xfrm>
            <a:off x="6003264" y="3323749"/>
            <a:ext cx="6027420" cy="35394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600" b="1" dirty="0">
                <a:solidFill>
                  <a:srgbClr val="3333FF"/>
                </a:solidFill>
                <a:latin typeface="Consolas" panose="020B0609020204030204" pitchFamily="49" charset="0"/>
              </a:rPr>
              <a:t>sum</a:t>
            </a:r>
            <a:r>
              <a:rPr lang="en-US" sz="1600" dirty="0">
                <a:latin typeface="Consolas" panose="020B0609020204030204" pitchFamily="49" charset="0"/>
              </a:rPr>
              <a:t> PROC </a:t>
            </a:r>
          </a:p>
          <a:p>
            <a:r>
              <a:rPr lang="en-US" sz="1600" dirty="0">
                <a:latin typeface="Consolas" panose="020B0609020204030204" pitchFamily="49" charset="0"/>
              </a:rPr>
              <a:t>  EXPORT sum </a:t>
            </a:r>
          </a:p>
          <a:p>
            <a:r>
              <a:rPr lang="en-US" sz="1600" dirty="0">
                <a:latin typeface="Consolas" panose="020B0609020204030204" pitchFamily="49" charset="0"/>
              </a:rPr>
              <a:t>  </a:t>
            </a:r>
            <a:r>
              <a:rPr lang="en-US" sz="1600" b="1" dirty="0">
                <a:solidFill>
                  <a:srgbClr val="3333FF"/>
                </a:solidFill>
                <a:latin typeface="Consolas" panose="020B0609020204030204" pitchFamily="49" charset="0"/>
              </a:rPr>
              <a:t>PUSH {r5, r6, </a:t>
            </a:r>
            <a:r>
              <a:rPr lang="en-US" sz="1600" b="1" dirty="0" err="1">
                <a:solidFill>
                  <a:srgbClr val="3333FF"/>
                </a:solidFill>
                <a:latin typeface="Consolas" panose="020B0609020204030204" pitchFamily="49" charset="0"/>
              </a:rPr>
              <a:t>lr</a:t>
            </a:r>
            <a:r>
              <a:rPr lang="en-US" sz="1600" b="1" dirty="0">
                <a:solidFill>
                  <a:srgbClr val="3333FF"/>
                </a:solidFill>
                <a:latin typeface="Consolas" panose="020B0609020204030204" pitchFamily="49" charset="0"/>
              </a:rPr>
              <a:t>}</a:t>
            </a:r>
          </a:p>
          <a:p>
            <a:r>
              <a:rPr lang="en-US" sz="1600" dirty="0">
                <a:latin typeface="Consolas" panose="020B0609020204030204" pitchFamily="49" charset="0"/>
              </a:rPr>
              <a:t>  ADD r0, r0, r1   </a:t>
            </a:r>
            <a:r>
              <a:rPr lang="en-US" sz="1600" dirty="0">
                <a:solidFill>
                  <a:schemeClr val="bg1">
                    <a:lumMod val="50000"/>
                  </a:schemeClr>
                </a:solidFill>
                <a:latin typeface="Consolas" panose="020B0609020204030204" pitchFamily="49" charset="0"/>
              </a:rPr>
              <a:t>; add a + b</a:t>
            </a:r>
          </a:p>
          <a:p>
            <a:r>
              <a:rPr lang="en-US" sz="1600" dirty="0">
                <a:latin typeface="Consolas" panose="020B0609020204030204" pitchFamily="49" charset="0"/>
              </a:rPr>
              <a:t>  ADD r0, r0, r2   </a:t>
            </a:r>
            <a:r>
              <a:rPr lang="en-US" sz="1600" dirty="0">
                <a:solidFill>
                  <a:schemeClr val="bg1">
                    <a:lumMod val="50000"/>
                  </a:schemeClr>
                </a:solidFill>
                <a:latin typeface="Consolas" panose="020B0609020204030204" pitchFamily="49" charset="0"/>
              </a:rPr>
              <a:t>; add c</a:t>
            </a:r>
            <a:endParaRPr lang="en-US" sz="1600" dirty="0">
              <a:latin typeface="Consolas" panose="020B0609020204030204" pitchFamily="49" charset="0"/>
            </a:endParaRPr>
          </a:p>
          <a:p>
            <a:r>
              <a:rPr lang="en-US" sz="1600" dirty="0">
                <a:latin typeface="Consolas" panose="020B0609020204030204" pitchFamily="49" charset="0"/>
              </a:rPr>
              <a:t>  ADD r0, r0, r3   </a:t>
            </a:r>
            <a:r>
              <a:rPr lang="en-US" sz="1600" dirty="0">
                <a:solidFill>
                  <a:schemeClr val="bg1">
                    <a:lumMod val="50000"/>
                  </a:schemeClr>
                </a:solidFill>
                <a:latin typeface="Consolas" panose="020B0609020204030204" pitchFamily="49" charset="0"/>
              </a:rPr>
              <a:t>; add d</a:t>
            </a:r>
          </a:p>
          <a:p>
            <a:r>
              <a:rPr lang="en-US" sz="1600" dirty="0">
                <a:solidFill>
                  <a:srgbClr val="FF0000"/>
                </a:solidFill>
                <a:latin typeface="Consolas" panose="020B0609020204030204" pitchFamily="49" charset="0"/>
              </a:rPr>
              <a:t>  LDRD r5,r6, [</a:t>
            </a:r>
            <a:r>
              <a:rPr lang="en-US" sz="1600" dirty="0" err="1">
                <a:solidFill>
                  <a:srgbClr val="FF0000"/>
                </a:solidFill>
                <a:latin typeface="Consolas" panose="020B0609020204030204" pitchFamily="49" charset="0"/>
              </a:rPr>
              <a:t>sp</a:t>
            </a:r>
            <a:r>
              <a:rPr lang="en-US" sz="1600" dirty="0">
                <a:solidFill>
                  <a:srgbClr val="FF0000"/>
                </a:solidFill>
                <a:latin typeface="Consolas" panose="020B0609020204030204" pitchFamily="49" charset="0"/>
              </a:rPr>
              <a:t>, #12] </a:t>
            </a:r>
            <a:r>
              <a:rPr lang="en-US" sz="1600" dirty="0">
                <a:solidFill>
                  <a:schemeClr val="bg1">
                    <a:lumMod val="50000"/>
                  </a:schemeClr>
                </a:solidFill>
                <a:latin typeface="Consolas" panose="020B0609020204030204" pitchFamily="49" charset="0"/>
              </a:rPr>
              <a:t>;r5=mem[sp+12],r6=mem[sp+16]</a:t>
            </a:r>
          </a:p>
          <a:p>
            <a:r>
              <a:rPr lang="en-US" sz="1600" dirty="0">
                <a:latin typeface="Consolas" panose="020B0609020204030204" pitchFamily="49" charset="0"/>
              </a:rPr>
              <a:t>  ADD r0, r0, r5   </a:t>
            </a:r>
            <a:r>
              <a:rPr lang="en-US" sz="1600" dirty="0">
                <a:solidFill>
                  <a:schemeClr val="bg1">
                    <a:lumMod val="50000"/>
                  </a:schemeClr>
                </a:solidFill>
                <a:latin typeface="Consolas" panose="020B0609020204030204" pitchFamily="49" charset="0"/>
              </a:rPr>
              <a:t>; add h</a:t>
            </a:r>
          </a:p>
          <a:p>
            <a:r>
              <a:rPr lang="en-US" sz="1600" dirty="0">
                <a:latin typeface="Consolas" panose="020B0609020204030204" pitchFamily="49" charset="0"/>
              </a:rPr>
              <a:t>  ADD r0, r0, r6   </a:t>
            </a:r>
            <a:r>
              <a:rPr lang="en-US" sz="1600" dirty="0">
                <a:solidFill>
                  <a:schemeClr val="bg1">
                    <a:lumMod val="50000"/>
                  </a:schemeClr>
                </a:solidFill>
                <a:latin typeface="Consolas" panose="020B0609020204030204" pitchFamily="49" charset="0"/>
              </a:rPr>
              <a:t>; add i</a:t>
            </a:r>
          </a:p>
          <a:p>
            <a:r>
              <a:rPr lang="en-US" sz="1600" dirty="0">
                <a:solidFill>
                  <a:srgbClr val="FF0000"/>
                </a:solidFill>
                <a:latin typeface="Consolas" panose="020B0609020204030204" pitchFamily="49" charset="0"/>
              </a:rPr>
              <a:t>  LDRD r5,r6, [</a:t>
            </a:r>
            <a:r>
              <a:rPr lang="en-US" sz="1600" dirty="0" err="1">
                <a:solidFill>
                  <a:srgbClr val="FF0000"/>
                </a:solidFill>
                <a:latin typeface="Consolas" panose="020B0609020204030204" pitchFamily="49" charset="0"/>
              </a:rPr>
              <a:t>sp</a:t>
            </a:r>
            <a:r>
              <a:rPr lang="en-US" sz="1600" dirty="0">
                <a:solidFill>
                  <a:srgbClr val="FF0000"/>
                </a:solidFill>
                <a:latin typeface="Consolas" panose="020B0609020204030204" pitchFamily="49" charset="0"/>
              </a:rPr>
              <a:t>, #20] </a:t>
            </a:r>
            <a:r>
              <a:rPr lang="en-US" sz="1600" dirty="0">
                <a:solidFill>
                  <a:schemeClr val="bg1">
                    <a:lumMod val="50000"/>
                  </a:schemeClr>
                </a:solidFill>
                <a:latin typeface="Consolas" panose="020B0609020204030204" pitchFamily="49" charset="0"/>
              </a:rPr>
              <a:t>;r5=mem[sp+20],r6=mem[sp+24]</a:t>
            </a:r>
          </a:p>
          <a:p>
            <a:r>
              <a:rPr lang="en-US" sz="1600" dirty="0">
                <a:latin typeface="Consolas" panose="020B0609020204030204" pitchFamily="49" charset="0"/>
              </a:rPr>
              <a:t>  ADD r0, r0, r5   </a:t>
            </a:r>
            <a:r>
              <a:rPr lang="en-US" sz="1600" dirty="0">
                <a:solidFill>
                  <a:schemeClr val="bg1">
                    <a:lumMod val="50000"/>
                  </a:schemeClr>
                </a:solidFill>
                <a:latin typeface="Consolas" panose="020B0609020204030204" pitchFamily="49" charset="0"/>
              </a:rPr>
              <a:t>; add j</a:t>
            </a:r>
          </a:p>
          <a:p>
            <a:r>
              <a:rPr lang="en-US" sz="1600" dirty="0">
                <a:latin typeface="Consolas" panose="020B0609020204030204" pitchFamily="49" charset="0"/>
              </a:rPr>
              <a:t>  ADD r0, r0, r6   </a:t>
            </a:r>
            <a:r>
              <a:rPr lang="en-US" sz="1600" dirty="0">
                <a:solidFill>
                  <a:schemeClr val="bg1">
                    <a:lumMod val="50000"/>
                  </a:schemeClr>
                </a:solidFill>
                <a:latin typeface="Consolas" panose="020B0609020204030204" pitchFamily="49" charset="0"/>
              </a:rPr>
              <a:t>; add k</a:t>
            </a:r>
          </a:p>
          <a:p>
            <a:r>
              <a:rPr lang="en-US" sz="1600" b="1" dirty="0">
                <a:solidFill>
                  <a:srgbClr val="3333FF"/>
                </a:solidFill>
                <a:latin typeface="Consolas" panose="020B0609020204030204" pitchFamily="49" charset="0"/>
              </a:rPr>
              <a:t>  POP {r5, r6, pc}</a:t>
            </a:r>
          </a:p>
          <a:p>
            <a:r>
              <a:rPr lang="en-US" sz="1600" dirty="0">
                <a:latin typeface="Consolas" panose="020B0609020204030204" pitchFamily="49" charset="0"/>
              </a:rPr>
              <a:t>  ENDP</a:t>
            </a:r>
          </a:p>
        </p:txBody>
      </p:sp>
      <p:sp>
        <p:nvSpPr>
          <p:cNvPr id="11" name="TextBox 10">
            <a:extLst>
              <a:ext uri="{FF2B5EF4-FFF2-40B4-BE49-F238E27FC236}">
                <a16:creationId xmlns:a16="http://schemas.microsoft.com/office/drawing/2014/main" id="{D382D761-267F-3DE5-106B-0D98F70FE970}"/>
              </a:ext>
            </a:extLst>
          </p:cNvPr>
          <p:cNvSpPr txBox="1"/>
          <p:nvPr/>
        </p:nvSpPr>
        <p:spPr>
          <a:xfrm>
            <a:off x="4988720" y="3319879"/>
            <a:ext cx="1064074" cy="369332"/>
          </a:xfrm>
          <a:prstGeom prst="rect">
            <a:avLst/>
          </a:prstGeom>
          <a:noFill/>
        </p:spPr>
        <p:txBody>
          <a:bodyPr wrap="none" rtlCol="0">
            <a:spAutoFit/>
          </a:bodyPr>
          <a:lstStyle/>
          <a:p>
            <a:r>
              <a:rPr lang="en-US" dirty="0"/>
              <a:t>Version 2</a:t>
            </a:r>
          </a:p>
        </p:txBody>
      </p:sp>
    </p:spTree>
    <p:extLst>
      <p:ext uri="{BB962C8B-B14F-4D97-AF65-F5344CB8AC3E}">
        <p14:creationId xmlns:p14="http://schemas.microsoft.com/office/powerpoint/2010/main" val="134113193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7F71C-9EB5-3426-D70D-7978B1F70796}"/>
              </a:ext>
            </a:extLst>
          </p:cNvPr>
          <p:cNvSpPr>
            <a:spLocks noGrp="1"/>
          </p:cNvSpPr>
          <p:nvPr>
            <p:ph type="title"/>
          </p:nvPr>
        </p:nvSpPr>
        <p:spPr/>
        <p:txBody>
          <a:bodyPr/>
          <a:lstStyle/>
          <a:p>
            <a:r>
              <a:rPr lang="en-US" dirty="0"/>
              <a:t>Explanations</a:t>
            </a:r>
          </a:p>
        </p:txBody>
      </p:sp>
      <p:sp>
        <p:nvSpPr>
          <p:cNvPr id="3" name="Slide Number Placeholder 2">
            <a:extLst>
              <a:ext uri="{FF2B5EF4-FFF2-40B4-BE49-F238E27FC236}">
                <a16:creationId xmlns:a16="http://schemas.microsoft.com/office/drawing/2014/main" id="{AD00E413-66FD-6987-EFA6-7E50668FB0AD}"/>
              </a:ext>
            </a:extLst>
          </p:cNvPr>
          <p:cNvSpPr>
            <a:spLocks noGrp="1"/>
          </p:cNvSpPr>
          <p:nvPr>
            <p:ph type="sldNum" sz="quarter" idx="12"/>
          </p:nvPr>
        </p:nvSpPr>
        <p:spPr/>
        <p:txBody>
          <a:bodyPr/>
          <a:lstStyle/>
          <a:p>
            <a:fld id="{EA7C8D44-3667-46F6-9772-CC52308E2A7F}" type="slidenum">
              <a:rPr kumimoji="0" lang="en-US" smtClean="0"/>
              <a:pPr/>
              <a:t>54</a:t>
            </a:fld>
            <a:endParaRPr kumimoji="0" lang="en-US" dirty="0"/>
          </a:p>
        </p:txBody>
      </p:sp>
      <p:sp>
        <p:nvSpPr>
          <p:cNvPr id="4" name="Content Placeholder 3">
            <a:extLst>
              <a:ext uri="{FF2B5EF4-FFF2-40B4-BE49-F238E27FC236}">
                <a16:creationId xmlns:a16="http://schemas.microsoft.com/office/drawing/2014/main" id="{4990DC74-D0D7-FE95-DDB9-216BA15198EA}"/>
              </a:ext>
            </a:extLst>
          </p:cNvPr>
          <p:cNvSpPr>
            <a:spLocks noGrp="1"/>
          </p:cNvSpPr>
          <p:nvPr>
            <p:ph sz="quarter" idx="1"/>
          </p:nvPr>
        </p:nvSpPr>
        <p:spPr>
          <a:xfrm>
            <a:off x="228600" y="990600"/>
            <a:ext cx="7239000" cy="5715000"/>
          </a:xfrm>
        </p:spPr>
        <p:txBody>
          <a:bodyPr>
            <a:normAutofit fontScale="70000" lnSpcReduction="20000"/>
          </a:bodyPr>
          <a:lstStyle/>
          <a:p>
            <a:r>
              <a:rPr lang="en-US" b="1" dirty="0"/>
              <a:t>Version 1:</a:t>
            </a:r>
            <a:endParaRPr lang="en-US" dirty="0"/>
          </a:p>
          <a:p>
            <a:r>
              <a:rPr lang="en-US" dirty="0"/>
              <a:t>Callee reads the extra </a:t>
            </a:r>
            <a:r>
              <a:rPr lang="en-US" dirty="0" err="1"/>
              <a:t>args</a:t>
            </a:r>
            <a:r>
              <a:rPr lang="en-US" dirty="0"/>
              <a:t> directly from the caller’s push with LDRD: Load Register Doubleword:</a:t>
            </a:r>
          </a:p>
          <a:p>
            <a:pPr lvl="1"/>
            <a:r>
              <a:rPr lang="en-US" dirty="0"/>
              <a:t>LDRD r1,r2, [</a:t>
            </a:r>
            <a:r>
              <a:rPr lang="en-US" dirty="0" err="1"/>
              <a:t>sp</a:t>
            </a:r>
            <a:r>
              <a:rPr lang="en-US" dirty="0"/>
              <a:t>] → loads 5th &amp; 6th </a:t>
            </a:r>
            <a:r>
              <a:rPr lang="en-US" dirty="0" err="1"/>
              <a:t>args</a:t>
            </a:r>
            <a:r>
              <a:rPr lang="en-US" dirty="0"/>
              <a:t> (h, </a:t>
            </a:r>
            <a:r>
              <a:rPr lang="en-US" dirty="0" err="1"/>
              <a:t>i</a:t>
            </a:r>
            <a:r>
              <a:rPr lang="en-US" dirty="0"/>
              <a:t>)</a:t>
            </a:r>
          </a:p>
          <a:p>
            <a:pPr lvl="1"/>
            <a:r>
              <a:rPr lang="en-US" dirty="0"/>
              <a:t>LDRD r1,r2, [sp,#8] → loads 7th &amp; 8th </a:t>
            </a:r>
            <a:r>
              <a:rPr lang="en-US" dirty="0" err="1"/>
              <a:t>args</a:t>
            </a:r>
            <a:r>
              <a:rPr lang="en-US" dirty="0"/>
              <a:t> (j, k)</a:t>
            </a:r>
          </a:p>
          <a:p>
            <a:r>
              <a:rPr lang="en-US" dirty="0"/>
              <a:t>It returns with BX LR.</a:t>
            </a:r>
          </a:p>
          <a:p>
            <a:r>
              <a:rPr lang="en-US" b="1" dirty="0"/>
              <a:t>Version 2:</a:t>
            </a:r>
          </a:p>
          <a:p>
            <a:r>
              <a:rPr lang="en-US" dirty="0"/>
              <a:t>Callee uses two extra registers r5, r6, which are </a:t>
            </a:r>
            <a:r>
              <a:rPr lang="en-US" dirty="0">
                <a:solidFill>
                  <a:srgbClr val="C00000"/>
                </a:solidFill>
              </a:rPr>
              <a:t>callee-saved</a:t>
            </a:r>
            <a:r>
              <a:rPr lang="en-US" dirty="0"/>
              <a:t>, so callee must preserve their old values by pushing and popping on the stack. Callee </a:t>
            </a:r>
            <a:r>
              <a:rPr lang="en-US" b="1" dirty="0"/>
              <a:t>pushes</a:t>
            </a:r>
            <a:r>
              <a:rPr lang="en-US" dirty="0"/>
              <a:t> r5, r6, and </a:t>
            </a:r>
            <a:r>
              <a:rPr lang="en-US" dirty="0" err="1"/>
              <a:t>lr</a:t>
            </a:r>
            <a:r>
              <a:rPr lang="en-US" dirty="0"/>
              <a:t> on entry: PUSH {r5, r6, </a:t>
            </a:r>
            <a:r>
              <a:rPr lang="en-US" dirty="0" err="1"/>
              <a:t>lr</a:t>
            </a:r>
            <a:r>
              <a:rPr lang="en-US" dirty="0"/>
              <a:t>}.</a:t>
            </a:r>
          </a:p>
          <a:p>
            <a:r>
              <a:rPr lang="en-US" dirty="0"/>
              <a:t>Because it pushed, the extra-argument addresses are shifted, so it uses offsets like [sp,#12] and [sp,#20] to read the caller’s arguments into r5,r6.</a:t>
            </a:r>
          </a:p>
          <a:p>
            <a:pPr lvl="1"/>
            <a:r>
              <a:rPr lang="pt-BR" dirty="0"/>
              <a:t>LDRD r5,r6, [sp, #12]</a:t>
            </a:r>
          </a:p>
          <a:p>
            <a:pPr lvl="1"/>
            <a:r>
              <a:rPr lang="pt-BR" dirty="0"/>
              <a:t>LDRD r5,r6, [sp, #20] </a:t>
            </a:r>
          </a:p>
          <a:p>
            <a:r>
              <a:rPr lang="en-US" dirty="0"/>
              <a:t>It returns via POP {r5, r6, pc} (popping </a:t>
            </a:r>
            <a:r>
              <a:rPr lang="en-US" dirty="0" err="1"/>
              <a:t>lr</a:t>
            </a:r>
            <a:r>
              <a:rPr lang="en-US" dirty="0"/>
              <a:t> into pc returns directly).</a:t>
            </a:r>
          </a:p>
          <a:p>
            <a:r>
              <a:rPr lang="en-US" dirty="0"/>
              <a:t>Ladder analogy:</a:t>
            </a:r>
          </a:p>
          <a:p>
            <a:pPr lvl="1"/>
            <a:r>
              <a:rPr lang="en-US" dirty="0"/>
              <a:t>Think of the stack like a ladder: The ladder = one shared stack in memory.</a:t>
            </a:r>
          </a:p>
          <a:p>
            <a:pPr lvl="1"/>
            <a:r>
              <a:rPr lang="en-US" dirty="0"/>
              <a:t>The rung each function stands on = its current SP value.</a:t>
            </a:r>
          </a:p>
          <a:p>
            <a:pPr lvl="1"/>
            <a:r>
              <a:rPr lang="en-US" dirty="0"/>
              <a:t>When a function “pushes,” it steps down a few rungs (SP decreases).</a:t>
            </a:r>
          </a:p>
          <a:p>
            <a:pPr lvl="1"/>
            <a:r>
              <a:rPr lang="en-US" dirty="0"/>
              <a:t>The caller’s pushed data remains up above — just higher up the same ladder.</a:t>
            </a:r>
          </a:p>
        </p:txBody>
      </p:sp>
      <p:graphicFrame>
        <p:nvGraphicFramePr>
          <p:cNvPr id="9" name="Table 8">
            <a:extLst>
              <a:ext uri="{FF2B5EF4-FFF2-40B4-BE49-F238E27FC236}">
                <a16:creationId xmlns:a16="http://schemas.microsoft.com/office/drawing/2014/main" id="{25909265-10DA-A0F1-035F-7C0EC6805DBB}"/>
              </a:ext>
            </a:extLst>
          </p:cNvPr>
          <p:cNvGraphicFramePr>
            <a:graphicFrameLocks noGrp="1"/>
          </p:cNvGraphicFramePr>
          <p:nvPr>
            <p:extLst>
              <p:ext uri="{D42A27DB-BD31-4B8C-83A1-F6EECF244321}">
                <p14:modId xmlns:p14="http://schemas.microsoft.com/office/powerpoint/2010/main" val="4067472086"/>
              </p:ext>
            </p:extLst>
          </p:nvPr>
        </p:nvGraphicFramePr>
        <p:xfrm>
          <a:off x="7922111" y="1211132"/>
          <a:ext cx="3672840" cy="1828800"/>
        </p:xfrm>
        <a:graphic>
          <a:graphicData uri="http://schemas.openxmlformats.org/drawingml/2006/table">
            <a:tbl>
              <a:tblPr>
                <a:tableStyleId>{5940675A-B579-460E-94D1-54222C63F5DA}</a:tableStyleId>
              </a:tblPr>
              <a:tblGrid>
                <a:gridCol w="1224280">
                  <a:extLst>
                    <a:ext uri="{9D8B030D-6E8A-4147-A177-3AD203B41FA5}">
                      <a16:colId xmlns:a16="http://schemas.microsoft.com/office/drawing/2014/main" val="1864876418"/>
                    </a:ext>
                  </a:extLst>
                </a:gridCol>
                <a:gridCol w="1224280">
                  <a:extLst>
                    <a:ext uri="{9D8B030D-6E8A-4147-A177-3AD203B41FA5}">
                      <a16:colId xmlns:a16="http://schemas.microsoft.com/office/drawing/2014/main" val="2439467390"/>
                    </a:ext>
                  </a:extLst>
                </a:gridCol>
                <a:gridCol w="1224280">
                  <a:extLst>
                    <a:ext uri="{9D8B030D-6E8A-4147-A177-3AD203B41FA5}">
                      <a16:colId xmlns:a16="http://schemas.microsoft.com/office/drawing/2014/main" val="1551138210"/>
                    </a:ext>
                  </a:extLst>
                </a:gridCol>
              </a:tblGrid>
              <a:tr h="0">
                <a:tc>
                  <a:txBody>
                    <a:bodyPr/>
                    <a:lstStyle/>
                    <a:p>
                      <a:pPr algn="l">
                        <a:buNone/>
                      </a:pPr>
                      <a:r>
                        <a:rPr lang="en-US"/>
                        <a:t>Address</a:t>
                      </a:r>
                    </a:p>
                  </a:txBody>
                  <a:tcPr anchor="ctr">
                    <a:solidFill>
                      <a:schemeClr val="bg1">
                        <a:lumMod val="85000"/>
                      </a:schemeClr>
                    </a:solidFill>
                  </a:tcPr>
                </a:tc>
                <a:tc>
                  <a:txBody>
                    <a:bodyPr/>
                    <a:lstStyle/>
                    <a:p>
                      <a:pPr algn="l">
                        <a:buNone/>
                      </a:pPr>
                      <a:r>
                        <a:rPr lang="en-US"/>
                        <a:t>Contents</a:t>
                      </a:r>
                    </a:p>
                  </a:txBody>
                  <a:tcPr anchor="ctr">
                    <a:solidFill>
                      <a:schemeClr val="bg1">
                        <a:lumMod val="85000"/>
                      </a:schemeClr>
                    </a:solidFill>
                  </a:tcPr>
                </a:tc>
                <a:tc>
                  <a:txBody>
                    <a:bodyPr/>
                    <a:lstStyle/>
                    <a:p>
                      <a:pPr algn="l">
                        <a:buNone/>
                      </a:pPr>
                      <a:r>
                        <a:rPr lang="en-US" dirty="0"/>
                        <a:t>Access</a:t>
                      </a:r>
                    </a:p>
                  </a:txBody>
                  <a:tcPr anchor="ctr">
                    <a:solidFill>
                      <a:schemeClr val="bg1">
                        <a:lumMod val="85000"/>
                      </a:schemeClr>
                    </a:solidFill>
                  </a:tcPr>
                </a:tc>
                <a:extLst>
                  <a:ext uri="{0D108BD9-81ED-4DB2-BD59-A6C34878D82A}">
                    <a16:rowId xmlns:a16="http://schemas.microsoft.com/office/drawing/2014/main" val="1145847972"/>
                  </a:ext>
                </a:extLst>
              </a:tr>
              <a:tr h="0">
                <a:tc>
                  <a:txBody>
                    <a:bodyPr/>
                    <a:lstStyle/>
                    <a:p>
                      <a:pPr algn="l">
                        <a:buNone/>
                      </a:pPr>
                      <a:r>
                        <a:rPr lang="en-US"/>
                        <a:t>0x0FFC</a:t>
                      </a:r>
                    </a:p>
                  </a:txBody>
                  <a:tcPr anchor="ctr"/>
                </a:tc>
                <a:tc>
                  <a:txBody>
                    <a:bodyPr/>
                    <a:lstStyle/>
                    <a:p>
                      <a:pPr algn="l">
                        <a:buNone/>
                      </a:pPr>
                      <a:r>
                        <a:rPr lang="en-US" dirty="0"/>
                        <a:t>arg8 (k=8)</a:t>
                      </a:r>
                    </a:p>
                  </a:txBody>
                  <a:tcPr anchor="ctr"/>
                </a:tc>
                <a:tc>
                  <a:txBody>
                    <a:bodyPr/>
                    <a:lstStyle/>
                    <a:p>
                      <a:pPr algn="l">
                        <a:buNone/>
                      </a:pPr>
                      <a:r>
                        <a:rPr lang="en-US" dirty="0"/>
                        <a:t>[sp,#12]</a:t>
                      </a:r>
                    </a:p>
                  </a:txBody>
                  <a:tcPr anchor="ctr"/>
                </a:tc>
                <a:extLst>
                  <a:ext uri="{0D108BD9-81ED-4DB2-BD59-A6C34878D82A}">
                    <a16:rowId xmlns:a16="http://schemas.microsoft.com/office/drawing/2014/main" val="2385544790"/>
                  </a:ext>
                </a:extLst>
              </a:tr>
              <a:tr h="0">
                <a:tc>
                  <a:txBody>
                    <a:bodyPr/>
                    <a:lstStyle/>
                    <a:p>
                      <a:pPr algn="l">
                        <a:buNone/>
                      </a:pPr>
                      <a:r>
                        <a:rPr lang="en-US"/>
                        <a:t>0x0FF8</a:t>
                      </a:r>
                    </a:p>
                  </a:txBody>
                  <a:tcPr anchor="ctr"/>
                </a:tc>
                <a:tc>
                  <a:txBody>
                    <a:bodyPr/>
                    <a:lstStyle/>
                    <a:p>
                      <a:pPr algn="l">
                        <a:buNone/>
                      </a:pPr>
                      <a:r>
                        <a:rPr lang="en-US" dirty="0"/>
                        <a:t>arg7 (j=7)</a:t>
                      </a:r>
                    </a:p>
                  </a:txBody>
                  <a:tcPr anchor="ctr"/>
                </a:tc>
                <a:tc>
                  <a:txBody>
                    <a:bodyPr/>
                    <a:lstStyle/>
                    <a:p>
                      <a:pPr algn="l">
                        <a:buNone/>
                      </a:pPr>
                      <a:r>
                        <a:rPr lang="en-US" dirty="0"/>
                        <a:t>[sp,#8]</a:t>
                      </a:r>
                    </a:p>
                  </a:txBody>
                  <a:tcPr anchor="ctr"/>
                </a:tc>
                <a:extLst>
                  <a:ext uri="{0D108BD9-81ED-4DB2-BD59-A6C34878D82A}">
                    <a16:rowId xmlns:a16="http://schemas.microsoft.com/office/drawing/2014/main" val="1781182883"/>
                  </a:ext>
                </a:extLst>
              </a:tr>
              <a:tr h="0">
                <a:tc>
                  <a:txBody>
                    <a:bodyPr/>
                    <a:lstStyle/>
                    <a:p>
                      <a:pPr algn="l">
                        <a:buNone/>
                      </a:pPr>
                      <a:r>
                        <a:rPr lang="en-US"/>
                        <a:t>0x0FF4</a:t>
                      </a:r>
                    </a:p>
                  </a:txBody>
                  <a:tcPr anchor="ctr"/>
                </a:tc>
                <a:tc>
                  <a:txBody>
                    <a:bodyPr/>
                    <a:lstStyle/>
                    <a:p>
                      <a:pPr algn="l">
                        <a:buNone/>
                      </a:pPr>
                      <a:r>
                        <a:rPr lang="en-US" dirty="0"/>
                        <a:t>arg6 (</a:t>
                      </a:r>
                      <a:r>
                        <a:rPr lang="en-US" dirty="0" err="1"/>
                        <a:t>i</a:t>
                      </a:r>
                      <a:r>
                        <a:rPr lang="en-US" dirty="0"/>
                        <a:t>=6)</a:t>
                      </a:r>
                    </a:p>
                  </a:txBody>
                  <a:tcPr anchor="ctr"/>
                </a:tc>
                <a:tc>
                  <a:txBody>
                    <a:bodyPr/>
                    <a:lstStyle/>
                    <a:p>
                      <a:pPr algn="l">
                        <a:buNone/>
                      </a:pPr>
                      <a:r>
                        <a:rPr lang="en-US" dirty="0"/>
                        <a:t>[sp,#4]</a:t>
                      </a:r>
                    </a:p>
                  </a:txBody>
                  <a:tcPr anchor="ctr"/>
                </a:tc>
                <a:extLst>
                  <a:ext uri="{0D108BD9-81ED-4DB2-BD59-A6C34878D82A}">
                    <a16:rowId xmlns:a16="http://schemas.microsoft.com/office/drawing/2014/main" val="2206376301"/>
                  </a:ext>
                </a:extLst>
              </a:tr>
              <a:tr h="0">
                <a:tc>
                  <a:txBody>
                    <a:bodyPr/>
                    <a:lstStyle/>
                    <a:p>
                      <a:pPr algn="l">
                        <a:buNone/>
                      </a:pPr>
                      <a:r>
                        <a:rPr lang="en-US"/>
                        <a:t>0x0FF0</a:t>
                      </a:r>
                    </a:p>
                  </a:txBody>
                  <a:tcPr anchor="ctr"/>
                </a:tc>
                <a:tc>
                  <a:txBody>
                    <a:bodyPr/>
                    <a:lstStyle/>
                    <a:p>
                      <a:pPr algn="l">
                        <a:buNone/>
                      </a:pPr>
                      <a:r>
                        <a:rPr lang="en-US" dirty="0"/>
                        <a:t>arg5 (h=5)</a:t>
                      </a:r>
                    </a:p>
                  </a:txBody>
                  <a:tcPr anchor="ctr"/>
                </a:tc>
                <a:tc>
                  <a:txBody>
                    <a:bodyPr/>
                    <a:lstStyle/>
                    <a:p>
                      <a:pPr algn="l">
                        <a:buNone/>
                      </a:pPr>
                      <a:r>
                        <a:rPr lang="en-US" dirty="0"/>
                        <a:t>[</a:t>
                      </a:r>
                      <a:r>
                        <a:rPr lang="en-US" dirty="0" err="1"/>
                        <a:t>sp</a:t>
                      </a:r>
                      <a:r>
                        <a:rPr lang="en-US" dirty="0"/>
                        <a:t>] ← SP</a:t>
                      </a:r>
                    </a:p>
                  </a:txBody>
                  <a:tcPr anchor="ctr"/>
                </a:tc>
                <a:extLst>
                  <a:ext uri="{0D108BD9-81ED-4DB2-BD59-A6C34878D82A}">
                    <a16:rowId xmlns:a16="http://schemas.microsoft.com/office/drawing/2014/main" val="465155385"/>
                  </a:ext>
                </a:extLst>
              </a:tr>
            </a:tbl>
          </a:graphicData>
        </a:graphic>
      </p:graphicFrame>
      <p:graphicFrame>
        <p:nvGraphicFramePr>
          <p:cNvPr id="11" name="Table 10">
            <a:extLst>
              <a:ext uri="{FF2B5EF4-FFF2-40B4-BE49-F238E27FC236}">
                <a16:creationId xmlns:a16="http://schemas.microsoft.com/office/drawing/2014/main" id="{462B0A1F-9474-9BA7-36AD-62B94D99F3B3}"/>
              </a:ext>
            </a:extLst>
          </p:cNvPr>
          <p:cNvGraphicFramePr>
            <a:graphicFrameLocks noGrp="1"/>
          </p:cNvGraphicFramePr>
          <p:nvPr>
            <p:extLst>
              <p:ext uri="{D42A27DB-BD31-4B8C-83A1-F6EECF244321}">
                <p14:modId xmlns:p14="http://schemas.microsoft.com/office/powerpoint/2010/main" val="3382935253"/>
              </p:ext>
            </p:extLst>
          </p:nvPr>
        </p:nvGraphicFramePr>
        <p:xfrm>
          <a:off x="7917180" y="3392618"/>
          <a:ext cx="3657600" cy="2926080"/>
        </p:xfrm>
        <a:graphic>
          <a:graphicData uri="http://schemas.openxmlformats.org/drawingml/2006/table">
            <a:tbl>
              <a:tblPr>
                <a:tableStyleId>{5940675A-B579-460E-94D1-54222C63F5DA}</a:tableStyleId>
              </a:tblPr>
              <a:tblGrid>
                <a:gridCol w="1244600">
                  <a:extLst>
                    <a:ext uri="{9D8B030D-6E8A-4147-A177-3AD203B41FA5}">
                      <a16:colId xmlns:a16="http://schemas.microsoft.com/office/drawing/2014/main" val="2091111753"/>
                    </a:ext>
                  </a:extLst>
                </a:gridCol>
                <a:gridCol w="1244600">
                  <a:extLst>
                    <a:ext uri="{9D8B030D-6E8A-4147-A177-3AD203B41FA5}">
                      <a16:colId xmlns:a16="http://schemas.microsoft.com/office/drawing/2014/main" val="1394680646"/>
                    </a:ext>
                  </a:extLst>
                </a:gridCol>
                <a:gridCol w="1168400">
                  <a:extLst>
                    <a:ext uri="{9D8B030D-6E8A-4147-A177-3AD203B41FA5}">
                      <a16:colId xmlns:a16="http://schemas.microsoft.com/office/drawing/2014/main" val="3639283525"/>
                    </a:ext>
                  </a:extLst>
                </a:gridCol>
              </a:tblGrid>
              <a:tr h="350520">
                <a:tc>
                  <a:txBody>
                    <a:bodyPr/>
                    <a:lstStyle/>
                    <a:p>
                      <a:pPr algn="l">
                        <a:buNone/>
                      </a:pPr>
                      <a:r>
                        <a:rPr lang="en-US"/>
                        <a:t>Address</a:t>
                      </a:r>
                    </a:p>
                  </a:txBody>
                  <a:tcPr anchor="ctr">
                    <a:solidFill>
                      <a:schemeClr val="bg1">
                        <a:lumMod val="85000"/>
                      </a:schemeClr>
                    </a:solidFill>
                  </a:tcPr>
                </a:tc>
                <a:tc>
                  <a:txBody>
                    <a:bodyPr/>
                    <a:lstStyle/>
                    <a:p>
                      <a:pPr algn="l">
                        <a:buNone/>
                      </a:pPr>
                      <a:r>
                        <a:rPr lang="en-US"/>
                        <a:t>Contents</a:t>
                      </a:r>
                    </a:p>
                  </a:txBody>
                  <a:tcPr anchor="ctr">
                    <a:solidFill>
                      <a:schemeClr val="bg1">
                        <a:lumMod val="85000"/>
                      </a:schemeClr>
                    </a:solidFill>
                  </a:tcPr>
                </a:tc>
                <a:tc>
                  <a:txBody>
                    <a:bodyPr/>
                    <a:lstStyle/>
                    <a:p>
                      <a:pPr algn="l">
                        <a:buNone/>
                      </a:pPr>
                      <a:r>
                        <a:rPr lang="en-US" dirty="0"/>
                        <a:t>Access</a:t>
                      </a:r>
                    </a:p>
                  </a:txBody>
                  <a:tcPr anchor="ctr">
                    <a:solidFill>
                      <a:schemeClr val="bg1">
                        <a:lumMod val="85000"/>
                      </a:schemeClr>
                    </a:solidFill>
                  </a:tcPr>
                </a:tc>
                <a:extLst>
                  <a:ext uri="{0D108BD9-81ED-4DB2-BD59-A6C34878D82A}">
                    <a16:rowId xmlns:a16="http://schemas.microsoft.com/office/drawing/2014/main" val="1565853675"/>
                  </a:ext>
                </a:extLst>
              </a:tr>
              <a:tr h="350520">
                <a:tc>
                  <a:txBody>
                    <a:bodyPr/>
                    <a:lstStyle/>
                    <a:p>
                      <a:pPr algn="l">
                        <a:buNone/>
                      </a:pPr>
                      <a:r>
                        <a:rPr lang="en-US"/>
                        <a:t>0x0FFC</a:t>
                      </a:r>
                    </a:p>
                  </a:txBody>
                  <a:tcPr anchor="ctr"/>
                </a:tc>
                <a:tc>
                  <a:txBody>
                    <a:bodyPr/>
                    <a:lstStyle/>
                    <a:p>
                      <a:pPr algn="l">
                        <a:buNone/>
                      </a:pPr>
                      <a:r>
                        <a:rPr lang="en-US" dirty="0"/>
                        <a:t>arg8 (k=8)</a:t>
                      </a:r>
                    </a:p>
                  </a:txBody>
                  <a:tcPr anchor="ctr"/>
                </a:tc>
                <a:tc>
                  <a:txBody>
                    <a:bodyPr/>
                    <a:lstStyle/>
                    <a:p>
                      <a:pPr algn="l">
                        <a:buNone/>
                      </a:pPr>
                      <a:r>
                        <a:rPr lang="en-US" dirty="0"/>
                        <a:t>[sp,#24]</a:t>
                      </a:r>
                    </a:p>
                  </a:txBody>
                  <a:tcPr anchor="ctr"/>
                </a:tc>
                <a:extLst>
                  <a:ext uri="{0D108BD9-81ED-4DB2-BD59-A6C34878D82A}">
                    <a16:rowId xmlns:a16="http://schemas.microsoft.com/office/drawing/2014/main" val="4041849624"/>
                  </a:ext>
                </a:extLst>
              </a:tr>
              <a:tr h="350520">
                <a:tc>
                  <a:txBody>
                    <a:bodyPr/>
                    <a:lstStyle/>
                    <a:p>
                      <a:pPr algn="l">
                        <a:buNone/>
                      </a:pPr>
                      <a:r>
                        <a:rPr lang="en-US"/>
                        <a:t>0x0FF8</a:t>
                      </a:r>
                    </a:p>
                  </a:txBody>
                  <a:tcPr anchor="ctr"/>
                </a:tc>
                <a:tc>
                  <a:txBody>
                    <a:bodyPr/>
                    <a:lstStyle/>
                    <a:p>
                      <a:pPr algn="l">
                        <a:buNone/>
                      </a:pPr>
                      <a:r>
                        <a:rPr lang="en-US" dirty="0"/>
                        <a:t>arg7 (j=7)</a:t>
                      </a:r>
                    </a:p>
                  </a:txBody>
                  <a:tcPr anchor="ctr"/>
                </a:tc>
                <a:tc>
                  <a:txBody>
                    <a:bodyPr/>
                    <a:lstStyle/>
                    <a:p>
                      <a:pPr algn="l">
                        <a:buNone/>
                      </a:pPr>
                      <a:r>
                        <a:rPr lang="en-US" dirty="0"/>
                        <a:t>[sp,#20]</a:t>
                      </a:r>
                    </a:p>
                  </a:txBody>
                  <a:tcPr anchor="ctr"/>
                </a:tc>
                <a:extLst>
                  <a:ext uri="{0D108BD9-81ED-4DB2-BD59-A6C34878D82A}">
                    <a16:rowId xmlns:a16="http://schemas.microsoft.com/office/drawing/2014/main" val="998663929"/>
                  </a:ext>
                </a:extLst>
              </a:tr>
              <a:tr h="350520">
                <a:tc>
                  <a:txBody>
                    <a:bodyPr/>
                    <a:lstStyle/>
                    <a:p>
                      <a:pPr algn="l">
                        <a:buNone/>
                      </a:pPr>
                      <a:r>
                        <a:rPr lang="en-US"/>
                        <a:t>0x0FF4</a:t>
                      </a:r>
                    </a:p>
                  </a:txBody>
                  <a:tcPr anchor="ctr"/>
                </a:tc>
                <a:tc>
                  <a:txBody>
                    <a:bodyPr/>
                    <a:lstStyle/>
                    <a:p>
                      <a:pPr algn="l">
                        <a:buNone/>
                      </a:pPr>
                      <a:r>
                        <a:rPr lang="en-US" dirty="0"/>
                        <a:t>arg6 (</a:t>
                      </a:r>
                      <a:r>
                        <a:rPr lang="en-US" dirty="0" err="1"/>
                        <a:t>i</a:t>
                      </a:r>
                      <a:r>
                        <a:rPr lang="en-US" dirty="0"/>
                        <a:t>=6)</a:t>
                      </a:r>
                    </a:p>
                  </a:txBody>
                  <a:tcPr anchor="ctr"/>
                </a:tc>
                <a:tc>
                  <a:txBody>
                    <a:bodyPr/>
                    <a:lstStyle/>
                    <a:p>
                      <a:pPr algn="l">
                        <a:buNone/>
                      </a:pPr>
                      <a:r>
                        <a:rPr lang="en-US" dirty="0"/>
                        <a:t>[sp,#16]</a:t>
                      </a:r>
                    </a:p>
                  </a:txBody>
                  <a:tcPr anchor="ctr"/>
                </a:tc>
                <a:extLst>
                  <a:ext uri="{0D108BD9-81ED-4DB2-BD59-A6C34878D82A}">
                    <a16:rowId xmlns:a16="http://schemas.microsoft.com/office/drawing/2014/main" val="2725291172"/>
                  </a:ext>
                </a:extLst>
              </a:tr>
              <a:tr h="350520">
                <a:tc>
                  <a:txBody>
                    <a:bodyPr/>
                    <a:lstStyle/>
                    <a:p>
                      <a:pPr algn="l">
                        <a:buNone/>
                      </a:pPr>
                      <a:r>
                        <a:rPr lang="en-US"/>
                        <a:t>0x0FF0</a:t>
                      </a:r>
                    </a:p>
                  </a:txBody>
                  <a:tcPr anchor="ctr"/>
                </a:tc>
                <a:tc>
                  <a:txBody>
                    <a:bodyPr/>
                    <a:lstStyle/>
                    <a:p>
                      <a:pPr algn="l">
                        <a:buNone/>
                      </a:pPr>
                      <a:r>
                        <a:rPr lang="en-US" dirty="0"/>
                        <a:t>arg5 (h=5)</a:t>
                      </a:r>
                    </a:p>
                  </a:txBody>
                  <a:tcPr anchor="ctr"/>
                </a:tc>
                <a:tc>
                  <a:txBody>
                    <a:bodyPr/>
                    <a:lstStyle/>
                    <a:p>
                      <a:pPr algn="l">
                        <a:buNone/>
                      </a:pPr>
                      <a:r>
                        <a:rPr lang="en-US" dirty="0"/>
                        <a:t>[sp,#12]</a:t>
                      </a:r>
                    </a:p>
                  </a:txBody>
                  <a:tcPr anchor="ctr"/>
                </a:tc>
                <a:extLst>
                  <a:ext uri="{0D108BD9-81ED-4DB2-BD59-A6C34878D82A}">
                    <a16:rowId xmlns:a16="http://schemas.microsoft.com/office/drawing/2014/main" val="1383402507"/>
                  </a:ext>
                </a:extLst>
              </a:tr>
              <a:tr h="350520">
                <a:tc>
                  <a:txBody>
                    <a:bodyPr/>
                    <a:lstStyle/>
                    <a:p>
                      <a:pPr algn="l">
                        <a:buNone/>
                      </a:pPr>
                      <a:r>
                        <a:rPr lang="en-US"/>
                        <a:t>0x0FEC</a:t>
                      </a:r>
                    </a:p>
                  </a:txBody>
                  <a:tcPr anchor="ctr"/>
                </a:tc>
                <a:tc>
                  <a:txBody>
                    <a:bodyPr/>
                    <a:lstStyle/>
                    <a:p>
                      <a:pPr algn="l">
                        <a:buNone/>
                      </a:pPr>
                      <a:r>
                        <a:rPr lang="en-US"/>
                        <a:t>saved lr</a:t>
                      </a:r>
                    </a:p>
                  </a:txBody>
                  <a:tcPr anchor="ctr"/>
                </a:tc>
                <a:tc>
                  <a:txBody>
                    <a:bodyPr/>
                    <a:lstStyle/>
                    <a:p>
                      <a:pPr algn="l">
                        <a:buNone/>
                      </a:pPr>
                      <a:r>
                        <a:rPr lang="en-US" dirty="0"/>
                        <a:t>[sp,#8]</a:t>
                      </a:r>
                    </a:p>
                  </a:txBody>
                  <a:tcPr anchor="ctr"/>
                </a:tc>
                <a:extLst>
                  <a:ext uri="{0D108BD9-81ED-4DB2-BD59-A6C34878D82A}">
                    <a16:rowId xmlns:a16="http://schemas.microsoft.com/office/drawing/2014/main" val="1768901541"/>
                  </a:ext>
                </a:extLst>
              </a:tr>
              <a:tr h="350520">
                <a:tc>
                  <a:txBody>
                    <a:bodyPr/>
                    <a:lstStyle/>
                    <a:p>
                      <a:pPr algn="l">
                        <a:buNone/>
                      </a:pPr>
                      <a:r>
                        <a:rPr lang="en-US"/>
                        <a:t>0x0FE8</a:t>
                      </a:r>
                    </a:p>
                  </a:txBody>
                  <a:tcPr anchor="ctr"/>
                </a:tc>
                <a:tc>
                  <a:txBody>
                    <a:bodyPr/>
                    <a:lstStyle/>
                    <a:p>
                      <a:pPr algn="l">
                        <a:buNone/>
                      </a:pPr>
                      <a:r>
                        <a:rPr lang="en-US"/>
                        <a:t>saved r6</a:t>
                      </a:r>
                    </a:p>
                  </a:txBody>
                  <a:tcPr anchor="ctr"/>
                </a:tc>
                <a:tc>
                  <a:txBody>
                    <a:bodyPr/>
                    <a:lstStyle/>
                    <a:p>
                      <a:pPr algn="l">
                        <a:buNone/>
                      </a:pPr>
                      <a:r>
                        <a:rPr lang="en-US" dirty="0"/>
                        <a:t>[sp,#4]</a:t>
                      </a:r>
                    </a:p>
                  </a:txBody>
                  <a:tcPr anchor="ctr"/>
                </a:tc>
                <a:extLst>
                  <a:ext uri="{0D108BD9-81ED-4DB2-BD59-A6C34878D82A}">
                    <a16:rowId xmlns:a16="http://schemas.microsoft.com/office/drawing/2014/main" val="2022043217"/>
                  </a:ext>
                </a:extLst>
              </a:tr>
              <a:tr h="350520">
                <a:tc>
                  <a:txBody>
                    <a:bodyPr/>
                    <a:lstStyle/>
                    <a:p>
                      <a:pPr algn="l">
                        <a:buNone/>
                      </a:pPr>
                      <a:r>
                        <a:rPr lang="en-US" dirty="0"/>
                        <a:t>0x0FE4</a:t>
                      </a:r>
                    </a:p>
                  </a:txBody>
                  <a:tcPr anchor="ctr"/>
                </a:tc>
                <a:tc>
                  <a:txBody>
                    <a:bodyPr/>
                    <a:lstStyle/>
                    <a:p>
                      <a:pPr algn="l">
                        <a:buNone/>
                      </a:pPr>
                      <a:r>
                        <a:rPr lang="en-US" dirty="0"/>
                        <a:t>saved r5</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a:r>
                      <a:r>
                        <a:rPr lang="en-US" dirty="0" err="1"/>
                        <a:t>sp</a:t>
                      </a:r>
                      <a:r>
                        <a:rPr lang="en-US" dirty="0"/>
                        <a:t>] ← SP</a:t>
                      </a:r>
                    </a:p>
                  </a:txBody>
                  <a:tcPr anchor="ctr"/>
                </a:tc>
                <a:extLst>
                  <a:ext uri="{0D108BD9-81ED-4DB2-BD59-A6C34878D82A}">
                    <a16:rowId xmlns:a16="http://schemas.microsoft.com/office/drawing/2014/main" val="1530533619"/>
                  </a:ext>
                </a:extLst>
              </a:tr>
            </a:tbl>
          </a:graphicData>
        </a:graphic>
      </p:graphicFrame>
      <p:sp>
        <p:nvSpPr>
          <p:cNvPr id="12" name="TextBox 11">
            <a:extLst>
              <a:ext uri="{FF2B5EF4-FFF2-40B4-BE49-F238E27FC236}">
                <a16:creationId xmlns:a16="http://schemas.microsoft.com/office/drawing/2014/main" id="{D93EE55B-4F4B-0C9C-767E-9326FD88C2A7}"/>
              </a:ext>
            </a:extLst>
          </p:cNvPr>
          <p:cNvSpPr txBox="1"/>
          <p:nvPr/>
        </p:nvSpPr>
        <p:spPr>
          <a:xfrm>
            <a:off x="8153459" y="3023286"/>
            <a:ext cx="3349956" cy="369332"/>
          </a:xfrm>
          <a:prstGeom prst="rect">
            <a:avLst/>
          </a:prstGeom>
          <a:noFill/>
        </p:spPr>
        <p:txBody>
          <a:bodyPr wrap="none" rtlCol="0">
            <a:spAutoFit/>
          </a:bodyPr>
          <a:lstStyle/>
          <a:p>
            <a:r>
              <a:rPr lang="en-US" dirty="0"/>
              <a:t>Version 1 stack after Caller PUSH</a:t>
            </a:r>
          </a:p>
        </p:txBody>
      </p:sp>
      <p:sp>
        <p:nvSpPr>
          <p:cNvPr id="13" name="TextBox 12">
            <a:extLst>
              <a:ext uri="{FF2B5EF4-FFF2-40B4-BE49-F238E27FC236}">
                <a16:creationId xmlns:a16="http://schemas.microsoft.com/office/drawing/2014/main" id="{6E1497B4-4C24-590D-D55C-B3D5830F54D0}"/>
              </a:ext>
            </a:extLst>
          </p:cNvPr>
          <p:cNvSpPr txBox="1"/>
          <p:nvPr/>
        </p:nvSpPr>
        <p:spPr>
          <a:xfrm>
            <a:off x="7263136" y="6360309"/>
            <a:ext cx="4990790" cy="369332"/>
          </a:xfrm>
          <a:prstGeom prst="rect">
            <a:avLst/>
          </a:prstGeom>
          <a:noFill/>
        </p:spPr>
        <p:txBody>
          <a:bodyPr wrap="none" rtlCol="0">
            <a:spAutoFit/>
          </a:bodyPr>
          <a:lstStyle/>
          <a:p>
            <a:r>
              <a:rPr lang="en-US" dirty="0"/>
              <a:t>Version 2 stack after Caller PUSH and Callee PUSH</a:t>
            </a:r>
          </a:p>
        </p:txBody>
      </p:sp>
      <p:sp>
        <p:nvSpPr>
          <p:cNvPr id="5" name="TextBox 4">
            <a:extLst>
              <a:ext uri="{FF2B5EF4-FFF2-40B4-BE49-F238E27FC236}">
                <a16:creationId xmlns:a16="http://schemas.microsoft.com/office/drawing/2014/main" id="{E8059C54-5426-1690-7388-563A93A3FC21}"/>
              </a:ext>
            </a:extLst>
          </p:cNvPr>
          <p:cNvSpPr txBox="1"/>
          <p:nvPr/>
        </p:nvSpPr>
        <p:spPr>
          <a:xfrm>
            <a:off x="7568361" y="2604017"/>
            <a:ext cx="412292" cy="400110"/>
          </a:xfrm>
          <a:prstGeom prst="rect">
            <a:avLst/>
          </a:prstGeom>
          <a:noFill/>
        </p:spPr>
        <p:txBody>
          <a:bodyPr wrap="none" rtlCol="0">
            <a:spAutoFit/>
          </a:bodyPr>
          <a:lstStyle/>
          <a:p>
            <a:r>
              <a:rPr lang="en-US" sz="2000" dirty="0" err="1"/>
              <a:t>sp</a:t>
            </a:r>
            <a:endParaRPr lang="en-US" sz="2000" dirty="0"/>
          </a:p>
        </p:txBody>
      </p:sp>
      <p:sp>
        <p:nvSpPr>
          <p:cNvPr id="6" name="TextBox 5">
            <a:extLst>
              <a:ext uri="{FF2B5EF4-FFF2-40B4-BE49-F238E27FC236}">
                <a16:creationId xmlns:a16="http://schemas.microsoft.com/office/drawing/2014/main" id="{D69FA737-33FC-35AE-3290-AE10E1886021}"/>
              </a:ext>
            </a:extLst>
          </p:cNvPr>
          <p:cNvSpPr txBox="1"/>
          <p:nvPr/>
        </p:nvSpPr>
        <p:spPr>
          <a:xfrm>
            <a:off x="7273408" y="1925477"/>
            <a:ext cx="707245" cy="400110"/>
          </a:xfrm>
          <a:prstGeom prst="rect">
            <a:avLst/>
          </a:prstGeom>
          <a:noFill/>
        </p:spPr>
        <p:txBody>
          <a:bodyPr wrap="none" rtlCol="0">
            <a:spAutoFit/>
          </a:bodyPr>
          <a:lstStyle/>
          <a:p>
            <a:r>
              <a:rPr lang="en-US" sz="2000" dirty="0"/>
              <a:t>sp+8</a:t>
            </a:r>
          </a:p>
        </p:txBody>
      </p:sp>
      <p:sp>
        <p:nvSpPr>
          <p:cNvPr id="7" name="TextBox 6">
            <a:extLst>
              <a:ext uri="{FF2B5EF4-FFF2-40B4-BE49-F238E27FC236}">
                <a16:creationId xmlns:a16="http://schemas.microsoft.com/office/drawing/2014/main" id="{66019959-A330-AEA4-CA3B-A9ED54FC4D0E}"/>
              </a:ext>
            </a:extLst>
          </p:cNvPr>
          <p:cNvSpPr txBox="1"/>
          <p:nvPr/>
        </p:nvSpPr>
        <p:spPr>
          <a:xfrm>
            <a:off x="7568361" y="5864931"/>
            <a:ext cx="412292" cy="400110"/>
          </a:xfrm>
          <a:prstGeom prst="rect">
            <a:avLst/>
          </a:prstGeom>
          <a:noFill/>
        </p:spPr>
        <p:txBody>
          <a:bodyPr wrap="none" rtlCol="0">
            <a:spAutoFit/>
          </a:bodyPr>
          <a:lstStyle/>
          <a:p>
            <a:r>
              <a:rPr lang="en-US" sz="2000" dirty="0" err="1"/>
              <a:t>sp</a:t>
            </a:r>
            <a:endParaRPr lang="en-US" sz="2000" dirty="0"/>
          </a:p>
        </p:txBody>
      </p:sp>
      <p:sp>
        <p:nvSpPr>
          <p:cNvPr id="8" name="TextBox 7">
            <a:extLst>
              <a:ext uri="{FF2B5EF4-FFF2-40B4-BE49-F238E27FC236}">
                <a16:creationId xmlns:a16="http://schemas.microsoft.com/office/drawing/2014/main" id="{05BB4CAA-1835-2EDD-3957-ACC0A6599832}"/>
              </a:ext>
            </a:extLst>
          </p:cNvPr>
          <p:cNvSpPr txBox="1"/>
          <p:nvPr/>
        </p:nvSpPr>
        <p:spPr>
          <a:xfrm>
            <a:off x="7162800" y="4852997"/>
            <a:ext cx="817853" cy="400110"/>
          </a:xfrm>
          <a:prstGeom prst="rect">
            <a:avLst/>
          </a:prstGeom>
          <a:noFill/>
        </p:spPr>
        <p:txBody>
          <a:bodyPr wrap="none" rtlCol="0">
            <a:spAutoFit/>
          </a:bodyPr>
          <a:lstStyle/>
          <a:p>
            <a:r>
              <a:rPr lang="en-US" sz="2000" dirty="0"/>
              <a:t>sp+12</a:t>
            </a:r>
          </a:p>
        </p:txBody>
      </p:sp>
      <p:sp>
        <p:nvSpPr>
          <p:cNvPr id="10" name="TextBox 9">
            <a:extLst>
              <a:ext uri="{FF2B5EF4-FFF2-40B4-BE49-F238E27FC236}">
                <a16:creationId xmlns:a16="http://schemas.microsoft.com/office/drawing/2014/main" id="{AE8305F3-22F0-6594-FBCD-D120D0B186A7}"/>
              </a:ext>
            </a:extLst>
          </p:cNvPr>
          <p:cNvSpPr txBox="1"/>
          <p:nvPr/>
        </p:nvSpPr>
        <p:spPr>
          <a:xfrm>
            <a:off x="7162800" y="4106963"/>
            <a:ext cx="817853" cy="400110"/>
          </a:xfrm>
          <a:prstGeom prst="rect">
            <a:avLst/>
          </a:prstGeom>
          <a:noFill/>
        </p:spPr>
        <p:txBody>
          <a:bodyPr wrap="none" rtlCol="0">
            <a:spAutoFit/>
          </a:bodyPr>
          <a:lstStyle/>
          <a:p>
            <a:r>
              <a:rPr lang="en-US" sz="2000" dirty="0"/>
              <a:t>sp+20</a:t>
            </a:r>
          </a:p>
        </p:txBody>
      </p:sp>
    </p:spTree>
    <p:extLst>
      <p:ext uri="{BB962C8B-B14F-4D97-AF65-F5344CB8AC3E}">
        <p14:creationId xmlns:p14="http://schemas.microsoft.com/office/powerpoint/2010/main" val="71474197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7385A-226C-1097-D2BD-8F494097C795}"/>
              </a:ext>
            </a:extLst>
          </p:cNvPr>
          <p:cNvSpPr>
            <a:spLocks noGrp="1"/>
          </p:cNvSpPr>
          <p:nvPr>
            <p:ph type="title"/>
          </p:nvPr>
        </p:nvSpPr>
        <p:spPr/>
        <p:txBody>
          <a:bodyPr/>
          <a:lstStyle/>
          <a:p>
            <a:r>
              <a:rPr lang="en-US" dirty="0"/>
              <a:t>Version 2 is Better Programming Practice</a:t>
            </a:r>
          </a:p>
        </p:txBody>
      </p:sp>
      <p:sp>
        <p:nvSpPr>
          <p:cNvPr id="3" name="Slide Number Placeholder 2">
            <a:extLst>
              <a:ext uri="{FF2B5EF4-FFF2-40B4-BE49-F238E27FC236}">
                <a16:creationId xmlns:a16="http://schemas.microsoft.com/office/drawing/2014/main" id="{1DD74182-6DFD-28A6-8A29-25EA9B00B152}"/>
              </a:ext>
            </a:extLst>
          </p:cNvPr>
          <p:cNvSpPr>
            <a:spLocks noGrp="1"/>
          </p:cNvSpPr>
          <p:nvPr>
            <p:ph type="sldNum" sz="quarter" idx="12"/>
          </p:nvPr>
        </p:nvSpPr>
        <p:spPr/>
        <p:txBody>
          <a:bodyPr/>
          <a:lstStyle/>
          <a:p>
            <a:fld id="{EA7C8D44-3667-46F6-9772-CC52308E2A7F}" type="slidenum">
              <a:rPr kumimoji="0" lang="en-US" smtClean="0"/>
              <a:pPr/>
              <a:t>55</a:t>
            </a:fld>
            <a:endParaRPr kumimoji="0" lang="en-US" dirty="0"/>
          </a:p>
        </p:txBody>
      </p:sp>
      <p:sp>
        <p:nvSpPr>
          <p:cNvPr id="4" name="Content Placeholder 3">
            <a:extLst>
              <a:ext uri="{FF2B5EF4-FFF2-40B4-BE49-F238E27FC236}">
                <a16:creationId xmlns:a16="http://schemas.microsoft.com/office/drawing/2014/main" id="{FF65BA54-2B83-798C-6B2B-F98852B04C85}"/>
              </a:ext>
            </a:extLst>
          </p:cNvPr>
          <p:cNvSpPr>
            <a:spLocks noGrp="1"/>
          </p:cNvSpPr>
          <p:nvPr>
            <p:ph sz="quarter" idx="1"/>
          </p:nvPr>
        </p:nvSpPr>
        <p:spPr>
          <a:xfrm>
            <a:off x="609600" y="1219200"/>
            <a:ext cx="10972800" cy="5029200"/>
          </a:xfrm>
        </p:spPr>
        <p:txBody>
          <a:bodyPr>
            <a:normAutofit fontScale="92500" lnSpcReduction="10000"/>
          </a:bodyPr>
          <a:lstStyle/>
          <a:p>
            <a:r>
              <a:rPr lang="en-US" dirty="0"/>
              <a:t>Caller pushes extra arguments (5th to 8th) onto the stack before calling the function.</a:t>
            </a:r>
          </a:p>
          <a:p>
            <a:r>
              <a:rPr lang="en-US" dirty="0"/>
              <a:t>Version 1: Callee accesses those extra arguments directly from the stack using LDRD instructions at specific offsets from SP. It demonstrates the basic mechanism for handling extra arguments on the stack.</a:t>
            </a:r>
          </a:p>
          <a:p>
            <a:r>
              <a:rPr lang="en-US" dirty="0"/>
              <a:t>Version 2: Callee begins by pushing registers r5, r6, and the link register (LR) (the callee-saved registers) onto the stack to preserve them. After addition operations, it pops r5, r6, and the program counter (PC) to return, restoring the preserved registers and the return address. This ensures that the subroutine does not unintentionally overwrite or lose the caller's data and return address, maintaining program correctness during and after the function call. </a:t>
            </a:r>
          </a:p>
          <a:p>
            <a:r>
              <a:rPr lang="en-US" dirty="0"/>
              <a:t>Version 2 is better programming practice, but Version 1 is more efficient with less memory accesses.</a:t>
            </a:r>
          </a:p>
          <a:p>
            <a:endParaRPr lang="en-US" dirty="0"/>
          </a:p>
        </p:txBody>
      </p:sp>
    </p:spTree>
    <p:extLst>
      <p:ext uri="{BB962C8B-B14F-4D97-AF65-F5344CB8AC3E}">
        <p14:creationId xmlns:p14="http://schemas.microsoft.com/office/powerpoint/2010/main" val="343917939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56</a:t>
            </a:fld>
            <a:endParaRPr kumimoji="0" lang="en-US" dirty="0"/>
          </a:p>
        </p:txBody>
      </p:sp>
      <p:sp>
        <p:nvSpPr>
          <p:cNvPr id="4" name="Content Placeholder 3"/>
          <p:cNvSpPr>
            <a:spLocks noGrp="1"/>
          </p:cNvSpPr>
          <p:nvPr>
            <p:ph sz="quarter" idx="1"/>
          </p:nvPr>
        </p:nvSpPr>
        <p:spPr/>
        <p:txBody>
          <a:bodyPr/>
          <a:lstStyle/>
          <a:p>
            <a:r>
              <a:rPr lang="en-US" dirty="0"/>
              <a:t>ARM Cortex-M uses full descending stack</a:t>
            </a:r>
          </a:p>
          <a:p>
            <a:r>
              <a:rPr lang="en-US" dirty="0"/>
              <a:t>How to pass arguments into a subroutine?</a:t>
            </a:r>
          </a:p>
          <a:p>
            <a:pPr lvl="1"/>
            <a:r>
              <a:rPr lang="en-US" dirty="0"/>
              <a:t>Each 8-, 16- or 32-bit parameter is passed via </a:t>
            </a:r>
            <a:r>
              <a:rPr lang="en-US" dirty="0">
                <a:latin typeface="Consolas" panose="020B0609020204030204" pitchFamily="49" charset="0"/>
                <a:cs typeface="Consolas" panose="020B0609020204030204" pitchFamily="49" charset="0"/>
              </a:rPr>
              <a:t>r0</a:t>
            </a:r>
            <a:r>
              <a:rPr lang="en-US" dirty="0"/>
              <a:t>, </a:t>
            </a:r>
            <a:r>
              <a:rPr lang="en-US" dirty="0">
                <a:latin typeface="Consolas" panose="020B0609020204030204" pitchFamily="49" charset="0"/>
                <a:cs typeface="Consolas" panose="020B0609020204030204" pitchFamily="49" charset="0"/>
              </a:rPr>
              <a:t>r1</a:t>
            </a:r>
            <a:r>
              <a:rPr lang="en-US" dirty="0"/>
              <a:t>, </a:t>
            </a:r>
            <a:r>
              <a:rPr lang="en-US" dirty="0">
                <a:latin typeface="Consolas" panose="020B0609020204030204" pitchFamily="49" charset="0"/>
                <a:cs typeface="Consolas" panose="020B0609020204030204" pitchFamily="49" charset="0"/>
              </a:rPr>
              <a:t>r2</a:t>
            </a:r>
            <a:r>
              <a:rPr lang="en-US" dirty="0"/>
              <a:t>, </a:t>
            </a:r>
            <a:r>
              <a:rPr lang="en-US" dirty="0">
                <a:latin typeface="Consolas" panose="020B0609020204030204" pitchFamily="49" charset="0"/>
                <a:cs typeface="Consolas" panose="020B0609020204030204" pitchFamily="49" charset="0"/>
              </a:rPr>
              <a:t>r3</a:t>
            </a:r>
          </a:p>
          <a:p>
            <a:pPr lvl="1"/>
            <a:r>
              <a:rPr lang="en-US" dirty="0"/>
              <a:t>Extra parameters are passed via the stack</a:t>
            </a:r>
          </a:p>
          <a:p>
            <a:r>
              <a:rPr lang="en-US" dirty="0"/>
              <a:t>What registers should be preserved?</a:t>
            </a:r>
          </a:p>
          <a:p>
            <a:pPr lvl="1"/>
            <a:r>
              <a:rPr lang="en-US" dirty="0"/>
              <a:t>Caller-saved registers </a:t>
            </a:r>
            <a:r>
              <a:rPr lang="en-US" i="1" dirty="0"/>
              <a:t>vs</a:t>
            </a:r>
            <a:r>
              <a:rPr lang="en-US" dirty="0"/>
              <a:t> </a:t>
            </a:r>
            <a:r>
              <a:rPr lang="en-US" dirty="0" err="1"/>
              <a:t>callee</a:t>
            </a:r>
            <a:r>
              <a:rPr lang="en-US" dirty="0"/>
              <a:t>-saved registers</a:t>
            </a:r>
            <a:endParaRPr lang="en-US" dirty="0">
              <a:latin typeface="Consolas" panose="020B0609020204030204" pitchFamily="49" charset="0"/>
              <a:cs typeface="Consolas" panose="020B0609020204030204" pitchFamily="49" charset="0"/>
            </a:endParaRPr>
          </a:p>
          <a:p>
            <a:r>
              <a:rPr lang="en-US" dirty="0"/>
              <a:t>How to preserve the running environment for the caller?</a:t>
            </a:r>
          </a:p>
          <a:p>
            <a:pPr lvl="1"/>
            <a:r>
              <a:rPr lang="en-US" dirty="0"/>
              <a:t>Via stack</a:t>
            </a:r>
          </a:p>
        </p:txBody>
      </p:sp>
    </p:spTree>
    <p:extLst>
      <p:ext uri="{BB962C8B-B14F-4D97-AF65-F5344CB8AC3E}">
        <p14:creationId xmlns:p14="http://schemas.microsoft.com/office/powerpoint/2010/main" val="76782817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46E92-98E0-D261-AF67-9B3B3753EE3C}"/>
              </a:ext>
            </a:extLst>
          </p:cNvPr>
          <p:cNvSpPr>
            <a:spLocks noGrp="1"/>
          </p:cNvSpPr>
          <p:nvPr>
            <p:ph type="title"/>
          </p:nvPr>
        </p:nvSpPr>
        <p:spPr/>
        <p:txBody>
          <a:bodyPr/>
          <a:lstStyle/>
          <a:p>
            <a:r>
              <a:rPr lang="en-US" altLang="zh-CN" dirty="0"/>
              <a:t>References</a:t>
            </a:r>
            <a:endParaRPr lang="en-US" dirty="0"/>
          </a:p>
        </p:txBody>
      </p:sp>
      <p:sp>
        <p:nvSpPr>
          <p:cNvPr id="3" name="Slide Number Placeholder 2">
            <a:extLst>
              <a:ext uri="{FF2B5EF4-FFF2-40B4-BE49-F238E27FC236}">
                <a16:creationId xmlns:a16="http://schemas.microsoft.com/office/drawing/2014/main" id="{D1365EAA-7F56-FBA0-574F-A6AD91BFBF1A}"/>
              </a:ext>
            </a:extLst>
          </p:cNvPr>
          <p:cNvSpPr>
            <a:spLocks noGrp="1"/>
          </p:cNvSpPr>
          <p:nvPr>
            <p:ph type="sldNum" sz="quarter" idx="12"/>
          </p:nvPr>
        </p:nvSpPr>
        <p:spPr/>
        <p:txBody>
          <a:bodyPr/>
          <a:lstStyle/>
          <a:p>
            <a:fld id="{EA7C8D44-3667-46F6-9772-CC52308E2A7F}" type="slidenum">
              <a:rPr kumimoji="0" lang="en-US" smtClean="0"/>
              <a:pPr/>
              <a:t>57</a:t>
            </a:fld>
            <a:endParaRPr kumimoji="0" lang="en-US" dirty="0"/>
          </a:p>
        </p:txBody>
      </p:sp>
      <p:sp>
        <p:nvSpPr>
          <p:cNvPr id="4" name="Content Placeholder 3">
            <a:extLst>
              <a:ext uri="{FF2B5EF4-FFF2-40B4-BE49-F238E27FC236}">
                <a16:creationId xmlns:a16="http://schemas.microsoft.com/office/drawing/2014/main" id="{6DB255F8-949F-CC62-6EC1-4D0F4D377903}"/>
              </a:ext>
            </a:extLst>
          </p:cNvPr>
          <p:cNvSpPr>
            <a:spLocks noGrp="1"/>
          </p:cNvSpPr>
          <p:nvPr>
            <p:ph sz="quarter" idx="1"/>
          </p:nvPr>
        </p:nvSpPr>
        <p:spPr/>
        <p:txBody>
          <a:bodyPr/>
          <a:lstStyle/>
          <a:p>
            <a:r>
              <a:rPr lang="en-US" dirty="0"/>
              <a:t>Lecture 31. Preserving registers in a Subroutine</a:t>
            </a:r>
          </a:p>
          <a:p>
            <a:pPr lvl="1"/>
            <a:r>
              <a:rPr lang="en-US" dirty="0">
                <a:hlinkClick r:id="rId2"/>
              </a:rPr>
              <a:t>https://www.youtube.com/watch?v=DGKjFKjxAYs&amp;list=PLRJhV4hUhIymmp5CCeIFPyxbknsdcXCc8&amp;index=31</a:t>
            </a:r>
            <a:r>
              <a:rPr lang="en-US" dirty="0"/>
              <a:t> 	</a:t>
            </a:r>
          </a:p>
          <a:p>
            <a:endParaRPr lang="en-US" dirty="0"/>
          </a:p>
        </p:txBody>
      </p:sp>
    </p:spTree>
    <p:extLst>
      <p:ext uri="{BB962C8B-B14F-4D97-AF65-F5344CB8AC3E}">
        <p14:creationId xmlns:p14="http://schemas.microsoft.com/office/powerpoint/2010/main" val="24951198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Stack Growth Convention:</a:t>
            </a:r>
            <a:br>
              <a:rPr lang="en-US" dirty="0"/>
            </a:br>
            <a:r>
              <a:rPr lang="en-US" dirty="0">
                <a:solidFill>
                  <a:srgbClr val="C00000"/>
                </a:solidFill>
              </a:rPr>
              <a:t>Full </a:t>
            </a:r>
            <a:r>
              <a:rPr lang="en-US" i="1" dirty="0">
                <a:solidFill>
                  <a:srgbClr val="C00000"/>
                </a:solidFill>
              </a:rPr>
              <a:t>vs</a:t>
            </a:r>
            <a:r>
              <a:rPr lang="en-US" dirty="0">
                <a:solidFill>
                  <a:srgbClr val="C00000"/>
                </a:solidFill>
              </a:rPr>
              <a:t> Empty</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6</a:t>
            </a:fld>
            <a:endParaRPr kumimoji="0" lang="en-US" dirty="0"/>
          </a:p>
        </p:txBody>
      </p:sp>
      <p:sp>
        <p:nvSpPr>
          <p:cNvPr id="7" name="Rectangle 6"/>
          <p:cNvSpPr/>
          <p:nvPr/>
        </p:nvSpPr>
        <p:spPr>
          <a:xfrm>
            <a:off x="1981200" y="5638801"/>
            <a:ext cx="4191000" cy="646331"/>
          </a:xfrm>
          <a:prstGeom prst="rect">
            <a:avLst/>
          </a:prstGeom>
        </p:spPr>
        <p:txBody>
          <a:bodyPr wrap="square">
            <a:spAutoFit/>
          </a:bodyPr>
          <a:lstStyle/>
          <a:p>
            <a:pPr lvl="1" algn="ctr"/>
            <a:r>
              <a:rPr lang="en-US" b="1" i="1" dirty="0">
                <a:solidFill>
                  <a:srgbClr val="3333FF"/>
                </a:solidFill>
              </a:rPr>
              <a:t>Full stack</a:t>
            </a:r>
            <a:r>
              <a:rPr lang="en-US" dirty="0"/>
              <a:t>: </a:t>
            </a:r>
            <a:r>
              <a:rPr lang="en-US" dirty="0" err="1"/>
              <a:t>SP</a:t>
            </a:r>
            <a:r>
              <a:rPr lang="en-US" dirty="0"/>
              <a:t> points to the last item pushed onto the stack</a:t>
            </a:r>
          </a:p>
        </p:txBody>
      </p:sp>
      <p:sp>
        <p:nvSpPr>
          <p:cNvPr id="8" name="Rectangle 7"/>
          <p:cNvSpPr/>
          <p:nvPr/>
        </p:nvSpPr>
        <p:spPr>
          <a:xfrm>
            <a:off x="6400800" y="5638801"/>
            <a:ext cx="3810000" cy="1200329"/>
          </a:xfrm>
          <a:prstGeom prst="rect">
            <a:avLst/>
          </a:prstGeom>
        </p:spPr>
        <p:txBody>
          <a:bodyPr wrap="square">
            <a:spAutoFit/>
          </a:bodyPr>
          <a:lstStyle/>
          <a:p>
            <a:pPr lvl="1"/>
            <a:r>
              <a:rPr lang="en-US" b="1" i="1" dirty="0">
                <a:solidFill>
                  <a:srgbClr val="3333FF"/>
                </a:solidFill>
              </a:rPr>
              <a:t>Empty stack</a:t>
            </a:r>
            <a:r>
              <a:rPr lang="en-US" dirty="0"/>
              <a:t>: SP points to the next free space on the stack (empty stack refers to stack type, the stack itself </a:t>
            </a:r>
            <a:r>
              <a:rPr lang="en-US"/>
              <a:t>is not empty)</a:t>
            </a:r>
            <a:endParaRPr lang="en-US" dirty="0"/>
          </a:p>
        </p:txBody>
      </p:sp>
      <p:pic>
        <p:nvPicPr>
          <p:cNvPr id="9" name="Picture 8"/>
          <p:cNvPicPr>
            <a:picLocks noChangeAspect="1"/>
          </p:cNvPicPr>
          <p:nvPr/>
        </p:nvPicPr>
        <p:blipFill>
          <a:blip r:embed="rId2"/>
          <a:stretch>
            <a:fillRect/>
          </a:stretch>
        </p:blipFill>
        <p:spPr>
          <a:xfrm>
            <a:off x="2438400" y="1371600"/>
            <a:ext cx="3581400" cy="4105750"/>
          </a:xfrm>
          <a:prstGeom prst="rect">
            <a:avLst/>
          </a:prstGeom>
        </p:spPr>
      </p:pic>
      <p:pic>
        <p:nvPicPr>
          <p:cNvPr id="10" name="Picture 9"/>
          <p:cNvPicPr>
            <a:picLocks noChangeAspect="1"/>
          </p:cNvPicPr>
          <p:nvPr/>
        </p:nvPicPr>
        <p:blipFill>
          <a:blip r:embed="rId3"/>
          <a:stretch>
            <a:fillRect/>
          </a:stretch>
        </p:blipFill>
        <p:spPr>
          <a:xfrm>
            <a:off x="6400800" y="1371600"/>
            <a:ext cx="3581400" cy="4105750"/>
          </a:xfrm>
          <a:prstGeom prst="rect">
            <a:avLst/>
          </a:prstGeom>
        </p:spPr>
      </p:pic>
    </p:spTree>
    <p:extLst>
      <p:ext uri="{BB962C8B-B14F-4D97-AF65-F5344CB8AC3E}">
        <p14:creationId xmlns:p14="http://schemas.microsoft.com/office/powerpoint/2010/main" val="3615141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Cortex-M Stack</a:t>
            </a:r>
          </a:p>
        </p:txBody>
      </p:sp>
      <p:sp>
        <p:nvSpPr>
          <p:cNvPr id="3" name="Content Placeholder 2"/>
          <p:cNvSpPr>
            <a:spLocks noGrp="1"/>
          </p:cNvSpPr>
          <p:nvPr>
            <p:ph idx="1"/>
          </p:nvPr>
        </p:nvSpPr>
        <p:spPr>
          <a:xfrm>
            <a:off x="609600" y="1297522"/>
            <a:ext cx="5715000" cy="4937760"/>
          </a:xfrm>
        </p:spPr>
        <p:txBody>
          <a:bodyPr>
            <a:normAutofit fontScale="92500" lnSpcReduction="10000"/>
          </a:bodyPr>
          <a:lstStyle/>
          <a:p>
            <a:r>
              <a:rPr lang="en-US" sz="2800" dirty="0"/>
              <a:t>Cortex-M uses </a:t>
            </a:r>
            <a:r>
              <a:rPr lang="en-US" sz="2800" b="1" i="1" dirty="0">
                <a:solidFill>
                  <a:srgbClr val="C00000"/>
                </a:solidFill>
              </a:rPr>
              <a:t>full descending stack</a:t>
            </a:r>
          </a:p>
          <a:p>
            <a:r>
              <a:rPr lang="en-US" sz="2800" dirty="0"/>
              <a:t>Example: </a:t>
            </a:r>
          </a:p>
          <a:p>
            <a:pPr marL="0" indent="0">
              <a:buNone/>
            </a:pPr>
            <a:r>
              <a:rPr lang="en-US" sz="2800" b="1" i="1" dirty="0">
                <a:solidFill>
                  <a:srgbClr val="C00000"/>
                </a:solidFill>
                <a:latin typeface="Consolas" panose="020B0609020204030204" pitchFamily="49" charset="0"/>
                <a:cs typeface="Consolas" panose="020B0609020204030204" pitchFamily="49" charset="0"/>
              </a:rPr>
              <a:t>     </a:t>
            </a:r>
            <a:r>
              <a:rPr lang="en-US" sz="2800" b="1" dirty="0">
                <a:solidFill>
                  <a:srgbClr val="C00000"/>
                </a:solidFill>
                <a:latin typeface="Consolas" panose="020B0609020204030204" pitchFamily="49" charset="0"/>
                <a:cs typeface="Consolas" panose="020B0609020204030204" pitchFamily="49" charset="0"/>
              </a:rPr>
              <a:t>PUSH/POP {r0,r6,r3}</a:t>
            </a:r>
          </a:p>
          <a:p>
            <a:r>
              <a:rPr lang="en-GB" sz="2800" dirty="0">
                <a:cs typeface="Courier New" pitchFamily="49" charset="0"/>
              </a:rPr>
              <a:t>Stack pointer (SP, aka </a:t>
            </a:r>
            <a:r>
              <a:rPr lang="en-GB" sz="2800" dirty="0">
                <a:latin typeface="Consolas" panose="020B0609020204030204" pitchFamily="49" charset="0"/>
                <a:cs typeface="Consolas" panose="020B0609020204030204" pitchFamily="49" charset="0"/>
              </a:rPr>
              <a:t>R13</a:t>
            </a:r>
            <a:r>
              <a:rPr lang="en-GB" sz="2800" dirty="0">
                <a:cs typeface="Courier New" pitchFamily="49" charset="0"/>
              </a:rPr>
              <a:t>)</a:t>
            </a:r>
          </a:p>
          <a:p>
            <a:pPr lvl="1"/>
            <a:r>
              <a:rPr lang="en-GB" sz="2400" dirty="0">
                <a:cs typeface="Courier New" pitchFamily="49" charset="0"/>
              </a:rPr>
              <a:t>decremented on </a:t>
            </a:r>
            <a:r>
              <a:rPr lang="en-GB" sz="2400" b="1" dirty="0">
                <a:solidFill>
                  <a:srgbClr val="C00000"/>
                </a:solidFill>
                <a:cs typeface="Courier New" pitchFamily="49" charset="0"/>
              </a:rPr>
              <a:t>PUSH</a:t>
            </a:r>
          </a:p>
          <a:p>
            <a:pPr lvl="2"/>
            <a:r>
              <a:rPr lang="en-GB" sz="2100" b="1" dirty="0">
                <a:solidFill>
                  <a:srgbClr val="3333FF"/>
                </a:solidFill>
                <a:cs typeface="Courier New" pitchFamily="49" charset="0"/>
              </a:rPr>
              <a:t>SP = SP – 4 * # of registers</a:t>
            </a:r>
          </a:p>
          <a:p>
            <a:pPr lvl="2"/>
            <a:endParaRPr lang="en-GB" sz="2100" b="1" dirty="0">
              <a:solidFill>
                <a:srgbClr val="3333FF"/>
              </a:solidFill>
              <a:cs typeface="Courier New" pitchFamily="49" charset="0"/>
            </a:endParaRPr>
          </a:p>
          <a:p>
            <a:pPr lvl="1"/>
            <a:r>
              <a:rPr lang="en-GB" sz="2400" dirty="0">
                <a:cs typeface="Courier New" pitchFamily="49" charset="0"/>
              </a:rPr>
              <a:t>incremented on </a:t>
            </a:r>
            <a:r>
              <a:rPr lang="en-GB" sz="2400" b="1" dirty="0">
                <a:solidFill>
                  <a:srgbClr val="C00000"/>
                </a:solidFill>
                <a:cs typeface="Courier New" pitchFamily="49" charset="0"/>
              </a:rPr>
              <a:t>POP</a:t>
            </a:r>
          </a:p>
          <a:p>
            <a:pPr lvl="2"/>
            <a:r>
              <a:rPr lang="en-GB" sz="2100" b="1" dirty="0">
                <a:solidFill>
                  <a:srgbClr val="3333FF"/>
                </a:solidFill>
                <a:cs typeface="Courier New" pitchFamily="49" charset="0"/>
              </a:rPr>
              <a:t>SP = SP + 4 * # of registers</a:t>
            </a:r>
          </a:p>
          <a:p>
            <a:pPr lvl="2"/>
            <a:endParaRPr lang="en-GB" sz="2100" b="1" dirty="0">
              <a:solidFill>
                <a:srgbClr val="3333FF"/>
              </a:solidFill>
              <a:cs typeface="Courier New" pitchFamily="49" charset="0"/>
            </a:endParaRPr>
          </a:p>
          <a:p>
            <a:pPr lvl="1"/>
            <a:r>
              <a:rPr lang="en-GB" dirty="0"/>
              <a:t>SP starts at </a:t>
            </a:r>
            <a:r>
              <a:rPr lang="en-GB" b="1" dirty="0">
                <a:solidFill>
                  <a:srgbClr val="C00000"/>
                </a:solidFill>
                <a:latin typeface="Consolas" panose="020B0609020204030204" pitchFamily="49" charset="0"/>
                <a:cs typeface="Consolas" panose="020B0609020204030204" pitchFamily="49" charset="0"/>
              </a:rPr>
              <a:t>0x20000200</a:t>
            </a:r>
            <a:r>
              <a:rPr lang="en-GB" dirty="0">
                <a:solidFill>
                  <a:srgbClr val="C00000"/>
                </a:solidFill>
              </a:rPr>
              <a:t> </a:t>
            </a:r>
            <a:r>
              <a:rPr lang="en-GB" dirty="0"/>
              <a:t>for STM32-Discovery by default (can be changed in </a:t>
            </a:r>
            <a:r>
              <a:rPr lang="en-GB" dirty="0" err="1"/>
              <a:t>startup.s</a:t>
            </a:r>
            <a:r>
              <a:rPr lang="en-GB" dirty="0"/>
              <a:t>)</a:t>
            </a:r>
          </a:p>
        </p:txBody>
      </p:sp>
      <p:sp>
        <p:nvSpPr>
          <p:cNvPr id="4" name="Slide Number Placeholder 3"/>
          <p:cNvSpPr>
            <a:spLocks noGrp="1"/>
          </p:cNvSpPr>
          <p:nvPr>
            <p:ph type="sldNum" sz="quarter" idx="12"/>
          </p:nvPr>
        </p:nvSpPr>
        <p:spPr/>
        <p:txBody>
          <a:bodyPr/>
          <a:lstStyle/>
          <a:p>
            <a:fld id="{EA7C8D44-3667-46F6-9772-CC52308E2A7F}" type="slidenum">
              <a:rPr kumimoji="0" lang="en-US" smtClean="0"/>
              <a:pPr/>
              <a:t>7</a:t>
            </a:fld>
            <a:endParaRPr kumimoji="0" lang="en-US" dirty="0"/>
          </a:p>
        </p:txBody>
      </p:sp>
      <p:sp>
        <p:nvSpPr>
          <p:cNvPr id="5" name="Rectangle 2"/>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8" name="Picture 7"/>
          <p:cNvPicPr>
            <a:picLocks noChangeAspect="1"/>
          </p:cNvPicPr>
          <p:nvPr/>
        </p:nvPicPr>
        <p:blipFill>
          <a:blip r:embed="rId3"/>
          <a:stretch>
            <a:fillRect/>
          </a:stretch>
        </p:blipFill>
        <p:spPr>
          <a:xfrm>
            <a:off x="6762830" y="1219200"/>
            <a:ext cx="3447970" cy="5123206"/>
          </a:xfrm>
          <a:prstGeom prst="rect">
            <a:avLst/>
          </a:prstGeom>
        </p:spPr>
      </p:pic>
    </p:spTree>
    <p:extLst>
      <p:ext uri="{BB962C8B-B14F-4D97-AF65-F5344CB8AC3E}">
        <p14:creationId xmlns:p14="http://schemas.microsoft.com/office/powerpoint/2010/main" val="33677763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Addressing Modes for Load/Store Multiple Registers</a:t>
            </a:r>
          </a:p>
        </p:txBody>
      </p:sp>
      <p:sp>
        <p:nvSpPr>
          <p:cNvPr id="3" name="Slide Number Placeholder 2"/>
          <p:cNvSpPr>
            <a:spLocks noGrp="1"/>
          </p:cNvSpPr>
          <p:nvPr>
            <p:ph type="sldNum" sz="quarter" idx="12"/>
          </p:nvPr>
        </p:nvSpPr>
        <p:spPr/>
        <p:txBody>
          <a:bodyPr/>
          <a:lstStyle/>
          <a:p>
            <a:fld id="{AEE14D4A-FE32-40AF-B06D-E9622816B101}" type="slidenum">
              <a:rPr lang="en-US" smtClean="0"/>
              <a:pPr/>
              <a:t>8</a:t>
            </a:fld>
            <a:endParaRPr lang="en-US"/>
          </a:p>
        </p:txBody>
      </p:sp>
      <p:sp>
        <p:nvSpPr>
          <p:cNvPr id="4" name="Content Placeholder 3"/>
          <p:cNvSpPr>
            <a:spLocks noGrp="1"/>
          </p:cNvSpPr>
          <p:nvPr>
            <p:ph sz="quarter" idx="1"/>
          </p:nvPr>
        </p:nvSpPr>
        <p:spPr/>
        <p:txBody>
          <a:bodyPr/>
          <a:lstStyle/>
          <a:p>
            <a:pPr marL="0" indent="0" algn="ctr">
              <a:buNone/>
            </a:pPr>
            <a:r>
              <a:rPr lang="en-US" sz="2000" dirty="0" err="1">
                <a:solidFill>
                  <a:srgbClr val="FF0000"/>
                </a:solidFill>
                <a:latin typeface="Consolas" panose="020B0609020204030204" pitchFamily="49" charset="0"/>
                <a:cs typeface="Consolas" panose="020B0609020204030204" pitchFamily="49" charset="0"/>
              </a:rPr>
              <a:t>STMxx</a:t>
            </a:r>
            <a:r>
              <a:rPr lang="en-US" sz="2000" dirty="0">
                <a:solidFill>
                  <a:srgbClr val="FF0000"/>
                </a:solidFill>
                <a:latin typeface="Consolas" panose="020B0609020204030204" pitchFamily="49" charset="0"/>
                <a:cs typeface="Consolas" panose="020B0609020204030204" pitchFamily="49" charset="0"/>
              </a:rPr>
              <a:t> </a:t>
            </a:r>
            <a:r>
              <a:rPr lang="en-US" sz="2000" dirty="0" err="1">
                <a:solidFill>
                  <a:srgbClr val="FF0000"/>
                </a:solidFill>
                <a:latin typeface="Consolas" panose="020B0609020204030204" pitchFamily="49" charset="0"/>
                <a:cs typeface="Consolas" panose="020B0609020204030204" pitchFamily="49" charset="0"/>
              </a:rPr>
              <a:t>rn</a:t>
            </a:r>
            <a:r>
              <a:rPr lang="en-US" sz="2000" dirty="0">
                <a:solidFill>
                  <a:srgbClr val="FF0000"/>
                </a:solidFill>
                <a:latin typeface="Consolas" panose="020B0609020204030204" pitchFamily="49" charset="0"/>
                <a:cs typeface="Consolas" panose="020B0609020204030204" pitchFamily="49" charset="0"/>
              </a:rPr>
              <a:t>{!}, {</a:t>
            </a:r>
            <a:r>
              <a:rPr lang="en-US" sz="2000" dirty="0" err="1">
                <a:solidFill>
                  <a:srgbClr val="FF0000"/>
                </a:solidFill>
                <a:latin typeface="Consolas" panose="020B0609020204030204" pitchFamily="49" charset="0"/>
                <a:cs typeface="Consolas" panose="020B0609020204030204" pitchFamily="49" charset="0"/>
              </a:rPr>
              <a:t>register_list</a:t>
            </a:r>
            <a:r>
              <a:rPr lang="en-US" sz="2000" dirty="0">
                <a:solidFill>
                  <a:srgbClr val="FF0000"/>
                </a:solidFill>
                <a:latin typeface="Consolas" panose="020B0609020204030204" pitchFamily="49" charset="0"/>
                <a:cs typeface="Consolas" panose="020B0609020204030204" pitchFamily="49" charset="0"/>
              </a:rPr>
              <a:t>}</a:t>
            </a:r>
          </a:p>
          <a:p>
            <a:pPr marL="0" indent="0" algn="ctr">
              <a:buNone/>
            </a:pPr>
            <a:r>
              <a:rPr lang="en-US" sz="2000" dirty="0" err="1">
                <a:solidFill>
                  <a:srgbClr val="FF0000"/>
                </a:solidFill>
                <a:latin typeface="Consolas" panose="020B0609020204030204" pitchFamily="49" charset="0"/>
                <a:cs typeface="Consolas" panose="020B0609020204030204" pitchFamily="49" charset="0"/>
              </a:rPr>
              <a:t>LDMxx</a:t>
            </a:r>
            <a:r>
              <a:rPr lang="en-US" sz="2000" dirty="0">
                <a:solidFill>
                  <a:srgbClr val="FF0000"/>
                </a:solidFill>
                <a:latin typeface="Consolas" panose="020B0609020204030204" pitchFamily="49" charset="0"/>
                <a:cs typeface="Consolas" panose="020B0609020204030204" pitchFamily="49" charset="0"/>
              </a:rPr>
              <a:t> </a:t>
            </a:r>
            <a:r>
              <a:rPr lang="en-US" sz="2000" dirty="0" err="1">
                <a:solidFill>
                  <a:srgbClr val="FF0000"/>
                </a:solidFill>
                <a:latin typeface="Consolas" panose="020B0609020204030204" pitchFamily="49" charset="0"/>
                <a:cs typeface="Consolas" panose="020B0609020204030204" pitchFamily="49" charset="0"/>
              </a:rPr>
              <a:t>rn</a:t>
            </a:r>
            <a:r>
              <a:rPr lang="en-US" sz="2000" dirty="0">
                <a:solidFill>
                  <a:srgbClr val="FF0000"/>
                </a:solidFill>
                <a:latin typeface="Consolas" panose="020B0609020204030204" pitchFamily="49" charset="0"/>
                <a:cs typeface="Consolas" panose="020B0609020204030204" pitchFamily="49" charset="0"/>
              </a:rPr>
              <a:t>{!}, {</a:t>
            </a:r>
            <a:r>
              <a:rPr lang="en-US" sz="2000" dirty="0" err="1">
                <a:solidFill>
                  <a:srgbClr val="FF0000"/>
                </a:solidFill>
                <a:latin typeface="Consolas" panose="020B0609020204030204" pitchFamily="49" charset="0"/>
                <a:cs typeface="Consolas" panose="020B0609020204030204" pitchFamily="49" charset="0"/>
              </a:rPr>
              <a:t>register_list</a:t>
            </a:r>
            <a:r>
              <a:rPr lang="en-US" sz="2000" dirty="0">
                <a:solidFill>
                  <a:srgbClr val="FF0000"/>
                </a:solidFill>
                <a:latin typeface="Consolas" panose="020B0609020204030204" pitchFamily="49" charset="0"/>
                <a:cs typeface="Consolas" panose="020B0609020204030204" pitchFamily="49" charset="0"/>
              </a:rPr>
              <a:t>}</a:t>
            </a:r>
          </a:p>
          <a:p>
            <a:r>
              <a:rPr lang="en-US" sz="2000" dirty="0"/>
              <a:t>xx = IA, IB, DA, or DB. The order in which registers are listed does not matter</a:t>
            </a:r>
          </a:p>
          <a:p>
            <a:r>
              <a:rPr lang="en-US" sz="2000" dirty="0"/>
              <a:t>For STM/LDM, the lowest-numbered register is stored/loaded at the lowest memory address.</a:t>
            </a:r>
          </a:p>
        </p:txBody>
      </p:sp>
      <p:graphicFrame>
        <p:nvGraphicFramePr>
          <p:cNvPr id="5" name="Table 4"/>
          <p:cNvGraphicFramePr>
            <a:graphicFrameLocks noGrp="1"/>
          </p:cNvGraphicFramePr>
          <p:nvPr>
            <p:extLst>
              <p:ext uri="{D42A27DB-BD31-4B8C-83A1-F6EECF244321}">
                <p14:modId xmlns:p14="http://schemas.microsoft.com/office/powerpoint/2010/main" val="3995495284"/>
              </p:ext>
            </p:extLst>
          </p:nvPr>
        </p:nvGraphicFramePr>
        <p:xfrm>
          <a:off x="2136648" y="2792780"/>
          <a:ext cx="7931912" cy="1931620"/>
        </p:xfrm>
        <a:graphic>
          <a:graphicData uri="http://schemas.openxmlformats.org/drawingml/2006/table">
            <a:tbl>
              <a:tblPr firstRow="1" bandRow="1">
                <a:tableStyleId>{5C22544A-7EE6-4342-B048-85BDC9FD1C3A}</a:tableStyleId>
              </a:tblPr>
              <a:tblGrid>
                <a:gridCol w="2653342">
                  <a:extLst>
                    <a:ext uri="{9D8B030D-6E8A-4147-A177-3AD203B41FA5}">
                      <a16:colId xmlns:a16="http://schemas.microsoft.com/office/drawing/2014/main" val="20000"/>
                    </a:ext>
                  </a:extLst>
                </a:gridCol>
                <a:gridCol w="2468805">
                  <a:extLst>
                    <a:ext uri="{9D8B030D-6E8A-4147-A177-3AD203B41FA5}">
                      <a16:colId xmlns:a16="http://schemas.microsoft.com/office/drawing/2014/main" val="20001"/>
                    </a:ext>
                  </a:extLst>
                </a:gridCol>
                <a:gridCol w="2809765">
                  <a:extLst>
                    <a:ext uri="{9D8B030D-6E8A-4147-A177-3AD203B41FA5}">
                      <a16:colId xmlns:a16="http://schemas.microsoft.com/office/drawing/2014/main" val="20002"/>
                    </a:ext>
                  </a:extLst>
                </a:gridCol>
              </a:tblGrid>
              <a:tr h="386324">
                <a:tc>
                  <a:txBody>
                    <a:bodyPr/>
                    <a:lstStyle/>
                    <a:p>
                      <a:pPr marL="0" marR="0" algn="just">
                        <a:spcBef>
                          <a:spcPts val="0"/>
                        </a:spcBef>
                        <a:spcAft>
                          <a:spcPts val="0"/>
                        </a:spcAft>
                      </a:pPr>
                      <a:r>
                        <a:rPr lang="en-US" sz="2000" dirty="0">
                          <a:effectLst/>
                          <a:latin typeface="Consolas" panose="020B0609020204030204" pitchFamily="49" charset="0"/>
                          <a:cs typeface="Consolas" panose="020B0609020204030204" pitchFamily="49" charset="0"/>
                        </a:rPr>
                        <a:t>Addressing Modes</a:t>
                      </a:r>
                      <a:endParaRPr lang="en-US" sz="2000" dirty="0">
                        <a:effectLst/>
                        <a:latin typeface="Consolas" panose="020B0609020204030204" pitchFamily="49" charset="0"/>
                        <a:ea typeface="宋体" panose="02010600030101010101" pitchFamily="2" charset="-122"/>
                        <a:cs typeface="Consolas" panose="020B0609020204030204" pitchFamily="49" charset="0"/>
                      </a:endParaRPr>
                    </a:p>
                  </a:txBody>
                  <a:tcPr marL="68580" marR="68580" marT="0" marB="0"/>
                </a:tc>
                <a:tc>
                  <a:txBody>
                    <a:bodyPr/>
                    <a:lstStyle/>
                    <a:p>
                      <a:pPr marL="0" marR="0" algn="just">
                        <a:spcBef>
                          <a:spcPts val="0"/>
                        </a:spcBef>
                        <a:spcAft>
                          <a:spcPts val="0"/>
                        </a:spcAft>
                      </a:pPr>
                      <a:r>
                        <a:rPr lang="en-US" sz="2000">
                          <a:effectLst/>
                          <a:latin typeface="Consolas" panose="020B0609020204030204" pitchFamily="49" charset="0"/>
                          <a:cs typeface="Consolas" panose="020B0609020204030204" pitchFamily="49" charset="0"/>
                        </a:rPr>
                        <a:t>Description</a:t>
                      </a:r>
                      <a:endParaRPr lang="en-US" sz="2000">
                        <a:effectLst/>
                        <a:latin typeface="Consolas" panose="020B0609020204030204" pitchFamily="49" charset="0"/>
                        <a:ea typeface="宋体" panose="02010600030101010101" pitchFamily="2" charset="-122"/>
                        <a:cs typeface="Consolas" panose="020B0609020204030204" pitchFamily="49" charset="0"/>
                      </a:endParaRPr>
                    </a:p>
                  </a:txBody>
                  <a:tcPr marL="68580" marR="68580" marT="0" marB="0"/>
                </a:tc>
                <a:tc>
                  <a:txBody>
                    <a:bodyPr/>
                    <a:lstStyle/>
                    <a:p>
                      <a:pPr marL="0" marR="0" algn="just">
                        <a:spcBef>
                          <a:spcPts val="0"/>
                        </a:spcBef>
                        <a:spcAft>
                          <a:spcPts val="0"/>
                        </a:spcAft>
                      </a:pPr>
                      <a:r>
                        <a:rPr lang="en-US" sz="2000">
                          <a:effectLst/>
                          <a:latin typeface="Consolas" panose="020B0609020204030204" pitchFamily="49" charset="0"/>
                          <a:cs typeface="Consolas" panose="020B0609020204030204" pitchFamily="49" charset="0"/>
                        </a:rPr>
                        <a:t>Instructions</a:t>
                      </a:r>
                      <a:endParaRPr lang="en-US" sz="2000">
                        <a:effectLst/>
                        <a:latin typeface="Consolas" panose="020B0609020204030204" pitchFamily="49" charset="0"/>
                        <a:ea typeface="宋体" panose="02010600030101010101" pitchFamily="2" charset="-122"/>
                        <a:cs typeface="Consolas" panose="020B0609020204030204" pitchFamily="49" charset="0"/>
                      </a:endParaRPr>
                    </a:p>
                  </a:txBody>
                  <a:tcPr marL="68580" marR="68580" marT="0" marB="0"/>
                </a:tc>
                <a:extLst>
                  <a:ext uri="{0D108BD9-81ED-4DB2-BD59-A6C34878D82A}">
                    <a16:rowId xmlns:a16="http://schemas.microsoft.com/office/drawing/2014/main" val="10000"/>
                  </a:ext>
                </a:extLst>
              </a:tr>
              <a:tr h="386324">
                <a:tc>
                  <a:txBody>
                    <a:bodyPr/>
                    <a:lstStyle/>
                    <a:p>
                      <a:pPr marL="0" marR="0" algn="ctr">
                        <a:spcBef>
                          <a:spcPts val="0"/>
                        </a:spcBef>
                        <a:spcAft>
                          <a:spcPts val="0"/>
                        </a:spcAft>
                      </a:pPr>
                      <a:r>
                        <a:rPr lang="en-US" sz="2000" b="1">
                          <a:solidFill>
                            <a:srgbClr val="C00000"/>
                          </a:solidFill>
                          <a:effectLst/>
                          <a:latin typeface="Consolas" panose="020B0609020204030204" pitchFamily="49" charset="0"/>
                          <a:cs typeface="Consolas" panose="020B0609020204030204" pitchFamily="49" charset="0"/>
                        </a:rPr>
                        <a:t>IA</a:t>
                      </a:r>
                      <a:endParaRPr lang="en-US" sz="2000" b="1">
                        <a:solidFill>
                          <a:srgbClr val="C00000"/>
                        </a:solidFill>
                        <a:effectLst/>
                        <a:latin typeface="Consolas" panose="020B0609020204030204" pitchFamily="49" charset="0"/>
                        <a:ea typeface="宋体" panose="02010600030101010101" pitchFamily="2" charset="-122"/>
                        <a:cs typeface="Consolas" panose="020B0609020204030204" pitchFamily="49" charset="0"/>
                      </a:endParaRPr>
                    </a:p>
                  </a:txBody>
                  <a:tcPr marL="68580" marR="68580" marT="0" marB="0" anchor="ctr"/>
                </a:tc>
                <a:tc>
                  <a:txBody>
                    <a:bodyPr/>
                    <a:lstStyle/>
                    <a:p>
                      <a:pPr marL="0" marR="0" algn="l">
                        <a:spcBef>
                          <a:spcPts val="0"/>
                        </a:spcBef>
                        <a:spcAft>
                          <a:spcPts val="0"/>
                        </a:spcAft>
                      </a:pPr>
                      <a:r>
                        <a:rPr lang="en-US" sz="2000" b="1" dirty="0">
                          <a:solidFill>
                            <a:srgbClr val="0041FF"/>
                          </a:solidFill>
                          <a:effectLst/>
                          <a:latin typeface="Consolas" panose="020B0609020204030204" pitchFamily="49" charset="0"/>
                          <a:cs typeface="Consolas" panose="020B0609020204030204" pitchFamily="49" charset="0"/>
                        </a:rPr>
                        <a:t>I</a:t>
                      </a:r>
                      <a:r>
                        <a:rPr lang="en-US" sz="2000" dirty="0">
                          <a:effectLst/>
                          <a:latin typeface="Consolas" panose="020B0609020204030204" pitchFamily="49" charset="0"/>
                          <a:cs typeface="Consolas" panose="020B0609020204030204" pitchFamily="49" charset="0"/>
                        </a:rPr>
                        <a:t>ncrement </a:t>
                      </a:r>
                      <a:r>
                        <a:rPr lang="en-US" sz="2000" b="1" dirty="0">
                          <a:solidFill>
                            <a:srgbClr val="0041FF"/>
                          </a:solidFill>
                          <a:effectLst/>
                          <a:latin typeface="Consolas" panose="020B0609020204030204" pitchFamily="49" charset="0"/>
                          <a:cs typeface="Consolas" panose="020B0609020204030204" pitchFamily="49" charset="0"/>
                        </a:rPr>
                        <a:t>A</a:t>
                      </a:r>
                      <a:r>
                        <a:rPr lang="en-US" sz="2000" dirty="0">
                          <a:effectLst/>
                          <a:latin typeface="Consolas" panose="020B0609020204030204" pitchFamily="49" charset="0"/>
                          <a:cs typeface="Consolas" panose="020B0609020204030204" pitchFamily="49" charset="0"/>
                        </a:rPr>
                        <a:t>fter</a:t>
                      </a:r>
                      <a:endParaRPr lang="en-US" sz="2000" dirty="0">
                        <a:effectLst/>
                        <a:latin typeface="Consolas" panose="020B0609020204030204" pitchFamily="49" charset="0"/>
                        <a:ea typeface="宋体" panose="02010600030101010101" pitchFamily="2" charset="-122"/>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2000" dirty="0">
                          <a:effectLst/>
                          <a:latin typeface="Consolas" panose="020B0609020204030204" pitchFamily="49" charset="0"/>
                          <a:cs typeface="Consolas" panose="020B0609020204030204" pitchFamily="49" charset="0"/>
                        </a:rPr>
                        <a:t>STMIA, LDMIA</a:t>
                      </a:r>
                      <a:endParaRPr lang="en-US" sz="2000" dirty="0">
                        <a:effectLst/>
                        <a:latin typeface="Consolas" panose="020B0609020204030204" pitchFamily="49" charset="0"/>
                        <a:ea typeface="宋体" panose="02010600030101010101" pitchFamily="2" charset="-122"/>
                        <a:cs typeface="Consolas" panose="020B0609020204030204" pitchFamily="49" charset="0"/>
                      </a:endParaRPr>
                    </a:p>
                  </a:txBody>
                  <a:tcPr marL="68580" marR="68580" marT="0" marB="0" anchor="ctr"/>
                </a:tc>
                <a:extLst>
                  <a:ext uri="{0D108BD9-81ED-4DB2-BD59-A6C34878D82A}">
                    <a16:rowId xmlns:a16="http://schemas.microsoft.com/office/drawing/2014/main" val="10001"/>
                  </a:ext>
                </a:extLst>
              </a:tr>
              <a:tr h="386324">
                <a:tc>
                  <a:txBody>
                    <a:bodyPr/>
                    <a:lstStyle/>
                    <a:p>
                      <a:pPr marL="0" marR="0" algn="ctr">
                        <a:spcBef>
                          <a:spcPts val="0"/>
                        </a:spcBef>
                        <a:spcAft>
                          <a:spcPts val="0"/>
                        </a:spcAft>
                      </a:pPr>
                      <a:r>
                        <a:rPr lang="en-US" sz="2000" b="1">
                          <a:solidFill>
                            <a:srgbClr val="C00000"/>
                          </a:solidFill>
                          <a:effectLst/>
                          <a:latin typeface="Consolas" panose="020B0609020204030204" pitchFamily="49" charset="0"/>
                          <a:cs typeface="Consolas" panose="020B0609020204030204" pitchFamily="49" charset="0"/>
                        </a:rPr>
                        <a:t>IB</a:t>
                      </a:r>
                      <a:endParaRPr lang="en-US" sz="2000" b="1">
                        <a:solidFill>
                          <a:srgbClr val="C00000"/>
                        </a:solidFill>
                        <a:effectLst/>
                        <a:latin typeface="Consolas" panose="020B0609020204030204" pitchFamily="49" charset="0"/>
                        <a:ea typeface="宋体" panose="02010600030101010101" pitchFamily="2" charset="-122"/>
                        <a:cs typeface="Consolas" panose="020B0609020204030204" pitchFamily="49" charset="0"/>
                      </a:endParaRPr>
                    </a:p>
                  </a:txBody>
                  <a:tcPr marL="68580" marR="68580" marT="0" marB="0" anchor="ctr"/>
                </a:tc>
                <a:tc>
                  <a:txBody>
                    <a:bodyPr/>
                    <a:lstStyle/>
                    <a:p>
                      <a:pPr marL="0" marR="0" algn="l">
                        <a:spcBef>
                          <a:spcPts val="0"/>
                        </a:spcBef>
                        <a:spcAft>
                          <a:spcPts val="0"/>
                        </a:spcAft>
                      </a:pPr>
                      <a:r>
                        <a:rPr lang="en-US" sz="2000" b="1" dirty="0">
                          <a:solidFill>
                            <a:srgbClr val="0041FF"/>
                          </a:solidFill>
                          <a:effectLst/>
                          <a:latin typeface="Consolas" panose="020B0609020204030204" pitchFamily="49" charset="0"/>
                          <a:cs typeface="Consolas" panose="020B0609020204030204" pitchFamily="49" charset="0"/>
                        </a:rPr>
                        <a:t>I</a:t>
                      </a:r>
                      <a:r>
                        <a:rPr lang="en-US" sz="2000" dirty="0">
                          <a:effectLst/>
                          <a:latin typeface="Consolas" panose="020B0609020204030204" pitchFamily="49" charset="0"/>
                          <a:cs typeface="Consolas" panose="020B0609020204030204" pitchFamily="49" charset="0"/>
                        </a:rPr>
                        <a:t>ncrement </a:t>
                      </a:r>
                      <a:r>
                        <a:rPr lang="en-US" sz="2000" b="1" dirty="0">
                          <a:solidFill>
                            <a:srgbClr val="0041FF"/>
                          </a:solidFill>
                          <a:effectLst/>
                          <a:latin typeface="Consolas" panose="020B0609020204030204" pitchFamily="49" charset="0"/>
                          <a:cs typeface="Consolas" panose="020B0609020204030204" pitchFamily="49" charset="0"/>
                        </a:rPr>
                        <a:t>B</a:t>
                      </a:r>
                      <a:r>
                        <a:rPr lang="en-US" sz="2000" dirty="0">
                          <a:effectLst/>
                          <a:latin typeface="Consolas" panose="020B0609020204030204" pitchFamily="49" charset="0"/>
                          <a:cs typeface="Consolas" panose="020B0609020204030204" pitchFamily="49" charset="0"/>
                        </a:rPr>
                        <a:t>efore</a:t>
                      </a:r>
                      <a:endParaRPr lang="en-US" sz="2000" dirty="0">
                        <a:effectLst/>
                        <a:latin typeface="Consolas" panose="020B0609020204030204" pitchFamily="49" charset="0"/>
                        <a:ea typeface="宋体" panose="02010600030101010101" pitchFamily="2" charset="-122"/>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2000" dirty="0">
                          <a:effectLst/>
                          <a:latin typeface="Consolas" panose="020B0609020204030204" pitchFamily="49" charset="0"/>
                          <a:cs typeface="Consolas" panose="020B0609020204030204" pitchFamily="49" charset="0"/>
                        </a:rPr>
                        <a:t>STMIB, LDMIB</a:t>
                      </a:r>
                      <a:endParaRPr lang="en-US" sz="2000" dirty="0">
                        <a:effectLst/>
                        <a:latin typeface="Consolas" panose="020B0609020204030204" pitchFamily="49" charset="0"/>
                        <a:ea typeface="宋体" panose="02010600030101010101" pitchFamily="2" charset="-122"/>
                        <a:cs typeface="Consolas" panose="020B0609020204030204" pitchFamily="49" charset="0"/>
                      </a:endParaRPr>
                    </a:p>
                  </a:txBody>
                  <a:tcPr marL="68580" marR="68580" marT="0" marB="0" anchor="ctr"/>
                </a:tc>
                <a:extLst>
                  <a:ext uri="{0D108BD9-81ED-4DB2-BD59-A6C34878D82A}">
                    <a16:rowId xmlns:a16="http://schemas.microsoft.com/office/drawing/2014/main" val="10002"/>
                  </a:ext>
                </a:extLst>
              </a:tr>
              <a:tr h="386324">
                <a:tc>
                  <a:txBody>
                    <a:bodyPr/>
                    <a:lstStyle/>
                    <a:p>
                      <a:pPr marL="0" marR="0" algn="ctr">
                        <a:spcBef>
                          <a:spcPts val="0"/>
                        </a:spcBef>
                        <a:spcAft>
                          <a:spcPts val="0"/>
                        </a:spcAft>
                      </a:pPr>
                      <a:r>
                        <a:rPr lang="en-US" sz="2000" b="1">
                          <a:solidFill>
                            <a:srgbClr val="C00000"/>
                          </a:solidFill>
                          <a:effectLst/>
                          <a:latin typeface="Consolas" panose="020B0609020204030204" pitchFamily="49" charset="0"/>
                          <a:cs typeface="Consolas" panose="020B0609020204030204" pitchFamily="49" charset="0"/>
                        </a:rPr>
                        <a:t>DA</a:t>
                      </a:r>
                      <a:endParaRPr lang="en-US" sz="2000" b="1">
                        <a:solidFill>
                          <a:srgbClr val="C00000"/>
                        </a:solidFill>
                        <a:effectLst/>
                        <a:latin typeface="Consolas" panose="020B0609020204030204" pitchFamily="49" charset="0"/>
                        <a:ea typeface="宋体" panose="02010600030101010101" pitchFamily="2" charset="-122"/>
                        <a:cs typeface="Consolas" panose="020B0609020204030204" pitchFamily="49" charset="0"/>
                      </a:endParaRPr>
                    </a:p>
                  </a:txBody>
                  <a:tcPr marL="68580" marR="68580" marT="0" marB="0" anchor="ctr"/>
                </a:tc>
                <a:tc>
                  <a:txBody>
                    <a:bodyPr/>
                    <a:lstStyle/>
                    <a:p>
                      <a:pPr marL="0" marR="0" algn="l">
                        <a:spcBef>
                          <a:spcPts val="0"/>
                        </a:spcBef>
                        <a:spcAft>
                          <a:spcPts val="0"/>
                        </a:spcAft>
                      </a:pPr>
                      <a:r>
                        <a:rPr lang="en-US" sz="2000" b="1" dirty="0">
                          <a:solidFill>
                            <a:srgbClr val="0041FF"/>
                          </a:solidFill>
                          <a:effectLst/>
                          <a:latin typeface="Consolas" panose="020B0609020204030204" pitchFamily="49" charset="0"/>
                          <a:cs typeface="Consolas" panose="020B0609020204030204" pitchFamily="49" charset="0"/>
                        </a:rPr>
                        <a:t>D</a:t>
                      </a:r>
                      <a:r>
                        <a:rPr lang="en-US" sz="2000" dirty="0">
                          <a:effectLst/>
                          <a:latin typeface="Consolas" panose="020B0609020204030204" pitchFamily="49" charset="0"/>
                          <a:cs typeface="Consolas" panose="020B0609020204030204" pitchFamily="49" charset="0"/>
                        </a:rPr>
                        <a:t>ecrement </a:t>
                      </a:r>
                      <a:r>
                        <a:rPr lang="en-US" sz="2000" b="1" dirty="0">
                          <a:solidFill>
                            <a:srgbClr val="0041FF"/>
                          </a:solidFill>
                          <a:effectLst/>
                          <a:latin typeface="Consolas" panose="020B0609020204030204" pitchFamily="49" charset="0"/>
                          <a:cs typeface="Consolas" panose="020B0609020204030204" pitchFamily="49" charset="0"/>
                        </a:rPr>
                        <a:t>A</a:t>
                      </a:r>
                      <a:r>
                        <a:rPr lang="en-US" sz="2000" dirty="0">
                          <a:effectLst/>
                          <a:latin typeface="Consolas" panose="020B0609020204030204" pitchFamily="49" charset="0"/>
                          <a:cs typeface="Consolas" panose="020B0609020204030204" pitchFamily="49" charset="0"/>
                        </a:rPr>
                        <a:t>fter</a:t>
                      </a:r>
                      <a:endParaRPr lang="en-US" sz="2000" dirty="0">
                        <a:effectLst/>
                        <a:latin typeface="Consolas" panose="020B0609020204030204" pitchFamily="49" charset="0"/>
                        <a:ea typeface="宋体" panose="02010600030101010101" pitchFamily="2" charset="-122"/>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2000">
                          <a:effectLst/>
                          <a:latin typeface="Consolas" panose="020B0609020204030204" pitchFamily="49" charset="0"/>
                          <a:cs typeface="Consolas" panose="020B0609020204030204" pitchFamily="49" charset="0"/>
                        </a:rPr>
                        <a:t>STMDA, LDMDA</a:t>
                      </a:r>
                      <a:endParaRPr lang="en-US" sz="2000">
                        <a:effectLst/>
                        <a:latin typeface="Consolas" panose="020B0609020204030204" pitchFamily="49" charset="0"/>
                        <a:ea typeface="宋体" panose="02010600030101010101" pitchFamily="2" charset="-122"/>
                        <a:cs typeface="Consolas" panose="020B0609020204030204" pitchFamily="49" charset="0"/>
                      </a:endParaRPr>
                    </a:p>
                  </a:txBody>
                  <a:tcPr marL="68580" marR="68580" marT="0" marB="0" anchor="ctr"/>
                </a:tc>
                <a:extLst>
                  <a:ext uri="{0D108BD9-81ED-4DB2-BD59-A6C34878D82A}">
                    <a16:rowId xmlns:a16="http://schemas.microsoft.com/office/drawing/2014/main" val="10003"/>
                  </a:ext>
                </a:extLst>
              </a:tr>
              <a:tr h="386324">
                <a:tc>
                  <a:txBody>
                    <a:bodyPr/>
                    <a:lstStyle/>
                    <a:p>
                      <a:pPr marL="0" marR="0" algn="ctr">
                        <a:spcBef>
                          <a:spcPts val="0"/>
                        </a:spcBef>
                        <a:spcAft>
                          <a:spcPts val="0"/>
                        </a:spcAft>
                      </a:pPr>
                      <a:r>
                        <a:rPr lang="en-US" sz="2000" b="1" dirty="0">
                          <a:solidFill>
                            <a:srgbClr val="C00000"/>
                          </a:solidFill>
                          <a:effectLst/>
                          <a:latin typeface="Consolas" panose="020B0609020204030204" pitchFamily="49" charset="0"/>
                          <a:cs typeface="Consolas" panose="020B0609020204030204" pitchFamily="49" charset="0"/>
                        </a:rPr>
                        <a:t>DB</a:t>
                      </a:r>
                      <a:endParaRPr lang="en-US" sz="2000" b="1" dirty="0">
                        <a:solidFill>
                          <a:srgbClr val="C00000"/>
                        </a:solidFill>
                        <a:effectLst/>
                        <a:latin typeface="Consolas" panose="020B0609020204030204" pitchFamily="49" charset="0"/>
                        <a:ea typeface="宋体" panose="02010600030101010101" pitchFamily="2" charset="-122"/>
                        <a:cs typeface="Consolas" panose="020B0609020204030204" pitchFamily="49" charset="0"/>
                      </a:endParaRPr>
                    </a:p>
                  </a:txBody>
                  <a:tcPr marL="68580" marR="68580" marT="0" marB="0" anchor="ctr"/>
                </a:tc>
                <a:tc>
                  <a:txBody>
                    <a:bodyPr/>
                    <a:lstStyle/>
                    <a:p>
                      <a:pPr marL="0" marR="0" algn="l">
                        <a:spcBef>
                          <a:spcPts val="0"/>
                        </a:spcBef>
                        <a:spcAft>
                          <a:spcPts val="0"/>
                        </a:spcAft>
                      </a:pPr>
                      <a:r>
                        <a:rPr lang="en-US" sz="2000" b="1" dirty="0">
                          <a:solidFill>
                            <a:srgbClr val="0041FF"/>
                          </a:solidFill>
                          <a:effectLst/>
                          <a:latin typeface="Consolas" panose="020B0609020204030204" pitchFamily="49" charset="0"/>
                          <a:cs typeface="Consolas" panose="020B0609020204030204" pitchFamily="49" charset="0"/>
                        </a:rPr>
                        <a:t>D</a:t>
                      </a:r>
                      <a:r>
                        <a:rPr lang="en-US" sz="2000" dirty="0">
                          <a:effectLst/>
                          <a:latin typeface="Consolas" panose="020B0609020204030204" pitchFamily="49" charset="0"/>
                          <a:cs typeface="Consolas" panose="020B0609020204030204" pitchFamily="49" charset="0"/>
                        </a:rPr>
                        <a:t>ecrement </a:t>
                      </a:r>
                      <a:r>
                        <a:rPr lang="en-US" sz="2000" b="1" dirty="0">
                          <a:solidFill>
                            <a:srgbClr val="0041FF"/>
                          </a:solidFill>
                          <a:effectLst/>
                          <a:latin typeface="Consolas" panose="020B0609020204030204" pitchFamily="49" charset="0"/>
                          <a:cs typeface="Consolas" panose="020B0609020204030204" pitchFamily="49" charset="0"/>
                        </a:rPr>
                        <a:t>B</a:t>
                      </a:r>
                      <a:r>
                        <a:rPr lang="en-US" sz="2000" dirty="0">
                          <a:effectLst/>
                          <a:latin typeface="Consolas" panose="020B0609020204030204" pitchFamily="49" charset="0"/>
                          <a:cs typeface="Consolas" panose="020B0609020204030204" pitchFamily="49" charset="0"/>
                        </a:rPr>
                        <a:t>efore</a:t>
                      </a:r>
                      <a:endParaRPr lang="en-US" sz="2000" dirty="0">
                        <a:effectLst/>
                        <a:latin typeface="Consolas" panose="020B0609020204030204" pitchFamily="49" charset="0"/>
                        <a:ea typeface="宋体" panose="02010600030101010101" pitchFamily="2" charset="-122"/>
                        <a:cs typeface="Consolas" panose="020B0609020204030204" pitchFamily="49" charset="0"/>
                      </a:endParaRPr>
                    </a:p>
                  </a:txBody>
                  <a:tcPr marL="68580" marR="68580" marT="0" marB="0" anchor="ctr"/>
                </a:tc>
                <a:tc>
                  <a:txBody>
                    <a:bodyPr/>
                    <a:lstStyle/>
                    <a:p>
                      <a:pPr marL="0" marR="0" algn="ctr">
                        <a:spcBef>
                          <a:spcPts val="0"/>
                        </a:spcBef>
                        <a:spcAft>
                          <a:spcPts val="0"/>
                        </a:spcAft>
                      </a:pPr>
                      <a:r>
                        <a:rPr lang="en-US" sz="2000" dirty="0">
                          <a:effectLst/>
                          <a:latin typeface="Consolas" panose="020B0609020204030204" pitchFamily="49" charset="0"/>
                          <a:cs typeface="Consolas" panose="020B0609020204030204" pitchFamily="49" charset="0"/>
                        </a:rPr>
                        <a:t>STMDB, LDMDB</a:t>
                      </a:r>
                      <a:endParaRPr lang="en-US" sz="2000" dirty="0">
                        <a:effectLst/>
                        <a:latin typeface="Consolas" panose="020B0609020204030204" pitchFamily="49" charset="0"/>
                        <a:ea typeface="宋体" panose="02010600030101010101" pitchFamily="2" charset="-122"/>
                        <a:cs typeface="Consolas" panose="020B0609020204030204" pitchFamily="49" charset="0"/>
                      </a:endParaRPr>
                    </a:p>
                  </a:txBody>
                  <a:tcPr marL="68580" marR="68580" marT="0" marB="0" anchor="ctr"/>
                </a:tc>
                <a:extLst>
                  <a:ext uri="{0D108BD9-81ED-4DB2-BD59-A6C34878D82A}">
                    <a16:rowId xmlns:a16="http://schemas.microsoft.com/office/drawing/2014/main" val="10004"/>
                  </a:ext>
                </a:extLst>
              </a:tr>
            </a:tbl>
          </a:graphicData>
        </a:graphic>
      </p:graphicFrame>
      <p:sp>
        <p:nvSpPr>
          <p:cNvPr id="6" name="Rectangle 5"/>
          <p:cNvSpPr/>
          <p:nvPr/>
        </p:nvSpPr>
        <p:spPr>
          <a:xfrm>
            <a:off x="2136648" y="4648856"/>
            <a:ext cx="8244114" cy="1508105"/>
          </a:xfrm>
          <a:prstGeom prst="rect">
            <a:avLst/>
          </a:prstGeom>
        </p:spPr>
        <p:txBody>
          <a:bodyPr wrap="square">
            <a:spAutoFit/>
          </a:bodyPr>
          <a:lstStyle/>
          <a:p>
            <a:pPr marL="342900" indent="-342900">
              <a:lnSpc>
                <a:spcPct val="115000"/>
              </a:lnSpc>
              <a:spcBef>
                <a:spcPts val="0"/>
              </a:spcBef>
              <a:spcAft>
                <a:spcPts val="0"/>
              </a:spcAft>
              <a:buClr>
                <a:schemeClr val="tx1"/>
              </a:buClr>
              <a:buFont typeface="Symbol" panose="05050102010706020507" pitchFamily="18" charset="2"/>
              <a:buChar char=""/>
            </a:pPr>
            <a:r>
              <a:rPr lang="en-US" sz="2000" dirty="0">
                <a:solidFill>
                  <a:srgbClr val="C00000"/>
                </a:solidFill>
                <a:latin typeface="Consolas" panose="020B0609020204030204" pitchFamily="49" charset="0"/>
                <a:ea typeface="宋体" panose="02010600030101010101" pitchFamily="2" charset="-122"/>
                <a:cs typeface="Times New Roman" panose="02020603050405020304" pitchFamily="18" charset="0"/>
              </a:rPr>
              <a:t>IA</a:t>
            </a:r>
            <a:r>
              <a:rPr lang="en-US" sz="2000" b="0" dirty="0">
                <a:latin typeface="Palatino Linotype" panose="02040502050505030304" pitchFamily="18" charset="0"/>
                <a:ea typeface="宋体" panose="02010600030101010101" pitchFamily="2" charset="-122"/>
                <a:cs typeface="Times New Roman" panose="02020603050405020304" pitchFamily="18" charset="0"/>
              </a:rPr>
              <a:t>: address is incremented by 4 after a word is loaded or stored. </a:t>
            </a:r>
          </a:p>
          <a:p>
            <a:pPr marL="342900" indent="-342900">
              <a:lnSpc>
                <a:spcPct val="115000"/>
              </a:lnSpc>
              <a:spcBef>
                <a:spcPts val="0"/>
              </a:spcBef>
              <a:spcAft>
                <a:spcPts val="0"/>
              </a:spcAft>
              <a:buClr>
                <a:schemeClr val="tx1"/>
              </a:buClr>
              <a:buFont typeface="Symbol" panose="05050102010706020507" pitchFamily="18" charset="2"/>
              <a:buChar char=""/>
            </a:pPr>
            <a:r>
              <a:rPr lang="en-US" sz="2000" dirty="0">
                <a:solidFill>
                  <a:srgbClr val="C00000"/>
                </a:solidFill>
                <a:latin typeface="Consolas" panose="020B0609020204030204" pitchFamily="49" charset="0"/>
                <a:ea typeface="宋体" panose="02010600030101010101" pitchFamily="2" charset="-122"/>
                <a:cs typeface="Times New Roman" panose="02020603050405020304" pitchFamily="18" charset="0"/>
              </a:rPr>
              <a:t>IB</a:t>
            </a:r>
            <a:r>
              <a:rPr lang="en-US" sz="2000" b="0" dirty="0">
                <a:latin typeface="Palatino Linotype" panose="02040502050505030304" pitchFamily="18" charset="0"/>
                <a:ea typeface="宋体" panose="02010600030101010101" pitchFamily="2" charset="-122"/>
                <a:cs typeface="Times New Roman" panose="02020603050405020304" pitchFamily="18" charset="0"/>
              </a:rPr>
              <a:t>: address is incremented by 4 before a word is loaded or stored.</a:t>
            </a:r>
          </a:p>
          <a:p>
            <a:pPr marL="342900" indent="-342900">
              <a:lnSpc>
                <a:spcPct val="115000"/>
              </a:lnSpc>
              <a:spcBef>
                <a:spcPts val="0"/>
              </a:spcBef>
              <a:spcAft>
                <a:spcPts val="0"/>
              </a:spcAft>
              <a:buClr>
                <a:schemeClr val="tx1"/>
              </a:buClr>
              <a:buFont typeface="Symbol" panose="05050102010706020507" pitchFamily="18" charset="2"/>
              <a:buChar char=""/>
            </a:pPr>
            <a:r>
              <a:rPr lang="en-US" sz="2000" dirty="0">
                <a:solidFill>
                  <a:srgbClr val="C00000"/>
                </a:solidFill>
                <a:latin typeface="Consolas" panose="020B0609020204030204" pitchFamily="49" charset="0"/>
                <a:ea typeface="宋体" panose="02010600030101010101" pitchFamily="2" charset="-122"/>
                <a:cs typeface="Times New Roman" panose="02020603050405020304" pitchFamily="18" charset="0"/>
              </a:rPr>
              <a:t>DA</a:t>
            </a:r>
            <a:r>
              <a:rPr lang="en-US" sz="2000" b="0" dirty="0">
                <a:latin typeface="Palatino Linotype" panose="02040502050505030304" pitchFamily="18" charset="0"/>
                <a:ea typeface="宋体" panose="02010600030101010101" pitchFamily="2" charset="-122"/>
                <a:cs typeface="Times New Roman" panose="02020603050405020304" pitchFamily="18" charset="0"/>
              </a:rPr>
              <a:t>: address is decremented by 4 after a word is loaded or stored.</a:t>
            </a:r>
          </a:p>
          <a:p>
            <a:pPr marL="342900" indent="-342900">
              <a:lnSpc>
                <a:spcPct val="115000"/>
              </a:lnSpc>
              <a:spcBef>
                <a:spcPts val="0"/>
              </a:spcBef>
              <a:spcAft>
                <a:spcPts val="1000"/>
              </a:spcAft>
              <a:buClr>
                <a:schemeClr val="tx1"/>
              </a:buClr>
              <a:buFont typeface="Symbol" panose="05050102010706020507" pitchFamily="18" charset="2"/>
              <a:buChar char=""/>
            </a:pPr>
            <a:r>
              <a:rPr lang="en-US" sz="2000" dirty="0">
                <a:solidFill>
                  <a:srgbClr val="C00000"/>
                </a:solidFill>
                <a:latin typeface="Consolas" panose="020B0609020204030204" pitchFamily="49" charset="0"/>
                <a:ea typeface="宋体" panose="02010600030101010101" pitchFamily="2" charset="-122"/>
                <a:cs typeface="Times New Roman" panose="02020603050405020304" pitchFamily="18" charset="0"/>
              </a:rPr>
              <a:t>DB</a:t>
            </a:r>
            <a:r>
              <a:rPr lang="en-US" sz="2000" b="0" dirty="0">
                <a:latin typeface="Palatino Linotype" panose="02040502050505030304" pitchFamily="18" charset="0"/>
                <a:ea typeface="宋体" panose="02010600030101010101" pitchFamily="2" charset="-122"/>
                <a:cs typeface="Times New Roman" panose="02020603050405020304" pitchFamily="18" charset="0"/>
              </a:rPr>
              <a:t>: address is decremented by 4 before a word is loaded or stored.</a:t>
            </a:r>
          </a:p>
        </p:txBody>
      </p:sp>
      <p:sp>
        <p:nvSpPr>
          <p:cNvPr id="7" name="Horizontal Scroll 14">
            <a:extLst>
              <a:ext uri="{FF2B5EF4-FFF2-40B4-BE49-F238E27FC236}">
                <a16:creationId xmlns:a16="http://schemas.microsoft.com/office/drawing/2014/main" id="{26D2F136-F718-3833-A2CD-BB3ECE4A1E06}"/>
              </a:ext>
            </a:extLst>
          </p:cNvPr>
          <p:cNvSpPr/>
          <p:nvPr/>
        </p:nvSpPr>
        <p:spPr>
          <a:xfrm>
            <a:off x="186104" y="-39260"/>
            <a:ext cx="1265712" cy="762000"/>
          </a:xfrm>
          <a:prstGeom prst="horizontalScroll">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Calibri"/>
                <a:ea typeface="+mn-ea"/>
                <a:cs typeface="+mn-cs"/>
              </a:rPr>
              <a:t>Review</a:t>
            </a:r>
          </a:p>
        </p:txBody>
      </p:sp>
      <p:sp>
        <p:nvSpPr>
          <p:cNvPr id="11" name="TextBox 10">
            <a:extLst>
              <a:ext uri="{FF2B5EF4-FFF2-40B4-BE49-F238E27FC236}">
                <a16:creationId xmlns:a16="http://schemas.microsoft.com/office/drawing/2014/main" id="{ADE71D55-3FFE-91F4-4E27-9731D8D118FE}"/>
              </a:ext>
            </a:extLst>
          </p:cNvPr>
          <p:cNvSpPr txBox="1"/>
          <p:nvPr/>
        </p:nvSpPr>
        <p:spPr>
          <a:xfrm>
            <a:off x="83192" y="4317295"/>
            <a:ext cx="1795096" cy="369332"/>
          </a:xfrm>
          <a:prstGeom prst="rect">
            <a:avLst/>
          </a:prstGeom>
          <a:noFill/>
        </p:spPr>
        <p:txBody>
          <a:bodyPr wrap="square">
            <a:spAutoFit/>
          </a:bodyPr>
          <a:lstStyle/>
          <a:p>
            <a:r>
              <a:rPr lang="en-US" dirty="0"/>
              <a:t>Cortex-M Stack</a:t>
            </a:r>
          </a:p>
        </p:txBody>
      </p:sp>
      <p:sp>
        <p:nvSpPr>
          <p:cNvPr id="13" name="Arrow: Right 12">
            <a:extLst>
              <a:ext uri="{FF2B5EF4-FFF2-40B4-BE49-F238E27FC236}">
                <a16:creationId xmlns:a16="http://schemas.microsoft.com/office/drawing/2014/main" id="{1FAFC8AB-4B20-E657-C6E3-42F8485B34FF}"/>
              </a:ext>
            </a:extLst>
          </p:cNvPr>
          <p:cNvSpPr/>
          <p:nvPr/>
        </p:nvSpPr>
        <p:spPr>
          <a:xfrm>
            <a:off x="1747577" y="4355067"/>
            <a:ext cx="375863" cy="293789"/>
          </a:xfrm>
          <a:prstGeom prst="right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3148665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Store Multiple Registers</a:t>
            </a:r>
          </a:p>
        </p:txBody>
      </p:sp>
      <p:sp>
        <p:nvSpPr>
          <p:cNvPr id="3" name="Slide Number Placeholder 2"/>
          <p:cNvSpPr>
            <a:spLocks noGrp="1"/>
          </p:cNvSpPr>
          <p:nvPr>
            <p:ph type="sldNum" sz="quarter" idx="12"/>
          </p:nvPr>
        </p:nvSpPr>
        <p:spPr/>
        <p:txBody>
          <a:bodyPr/>
          <a:lstStyle/>
          <a:p>
            <a:fld id="{AEE14D4A-FE32-40AF-B06D-E9622816B101}" type="slidenum">
              <a:rPr lang="en-US" smtClean="0"/>
              <a:pPr/>
              <a:t>9</a:t>
            </a:fld>
            <a:endParaRPr lang="en-US"/>
          </a:p>
        </p:txBody>
      </p:sp>
      <p:pic>
        <p:nvPicPr>
          <p:cNvPr id="5" name="Picture 4"/>
          <p:cNvPicPr>
            <a:picLocks noChangeAspect="1"/>
          </p:cNvPicPr>
          <p:nvPr/>
        </p:nvPicPr>
        <p:blipFill>
          <a:blip r:embed="rId2"/>
          <a:stretch>
            <a:fillRect/>
          </a:stretch>
        </p:blipFill>
        <p:spPr>
          <a:xfrm>
            <a:off x="1629750" y="1340460"/>
            <a:ext cx="8932501" cy="4612501"/>
          </a:xfrm>
          <a:prstGeom prst="rect">
            <a:avLst/>
          </a:prstGeom>
        </p:spPr>
      </p:pic>
      <p:sp>
        <p:nvSpPr>
          <p:cNvPr id="4" name="Horizontal Scroll 14">
            <a:extLst>
              <a:ext uri="{FF2B5EF4-FFF2-40B4-BE49-F238E27FC236}">
                <a16:creationId xmlns:a16="http://schemas.microsoft.com/office/drawing/2014/main" id="{579A7A8A-9B6B-4A04-723A-7E4199A0649A}"/>
              </a:ext>
            </a:extLst>
          </p:cNvPr>
          <p:cNvSpPr/>
          <p:nvPr/>
        </p:nvSpPr>
        <p:spPr>
          <a:xfrm>
            <a:off x="186104" y="-39260"/>
            <a:ext cx="1265712" cy="762000"/>
          </a:xfrm>
          <a:prstGeom prst="horizontalScroll">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Calibri"/>
                <a:ea typeface="+mn-ea"/>
                <a:cs typeface="+mn-cs"/>
              </a:rPr>
              <a:t>Review</a:t>
            </a:r>
          </a:p>
        </p:txBody>
      </p:sp>
      <p:sp>
        <p:nvSpPr>
          <p:cNvPr id="9" name="TextBox 8">
            <a:extLst>
              <a:ext uri="{FF2B5EF4-FFF2-40B4-BE49-F238E27FC236}">
                <a16:creationId xmlns:a16="http://schemas.microsoft.com/office/drawing/2014/main" id="{0EF3C0ED-DC08-0BCB-973A-0F2079378195}"/>
              </a:ext>
            </a:extLst>
          </p:cNvPr>
          <p:cNvSpPr txBox="1"/>
          <p:nvPr/>
        </p:nvSpPr>
        <p:spPr>
          <a:xfrm>
            <a:off x="9067800" y="687732"/>
            <a:ext cx="1795096" cy="369332"/>
          </a:xfrm>
          <a:prstGeom prst="rect">
            <a:avLst/>
          </a:prstGeom>
          <a:noFill/>
        </p:spPr>
        <p:txBody>
          <a:bodyPr wrap="square">
            <a:spAutoFit/>
          </a:bodyPr>
          <a:lstStyle/>
          <a:p>
            <a:r>
              <a:rPr lang="en-US" dirty="0">
                <a:solidFill>
                  <a:srgbClr val="C00000"/>
                </a:solidFill>
              </a:rPr>
              <a:t>Cortex-M Stack</a:t>
            </a:r>
          </a:p>
        </p:txBody>
      </p:sp>
      <p:sp>
        <p:nvSpPr>
          <p:cNvPr id="10" name="Arrow: Right 9">
            <a:extLst>
              <a:ext uri="{FF2B5EF4-FFF2-40B4-BE49-F238E27FC236}">
                <a16:creationId xmlns:a16="http://schemas.microsoft.com/office/drawing/2014/main" id="{ED716EE6-A306-05F1-FA03-A2446DAFA772}"/>
              </a:ext>
            </a:extLst>
          </p:cNvPr>
          <p:cNvSpPr/>
          <p:nvPr/>
        </p:nvSpPr>
        <p:spPr>
          <a:xfrm rot="16200000" flipH="1">
            <a:off x="9728190" y="1017164"/>
            <a:ext cx="330342" cy="330078"/>
          </a:xfrm>
          <a:prstGeom prst="right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62025595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2741</TotalTime>
  <Words>6398</Words>
  <Application>Microsoft Office PowerPoint</Application>
  <PresentationFormat>Widescreen</PresentationFormat>
  <Paragraphs>1497</Paragraphs>
  <Slides>57</Slides>
  <Notes>14</Notes>
  <HiddenSlides>0</HiddenSlides>
  <MMClips>0</MMClips>
  <ScaleCrop>false</ScaleCrop>
  <HeadingPairs>
    <vt:vector size="8" baseType="variant">
      <vt:variant>
        <vt:lpstr>Fonts Used</vt:lpstr>
      </vt:variant>
      <vt:variant>
        <vt:i4>13</vt:i4>
      </vt:variant>
      <vt:variant>
        <vt:lpstr>Theme</vt:lpstr>
      </vt:variant>
      <vt:variant>
        <vt:i4>1</vt:i4>
      </vt:variant>
      <vt:variant>
        <vt:lpstr>Embedded OLE Servers</vt:lpstr>
      </vt:variant>
      <vt:variant>
        <vt:i4>1</vt:i4>
      </vt:variant>
      <vt:variant>
        <vt:lpstr>Slide Titles</vt:lpstr>
      </vt:variant>
      <vt:variant>
        <vt:i4>57</vt:i4>
      </vt:variant>
    </vt:vector>
  </HeadingPairs>
  <TitlesOfParts>
    <vt:vector size="72" baseType="lpstr">
      <vt:lpstr>Bookman Old Style (Headings)</vt:lpstr>
      <vt:lpstr>Gill Sans Light</vt:lpstr>
      <vt:lpstr>Arial</vt:lpstr>
      <vt:lpstr>Bookman Old Style</vt:lpstr>
      <vt:lpstr>Calibri</vt:lpstr>
      <vt:lpstr>Cambria Math</vt:lpstr>
      <vt:lpstr>Consolas</vt:lpstr>
      <vt:lpstr>Courier New</vt:lpstr>
      <vt:lpstr>Gill Sans MT</vt:lpstr>
      <vt:lpstr>Palatino Linotype</vt:lpstr>
      <vt:lpstr>Symbol</vt:lpstr>
      <vt:lpstr>Wingdings</vt:lpstr>
      <vt:lpstr>Wingdings 3</vt:lpstr>
      <vt:lpstr>Origin</vt:lpstr>
      <vt:lpstr>Visio</vt:lpstr>
      <vt:lpstr>Z. Gu</vt:lpstr>
      <vt:lpstr>Overview</vt:lpstr>
      <vt:lpstr>Stack</vt:lpstr>
      <vt:lpstr>Typical Usage of Stack</vt:lpstr>
      <vt:lpstr>Stack Growth Convention: Ascending vs Descending</vt:lpstr>
      <vt:lpstr>Stack Growth Convention: Full vs Empty</vt:lpstr>
      <vt:lpstr>Cortex-M Stack</vt:lpstr>
      <vt:lpstr>Addressing Modes for Load/Store Multiple Registers</vt:lpstr>
      <vt:lpstr>Store Multiple Registers</vt:lpstr>
      <vt:lpstr>Load Multiple Registers</vt:lpstr>
      <vt:lpstr>Full Descending Stack</vt:lpstr>
      <vt:lpstr>Stack Implementation (red text is Cortex-M stack)</vt:lpstr>
      <vt:lpstr>Stack</vt:lpstr>
      <vt:lpstr>Stack</vt:lpstr>
      <vt:lpstr>Stack Recap</vt:lpstr>
      <vt:lpstr>Cortex-M Stack</vt:lpstr>
      <vt:lpstr>Example: swap R1 &amp; R2</vt:lpstr>
      <vt:lpstr>Example: swap R1 &amp; R2</vt:lpstr>
      <vt:lpstr>Example: swap R1 &amp; R2</vt:lpstr>
      <vt:lpstr>Example: swap R1 &amp; R2</vt:lpstr>
      <vt:lpstr>Example: swap R1 &amp; R2</vt:lpstr>
      <vt:lpstr>Quiz</vt:lpstr>
      <vt:lpstr>Quiz ANS</vt:lpstr>
      <vt:lpstr>Subroutine</vt:lpstr>
      <vt:lpstr>Calling a Subroutine</vt:lpstr>
      <vt:lpstr>ARM Procedure Call Standard</vt:lpstr>
      <vt:lpstr>Caller-saved Registers vs  Callee-saved Registers</vt:lpstr>
      <vt:lpstr>Embedded Application Binary Interface (EABI) Protocol</vt:lpstr>
      <vt:lpstr>PowerPoint Presentation</vt:lpstr>
      <vt:lpstr>Example Program</vt:lpstr>
      <vt:lpstr>Nested Subroutines: What is wrong?</vt:lpstr>
      <vt:lpstr>Nested Subroutines: Solution #1</vt:lpstr>
      <vt:lpstr>Nested Subroutines: Solution #2</vt:lpstr>
      <vt:lpstr>Nested Subroutines: Solution #1</vt:lpstr>
      <vt:lpstr>Subroutine Calling Another Subroutine</vt:lpstr>
      <vt:lpstr>Subroutine Calling Another Subroutine</vt:lpstr>
      <vt:lpstr>Example: R0 = R04</vt:lpstr>
      <vt:lpstr>Example: R0 = R04</vt:lpstr>
      <vt:lpstr>Example: R0 = R04</vt:lpstr>
      <vt:lpstr>Example: R0 = R04</vt:lpstr>
      <vt:lpstr>Example: R0 = R04</vt:lpstr>
      <vt:lpstr>Example: R0 = R04</vt:lpstr>
      <vt:lpstr>Example: R0 = R04</vt:lpstr>
      <vt:lpstr>Example: R0 = R04</vt:lpstr>
      <vt:lpstr>Example: R0 = R04</vt:lpstr>
      <vt:lpstr>Example: R0 = R04</vt:lpstr>
      <vt:lpstr>Example: R0 = R04</vt:lpstr>
      <vt:lpstr>Example: R0 = R04</vt:lpstr>
      <vt:lpstr>Stack Pointer (SP)</vt:lpstr>
      <vt:lpstr>Passing Arguments into a Subroutine</vt:lpstr>
      <vt:lpstr>Passing Arguments into a Subroutine</vt:lpstr>
      <vt:lpstr>Passing 4 Arguments</vt:lpstr>
      <vt:lpstr>Passing Extra Arguments via Stack</vt:lpstr>
      <vt:lpstr>Explanations</vt:lpstr>
      <vt:lpstr>Version 2 is Better Programming Practice</vt:lpstr>
      <vt:lpstr>Summary</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 Yifeng Zhu Electrical and Computer Engineering University of Maine</dc:title>
  <dc:creator>zhu</dc:creator>
  <cp:lastModifiedBy>Zonghua Gu</cp:lastModifiedBy>
  <cp:revision>237</cp:revision>
  <dcterms:created xsi:type="dcterms:W3CDTF">2013-04-23T02:37:35Z</dcterms:created>
  <dcterms:modified xsi:type="dcterms:W3CDTF">2026-04-23T14:12:13Z</dcterms:modified>
</cp:coreProperties>
</file>