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6" r:id="rId1"/>
  </p:sldMasterIdLst>
  <p:notesMasterIdLst>
    <p:notesMasterId r:id="rId55"/>
  </p:notesMasterIdLst>
  <p:handoutMasterIdLst>
    <p:handoutMasterId r:id="rId56"/>
  </p:handoutMasterIdLst>
  <p:sldIdLst>
    <p:sldId id="385" r:id="rId2"/>
    <p:sldId id="484" r:id="rId3"/>
    <p:sldId id="471" r:id="rId4"/>
    <p:sldId id="474" r:id="rId5"/>
    <p:sldId id="472" r:id="rId6"/>
    <p:sldId id="797" r:id="rId7"/>
    <p:sldId id="506" r:id="rId8"/>
    <p:sldId id="505" r:id="rId9"/>
    <p:sldId id="521" r:id="rId10"/>
    <p:sldId id="476" r:id="rId11"/>
    <p:sldId id="501" r:id="rId12"/>
    <p:sldId id="790" r:id="rId13"/>
    <p:sldId id="478" r:id="rId14"/>
    <p:sldId id="800" r:id="rId15"/>
    <p:sldId id="463" r:id="rId16"/>
    <p:sldId id="526" r:id="rId17"/>
    <p:sldId id="454" r:id="rId18"/>
    <p:sldId id="453" r:id="rId19"/>
    <p:sldId id="360" r:id="rId20"/>
    <p:sldId id="455" r:id="rId21"/>
    <p:sldId id="456" r:id="rId22"/>
    <p:sldId id="528" r:id="rId23"/>
    <p:sldId id="529" r:id="rId24"/>
    <p:sldId id="511" r:id="rId25"/>
    <p:sldId id="509" r:id="rId26"/>
    <p:sldId id="510" r:id="rId27"/>
    <p:sldId id="522" r:id="rId28"/>
    <p:sldId id="512" r:id="rId29"/>
    <p:sldId id="515" r:id="rId30"/>
    <p:sldId id="516" r:id="rId31"/>
    <p:sldId id="520" r:id="rId32"/>
    <p:sldId id="801" r:id="rId33"/>
    <p:sldId id="408" r:id="rId34"/>
    <p:sldId id="794" r:id="rId35"/>
    <p:sldId id="409" r:id="rId36"/>
    <p:sldId id="795" r:id="rId37"/>
    <p:sldId id="412" r:id="rId38"/>
    <p:sldId id="413" r:id="rId39"/>
    <p:sldId id="411" r:id="rId40"/>
    <p:sldId id="410" r:id="rId41"/>
    <p:sldId id="414" r:id="rId42"/>
    <p:sldId id="415" r:id="rId43"/>
    <p:sldId id="492" r:id="rId44"/>
    <p:sldId id="493" r:id="rId45"/>
    <p:sldId id="494" r:id="rId46"/>
    <p:sldId id="495" r:id="rId47"/>
    <p:sldId id="489" r:id="rId48"/>
    <p:sldId id="490" r:id="rId49"/>
    <p:sldId id="496" r:id="rId50"/>
    <p:sldId id="523" r:id="rId51"/>
    <p:sldId id="524" r:id="rId52"/>
    <p:sldId id="469" r:id="rId53"/>
    <p:sldId id="793" r:id="rId54"/>
  </p:sldIdLst>
  <p:sldSz cx="9144000" cy="6858000" type="screen4x3"/>
  <p:notesSz cx="9296400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3">
          <p15:clr>
            <a:srgbClr val="A4A3A4"/>
          </p15:clr>
        </p15:guide>
        <p15:guide id="2" orient="horz" pos="1826">
          <p15:clr>
            <a:srgbClr val="A4A3A4"/>
          </p15:clr>
        </p15:guide>
        <p15:guide id="3" orient="horz" pos="1381">
          <p15:clr>
            <a:srgbClr val="A4A3A4"/>
          </p15:clr>
        </p15:guide>
        <p15:guide id="4" pos="395">
          <p15:clr>
            <a:srgbClr val="A4A3A4"/>
          </p15:clr>
        </p15:guide>
        <p15:guide id="5" pos="3259">
          <p15:clr>
            <a:srgbClr val="A4A3A4"/>
          </p15:clr>
        </p15:guide>
        <p15:guide id="6" pos="15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548" userDrawn="1">
          <p15:clr>
            <a:srgbClr val="A4A3A4"/>
          </p15:clr>
        </p15:guide>
        <p15:guide id="2" pos="389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41FF"/>
    <a:srgbClr val="00618C"/>
    <a:srgbClr val="006D82"/>
    <a:srgbClr val="A5D0E3"/>
    <a:srgbClr val="49C7FF"/>
    <a:srgbClr val="DDDDDD"/>
    <a:srgbClr val="60E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219E44-1DBE-4D5A-94AD-C21A3BDF7F96}" v="4" dt="2026-03-12T13:58:38.1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7353" autoAdjust="0"/>
    <p:restoredTop sz="84052" autoAdjust="0"/>
  </p:normalViewPr>
  <p:slideViewPr>
    <p:cSldViewPr snapToGrid="0">
      <p:cViewPr varScale="1">
        <p:scale>
          <a:sx n="93" d="100"/>
          <a:sy n="93" d="100"/>
        </p:scale>
        <p:origin x="1722" y="78"/>
      </p:cViewPr>
      <p:guideLst>
        <p:guide orient="horz" pos="1083"/>
        <p:guide orient="horz" pos="1826"/>
        <p:guide orient="horz" pos="1381"/>
        <p:guide pos="395"/>
        <p:guide pos="3259"/>
        <p:guide pos="1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19950"/>
    </p:cViewPr>
  </p:sorterViewPr>
  <p:notesViewPr>
    <p:cSldViewPr snapToGrid="0">
      <p:cViewPr>
        <p:scale>
          <a:sx n="100" d="100"/>
          <a:sy n="100" d="100"/>
        </p:scale>
        <p:origin x="-648" y="-821"/>
      </p:cViewPr>
      <p:guideLst>
        <p:guide orient="horz" pos="1548"/>
        <p:guide pos="389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microsoft.com/office/2016/11/relationships/changesInfo" Target="changesInfos/changesInfo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nghua Gu" userId="9a7e1853e1951ef5" providerId="LiveId" clId="{CF1FAA12-072C-4ED5-BA76-0FFFAEFDB88A}"/>
    <pc:docChg chg="undo redo custSel addSld delSld modSld sldOrd modNotesMaster modHandout">
      <pc:chgData name="Zonghua Gu" userId="9a7e1853e1951ef5" providerId="LiveId" clId="{CF1FAA12-072C-4ED5-BA76-0FFFAEFDB88A}" dt="2026-03-12T13:58:38.148" v="1535"/>
      <pc:docMkLst>
        <pc:docMk/>
      </pc:docMkLst>
      <pc:sldChg chg="modSp mod">
        <pc:chgData name="Zonghua Gu" userId="9a7e1853e1951ef5" providerId="LiveId" clId="{CF1FAA12-072C-4ED5-BA76-0FFFAEFDB88A}" dt="2026-03-10T14:36:50.865" v="1449" actId="20577"/>
        <pc:sldMkLst>
          <pc:docMk/>
          <pc:sldMk cId="0" sldId="406"/>
        </pc:sldMkLst>
      </pc:sldChg>
      <pc:sldChg chg="modSp mod">
        <pc:chgData name="Zonghua Gu" userId="9a7e1853e1951ef5" providerId="LiveId" clId="{CF1FAA12-072C-4ED5-BA76-0FFFAEFDB88A}" dt="2026-03-10T14:22:47.496" v="1437" actId="207"/>
        <pc:sldMkLst>
          <pc:docMk/>
          <pc:sldMk cId="1881575936" sldId="455"/>
        </pc:sldMkLst>
        <pc:spChg chg="mod">
          <ac:chgData name="Zonghua Gu" userId="9a7e1853e1951ef5" providerId="LiveId" clId="{CF1FAA12-072C-4ED5-BA76-0FFFAEFDB88A}" dt="2026-03-10T14:22:47.496" v="1437" actId="207"/>
          <ac:spMkLst>
            <pc:docMk/>
            <pc:sldMk cId="1881575936" sldId="455"/>
            <ac:spMk id="26" creationId="{ABFA8893-B43E-2611-7D80-CD3CAC0D1E27}"/>
          </ac:spMkLst>
        </pc:spChg>
      </pc:sldChg>
      <pc:sldChg chg="addSp delSp modSp mod modAnim">
        <pc:chgData name="Zonghua Gu" userId="9a7e1853e1951ef5" providerId="LiveId" clId="{CF1FAA12-072C-4ED5-BA76-0FFFAEFDB88A}" dt="2026-03-10T13:58:28.397" v="1433" actId="1076"/>
        <pc:sldMkLst>
          <pc:docMk/>
          <pc:sldMk cId="709916207" sldId="505"/>
        </pc:sldMkLst>
        <pc:spChg chg="add mod">
          <ac:chgData name="Zonghua Gu" userId="9a7e1853e1951ef5" providerId="LiveId" clId="{CF1FAA12-072C-4ED5-BA76-0FFFAEFDB88A}" dt="2026-03-10T13:57:12.911" v="1418"/>
          <ac:spMkLst>
            <pc:docMk/>
            <pc:sldMk cId="709916207" sldId="505"/>
            <ac:spMk id="39" creationId="{110C14E6-4F95-5CD5-03E5-378868A17B2B}"/>
          </ac:spMkLst>
        </pc:spChg>
        <pc:spChg chg="add mod">
          <ac:chgData name="Zonghua Gu" userId="9a7e1853e1951ef5" providerId="LiveId" clId="{CF1FAA12-072C-4ED5-BA76-0FFFAEFDB88A}" dt="2026-03-10T13:57:12.911" v="1418"/>
          <ac:spMkLst>
            <pc:docMk/>
            <pc:sldMk cId="709916207" sldId="505"/>
            <ac:spMk id="40" creationId="{6DF417EA-EE3C-E606-DE52-A23C59A08F0F}"/>
          </ac:spMkLst>
        </pc:spChg>
        <pc:spChg chg="add mod">
          <ac:chgData name="Zonghua Gu" userId="9a7e1853e1951ef5" providerId="LiveId" clId="{CF1FAA12-072C-4ED5-BA76-0FFFAEFDB88A}" dt="2026-03-10T13:57:12.911" v="1418"/>
          <ac:spMkLst>
            <pc:docMk/>
            <pc:sldMk cId="709916207" sldId="505"/>
            <ac:spMk id="44" creationId="{9F3D87D0-F145-9318-312E-2E65F5F38B79}"/>
          </ac:spMkLst>
        </pc:spChg>
        <pc:spChg chg="add mod">
          <ac:chgData name="Zonghua Gu" userId="9a7e1853e1951ef5" providerId="LiveId" clId="{CF1FAA12-072C-4ED5-BA76-0FFFAEFDB88A}" dt="2026-03-10T13:57:12.911" v="1418"/>
          <ac:spMkLst>
            <pc:docMk/>
            <pc:sldMk cId="709916207" sldId="505"/>
            <ac:spMk id="46" creationId="{602BD90D-76D8-876C-5F8E-291ED3D49AA8}"/>
          </ac:spMkLst>
        </pc:spChg>
        <pc:spChg chg="add mod">
          <ac:chgData name="Zonghua Gu" userId="9a7e1853e1951ef5" providerId="LiveId" clId="{CF1FAA12-072C-4ED5-BA76-0FFFAEFDB88A}" dt="2026-03-10T13:57:12.911" v="1418"/>
          <ac:spMkLst>
            <pc:docMk/>
            <pc:sldMk cId="709916207" sldId="505"/>
            <ac:spMk id="48" creationId="{381397AB-D25D-6581-1B77-43ED2C53CBE3}"/>
          </ac:spMkLst>
        </pc:spChg>
        <pc:spChg chg="add mod">
          <ac:chgData name="Zonghua Gu" userId="9a7e1853e1951ef5" providerId="LiveId" clId="{CF1FAA12-072C-4ED5-BA76-0FFFAEFDB88A}" dt="2026-03-10T13:57:12.911" v="1418"/>
          <ac:spMkLst>
            <pc:docMk/>
            <pc:sldMk cId="709916207" sldId="505"/>
            <ac:spMk id="50" creationId="{65778123-F2C2-CCAD-86BA-079FD5456433}"/>
          </ac:spMkLst>
        </pc:spChg>
        <pc:spChg chg="add mod">
          <ac:chgData name="Zonghua Gu" userId="9a7e1853e1951ef5" providerId="LiveId" clId="{CF1FAA12-072C-4ED5-BA76-0FFFAEFDB88A}" dt="2026-03-10T13:57:12.911" v="1418"/>
          <ac:spMkLst>
            <pc:docMk/>
            <pc:sldMk cId="709916207" sldId="505"/>
            <ac:spMk id="53" creationId="{3971FB9C-4678-C0A2-DE77-306E608A3D49}"/>
          </ac:spMkLst>
        </pc:spChg>
        <pc:spChg chg="add mod">
          <ac:chgData name="Zonghua Gu" userId="9a7e1853e1951ef5" providerId="LiveId" clId="{CF1FAA12-072C-4ED5-BA76-0FFFAEFDB88A}" dt="2026-03-10T13:57:12.911" v="1418"/>
          <ac:spMkLst>
            <pc:docMk/>
            <pc:sldMk cId="709916207" sldId="505"/>
            <ac:spMk id="54" creationId="{E9CB4D30-4181-9B8E-C42A-6AA0E8797726}"/>
          </ac:spMkLst>
        </pc:spChg>
        <pc:spChg chg="mod">
          <ac:chgData name="Zonghua Gu" userId="9a7e1853e1951ef5" providerId="LiveId" clId="{CF1FAA12-072C-4ED5-BA76-0FFFAEFDB88A}" dt="2026-03-10T13:57:12.911" v="1418"/>
          <ac:spMkLst>
            <pc:docMk/>
            <pc:sldMk cId="709916207" sldId="505"/>
            <ac:spMk id="56" creationId="{7A9CA3D7-4B67-A2CE-D7D9-DD7D05F27879}"/>
          </ac:spMkLst>
        </pc:spChg>
        <pc:spChg chg="mod">
          <ac:chgData name="Zonghua Gu" userId="9a7e1853e1951ef5" providerId="LiveId" clId="{CF1FAA12-072C-4ED5-BA76-0FFFAEFDB88A}" dt="2026-03-10T13:58:25.658" v="1432" actId="1076"/>
          <ac:spMkLst>
            <pc:docMk/>
            <pc:sldMk cId="709916207" sldId="505"/>
            <ac:spMk id="87" creationId="{F8EE5DCF-3F89-0149-83E9-474A2E21C5F3}"/>
          </ac:spMkLst>
        </pc:spChg>
        <pc:spChg chg="mod">
          <ac:chgData name="Zonghua Gu" userId="9a7e1853e1951ef5" providerId="LiveId" clId="{CF1FAA12-072C-4ED5-BA76-0FFFAEFDB88A}" dt="2026-03-10T13:58:28.397" v="1433" actId="1076"/>
          <ac:spMkLst>
            <pc:docMk/>
            <pc:sldMk cId="709916207" sldId="505"/>
            <ac:spMk id="88" creationId="{5F5DA7B0-21DD-C54D-8CDD-88D0B473B3FC}"/>
          </ac:spMkLst>
        </pc:spChg>
        <pc:spChg chg="mod">
          <ac:chgData name="Zonghua Gu" userId="9a7e1853e1951ef5" providerId="LiveId" clId="{CF1FAA12-072C-4ED5-BA76-0FFFAEFDB88A}" dt="2026-03-10T13:57:12.911" v="1418"/>
          <ac:spMkLst>
            <pc:docMk/>
            <pc:sldMk cId="709916207" sldId="505"/>
            <ac:spMk id="46082" creationId="{97ED59A0-67F2-6BA8-D4F9-DD3FD9900779}"/>
          </ac:spMkLst>
        </pc:spChg>
        <pc:spChg chg="mod">
          <ac:chgData name="Zonghua Gu" userId="9a7e1853e1951ef5" providerId="LiveId" clId="{CF1FAA12-072C-4ED5-BA76-0FFFAEFDB88A}" dt="2026-03-10T13:57:19.515" v="1419" actId="1076"/>
          <ac:spMkLst>
            <pc:docMk/>
            <pc:sldMk cId="709916207" sldId="505"/>
            <ac:spMk id="46102" creationId="{1E0BAD2F-45D7-5118-1568-04CDA42D095D}"/>
          </ac:spMkLst>
        </pc:spChg>
      </pc:sldChg>
      <pc:sldChg chg="addSp delSp modSp mod">
        <pc:chgData name="Zonghua Gu" userId="9a7e1853e1951ef5" providerId="LiveId" clId="{CF1FAA12-072C-4ED5-BA76-0FFFAEFDB88A}" dt="2026-03-10T13:56:24.314" v="1412" actId="14100"/>
        <pc:sldMkLst>
          <pc:docMk/>
          <pc:sldMk cId="1106957169" sldId="506"/>
        </pc:sldMkLst>
        <pc:spChg chg="mod">
          <ac:chgData name="Zonghua Gu" userId="9a7e1853e1951ef5" providerId="LiveId" clId="{CF1FAA12-072C-4ED5-BA76-0FFFAEFDB88A}" dt="2026-03-10T13:56:20.080" v="1411" actId="1076"/>
          <ac:spMkLst>
            <pc:docMk/>
            <pc:sldMk cId="1106957169" sldId="506"/>
            <ac:spMk id="17" creationId="{4193CA6C-4F51-CD3F-1D81-9A2546C7C7EB}"/>
          </ac:spMkLst>
        </pc:spChg>
        <pc:spChg chg="mod">
          <ac:chgData name="Zonghua Gu" userId="9a7e1853e1951ef5" providerId="LiveId" clId="{CF1FAA12-072C-4ED5-BA76-0FFFAEFDB88A}" dt="2026-03-10T13:56:12.924" v="1410" actId="20577"/>
          <ac:spMkLst>
            <pc:docMk/>
            <pc:sldMk cId="1106957169" sldId="506"/>
            <ac:spMk id="75" creationId="{00000000-0000-0000-0000-000000000000}"/>
          </ac:spMkLst>
        </pc:spChg>
        <pc:spChg chg="mod">
          <ac:chgData name="Zonghua Gu" userId="9a7e1853e1951ef5" providerId="LiveId" clId="{CF1FAA12-072C-4ED5-BA76-0FFFAEFDB88A}" dt="2026-03-10T13:56:03.882" v="1406" actId="20577"/>
          <ac:spMkLst>
            <pc:docMk/>
            <pc:sldMk cId="1106957169" sldId="506"/>
            <ac:spMk id="76" creationId="{00000000-0000-0000-0000-000000000000}"/>
          </ac:spMkLst>
        </pc:spChg>
        <pc:spChg chg="mod">
          <ac:chgData name="Zonghua Gu" userId="9a7e1853e1951ef5" providerId="LiveId" clId="{CF1FAA12-072C-4ED5-BA76-0FFFAEFDB88A}" dt="2026-03-10T13:55:56.802" v="1402" actId="20577"/>
          <ac:spMkLst>
            <pc:docMk/>
            <pc:sldMk cId="1106957169" sldId="506"/>
            <ac:spMk id="77" creationId="{00000000-0000-0000-0000-000000000000}"/>
          </ac:spMkLst>
        </pc:spChg>
        <pc:spChg chg="mod">
          <ac:chgData name="Zonghua Gu" userId="9a7e1853e1951ef5" providerId="LiveId" clId="{CF1FAA12-072C-4ED5-BA76-0FFFAEFDB88A}" dt="2026-03-10T13:55:50.845" v="1398" actId="20577"/>
          <ac:spMkLst>
            <pc:docMk/>
            <pc:sldMk cId="1106957169" sldId="506"/>
            <ac:spMk id="78" creationId="{00000000-0000-0000-0000-000000000000}"/>
          </ac:spMkLst>
        </pc:spChg>
        <pc:spChg chg="mod">
          <ac:chgData name="Zonghua Gu" userId="9a7e1853e1951ef5" providerId="LiveId" clId="{CF1FAA12-072C-4ED5-BA76-0FFFAEFDB88A}" dt="2026-03-10T13:55:44.793" v="1392" actId="20577"/>
          <ac:spMkLst>
            <pc:docMk/>
            <pc:sldMk cId="1106957169" sldId="506"/>
            <ac:spMk id="79" creationId="{00000000-0000-0000-0000-000000000000}"/>
          </ac:spMkLst>
        </pc:spChg>
        <pc:spChg chg="mod">
          <ac:chgData name="Zonghua Gu" userId="9a7e1853e1951ef5" providerId="LiveId" clId="{CF1FAA12-072C-4ED5-BA76-0FFFAEFDB88A}" dt="2026-03-10T13:55:32.054" v="1388" actId="20577"/>
          <ac:spMkLst>
            <pc:docMk/>
            <pc:sldMk cId="1106957169" sldId="506"/>
            <ac:spMk id="80" creationId="{00000000-0000-0000-0000-000000000000}"/>
          </ac:spMkLst>
        </pc:spChg>
        <pc:spChg chg="mod">
          <ac:chgData name="Zonghua Gu" userId="9a7e1853e1951ef5" providerId="LiveId" clId="{CF1FAA12-072C-4ED5-BA76-0FFFAEFDB88A}" dt="2026-03-10T13:55:26.555" v="1386"/>
          <ac:spMkLst>
            <pc:docMk/>
            <pc:sldMk cId="1106957169" sldId="506"/>
            <ac:spMk id="81" creationId="{00000000-0000-0000-0000-000000000000}"/>
          </ac:spMkLst>
        </pc:spChg>
        <pc:spChg chg="mod">
          <ac:chgData name="Zonghua Gu" userId="9a7e1853e1951ef5" providerId="LiveId" clId="{CF1FAA12-072C-4ED5-BA76-0FFFAEFDB88A}" dt="2026-03-10T13:55:07.301" v="1378"/>
          <ac:spMkLst>
            <pc:docMk/>
            <pc:sldMk cId="1106957169" sldId="506"/>
            <ac:spMk id="82" creationId="{00000000-0000-0000-0000-000000000000}"/>
          </ac:spMkLst>
        </pc:spChg>
        <pc:spChg chg="mod">
          <ac:chgData name="Zonghua Gu" userId="9a7e1853e1951ef5" providerId="LiveId" clId="{CF1FAA12-072C-4ED5-BA76-0FFFAEFDB88A}" dt="2026-03-10T13:55:26.555" v="1386"/>
          <ac:spMkLst>
            <pc:docMk/>
            <pc:sldMk cId="1106957169" sldId="506"/>
            <ac:spMk id="83" creationId="{00000000-0000-0000-0000-000000000000}"/>
          </ac:spMkLst>
        </pc:spChg>
        <pc:spChg chg="mod">
          <ac:chgData name="Zonghua Gu" userId="9a7e1853e1951ef5" providerId="LiveId" clId="{CF1FAA12-072C-4ED5-BA76-0FFFAEFDB88A}" dt="2026-03-10T13:55:26.555" v="1386"/>
          <ac:spMkLst>
            <pc:docMk/>
            <pc:sldMk cId="1106957169" sldId="506"/>
            <ac:spMk id="84" creationId="{00000000-0000-0000-0000-000000000000}"/>
          </ac:spMkLst>
        </pc:spChg>
        <pc:spChg chg="mod">
          <ac:chgData name="Zonghua Gu" userId="9a7e1853e1951ef5" providerId="LiveId" clId="{CF1FAA12-072C-4ED5-BA76-0FFFAEFDB88A}" dt="2026-03-10T13:55:26.555" v="1386"/>
          <ac:spMkLst>
            <pc:docMk/>
            <pc:sldMk cId="1106957169" sldId="506"/>
            <ac:spMk id="85" creationId="{00000000-0000-0000-0000-000000000000}"/>
          </ac:spMkLst>
        </pc:spChg>
        <pc:spChg chg="mod">
          <ac:chgData name="Zonghua Gu" userId="9a7e1853e1951ef5" providerId="LiveId" clId="{CF1FAA12-072C-4ED5-BA76-0FFFAEFDB88A}" dt="2026-03-10T13:55:26.555" v="1386"/>
          <ac:spMkLst>
            <pc:docMk/>
            <pc:sldMk cId="1106957169" sldId="506"/>
            <ac:spMk id="86" creationId="{00000000-0000-0000-0000-000000000000}"/>
          </ac:spMkLst>
        </pc:spChg>
        <pc:spChg chg="mod">
          <ac:chgData name="Zonghua Gu" userId="9a7e1853e1951ef5" providerId="LiveId" clId="{CF1FAA12-072C-4ED5-BA76-0FFFAEFDB88A}" dt="2026-03-10T13:55:07.301" v="1378"/>
          <ac:spMkLst>
            <pc:docMk/>
            <pc:sldMk cId="1106957169" sldId="506"/>
            <ac:spMk id="92" creationId="{00000000-0000-0000-0000-000000000000}"/>
          </ac:spMkLst>
        </pc:spChg>
        <pc:spChg chg="mod">
          <ac:chgData name="Zonghua Gu" userId="9a7e1853e1951ef5" providerId="LiveId" clId="{CF1FAA12-072C-4ED5-BA76-0FFFAEFDB88A}" dt="2026-03-10T13:55:26.555" v="1386"/>
          <ac:spMkLst>
            <pc:docMk/>
            <pc:sldMk cId="1106957169" sldId="506"/>
            <ac:spMk id="94" creationId="{00000000-0000-0000-0000-000000000000}"/>
          </ac:spMkLst>
        </pc:spChg>
        <pc:spChg chg="mod">
          <ac:chgData name="Zonghua Gu" userId="9a7e1853e1951ef5" providerId="LiveId" clId="{CF1FAA12-072C-4ED5-BA76-0FFFAEFDB88A}" dt="2026-03-10T13:55:07.301" v="1378"/>
          <ac:spMkLst>
            <pc:docMk/>
            <pc:sldMk cId="1106957169" sldId="506"/>
            <ac:spMk id="96" creationId="{00000000-0000-0000-0000-000000000000}"/>
          </ac:spMkLst>
        </pc:spChg>
        <pc:spChg chg="mod">
          <ac:chgData name="Zonghua Gu" userId="9a7e1853e1951ef5" providerId="LiveId" clId="{CF1FAA12-072C-4ED5-BA76-0FFFAEFDB88A}" dt="2026-03-10T13:55:07.301" v="1378"/>
          <ac:spMkLst>
            <pc:docMk/>
            <pc:sldMk cId="1106957169" sldId="506"/>
            <ac:spMk id="98" creationId="{00000000-0000-0000-0000-000000000000}"/>
          </ac:spMkLst>
        </pc:spChg>
        <pc:cxnChg chg="mod">
          <ac:chgData name="Zonghua Gu" userId="9a7e1853e1951ef5" providerId="LiveId" clId="{CF1FAA12-072C-4ED5-BA76-0FFFAEFDB88A}" dt="2026-03-10T13:56:24.314" v="1412" actId="14100"/>
          <ac:cxnSpMkLst>
            <pc:docMk/>
            <pc:sldMk cId="1106957169" sldId="506"/>
            <ac:cxnSpMk id="5" creationId="{0F436E82-6992-F8F9-458F-B0CF25D10429}"/>
          </ac:cxnSpMkLst>
        </pc:cxnChg>
      </pc:sldChg>
      <pc:sldChg chg="addSp delSp modSp mod">
        <pc:chgData name="Zonghua Gu" userId="9a7e1853e1951ef5" providerId="LiveId" clId="{CF1FAA12-072C-4ED5-BA76-0FFFAEFDB88A}" dt="2026-03-12T13:58:22.739" v="1532"/>
        <pc:sldMkLst>
          <pc:docMk/>
          <pc:sldMk cId="983958110" sldId="513"/>
        </pc:sldMkLst>
        <pc:spChg chg="del">
          <ac:chgData name="Zonghua Gu" userId="9a7e1853e1951ef5" providerId="LiveId" clId="{CF1FAA12-072C-4ED5-BA76-0FFFAEFDB88A}" dt="2026-03-12T13:58:22.219" v="1531" actId="478"/>
          <ac:spMkLst>
            <pc:docMk/>
            <pc:sldMk cId="983958110" sldId="513"/>
            <ac:spMk id="2" creationId="{00000000-0000-0000-0000-000000000000}"/>
          </ac:spMkLst>
        </pc:spChg>
        <pc:spChg chg="del">
          <ac:chgData name="Zonghua Gu" userId="9a7e1853e1951ef5" providerId="LiveId" clId="{CF1FAA12-072C-4ED5-BA76-0FFFAEFDB88A}" dt="2026-03-12T13:58:22.219" v="1531" actId="478"/>
          <ac:spMkLst>
            <pc:docMk/>
            <pc:sldMk cId="983958110" sldId="513"/>
            <ac:spMk id="3" creationId="{021AF47E-D628-9F45-9EC5-532F46ACB153}"/>
          </ac:spMkLst>
        </pc:spChg>
        <pc:spChg chg="add mod">
          <ac:chgData name="Zonghua Gu" userId="9a7e1853e1951ef5" providerId="LiveId" clId="{CF1FAA12-072C-4ED5-BA76-0FFFAEFDB88A}" dt="2026-03-12T13:58:22.739" v="1532"/>
          <ac:spMkLst>
            <pc:docMk/>
            <pc:sldMk cId="983958110" sldId="513"/>
            <ac:spMk id="6" creationId="{67E8C0DB-4206-C907-48DC-9F14EA3583D1}"/>
          </ac:spMkLst>
        </pc:spChg>
        <pc:spChg chg="del">
          <ac:chgData name="Zonghua Gu" userId="9a7e1853e1951ef5" providerId="LiveId" clId="{CF1FAA12-072C-4ED5-BA76-0FFFAEFDB88A}" dt="2026-03-12T13:58:22.219" v="1531" actId="478"/>
          <ac:spMkLst>
            <pc:docMk/>
            <pc:sldMk cId="983958110" sldId="513"/>
            <ac:spMk id="8" creationId="{F338727F-2918-0542-9446-93E1F8754E2E}"/>
          </ac:spMkLst>
        </pc:spChg>
        <pc:spChg chg="del">
          <ac:chgData name="Zonghua Gu" userId="9a7e1853e1951ef5" providerId="LiveId" clId="{CF1FAA12-072C-4ED5-BA76-0FFFAEFDB88A}" dt="2026-03-12T13:58:22.219" v="1531" actId="478"/>
          <ac:spMkLst>
            <pc:docMk/>
            <pc:sldMk cId="983958110" sldId="513"/>
            <ac:spMk id="9" creationId="{2778EF76-2A5F-D447-8089-47D1CDD3C8EE}"/>
          </ac:spMkLst>
        </pc:spChg>
        <pc:spChg chg="mod">
          <ac:chgData name="Zonghua Gu" userId="9a7e1853e1951ef5" providerId="LiveId" clId="{CF1FAA12-072C-4ED5-BA76-0FFFAEFDB88A}" dt="2026-03-12T13:58:22.739" v="1532"/>
          <ac:spMkLst>
            <pc:docMk/>
            <pc:sldMk cId="983958110" sldId="513"/>
            <ac:spMk id="13" creationId="{43448210-6D50-8F76-4FE3-8CDED6EF2B79}"/>
          </ac:spMkLst>
        </pc:spChg>
        <pc:spChg chg="mod">
          <ac:chgData name="Zonghua Gu" userId="9a7e1853e1951ef5" providerId="LiveId" clId="{CF1FAA12-072C-4ED5-BA76-0FFFAEFDB88A}" dt="2026-03-12T13:58:22.739" v="1532"/>
          <ac:spMkLst>
            <pc:docMk/>
            <pc:sldMk cId="983958110" sldId="513"/>
            <ac:spMk id="14" creationId="{19219C93-FB14-4AAE-9F70-599BC5B04F0D}"/>
          </ac:spMkLst>
        </pc:spChg>
        <pc:spChg chg="add mod">
          <ac:chgData name="Zonghua Gu" userId="9a7e1853e1951ef5" providerId="LiveId" clId="{CF1FAA12-072C-4ED5-BA76-0FFFAEFDB88A}" dt="2026-03-12T13:58:22.739" v="1532"/>
          <ac:spMkLst>
            <pc:docMk/>
            <pc:sldMk cId="983958110" sldId="513"/>
            <ac:spMk id="16" creationId="{501CD6C9-A295-E731-F435-3593ACFEE09C}"/>
          </ac:spMkLst>
        </pc:spChg>
        <pc:spChg chg="mod">
          <ac:chgData name="Zonghua Gu" userId="9a7e1853e1951ef5" providerId="LiveId" clId="{CF1FAA12-072C-4ED5-BA76-0FFFAEFDB88A}" dt="2026-03-12T13:58:11.678" v="1530"/>
          <ac:spMkLst>
            <pc:docMk/>
            <pc:sldMk cId="983958110" sldId="513"/>
            <ac:spMk id="26680" creationId="{00000000-0000-0000-0000-000000000000}"/>
          </ac:spMkLst>
        </pc:spChg>
        <pc:grpChg chg="add mod">
          <ac:chgData name="Zonghua Gu" userId="9a7e1853e1951ef5" providerId="LiveId" clId="{CF1FAA12-072C-4ED5-BA76-0FFFAEFDB88A}" dt="2026-03-12T13:58:22.739" v="1532"/>
          <ac:grpSpMkLst>
            <pc:docMk/>
            <pc:sldMk cId="983958110" sldId="513"/>
            <ac:grpSpMk id="11" creationId="{563DC330-84BA-8153-1596-F112E7D8A063}"/>
          </ac:grpSpMkLst>
        </pc:grpChg>
        <pc:cxnChg chg="del mod">
          <ac:chgData name="Zonghua Gu" userId="9a7e1853e1951ef5" providerId="LiveId" clId="{CF1FAA12-072C-4ED5-BA76-0FFFAEFDB88A}" dt="2026-03-12T13:58:22.219" v="1531" actId="478"/>
          <ac:cxnSpMkLst>
            <pc:docMk/>
            <pc:sldMk cId="983958110" sldId="513"/>
            <ac:cxnSpMk id="5" creationId="{74E9F7E5-7DE7-B34B-84F8-753F416D7A5B}"/>
          </ac:cxnSpMkLst>
        </pc:cxnChg>
        <pc:cxnChg chg="mod">
          <ac:chgData name="Zonghua Gu" userId="9a7e1853e1951ef5" providerId="LiveId" clId="{CF1FAA12-072C-4ED5-BA76-0FFFAEFDB88A}" dt="2026-03-12T13:58:22.739" v="1532"/>
          <ac:cxnSpMkLst>
            <pc:docMk/>
            <pc:sldMk cId="983958110" sldId="513"/>
            <ac:cxnSpMk id="15" creationId="{4326004E-72BB-92CC-249B-6ECA5FCEE48C}"/>
          </ac:cxnSpMkLst>
        </pc:cxnChg>
      </pc:sldChg>
      <pc:sldChg chg="addSp delSp modSp mod">
        <pc:chgData name="Zonghua Gu" userId="9a7e1853e1951ef5" providerId="LiveId" clId="{CF1FAA12-072C-4ED5-BA76-0FFFAEFDB88A}" dt="2026-03-12T13:58:38.148" v="1535"/>
        <pc:sldMkLst>
          <pc:docMk/>
          <pc:sldMk cId="4207137356" sldId="515"/>
        </pc:sldMkLst>
        <pc:spChg chg="del">
          <ac:chgData name="Zonghua Gu" userId="9a7e1853e1951ef5" providerId="LiveId" clId="{CF1FAA12-072C-4ED5-BA76-0FFFAEFDB88A}" dt="2026-03-12T13:58:31.803" v="1533" actId="478"/>
          <ac:spMkLst>
            <pc:docMk/>
            <pc:sldMk cId="4207137356" sldId="515"/>
            <ac:spMk id="2" creationId="{00000000-0000-0000-0000-000000000000}"/>
          </ac:spMkLst>
        </pc:spChg>
        <pc:spChg chg="del">
          <ac:chgData name="Zonghua Gu" userId="9a7e1853e1951ef5" providerId="LiveId" clId="{CF1FAA12-072C-4ED5-BA76-0FFFAEFDB88A}" dt="2026-03-12T13:58:31.803" v="1533" actId="478"/>
          <ac:spMkLst>
            <pc:docMk/>
            <pc:sldMk cId="4207137356" sldId="515"/>
            <ac:spMk id="3" creationId="{021AF47E-D628-9F45-9EC5-532F46ACB153}"/>
          </ac:spMkLst>
        </pc:spChg>
        <pc:spChg chg="add mod">
          <ac:chgData name="Zonghua Gu" userId="9a7e1853e1951ef5" providerId="LiveId" clId="{CF1FAA12-072C-4ED5-BA76-0FFFAEFDB88A}" dt="2026-03-12T13:58:32.168" v="1534"/>
          <ac:spMkLst>
            <pc:docMk/>
            <pc:sldMk cId="4207137356" sldId="515"/>
            <ac:spMk id="6" creationId="{C34C62D6-A8F9-60C8-0B49-2AFF32598440}"/>
          </ac:spMkLst>
        </pc:spChg>
        <pc:spChg chg="del">
          <ac:chgData name="Zonghua Gu" userId="9a7e1853e1951ef5" providerId="LiveId" clId="{CF1FAA12-072C-4ED5-BA76-0FFFAEFDB88A}" dt="2026-03-12T13:58:31.803" v="1533" actId="478"/>
          <ac:spMkLst>
            <pc:docMk/>
            <pc:sldMk cId="4207137356" sldId="515"/>
            <ac:spMk id="8" creationId="{F338727F-2918-0542-9446-93E1F8754E2E}"/>
          </ac:spMkLst>
        </pc:spChg>
        <pc:spChg chg="del">
          <ac:chgData name="Zonghua Gu" userId="9a7e1853e1951ef5" providerId="LiveId" clId="{CF1FAA12-072C-4ED5-BA76-0FFFAEFDB88A}" dt="2026-03-12T13:58:31.803" v="1533" actId="478"/>
          <ac:spMkLst>
            <pc:docMk/>
            <pc:sldMk cId="4207137356" sldId="515"/>
            <ac:spMk id="9" creationId="{2778EF76-2A5F-D447-8089-47D1CDD3C8EE}"/>
          </ac:spMkLst>
        </pc:spChg>
        <pc:spChg chg="mod">
          <ac:chgData name="Zonghua Gu" userId="9a7e1853e1951ef5" providerId="LiveId" clId="{CF1FAA12-072C-4ED5-BA76-0FFFAEFDB88A}" dt="2026-03-12T13:58:32.168" v="1534"/>
          <ac:spMkLst>
            <pc:docMk/>
            <pc:sldMk cId="4207137356" sldId="515"/>
            <ac:spMk id="14" creationId="{AC72EE8E-C94C-D235-C4C8-AE7C34DD8DA6}"/>
          </ac:spMkLst>
        </pc:spChg>
        <pc:spChg chg="mod">
          <ac:chgData name="Zonghua Gu" userId="9a7e1853e1951ef5" providerId="LiveId" clId="{CF1FAA12-072C-4ED5-BA76-0FFFAEFDB88A}" dt="2026-03-12T13:58:32.168" v="1534"/>
          <ac:spMkLst>
            <pc:docMk/>
            <pc:sldMk cId="4207137356" sldId="515"/>
            <ac:spMk id="15" creationId="{0AB86405-9E04-B991-C217-7A9C279FB8ED}"/>
          </ac:spMkLst>
        </pc:spChg>
        <pc:spChg chg="add mod">
          <ac:chgData name="Zonghua Gu" userId="9a7e1853e1951ef5" providerId="LiveId" clId="{CF1FAA12-072C-4ED5-BA76-0FFFAEFDB88A}" dt="2026-03-12T13:58:32.168" v="1534"/>
          <ac:spMkLst>
            <pc:docMk/>
            <pc:sldMk cId="4207137356" sldId="515"/>
            <ac:spMk id="17" creationId="{5ACDCBE9-C928-0DFC-C359-D2A7FD1CD099}"/>
          </ac:spMkLst>
        </pc:spChg>
        <pc:spChg chg="mod">
          <ac:chgData name="Zonghua Gu" userId="9a7e1853e1951ef5" providerId="LiveId" clId="{CF1FAA12-072C-4ED5-BA76-0FFFAEFDB88A}" dt="2026-03-12T13:58:38.148" v="1535"/>
          <ac:spMkLst>
            <pc:docMk/>
            <pc:sldMk cId="4207137356" sldId="515"/>
            <ac:spMk id="26680" creationId="{00000000-0000-0000-0000-000000000000}"/>
          </ac:spMkLst>
        </pc:spChg>
        <pc:grpChg chg="add mod">
          <ac:chgData name="Zonghua Gu" userId="9a7e1853e1951ef5" providerId="LiveId" clId="{CF1FAA12-072C-4ED5-BA76-0FFFAEFDB88A}" dt="2026-03-12T13:58:32.168" v="1534"/>
          <ac:grpSpMkLst>
            <pc:docMk/>
            <pc:sldMk cId="4207137356" sldId="515"/>
            <ac:grpSpMk id="13" creationId="{E90334D6-481D-5CA8-AC20-29F155788F84}"/>
          </ac:grpSpMkLst>
        </pc:grpChg>
        <pc:cxnChg chg="del mod">
          <ac:chgData name="Zonghua Gu" userId="9a7e1853e1951ef5" providerId="LiveId" clId="{CF1FAA12-072C-4ED5-BA76-0FFFAEFDB88A}" dt="2026-03-12T13:58:31.803" v="1533" actId="478"/>
          <ac:cxnSpMkLst>
            <pc:docMk/>
            <pc:sldMk cId="4207137356" sldId="515"/>
            <ac:cxnSpMk id="5" creationId="{74E9F7E5-7DE7-B34B-84F8-753F416D7A5B}"/>
          </ac:cxnSpMkLst>
        </pc:cxnChg>
        <pc:cxnChg chg="mod">
          <ac:chgData name="Zonghua Gu" userId="9a7e1853e1951ef5" providerId="LiveId" clId="{CF1FAA12-072C-4ED5-BA76-0FFFAEFDB88A}" dt="2026-03-12T13:58:32.168" v="1534"/>
          <ac:cxnSpMkLst>
            <pc:docMk/>
            <pc:sldMk cId="4207137356" sldId="515"/>
            <ac:cxnSpMk id="16" creationId="{ECBA80C4-BB60-CEDD-6C64-54EB9080CF6A}"/>
          </ac:cxnSpMkLst>
        </pc:cxnChg>
      </pc:sldChg>
      <pc:sldChg chg="modSp mod">
        <pc:chgData name="Zonghua Gu" userId="9a7e1853e1951ef5" providerId="LiveId" clId="{CF1FAA12-072C-4ED5-BA76-0FFFAEFDB88A}" dt="2026-03-10T14:25:08.953" v="1446" actId="20577"/>
        <pc:sldMkLst>
          <pc:docMk/>
          <pc:sldMk cId="2210249931" sldId="528"/>
        </pc:sldMkLst>
        <pc:spChg chg="mod">
          <ac:chgData name="Zonghua Gu" userId="9a7e1853e1951ef5" providerId="LiveId" clId="{CF1FAA12-072C-4ED5-BA76-0FFFAEFDB88A}" dt="2026-03-10T14:25:08.953" v="1446" actId="20577"/>
          <ac:spMkLst>
            <pc:docMk/>
            <pc:sldMk cId="2210249931" sldId="528"/>
            <ac:spMk id="25607" creationId="{00000000-0000-0000-0000-000000000000}"/>
          </ac:spMkLst>
        </pc:spChg>
      </pc:sldChg>
      <pc:sldChg chg="modSp mod">
        <pc:chgData name="Zonghua Gu" userId="9a7e1853e1951ef5" providerId="LiveId" clId="{CF1FAA12-072C-4ED5-BA76-0FFFAEFDB88A}" dt="2026-03-10T14:08:56.812" v="1436" actId="14100"/>
        <pc:sldMkLst>
          <pc:docMk/>
          <pc:sldMk cId="1149374474" sldId="790"/>
        </pc:sldMkLst>
        <pc:spChg chg="mod">
          <ac:chgData name="Zonghua Gu" userId="9a7e1853e1951ef5" providerId="LiveId" clId="{CF1FAA12-072C-4ED5-BA76-0FFFAEFDB88A}" dt="2026-03-10T14:08:56.812" v="1436" actId="14100"/>
          <ac:spMkLst>
            <pc:docMk/>
            <pc:sldMk cId="1149374474" sldId="790"/>
            <ac:spMk id="7" creationId="{76DC6AB8-4346-7881-19B3-F249E4C4AD0B}"/>
          </ac:spMkLst>
        </pc:spChg>
      </pc:sldChg>
      <pc:sldChg chg="modSp mod">
        <pc:chgData name="Zonghua Gu" userId="9a7e1853e1951ef5" providerId="LiveId" clId="{CF1FAA12-072C-4ED5-BA76-0FFFAEFDB88A}" dt="2026-03-10T14:40:42.042" v="1527" actId="1076"/>
        <pc:sldMkLst>
          <pc:docMk/>
          <pc:sldMk cId="2753210025" sldId="794"/>
        </pc:sldMkLst>
        <pc:spChg chg="mod">
          <ac:chgData name="Zonghua Gu" userId="9a7e1853e1951ef5" providerId="LiveId" clId="{CF1FAA12-072C-4ED5-BA76-0FFFAEFDB88A}" dt="2026-03-10T14:40:42.042" v="1527" actId="1076"/>
          <ac:spMkLst>
            <pc:docMk/>
            <pc:sldMk cId="2753210025" sldId="794"/>
            <ac:spMk id="11" creationId="{B6B31F49-E919-45A1-275F-E2B60E53B632}"/>
          </ac:spMkLst>
        </pc:spChg>
      </pc:sldChg>
      <pc:sldChg chg="addSp delSp modSp mod">
        <pc:chgData name="Zonghua Gu" userId="9a7e1853e1951ef5" providerId="LiveId" clId="{CF1FAA12-072C-4ED5-BA76-0FFFAEFDB88A}" dt="2026-03-10T14:40:50.282" v="1529"/>
        <pc:sldMkLst>
          <pc:docMk/>
          <pc:sldMk cId="1493324092" sldId="795"/>
        </pc:sldMkLst>
        <pc:spChg chg="add mod">
          <ac:chgData name="Zonghua Gu" userId="9a7e1853e1951ef5" providerId="LiveId" clId="{CF1FAA12-072C-4ED5-BA76-0FFFAEFDB88A}" dt="2026-03-10T14:40:50.282" v="1529"/>
          <ac:spMkLst>
            <pc:docMk/>
            <pc:sldMk cId="1493324092" sldId="795"/>
            <ac:spMk id="2" creationId="{3ADFE918-8C28-F69F-EAF3-FDD05E86FBF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2197067" y="219891"/>
            <a:ext cx="5014725" cy="24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139" tIns="44070" rIns="88139" bIns="44070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261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7023" y="3341916"/>
            <a:ext cx="6820275" cy="3168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31" tIns="47616" rIns="95231" bIns="476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gray">
          <a:xfrm>
            <a:off x="7118078" y="138249"/>
            <a:ext cx="1684765" cy="33201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6818" tIns="47616" rIns="96818" bIns="47616" anchor="ctr"/>
          <a:lstStyle/>
          <a:p>
            <a:pPr algn="ctr" defTabSz="999215">
              <a:defRPr/>
            </a:pP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Notes</a:t>
            </a:r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608099" y="547551"/>
            <a:ext cx="8203074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lIns="88139" tIns="44070" rIns="88139" bIns="44070" anchor="ctr"/>
          <a:lstStyle/>
          <a:p>
            <a:pPr>
              <a:defRPr/>
            </a:pPr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599767" y="355963"/>
            <a:ext cx="5618658" cy="217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6661" tIns="25395" rIns="66661" bIns="25395">
            <a:spAutoFit/>
          </a:bodyPr>
          <a:lstStyle/>
          <a:p>
            <a:pPr defTabSz="999215">
              <a:lnSpc>
                <a:spcPct val="90000"/>
              </a:lnSpc>
              <a:tabLst>
                <a:tab pos="953310" algn="l"/>
              </a:tabLst>
              <a:defRPr/>
            </a:pPr>
            <a:r>
              <a:rPr lang="en-US" sz="1200">
                <a:latin typeface="Arial" pitchFamily="34" charset="0"/>
              </a:rPr>
              <a:t>The ARM Architecture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4408711" y="6657703"/>
            <a:ext cx="31416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6661" tIns="25395" rIns="66661" bIns="25395">
            <a:spAutoFit/>
          </a:bodyPr>
          <a:lstStyle/>
          <a:p>
            <a:pPr defTabSz="999215">
              <a:lnSpc>
                <a:spcPct val="90000"/>
              </a:lnSpc>
              <a:defRPr/>
            </a:pPr>
            <a:fld id="{01D96813-752F-4230-8F78-89BE1AD35FEA}" type="slidenum">
              <a:rPr lang="en-US" sz="1200">
                <a:solidFill>
                  <a:srgbClr val="006D82"/>
                </a:solidFill>
                <a:latin typeface="Times New Roman" pitchFamily="18" charset="0"/>
              </a:rPr>
              <a:pPr defTabSz="999215">
                <a:lnSpc>
                  <a:spcPct val="90000"/>
                </a:lnSpc>
                <a:defRPr/>
              </a:pPr>
              <a:t>‹#›</a:t>
            </a:fld>
            <a:endParaRPr lang="en-US" sz="1200">
              <a:solidFill>
                <a:srgbClr val="006D82"/>
              </a:solidFill>
              <a:latin typeface="Times New Roman" pitchFamily="18" charset="0"/>
            </a:endParaRPr>
          </a:p>
        </p:txBody>
      </p:sp>
      <p:sp>
        <p:nvSpPr>
          <p:cNvPr id="32775" name="Rectangle 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94025" y="644525"/>
            <a:ext cx="3286125" cy="24653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012487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810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3075" algn="l" defTabSz="9810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47738" algn="l" defTabSz="9810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20813" algn="l" defTabSz="9810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93888" algn="l" defTabSz="9810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7.xml"/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7731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2CB46-2C90-CB99-BDE0-9C85EB180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>
            <a:extLst>
              <a:ext uri="{FF2B5EF4-FFF2-40B4-BE49-F238E27FC236}">
                <a16:creationId xmlns:a16="http://schemas.microsoft.com/office/drawing/2014/main" id="{BA2BE5C1-7538-2ECC-C654-0BE4355114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6323" name="Rectangle 1027">
            <a:extLst>
              <a:ext uri="{FF2B5EF4-FFF2-40B4-BE49-F238E27FC236}">
                <a16:creationId xmlns:a16="http://schemas.microsoft.com/office/drawing/2014/main" id="{D85890D1-8FF7-1888-F136-FB5A48249B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37022" y="3343004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r>
              <a:rPr lang="en-US"/>
              <a:t>Halfword access and signed halfword/byte accesses were added to the architecture in v4T, this is the reason the offset field is not as flexible as the normal word/byte load/store - not a problem because these accesses are less common.</a:t>
            </a:r>
          </a:p>
          <a:p>
            <a:endParaRPr lang="en-US"/>
          </a:p>
          <a:p>
            <a:r>
              <a:rPr lang="en-US"/>
              <a:t>Link: diagram on next slide</a:t>
            </a:r>
          </a:p>
        </p:txBody>
      </p:sp>
    </p:spTree>
    <p:extLst>
      <p:ext uri="{BB962C8B-B14F-4D97-AF65-F5344CB8AC3E}">
        <p14:creationId xmlns:p14="http://schemas.microsoft.com/office/powerpoint/2010/main" val="18638371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Assume x is a</a:t>
            </a:r>
            <a:r>
              <a:rPr lang="en-US" baseline="0" dirty="0"/>
              <a:t> 32-bit integer stored in the memory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8106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1080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9168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3413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different from LDRH, which loads a halfword as unsigned and fills the upper bits with zeros, regardless of sign</a:t>
            </a:r>
          </a:p>
        </p:txBody>
      </p:sp>
    </p:spTree>
    <p:extLst>
      <p:ext uri="{BB962C8B-B14F-4D97-AF65-F5344CB8AC3E}">
        <p14:creationId xmlns:p14="http://schemas.microsoft.com/office/powerpoint/2010/main" val="29077217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9438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6657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73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pPr rtl="0"/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8228911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73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pPr rtl="0"/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046634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700" dirty="0"/>
              <a:t>By grouping bits together we can store more values</a:t>
            </a:r>
          </a:p>
          <a:p>
            <a:pPr lvl="1"/>
            <a:r>
              <a:rPr lang="en-US" sz="1400" dirty="0"/>
              <a:t>8 bits = 1 </a:t>
            </a:r>
            <a:r>
              <a:rPr lang="en-US" sz="1400" b="1" dirty="0"/>
              <a:t>byte</a:t>
            </a:r>
          </a:p>
          <a:p>
            <a:pPr lvl="1"/>
            <a:r>
              <a:rPr lang="en-US" sz="1400" dirty="0"/>
              <a:t>16 bits = 2 bytes = 1 </a:t>
            </a:r>
            <a:r>
              <a:rPr lang="en-US" sz="1400" b="1" dirty="0">
                <a:solidFill>
                  <a:srgbClr val="1F497D"/>
                </a:solidFill>
              </a:rPr>
              <a:t>halfword</a:t>
            </a:r>
          </a:p>
          <a:p>
            <a:pPr lvl="1"/>
            <a:r>
              <a:rPr lang="en-US" sz="1400" dirty="0"/>
              <a:t>32 bits = 4 bytes = 1 </a:t>
            </a:r>
            <a:r>
              <a:rPr lang="en-US" sz="1400" b="1" dirty="0">
                <a:solidFill>
                  <a:srgbClr val="1F497D"/>
                </a:solidFill>
              </a:rPr>
              <a:t>word</a:t>
            </a:r>
            <a:endParaRPr lang="en-US" sz="1400" dirty="0">
              <a:solidFill>
                <a:srgbClr val="1F497D"/>
              </a:solidFill>
            </a:endParaRPr>
          </a:p>
          <a:p>
            <a:r>
              <a:rPr lang="en-US" sz="1700" dirty="0"/>
              <a:t>From software perspective, </a:t>
            </a:r>
            <a:r>
              <a:rPr lang="en-US" sz="1700" dirty="0">
                <a:solidFill>
                  <a:srgbClr val="800000"/>
                </a:solidFill>
              </a:rPr>
              <a:t>memory is an addressable array of </a:t>
            </a:r>
            <a:r>
              <a:rPr lang="en-US" sz="1700" b="1" u="sng" dirty="0">
                <a:solidFill>
                  <a:srgbClr val="800000"/>
                </a:solidFill>
              </a:rPr>
              <a:t>bytes</a:t>
            </a:r>
            <a:r>
              <a:rPr lang="en-US" sz="1700" dirty="0"/>
              <a:t>.</a:t>
            </a:r>
            <a:endParaRPr lang="en-US" dirty="0"/>
          </a:p>
          <a:p>
            <a:pPr lvl="1"/>
            <a:r>
              <a:rPr lang="en-US" sz="1400" dirty="0"/>
              <a:t>The byte stored at the memory address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0x20000004</a:t>
            </a:r>
            <a:r>
              <a:rPr lang="en-US" sz="1400" dirty="0"/>
              <a:t> is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0b10000100</a:t>
            </a:r>
          </a:p>
          <a:p>
            <a:pPr lvl="1"/>
            <a:r>
              <a:rPr lang="en-US" sz="1400" dirty="0"/>
              <a:t>A word can only be stored at an address that‘s divisible by 4 </a:t>
            </a:r>
            <a:r>
              <a:rPr lang="zh-CN" altLang="en-US" sz="1400" dirty="0"/>
              <a:t>（</a:t>
            </a:r>
            <a:r>
              <a:rPr lang="en-US" sz="1400" dirty="0"/>
              <a:t>Word-address mod 4 = 0, binary address ends with 00</a:t>
            </a:r>
            <a:r>
              <a:rPr lang="zh-CN" altLang="en-US" sz="1400" dirty="0"/>
              <a:t>）</a:t>
            </a:r>
            <a:endParaRPr lang="en-US" sz="1400" dirty="0"/>
          </a:p>
          <a:p>
            <a:pPr lvl="1"/>
            <a:r>
              <a:rPr lang="en-US" sz="1400" dirty="0"/>
              <a:t>Memory address of a word is the lowest address of all 4 bytes in that word.</a:t>
            </a:r>
          </a:p>
          <a:p>
            <a:pPr lvl="1"/>
            <a:r>
              <a:rPr lang="en-US" sz="1400" dirty="0"/>
              <a:t>A halfword can only be stored at an address that‘s divisible by 2 </a:t>
            </a:r>
            <a:r>
              <a:rPr lang="zh-CN" altLang="en-US" sz="1400" dirty="0"/>
              <a:t>（</a:t>
            </a:r>
            <a:r>
              <a:rPr lang="en-US" sz="1400" dirty="0"/>
              <a:t>Halfword-address mod 2 = 0, binary address ends with 0</a:t>
            </a:r>
            <a:r>
              <a:rPr lang="zh-CN" altLang="en-US" sz="1400" dirty="0"/>
              <a:t>）</a:t>
            </a:r>
            <a:endParaRPr lang="en-US" sz="1400" dirty="0"/>
          </a:p>
          <a:p>
            <a:pPr lvl="1"/>
            <a:r>
              <a:rPr lang="en-US" sz="1400" dirty="0"/>
              <a:t>Memory address of a halfword is the lowest address of all 2 bytes in that word.</a:t>
            </a:r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084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73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pPr rtl="0"/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2030523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73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pPr rtl="0"/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580613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73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First, adds the offset (#4) to the base register (r0), then loads from this updated address.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Updates the base register: r0 is set to r0 + 4 after execution.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Example:</a:t>
            </a:r>
          </a:p>
          <a:p>
            <a:pPr lvl="1"/>
            <a:r>
              <a:rPr 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If r0 = 0x100, instruction accesses memory at 0x104 and also sets r0 to 0x104 afterward.</a:t>
            </a:r>
          </a:p>
          <a:p>
            <a:pPr rtl="0"/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9790929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73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pPr rtl="0"/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8870298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145A9-52E9-F33F-4432-FED98D027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>
            <a:extLst>
              <a:ext uri="{FF2B5EF4-FFF2-40B4-BE49-F238E27FC236}">
                <a16:creationId xmlns:a16="http://schemas.microsoft.com/office/drawing/2014/main" id="{CBDBF7DE-D445-81A2-2581-04EDA8D1C7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6323" name="Rectangle 1027">
            <a:extLst>
              <a:ext uri="{FF2B5EF4-FFF2-40B4-BE49-F238E27FC236}">
                <a16:creationId xmlns:a16="http://schemas.microsoft.com/office/drawing/2014/main" id="{4DB1D357-92FA-A609-379F-A2FF444D31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r>
              <a:rPr lang="en-US"/>
              <a:t>Halfword access and signed halfword/byte accesses were added to the architecture in v4T, this is the reason the offset field is not as flexible as the normal word/byte load/store - not a problem because these accesses are less common.</a:t>
            </a:r>
          </a:p>
          <a:p>
            <a:endParaRPr lang="en-US"/>
          </a:p>
          <a:p>
            <a:r>
              <a:rPr lang="en-US"/>
              <a:t>Link: diagram on next slide</a:t>
            </a:r>
          </a:p>
        </p:txBody>
      </p:sp>
    </p:spTree>
    <p:extLst>
      <p:ext uri="{BB962C8B-B14F-4D97-AF65-F5344CB8AC3E}">
        <p14:creationId xmlns:p14="http://schemas.microsoft.com/office/powerpoint/2010/main" val="12944006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r>
              <a:rPr lang="en-US"/>
              <a:t>Halfword access and signed halfword/byte accesses were added to the architecture in v4T, this is the reason the offset field is not as flexible as the normal word/byte load/store - not a problem because these accesses are less common.</a:t>
            </a:r>
          </a:p>
          <a:p>
            <a:endParaRPr lang="en-US"/>
          </a:p>
          <a:p>
            <a:r>
              <a:rPr lang="en-US"/>
              <a:t>Link: diagram on next slide</a:t>
            </a:r>
          </a:p>
        </p:txBody>
      </p:sp>
    </p:spTree>
    <p:extLst>
      <p:ext uri="{BB962C8B-B14F-4D97-AF65-F5344CB8AC3E}">
        <p14:creationId xmlns:p14="http://schemas.microsoft.com/office/powerpoint/2010/main" val="41878104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593F7-C173-46C7-A815-DDB03EE63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>
            <a:extLst>
              <a:ext uri="{FF2B5EF4-FFF2-40B4-BE49-F238E27FC236}">
                <a16:creationId xmlns:a16="http://schemas.microsoft.com/office/drawing/2014/main" id="{6FFA5BEF-3A4C-73D2-CFCB-D574BFC6DB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6323" name="Rectangle 1027">
            <a:extLst>
              <a:ext uri="{FF2B5EF4-FFF2-40B4-BE49-F238E27FC236}">
                <a16:creationId xmlns:a16="http://schemas.microsoft.com/office/drawing/2014/main" id="{F1A67BAA-589A-FFFE-1488-BBB54EA3DD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r>
              <a:rPr lang="en-US"/>
              <a:t>Halfword access and signed halfword/byte accesses were added to the architecture in v4T, this is the reason the offset field is not as flexible as the normal word/byte load/store - not a problem because these accesses are less common.</a:t>
            </a:r>
          </a:p>
          <a:p>
            <a:endParaRPr lang="en-US"/>
          </a:p>
          <a:p>
            <a:r>
              <a:rPr lang="en-US"/>
              <a:t>Link: diagram on next slide</a:t>
            </a:r>
          </a:p>
        </p:txBody>
      </p:sp>
    </p:spTree>
    <p:extLst>
      <p:ext uri="{BB962C8B-B14F-4D97-AF65-F5344CB8AC3E}">
        <p14:creationId xmlns:p14="http://schemas.microsoft.com/office/powerpoint/2010/main" val="27397906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r>
              <a:rPr lang="en-US"/>
              <a:t>Halfword access and signed halfword/byte accesses were added to the architecture in v4T, this is the reason the offset field is not as flexible as the normal word/byte load/store - not a problem because these accesses are less common.</a:t>
            </a:r>
          </a:p>
          <a:p>
            <a:endParaRPr lang="en-US"/>
          </a:p>
          <a:p>
            <a:r>
              <a:rPr lang="en-US"/>
              <a:t>Link: diagram on next slide</a:t>
            </a:r>
          </a:p>
        </p:txBody>
      </p:sp>
    </p:spTree>
    <p:extLst>
      <p:ext uri="{BB962C8B-B14F-4D97-AF65-F5344CB8AC3E}">
        <p14:creationId xmlns:p14="http://schemas.microsoft.com/office/powerpoint/2010/main" val="34818366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983A4-0E2B-F429-EA6A-A242CEAF9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>
            <a:extLst>
              <a:ext uri="{FF2B5EF4-FFF2-40B4-BE49-F238E27FC236}">
                <a16:creationId xmlns:a16="http://schemas.microsoft.com/office/drawing/2014/main" id="{3875EEEB-58F2-E76F-478B-24395664E0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6323" name="Rectangle 1027">
            <a:extLst>
              <a:ext uri="{FF2B5EF4-FFF2-40B4-BE49-F238E27FC236}">
                <a16:creationId xmlns:a16="http://schemas.microsoft.com/office/drawing/2014/main" id="{72B913FC-4082-36FE-8301-84ECFAB6E1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r>
              <a:rPr lang="en-US"/>
              <a:t>Halfword access and signed halfword/byte accesses were added to the architecture in v4T, this is the reason the offset field is not as flexible as the normal word/byte load/store - not a problem because these accesses are less common.</a:t>
            </a:r>
          </a:p>
          <a:p>
            <a:endParaRPr lang="en-US"/>
          </a:p>
          <a:p>
            <a:r>
              <a:rPr lang="en-US"/>
              <a:t>Link: diagram on next slide</a:t>
            </a:r>
          </a:p>
        </p:txBody>
      </p:sp>
    </p:spTree>
    <p:extLst>
      <p:ext uri="{BB962C8B-B14F-4D97-AF65-F5344CB8AC3E}">
        <p14:creationId xmlns:p14="http://schemas.microsoft.com/office/powerpoint/2010/main" val="37192844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r>
              <a:rPr lang="en-US" dirty="0"/>
              <a:t>Halfword access and signed halfword/byte accesses were added to the architecture in v4T, this is the reason the offset field is not as flexible as the normal word/byte load/store - not a problem because these accesses are less common.</a:t>
            </a:r>
          </a:p>
          <a:p>
            <a:endParaRPr lang="en-US" dirty="0"/>
          </a:p>
          <a:p>
            <a:r>
              <a:rPr lang="en-US" dirty="0"/>
              <a:t>Link: diagram on next slide</a:t>
            </a:r>
          </a:p>
        </p:txBody>
      </p:sp>
    </p:spTree>
    <p:extLst>
      <p:ext uri="{BB962C8B-B14F-4D97-AF65-F5344CB8AC3E}">
        <p14:creationId xmlns:p14="http://schemas.microsoft.com/office/powerpoint/2010/main" val="3655393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81075" rtl="0" eaLnBrk="0" fontAlgn="auto" latinLnBrk="0" hangingPunct="0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32</a:t>
            </a:r>
            <a:r>
              <a:rPr lang="en-US" altLang="zh-CN" sz="1800" dirty="0"/>
              <a:t> bits = </a:t>
            </a:r>
            <a:r>
              <a:rPr lang="en-US" altLang="zh-CN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  <a:r>
              <a:rPr lang="en-US" altLang="zh-CN" sz="1800" dirty="0"/>
              <a:t> bytes = </a:t>
            </a:r>
            <a:r>
              <a:rPr lang="en-US" altLang="zh-CN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zh-CN" sz="1800" dirty="0"/>
              <a:t> </a:t>
            </a:r>
            <a:r>
              <a:rPr lang="en-US" altLang="zh-CN" sz="1800" dirty="0">
                <a:solidFill>
                  <a:srgbClr val="1F497D"/>
                </a:solidFill>
              </a:rPr>
              <a:t>word = </a:t>
            </a:r>
            <a:r>
              <a:rPr lang="en-US" altLang="zh-CN" sz="1800" b="1" dirty="0">
                <a:solidFill>
                  <a:srgbClr val="1F497D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altLang="zh-CN" sz="1800" dirty="0">
                <a:solidFill>
                  <a:srgbClr val="1F497D"/>
                </a:solidFill>
              </a:rPr>
              <a:t> halfwords</a:t>
            </a:r>
          </a:p>
          <a:p>
            <a:pPr fontAlgn="auto">
              <a:spcAft>
                <a:spcPts val="0"/>
              </a:spcAft>
            </a:pPr>
            <a:endParaRPr lang="en-US" sz="1700" dirty="0"/>
          </a:p>
          <a:p>
            <a:pPr fontAlgn="auto">
              <a:spcAft>
                <a:spcPts val="0"/>
              </a:spcAft>
            </a:pPr>
            <a:r>
              <a:rPr lang="en-US" sz="1700" dirty="0"/>
              <a:t>By grouping bits together we can store more values</a:t>
            </a:r>
          </a:p>
          <a:p>
            <a:pPr lvl="1" fontAlgn="auto">
              <a:spcAft>
                <a:spcPts val="0"/>
              </a:spcAft>
            </a:pPr>
            <a:r>
              <a:rPr lang="en-US" sz="1400" dirty="0"/>
              <a:t>8 bits = 1 </a:t>
            </a:r>
            <a:r>
              <a:rPr lang="en-US" sz="1400" b="1" dirty="0"/>
              <a:t>byte</a:t>
            </a:r>
          </a:p>
          <a:p>
            <a:pPr lvl="1" fontAlgn="auto">
              <a:spcAft>
                <a:spcPts val="0"/>
              </a:spcAft>
            </a:pPr>
            <a:r>
              <a:rPr lang="en-US" sz="1400" dirty="0"/>
              <a:t>16 bits = 2 bytes = 1 </a:t>
            </a:r>
            <a:r>
              <a:rPr lang="en-US" sz="1400" b="1" dirty="0">
                <a:solidFill>
                  <a:srgbClr val="1F497D"/>
                </a:solidFill>
              </a:rPr>
              <a:t>halfword</a:t>
            </a:r>
          </a:p>
          <a:p>
            <a:pPr lvl="1" fontAlgn="auto">
              <a:spcAft>
                <a:spcPts val="0"/>
              </a:spcAft>
            </a:pPr>
            <a:r>
              <a:rPr lang="en-US" sz="1400" dirty="0"/>
              <a:t>32 bits = 4 bytes = 1 </a:t>
            </a:r>
            <a:r>
              <a:rPr lang="en-US" sz="1400" b="1" dirty="0">
                <a:solidFill>
                  <a:srgbClr val="1F497D"/>
                </a:solidFill>
              </a:rPr>
              <a:t>word</a:t>
            </a:r>
            <a:endParaRPr lang="en-US" sz="1400" dirty="0">
              <a:solidFill>
                <a:srgbClr val="1F497D"/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sz="1700" dirty="0"/>
              <a:t>From software perspective, </a:t>
            </a:r>
            <a:r>
              <a:rPr lang="en-US" sz="1700" dirty="0">
                <a:solidFill>
                  <a:srgbClr val="800000"/>
                </a:solidFill>
              </a:rPr>
              <a:t>memory is an addressable array of </a:t>
            </a:r>
            <a:r>
              <a:rPr lang="en-US" sz="1700" b="1" u="sng" dirty="0">
                <a:solidFill>
                  <a:srgbClr val="800000"/>
                </a:solidFill>
              </a:rPr>
              <a:t>bytes</a:t>
            </a:r>
            <a:r>
              <a:rPr lang="en-US" sz="1700" dirty="0"/>
              <a:t>.</a:t>
            </a:r>
            <a:endParaRPr lang="en-US" dirty="0"/>
          </a:p>
          <a:p>
            <a:pPr lvl="1" fontAlgn="auto">
              <a:spcAft>
                <a:spcPts val="0"/>
              </a:spcAft>
            </a:pPr>
            <a:r>
              <a:rPr lang="en-US" sz="1400" dirty="0"/>
              <a:t>The byte stored at the memory address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0x20000004</a:t>
            </a:r>
            <a:r>
              <a:rPr lang="en-US" sz="1400" dirty="0"/>
              <a:t> is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0b10000100</a:t>
            </a:r>
          </a:p>
          <a:p>
            <a:pPr lvl="1" fontAlgn="auto">
              <a:spcAft>
                <a:spcPts val="0"/>
              </a:spcAft>
            </a:pPr>
            <a:r>
              <a:rPr lang="en-US" sz="1400" dirty="0"/>
              <a:t>A word can only be stored at an address that‘s divisible by 4 </a:t>
            </a:r>
            <a:r>
              <a:rPr lang="zh-CN" altLang="en-US" sz="1400" dirty="0"/>
              <a:t>（</a:t>
            </a:r>
            <a:r>
              <a:rPr lang="en-US" sz="1400" dirty="0"/>
              <a:t>Word-address mod 4 = 0, binary address ends with 00</a:t>
            </a:r>
            <a:r>
              <a:rPr lang="zh-CN" altLang="en-US" sz="1400" dirty="0"/>
              <a:t>）</a:t>
            </a:r>
            <a:endParaRPr lang="en-US" sz="1400" dirty="0"/>
          </a:p>
          <a:p>
            <a:pPr lvl="1" fontAlgn="auto">
              <a:spcAft>
                <a:spcPts val="0"/>
              </a:spcAft>
            </a:pPr>
            <a:r>
              <a:rPr lang="en-US" sz="1400" dirty="0"/>
              <a:t>Memory address of a word is the lowest address of all 4 bytes in that word.</a:t>
            </a:r>
          </a:p>
          <a:p>
            <a:pPr lvl="1" fontAlgn="auto">
              <a:spcAft>
                <a:spcPts val="0"/>
              </a:spcAft>
            </a:pPr>
            <a:r>
              <a:rPr lang="en-US" sz="1400" dirty="0"/>
              <a:t>A halfword can only be stored at an address that‘s divisible by 2 </a:t>
            </a:r>
            <a:r>
              <a:rPr lang="zh-CN" altLang="en-US" sz="1400" dirty="0"/>
              <a:t>（</a:t>
            </a:r>
            <a:r>
              <a:rPr lang="en-US" sz="1400" dirty="0"/>
              <a:t>Halfword-address mod 2 = 0, binary address ends with 0</a:t>
            </a:r>
            <a:r>
              <a:rPr lang="zh-CN" altLang="en-US" sz="1400" dirty="0"/>
              <a:t>）</a:t>
            </a:r>
            <a:endParaRPr lang="en-US" sz="1400" dirty="0"/>
          </a:p>
          <a:p>
            <a:pPr lvl="1" fontAlgn="auto">
              <a:spcAft>
                <a:spcPts val="0"/>
              </a:spcAft>
            </a:pPr>
            <a:r>
              <a:rPr lang="en-US" sz="1400" dirty="0"/>
              <a:t>Memory address of a halfword is the lowest address of all 2 bytes in that word.</a:t>
            </a:r>
          </a:p>
          <a:p>
            <a:pPr lvl="1" fontAlgn="auto">
              <a:spcAft>
                <a:spcPts val="0"/>
              </a:spcAft>
            </a:pPr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8971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r>
              <a:rPr lang="en-US" dirty="0"/>
              <a:t>Halfword access and signed halfword/byte accesses were added to the architecture in v4T, this is the reason the offset field is not as flexible as the normal word/byte load/store - not a problem because these accesses are less common.</a:t>
            </a:r>
          </a:p>
          <a:p>
            <a:endParaRPr lang="en-US" dirty="0"/>
          </a:p>
          <a:p>
            <a:r>
              <a:rPr lang="en-US" dirty="0"/>
              <a:t>Link: diagram on next slide</a:t>
            </a:r>
          </a:p>
        </p:txBody>
      </p:sp>
    </p:spTree>
    <p:extLst>
      <p:ext uri="{BB962C8B-B14F-4D97-AF65-F5344CB8AC3E}">
        <p14:creationId xmlns:p14="http://schemas.microsoft.com/office/powerpoint/2010/main" val="21274030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1605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r>
              <a:rPr lang="en-US"/>
              <a:t>Halfword access and signed halfword/byte accesses were added to the architecture in v4T, this is the reason the offset field is not as flexible as the normal word/byte load/store - not a problem because these accesses are less common.</a:t>
            </a:r>
          </a:p>
          <a:p>
            <a:endParaRPr lang="en-US"/>
          </a:p>
          <a:p>
            <a:r>
              <a:rPr lang="en-US"/>
              <a:t>Link: diagram on next slide</a:t>
            </a:r>
          </a:p>
        </p:txBody>
      </p:sp>
    </p:spTree>
    <p:extLst>
      <p:ext uri="{BB962C8B-B14F-4D97-AF65-F5344CB8AC3E}">
        <p14:creationId xmlns:p14="http://schemas.microsoft.com/office/powerpoint/2010/main" val="22634545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r>
              <a:rPr lang="en-US"/>
              <a:t>Halfword access and signed halfword/byte accesses were added to the architecture in v4T, this is the reason the offset field is not as flexible as the normal word/byte load/store - not a problem because these accesses are less common.</a:t>
            </a:r>
          </a:p>
          <a:p>
            <a:endParaRPr lang="en-US"/>
          </a:p>
          <a:p>
            <a:r>
              <a:rPr lang="en-US"/>
              <a:t>Link: diagram on next slide</a:t>
            </a:r>
          </a:p>
        </p:txBody>
      </p:sp>
    </p:spTree>
    <p:extLst>
      <p:ext uri="{BB962C8B-B14F-4D97-AF65-F5344CB8AC3E}">
        <p14:creationId xmlns:p14="http://schemas.microsoft.com/office/powerpoint/2010/main" val="27184722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1" y="3343003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r>
              <a:rPr lang="en-US"/>
              <a:t>Halfword access and signed halfword/byte accesses were added to the architecture in v4T, this is the reason the offset field is not as flexible as the normal word/byte load/store - not a problem because these accesses are less common.</a:t>
            </a:r>
          </a:p>
          <a:p>
            <a:endParaRPr lang="en-US"/>
          </a:p>
          <a:p>
            <a:r>
              <a:rPr lang="en-US"/>
              <a:t>Link: diagram on next slide</a:t>
            </a:r>
          </a:p>
        </p:txBody>
      </p:sp>
    </p:spTree>
    <p:extLst>
      <p:ext uri="{BB962C8B-B14F-4D97-AF65-F5344CB8AC3E}">
        <p14:creationId xmlns:p14="http://schemas.microsoft.com/office/powerpoint/2010/main" val="225250258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FD = Full Descending</a:t>
            </a:r>
          </a:p>
          <a:p>
            <a:pPr lvl="1"/>
            <a:r>
              <a:rPr 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STMFD/LDMFD = STMDB/LDMIA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ED = Empty Descending</a:t>
            </a:r>
          </a:p>
          <a:p>
            <a:pPr lvl="1"/>
            <a:r>
              <a:rPr 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STMED/LDMED = STMDA/LDMIB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FA = Full Ascending</a:t>
            </a:r>
          </a:p>
          <a:p>
            <a:pPr lvl="1"/>
            <a:r>
              <a:rPr 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STMFA/LDMFA = STMIB/LDMDA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EA = Empty Ascending</a:t>
            </a:r>
          </a:p>
          <a:p>
            <a:pPr lvl="1"/>
            <a:r>
              <a:rPr 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STMEA/LDMEA = STMIA/LDMDB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3576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MOV supports all 8-bit immediate numbers</a:t>
            </a:r>
          </a:p>
          <a:p>
            <a:r>
              <a:rPr lang="en-US" sz="1800" dirty="0"/>
              <a:t>Range of 8-bit immediate number: 0 – 255</a:t>
            </a:r>
          </a:p>
          <a:p>
            <a:pPr marL="0" marR="0" lvl="0" indent="0" algn="l" defTabSz="98107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/>
              <a:t>Numbers out of this range but with some patterns can be encoded. Refer to the Slide </a:t>
            </a:r>
            <a:r>
              <a:rPr lang="en-US" sz="1800" dirty="0">
                <a:hlinkClick r:id="rId3" action="ppaction://hlinksldjump"/>
              </a:rPr>
              <a:t>Summary of Pre-index and Post-index</a:t>
            </a: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47376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8139" tIns="44070" rIns="88139" bIns="44070"/>
          <a:lstStyle/>
          <a:p>
            <a:pPr algn="r" defTabSz="88139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EF97FDFF-7B9F-7D4D-BFC0-AAD1F3D3D3CB}" type="slidenum">
              <a:rPr lang="en-US" sz="1200" b="0">
                <a:solidFill>
                  <a:prstClr val="black"/>
                </a:solidFill>
                <a:latin typeface="Calibri"/>
              </a:rPr>
              <a:pPr algn="r" defTabSz="88139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en-US" sz="1200" b="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5306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569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195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700" dirty="0"/>
              <a:t>Two possible byte orderings:</a:t>
            </a:r>
          </a:p>
          <a:p>
            <a:pPr lvl="1"/>
            <a:r>
              <a:rPr lang="en-US" sz="1400" dirty="0">
                <a:solidFill>
                  <a:srgbClr val="FF0000"/>
                </a:solidFill>
              </a:rPr>
              <a:t>Little-endian</a:t>
            </a:r>
            <a:r>
              <a:rPr lang="en-US" sz="1400" dirty="0"/>
              <a:t>: the LSB (Least Significant Byte) is stored at the lowest address.</a:t>
            </a:r>
          </a:p>
          <a:p>
            <a:pPr lvl="1"/>
            <a:r>
              <a:rPr lang="en-US" sz="1400" dirty="0">
                <a:solidFill>
                  <a:srgbClr val="FF0000"/>
                </a:solidFill>
              </a:rPr>
              <a:t>Big-endian</a:t>
            </a:r>
            <a:r>
              <a:rPr lang="en-US" sz="1400" dirty="0"/>
              <a:t>: the LSB (Least Significant Byte) is stored at the highest address.</a:t>
            </a:r>
          </a:p>
          <a:p>
            <a:pPr lvl="1"/>
            <a:r>
              <a:rPr lang="en-US" sz="1400" dirty="0"/>
              <a:t>Intel processors use Little-Endian; ARM processors can be configured as either Little- or Big-endian; </a:t>
            </a:r>
            <a:r>
              <a:rPr lang="en-GB" sz="1400" dirty="0"/>
              <a:t>STM32 microcontrollers based on ARM Cortex-M3 use little-endian</a:t>
            </a:r>
          </a:p>
          <a:p>
            <a:endParaRPr lang="en-GB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827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300" dirty="0"/>
          </a:p>
          <a:p>
            <a:pPr lvl="1"/>
            <a:endParaRPr lang="en-US" sz="1900" dirty="0"/>
          </a:p>
          <a:p>
            <a:pPr lvl="1"/>
            <a:r>
              <a:rPr lang="en-US" sz="1900" dirty="0"/>
              <a:t>the LSB (Least Significant Byte) is stored at the lowest address.</a:t>
            </a:r>
          </a:p>
          <a:p>
            <a:pPr lvl="1"/>
            <a:r>
              <a:rPr lang="en-US" sz="1900" dirty="0">
                <a:solidFill>
                  <a:srgbClr val="FF0000"/>
                </a:solidFill>
              </a:rPr>
              <a:t>Big-endian</a:t>
            </a:r>
            <a:r>
              <a:rPr lang="en-US" sz="1900" dirty="0"/>
              <a:t>: the LSB (Least Significant Byte) is stored at the highest address.</a:t>
            </a:r>
          </a:p>
          <a:p>
            <a:pPr lvl="1"/>
            <a:r>
              <a:rPr lang="en-US" sz="1900" dirty="0"/>
              <a:t>Intel processors use Little-Endian; ARM processors can be configured as either Little- or Big-endian; </a:t>
            </a:r>
            <a:r>
              <a:rPr lang="en-GB" sz="1900" dirty="0"/>
              <a:t>STM32 microcontrollers based on ARM Cortex-M3 use little-endian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lIns="88139" tIns="44070" rIns="88139" bIns="44070"/>
          <a:lstStyle/>
          <a:p>
            <a:fld id="{D624DF53-3DD3-9F45-9E7E-472B96F1AB8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546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2" y="3343004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r>
              <a:rPr lang="en-US" dirty="0"/>
              <a:t>Halfword access and signed halfword/byte accesses were added to the architecture in v4T, this is the reason the offset field is not as flexible as the normal word/byte load/store - not a problem because these accesses are less common.</a:t>
            </a:r>
          </a:p>
          <a:p>
            <a:endParaRPr lang="en-US" dirty="0"/>
          </a:p>
          <a:p>
            <a:r>
              <a:rPr lang="en-US" dirty="0"/>
              <a:t>Link: diagram on next slide</a:t>
            </a:r>
          </a:p>
        </p:txBody>
      </p:sp>
    </p:spTree>
    <p:extLst>
      <p:ext uri="{BB962C8B-B14F-4D97-AF65-F5344CB8AC3E}">
        <p14:creationId xmlns:p14="http://schemas.microsoft.com/office/powerpoint/2010/main" val="683511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A00D299-558C-468E-A8B3-0F5C3BFA45F9}" type="datetime1">
              <a:rPr lang="en-US" smtClean="0"/>
              <a:pPr/>
              <a:t>3/15/2026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>
            <a:lvl1pPr>
              <a:defRPr sz="1800"/>
            </a:lvl1pPr>
          </a:lstStyle>
          <a:p>
            <a:fld id="{AEE14D4A-FE32-40AF-B06D-E9622816B1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D175-8905-42BE-8088-EB39001CF9E2}" type="datetime1">
              <a:rPr lang="en-US" smtClean="0"/>
              <a:pPr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A8DD-1B66-47DA-8A31-5DCDA0DEF224}" type="datetime1">
              <a:rPr lang="en-US" smtClean="0"/>
              <a:pPr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BFB9-75E0-4A72-9D54-3C687B559A4D}" type="datetime1">
              <a:rPr lang="en-US" smtClean="0"/>
              <a:pPr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E470CD76-7AB7-4744-8178-DC5367B833CD}" type="datetime1">
              <a:rPr lang="en-US" smtClean="0"/>
              <a:pPr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FC63-82A8-4ACC-B2CB-6D46E8B59216}" type="datetime1">
              <a:rPr lang="en-US" smtClean="0"/>
              <a:pPr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9B8A6-94F4-4AF6-98DE-0FFC617E1C31}" type="datetime1">
              <a:rPr lang="en-US" smtClean="0"/>
              <a:pPr/>
              <a:t>3/15/2026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F4FC-8D0E-4C14-A02E-A429C4519FEF}" type="datetime1">
              <a:rPr lang="en-US" smtClean="0"/>
              <a:pPr/>
              <a:t>3/15/2026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DC487-A287-485A-B215-4EC98DD3E443}" type="datetime1">
              <a:rPr lang="en-US" smtClean="0"/>
              <a:pPr/>
              <a:t>3/15/2026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9AC6-4AC4-4D5F-9A1B-0E1C0FF133F9}" type="datetime1">
              <a:rPr lang="en-US" smtClean="0"/>
              <a:pPr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F4EF9-9AC8-4842-AFC3-C27337CCABE8}" type="datetime1">
              <a:rPr lang="en-US" smtClean="0"/>
              <a:pPr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DF0DD18-6EB7-49F7-A70C-A012EDB48BDB}" type="datetime1">
              <a:rPr lang="en-US" smtClean="0"/>
              <a:pPr/>
              <a:t>3/15/2026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>
    <p:pull dir="ru"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eece.maine.edu/~zhu/boo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tfV3HsHwk4&amp;list=PLRJhV4hUhIymmp5CCeIFPyxbknsdcXCc8&amp;index=23" TargetMode="External"/><Relationship Id="rId2" Type="http://schemas.openxmlformats.org/officeDocument/2006/relationships/hyperlink" Target="https://www.youtube.com/watch?v=T1C9Kj_78ek&amp;list=PLRJhV4hUhIymmp5CCeIFPyxbknsdcXCc8&amp;index=22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H4xoaOlNSJo" TargetMode="External"/><Relationship Id="rId4" Type="http://schemas.openxmlformats.org/officeDocument/2006/relationships/hyperlink" Target="https://www.youtube.com/watch?v=zgkxPdPkxa8&amp;list=PLRJhV4hUhIymmp5CCeIFPyxbknsdcXCc8&amp;index=2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CC8E-A1B6-4F03-86F4-7DF2A440C9C6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828800" y="337547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Bookman Old Style (Headings)"/>
              </a:rPr>
              <a:t>Embedded Systems with ARM Cortex-M Microcontrollers in Assembly Language and 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3343" y="1828800"/>
            <a:ext cx="26060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C00000"/>
                </a:solidFill>
              </a:rPr>
              <a:t>Chapter 5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Memory Access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219200" y="5124450"/>
            <a:ext cx="6858000" cy="5334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None/>
              <a:defRPr kumimoji="0" sz="2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None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None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None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Fall 2025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>
            <a:noAutofit/>
          </a:bodyPr>
          <a:lstStyle/>
          <a:p>
            <a:r>
              <a:rPr lang="en-US" sz="2000" dirty="0"/>
              <a:t>Z. Gu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4636B5-1A15-392F-777F-ACB6D0BF1A0E}"/>
              </a:ext>
            </a:extLst>
          </p:cNvPr>
          <p:cNvSpPr txBox="1"/>
          <p:nvPr/>
        </p:nvSpPr>
        <p:spPr>
          <a:xfrm>
            <a:off x="709138" y="6259175"/>
            <a:ext cx="7725724" cy="461665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rgbClr val="4BACC6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Light"/>
                <a:ea typeface="华文新魏" panose="02010800040101010101" pitchFamily="2" charset="-122"/>
                <a:cs typeface="+mn-cs"/>
              </a:rPr>
              <a:t>Acknowledgement: Lecture slides based on Embedded Systems with ARM Cortex-M Microcontrollers in Assembly Language and C, University of Maine </a:t>
            </a: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Light"/>
                <a:ea typeface="华文新魏" panose="02010800040101010101" pitchFamily="2" charset="-122"/>
                <a:cs typeface="+mn-cs"/>
                <a:hlinkClick r:id="rId3"/>
              </a:rPr>
              <a:t>https://web.eece.maine.edu/~zhu/book/</a:t>
            </a: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Light"/>
                <a:ea typeface="华文新魏" panose="02010800040101010101" pitchFamily="2" charset="-122"/>
                <a:cs typeface="+mn-cs"/>
              </a:rPr>
              <a:t> </a:t>
            </a:r>
            <a:endParaRPr kumimoji="0" lang="en-SE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Ligh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91A08E28-A3F8-4D29-AE8D-4F5B8A5E8B73}" type="slidenum">
              <a:rPr lang="en-US" altLang="zh-TW" smtClean="0">
                <a:solidFill>
                  <a:srgbClr val="C00000"/>
                </a:solidFill>
              </a:rPr>
              <a:pPr/>
              <a:t>10</a:t>
            </a:fld>
            <a:endParaRPr lang="en-US" altLang="zh-TW" dirty="0">
              <a:solidFill>
                <a:srgbClr val="C00000"/>
              </a:solidFill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ea typeface="PMingLiU" pitchFamily="18" charset="-120"/>
              </a:rPr>
              <a:t>Endianess</a:t>
            </a:r>
            <a:endParaRPr lang="zh-TW" altLang="en-US">
              <a:ea typeface="PMingLiU" pitchFamily="18" charset="-12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935275" y="1717830"/>
            <a:ext cx="0" cy="209212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9233" y="1325416"/>
            <a:ext cx="1895077" cy="4953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High address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400" y="3816813"/>
            <a:ext cx="1856910" cy="4953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Low address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2887108" y="1312224"/>
            <a:ext cx="1523784" cy="1974442"/>
            <a:chOff x="2042699" y="4330762"/>
            <a:chExt cx="1113536" cy="1472105"/>
          </a:xfrm>
        </p:grpSpPr>
        <p:pic>
          <p:nvPicPr>
            <p:cNvPr id="26" name="Picture 2" descr="http://pngimg.com/upload/egg_PNG12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>
              <a:off x="1863414" y="4510047"/>
              <a:ext cx="1472105" cy="11135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2115894" y="4743425"/>
              <a:ext cx="914400" cy="527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Little-Endian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392009" y="4367817"/>
              <a:ext cx="5549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MSB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348129" y="5421460"/>
              <a:ext cx="4956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LSB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786974" y="1325416"/>
            <a:ext cx="1486230" cy="1925780"/>
            <a:chOff x="3818752" y="4334996"/>
            <a:chExt cx="1086093" cy="1435824"/>
          </a:xfrm>
        </p:grpSpPr>
        <p:pic>
          <p:nvPicPr>
            <p:cNvPr id="22" name="Picture 2" descr="http://pngimg.com/upload/egg_PNG12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H="1">
              <a:off x="3643887" y="4509861"/>
              <a:ext cx="1435824" cy="10860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/>
            <p:cNvSpPr txBox="1"/>
            <p:nvPr/>
          </p:nvSpPr>
          <p:spPr>
            <a:xfrm>
              <a:off x="3904599" y="4774427"/>
              <a:ext cx="914400" cy="527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0041FF"/>
                  </a:solidFill>
                </a:rPr>
                <a:t>Big-Endian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159281" y="4404871"/>
              <a:ext cx="4956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LSB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165615" y="5397049"/>
              <a:ext cx="5549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MSB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990360" y="3327230"/>
            <a:ext cx="1599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LSB is at lower address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94639" y="3320743"/>
            <a:ext cx="1599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1FF"/>
                </a:solidFill>
              </a:rPr>
              <a:t>MSB is at lower address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75898" y="4216050"/>
            <a:ext cx="3097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onsolas" panose="020B0609020204030204" pitchFamily="49" charset="0"/>
              </a:rPr>
              <a:t>uint32_t a = 0x87654321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2638582" y="5294531"/>
            <a:ext cx="3111500" cy="457200"/>
            <a:chOff x="2638582" y="5294531"/>
            <a:chExt cx="3111500" cy="457200"/>
          </a:xfrm>
        </p:grpSpPr>
        <p:sp>
          <p:nvSpPr>
            <p:cNvPr id="30726" name="Rectangle 4"/>
            <p:cNvSpPr>
              <a:spLocks noChangeArrowheads="1"/>
            </p:cNvSpPr>
            <p:nvPr/>
          </p:nvSpPr>
          <p:spPr bwMode="auto">
            <a:xfrm>
              <a:off x="2638582" y="5300881"/>
              <a:ext cx="3111500" cy="4445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solidFill>
                  <a:srgbClr val="C00000"/>
                </a:solidFill>
              </a:endParaRPr>
            </a:p>
          </p:txBody>
        </p:sp>
        <p:sp>
          <p:nvSpPr>
            <p:cNvPr id="30727" name="Line 5"/>
            <p:cNvSpPr>
              <a:spLocks noChangeShapeType="1"/>
            </p:cNvSpPr>
            <p:nvPr/>
          </p:nvSpPr>
          <p:spPr bwMode="auto">
            <a:xfrm>
              <a:off x="4156232" y="5294531"/>
              <a:ext cx="0" cy="457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28" name="Line 6"/>
            <p:cNvSpPr>
              <a:spLocks noChangeShapeType="1"/>
            </p:cNvSpPr>
            <p:nvPr/>
          </p:nvSpPr>
          <p:spPr bwMode="auto">
            <a:xfrm>
              <a:off x="3394232" y="5294531"/>
              <a:ext cx="0" cy="457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29" name="Line 7"/>
            <p:cNvSpPr>
              <a:spLocks noChangeShapeType="1"/>
            </p:cNvSpPr>
            <p:nvPr/>
          </p:nvSpPr>
          <p:spPr bwMode="auto">
            <a:xfrm>
              <a:off x="4918232" y="5294531"/>
              <a:ext cx="0" cy="457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2661232" y="5324468"/>
              <a:ext cx="3060507" cy="389736"/>
              <a:chOff x="2661232" y="5162239"/>
              <a:chExt cx="3060507" cy="389736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2661232" y="5182643"/>
                <a:ext cx="7360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0x87</a:t>
                </a: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3410281" y="5179215"/>
                <a:ext cx="7360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0x65</a:t>
                </a: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4203950" y="5169041"/>
                <a:ext cx="7360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0x43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4985640" y="5162239"/>
                <a:ext cx="7360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0x21</a:t>
                </a:r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1052750" y="2119886"/>
            <a:ext cx="862242" cy="1232068"/>
            <a:chOff x="1005186" y="2119886"/>
            <a:chExt cx="835970" cy="1232068"/>
          </a:xfrm>
        </p:grpSpPr>
        <p:sp>
          <p:nvSpPr>
            <p:cNvPr id="8" name="TextBox 7"/>
            <p:cNvSpPr txBox="1"/>
            <p:nvPr/>
          </p:nvSpPr>
          <p:spPr>
            <a:xfrm>
              <a:off x="1005186" y="3044177"/>
              <a:ext cx="832903" cy="30777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byte 0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008252" y="2738633"/>
              <a:ext cx="832904" cy="30777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byte 1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007025" y="2431094"/>
              <a:ext cx="832903" cy="30777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byte 2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007025" y="2119886"/>
              <a:ext cx="832903" cy="30777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byte 3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94308" y="4319037"/>
            <a:ext cx="5329582" cy="2284821"/>
            <a:chOff x="594308" y="4319037"/>
            <a:chExt cx="5329582" cy="2284821"/>
          </a:xfrm>
        </p:grpSpPr>
        <p:sp>
          <p:nvSpPr>
            <p:cNvPr id="30732" name="Rectangle 10"/>
            <p:cNvSpPr>
              <a:spLocks noChangeArrowheads="1"/>
            </p:cNvSpPr>
            <p:nvPr/>
          </p:nvSpPr>
          <p:spPr bwMode="auto">
            <a:xfrm>
              <a:off x="2631322" y="5000383"/>
              <a:ext cx="3292568" cy="28674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63500" tIns="25400" rIns="63500" bIns="2540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altLang="zh-TW" sz="1800" dirty="0">
                  <a:solidFill>
                    <a:srgbClr val="FF0000"/>
                  </a:solidFill>
                  <a:latin typeface="Arial" pitchFamily="34" charset="0"/>
                </a:rPr>
                <a:t>byte 3   byte 2   byte 1  byte 0</a:t>
              </a:r>
            </a:p>
          </p:txBody>
        </p:sp>
        <p:sp>
          <p:nvSpPr>
            <p:cNvPr id="30733" name="Rectangle 11"/>
            <p:cNvSpPr>
              <a:spLocks noChangeArrowheads="1"/>
            </p:cNvSpPr>
            <p:nvPr/>
          </p:nvSpPr>
          <p:spPr bwMode="auto">
            <a:xfrm>
              <a:off x="594308" y="4319037"/>
              <a:ext cx="1788459" cy="29367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63500" tIns="25400" rIns="63500" bIns="2540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altLang="zh-TW" sz="1800" i="1" dirty="0">
                  <a:solidFill>
                    <a:srgbClr val="FF0000"/>
                  </a:solidFill>
                  <a:latin typeface="Arial" pitchFamily="34" charset="0"/>
                </a:rPr>
                <a:t>Little-Endian</a:t>
              </a:r>
              <a:endParaRPr lang="en-US" altLang="zh-TW" sz="1800" i="1" u="sng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794456" y="4597599"/>
              <a:ext cx="1533038" cy="2006259"/>
              <a:chOff x="794456" y="4597599"/>
              <a:chExt cx="1533038" cy="2006259"/>
            </a:xfrm>
          </p:grpSpPr>
          <p:grpSp>
            <p:nvGrpSpPr>
              <p:cNvPr id="44" name="Group 43"/>
              <p:cNvGrpSpPr/>
              <p:nvPr/>
            </p:nvGrpSpPr>
            <p:grpSpPr>
              <a:xfrm>
                <a:off x="794456" y="4934809"/>
                <a:ext cx="839228" cy="1232068"/>
                <a:chOff x="-5746041" y="2592963"/>
                <a:chExt cx="839228" cy="1232068"/>
              </a:xfrm>
            </p:grpSpPr>
            <p:sp>
              <p:nvSpPr>
                <p:cNvPr id="45" name="TextBox 44"/>
                <p:cNvSpPr txBox="1"/>
                <p:nvPr/>
              </p:nvSpPr>
              <p:spPr>
                <a:xfrm>
                  <a:off x="-5739716" y="3517254"/>
                  <a:ext cx="832903" cy="307777"/>
                </a:xfrm>
                <a:prstGeom prst="rect">
                  <a:avLst/>
                </a:prstGeom>
                <a:noFill/>
                <a:ln w="19050">
                  <a:solidFill>
                    <a:srgbClr val="FF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rgbClr val="FF0000"/>
                      </a:solidFill>
                    </a:rPr>
                    <a:t>0x21</a:t>
                  </a:r>
                </a:p>
              </p:txBody>
            </p:sp>
            <p:sp>
              <p:nvSpPr>
                <p:cNvPr id="46" name="TextBox 45"/>
                <p:cNvSpPr txBox="1"/>
                <p:nvPr/>
              </p:nvSpPr>
              <p:spPr>
                <a:xfrm>
                  <a:off x="-5744813" y="3211710"/>
                  <a:ext cx="832903" cy="307777"/>
                </a:xfrm>
                <a:prstGeom prst="rect">
                  <a:avLst/>
                </a:prstGeom>
                <a:noFill/>
                <a:ln w="19050">
                  <a:solidFill>
                    <a:srgbClr val="FF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rgbClr val="FF0000"/>
                      </a:solidFill>
                    </a:rPr>
                    <a:t>0x43</a:t>
                  </a:r>
                </a:p>
              </p:txBody>
            </p:sp>
            <p:sp>
              <p:nvSpPr>
                <p:cNvPr id="47" name="TextBox 46"/>
                <p:cNvSpPr txBox="1"/>
                <p:nvPr/>
              </p:nvSpPr>
              <p:spPr>
                <a:xfrm>
                  <a:off x="-5746041" y="2904171"/>
                  <a:ext cx="832903" cy="307777"/>
                </a:xfrm>
                <a:prstGeom prst="rect">
                  <a:avLst/>
                </a:prstGeom>
                <a:noFill/>
                <a:ln w="19050">
                  <a:solidFill>
                    <a:srgbClr val="FF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rgbClr val="FF0000"/>
                      </a:solidFill>
                    </a:rPr>
                    <a:t>0x65</a:t>
                  </a:r>
                </a:p>
              </p:txBody>
            </p:sp>
            <p:sp>
              <p:nvSpPr>
                <p:cNvPr id="48" name="TextBox 47"/>
                <p:cNvSpPr txBox="1"/>
                <p:nvPr/>
              </p:nvSpPr>
              <p:spPr>
                <a:xfrm>
                  <a:off x="-5746041" y="2592963"/>
                  <a:ext cx="832903" cy="307777"/>
                </a:xfrm>
                <a:prstGeom prst="rect">
                  <a:avLst/>
                </a:prstGeom>
                <a:noFill/>
                <a:ln w="19050">
                  <a:solidFill>
                    <a:srgbClr val="FF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rgbClr val="FF0000"/>
                      </a:solidFill>
                    </a:rPr>
                    <a:t>0x87</a:t>
                  </a:r>
                </a:p>
              </p:txBody>
            </p:sp>
          </p:grpSp>
          <p:cxnSp>
            <p:nvCxnSpPr>
              <p:cNvPr id="56" name="Straight Arrow Connector 55"/>
              <p:cNvCxnSpPr/>
              <p:nvPr/>
            </p:nvCxnSpPr>
            <p:spPr>
              <a:xfrm flipV="1">
                <a:off x="1754260" y="4830975"/>
                <a:ext cx="11080" cy="1467577"/>
              </a:xfrm>
              <a:prstGeom prst="straightConnector1">
                <a:avLst/>
              </a:prstGeom>
              <a:ln w="1905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TextBox 56"/>
              <p:cNvSpPr txBox="1"/>
              <p:nvPr/>
            </p:nvSpPr>
            <p:spPr>
              <a:xfrm>
                <a:off x="1181026" y="4597599"/>
                <a:ext cx="114646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50" dirty="0">
                    <a:solidFill>
                      <a:srgbClr val="FF0000"/>
                    </a:solidFill>
                  </a:rPr>
                  <a:t>High address</a:t>
                </a: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1181026" y="6349942"/>
                <a:ext cx="106631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50" dirty="0">
                    <a:solidFill>
                      <a:srgbClr val="FF0000"/>
                    </a:solidFill>
                  </a:rPr>
                  <a:t>Low address</a:t>
                </a: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2631322" y="4258745"/>
            <a:ext cx="4862848" cy="2270234"/>
            <a:chOff x="2631322" y="4258745"/>
            <a:chExt cx="4862848" cy="2270234"/>
          </a:xfrm>
        </p:grpSpPr>
        <p:grpSp>
          <p:nvGrpSpPr>
            <p:cNvPr id="14" name="Group 13"/>
            <p:cNvGrpSpPr/>
            <p:nvPr/>
          </p:nvGrpSpPr>
          <p:grpSpPr>
            <a:xfrm>
              <a:off x="2631322" y="4258745"/>
              <a:ext cx="4862848" cy="1853475"/>
              <a:chOff x="2631322" y="4258745"/>
              <a:chExt cx="4862848" cy="1853475"/>
            </a:xfrm>
          </p:grpSpPr>
          <p:sp>
            <p:nvSpPr>
              <p:cNvPr id="30734" name="Rectangle 12"/>
              <p:cNvSpPr>
                <a:spLocks noChangeArrowheads="1"/>
              </p:cNvSpPr>
              <p:nvPr/>
            </p:nvSpPr>
            <p:spPr bwMode="auto">
              <a:xfrm>
                <a:off x="2631322" y="5825475"/>
                <a:ext cx="3372718" cy="286745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63500" tIns="25400" rIns="63500" bIns="25400">
                <a:spAutoFit/>
              </a:bodyPr>
              <a:lstStyle/>
              <a:p>
                <a:pPr>
                  <a:lnSpc>
                    <a:spcPct val="85000"/>
                  </a:lnSpc>
                </a:pPr>
                <a:r>
                  <a:rPr lang="en-US" altLang="zh-TW" sz="1800" dirty="0">
                    <a:solidFill>
                      <a:srgbClr val="0041FF"/>
                    </a:solidFill>
                    <a:latin typeface="Arial" pitchFamily="34" charset="0"/>
                  </a:rPr>
                  <a:t>byte 0   byte 1   byte 2   byte 3</a:t>
                </a:r>
              </a:p>
            </p:txBody>
          </p:sp>
          <p:sp>
            <p:nvSpPr>
              <p:cNvPr id="30735" name="Rectangle 13"/>
              <p:cNvSpPr>
                <a:spLocks noChangeArrowheads="1"/>
              </p:cNvSpPr>
              <p:nvPr/>
            </p:nvSpPr>
            <p:spPr bwMode="auto">
              <a:xfrm>
                <a:off x="6147648" y="4258745"/>
                <a:ext cx="1346522" cy="286745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63500" tIns="25400" rIns="63500" bIns="25400">
                <a:spAutoFit/>
              </a:bodyPr>
              <a:lstStyle/>
              <a:p>
                <a:pPr>
                  <a:lnSpc>
                    <a:spcPct val="85000"/>
                  </a:lnSpc>
                </a:pPr>
                <a:r>
                  <a:rPr lang="en-US" altLang="zh-TW" sz="1800" i="1" dirty="0">
                    <a:solidFill>
                      <a:srgbClr val="0041FF"/>
                    </a:solidFill>
                    <a:latin typeface="Arial" pitchFamily="34" charset="0"/>
                  </a:rPr>
                  <a:t>Big-Endian</a:t>
                </a:r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6530089" y="4936356"/>
              <a:ext cx="839228" cy="1232068"/>
              <a:chOff x="7244808" y="2062252"/>
              <a:chExt cx="839228" cy="1232068"/>
            </a:xfrm>
          </p:grpSpPr>
          <p:sp>
            <p:nvSpPr>
              <p:cNvPr id="50" name="TextBox 49"/>
              <p:cNvSpPr txBox="1"/>
              <p:nvPr/>
            </p:nvSpPr>
            <p:spPr>
              <a:xfrm>
                <a:off x="7251133" y="2986543"/>
                <a:ext cx="832903" cy="307777"/>
              </a:xfrm>
              <a:prstGeom prst="rect">
                <a:avLst/>
              </a:prstGeom>
              <a:noFill/>
              <a:ln w="19050">
                <a:solidFill>
                  <a:srgbClr val="0041FF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0041FF"/>
                    </a:solidFill>
                  </a:rPr>
                  <a:t>0x87</a:t>
                </a: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7246036" y="2680999"/>
                <a:ext cx="832903" cy="307777"/>
              </a:xfrm>
              <a:prstGeom prst="rect">
                <a:avLst/>
              </a:prstGeom>
              <a:noFill/>
              <a:ln w="19050">
                <a:solidFill>
                  <a:srgbClr val="0041FF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0041FF"/>
                    </a:solidFill>
                  </a:rPr>
                  <a:t>0x65</a:t>
                </a: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7244808" y="2373460"/>
                <a:ext cx="832903" cy="307777"/>
              </a:xfrm>
              <a:prstGeom prst="rect">
                <a:avLst/>
              </a:prstGeom>
              <a:noFill/>
              <a:ln w="19050">
                <a:solidFill>
                  <a:srgbClr val="0041FF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0041FF"/>
                    </a:solidFill>
                  </a:rPr>
                  <a:t>0x43</a:t>
                </a: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7244808" y="2062252"/>
                <a:ext cx="832903" cy="307777"/>
              </a:xfrm>
              <a:prstGeom prst="rect">
                <a:avLst/>
              </a:prstGeom>
              <a:noFill/>
              <a:ln w="19050">
                <a:solidFill>
                  <a:srgbClr val="0041FF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0041FF"/>
                    </a:solidFill>
                  </a:rPr>
                  <a:t>0x21</a:t>
                </a:r>
              </a:p>
            </p:txBody>
          </p:sp>
        </p:grpSp>
        <p:cxnSp>
          <p:nvCxnSpPr>
            <p:cNvPr id="54" name="Straight Arrow Connector 53"/>
            <p:cNvCxnSpPr/>
            <p:nvPr/>
          </p:nvCxnSpPr>
          <p:spPr>
            <a:xfrm flipV="1">
              <a:off x="6418432" y="4819685"/>
              <a:ext cx="11080" cy="1467577"/>
            </a:xfrm>
            <a:prstGeom prst="straightConnector1">
              <a:avLst/>
            </a:prstGeom>
            <a:ln w="19050">
              <a:solidFill>
                <a:srgbClr val="0041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6196153" y="4522720"/>
              <a:ext cx="114646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50" dirty="0">
                  <a:solidFill>
                    <a:srgbClr val="0041FF"/>
                  </a:solidFill>
                </a:rPr>
                <a:t>High address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196153" y="6275063"/>
              <a:ext cx="106631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50" dirty="0">
                  <a:solidFill>
                    <a:srgbClr val="0041FF"/>
                  </a:solidFill>
                </a:rPr>
                <a:t>Low address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238551" y="586943"/>
            <a:ext cx="4068935" cy="400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000" dirty="0"/>
              <a:t>Endian: byte order, not bit order!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87400" y="4137972"/>
            <a:ext cx="90566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2719059" y="4712860"/>
            <a:ext cx="2810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Reading from the top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950159" y="6100231"/>
            <a:ext cx="26548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41FF"/>
                </a:solidFill>
              </a:rPr>
              <a:t>Reading from the bottom</a:t>
            </a:r>
          </a:p>
        </p:txBody>
      </p:sp>
    </p:spTree>
    <p:extLst>
      <p:ext uri="{BB962C8B-B14F-4D97-AF65-F5344CB8AC3E}">
        <p14:creationId xmlns:p14="http://schemas.microsoft.com/office/powerpoint/2010/main" val="351771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2" grpId="0" animBg="1"/>
      <p:bldP spid="61" grpId="0"/>
      <p:bldP spid="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91A08E28-A3F8-4D29-AE8D-4F5B8A5E8B73}" type="slidenum">
              <a:rPr lang="en-US" altLang="zh-TW" smtClean="0">
                <a:solidFill>
                  <a:srgbClr val="C00000"/>
                </a:solidFill>
              </a:rPr>
              <a:pPr/>
              <a:t>11</a:t>
            </a:fld>
            <a:endParaRPr lang="en-US" altLang="zh-TW" dirty="0">
              <a:solidFill>
                <a:srgbClr val="C00000"/>
              </a:solidFill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ea typeface="PMingLiU" pitchFamily="18" charset="-120"/>
              </a:rPr>
              <a:t>Endianess</a:t>
            </a:r>
            <a:endParaRPr lang="zh-TW" altLang="en-US">
              <a:ea typeface="PMingLiU" pitchFamily="18" charset="-12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64781B3-1E19-401F-93EB-A108C4962498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219200"/>
            <a:ext cx="8464858" cy="496741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90000"/>
              </a:lnSpc>
              <a:spcAft>
                <a:spcPts val="0"/>
              </a:spcAft>
            </a:pPr>
            <a:r>
              <a:rPr lang="en-US" altLang="zh-TW" sz="2000" b="0" dirty="0">
                <a:solidFill>
                  <a:srgbClr val="C00000"/>
                </a:solidFill>
              </a:rPr>
              <a:t>Little-Endian</a:t>
            </a:r>
          </a:p>
          <a:p>
            <a:pPr lvl="1" fontAlgn="auto">
              <a:lnSpc>
                <a:spcPct val="90000"/>
              </a:lnSpc>
              <a:spcAft>
                <a:spcPts val="0"/>
              </a:spcAft>
            </a:pPr>
            <a:r>
              <a:rPr lang="en-US" altLang="zh-TW" sz="2000" b="0" dirty="0"/>
              <a:t>Least significant byte (LSB) is stored at lowest (least) address of a word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</a:pPr>
            <a:r>
              <a:rPr lang="en-US" altLang="zh-TW" sz="2000" b="0" dirty="0">
                <a:solidFill>
                  <a:srgbClr val="0041FF"/>
                </a:solidFill>
              </a:rPr>
              <a:t>Big-Endian</a:t>
            </a:r>
          </a:p>
          <a:p>
            <a:pPr lvl="1" fontAlgn="auto">
              <a:lnSpc>
                <a:spcPct val="90000"/>
              </a:lnSpc>
              <a:spcAft>
                <a:spcPts val="0"/>
              </a:spcAft>
            </a:pPr>
            <a:r>
              <a:rPr lang="en-US" altLang="zh-TW" sz="2000" b="0" dirty="0"/>
              <a:t>Most significant byte (MSB) is stored at lowest (least) address of a word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</a:pPr>
            <a:r>
              <a:rPr lang="en-US" altLang="zh-TW" sz="2000" b="0" dirty="0"/>
              <a:t>Regardless of endianness, the address of a word is defined as the lowest address of all bytes it occupies.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</a:pPr>
            <a:r>
              <a:rPr lang="en-US" altLang="zh-TW" sz="2000" b="0" dirty="0"/>
              <a:t>ARM is </a:t>
            </a:r>
            <a:r>
              <a:rPr lang="en-US" altLang="zh-TW" sz="2000" b="0" i="1" dirty="0">
                <a:solidFill>
                  <a:srgbClr val="C00000"/>
                </a:solidFill>
              </a:rPr>
              <a:t>Little-Endian by default</a:t>
            </a:r>
            <a:r>
              <a:rPr lang="en-US" altLang="zh-TW" sz="2000" b="0" dirty="0"/>
              <a:t>. </a:t>
            </a:r>
          </a:p>
          <a:p>
            <a:pPr lvl="1" fontAlgn="auto">
              <a:lnSpc>
                <a:spcPct val="90000"/>
              </a:lnSpc>
              <a:spcAft>
                <a:spcPts val="0"/>
              </a:spcAft>
            </a:pPr>
            <a:r>
              <a:rPr lang="en-US" altLang="zh-TW" sz="1700" b="0" dirty="0"/>
              <a:t>It can be made Big-Endian by configuration.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</a:pPr>
            <a:endParaRPr lang="en-US" altLang="zh-TW" sz="2400" b="0" dirty="0"/>
          </a:p>
          <a:p>
            <a:pPr fontAlgn="auto">
              <a:lnSpc>
                <a:spcPct val="90000"/>
              </a:lnSpc>
              <a:spcAft>
                <a:spcPts val="0"/>
              </a:spcAft>
            </a:pPr>
            <a:endParaRPr lang="zh-TW" altLang="en-US" sz="2000" b="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266" y="3893764"/>
            <a:ext cx="6415159" cy="2328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313590" y="4397828"/>
            <a:ext cx="1473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Reading from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the top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46655" y="5863065"/>
            <a:ext cx="1473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FF"/>
                </a:solidFill>
              </a:rPr>
              <a:t>Reading from</a:t>
            </a:r>
          </a:p>
          <a:p>
            <a:pPr algn="ctr"/>
            <a:r>
              <a:rPr lang="en-US" dirty="0">
                <a:solidFill>
                  <a:srgbClr val="0000FF"/>
                </a:solidFill>
              </a:rPr>
              <a:t>the bottom</a:t>
            </a:r>
          </a:p>
        </p:txBody>
      </p:sp>
    </p:spTree>
    <p:extLst>
      <p:ext uri="{BB962C8B-B14F-4D97-AF65-F5344CB8AC3E}">
        <p14:creationId xmlns:p14="http://schemas.microsoft.com/office/powerpoint/2010/main" val="79499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DD9DD-57FD-25FA-A5FC-A91B15121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Endianness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5F284A-63C8-E718-3662-CA2713F54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12</a:t>
            </a:fld>
            <a:endParaRPr kumimoji="0"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1D3D12-2DFF-695D-CF13-F6D90052B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714501"/>
            <a:ext cx="3301604" cy="199191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 sz="2700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B3336A80-AD5F-233D-C88B-06FEB1438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496741"/>
            <a:ext cx="3301604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900" dirty="0">
                <a:latin typeface="Consolas" panose="020B0609020204030204" pitchFamily="49" charset="0"/>
              </a:rPr>
              <a:t>                              Memory     Value</a:t>
            </a:r>
          </a:p>
          <a:p>
            <a:r>
              <a:rPr lang="en-US" altLang="en-US" sz="900" dirty="0">
                <a:latin typeface="Consolas" panose="020B0609020204030204" pitchFamily="49" charset="0"/>
              </a:rPr>
              <a:t>                              Offset  (LSB) (MSB)</a:t>
            </a:r>
          </a:p>
          <a:p>
            <a:r>
              <a:rPr lang="en-US" altLang="en-US" sz="900" dirty="0">
                <a:latin typeface="Consolas" panose="020B0609020204030204" pitchFamily="49" charset="0"/>
              </a:rPr>
              <a:t>                              ======  ===========</a:t>
            </a:r>
          </a:p>
          <a:p>
            <a:r>
              <a:rPr lang="en-US" altLang="en-US" sz="900" dirty="0">
                <a:solidFill>
                  <a:srgbClr val="C00000"/>
                </a:solidFill>
                <a:latin typeface="Consolas" panose="020B0609020204030204" pitchFamily="49" charset="0"/>
              </a:rPr>
              <a:t>uint8_t a  = 1;</a:t>
            </a:r>
            <a:r>
              <a:rPr lang="en-US" altLang="en-US" sz="900" dirty="0">
                <a:latin typeface="Consolas" panose="020B0609020204030204" pitchFamily="49" charset="0"/>
              </a:rPr>
              <a:t>               0x0000  </a:t>
            </a:r>
            <a:r>
              <a:rPr lang="en-US" altLang="en-US" sz="900" dirty="0">
                <a:solidFill>
                  <a:srgbClr val="C00000"/>
                </a:solidFill>
                <a:latin typeface="Consolas" panose="020B0609020204030204" pitchFamily="49" charset="0"/>
              </a:rPr>
              <a:t>01</a:t>
            </a:r>
            <a:r>
              <a:rPr lang="en-US" altLang="en-US" sz="900" dirty="0">
                <a:latin typeface="Consolas" panose="020B0609020204030204" pitchFamily="49" charset="0"/>
              </a:rPr>
              <a:t> </a:t>
            </a:r>
            <a:r>
              <a:rPr lang="en-US" altLang="en-US" sz="900" dirty="0">
                <a:solidFill>
                  <a:srgbClr val="00CC00"/>
                </a:solidFill>
                <a:latin typeface="Consolas" panose="020B0609020204030204" pitchFamily="49" charset="0"/>
              </a:rPr>
              <a:t>02</a:t>
            </a:r>
            <a:r>
              <a:rPr lang="en-US" altLang="en-US" sz="900" dirty="0">
                <a:latin typeface="Consolas" panose="020B0609020204030204" pitchFamily="49" charset="0"/>
              </a:rPr>
              <a:t> </a:t>
            </a:r>
            <a:r>
              <a:rPr lang="en-US" altLang="en-US" sz="900" dirty="0">
                <a:solidFill>
                  <a:srgbClr val="0000FF"/>
                </a:solidFill>
                <a:latin typeface="Consolas" panose="020B0609020204030204" pitchFamily="49" charset="0"/>
              </a:rPr>
              <a:t>FF 00</a:t>
            </a:r>
          </a:p>
          <a:p>
            <a:r>
              <a:rPr lang="en-US" altLang="en-US" sz="900" dirty="0">
                <a:solidFill>
                  <a:srgbClr val="00CC00"/>
                </a:solidFill>
                <a:latin typeface="Consolas" panose="020B0609020204030204" pitchFamily="49" charset="0"/>
              </a:rPr>
              <a:t>uint8_t b  = 2;</a:t>
            </a:r>
          </a:p>
          <a:p>
            <a:r>
              <a:rPr lang="en-US" altLang="en-US" sz="900" dirty="0">
                <a:solidFill>
                  <a:srgbClr val="0000FF"/>
                </a:solidFill>
                <a:latin typeface="Consolas" panose="020B0609020204030204" pitchFamily="49" charset="0"/>
              </a:rPr>
              <a:t>uint16_t c = 255; // 0x00FF</a:t>
            </a:r>
          </a:p>
          <a:p>
            <a:r>
              <a:rPr lang="en-US" altLang="en-US" sz="900" dirty="0">
                <a:solidFill>
                  <a:srgbClr val="7030A0"/>
                </a:solidFill>
                <a:latin typeface="Consolas" panose="020B0609020204030204" pitchFamily="49" charset="0"/>
              </a:rPr>
              <a:t>uint32_t d = 0x12345678;</a:t>
            </a:r>
            <a:r>
              <a:rPr lang="en-US" altLang="en-US" sz="900" dirty="0">
                <a:latin typeface="Consolas" panose="020B0609020204030204" pitchFamily="49" charset="0"/>
              </a:rPr>
              <a:t>      0x0004  </a:t>
            </a:r>
            <a:r>
              <a:rPr lang="en-US" altLang="en-US" sz="900" dirty="0">
                <a:solidFill>
                  <a:srgbClr val="7030A0"/>
                </a:solidFill>
                <a:latin typeface="Consolas" panose="020B0609020204030204" pitchFamily="49" charset="0"/>
              </a:rPr>
              <a:t>78 56 34 12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0D97DCAA-7B22-7D1D-DC62-7B3DD7450387}"/>
              </a:ext>
            </a:extLst>
          </p:cNvPr>
          <p:cNvSpPr txBox="1">
            <a:spLocks/>
          </p:cNvSpPr>
          <p:nvPr/>
        </p:nvSpPr>
        <p:spPr>
          <a:xfrm>
            <a:off x="457200" y="1820465"/>
            <a:ext cx="3200400" cy="742950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950"/>
              <a:t>Little-Endian</a:t>
            </a:r>
          </a:p>
          <a:p>
            <a:pPr lvl="1"/>
            <a:r>
              <a:rPr lang="en-US" altLang="en-US" sz="1725"/>
              <a:t>LSB is at lower address</a:t>
            </a:r>
            <a:endParaRPr lang="en-US" altLang="en-US" sz="1725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76DC6AB8-4346-7881-19B3-F249E4C4AD0B}"/>
              </a:ext>
            </a:extLst>
          </p:cNvPr>
          <p:cNvSpPr txBox="1">
            <a:spLocks/>
          </p:cNvSpPr>
          <p:nvPr/>
        </p:nvSpPr>
        <p:spPr bwMode="auto">
          <a:xfrm>
            <a:off x="457200" y="3820715"/>
            <a:ext cx="341376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57175" indent="-257175">
              <a:spcBef>
                <a:spcPct val="20000"/>
              </a:spcBef>
              <a:buFontTx/>
              <a:buChar char="•"/>
              <a:defRPr/>
            </a:pPr>
            <a:r>
              <a:rPr lang="en-US" sz="2100" kern="0" dirty="0">
                <a:latin typeface="+mn-lt"/>
                <a:ea typeface="ＭＳ Ｐゴシック" pitchFamily="-107" charset="-128"/>
                <a:cs typeface="ＭＳ Ｐゴシック" pitchFamily="-107" charset="-128"/>
              </a:rPr>
              <a:t>Big-</a:t>
            </a:r>
            <a:r>
              <a:rPr lang="en-US" sz="2100" kern="0" dirty="0" err="1">
                <a:latin typeface="+mn-lt"/>
                <a:ea typeface="ＭＳ Ｐゴシック" pitchFamily="-107" charset="-128"/>
                <a:cs typeface="ＭＳ Ｐゴシック" pitchFamily="-107" charset="-128"/>
              </a:rPr>
              <a:t>Endian</a:t>
            </a:r>
            <a:endParaRPr lang="en-US" sz="2100" kern="0" dirty="0">
              <a:latin typeface="+mn-lt"/>
              <a:ea typeface="ＭＳ Ｐゴシック" pitchFamily="-107" charset="-128"/>
              <a:cs typeface="ＭＳ Ｐゴシック" pitchFamily="-107" charset="-128"/>
            </a:endParaRPr>
          </a:p>
          <a:p>
            <a:pPr marL="557213" lvl="1" indent="-214313">
              <a:spcBef>
                <a:spcPct val="20000"/>
              </a:spcBef>
              <a:buFontTx/>
              <a:buChar char="–"/>
              <a:defRPr/>
            </a:pPr>
            <a:r>
              <a:rPr lang="en-US" sz="1800" kern="0" dirty="0">
                <a:latin typeface="+mn-lt"/>
                <a:ea typeface="ＭＳ Ｐゴシック" pitchFamily="-107" charset="-128"/>
                <a:cs typeface="ＭＳ Ｐゴシック" pitchFamily="-107" charset="-128"/>
              </a:rPr>
              <a:t>MSB is at lower address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7826439B-04E7-B2F9-3FFF-7C7DCEBF6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496991"/>
            <a:ext cx="3301604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49400" algn="l"/>
              </a:tabLst>
              <a:defRPr sz="3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900">
                <a:latin typeface="Consolas" panose="020B0609020204030204" pitchFamily="49" charset="0"/>
              </a:rPr>
              <a:t>                              Memory     Value</a:t>
            </a:r>
          </a:p>
          <a:p>
            <a:r>
              <a:rPr lang="en-US" altLang="en-US" sz="900">
                <a:latin typeface="Consolas" panose="020B0609020204030204" pitchFamily="49" charset="0"/>
              </a:rPr>
              <a:t>                              Offset  (LSB) (MSB)</a:t>
            </a:r>
          </a:p>
          <a:p>
            <a:r>
              <a:rPr lang="en-US" altLang="en-US" sz="900">
                <a:latin typeface="Consolas" panose="020B0609020204030204" pitchFamily="49" charset="0"/>
              </a:rPr>
              <a:t>                              ======  ===========</a:t>
            </a:r>
          </a:p>
          <a:p>
            <a:r>
              <a:rPr lang="en-US" altLang="en-US" sz="900">
                <a:solidFill>
                  <a:srgbClr val="C00000"/>
                </a:solidFill>
                <a:latin typeface="Consolas" panose="020B0609020204030204" pitchFamily="49" charset="0"/>
              </a:rPr>
              <a:t>uint8_t a  = 1;</a:t>
            </a:r>
            <a:r>
              <a:rPr lang="en-US" altLang="en-US" sz="900">
                <a:latin typeface="Consolas" panose="020B0609020204030204" pitchFamily="49" charset="0"/>
              </a:rPr>
              <a:t>               0x0000  </a:t>
            </a:r>
            <a:r>
              <a:rPr lang="en-US" altLang="en-US" sz="900">
                <a:solidFill>
                  <a:srgbClr val="C00000"/>
                </a:solidFill>
                <a:latin typeface="Consolas" panose="020B0609020204030204" pitchFamily="49" charset="0"/>
              </a:rPr>
              <a:t>01</a:t>
            </a:r>
            <a:r>
              <a:rPr lang="en-US" altLang="en-US" sz="900">
                <a:latin typeface="Consolas" panose="020B0609020204030204" pitchFamily="49" charset="0"/>
              </a:rPr>
              <a:t> </a:t>
            </a:r>
            <a:r>
              <a:rPr lang="en-US" altLang="en-US" sz="900">
                <a:solidFill>
                  <a:srgbClr val="00CC00"/>
                </a:solidFill>
                <a:latin typeface="Consolas" panose="020B0609020204030204" pitchFamily="49" charset="0"/>
              </a:rPr>
              <a:t>02</a:t>
            </a:r>
            <a:r>
              <a:rPr lang="en-US" altLang="en-US" sz="900">
                <a:latin typeface="Consolas" panose="020B0609020204030204" pitchFamily="49" charset="0"/>
              </a:rPr>
              <a:t> </a:t>
            </a:r>
            <a:r>
              <a:rPr lang="en-US" altLang="en-US" sz="900">
                <a:solidFill>
                  <a:srgbClr val="0000FF"/>
                </a:solidFill>
                <a:latin typeface="Consolas" panose="020B0609020204030204" pitchFamily="49" charset="0"/>
              </a:rPr>
              <a:t>00 FF</a:t>
            </a:r>
          </a:p>
          <a:p>
            <a:r>
              <a:rPr lang="en-US" altLang="en-US" sz="900">
                <a:solidFill>
                  <a:srgbClr val="00CC00"/>
                </a:solidFill>
                <a:latin typeface="Consolas" panose="020B0609020204030204" pitchFamily="49" charset="0"/>
              </a:rPr>
              <a:t>uint8_t b  = 2;</a:t>
            </a:r>
          </a:p>
          <a:p>
            <a:r>
              <a:rPr lang="en-US" altLang="en-US" sz="900">
                <a:solidFill>
                  <a:srgbClr val="0000FF"/>
                </a:solidFill>
                <a:latin typeface="Consolas" panose="020B0609020204030204" pitchFamily="49" charset="0"/>
              </a:rPr>
              <a:t>uint16_t c = 255; // 0x00FF</a:t>
            </a:r>
          </a:p>
          <a:p>
            <a:r>
              <a:rPr lang="en-US" altLang="en-US" sz="900">
                <a:solidFill>
                  <a:srgbClr val="7030A0"/>
                </a:solidFill>
                <a:latin typeface="Consolas" panose="020B0609020204030204" pitchFamily="49" charset="0"/>
              </a:rPr>
              <a:t>uint32_t d = 0x12345678;</a:t>
            </a:r>
            <a:r>
              <a:rPr lang="en-US" altLang="en-US" sz="900">
                <a:latin typeface="Consolas" panose="020B0609020204030204" pitchFamily="49" charset="0"/>
              </a:rPr>
              <a:t>      0x0004  </a:t>
            </a:r>
            <a:r>
              <a:rPr lang="en-US" altLang="en-US" sz="900">
                <a:solidFill>
                  <a:srgbClr val="7030A0"/>
                </a:solidFill>
                <a:latin typeface="Consolas" panose="020B0609020204030204" pitchFamily="49" charset="0"/>
              </a:rPr>
              <a:t>12 34 56 78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2B8BD3D6-531D-3875-8CD3-DD211D1E0EAA}"/>
              </a:ext>
            </a:extLst>
          </p:cNvPr>
          <p:cNvSpPr txBox="1">
            <a:spLocks noChangeArrowheads="1"/>
          </p:cNvSpPr>
          <p:nvPr/>
        </p:nvSpPr>
        <p:spPr>
          <a:xfrm>
            <a:off x="4057650" y="1805225"/>
            <a:ext cx="4761808" cy="35097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For uint8_t a and b, each with size of 1 Byte: No difference</a:t>
            </a:r>
          </a:p>
          <a:p>
            <a:r>
              <a:rPr lang="en-US" sz="1800" dirty="0">
                <a:solidFill>
                  <a:srgbClr val="FF0000"/>
                </a:solidFill>
              </a:rPr>
              <a:t>Little-endian</a:t>
            </a:r>
            <a:r>
              <a:rPr lang="en-US" sz="1800" dirty="0"/>
              <a:t>: </a:t>
            </a:r>
          </a:p>
          <a:p>
            <a:pPr lvl="1"/>
            <a:r>
              <a:rPr lang="en-US" sz="1500" dirty="0"/>
              <a:t>For uint16_t c with size of 2 Bytes: LSB FF is at lower address and MSB 00 is at higher address</a:t>
            </a:r>
          </a:p>
          <a:p>
            <a:pPr lvl="1"/>
            <a:r>
              <a:rPr lang="en-US" sz="1500" dirty="0"/>
              <a:t>For uint32_t d with size of 4 Bytes: LSB 78 is at lower address and MSB 12 is at higher address.</a:t>
            </a:r>
          </a:p>
          <a:p>
            <a:r>
              <a:rPr lang="en-US" sz="1800" dirty="0">
                <a:solidFill>
                  <a:srgbClr val="FF0000"/>
                </a:solidFill>
              </a:rPr>
              <a:t>Big-endian</a:t>
            </a:r>
            <a:r>
              <a:rPr lang="en-US" sz="1800" dirty="0"/>
              <a:t>: </a:t>
            </a:r>
          </a:p>
          <a:p>
            <a:pPr lvl="1"/>
            <a:r>
              <a:rPr lang="en-US" sz="1500" dirty="0"/>
              <a:t>For uint16_t c with size of 2 Bytes: LSB FF is at </a:t>
            </a:r>
            <a:r>
              <a:rPr lang="en-US" sz="1500" dirty="0">
                <a:solidFill>
                  <a:srgbClr val="FF0000"/>
                </a:solidFill>
              </a:rPr>
              <a:t>higher</a:t>
            </a:r>
            <a:r>
              <a:rPr lang="en-US" sz="1500" dirty="0"/>
              <a:t> address and MSB 00 is at </a:t>
            </a:r>
            <a:r>
              <a:rPr lang="en-US" sz="1500" dirty="0">
                <a:solidFill>
                  <a:srgbClr val="FF0000"/>
                </a:solidFill>
              </a:rPr>
              <a:t>lower</a:t>
            </a:r>
            <a:r>
              <a:rPr lang="en-US" sz="1500" dirty="0"/>
              <a:t> address</a:t>
            </a:r>
          </a:p>
          <a:p>
            <a:pPr lvl="1"/>
            <a:r>
              <a:rPr lang="en-US" sz="1500" dirty="0"/>
              <a:t>For uint32_t d with size of 4 Bytes: LSB 78 is at </a:t>
            </a:r>
            <a:r>
              <a:rPr lang="en-US" sz="1500" dirty="0">
                <a:solidFill>
                  <a:srgbClr val="FF0000"/>
                </a:solidFill>
              </a:rPr>
              <a:t>higher</a:t>
            </a:r>
            <a:r>
              <a:rPr lang="en-US" sz="1500" dirty="0"/>
              <a:t> address and MSB 12 is at </a:t>
            </a:r>
            <a:r>
              <a:rPr lang="en-US" sz="1500" dirty="0">
                <a:solidFill>
                  <a:srgbClr val="FF0000"/>
                </a:solidFill>
              </a:rPr>
              <a:t>lower</a:t>
            </a:r>
            <a:r>
              <a:rPr lang="en-US" sz="1500" dirty="0"/>
              <a:t> address.</a:t>
            </a:r>
          </a:p>
          <a:p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1149374474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build="p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1027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1028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Rectangle 1029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103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defTabSz="938213"/>
            <a:r>
              <a:rPr lang="en-US" dirty="0"/>
              <a:t>Example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801708"/>
              </p:ext>
            </p:extLst>
          </p:nvPr>
        </p:nvGraphicFramePr>
        <p:xfrm>
          <a:off x="4888627" y="2689090"/>
          <a:ext cx="3798173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3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Memory</a:t>
                      </a:r>
                      <a:r>
                        <a:rPr lang="en-US" sz="2800" baseline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baseline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Data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0xA7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0x90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0x8C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0xEE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974851" y="3260098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3237" y="1529451"/>
            <a:ext cx="381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If Big-Endian is used, the word stored at address 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r>
              <a:rPr lang="en-US" sz="2400" dirty="0"/>
              <a:t> is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A5FB4D-594C-9853-7F5E-FBB8A9CC2E2B}"/>
              </a:ext>
            </a:extLst>
          </p:cNvPr>
          <p:cNvSpPr/>
          <p:nvPr/>
        </p:nvSpPr>
        <p:spPr>
          <a:xfrm>
            <a:off x="1068814" y="5673547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513351-C241-9619-5193-8ECBEDBF9229}"/>
              </a:ext>
            </a:extLst>
          </p:cNvPr>
          <p:cNvSpPr txBox="1"/>
          <p:nvPr/>
        </p:nvSpPr>
        <p:spPr>
          <a:xfrm>
            <a:off x="457200" y="3942900"/>
            <a:ext cx="381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If Little-Endian is used, the word stored at address 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r>
              <a:rPr lang="en-US" sz="2400" dirty="0"/>
              <a:t> is</a:t>
            </a:r>
          </a:p>
        </p:txBody>
      </p:sp>
    </p:spTree>
    <p:extLst>
      <p:ext uri="{BB962C8B-B14F-4D97-AF65-F5344CB8AC3E}">
        <p14:creationId xmlns:p14="http://schemas.microsoft.com/office/powerpoint/2010/main" val="404075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8F714-92BD-D473-172C-232BC04FA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>
            <a:extLst>
              <a:ext uri="{FF2B5EF4-FFF2-40B4-BE49-F238E27FC236}">
                <a16:creationId xmlns:a16="http://schemas.microsoft.com/office/drawing/2014/main" id="{4C185ED2-CDD6-5E00-0478-C6BF034AD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1027">
            <a:extLst>
              <a:ext uri="{FF2B5EF4-FFF2-40B4-BE49-F238E27FC236}">
                <a16:creationId xmlns:a16="http://schemas.microsoft.com/office/drawing/2014/main" id="{4FA9C671-801E-5C0E-599B-B247A65A1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1028">
            <a:extLst>
              <a:ext uri="{FF2B5EF4-FFF2-40B4-BE49-F238E27FC236}">
                <a16:creationId xmlns:a16="http://schemas.microsoft.com/office/drawing/2014/main" id="{0C5BD073-26C5-49F8-EFDD-71F4A79F7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Rectangle 1029">
            <a:extLst>
              <a:ext uri="{FF2B5EF4-FFF2-40B4-BE49-F238E27FC236}">
                <a16:creationId xmlns:a16="http://schemas.microsoft.com/office/drawing/2014/main" id="{1D8647D0-ED51-2D99-83EC-C390CF944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1030">
            <a:extLst>
              <a:ext uri="{FF2B5EF4-FFF2-40B4-BE49-F238E27FC236}">
                <a16:creationId xmlns:a16="http://schemas.microsoft.com/office/drawing/2014/main" id="{E5C72267-C1E6-4EC8-966D-70FBDE6E95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defTabSz="938213"/>
            <a:r>
              <a:rPr lang="en-US" dirty="0"/>
              <a:t>Example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DE5E4A0-F329-83D8-A981-399B81341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652F5CC-1BC8-5FF7-98B9-188201F0E11C}"/>
              </a:ext>
            </a:extLst>
          </p:cNvPr>
          <p:cNvGraphicFramePr>
            <a:graphicFrameLocks noGrp="1"/>
          </p:cNvGraphicFramePr>
          <p:nvPr/>
        </p:nvGraphicFramePr>
        <p:xfrm>
          <a:off x="4888627" y="2689090"/>
          <a:ext cx="3798173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3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Memory</a:t>
                      </a:r>
                      <a:r>
                        <a:rPr lang="en-US" sz="2800" baseline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baseline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Data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0xA7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0x90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0x8C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0xEE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1F654926-5D04-A184-8669-A6969F11A753}"/>
              </a:ext>
            </a:extLst>
          </p:cNvPr>
          <p:cNvSpPr/>
          <p:nvPr/>
        </p:nvSpPr>
        <p:spPr>
          <a:xfrm>
            <a:off x="974851" y="3260098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0xEE8C90A7</a:t>
            </a:r>
            <a:endParaRPr lang="en-US" sz="2400" dirty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027230-3283-6E82-256A-205D9C087AF6}"/>
              </a:ext>
            </a:extLst>
          </p:cNvPr>
          <p:cNvSpPr txBox="1"/>
          <p:nvPr/>
        </p:nvSpPr>
        <p:spPr>
          <a:xfrm>
            <a:off x="363237" y="1529451"/>
            <a:ext cx="381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If Big-Endian is used, the word stored at address 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r>
              <a:rPr lang="en-US" sz="2400" dirty="0"/>
              <a:t> 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103B08-CC25-F5C4-0B03-A53906A8788B}"/>
              </a:ext>
            </a:extLst>
          </p:cNvPr>
          <p:cNvSpPr txBox="1"/>
          <p:nvPr/>
        </p:nvSpPr>
        <p:spPr>
          <a:xfrm>
            <a:off x="457200" y="3942900"/>
            <a:ext cx="381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If Little-Endian is used, the word stored at address 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r>
              <a:rPr lang="en-US" sz="2400" dirty="0"/>
              <a:t> is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592895-3A6A-875E-C632-7FDD8F00AA8A}"/>
              </a:ext>
            </a:extLst>
          </p:cNvPr>
          <p:cNvSpPr/>
          <p:nvPr/>
        </p:nvSpPr>
        <p:spPr>
          <a:xfrm>
            <a:off x="974851" y="5687478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C4C8F7-5953-B836-E4D1-CE13400EB1A9}"/>
              </a:ext>
            </a:extLst>
          </p:cNvPr>
          <p:cNvSpPr/>
          <p:nvPr/>
        </p:nvSpPr>
        <p:spPr>
          <a:xfrm>
            <a:off x="987590" y="5647266"/>
            <a:ext cx="1883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0xA7908CEE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E58725-8F20-0166-E842-3E887C8FCDED}"/>
              </a:ext>
            </a:extLst>
          </p:cNvPr>
          <p:cNvSpPr txBox="1"/>
          <p:nvPr/>
        </p:nvSpPr>
        <p:spPr>
          <a:xfrm>
            <a:off x="4823292" y="1390951"/>
            <a:ext cx="43207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41FF"/>
                </a:solidFill>
              </a:rPr>
              <a:t>Endianness specifies byte order, not bit order in a byte!</a:t>
            </a:r>
          </a:p>
        </p:txBody>
      </p:sp>
    </p:spTree>
    <p:extLst>
      <p:ext uri="{BB962C8B-B14F-4D97-AF65-F5344CB8AC3E}">
        <p14:creationId xmlns:p14="http://schemas.microsoft.com/office/powerpoint/2010/main" val="195886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Load-Modify-Store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27847" y="3935505"/>
            <a:ext cx="7306235" cy="204395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Assume the memory address of x is stored in r1</a:t>
            </a:r>
          </a:p>
          <a:p>
            <a:pPr marL="0" indent="0">
              <a:buNone/>
            </a:pPr>
            <a:endParaRPr lang="en-US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41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 r0, [r1]    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load value of x from memory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41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r0, r0, #1  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x = x + 1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41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 r0, [r1]    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store x into memory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64752" y="1860209"/>
            <a:ext cx="2873837" cy="646331"/>
          </a:xfrm>
          <a:prstGeom prst="rect">
            <a:avLst/>
          </a:prstGeom>
          <a:ln>
            <a:solidFill>
              <a:srgbClr val="00618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x + 1; 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4222377" y="2743199"/>
            <a:ext cx="358588" cy="8516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65929" y="1323797"/>
            <a:ext cx="2753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 statement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492CBE-0919-674D-B868-A0FA0261DE88}"/>
              </a:ext>
            </a:extLst>
          </p:cNvPr>
          <p:cNvSpPr txBox="1"/>
          <p:nvPr/>
        </p:nvSpPr>
        <p:spPr>
          <a:xfrm>
            <a:off x="4580964" y="2847199"/>
            <a:ext cx="3953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Assume variable X resides in memory and is a 32-bit integer</a:t>
            </a:r>
          </a:p>
        </p:txBody>
      </p:sp>
    </p:spTree>
    <p:extLst>
      <p:ext uri="{BB962C8B-B14F-4D97-AF65-F5344CB8AC3E}">
        <p14:creationId xmlns:p14="http://schemas.microsoft.com/office/powerpoint/2010/main" val="224045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3689-4077-DD41-84D7-94D2A56F9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Steps: Load, Modify, Store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8D52A9-ACBD-AA45-8416-2E844AF1A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4C0AE0-3F6D-9446-98BC-2177D8F5ED78}"/>
              </a:ext>
            </a:extLst>
          </p:cNvPr>
          <p:cNvSpPr/>
          <p:nvPr/>
        </p:nvSpPr>
        <p:spPr>
          <a:xfrm>
            <a:off x="4978400" y="1554162"/>
            <a:ext cx="1843774" cy="20828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rapezoid 5">
            <a:extLst>
              <a:ext uri="{FF2B5EF4-FFF2-40B4-BE49-F238E27FC236}">
                <a16:creationId xmlns:a16="http://schemas.microsoft.com/office/drawing/2014/main" id="{A129DF62-7B61-414C-9B84-F7D2EE4EAC47}"/>
              </a:ext>
            </a:extLst>
          </p:cNvPr>
          <p:cNvSpPr/>
          <p:nvPr/>
        </p:nvSpPr>
        <p:spPr>
          <a:xfrm rot="16200000">
            <a:off x="1552448" y="2032000"/>
            <a:ext cx="2082800" cy="1127125"/>
          </a:xfrm>
          <a:prstGeom prst="trapezoid">
            <a:avLst>
              <a:gd name="adj" fmla="val 576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A959C8-27E8-E645-AB23-AAE9B2C143F5}"/>
              </a:ext>
            </a:extLst>
          </p:cNvPr>
          <p:cNvSpPr txBox="1"/>
          <p:nvPr/>
        </p:nvSpPr>
        <p:spPr>
          <a:xfrm>
            <a:off x="2224997" y="2287736"/>
            <a:ext cx="737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ALU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212917-8596-C84F-824B-BF1F2D9B7F91}"/>
              </a:ext>
            </a:extLst>
          </p:cNvPr>
          <p:cNvSpPr txBox="1"/>
          <p:nvPr/>
        </p:nvSpPr>
        <p:spPr>
          <a:xfrm>
            <a:off x="4978400" y="1554162"/>
            <a:ext cx="1843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Registers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E3C77F8-AB0D-2640-8841-1E6361EF0C53}"/>
              </a:ext>
            </a:extLst>
          </p:cNvPr>
          <p:cNvCxnSpPr/>
          <p:nvPr/>
        </p:nvCxnSpPr>
        <p:spPr>
          <a:xfrm flipH="1">
            <a:off x="3157411" y="2015827"/>
            <a:ext cx="182098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CC9D51C-6D90-2F4D-898A-60EBB51B59E8}"/>
              </a:ext>
            </a:extLst>
          </p:cNvPr>
          <p:cNvCxnSpPr/>
          <p:nvPr/>
        </p:nvCxnSpPr>
        <p:spPr>
          <a:xfrm flipH="1">
            <a:off x="3157410" y="3031827"/>
            <a:ext cx="182098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A8FA2F9-ED65-A740-B4B1-EF045FEDC4B2}"/>
              </a:ext>
            </a:extLst>
          </p:cNvPr>
          <p:cNvCxnSpPr>
            <a:cxnSpLocks/>
          </p:cNvCxnSpPr>
          <p:nvPr/>
        </p:nvCxnSpPr>
        <p:spPr>
          <a:xfrm flipH="1">
            <a:off x="1282700" y="2595562"/>
            <a:ext cx="747586" cy="0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B00476C-8AC9-8B45-B377-5E906BDE27CC}"/>
              </a:ext>
            </a:extLst>
          </p:cNvPr>
          <p:cNvCxnSpPr>
            <a:cxnSpLocks/>
          </p:cNvCxnSpPr>
          <p:nvPr/>
        </p:nvCxnSpPr>
        <p:spPr>
          <a:xfrm>
            <a:off x="1282700" y="1274762"/>
            <a:ext cx="7095544" cy="0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0782C21-F9BF-1546-8183-E6B9775BE1B5}"/>
              </a:ext>
            </a:extLst>
          </p:cNvPr>
          <p:cNvCxnSpPr>
            <a:cxnSpLocks/>
          </p:cNvCxnSpPr>
          <p:nvPr/>
        </p:nvCxnSpPr>
        <p:spPr>
          <a:xfrm flipV="1">
            <a:off x="1313636" y="1274762"/>
            <a:ext cx="1" cy="1345902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B02EBE0-54A4-AB45-BC19-776F881E4274}"/>
              </a:ext>
            </a:extLst>
          </p:cNvPr>
          <p:cNvCxnSpPr>
            <a:cxnSpLocks/>
          </p:cNvCxnSpPr>
          <p:nvPr/>
        </p:nvCxnSpPr>
        <p:spPr>
          <a:xfrm flipV="1">
            <a:off x="8378244" y="1276299"/>
            <a:ext cx="1" cy="1345902"/>
          </a:xfrm>
          <a:prstGeom prst="straightConnector1">
            <a:avLst/>
          </a:prstGeom>
          <a:ln w="571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5E5C9FE-5D5A-1149-A6AB-F1FD44773D8C}"/>
              </a:ext>
            </a:extLst>
          </p:cNvPr>
          <p:cNvCxnSpPr>
            <a:cxnSpLocks/>
            <a:endCxn id="5" idx="3"/>
          </p:cNvCxnSpPr>
          <p:nvPr/>
        </p:nvCxnSpPr>
        <p:spPr>
          <a:xfrm flipH="1">
            <a:off x="6822174" y="2595563"/>
            <a:ext cx="1556070" cy="0"/>
          </a:xfrm>
          <a:prstGeom prst="straightConnector1">
            <a:avLst/>
          </a:prstGeom>
          <a:ln w="571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C6EE6215-EE03-7443-9D43-B3FD6D1C29AC}"/>
              </a:ext>
            </a:extLst>
          </p:cNvPr>
          <p:cNvSpPr/>
          <p:nvPr/>
        </p:nvSpPr>
        <p:spPr>
          <a:xfrm>
            <a:off x="3099937" y="4517596"/>
            <a:ext cx="5600700" cy="1713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CA15E63-ECA0-6C4A-9918-61EC01B176B7}"/>
              </a:ext>
            </a:extLst>
          </p:cNvPr>
          <p:cNvSpPr txBox="1"/>
          <p:nvPr/>
        </p:nvSpPr>
        <p:spPr>
          <a:xfrm>
            <a:off x="5293487" y="5328162"/>
            <a:ext cx="1290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Memory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FA5EF4B-6DD3-034E-B46F-A9409DA64FA8}"/>
              </a:ext>
            </a:extLst>
          </p:cNvPr>
          <p:cNvSpPr txBox="1"/>
          <p:nvPr/>
        </p:nvSpPr>
        <p:spPr>
          <a:xfrm>
            <a:off x="7134480" y="2669769"/>
            <a:ext cx="1011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Modify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67FFD1D-89E6-F444-8211-CA84EE6BA5CF}"/>
              </a:ext>
            </a:extLst>
          </p:cNvPr>
          <p:cNvGrpSpPr/>
          <p:nvPr/>
        </p:nvGrpSpPr>
        <p:grpSpPr>
          <a:xfrm>
            <a:off x="4701202" y="3636963"/>
            <a:ext cx="1198283" cy="872529"/>
            <a:chOff x="4701202" y="3636963"/>
            <a:chExt cx="1198283" cy="872529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8C9B2AD7-52EB-6B41-BE9F-64D268C4607F}"/>
                </a:ext>
              </a:extLst>
            </p:cNvPr>
            <p:cNvCxnSpPr>
              <a:cxnSpLocks/>
            </p:cNvCxnSpPr>
            <p:nvPr/>
          </p:nvCxnSpPr>
          <p:spPr>
            <a:xfrm>
              <a:off x="5164635" y="3636963"/>
              <a:ext cx="1" cy="872529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D9C4A1-C00A-7448-9459-5DA9589CAD57}"/>
                </a:ext>
              </a:extLst>
            </p:cNvPr>
            <p:cNvSpPr txBox="1"/>
            <p:nvPr/>
          </p:nvSpPr>
          <p:spPr>
            <a:xfrm>
              <a:off x="5163386" y="3895834"/>
              <a:ext cx="736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C00000"/>
                  </a:solidFill>
                </a:rPr>
                <a:t>Load</a:t>
              </a:r>
            </a:p>
          </p:txBody>
        </p:sp>
        <p:sp>
          <p:nvSpPr>
            <p:cNvPr id="35" name="Heptagon 34">
              <a:extLst>
                <a:ext uri="{FF2B5EF4-FFF2-40B4-BE49-F238E27FC236}">
                  <a16:creationId xmlns:a16="http://schemas.microsoft.com/office/drawing/2014/main" id="{4EA1C85B-A0D0-1442-A9F6-FE7131180567}"/>
                </a:ext>
              </a:extLst>
            </p:cNvPr>
            <p:cNvSpPr/>
            <p:nvPr/>
          </p:nvSpPr>
          <p:spPr>
            <a:xfrm>
              <a:off x="4701202" y="3918545"/>
              <a:ext cx="342857" cy="325570"/>
            </a:xfrm>
            <a:prstGeom prst="heptagon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1</a:t>
              </a:r>
            </a:p>
          </p:txBody>
        </p:sp>
      </p:grpSp>
      <p:sp>
        <p:nvSpPr>
          <p:cNvPr id="36" name="Heptagon 35">
            <a:extLst>
              <a:ext uri="{FF2B5EF4-FFF2-40B4-BE49-F238E27FC236}">
                <a16:creationId xmlns:a16="http://schemas.microsoft.com/office/drawing/2014/main" id="{61F8CEE9-2F52-7A4F-8B35-0CC205F43AF7}"/>
              </a:ext>
            </a:extLst>
          </p:cNvPr>
          <p:cNvSpPr/>
          <p:nvPr/>
        </p:nvSpPr>
        <p:spPr>
          <a:xfrm>
            <a:off x="7468960" y="2156817"/>
            <a:ext cx="342857" cy="325570"/>
          </a:xfrm>
          <a:prstGeom prst="heptag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2A12AD8-D265-3A4E-89EA-9B382597EBD1}"/>
              </a:ext>
            </a:extLst>
          </p:cNvPr>
          <p:cNvGrpSpPr/>
          <p:nvPr/>
        </p:nvGrpSpPr>
        <p:grpSpPr>
          <a:xfrm>
            <a:off x="6081499" y="3645066"/>
            <a:ext cx="1376683" cy="872529"/>
            <a:chOff x="6081499" y="3645066"/>
            <a:chExt cx="1376683" cy="872529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FCD1F14E-1A4A-2445-976C-E8F40923C44B}"/>
                </a:ext>
              </a:extLst>
            </p:cNvPr>
            <p:cNvCxnSpPr>
              <a:cxnSpLocks/>
            </p:cNvCxnSpPr>
            <p:nvPr/>
          </p:nvCxnSpPr>
          <p:spPr>
            <a:xfrm>
              <a:off x="6521790" y="3645066"/>
              <a:ext cx="1" cy="872529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FF86D59-47C2-7545-A61F-2191C2AC9D65}"/>
                </a:ext>
              </a:extLst>
            </p:cNvPr>
            <p:cNvSpPr txBox="1"/>
            <p:nvPr/>
          </p:nvSpPr>
          <p:spPr>
            <a:xfrm>
              <a:off x="6584225" y="3889393"/>
              <a:ext cx="873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C00000"/>
                  </a:solidFill>
                </a:rPr>
                <a:t>Store</a:t>
              </a:r>
            </a:p>
          </p:txBody>
        </p:sp>
        <p:sp>
          <p:nvSpPr>
            <p:cNvPr id="37" name="Heptagon 36">
              <a:extLst>
                <a:ext uri="{FF2B5EF4-FFF2-40B4-BE49-F238E27FC236}">
                  <a16:creationId xmlns:a16="http://schemas.microsoft.com/office/drawing/2014/main" id="{C1E0AF44-20B7-E841-AEE8-AF2EA828EB92}"/>
                </a:ext>
              </a:extLst>
            </p:cNvPr>
            <p:cNvSpPr/>
            <p:nvPr/>
          </p:nvSpPr>
          <p:spPr>
            <a:xfrm>
              <a:off x="6081499" y="3910442"/>
              <a:ext cx="342857" cy="325570"/>
            </a:xfrm>
            <a:prstGeom prst="heptagon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3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9DD5B263-8011-8D43-9B8B-257940F38D61}"/>
              </a:ext>
            </a:extLst>
          </p:cNvPr>
          <p:cNvSpPr txBox="1"/>
          <p:nvPr/>
        </p:nvSpPr>
        <p:spPr>
          <a:xfrm>
            <a:off x="389136" y="3765400"/>
            <a:ext cx="2893260" cy="646331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x + 1;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A62E033-66B6-3746-AF04-A42D4CE97AE8}"/>
              </a:ext>
            </a:extLst>
          </p:cNvPr>
          <p:cNvSpPr/>
          <p:nvPr/>
        </p:nvSpPr>
        <p:spPr>
          <a:xfrm>
            <a:off x="3099937" y="4661064"/>
            <a:ext cx="55868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Variable x resides in memory!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BC1A63-FB20-2845-8C98-6362E8CCEAE0}"/>
              </a:ext>
            </a:extLst>
          </p:cNvPr>
          <p:cNvSpPr txBox="1"/>
          <p:nvPr/>
        </p:nvSpPr>
        <p:spPr>
          <a:xfrm>
            <a:off x="101600" y="5079413"/>
            <a:ext cx="2984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</a:rPr>
              <a:t>ALU cannot directly operate memory data!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32C09A9-F1AF-9D4D-8EDD-1825C4428C6A}"/>
              </a:ext>
            </a:extLst>
          </p:cNvPr>
          <p:cNvCxnSpPr>
            <a:cxnSpLocks/>
          </p:cNvCxnSpPr>
          <p:nvPr/>
        </p:nvCxnSpPr>
        <p:spPr>
          <a:xfrm flipH="1" flipV="1">
            <a:off x="3157410" y="3039101"/>
            <a:ext cx="1211390" cy="1478494"/>
          </a:xfrm>
          <a:prstGeom prst="straightConnector1">
            <a:avLst/>
          </a:prstGeom>
          <a:ln w="571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9F02824-736B-2B42-9739-768D8A8E7351}"/>
              </a:ext>
            </a:extLst>
          </p:cNvPr>
          <p:cNvCxnSpPr>
            <a:cxnSpLocks/>
          </p:cNvCxnSpPr>
          <p:nvPr/>
        </p:nvCxnSpPr>
        <p:spPr>
          <a:xfrm flipH="1" flipV="1">
            <a:off x="3536099" y="3778348"/>
            <a:ext cx="549996" cy="84416"/>
          </a:xfrm>
          <a:prstGeom prst="straightConnector1">
            <a:avLst/>
          </a:prstGeom>
          <a:ln w="57150">
            <a:solidFill>
              <a:schemeClr val="bg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FC5BC18-FE05-2E40-82C1-1402E009EA71}"/>
              </a:ext>
            </a:extLst>
          </p:cNvPr>
          <p:cNvCxnSpPr>
            <a:cxnSpLocks/>
          </p:cNvCxnSpPr>
          <p:nvPr/>
        </p:nvCxnSpPr>
        <p:spPr>
          <a:xfrm flipH="1">
            <a:off x="3690844" y="3636963"/>
            <a:ext cx="194561" cy="436264"/>
          </a:xfrm>
          <a:prstGeom prst="straightConnector1">
            <a:avLst/>
          </a:prstGeom>
          <a:ln w="57150">
            <a:solidFill>
              <a:schemeClr val="bg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6442587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6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Rectangle 1028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Rectangle 1029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Rectangle 10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Instructions</a:t>
            </a:r>
          </a:p>
        </p:txBody>
      </p:sp>
      <p:sp>
        <p:nvSpPr>
          <p:cNvPr id="24583" name="Rectangle 1031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000" b="1" dirty="0">
                <a:solidFill>
                  <a:schemeClr val="bg2"/>
                </a:solidFill>
                <a:latin typeface="Courier New" pitchFamily="49" charset="0"/>
              </a:rPr>
              <a:t>LDR </a:t>
            </a:r>
            <a:r>
              <a:rPr lang="en-US" sz="2000" b="1" dirty="0" err="1">
                <a:solidFill>
                  <a:schemeClr val="bg2"/>
                </a:solidFill>
                <a:latin typeface="Courier New" pitchFamily="49" charset="0"/>
              </a:rPr>
              <a:t>rt</a:t>
            </a:r>
            <a:r>
              <a:rPr lang="en-US" sz="2000" b="1" dirty="0">
                <a:solidFill>
                  <a:schemeClr val="bg2"/>
                </a:solidFill>
                <a:latin typeface="Courier New" pitchFamily="49" charset="0"/>
              </a:rPr>
              <a:t>, [</a:t>
            </a:r>
            <a:r>
              <a:rPr lang="en-US" sz="2000" b="1" dirty="0" err="1">
                <a:solidFill>
                  <a:schemeClr val="bg2"/>
                </a:solidFill>
                <a:latin typeface="Courier New" pitchFamily="49" charset="0"/>
              </a:rPr>
              <a:t>rs</a:t>
            </a:r>
            <a:r>
              <a:rPr lang="en-US" sz="2000" b="1" dirty="0">
                <a:solidFill>
                  <a:schemeClr val="bg2"/>
                </a:solidFill>
                <a:latin typeface="Courier New" pitchFamily="49" charset="0"/>
              </a:rPr>
              <a:t>]</a:t>
            </a:r>
            <a:endParaRPr lang="en-US" sz="2000" b="1" dirty="0">
              <a:latin typeface="Courier New" pitchFamily="49" charset="0"/>
            </a:endParaRPr>
          </a:p>
          <a:p>
            <a:pPr lvl="1"/>
            <a:r>
              <a:rPr lang="en-US" sz="1800" b="1" dirty="0">
                <a:latin typeface="Courier New" pitchFamily="49" charset="0"/>
              </a:rPr>
              <a:t>Read from memory</a:t>
            </a:r>
          </a:p>
          <a:p>
            <a:pPr lvl="1"/>
            <a:r>
              <a:rPr lang="en-US" sz="1800" dirty="0">
                <a:latin typeface="Courier New" pitchFamily="49" charset="0"/>
              </a:rPr>
              <a:t>Mnemonic: </a:t>
            </a:r>
            <a:r>
              <a:rPr lang="en-US" sz="1800" b="1" u="sng" dirty="0" err="1">
                <a:solidFill>
                  <a:srgbClr val="C00000"/>
                </a:solidFill>
                <a:latin typeface="Courier New" pitchFamily="49" charset="0"/>
              </a:rPr>
              <a:t>L</a:t>
            </a:r>
            <a:r>
              <a:rPr lang="en-US" sz="1800" dirty="0" err="1">
                <a:latin typeface="Courier New" pitchFamily="49" charset="0"/>
              </a:rPr>
              <a:t>oa</a:t>
            </a:r>
            <a:r>
              <a:rPr lang="en-US" sz="1800" b="1" u="sng" dirty="0" err="1">
                <a:solidFill>
                  <a:srgbClr val="C00000"/>
                </a:solidFill>
                <a:latin typeface="Courier New" pitchFamily="49" charset="0"/>
              </a:rPr>
              <a:t>D</a:t>
            </a:r>
            <a:r>
              <a:rPr lang="en-US" sz="1800" dirty="0">
                <a:latin typeface="Courier New" pitchFamily="49" charset="0"/>
              </a:rPr>
              <a:t> to </a:t>
            </a:r>
            <a:r>
              <a:rPr lang="en-US" sz="1800" b="1" u="sng" dirty="0">
                <a:solidFill>
                  <a:srgbClr val="C00000"/>
                </a:solidFill>
                <a:latin typeface="Courier New" pitchFamily="49" charset="0"/>
              </a:rPr>
              <a:t>R</a:t>
            </a:r>
            <a:r>
              <a:rPr lang="en-US" sz="1800" dirty="0">
                <a:latin typeface="Courier New" pitchFamily="49" charset="0"/>
              </a:rPr>
              <a:t>egister (</a:t>
            </a:r>
            <a:r>
              <a:rPr lang="en-US" sz="1800" b="1" dirty="0">
                <a:solidFill>
                  <a:srgbClr val="C00000"/>
                </a:solidFill>
                <a:latin typeface="Courier New" pitchFamily="49" charset="0"/>
              </a:rPr>
              <a:t>LDR</a:t>
            </a:r>
            <a:r>
              <a:rPr lang="en-US" sz="1800" dirty="0">
                <a:latin typeface="Courier New" pitchFamily="49" charset="0"/>
              </a:rPr>
              <a:t>)</a:t>
            </a:r>
          </a:p>
          <a:p>
            <a:pPr lvl="1"/>
            <a:r>
              <a:rPr lang="en-US" sz="1800" dirty="0" err="1">
                <a:latin typeface="Courier New" pitchFamily="49" charset="0"/>
              </a:rPr>
              <a:t>rs</a:t>
            </a:r>
            <a:r>
              <a:rPr lang="en-US" sz="1800" dirty="0">
                <a:latin typeface="Courier New" pitchFamily="49" charset="0"/>
              </a:rPr>
              <a:t> specifies the memory address</a:t>
            </a:r>
          </a:p>
          <a:p>
            <a:pPr lvl="1"/>
            <a:r>
              <a:rPr lang="en-US" sz="1800" dirty="0" err="1">
                <a:latin typeface="Courier New" pitchFamily="49" charset="0"/>
              </a:rPr>
              <a:t>rt</a:t>
            </a:r>
            <a:r>
              <a:rPr lang="en-US" sz="1800" dirty="0">
                <a:latin typeface="Courier New" pitchFamily="49" charset="0"/>
              </a:rPr>
              <a:t> holds the 32-bit value fetched from memory</a:t>
            </a:r>
          </a:p>
          <a:p>
            <a:pPr lvl="1"/>
            <a:endParaRPr lang="en-US" sz="1800" dirty="0">
              <a:latin typeface="Courier New" pitchFamily="49" charset="0"/>
            </a:endParaRPr>
          </a:p>
          <a:p>
            <a:pPr lvl="1"/>
            <a:r>
              <a:rPr lang="en-US" sz="1800" dirty="0">
                <a:latin typeface="Courier New" pitchFamily="49" charset="0"/>
              </a:rPr>
              <a:t>For Example:</a:t>
            </a:r>
          </a:p>
          <a:p>
            <a:pPr lvl="1"/>
            <a:endParaRPr lang="en-US" sz="2000" b="1" dirty="0">
              <a:latin typeface="Courier New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itchFamily="49" charset="0"/>
            </a:endParaRPr>
          </a:p>
          <a:p>
            <a:pPr marL="274320" lvl="1" indent="0">
              <a:buNone/>
            </a:pPr>
            <a:endParaRPr lang="en-US" sz="1800" b="1" dirty="0">
              <a:latin typeface="Courier New" pitchFamily="49" charset="0"/>
            </a:endParaRPr>
          </a:p>
          <a:p>
            <a:pPr marL="0" indent="0">
              <a:buNone/>
            </a:pPr>
            <a:endParaRPr lang="en-US" sz="2000" b="1" dirty="0">
              <a:solidFill>
                <a:schemeClr val="bg2"/>
              </a:solidFill>
              <a:latin typeface="Courier New" pitchFamily="49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73628" y="3993710"/>
            <a:ext cx="71192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; Assume r0 = 0x08200004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; Load a word: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LDR r1, [r0]		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; r1 = </a:t>
            </a:r>
            <a:r>
              <a:rPr lang="en-US" sz="1800" dirty="0" err="1">
                <a:solidFill>
                  <a:schemeClr val="bg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Memory.word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[0x08200004]</a:t>
            </a:r>
          </a:p>
        </p:txBody>
      </p:sp>
    </p:spTree>
    <p:extLst>
      <p:ext uri="{BB962C8B-B14F-4D97-AF65-F5344CB8AC3E}">
        <p14:creationId xmlns:p14="http://schemas.microsoft.com/office/powerpoint/2010/main" val="263063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Rectangle 1027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Rectangle 1028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Rectangle 10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Store Instructions</a:t>
            </a:r>
          </a:p>
        </p:txBody>
      </p:sp>
      <p:sp>
        <p:nvSpPr>
          <p:cNvPr id="24583" name="Rectangle 1031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000" b="1" dirty="0">
                <a:solidFill>
                  <a:schemeClr val="bg2"/>
                </a:solidFill>
                <a:latin typeface="Courier New" pitchFamily="49" charset="0"/>
              </a:rPr>
              <a:t>STR </a:t>
            </a:r>
            <a:r>
              <a:rPr lang="en-US" sz="2000" b="1" dirty="0" err="1">
                <a:solidFill>
                  <a:schemeClr val="bg2"/>
                </a:solidFill>
                <a:latin typeface="Courier New" pitchFamily="49" charset="0"/>
              </a:rPr>
              <a:t>rt</a:t>
            </a:r>
            <a:r>
              <a:rPr lang="en-US" sz="2000" b="1" dirty="0">
                <a:solidFill>
                  <a:schemeClr val="bg2"/>
                </a:solidFill>
                <a:latin typeface="Courier New" pitchFamily="49" charset="0"/>
              </a:rPr>
              <a:t>, [</a:t>
            </a:r>
            <a:r>
              <a:rPr lang="en-US" sz="2000" b="1" dirty="0" err="1">
                <a:solidFill>
                  <a:schemeClr val="bg2"/>
                </a:solidFill>
                <a:latin typeface="Courier New" pitchFamily="49" charset="0"/>
              </a:rPr>
              <a:t>rs</a:t>
            </a:r>
            <a:r>
              <a:rPr lang="en-US" sz="2000" b="1" dirty="0">
                <a:solidFill>
                  <a:schemeClr val="bg2"/>
                </a:solidFill>
                <a:latin typeface="Courier New" pitchFamily="49" charset="0"/>
              </a:rPr>
              <a:t>]</a:t>
            </a:r>
            <a:r>
              <a:rPr lang="en-US" sz="2000" b="1" dirty="0">
                <a:latin typeface="Courier New" pitchFamily="49" charset="0"/>
              </a:rPr>
              <a:t> </a:t>
            </a:r>
          </a:p>
          <a:p>
            <a:pPr lvl="1"/>
            <a:r>
              <a:rPr lang="en-US" sz="1800" b="1" dirty="0">
                <a:latin typeface="Courier New" pitchFamily="49" charset="0"/>
              </a:rPr>
              <a:t>Write into memory</a:t>
            </a:r>
          </a:p>
          <a:p>
            <a:pPr lvl="1"/>
            <a:r>
              <a:rPr lang="en-US" sz="1800" dirty="0">
                <a:latin typeface="Courier New" pitchFamily="49" charset="0"/>
              </a:rPr>
              <a:t>Mnemonic: </a:t>
            </a:r>
            <a:r>
              <a:rPr lang="en-US" sz="1800" b="1" u="sng" dirty="0" err="1">
                <a:solidFill>
                  <a:srgbClr val="C00000"/>
                </a:solidFill>
                <a:latin typeface="Courier New" pitchFamily="49" charset="0"/>
              </a:rPr>
              <a:t>ST</a:t>
            </a:r>
            <a:r>
              <a:rPr lang="en-US" sz="1800" dirty="0" err="1">
                <a:latin typeface="Courier New" pitchFamily="49" charset="0"/>
              </a:rPr>
              <a:t>ore</a:t>
            </a:r>
            <a:r>
              <a:rPr lang="en-US" sz="1800" dirty="0">
                <a:latin typeface="Courier New" pitchFamily="49" charset="0"/>
              </a:rPr>
              <a:t> from </a:t>
            </a:r>
            <a:r>
              <a:rPr lang="en-US" sz="1800" b="1" u="sng" dirty="0">
                <a:solidFill>
                  <a:srgbClr val="C00000"/>
                </a:solidFill>
                <a:latin typeface="Courier New" pitchFamily="49" charset="0"/>
              </a:rPr>
              <a:t>R</a:t>
            </a:r>
            <a:r>
              <a:rPr lang="en-US" sz="1800" dirty="0">
                <a:latin typeface="Courier New" pitchFamily="49" charset="0"/>
              </a:rPr>
              <a:t>egister (</a:t>
            </a:r>
            <a:r>
              <a:rPr lang="en-US" sz="1800" b="1" dirty="0">
                <a:solidFill>
                  <a:srgbClr val="C00000"/>
                </a:solidFill>
                <a:latin typeface="Courier New" pitchFamily="49" charset="0"/>
              </a:rPr>
              <a:t>STR</a:t>
            </a:r>
            <a:r>
              <a:rPr lang="en-US" sz="1800" dirty="0">
                <a:latin typeface="Courier New" pitchFamily="49" charset="0"/>
              </a:rPr>
              <a:t>)</a:t>
            </a:r>
          </a:p>
          <a:p>
            <a:pPr lvl="1"/>
            <a:r>
              <a:rPr lang="en-US" sz="1800" dirty="0" err="1">
                <a:latin typeface="Courier New" pitchFamily="49" charset="0"/>
              </a:rPr>
              <a:t>rs</a:t>
            </a:r>
            <a:r>
              <a:rPr lang="en-US" sz="1800" dirty="0">
                <a:latin typeface="Courier New" pitchFamily="49" charset="0"/>
              </a:rPr>
              <a:t> specifies memory address</a:t>
            </a:r>
          </a:p>
          <a:p>
            <a:pPr lvl="1"/>
            <a:r>
              <a:rPr lang="en-US" sz="1800" dirty="0">
                <a:latin typeface="Courier New" pitchFamily="49" charset="0"/>
              </a:rPr>
              <a:t>Save the content of </a:t>
            </a:r>
            <a:r>
              <a:rPr lang="en-US" sz="1800" dirty="0" err="1">
                <a:latin typeface="Courier New" pitchFamily="49" charset="0"/>
              </a:rPr>
              <a:t>rt</a:t>
            </a:r>
            <a:r>
              <a:rPr lang="en-US" sz="1800" dirty="0">
                <a:latin typeface="Courier New" pitchFamily="49" charset="0"/>
              </a:rPr>
              <a:t> into memory</a:t>
            </a:r>
          </a:p>
          <a:p>
            <a:pPr marL="274320" lvl="1" indent="0">
              <a:buNone/>
            </a:pPr>
            <a:endParaRPr lang="en-US" sz="1800" dirty="0">
              <a:latin typeface="Courier New" pitchFamily="49" charset="0"/>
            </a:endParaRPr>
          </a:p>
          <a:p>
            <a:pPr lvl="1"/>
            <a:r>
              <a:rPr lang="en-US" sz="1800" dirty="0">
                <a:latin typeface="Courier New" pitchFamily="49" charset="0"/>
              </a:rPr>
              <a:t>For Example:</a:t>
            </a:r>
          </a:p>
          <a:p>
            <a:pPr lvl="1"/>
            <a:endParaRPr lang="en-US" sz="1800" b="1" dirty="0">
              <a:latin typeface="Courier New" pitchFamily="49" charset="0"/>
            </a:endParaRPr>
          </a:p>
          <a:p>
            <a:pPr marL="0" indent="0">
              <a:buNone/>
            </a:pPr>
            <a:endParaRPr lang="en-US" sz="2000" b="1" dirty="0">
              <a:solidFill>
                <a:schemeClr val="bg2"/>
              </a:solidFill>
              <a:latin typeface="Courier New" pitchFamily="49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273627" y="4018416"/>
            <a:ext cx="75193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; Assume r0 = 0x08200004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; Store a word	</a:t>
            </a:r>
            <a:r>
              <a:rPr lang="en-US" sz="1800" dirty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	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2"/>
                </a:solidFill>
                <a:latin typeface="Consolas" pitchFamily="49" charset="0"/>
                <a:cs typeface="Consolas" pitchFamily="49" charset="0"/>
              </a:rPr>
              <a:t>STR r1, [r0]	 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en-US" sz="1800" dirty="0" err="1">
                <a:solidFill>
                  <a:schemeClr val="bg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Memory.word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[0x08200004] = r1</a:t>
            </a:r>
          </a:p>
        </p:txBody>
      </p:sp>
    </p:spTree>
    <p:extLst>
      <p:ext uri="{BB962C8B-B14F-4D97-AF65-F5344CB8AC3E}">
        <p14:creationId xmlns:p14="http://schemas.microsoft.com/office/powerpoint/2010/main" val="39234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Rectangle 1028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Rectangle 10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Load/Store a Byte, Halfword, Word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028074"/>
              </p:ext>
            </p:extLst>
          </p:nvPr>
        </p:nvGraphicFramePr>
        <p:xfrm>
          <a:off x="192796" y="2064830"/>
          <a:ext cx="8758408" cy="1487957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013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0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4984">
                  <a:extLst>
                    <a:ext uri="{9D8B030D-6E8A-4147-A177-3AD203B41FA5}">
                      <a16:colId xmlns:a16="http://schemas.microsoft.com/office/drawing/2014/main" val="3112911379"/>
                    </a:ext>
                  </a:extLst>
                </a:gridCol>
                <a:gridCol w="3139806">
                  <a:extLst>
                    <a:ext uri="{9D8B030D-6E8A-4147-A177-3AD203B41FA5}">
                      <a16:colId xmlns:a16="http://schemas.microsoft.com/office/drawing/2014/main" val="3591246109"/>
                    </a:ext>
                  </a:extLst>
                </a:gridCol>
              </a:tblGrid>
              <a:tr h="11156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LDR</a:t>
                      </a:r>
                      <a:endParaRPr lang="en-US" sz="1800" dirty="0"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Load Word</a:t>
                      </a:r>
                      <a:endParaRPr lang="en-US" sz="1800" dirty="0"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uint32_t/int32_t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unsigned or signed </a:t>
                      </a:r>
                      <a:r>
                        <a:rPr lang="en-US" sz="180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</a:t>
                      </a:r>
                      <a:endParaRPr lang="en-US" sz="18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1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LDR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B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Load </a:t>
                      </a: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</a:rPr>
                        <a:t>B</a:t>
                      </a:r>
                      <a:r>
                        <a:rPr lang="en-US" sz="1800" dirty="0">
                          <a:effectLst/>
                        </a:rPr>
                        <a:t>yte</a:t>
                      </a:r>
                      <a:endParaRPr lang="en-US" sz="1800" dirty="0"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uint8_t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unsigned char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1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LDR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H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Load </a:t>
                      </a: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</a:rPr>
                        <a:t>H</a:t>
                      </a:r>
                      <a:r>
                        <a:rPr lang="en-US" sz="1800" dirty="0">
                          <a:effectLst/>
                        </a:rPr>
                        <a:t>alfword</a:t>
                      </a:r>
                      <a:endParaRPr lang="en-US" sz="1800" dirty="0"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uint16_t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unsigned short </a:t>
                      </a:r>
                      <a:r>
                        <a:rPr lang="en-US" sz="180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</a:t>
                      </a:r>
                      <a:endParaRPr lang="en-US" sz="18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8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LDR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SB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Load </a:t>
                      </a: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</a:rPr>
                        <a:t>S</a:t>
                      </a:r>
                      <a:r>
                        <a:rPr lang="en-US" sz="1800" dirty="0">
                          <a:effectLst/>
                        </a:rPr>
                        <a:t>igned </a:t>
                      </a: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</a:rPr>
                        <a:t>B</a:t>
                      </a:r>
                      <a:r>
                        <a:rPr lang="en-US" sz="1800" dirty="0">
                          <a:effectLst/>
                        </a:rPr>
                        <a:t>yte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int8_t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signed char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8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LDR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SH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Load </a:t>
                      </a: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</a:rPr>
                        <a:t>S</a:t>
                      </a:r>
                      <a:r>
                        <a:rPr lang="en-US" sz="1800" dirty="0">
                          <a:effectLst/>
                        </a:rPr>
                        <a:t>igned </a:t>
                      </a: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</a:rPr>
                        <a:t>H</a:t>
                      </a:r>
                      <a:r>
                        <a:rPr lang="en-US" sz="1800" dirty="0">
                          <a:effectLst/>
                        </a:rPr>
                        <a:t>alfword</a:t>
                      </a:r>
                      <a:endParaRPr lang="en-US" sz="1800" dirty="0"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int16_t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signed short </a:t>
                      </a:r>
                      <a:r>
                        <a:rPr lang="en-US" sz="180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</a:t>
                      </a:r>
                      <a:endParaRPr lang="en-US" sz="18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048415"/>
              </p:ext>
            </p:extLst>
          </p:nvPr>
        </p:nvGraphicFramePr>
        <p:xfrm>
          <a:off x="156742" y="4723537"/>
          <a:ext cx="8794461" cy="82296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088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15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2357">
                  <a:extLst>
                    <a:ext uri="{9D8B030D-6E8A-4147-A177-3AD203B41FA5}">
                      <a16:colId xmlns:a16="http://schemas.microsoft.com/office/drawing/2014/main" val="2807805557"/>
                    </a:ext>
                  </a:extLst>
                </a:gridCol>
                <a:gridCol w="3222432">
                  <a:extLst>
                    <a:ext uri="{9D8B030D-6E8A-4147-A177-3AD203B41FA5}">
                      <a16:colId xmlns:a16="http://schemas.microsoft.com/office/drawing/2014/main" val="20872929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STR</a:t>
                      </a:r>
                      <a:endParaRPr lang="en-US" sz="1800" dirty="0"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Store Word</a:t>
                      </a:r>
                      <a:endParaRPr lang="en-US" sz="1800" dirty="0"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uint32_t/int32_t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unsigned or signed </a:t>
                      </a:r>
                      <a:r>
                        <a:rPr lang="en-US" sz="1800" dirty="0" err="1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</a:t>
                      </a:r>
                      <a:endParaRPr lang="en-US" sz="18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7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STR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B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Store Lower </a:t>
                      </a: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</a:rPr>
                        <a:t>B</a:t>
                      </a:r>
                      <a:r>
                        <a:rPr lang="en-US" sz="1800" dirty="0">
                          <a:effectLst/>
                        </a:rPr>
                        <a:t>yte</a:t>
                      </a:r>
                      <a:endParaRPr lang="en-US" sz="1800" dirty="0"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uint8_t/int8_t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unsigned or signed char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STR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H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Store Lower </a:t>
                      </a: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</a:rPr>
                        <a:t>H</a:t>
                      </a:r>
                      <a:r>
                        <a:rPr lang="en-US" sz="1800" dirty="0">
                          <a:effectLst/>
                        </a:rPr>
                        <a:t>alfword</a:t>
                      </a:r>
                      <a:endParaRPr lang="en-US" sz="1800" dirty="0"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uint16_t</a:t>
                      </a:r>
                      <a:r>
                        <a:rPr lang="en-US" sz="1800" dirty="0">
                          <a:effectLst/>
                          <a:latin typeface="Palatino Linotype"/>
                          <a:ea typeface="宋体"/>
                          <a:cs typeface="Times New Roman"/>
                        </a:rPr>
                        <a:t>/</a:t>
                      </a:r>
                      <a:r>
                        <a:rPr lang="en-US" sz="18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int16_t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unsigned or signed short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547D04B-9259-4E4E-B6C0-4E3D5E1C4E80}"/>
              </a:ext>
            </a:extLst>
          </p:cNvPr>
          <p:cNvSpPr txBox="1"/>
          <p:nvPr/>
        </p:nvSpPr>
        <p:spPr>
          <a:xfrm>
            <a:off x="192796" y="1268055"/>
            <a:ext cx="7037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LDRxxx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R0, [R1]</a:t>
            </a: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Load data from memory into a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32-bit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register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90C54C-D608-044B-AB47-2987A51F328C}"/>
              </a:ext>
            </a:extLst>
          </p:cNvPr>
          <p:cNvSpPr txBox="1"/>
          <p:nvPr/>
        </p:nvSpPr>
        <p:spPr>
          <a:xfrm>
            <a:off x="156742" y="3926762"/>
            <a:ext cx="7510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STRxxx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R0, [R1]</a:t>
            </a: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Store data extracted from a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32-bit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register into memory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How data is organized in memory?</a:t>
            </a:r>
          </a:p>
          <a:p>
            <a:pPr lvl="1"/>
            <a:r>
              <a:rPr lang="en-US" dirty="0"/>
              <a:t>Big-Endian vs Little-Endian</a:t>
            </a:r>
          </a:p>
          <a:p>
            <a:pPr lvl="1"/>
            <a:endParaRPr lang="en-US" dirty="0"/>
          </a:p>
          <a:p>
            <a:r>
              <a:rPr lang="en-US" dirty="0"/>
              <a:t>How data is addressed?</a:t>
            </a:r>
          </a:p>
          <a:p>
            <a:pPr lvl="1"/>
            <a:r>
              <a:rPr lang="en-US" dirty="0"/>
              <a:t>Register offset</a:t>
            </a:r>
          </a:p>
          <a:p>
            <a:pPr lvl="2"/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 r1, [r0, r3]       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offset = r3</a:t>
            </a:r>
          </a:p>
          <a:p>
            <a:pPr lvl="2"/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 r1, [r0, r3, LSL #2]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offset = r3 * 4</a:t>
            </a:r>
            <a:endParaRPr lang="en-US" b="1" dirty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r>
              <a:rPr lang="en-US" dirty="0"/>
              <a:t>Immediate offset</a:t>
            </a:r>
          </a:p>
          <a:p>
            <a:pPr lvl="2"/>
            <a:r>
              <a:rPr lang="en-US" dirty="0"/>
              <a:t>Pre-index:   </a:t>
            </a:r>
            <a:r>
              <a:rPr lang="en-US" sz="21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 r1, [r0, #4]</a:t>
            </a:r>
            <a:endParaRPr lang="en-US" dirty="0"/>
          </a:p>
          <a:p>
            <a:pPr lvl="2"/>
            <a:r>
              <a:rPr lang="en-US" dirty="0"/>
              <a:t>Post-index:  </a:t>
            </a:r>
            <a:r>
              <a:rPr lang="en-US" sz="21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 r1, [r0], #4</a:t>
            </a:r>
            <a:endParaRPr lang="en-US" dirty="0"/>
          </a:p>
          <a:p>
            <a:pPr lvl="2"/>
            <a:r>
              <a:rPr lang="en-US" dirty="0"/>
              <a:t>Pre-index with update: </a:t>
            </a:r>
            <a:r>
              <a:rPr lang="en-US" sz="21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 r1, [r0, #4]!</a:t>
            </a:r>
            <a:endParaRPr lang="en-US" sz="2900" b="1" dirty="0">
              <a:solidFill>
                <a:srgbClr val="FF0000"/>
              </a:solidFill>
              <a:latin typeface="Consolas" panose="020B0609020204030204" pitchFamily="49" charset="0"/>
              <a:ea typeface="宋体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1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Load a Byte, Half-word, Word (Little-Endian)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Rectangle 1026"/>
          <p:cNvSpPr>
            <a:spLocks noChangeArrowheads="1"/>
          </p:cNvSpPr>
          <p:nvPr/>
        </p:nvSpPr>
        <p:spPr bwMode="gray">
          <a:xfrm>
            <a:off x="7409815" y="1802473"/>
            <a:ext cx="884238" cy="31273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1600" dirty="0">
                <a:latin typeface="Consolas" pitchFamily="49" charset="0"/>
                <a:cs typeface="Consolas" pitchFamily="49" charset="0"/>
              </a:rPr>
              <a:t>0x87</a:t>
            </a:r>
          </a:p>
        </p:txBody>
      </p:sp>
      <p:sp>
        <p:nvSpPr>
          <p:cNvPr id="6" name="Rectangle 1034"/>
          <p:cNvSpPr>
            <a:spLocks noChangeArrowheads="1"/>
          </p:cNvSpPr>
          <p:nvPr/>
        </p:nvSpPr>
        <p:spPr bwMode="gray">
          <a:xfrm>
            <a:off x="7406640" y="2083461"/>
            <a:ext cx="881063" cy="271462"/>
          </a:xfrm>
          <a:prstGeom prst="rect">
            <a:avLst/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7" name="Rectangle 1035"/>
          <p:cNvSpPr>
            <a:spLocks noChangeArrowheads="1"/>
          </p:cNvSpPr>
          <p:nvPr/>
        </p:nvSpPr>
        <p:spPr bwMode="gray">
          <a:xfrm>
            <a:off x="7406640" y="1808823"/>
            <a:ext cx="881063" cy="2762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" name="Rectangle 1036"/>
          <p:cNvSpPr>
            <a:spLocks noChangeArrowheads="1"/>
          </p:cNvSpPr>
          <p:nvPr/>
        </p:nvSpPr>
        <p:spPr bwMode="gray">
          <a:xfrm>
            <a:off x="7406640" y="2626386"/>
            <a:ext cx="881063" cy="273050"/>
          </a:xfrm>
          <a:prstGeom prst="rect">
            <a:avLst/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" name="Rectangle 1037"/>
          <p:cNvSpPr>
            <a:spLocks noChangeArrowheads="1"/>
          </p:cNvSpPr>
          <p:nvPr/>
        </p:nvSpPr>
        <p:spPr bwMode="gray">
          <a:xfrm>
            <a:off x="7406640" y="2353336"/>
            <a:ext cx="881063" cy="276225"/>
          </a:xfrm>
          <a:prstGeom prst="rect">
            <a:avLst/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1" name="Rectangle 1048"/>
          <p:cNvSpPr>
            <a:spLocks noChangeArrowheads="1"/>
          </p:cNvSpPr>
          <p:nvPr/>
        </p:nvSpPr>
        <p:spPr bwMode="gray">
          <a:xfrm>
            <a:off x="6211879" y="1823111"/>
            <a:ext cx="1205523" cy="290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en-US" b="0" dirty="0">
                <a:latin typeface="Consolas" pitchFamily="49" charset="0"/>
                <a:cs typeface="Consolas" pitchFamily="49" charset="0"/>
              </a:rPr>
              <a:t>0x02000003</a:t>
            </a:r>
          </a:p>
        </p:txBody>
      </p:sp>
      <p:sp>
        <p:nvSpPr>
          <p:cNvPr id="12" name="Rectangle 1048"/>
          <p:cNvSpPr>
            <a:spLocks noChangeArrowheads="1"/>
          </p:cNvSpPr>
          <p:nvPr/>
        </p:nvSpPr>
        <p:spPr bwMode="gray">
          <a:xfrm>
            <a:off x="6195951" y="2085048"/>
            <a:ext cx="1205523" cy="290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en-US" b="0" dirty="0">
                <a:latin typeface="Consolas" pitchFamily="49" charset="0"/>
                <a:cs typeface="Consolas" pitchFamily="49" charset="0"/>
              </a:rPr>
              <a:t>0x02000002</a:t>
            </a:r>
          </a:p>
        </p:txBody>
      </p:sp>
      <p:sp>
        <p:nvSpPr>
          <p:cNvPr id="13" name="Rectangle 1048"/>
          <p:cNvSpPr>
            <a:spLocks noChangeArrowheads="1"/>
          </p:cNvSpPr>
          <p:nvPr/>
        </p:nvSpPr>
        <p:spPr bwMode="gray">
          <a:xfrm>
            <a:off x="6204292" y="2353318"/>
            <a:ext cx="1205523" cy="290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en-US" b="0" dirty="0">
                <a:latin typeface="Consolas" pitchFamily="49" charset="0"/>
                <a:cs typeface="Consolas" pitchFamily="49" charset="0"/>
              </a:rPr>
              <a:t>0x02000001</a:t>
            </a:r>
          </a:p>
        </p:txBody>
      </p:sp>
      <p:sp>
        <p:nvSpPr>
          <p:cNvPr id="14" name="Rectangle 1048"/>
          <p:cNvSpPr>
            <a:spLocks noChangeArrowheads="1"/>
          </p:cNvSpPr>
          <p:nvPr/>
        </p:nvSpPr>
        <p:spPr bwMode="gray">
          <a:xfrm>
            <a:off x="6196380" y="2640192"/>
            <a:ext cx="1205523" cy="286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en-US" b="0" dirty="0">
                <a:latin typeface="Consolas" pitchFamily="49" charset="0"/>
                <a:cs typeface="Consolas" pitchFamily="49" charset="0"/>
              </a:rPr>
              <a:t>0x02000000</a:t>
            </a:r>
          </a:p>
        </p:txBody>
      </p:sp>
      <p:sp>
        <p:nvSpPr>
          <p:cNvPr id="15" name="Rectangle 1026"/>
          <p:cNvSpPr>
            <a:spLocks noChangeArrowheads="1"/>
          </p:cNvSpPr>
          <p:nvPr/>
        </p:nvSpPr>
        <p:spPr bwMode="gray">
          <a:xfrm>
            <a:off x="7481190" y="2605624"/>
            <a:ext cx="731961" cy="31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1600" dirty="0">
                <a:latin typeface="Consolas" pitchFamily="49" charset="0"/>
                <a:cs typeface="Consolas" pitchFamily="49" charset="0"/>
              </a:rPr>
              <a:t>0xE1</a:t>
            </a:r>
          </a:p>
        </p:txBody>
      </p:sp>
      <p:sp>
        <p:nvSpPr>
          <p:cNvPr id="16" name="Rectangle 1026"/>
          <p:cNvSpPr>
            <a:spLocks noChangeArrowheads="1"/>
          </p:cNvSpPr>
          <p:nvPr/>
        </p:nvSpPr>
        <p:spPr bwMode="gray">
          <a:xfrm>
            <a:off x="7485953" y="2339468"/>
            <a:ext cx="731961" cy="31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1600" dirty="0">
                <a:latin typeface="Consolas" pitchFamily="49" charset="0"/>
                <a:cs typeface="Consolas" pitchFamily="49" charset="0"/>
              </a:rPr>
              <a:t>0xE3</a:t>
            </a:r>
          </a:p>
        </p:txBody>
      </p:sp>
      <p:sp>
        <p:nvSpPr>
          <p:cNvPr id="17" name="Rectangle 1026"/>
          <p:cNvSpPr>
            <a:spLocks noChangeArrowheads="1"/>
          </p:cNvSpPr>
          <p:nvPr/>
        </p:nvSpPr>
        <p:spPr bwMode="gray">
          <a:xfrm>
            <a:off x="7495738" y="2061905"/>
            <a:ext cx="731961" cy="31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1600" dirty="0">
                <a:latin typeface="Consolas" pitchFamily="49" charset="0"/>
                <a:cs typeface="Consolas" pitchFamily="49" charset="0"/>
              </a:rPr>
              <a:t>0x65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519960" y="1152041"/>
            <a:ext cx="3156064" cy="1315496"/>
            <a:chOff x="519960" y="1152041"/>
            <a:chExt cx="3156064" cy="1315496"/>
          </a:xfrm>
        </p:grpSpPr>
        <p:sp>
          <p:nvSpPr>
            <p:cNvPr id="18" name="Rectangle 17"/>
            <p:cNvSpPr/>
            <p:nvPr/>
          </p:nvSpPr>
          <p:spPr>
            <a:xfrm>
              <a:off x="519960" y="1488118"/>
              <a:ext cx="147668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>
                  <a:latin typeface="Consolas" pitchFamily="49" charset="0"/>
                  <a:cs typeface="Consolas" pitchFamily="49" charset="0"/>
                </a:rPr>
                <a:t>LDRB r1, [r0]</a:t>
              </a:r>
              <a:endParaRPr lang="en-US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19960" y="1152041"/>
              <a:ext cx="13660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Load a Byte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909234" y="1937290"/>
              <a:ext cx="661925" cy="26863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0x00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566657" y="1937290"/>
              <a:ext cx="661925" cy="26863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0x00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228582" y="1934707"/>
              <a:ext cx="661925" cy="26863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0x00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890507" y="1934707"/>
              <a:ext cx="661925" cy="26863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0xE1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406398" y="2205927"/>
              <a:ext cx="26962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Consolas" pitchFamily="49" charset="0"/>
                  <a:cs typeface="Consolas" pitchFamily="49" charset="0"/>
                </a:rPr>
                <a:t>0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31942" y="2205927"/>
              <a:ext cx="33855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Consolas" pitchFamily="49" charset="0"/>
                  <a:cs typeface="Consolas" pitchFamily="49" charset="0"/>
                </a:rPr>
                <a:t>31</a:t>
              </a:r>
            </a:p>
          </p:txBody>
        </p:sp>
      </p:grpSp>
      <p:cxnSp>
        <p:nvCxnSpPr>
          <p:cNvPr id="27" name="Straight Connector 26"/>
          <p:cNvCxnSpPr/>
          <p:nvPr/>
        </p:nvCxnSpPr>
        <p:spPr>
          <a:xfrm>
            <a:off x="179294" y="2603328"/>
            <a:ext cx="50381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548768" y="2821258"/>
            <a:ext cx="3156064" cy="1315496"/>
            <a:chOff x="519960" y="1152041"/>
            <a:chExt cx="3156064" cy="1315496"/>
          </a:xfrm>
        </p:grpSpPr>
        <p:sp>
          <p:nvSpPr>
            <p:cNvPr id="30" name="Rectangle 29"/>
            <p:cNvSpPr/>
            <p:nvPr/>
          </p:nvSpPr>
          <p:spPr>
            <a:xfrm>
              <a:off x="519960" y="1494630"/>
              <a:ext cx="147668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>
                  <a:latin typeface="Consolas" pitchFamily="49" charset="0"/>
                  <a:cs typeface="Consolas" pitchFamily="49" charset="0"/>
                </a:rPr>
                <a:t>LDRH r1, [r0]</a:t>
              </a:r>
              <a:endParaRPr lang="en-US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19960" y="1152041"/>
              <a:ext cx="17956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Load a </a:t>
              </a:r>
              <a:r>
                <a:rPr lang="en-US" dirty="0" err="1">
                  <a:solidFill>
                    <a:srgbClr val="C00000"/>
                  </a:solidFill>
                </a:rPr>
                <a:t>Halfword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909234" y="1937290"/>
              <a:ext cx="661925" cy="26863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0x00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566657" y="1937290"/>
              <a:ext cx="661925" cy="26863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0x00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228582" y="1934707"/>
              <a:ext cx="661925" cy="26863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0xE3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890507" y="1934707"/>
              <a:ext cx="661925" cy="26863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0xE1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406398" y="2205927"/>
              <a:ext cx="26962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Consolas" pitchFamily="49" charset="0"/>
                  <a:cs typeface="Consolas" pitchFamily="49" charset="0"/>
                </a:rPr>
                <a:t>0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31942" y="2205927"/>
              <a:ext cx="33855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Consolas" pitchFamily="49" charset="0"/>
                  <a:cs typeface="Consolas" pitchFamily="49" charset="0"/>
                </a:rPr>
                <a:t>31</a:t>
              </a:r>
            </a:p>
          </p:txBody>
        </p:sp>
      </p:grpSp>
      <p:cxnSp>
        <p:nvCxnSpPr>
          <p:cNvPr id="38" name="Straight Connector 37"/>
          <p:cNvCxnSpPr/>
          <p:nvPr/>
        </p:nvCxnSpPr>
        <p:spPr>
          <a:xfrm>
            <a:off x="188258" y="4405234"/>
            <a:ext cx="50381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/>
        </p:nvGrpSpPr>
        <p:grpSpPr>
          <a:xfrm>
            <a:off x="563466" y="4614199"/>
            <a:ext cx="3156064" cy="1315496"/>
            <a:chOff x="519960" y="1152041"/>
            <a:chExt cx="3156064" cy="1315496"/>
          </a:xfrm>
        </p:grpSpPr>
        <p:sp>
          <p:nvSpPr>
            <p:cNvPr id="41" name="Rectangle 40"/>
            <p:cNvSpPr/>
            <p:nvPr/>
          </p:nvSpPr>
          <p:spPr>
            <a:xfrm>
              <a:off x="534658" y="1499844"/>
              <a:ext cx="137730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>
                  <a:latin typeface="Consolas" pitchFamily="49" charset="0"/>
                  <a:cs typeface="Consolas" pitchFamily="49" charset="0"/>
                </a:rPr>
                <a:t>LDR r1, [r0]</a:t>
              </a:r>
              <a:endParaRPr lang="en-US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19960" y="1152041"/>
              <a:ext cx="13660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Load a Word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909234" y="1937290"/>
              <a:ext cx="661925" cy="26863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0x87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566657" y="1937290"/>
              <a:ext cx="661925" cy="26863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0x65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2228582" y="1934707"/>
              <a:ext cx="661925" cy="26863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0xE3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890507" y="1934707"/>
              <a:ext cx="661925" cy="26863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0xE1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406398" y="2205927"/>
              <a:ext cx="26962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Consolas" pitchFamily="49" charset="0"/>
                  <a:cs typeface="Consolas" pitchFamily="49" charset="0"/>
                </a:rPr>
                <a:t>0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31942" y="2205927"/>
              <a:ext cx="33855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Consolas" pitchFamily="49" charset="0"/>
                  <a:cs typeface="Consolas" pitchFamily="49" charset="0"/>
                </a:rPr>
                <a:t>31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6690749" y="3043204"/>
            <a:ext cx="15808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Little-Endian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23105" y="3416130"/>
            <a:ext cx="17956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C00000"/>
                </a:solidFill>
              </a:rPr>
              <a:t>Assume </a:t>
            </a:r>
          </a:p>
          <a:p>
            <a:pPr algn="r"/>
            <a:r>
              <a:rPr lang="en-US" dirty="0">
                <a:solidFill>
                  <a:srgbClr val="C00000"/>
                </a:solidFill>
              </a:rPr>
              <a:t>r0 = 0x02000000</a:t>
            </a:r>
          </a:p>
        </p:txBody>
      </p:sp>
      <p:cxnSp>
        <p:nvCxnSpPr>
          <p:cNvPr id="39" name="Elbow Connector 38"/>
          <p:cNvCxnSpPr>
            <a:cxnSpLocks/>
            <a:endCxn id="8" idx="3"/>
          </p:cNvCxnSpPr>
          <p:nvPr/>
        </p:nvCxnSpPr>
        <p:spPr>
          <a:xfrm rot="16200000" flipV="1">
            <a:off x="8154208" y="2896407"/>
            <a:ext cx="666089" cy="399097"/>
          </a:xfrm>
          <a:prstGeom prst="bentConnector2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BFA8893-B43E-2611-7D80-CD3CAC0D1E27}"/>
              </a:ext>
            </a:extLst>
          </p:cNvPr>
          <p:cNvSpPr txBox="1"/>
          <p:nvPr/>
        </p:nvSpPr>
        <p:spPr>
          <a:xfrm>
            <a:off x="3950567" y="4063657"/>
            <a:ext cx="5038165" cy="258532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800" b="0" dirty="0"/>
              <a:t>LDRH "Load Register Halfword“: it loads a 16-bit halfword value from the memory address pointed to by register r0 into register r1. The loaded 16-bit value is </a:t>
            </a:r>
            <a:r>
              <a:rPr lang="en-US" sz="1800" b="0" dirty="0">
                <a:solidFill>
                  <a:srgbClr val="FF0000"/>
                </a:solidFill>
              </a:rPr>
              <a:t>zero-extended</a:t>
            </a:r>
            <a:r>
              <a:rPr lang="en-US" sz="1800" b="0" dirty="0"/>
              <a:t> to fill the 32-bit register r1. This means the upper 16 bits of r1 will be set to zero regardless of the halfword data.  </a:t>
            </a:r>
          </a:p>
          <a:p>
            <a:r>
              <a:rPr lang="en-US" sz="1800" b="0" dirty="0"/>
              <a:t>LDRB "Load Register Byte“:  it loads 8-bit byte value from the memory address pointed to by register r0 into register r1, and </a:t>
            </a:r>
            <a:r>
              <a:rPr lang="en-US" sz="1800" b="0" dirty="0">
                <a:solidFill>
                  <a:srgbClr val="FF0000"/>
                </a:solidFill>
              </a:rPr>
              <a:t>zero-extends </a:t>
            </a:r>
            <a:r>
              <a:rPr lang="en-US" sz="1800" b="0" dirty="0"/>
              <a:t>it. </a:t>
            </a:r>
          </a:p>
        </p:txBody>
      </p:sp>
    </p:spTree>
    <p:extLst>
      <p:ext uri="{BB962C8B-B14F-4D97-AF65-F5344CB8AC3E}">
        <p14:creationId xmlns:p14="http://schemas.microsoft.com/office/powerpoint/2010/main" val="188157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 Extension (Little-Endian)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Rectangle 1026"/>
          <p:cNvSpPr>
            <a:spLocks noChangeArrowheads="1"/>
          </p:cNvSpPr>
          <p:nvPr/>
        </p:nvSpPr>
        <p:spPr bwMode="gray">
          <a:xfrm>
            <a:off x="7409815" y="1802473"/>
            <a:ext cx="884238" cy="31273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1600" dirty="0">
                <a:latin typeface="Consolas" pitchFamily="49" charset="0"/>
                <a:cs typeface="Consolas" pitchFamily="49" charset="0"/>
              </a:rPr>
              <a:t>0x87</a:t>
            </a:r>
          </a:p>
        </p:txBody>
      </p:sp>
      <p:sp>
        <p:nvSpPr>
          <p:cNvPr id="6" name="Rectangle 1034"/>
          <p:cNvSpPr>
            <a:spLocks noChangeArrowheads="1"/>
          </p:cNvSpPr>
          <p:nvPr/>
        </p:nvSpPr>
        <p:spPr bwMode="gray">
          <a:xfrm>
            <a:off x="7406640" y="2083461"/>
            <a:ext cx="881063" cy="271462"/>
          </a:xfrm>
          <a:prstGeom prst="rect">
            <a:avLst/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7" name="Rectangle 1035"/>
          <p:cNvSpPr>
            <a:spLocks noChangeArrowheads="1"/>
          </p:cNvSpPr>
          <p:nvPr/>
        </p:nvSpPr>
        <p:spPr bwMode="gray">
          <a:xfrm>
            <a:off x="7406640" y="1808823"/>
            <a:ext cx="881063" cy="2762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" name="Rectangle 1036"/>
          <p:cNvSpPr>
            <a:spLocks noChangeArrowheads="1"/>
          </p:cNvSpPr>
          <p:nvPr/>
        </p:nvSpPr>
        <p:spPr bwMode="gray">
          <a:xfrm>
            <a:off x="7406640" y="2626386"/>
            <a:ext cx="881063" cy="273050"/>
          </a:xfrm>
          <a:prstGeom prst="rect">
            <a:avLst/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" name="Rectangle 1037"/>
          <p:cNvSpPr>
            <a:spLocks noChangeArrowheads="1"/>
          </p:cNvSpPr>
          <p:nvPr/>
        </p:nvSpPr>
        <p:spPr bwMode="gray">
          <a:xfrm>
            <a:off x="7406640" y="2353336"/>
            <a:ext cx="881063" cy="276225"/>
          </a:xfrm>
          <a:prstGeom prst="rect">
            <a:avLst/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1" name="Rectangle 1048"/>
          <p:cNvSpPr>
            <a:spLocks noChangeArrowheads="1"/>
          </p:cNvSpPr>
          <p:nvPr/>
        </p:nvSpPr>
        <p:spPr bwMode="gray">
          <a:xfrm>
            <a:off x="6211879" y="1823111"/>
            <a:ext cx="1205523" cy="290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en-US" b="0" dirty="0">
                <a:latin typeface="Consolas" pitchFamily="49" charset="0"/>
                <a:cs typeface="Consolas" pitchFamily="49" charset="0"/>
              </a:rPr>
              <a:t>0x20000003</a:t>
            </a:r>
          </a:p>
        </p:txBody>
      </p:sp>
      <p:sp>
        <p:nvSpPr>
          <p:cNvPr id="12" name="Rectangle 1048"/>
          <p:cNvSpPr>
            <a:spLocks noChangeArrowheads="1"/>
          </p:cNvSpPr>
          <p:nvPr/>
        </p:nvSpPr>
        <p:spPr bwMode="gray">
          <a:xfrm>
            <a:off x="6195951" y="2085048"/>
            <a:ext cx="1205523" cy="290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en-US" b="0" dirty="0">
                <a:latin typeface="Consolas" pitchFamily="49" charset="0"/>
                <a:cs typeface="Consolas" pitchFamily="49" charset="0"/>
              </a:rPr>
              <a:t>0x20000002</a:t>
            </a:r>
          </a:p>
        </p:txBody>
      </p:sp>
      <p:sp>
        <p:nvSpPr>
          <p:cNvPr id="13" name="Rectangle 1048"/>
          <p:cNvSpPr>
            <a:spLocks noChangeArrowheads="1"/>
          </p:cNvSpPr>
          <p:nvPr/>
        </p:nvSpPr>
        <p:spPr bwMode="gray">
          <a:xfrm>
            <a:off x="6204292" y="2353318"/>
            <a:ext cx="1205523" cy="290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en-US" b="0" dirty="0">
                <a:latin typeface="Consolas" pitchFamily="49" charset="0"/>
                <a:cs typeface="Consolas" pitchFamily="49" charset="0"/>
              </a:rPr>
              <a:t>0x20000001</a:t>
            </a:r>
          </a:p>
        </p:txBody>
      </p:sp>
      <p:sp>
        <p:nvSpPr>
          <p:cNvPr id="14" name="Rectangle 1048"/>
          <p:cNvSpPr>
            <a:spLocks noChangeArrowheads="1"/>
          </p:cNvSpPr>
          <p:nvPr/>
        </p:nvSpPr>
        <p:spPr bwMode="gray">
          <a:xfrm>
            <a:off x="6196380" y="2640192"/>
            <a:ext cx="1205523" cy="290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en-US" b="0" dirty="0">
                <a:latin typeface="Consolas" pitchFamily="49" charset="0"/>
                <a:cs typeface="Consolas" pitchFamily="49" charset="0"/>
              </a:rPr>
              <a:t>0x20000000</a:t>
            </a:r>
          </a:p>
        </p:txBody>
      </p:sp>
      <p:sp>
        <p:nvSpPr>
          <p:cNvPr id="15" name="Rectangle 1026"/>
          <p:cNvSpPr>
            <a:spLocks noChangeArrowheads="1"/>
          </p:cNvSpPr>
          <p:nvPr/>
        </p:nvSpPr>
        <p:spPr bwMode="gray">
          <a:xfrm>
            <a:off x="7481190" y="2605624"/>
            <a:ext cx="731961" cy="31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1600" dirty="0">
                <a:latin typeface="Consolas" pitchFamily="49" charset="0"/>
                <a:cs typeface="Consolas" pitchFamily="49" charset="0"/>
              </a:rPr>
              <a:t>0xE1</a:t>
            </a:r>
          </a:p>
        </p:txBody>
      </p:sp>
      <p:sp>
        <p:nvSpPr>
          <p:cNvPr id="16" name="Rectangle 1026"/>
          <p:cNvSpPr>
            <a:spLocks noChangeArrowheads="1"/>
          </p:cNvSpPr>
          <p:nvPr/>
        </p:nvSpPr>
        <p:spPr bwMode="gray">
          <a:xfrm>
            <a:off x="7485953" y="2339468"/>
            <a:ext cx="731961" cy="31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1600" dirty="0">
                <a:latin typeface="Consolas" pitchFamily="49" charset="0"/>
                <a:cs typeface="Consolas" pitchFamily="49" charset="0"/>
              </a:rPr>
              <a:t>0xE3</a:t>
            </a:r>
          </a:p>
        </p:txBody>
      </p:sp>
      <p:sp>
        <p:nvSpPr>
          <p:cNvPr id="17" name="Rectangle 1026"/>
          <p:cNvSpPr>
            <a:spLocks noChangeArrowheads="1"/>
          </p:cNvSpPr>
          <p:nvPr/>
        </p:nvSpPr>
        <p:spPr bwMode="gray">
          <a:xfrm>
            <a:off x="7495738" y="2061905"/>
            <a:ext cx="731961" cy="31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1600" dirty="0">
                <a:latin typeface="Consolas" pitchFamily="49" charset="0"/>
                <a:cs typeface="Consolas" pitchFamily="49" charset="0"/>
              </a:rPr>
              <a:t>0x65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519960" y="1152041"/>
            <a:ext cx="3156064" cy="1315496"/>
            <a:chOff x="519960" y="1152041"/>
            <a:chExt cx="3156064" cy="1315496"/>
          </a:xfrm>
        </p:grpSpPr>
        <p:sp>
          <p:nvSpPr>
            <p:cNvPr id="18" name="Rectangle 17"/>
            <p:cNvSpPr/>
            <p:nvPr/>
          </p:nvSpPr>
          <p:spPr>
            <a:xfrm>
              <a:off x="521689" y="1459818"/>
              <a:ext cx="157607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>
                  <a:latin typeface="Consolas" pitchFamily="49" charset="0"/>
                  <a:cs typeface="Consolas" pitchFamily="49" charset="0"/>
                </a:rPr>
                <a:t>LDR</a:t>
              </a:r>
              <a:r>
                <a:rPr lang="pt-BR" dirty="0">
                  <a:solidFill>
                    <a:srgbClr val="C00000"/>
                  </a:solidFill>
                  <a:latin typeface="Consolas" pitchFamily="49" charset="0"/>
                  <a:cs typeface="Consolas" pitchFamily="49" charset="0"/>
                </a:rPr>
                <a:t>S</a:t>
              </a:r>
              <a:r>
                <a:rPr lang="pt-BR" dirty="0">
                  <a:latin typeface="Consolas" pitchFamily="49" charset="0"/>
                  <a:cs typeface="Consolas" pitchFamily="49" charset="0"/>
                </a:rPr>
                <a:t>B r1, [r0]</a:t>
              </a:r>
              <a:endParaRPr lang="en-US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19960" y="1152041"/>
              <a:ext cx="21178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Load a Signed Byte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909234" y="1937290"/>
              <a:ext cx="661925" cy="26863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  <a:cs typeface="Consolas" pitchFamily="49" charset="0"/>
                </a:rPr>
                <a:t>FF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566657" y="1937290"/>
              <a:ext cx="661925" cy="26863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  <a:cs typeface="Consolas" pitchFamily="49" charset="0"/>
                </a:rPr>
                <a:t>FF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228582" y="1934707"/>
              <a:ext cx="661925" cy="26863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  <a:cs typeface="Consolas" pitchFamily="49" charset="0"/>
                </a:rPr>
                <a:t>FF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890507" y="1934707"/>
              <a:ext cx="661925" cy="26863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0xE1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406398" y="2205927"/>
              <a:ext cx="26962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Consolas" pitchFamily="49" charset="0"/>
                  <a:cs typeface="Consolas" pitchFamily="49" charset="0"/>
                </a:rPr>
                <a:t>0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31942" y="2205927"/>
              <a:ext cx="33855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Consolas" pitchFamily="49" charset="0"/>
                  <a:cs typeface="Consolas" pitchFamily="49" charset="0"/>
                </a:rPr>
                <a:t>31</a:t>
              </a:r>
            </a:p>
          </p:txBody>
        </p:sp>
      </p:grpSp>
      <p:cxnSp>
        <p:nvCxnSpPr>
          <p:cNvPr id="27" name="Straight Connector 26"/>
          <p:cNvCxnSpPr/>
          <p:nvPr/>
        </p:nvCxnSpPr>
        <p:spPr>
          <a:xfrm>
            <a:off x="179294" y="2603328"/>
            <a:ext cx="50381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548768" y="2821258"/>
            <a:ext cx="3156064" cy="1315496"/>
            <a:chOff x="519960" y="1152041"/>
            <a:chExt cx="3156064" cy="1315496"/>
          </a:xfrm>
        </p:grpSpPr>
        <p:sp>
          <p:nvSpPr>
            <p:cNvPr id="30" name="Rectangle 29"/>
            <p:cNvSpPr/>
            <p:nvPr/>
          </p:nvSpPr>
          <p:spPr>
            <a:xfrm>
              <a:off x="523471" y="1459818"/>
              <a:ext cx="157607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>
                  <a:latin typeface="Consolas" pitchFamily="49" charset="0"/>
                  <a:cs typeface="Consolas" pitchFamily="49" charset="0"/>
                </a:rPr>
                <a:t>LDR</a:t>
              </a:r>
              <a:r>
                <a:rPr lang="pt-BR" dirty="0">
                  <a:solidFill>
                    <a:srgbClr val="C00000"/>
                  </a:solidFill>
                  <a:latin typeface="Consolas" pitchFamily="49" charset="0"/>
                  <a:cs typeface="Consolas" pitchFamily="49" charset="0"/>
                </a:rPr>
                <a:t>S</a:t>
              </a:r>
              <a:r>
                <a:rPr lang="pt-BR" dirty="0">
                  <a:latin typeface="Consolas" pitchFamily="49" charset="0"/>
                  <a:cs typeface="Consolas" pitchFamily="49" charset="0"/>
                </a:rPr>
                <a:t>H r1, [r0]</a:t>
              </a:r>
              <a:endParaRPr lang="en-US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19960" y="1152041"/>
              <a:ext cx="25474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Load a Signed Halfword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909234" y="1934707"/>
              <a:ext cx="661925" cy="26863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  <a:cs typeface="Consolas" pitchFamily="49" charset="0"/>
                </a:rPr>
                <a:t>FF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566657" y="1934707"/>
              <a:ext cx="661925" cy="26863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  <a:cs typeface="Consolas" pitchFamily="49" charset="0"/>
                </a:rPr>
                <a:t>FF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228582" y="1934707"/>
              <a:ext cx="661925" cy="26863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0xE3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890507" y="1934707"/>
              <a:ext cx="661925" cy="26863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0xE1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406398" y="2205927"/>
              <a:ext cx="26962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Consolas" pitchFamily="49" charset="0"/>
                  <a:cs typeface="Consolas" pitchFamily="49" charset="0"/>
                </a:rPr>
                <a:t>0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31942" y="2205927"/>
              <a:ext cx="33855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Consolas" pitchFamily="49" charset="0"/>
                  <a:cs typeface="Consolas" pitchFamily="49" charset="0"/>
                </a:rPr>
                <a:t>31</a:t>
              </a: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6690749" y="3043204"/>
            <a:ext cx="15808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Little-Endian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FA849F-E949-AA1F-E225-494B54B07F76}"/>
              </a:ext>
            </a:extLst>
          </p:cNvPr>
          <p:cNvSpPr txBox="1"/>
          <p:nvPr/>
        </p:nvSpPr>
        <p:spPr>
          <a:xfrm>
            <a:off x="3766442" y="4263694"/>
            <a:ext cx="5038165" cy="175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800" b="0" dirty="0"/>
              <a:t>LDRSH "Load Register Signed Halfword“</a:t>
            </a:r>
          </a:p>
          <a:p>
            <a:r>
              <a:rPr lang="en-US" sz="1800" b="0" dirty="0"/>
              <a:t>LDRSB "Load Register Signed Byte“</a:t>
            </a:r>
          </a:p>
          <a:p>
            <a:r>
              <a:rPr lang="en-US" sz="1800" b="0" dirty="0"/>
              <a:t>Similar to LDRH and LDRB, except each </a:t>
            </a:r>
            <a:r>
              <a:rPr lang="en-US" sz="1800" b="0" dirty="0">
                <a:solidFill>
                  <a:srgbClr val="FF0000"/>
                </a:solidFill>
              </a:rPr>
              <a:t>sign-extends</a:t>
            </a:r>
            <a:r>
              <a:rPr lang="en-US" sz="1800" b="0" dirty="0"/>
              <a:t> the value to fill the 32-bit register, not zero-extend. Facilitate subsequent 32-bit signed arithmetic.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26A9FE-8400-4BA9-81F8-46A5D6FA9DF2}"/>
              </a:ext>
            </a:extLst>
          </p:cNvPr>
          <p:cNvSpPr txBox="1"/>
          <p:nvPr/>
        </p:nvSpPr>
        <p:spPr>
          <a:xfrm>
            <a:off x="7123105" y="3416130"/>
            <a:ext cx="17956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C00000"/>
                </a:solidFill>
              </a:rPr>
              <a:t>Assume </a:t>
            </a:r>
          </a:p>
          <a:p>
            <a:pPr algn="r"/>
            <a:r>
              <a:rPr lang="en-US" dirty="0">
                <a:solidFill>
                  <a:srgbClr val="C00000"/>
                </a:solidFill>
              </a:rPr>
              <a:t>r0 = 0x02000000</a:t>
            </a:r>
          </a:p>
        </p:txBody>
      </p:sp>
      <p:cxnSp>
        <p:nvCxnSpPr>
          <p:cNvPr id="38" name="Elbow Connector 38">
            <a:extLst>
              <a:ext uri="{FF2B5EF4-FFF2-40B4-BE49-F238E27FC236}">
                <a16:creationId xmlns:a16="http://schemas.microsoft.com/office/drawing/2014/main" id="{D5A5AE93-E352-2B67-CC97-47345C5F6734}"/>
              </a:ext>
            </a:extLst>
          </p:cNvPr>
          <p:cNvCxnSpPr>
            <a:cxnSpLocks/>
          </p:cNvCxnSpPr>
          <p:nvPr/>
        </p:nvCxnSpPr>
        <p:spPr>
          <a:xfrm rot="16200000" flipV="1">
            <a:off x="8154208" y="2896407"/>
            <a:ext cx="666089" cy="399097"/>
          </a:xfrm>
          <a:prstGeom prst="bentConnector2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790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1027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1028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Rectangle 1029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103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defTabSz="938213"/>
            <a:r>
              <a:rPr lang="en-US" dirty="0"/>
              <a:t> Address Modes: Offset in Register</a:t>
            </a:r>
          </a:p>
        </p:txBody>
      </p:sp>
      <p:sp>
        <p:nvSpPr>
          <p:cNvPr id="25607" name="Rectangle 1031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305800" cy="4964113"/>
          </a:xfrm>
          <a:noFill/>
        </p:spPr>
        <p:txBody>
          <a:bodyPr lIns="92075" tIns="46038" rIns="92075" bIns="46038" anchorCtr="1">
            <a:normAutofit/>
          </a:bodyPr>
          <a:lstStyle/>
          <a:p>
            <a:pPr defTabSz="938213">
              <a:lnSpc>
                <a:spcPct val="90000"/>
              </a:lnSpc>
            </a:pPr>
            <a:r>
              <a:rPr lang="en-US" sz="2400" dirty="0"/>
              <a:t>Address accessed by 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sz="2400" dirty="0"/>
              <a:t>/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400" dirty="0"/>
              <a:t> is specified by a base register </a:t>
            </a:r>
            <a:r>
              <a:rPr lang="en-US" sz="2400" dirty="0">
                <a:solidFill>
                  <a:srgbClr val="C00000"/>
                </a:solidFill>
              </a:rPr>
              <a:t>plus an offset</a:t>
            </a:r>
          </a:p>
          <a:p>
            <a:pPr defTabSz="938213">
              <a:lnSpc>
                <a:spcPct val="90000"/>
              </a:lnSpc>
            </a:pPr>
            <a:r>
              <a:rPr lang="en-US" sz="2400" dirty="0"/>
              <a:t>Offset can be</a:t>
            </a:r>
            <a:r>
              <a:rPr lang="zh-CN" altLang="en-US" sz="2400" dirty="0"/>
              <a:t> </a:t>
            </a:r>
            <a:r>
              <a:rPr lang="en-US" altLang="zh-CN" sz="2400" dirty="0"/>
              <a:t>held in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0000FF"/>
                </a:solidFill>
              </a:rPr>
              <a:t>a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0000FF"/>
                </a:solidFill>
              </a:rPr>
              <a:t>register</a:t>
            </a:r>
          </a:p>
          <a:p>
            <a:pPr marL="274320" lvl="1" indent="0" defTabSz="938213">
              <a:lnSpc>
                <a:spcPct val="90000"/>
              </a:lnSpc>
              <a:buNone/>
            </a:pPr>
            <a:endParaRPr lang="en-US" sz="2000" dirty="0">
              <a:solidFill>
                <a:schemeClr val="tx1"/>
              </a:solidFill>
              <a:latin typeface="Courier New" pitchFamily="49" charset="0"/>
            </a:endParaRPr>
          </a:p>
          <a:p>
            <a:pPr marL="274320" lvl="1" indent="0" defTabSz="938213">
              <a:lnSpc>
                <a:spcPct val="90000"/>
              </a:lnSpc>
              <a:buNone/>
            </a:pPr>
            <a:r>
              <a:rPr lang="en-US" sz="2000" b="1" dirty="0">
                <a:solidFill>
                  <a:schemeClr val="bg2"/>
                </a:solidFill>
                <a:latin typeface="Courier New" pitchFamily="49" charset="0"/>
              </a:rPr>
              <a:t>LDR r0,[r1,r2]</a:t>
            </a:r>
            <a:endParaRPr lang="en-US" sz="2000" dirty="0">
              <a:solidFill>
                <a:schemeClr val="tx1"/>
              </a:solidFill>
              <a:latin typeface="Courier New" pitchFamily="49" charset="0"/>
            </a:endParaRPr>
          </a:p>
          <a:p>
            <a:pPr lvl="1" defTabSz="938213">
              <a:lnSpc>
                <a:spcPct val="90000"/>
              </a:lnSpc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Courier New" pitchFamily="49" charset="0"/>
              </a:rPr>
              <a:t>Base memory address held in register r1</a:t>
            </a:r>
          </a:p>
          <a:p>
            <a:pPr lvl="1" defTabSz="938213">
              <a:lnSpc>
                <a:spcPct val="90000"/>
              </a:lnSpc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Courier New" pitchFamily="49" charset="0"/>
              </a:rPr>
              <a:t>Offset held r2 </a:t>
            </a:r>
          </a:p>
          <a:p>
            <a:pPr lvl="1" defTabSz="938213">
              <a:lnSpc>
                <a:spcPct val="90000"/>
              </a:lnSpc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Courier New" pitchFamily="49" charset="0"/>
              </a:rPr>
              <a:t>Target address = r1 + r2</a:t>
            </a:r>
          </a:p>
          <a:p>
            <a:pPr marL="274320" lvl="1" indent="0" defTabSz="938213">
              <a:lnSpc>
                <a:spcPct val="90000"/>
              </a:lnSpc>
              <a:buNone/>
            </a:pPr>
            <a:endParaRPr lang="en-US" sz="2000" b="1" dirty="0">
              <a:solidFill>
                <a:schemeClr val="bg2"/>
              </a:solidFill>
              <a:latin typeface="Courier New" pitchFamily="49" charset="0"/>
            </a:endParaRPr>
          </a:p>
          <a:p>
            <a:pPr marL="274320" lvl="1" indent="0" defTabSz="938213">
              <a:lnSpc>
                <a:spcPct val="90000"/>
              </a:lnSpc>
              <a:buNone/>
            </a:pPr>
            <a:r>
              <a:rPr lang="en-US" sz="2000" b="1" dirty="0">
                <a:solidFill>
                  <a:schemeClr val="bg2"/>
                </a:solidFill>
                <a:latin typeface="Courier New" pitchFamily="49" charset="0"/>
              </a:rPr>
              <a:t>LDR r0,[r1,r2,LSL #2]</a:t>
            </a:r>
          </a:p>
          <a:p>
            <a:pPr lvl="1" defTabSz="938213">
              <a:lnSpc>
                <a:spcPct val="90000"/>
              </a:lnSpc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Courier New" pitchFamily="49" charset="0"/>
              </a:rPr>
              <a:t>Base memory address held in register r1</a:t>
            </a:r>
          </a:p>
          <a:p>
            <a:pPr lvl="1" defTabSz="938213">
              <a:lnSpc>
                <a:spcPct val="90000"/>
              </a:lnSpc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Courier New" pitchFamily="49" charset="0"/>
              </a:rPr>
              <a:t>Offset = r2, LSL #2</a:t>
            </a:r>
          </a:p>
          <a:p>
            <a:pPr lvl="1" defTabSz="938213">
              <a:lnSpc>
                <a:spcPct val="90000"/>
              </a:lnSpc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Courier New" pitchFamily="49" charset="0"/>
              </a:rPr>
              <a:t>Target address = r1 + r2 * 4</a:t>
            </a:r>
            <a:endParaRPr lang="en-US" sz="2000" dirty="0">
              <a:solidFill>
                <a:schemeClr val="bg2"/>
              </a:solidFill>
              <a:latin typeface="Courier New" pitchFamily="49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24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1027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1028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Rectangle 1029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103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>
            <a:normAutofit/>
          </a:bodyPr>
          <a:lstStyle/>
          <a:p>
            <a:pPr defTabSz="938213"/>
            <a:r>
              <a:rPr lang="en-US" dirty="0"/>
              <a:t> Address Modes: Immediate Offset</a:t>
            </a:r>
          </a:p>
        </p:txBody>
      </p:sp>
      <p:sp>
        <p:nvSpPr>
          <p:cNvPr id="25607" name="Rectangle 1031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305800" cy="4964113"/>
          </a:xfrm>
          <a:noFill/>
        </p:spPr>
        <p:txBody>
          <a:bodyPr lIns="92075" tIns="46038" rIns="92075" bIns="46038" anchorCtr="1">
            <a:normAutofit/>
          </a:bodyPr>
          <a:lstStyle/>
          <a:p>
            <a:pPr defTabSz="938213">
              <a:lnSpc>
                <a:spcPct val="90000"/>
              </a:lnSpc>
            </a:pPr>
            <a:r>
              <a:rPr lang="en-US" sz="2400" dirty="0"/>
              <a:t>Address accessed by 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sz="2400" dirty="0"/>
              <a:t>/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400" dirty="0"/>
              <a:t> is specified by a base register </a:t>
            </a:r>
            <a:r>
              <a:rPr lang="en-US" sz="2400" dirty="0">
                <a:solidFill>
                  <a:srgbClr val="C00000"/>
                </a:solidFill>
              </a:rPr>
              <a:t>plus an offset</a:t>
            </a:r>
          </a:p>
          <a:p>
            <a:pPr defTabSz="938213">
              <a:lnSpc>
                <a:spcPct val="90000"/>
              </a:lnSpc>
            </a:pPr>
            <a:r>
              <a:rPr lang="en-US" sz="2400" dirty="0"/>
              <a:t>Offset can be </a:t>
            </a:r>
            <a:r>
              <a:rPr lang="en-US" sz="2400" b="1" dirty="0">
                <a:solidFill>
                  <a:srgbClr val="0000FF"/>
                </a:solidFill>
              </a:rPr>
              <a:t>an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0000FF"/>
                </a:solidFill>
              </a:rPr>
              <a:t>immediate value</a:t>
            </a:r>
          </a:p>
          <a:p>
            <a:pPr marL="0" indent="0" defTabSz="938213">
              <a:lnSpc>
                <a:spcPct val="90000"/>
              </a:lnSpc>
              <a:buNone/>
            </a:pPr>
            <a:endParaRPr lang="en-US" sz="2400" b="1" dirty="0">
              <a:solidFill>
                <a:schemeClr val="bg2"/>
              </a:solidFill>
              <a:latin typeface="Courier New" pitchFamily="49" charset="0"/>
            </a:endParaRPr>
          </a:p>
          <a:p>
            <a:pPr marL="0" indent="0" defTabSz="938213">
              <a:lnSpc>
                <a:spcPct val="90000"/>
              </a:lnSpc>
              <a:buNone/>
            </a:pPr>
            <a:r>
              <a:rPr lang="en-US" sz="2400" b="1" dirty="0">
                <a:solidFill>
                  <a:schemeClr val="bg2"/>
                </a:solidFill>
                <a:latin typeface="Courier New" pitchFamily="49" charset="0"/>
              </a:rPr>
              <a:t>  LDR r0,[r1,#8]</a:t>
            </a:r>
          </a:p>
          <a:p>
            <a:pPr lvl="1" defTabSz="938213">
              <a:lnSpc>
                <a:spcPct val="90000"/>
              </a:lnSpc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Courier New" pitchFamily="49" charset="0"/>
              </a:rPr>
              <a:t>Base memory address hold in register r1</a:t>
            </a:r>
          </a:p>
          <a:p>
            <a:pPr lvl="1" defTabSz="938213">
              <a:lnSpc>
                <a:spcPct val="90000"/>
              </a:lnSpc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Courier New" pitchFamily="49" charset="0"/>
              </a:rPr>
              <a:t>Offset is an immediate value</a:t>
            </a:r>
          </a:p>
          <a:p>
            <a:pPr lvl="1" defTabSz="938213">
              <a:lnSpc>
                <a:spcPct val="90000"/>
              </a:lnSpc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Courier New" pitchFamily="49" charset="0"/>
              </a:rPr>
              <a:t>Target address = r1 + </a:t>
            </a:r>
            <a:r>
              <a:rPr lang="en-US" altLang="zh-CN" sz="2000" dirty="0">
                <a:solidFill>
                  <a:schemeClr val="tx1"/>
                </a:solidFill>
                <a:latin typeface="Courier New" pitchFamily="49" charset="0"/>
              </a:rPr>
              <a:t>8</a:t>
            </a:r>
            <a:endParaRPr lang="en-US" sz="2000" dirty="0">
              <a:solidFill>
                <a:schemeClr val="tx1"/>
              </a:solidFill>
              <a:latin typeface="Courier New" pitchFamily="49" charset="0"/>
            </a:endParaRPr>
          </a:p>
          <a:p>
            <a:pPr marL="0" indent="0" defTabSz="938213">
              <a:lnSpc>
                <a:spcPct val="90000"/>
              </a:lnSpc>
              <a:buNone/>
            </a:pPr>
            <a:endParaRPr lang="en-US" sz="2400" b="1" dirty="0">
              <a:solidFill>
                <a:schemeClr val="bg2"/>
              </a:solidFill>
              <a:latin typeface="Courier New" pitchFamily="49" charset="0"/>
            </a:endParaRPr>
          </a:p>
          <a:p>
            <a:pPr marL="0" indent="0" defTabSz="938213">
              <a:lnSpc>
                <a:spcPct val="90000"/>
              </a:lnSpc>
              <a:buNone/>
            </a:pPr>
            <a:r>
              <a:rPr lang="en-US" sz="2400" b="1" dirty="0">
                <a:solidFill>
                  <a:schemeClr val="bg2"/>
                </a:solidFill>
                <a:latin typeface="Courier New" pitchFamily="49" charset="0"/>
              </a:rPr>
              <a:t>  </a:t>
            </a:r>
            <a:endParaRPr lang="en-US" sz="2400" dirty="0">
              <a:solidFill>
                <a:schemeClr val="bg2"/>
              </a:solidFill>
            </a:endParaRPr>
          </a:p>
          <a:p>
            <a:pPr defTabSz="938213">
              <a:lnSpc>
                <a:spcPct val="90000"/>
              </a:lnSpc>
            </a:pPr>
            <a:endParaRPr lang="en-US" sz="2400" dirty="0"/>
          </a:p>
          <a:p>
            <a:pPr marL="274320" lvl="1" indent="0" defTabSz="938213">
              <a:lnSpc>
                <a:spcPct val="90000"/>
              </a:lnSpc>
              <a:buNone/>
            </a:pPr>
            <a:endParaRPr lang="en-US" sz="2000" dirty="0">
              <a:solidFill>
                <a:schemeClr val="tx1"/>
              </a:solidFill>
              <a:latin typeface="Courier New" pitchFamily="49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2E4789-1E63-2543-ADED-B198DC3303E8}"/>
              </a:ext>
            </a:extLst>
          </p:cNvPr>
          <p:cNvSpPr txBox="1"/>
          <p:nvPr/>
        </p:nvSpPr>
        <p:spPr>
          <a:xfrm>
            <a:off x="2201267" y="4520557"/>
            <a:ext cx="4741466" cy="15696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0" dirty="0">
                <a:latin typeface="+mn-lt"/>
              </a:rPr>
              <a:t>Three modes for immediate offset: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0" dirty="0">
                <a:latin typeface="+mn-lt"/>
              </a:rPr>
              <a:t>Pre-index,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0" dirty="0">
                <a:latin typeface="+mn-lt"/>
              </a:rPr>
              <a:t>Post-index,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0" dirty="0">
                <a:latin typeface="+mn-lt"/>
              </a:rPr>
              <a:t>Pre-index with Update</a:t>
            </a:r>
          </a:p>
        </p:txBody>
      </p:sp>
    </p:spTree>
    <p:extLst>
      <p:ext uri="{BB962C8B-B14F-4D97-AF65-F5344CB8AC3E}">
        <p14:creationId xmlns:p14="http://schemas.microsoft.com/office/powerpoint/2010/main" val="379796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F272C-CF30-7844-A880-9D52DEEDB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Addressing Mode: </a:t>
            </a:r>
            <a:br>
              <a:rPr lang="en-US" dirty="0"/>
            </a:br>
            <a:r>
              <a:rPr lang="en-US" dirty="0"/>
              <a:t>Pre-index </a:t>
            </a:r>
            <a:r>
              <a:rPr lang="en-US" i="1" dirty="0"/>
              <a:t>vs</a:t>
            </a:r>
            <a:r>
              <a:rPr lang="en-US" dirty="0"/>
              <a:t> Post-index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CEB047-453C-894C-8F74-C8CE6F812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D1E14D-2A86-A34B-A842-A0D4686EFB0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Pre-index</a:t>
            </a:r>
          </a:p>
          <a:p>
            <a:pPr marL="0" indent="0">
              <a:buNone/>
            </a:pP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</a:rPr>
              <a:t>	LDR r1, </a:t>
            </a:r>
            <a:r>
              <a:rPr lang="en-US" sz="20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[r0, Offset]</a:t>
            </a:r>
          </a:p>
          <a:p>
            <a:r>
              <a:rPr lang="en-US" sz="2000" dirty="0"/>
              <a:t>Post-index</a:t>
            </a:r>
          </a:p>
          <a:p>
            <a:pPr marL="0" indent="0">
              <a:buNone/>
            </a:pP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</a:rPr>
              <a:t>	LDR r1, </a:t>
            </a:r>
            <a:r>
              <a:rPr lang="en-US" sz="20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[r0], Offset</a:t>
            </a:r>
          </a:p>
          <a:p>
            <a:r>
              <a:rPr lang="en-US" sz="2000" dirty="0"/>
              <a:t>Pre-index with Update</a:t>
            </a:r>
          </a:p>
          <a:p>
            <a:pPr marL="0" indent="0">
              <a:buNone/>
            </a:pP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</a:rPr>
              <a:t>	LDR r1, </a:t>
            </a:r>
            <a:r>
              <a:rPr lang="en-US" sz="20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[r0, Offset]!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19D52FD-C7B3-A3A6-E1DE-C47AB55DA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028254"/>
              </p:ext>
            </p:extLst>
          </p:nvPr>
        </p:nvGraphicFramePr>
        <p:xfrm>
          <a:off x="306658" y="3696335"/>
          <a:ext cx="8530684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2671">
                  <a:extLst>
                    <a:ext uri="{9D8B030D-6E8A-4147-A177-3AD203B41FA5}">
                      <a16:colId xmlns:a16="http://schemas.microsoft.com/office/drawing/2014/main" val="898531530"/>
                    </a:ext>
                  </a:extLst>
                </a:gridCol>
                <a:gridCol w="2132671">
                  <a:extLst>
                    <a:ext uri="{9D8B030D-6E8A-4147-A177-3AD203B41FA5}">
                      <a16:colId xmlns:a16="http://schemas.microsoft.com/office/drawing/2014/main" val="3070852557"/>
                    </a:ext>
                  </a:extLst>
                </a:gridCol>
                <a:gridCol w="2132671">
                  <a:extLst>
                    <a:ext uri="{9D8B030D-6E8A-4147-A177-3AD203B41FA5}">
                      <a16:colId xmlns:a16="http://schemas.microsoft.com/office/drawing/2014/main" val="953178031"/>
                    </a:ext>
                  </a:extLst>
                </a:gridCol>
                <a:gridCol w="2132671">
                  <a:extLst>
                    <a:ext uri="{9D8B030D-6E8A-4147-A177-3AD203B41FA5}">
                      <a16:colId xmlns:a16="http://schemas.microsoft.com/office/drawing/2014/main" val="7075158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b="0" dirty="0">
                          <a:effectLst/>
                        </a:rPr>
                        <a:t>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b="0">
                          <a:effectLst/>
                        </a:rPr>
                        <a:t>Address used for Load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b="0" dirty="0">
                          <a:effectLst/>
                        </a:rPr>
                        <a:t>Base register update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b="0">
                          <a:effectLst/>
                        </a:rPr>
                        <a:t>Example (r0=0x100)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1479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dirty="0">
                          <a:effectLst/>
                        </a:rPr>
                        <a:t>Pre-index</a:t>
                      </a:r>
                    </a:p>
                    <a:p>
                      <a:pPr fontAlgn="base" latinLnBrk="0">
                        <a:buNone/>
                      </a:pPr>
                      <a:r>
                        <a:rPr lang="en-US" dirty="0">
                          <a:effectLst/>
                        </a:rPr>
                        <a:t>LDR r1, [r0, #4]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dirty="0">
                          <a:effectLst/>
                        </a:rPr>
                        <a:t>r0 + offset (</a:t>
                      </a:r>
                      <a:r>
                        <a:rPr lang="en-US" b="0" dirty="0">
                          <a:effectLst/>
                          <a:latin typeface="var(--font-berkeley-mono)"/>
                        </a:rPr>
                        <a:t>0x104</a:t>
                      </a:r>
                      <a:r>
                        <a:rPr lang="en-US" dirty="0">
                          <a:effectLst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>
                          <a:effectLst/>
                        </a:rPr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pt-BR" dirty="0">
                          <a:effectLst/>
                        </a:rPr>
                        <a:t>r1 = data[0x104]; </a:t>
                      </a:r>
                    </a:p>
                    <a:p>
                      <a:pPr fontAlgn="base" latinLnBrk="0">
                        <a:buNone/>
                      </a:pPr>
                      <a:r>
                        <a:rPr lang="pt-BR" dirty="0">
                          <a:effectLst/>
                        </a:rPr>
                        <a:t>r0 = 0x100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3920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dirty="0">
                          <a:effectLst/>
                        </a:rPr>
                        <a:t>Post-index</a:t>
                      </a:r>
                    </a:p>
                    <a:p>
                      <a:pPr fontAlgn="base" latinLnBrk="0">
                        <a:buNone/>
                      </a:pPr>
                      <a:r>
                        <a:rPr lang="en-US" dirty="0">
                          <a:effectLst/>
                        </a:rPr>
                        <a:t>LDR r1, [r0], #4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dirty="0">
                          <a:effectLst/>
                        </a:rPr>
                        <a:t>r0 (</a:t>
                      </a:r>
                      <a:r>
                        <a:rPr lang="en-US" b="0" dirty="0">
                          <a:effectLst/>
                          <a:latin typeface="var(--font-berkeley-mono)"/>
                        </a:rPr>
                        <a:t>0x100</a:t>
                      </a:r>
                      <a:r>
                        <a:rPr lang="en-US" dirty="0">
                          <a:effectLst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>
                          <a:effectLst/>
                        </a:rPr>
                        <a:t>Yes, after load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pt-BR" dirty="0">
                          <a:effectLst/>
                        </a:rPr>
                        <a:t>r1 = data[0x100]; </a:t>
                      </a:r>
                    </a:p>
                    <a:p>
                      <a:pPr fontAlgn="base" latinLnBrk="0">
                        <a:buNone/>
                      </a:pPr>
                      <a:r>
                        <a:rPr lang="pt-BR" dirty="0">
                          <a:effectLst/>
                        </a:rPr>
                        <a:t>r0 = 0x104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0568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dirty="0">
                          <a:effectLst/>
                        </a:rPr>
                        <a:t>Pre-index w/ Update</a:t>
                      </a:r>
                    </a:p>
                    <a:p>
                      <a:pPr fontAlgn="base" latinLnBrk="0">
                        <a:buNone/>
                      </a:pPr>
                      <a:r>
                        <a:rPr lang="en-US" dirty="0">
                          <a:effectLst/>
                        </a:rPr>
                        <a:t>LDR r1, [r0, #4]!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dirty="0">
                          <a:effectLst/>
                        </a:rPr>
                        <a:t>r0 + offset (</a:t>
                      </a:r>
                      <a:r>
                        <a:rPr lang="en-US" b="0" dirty="0">
                          <a:effectLst/>
                          <a:latin typeface="var(--font-berkeley-mono)"/>
                        </a:rPr>
                        <a:t>0x104</a:t>
                      </a:r>
                      <a:r>
                        <a:rPr lang="en-US" dirty="0">
                          <a:effectLst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>
                          <a:effectLst/>
                        </a:rPr>
                        <a:t>Yes, before load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pt-BR" dirty="0">
                          <a:effectLst/>
                        </a:rPr>
                        <a:t>r1 = data[0x104]; </a:t>
                      </a:r>
                    </a:p>
                    <a:p>
                      <a:pPr fontAlgn="base" latinLnBrk="0">
                        <a:buNone/>
                      </a:pPr>
                      <a:r>
                        <a:rPr lang="pt-BR" dirty="0">
                          <a:effectLst/>
                        </a:rPr>
                        <a:t>r0 = 0x104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9748259"/>
                  </a:ext>
                </a:extLst>
              </a:tr>
            </a:tbl>
          </a:graphicData>
        </a:graphic>
      </p:graphicFrame>
      <p:sp>
        <p:nvSpPr>
          <p:cNvPr id="8" name="内容占位符 2">
            <a:extLst>
              <a:ext uri="{FF2B5EF4-FFF2-40B4-BE49-F238E27FC236}">
                <a16:creationId xmlns:a16="http://schemas.microsoft.com/office/drawing/2014/main" id="{94B1D4DF-3FE4-E2CF-9659-FD750DD90A20}"/>
              </a:ext>
            </a:extLst>
          </p:cNvPr>
          <p:cNvSpPr txBox="1">
            <a:spLocks/>
          </p:cNvSpPr>
          <p:nvPr/>
        </p:nvSpPr>
        <p:spPr bwMode="auto">
          <a:xfrm>
            <a:off x="5745225" y="2979577"/>
            <a:ext cx="3092117" cy="617063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0478" tIns="44445" rIns="90478" bIns="44445" numCol="1" anchor="t" anchorCtr="0" compatLnSpc="1">
            <a:prstTxWarp prst="textNoShape">
              <a:avLst/>
            </a:prstTxWarp>
          </a:bodyPr>
          <a:lstStyle>
            <a:lvl1pPr marL="285750" indent="-2857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400">
                <a:solidFill>
                  <a:schemeClr val="tx1"/>
                </a:solidFill>
                <a:latin typeface="Gill Sans" charset="0"/>
                <a:ea typeface="ＭＳ Ｐゴシック" charset="0"/>
                <a:cs typeface="Gill Sans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2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3pPr>
            <a:lvl4pPr marL="1543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4pPr>
            <a:lvl5pPr marL="20002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5pPr>
            <a:lvl6pPr marL="24574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6pPr>
            <a:lvl7pPr marL="29146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7pPr>
            <a:lvl8pPr marL="33718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8pPr>
            <a:lvl9pPr marL="3829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b="0" dirty="0"/>
              <a:t>The table assumes r0 = 0x100, offset = 4 bytes (#4)</a:t>
            </a:r>
          </a:p>
        </p:txBody>
      </p:sp>
    </p:spTree>
    <p:extLst>
      <p:ext uri="{BB962C8B-B14F-4D97-AF65-F5344CB8AC3E}">
        <p14:creationId xmlns:p14="http://schemas.microsoft.com/office/powerpoint/2010/main" val="77894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80" name="Rectangle 108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Pre-index</a:t>
            </a:r>
          </a:p>
        </p:txBody>
      </p:sp>
      <p:sp>
        <p:nvSpPr>
          <p:cNvPr id="59" name="Slide Number Placeholder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04751" y="1464242"/>
            <a:ext cx="39934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Pre-Index: </a:t>
            </a:r>
            <a:r>
              <a:rPr lang="pt-BR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 r1, [r0, #4]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9AF6F45-740C-794A-BDDB-984BEB4546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542405"/>
              </p:ext>
            </p:extLst>
          </p:nvPr>
        </p:nvGraphicFramePr>
        <p:xfrm>
          <a:off x="3230436" y="2531363"/>
          <a:ext cx="2835639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4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Memory</a:t>
                      </a:r>
                      <a:r>
                        <a:rPr lang="en-US" sz="1800" baseline="0" dirty="0"/>
                        <a:t> </a:t>
                      </a:r>
                    </a:p>
                    <a:p>
                      <a:pPr algn="ctr"/>
                      <a:r>
                        <a:rPr lang="en-US" sz="1800" baseline="0" dirty="0"/>
                        <a:t>Data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0x20008007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0x20008006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0x20008005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0x6A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0x20008004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0x5B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0x4C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0x3D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F338727F-2918-0542-9446-93E1F8754E2E}"/>
              </a:ext>
            </a:extLst>
          </p:cNvPr>
          <p:cNvSpPr/>
          <p:nvPr/>
        </p:nvSpPr>
        <p:spPr>
          <a:xfrm>
            <a:off x="4763402" y="1845266"/>
            <a:ext cx="32993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i="1" dirty="0">
                <a:solidFill>
                  <a:srgbClr val="0041FF"/>
                </a:solidFill>
              </a:rPr>
              <a:t>Offset:</a:t>
            </a:r>
            <a:r>
              <a:rPr lang="en-US" dirty="0"/>
              <a:t> range is -255 to +255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1AF47E-D628-9F45-9EC5-532F46ACB153}"/>
              </a:ext>
            </a:extLst>
          </p:cNvPr>
          <p:cNvSpPr/>
          <p:nvPr/>
        </p:nvSpPr>
        <p:spPr>
          <a:xfrm>
            <a:off x="3995803" y="1508792"/>
            <a:ext cx="338202" cy="301220"/>
          </a:xfrm>
          <a:prstGeom prst="rect">
            <a:avLst/>
          </a:prstGeom>
          <a:noFill/>
          <a:ln w="28575">
            <a:solidFill>
              <a:srgbClr val="004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1FF"/>
              </a:solidFill>
            </a:endParaRPr>
          </a:p>
        </p:txBody>
      </p:sp>
      <p:cxnSp>
        <p:nvCxnSpPr>
          <p:cNvPr id="5" name="Elbow Connector 4">
            <a:extLst>
              <a:ext uri="{FF2B5EF4-FFF2-40B4-BE49-F238E27FC236}">
                <a16:creationId xmlns:a16="http://schemas.microsoft.com/office/drawing/2014/main" id="{74E9F7E5-7DE7-B34B-84F8-753F416D7A5B}"/>
              </a:ext>
            </a:extLst>
          </p:cNvPr>
          <p:cNvCxnSpPr>
            <a:stCxn id="3" idx="2"/>
            <a:endCxn id="8" idx="1"/>
          </p:cNvCxnSpPr>
          <p:nvPr/>
        </p:nvCxnSpPr>
        <p:spPr>
          <a:xfrm rot="16200000" flipH="1">
            <a:off x="4369582" y="1605334"/>
            <a:ext cx="189143" cy="598498"/>
          </a:xfrm>
          <a:prstGeom prst="bentConnector2">
            <a:avLst/>
          </a:prstGeom>
          <a:ln w="28575">
            <a:solidFill>
              <a:srgbClr val="0041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778EF76-2A5F-D447-8089-47D1CDD3C8EE}"/>
              </a:ext>
            </a:extLst>
          </p:cNvPr>
          <p:cNvSpPr txBox="1"/>
          <p:nvPr/>
        </p:nvSpPr>
        <p:spPr>
          <a:xfrm>
            <a:off x="596671" y="1941022"/>
            <a:ext cx="2534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r0 = 0x20008000</a:t>
            </a: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25A9B057-8CF1-D094-FDC5-7442E9C7318F}"/>
              </a:ext>
            </a:extLst>
          </p:cNvPr>
          <p:cNvSpPr txBox="1">
            <a:spLocks/>
          </p:cNvSpPr>
          <p:nvPr/>
        </p:nvSpPr>
        <p:spPr bwMode="auto">
          <a:xfrm>
            <a:off x="6177776" y="2248799"/>
            <a:ext cx="2835639" cy="4296967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0478" tIns="44445" rIns="90478" bIns="44445" numCol="1" anchor="t" anchorCtr="0" compatLnSpc="1">
            <a:prstTxWarp prst="textNoShape">
              <a:avLst/>
            </a:prstTxWarp>
          </a:bodyPr>
          <a:lstStyle>
            <a:lvl1pPr marL="285750" indent="-2857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400">
                <a:solidFill>
                  <a:schemeClr val="tx1"/>
                </a:solidFill>
                <a:latin typeface="Gill Sans" charset="0"/>
                <a:ea typeface="ＭＳ Ｐゴシック" charset="0"/>
                <a:cs typeface="Gill Sans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2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3pPr>
            <a:lvl4pPr marL="1543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4pPr>
            <a:lvl5pPr marL="20002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5pPr>
            <a:lvl6pPr marL="24574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6pPr>
            <a:lvl7pPr marL="29146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7pPr>
            <a:lvl8pPr marL="33718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8pPr>
            <a:lvl9pPr marL="3829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b="0" dirty="0"/>
              <a:t>Calculates address by adding the offset (here, #4) to the base register (r0) before the load. Loads data from the resulting address r0+4 into r1. The base register (r0) is not updated. </a:t>
            </a:r>
          </a:p>
          <a:p>
            <a:r>
              <a:rPr lang="en-US" sz="2000" b="0" dirty="0"/>
              <a:t>Example: instruction accesses memory at r0 + 4 = 0x20008004, but r0 remains to be 0x20008000 after execution.</a:t>
            </a:r>
          </a:p>
        </p:txBody>
      </p:sp>
    </p:spTree>
    <p:extLst>
      <p:ext uri="{BB962C8B-B14F-4D97-AF65-F5344CB8AC3E}">
        <p14:creationId xmlns:p14="http://schemas.microsoft.com/office/powerpoint/2010/main" val="420346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80" name="Rectangle 108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Pre-index</a:t>
            </a:r>
          </a:p>
        </p:txBody>
      </p:sp>
      <p:sp>
        <p:nvSpPr>
          <p:cNvPr id="59" name="Slide Number Placeholder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04751" y="1464242"/>
            <a:ext cx="39934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Pre-Index: </a:t>
            </a:r>
            <a:r>
              <a:rPr lang="pt-BR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 r1, [r0, #4]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9AF6F45-740C-794A-BDDB-984BEB4546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661087"/>
              </p:ext>
            </p:extLst>
          </p:nvPr>
        </p:nvGraphicFramePr>
        <p:xfrm>
          <a:off x="3230436" y="2531363"/>
          <a:ext cx="2835639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4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Memory</a:t>
                      </a:r>
                      <a:r>
                        <a:rPr lang="en-US" sz="1800" baseline="0" dirty="0"/>
                        <a:t> </a:t>
                      </a:r>
                    </a:p>
                    <a:p>
                      <a:pPr algn="ctr"/>
                      <a:r>
                        <a:rPr lang="en-US" sz="1800" baseline="0" dirty="0"/>
                        <a:t>Data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0x20008007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0x20008006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0x20008005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0x6A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0x20008004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0x5B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0x4C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0x3D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18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F338727F-2918-0542-9446-93E1F8754E2E}"/>
              </a:ext>
            </a:extLst>
          </p:cNvPr>
          <p:cNvSpPr/>
          <p:nvPr/>
        </p:nvSpPr>
        <p:spPr>
          <a:xfrm>
            <a:off x="4763402" y="1845266"/>
            <a:ext cx="32993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i="1" dirty="0">
                <a:solidFill>
                  <a:srgbClr val="0041FF"/>
                </a:solidFill>
              </a:rPr>
              <a:t>Offset:</a:t>
            </a:r>
            <a:r>
              <a:rPr lang="en-US" dirty="0"/>
              <a:t> range is -255 to +255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1AF47E-D628-9F45-9EC5-532F46ACB153}"/>
              </a:ext>
            </a:extLst>
          </p:cNvPr>
          <p:cNvSpPr/>
          <p:nvPr/>
        </p:nvSpPr>
        <p:spPr>
          <a:xfrm>
            <a:off x="3995803" y="1508792"/>
            <a:ext cx="338202" cy="301220"/>
          </a:xfrm>
          <a:prstGeom prst="rect">
            <a:avLst/>
          </a:prstGeom>
          <a:noFill/>
          <a:ln w="28575">
            <a:solidFill>
              <a:srgbClr val="004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1FF"/>
              </a:solidFill>
            </a:endParaRPr>
          </a:p>
        </p:txBody>
      </p:sp>
      <p:cxnSp>
        <p:nvCxnSpPr>
          <p:cNvPr id="5" name="Elbow Connector 4">
            <a:extLst>
              <a:ext uri="{FF2B5EF4-FFF2-40B4-BE49-F238E27FC236}">
                <a16:creationId xmlns:a16="http://schemas.microsoft.com/office/drawing/2014/main" id="{74E9F7E5-7DE7-B34B-84F8-753F416D7A5B}"/>
              </a:ext>
            </a:extLst>
          </p:cNvPr>
          <p:cNvCxnSpPr>
            <a:stCxn id="3" idx="2"/>
            <a:endCxn id="8" idx="1"/>
          </p:cNvCxnSpPr>
          <p:nvPr/>
        </p:nvCxnSpPr>
        <p:spPr>
          <a:xfrm rot="16200000" flipH="1">
            <a:off x="4369582" y="1605334"/>
            <a:ext cx="189143" cy="598498"/>
          </a:xfrm>
          <a:prstGeom prst="bentConnector2">
            <a:avLst/>
          </a:prstGeom>
          <a:ln w="28575">
            <a:solidFill>
              <a:srgbClr val="0041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778EF76-2A5F-D447-8089-47D1CDD3C8EE}"/>
              </a:ext>
            </a:extLst>
          </p:cNvPr>
          <p:cNvSpPr txBox="1"/>
          <p:nvPr/>
        </p:nvSpPr>
        <p:spPr>
          <a:xfrm>
            <a:off x="596671" y="1941022"/>
            <a:ext cx="2534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r0 = 0x20008000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DEEA26-5EB9-F847-B237-930B4EDB431D}"/>
              </a:ext>
            </a:extLst>
          </p:cNvPr>
          <p:cNvSpPr txBox="1"/>
          <p:nvPr/>
        </p:nvSpPr>
        <p:spPr>
          <a:xfrm>
            <a:off x="843095" y="5750894"/>
            <a:ext cx="145103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502911A-6065-EB48-B25B-538A015EA9B9}"/>
              </a:ext>
            </a:extLst>
          </p:cNvPr>
          <p:cNvCxnSpPr>
            <a:stCxn id="10" idx="3"/>
          </p:cNvCxnSpPr>
          <p:nvPr/>
        </p:nvCxnSpPr>
        <p:spPr>
          <a:xfrm>
            <a:off x="2294133" y="5935560"/>
            <a:ext cx="936303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473B136-FFCD-CF49-92A1-E8AC027BF447}"/>
              </a:ext>
            </a:extLst>
          </p:cNvPr>
          <p:cNvCxnSpPr>
            <a:cxnSpLocks/>
          </p:cNvCxnSpPr>
          <p:nvPr/>
        </p:nvCxnSpPr>
        <p:spPr>
          <a:xfrm flipV="1">
            <a:off x="2762284" y="4459577"/>
            <a:ext cx="0" cy="1475983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51C1302-A4C2-A64B-B005-B1AC33AA938A}"/>
              </a:ext>
            </a:extLst>
          </p:cNvPr>
          <p:cNvCxnSpPr>
            <a:cxnSpLocks/>
          </p:cNvCxnSpPr>
          <p:nvPr/>
        </p:nvCxnSpPr>
        <p:spPr>
          <a:xfrm>
            <a:off x="2749758" y="4459577"/>
            <a:ext cx="53287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ight Brace 19">
            <a:extLst>
              <a:ext uri="{FF2B5EF4-FFF2-40B4-BE49-F238E27FC236}">
                <a16:creationId xmlns:a16="http://schemas.microsoft.com/office/drawing/2014/main" id="{D1DABC5A-6359-7041-BE48-A6DD55284C97}"/>
              </a:ext>
            </a:extLst>
          </p:cNvPr>
          <p:cNvSpPr/>
          <p:nvPr/>
        </p:nvSpPr>
        <p:spPr>
          <a:xfrm>
            <a:off x="6141605" y="3192110"/>
            <a:ext cx="392621" cy="1446756"/>
          </a:xfrm>
          <a:prstGeom prst="rightBrace">
            <a:avLst>
              <a:gd name="adj1" fmla="val 33856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5E3151C-526D-504F-931F-1159C83A3E15}"/>
              </a:ext>
            </a:extLst>
          </p:cNvPr>
          <p:cNvCxnSpPr>
            <a:cxnSpLocks/>
          </p:cNvCxnSpPr>
          <p:nvPr/>
        </p:nvCxnSpPr>
        <p:spPr>
          <a:xfrm>
            <a:off x="6534226" y="3923045"/>
            <a:ext cx="53287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9A1AC55-1EE6-B04D-8CC4-1F6B232E4940}"/>
              </a:ext>
            </a:extLst>
          </p:cNvPr>
          <p:cNvSpPr txBox="1"/>
          <p:nvPr/>
        </p:nvSpPr>
        <p:spPr>
          <a:xfrm>
            <a:off x="7067096" y="3725853"/>
            <a:ext cx="145103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0x88796A5B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11918A-F54C-C846-B82F-0B15075C3E82}"/>
              </a:ext>
            </a:extLst>
          </p:cNvPr>
          <p:cNvSpPr/>
          <p:nvPr/>
        </p:nvSpPr>
        <p:spPr>
          <a:xfrm>
            <a:off x="7573645" y="3356521"/>
            <a:ext cx="437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endParaRPr lang="en-US" sz="1800" b="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E9A8021-E266-8844-B172-4646A0E29425}"/>
              </a:ext>
            </a:extLst>
          </p:cNvPr>
          <p:cNvSpPr/>
          <p:nvPr/>
        </p:nvSpPr>
        <p:spPr>
          <a:xfrm>
            <a:off x="383786" y="5750894"/>
            <a:ext cx="437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endParaRPr lang="en-US" sz="1800" b="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EFB4200-41E4-9747-8A75-A69BC19C4E53}"/>
              </a:ext>
            </a:extLst>
          </p:cNvPr>
          <p:cNvSpPr/>
          <p:nvPr/>
        </p:nvSpPr>
        <p:spPr>
          <a:xfrm>
            <a:off x="1568614" y="4947542"/>
            <a:ext cx="1197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offset=4</a:t>
            </a:r>
            <a:endParaRPr lang="en-US" sz="1800" b="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885274B-8AA8-8E45-9261-93E08764DE5D}"/>
              </a:ext>
            </a:extLst>
          </p:cNvPr>
          <p:cNvSpPr/>
          <p:nvPr/>
        </p:nvSpPr>
        <p:spPr>
          <a:xfrm>
            <a:off x="1172082" y="4270979"/>
            <a:ext cx="15776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 + offset</a:t>
            </a:r>
            <a:endParaRPr lang="en-US" sz="1800" b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D598B28-76A5-E646-9DF4-F2F7BCD050FC}"/>
              </a:ext>
            </a:extLst>
          </p:cNvPr>
          <p:cNvSpPr/>
          <p:nvPr/>
        </p:nvSpPr>
        <p:spPr>
          <a:xfrm>
            <a:off x="3257757" y="4288072"/>
            <a:ext cx="145103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0x20008004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94ADF4-9080-0C42-B7F4-4A6038AB8E20}"/>
              </a:ext>
            </a:extLst>
          </p:cNvPr>
          <p:cNvSpPr txBox="1"/>
          <p:nvPr/>
        </p:nvSpPr>
        <p:spPr>
          <a:xfrm>
            <a:off x="6850690" y="4140174"/>
            <a:ext cx="18838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0" dirty="0"/>
              <a:t>Assume Little-Endian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F6EA36-0986-AF7F-740D-6A89A9CA1571}"/>
              </a:ext>
            </a:extLst>
          </p:cNvPr>
          <p:cNvSpPr txBox="1"/>
          <p:nvPr/>
        </p:nvSpPr>
        <p:spPr>
          <a:xfrm>
            <a:off x="822619" y="2999715"/>
            <a:ext cx="2276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dirty="0">
                <a:solidFill>
                  <a:srgbClr val="0041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800" b="0" dirty="0">
                <a:solidFill>
                  <a:srgbClr val="0041FF"/>
                </a:solidFill>
              </a:rPr>
              <a:t> remains the same after reading memory</a:t>
            </a:r>
          </a:p>
        </p:txBody>
      </p:sp>
    </p:spTree>
    <p:extLst>
      <p:ext uri="{BB962C8B-B14F-4D97-AF65-F5344CB8AC3E}">
        <p14:creationId xmlns:p14="http://schemas.microsoft.com/office/powerpoint/2010/main" val="274689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" grpId="0" animBg="1"/>
      <p:bldP spid="21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an Array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23850" y="3025574"/>
            <a:ext cx="8229600" cy="2499360"/>
          </a:xfrm>
        </p:spPr>
        <p:txBody>
          <a:bodyPr/>
          <a:lstStyle/>
          <a:p>
            <a:r>
              <a:rPr lang="en-US" dirty="0"/>
              <a:t>Pre-index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0292" y="1738992"/>
            <a:ext cx="2590774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800" b="0" dirty="0">
                <a:latin typeface="Consolas" panose="020B0609020204030204" pitchFamily="49" charset="0"/>
              </a:rPr>
              <a:t>uint32_t array[10];</a:t>
            </a:r>
          </a:p>
          <a:p>
            <a:r>
              <a:rPr lang="en-US" sz="1800" b="0" dirty="0">
                <a:latin typeface="Consolas" panose="020B0609020204030204" pitchFamily="49" charset="0"/>
              </a:rPr>
              <a:t>array[0] += 5;</a:t>
            </a:r>
          </a:p>
          <a:p>
            <a:r>
              <a:rPr lang="en-US" sz="1800" b="0" dirty="0">
                <a:latin typeface="Consolas" panose="020B0609020204030204" pitchFamily="49" charset="0"/>
              </a:rPr>
              <a:t>array[1] += 5;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323850" y="1238250"/>
            <a:ext cx="8229600" cy="24993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b="0" dirty="0"/>
              <a:t>C code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0292" y="3622868"/>
            <a:ext cx="5167994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sz="1800" b="0" dirty="0">
              <a:latin typeface="Consolas" panose="020B0609020204030204" pitchFamily="49" charset="0"/>
            </a:endParaRPr>
          </a:p>
          <a:p>
            <a:r>
              <a:rPr lang="en-US" sz="1800" b="0" dirty="0">
                <a:latin typeface="Consolas" panose="020B0609020204030204" pitchFamily="49" charset="0"/>
              </a:rPr>
              <a:t>LDR r1, [r0]     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Read array[0]</a:t>
            </a:r>
          </a:p>
          <a:p>
            <a:r>
              <a:rPr lang="en-US" sz="1800" b="0" dirty="0">
                <a:latin typeface="Consolas" panose="020B0609020204030204" pitchFamily="49" charset="0"/>
              </a:rPr>
              <a:t>ADD r1, r1, #5  </a:t>
            </a:r>
          </a:p>
          <a:p>
            <a:r>
              <a:rPr lang="en-US" sz="1800" b="0" dirty="0">
                <a:latin typeface="Consolas" panose="020B0609020204030204" pitchFamily="49" charset="0"/>
              </a:rPr>
              <a:t>STR r1, [r0]     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Write to array[0]</a:t>
            </a:r>
          </a:p>
          <a:p>
            <a:endParaRPr lang="en-US" sz="1800" b="0" dirty="0">
              <a:latin typeface="Consolas" panose="020B0609020204030204" pitchFamily="49" charset="0"/>
            </a:endParaRPr>
          </a:p>
          <a:p>
            <a:r>
              <a:rPr lang="en-US" sz="1800" b="0" dirty="0">
                <a:latin typeface="Consolas" panose="020B0609020204030204" pitchFamily="49" charset="0"/>
              </a:rPr>
              <a:t>LDR r1, [r0, </a:t>
            </a:r>
            <a:r>
              <a:rPr lang="en-US" sz="1800" b="0" dirty="0">
                <a:solidFill>
                  <a:srgbClr val="FF0000"/>
                </a:solidFill>
                <a:latin typeface="Consolas" panose="020B0609020204030204" pitchFamily="49" charset="0"/>
              </a:rPr>
              <a:t>#</a:t>
            </a:r>
            <a:r>
              <a:rPr lang="en-US" sz="1800" dirty="0">
                <a:solidFill>
                  <a:srgbClr val="FF0000"/>
                </a:solidFill>
                <a:latin typeface="Consolas" panose="020B0609020204030204" pitchFamily="49" charset="0"/>
              </a:rPr>
              <a:t>4</a:t>
            </a:r>
            <a:r>
              <a:rPr lang="en-US" sz="1800" b="0" dirty="0">
                <a:latin typeface="Consolas" panose="020B0609020204030204" pitchFamily="49" charset="0"/>
              </a:rPr>
              <a:t>] 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Read array[1]</a:t>
            </a:r>
          </a:p>
          <a:p>
            <a:r>
              <a:rPr lang="en-US" sz="1800" b="0" dirty="0">
                <a:latin typeface="Consolas" panose="020B0609020204030204" pitchFamily="49" charset="0"/>
              </a:rPr>
              <a:t>ADD r1, r1, #5   </a:t>
            </a:r>
          </a:p>
          <a:p>
            <a:r>
              <a:rPr lang="en-US" sz="1800" b="0" dirty="0">
                <a:latin typeface="Consolas" panose="020B0609020204030204" pitchFamily="49" charset="0"/>
              </a:rPr>
              <a:t>STR r1, [r0, </a:t>
            </a:r>
            <a:r>
              <a:rPr lang="en-US" sz="1800" dirty="0">
                <a:solidFill>
                  <a:srgbClr val="FF0000"/>
                </a:solidFill>
                <a:latin typeface="Consolas" panose="020B0609020204030204" pitchFamily="49" charset="0"/>
              </a:rPr>
              <a:t>#4</a:t>
            </a:r>
            <a:r>
              <a:rPr lang="en-US" sz="1800" b="0" dirty="0">
                <a:latin typeface="Consolas" panose="020B0609020204030204" pitchFamily="49" charset="0"/>
              </a:rPr>
              <a:t>] 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Write to array[1]</a:t>
            </a:r>
          </a:p>
          <a:p>
            <a:endParaRPr lang="en-US" sz="1800" b="0" dirty="0">
              <a:latin typeface="Consolas" panose="020B06090202040302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18907" y="1677437"/>
            <a:ext cx="3981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Assume the memory address of the array starts at </a:t>
            </a:r>
            <a:r>
              <a:rPr lang="en-US" dirty="0">
                <a:latin typeface="Consolas" panose="020B0609020204030204" pitchFamily="49" charset="0"/>
              </a:rPr>
              <a:t>0x20008000</a:t>
            </a:r>
            <a:r>
              <a:rPr lang="en-US" dirty="0"/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32339" y="3119017"/>
            <a:ext cx="3981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Assume 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  <a:t>r0</a:t>
            </a:r>
            <a:r>
              <a:rPr lang="en-US" sz="1600" dirty="0">
                <a:solidFill>
                  <a:srgbClr val="FF0000"/>
                </a:solidFill>
              </a:rPr>
              <a:t> = 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  <a:t>0x20008000</a:t>
            </a:r>
            <a:r>
              <a:rPr lang="en-US" sz="16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974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80" name="Rectangle 108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Post-index</a:t>
            </a:r>
          </a:p>
        </p:txBody>
      </p:sp>
      <p:sp>
        <p:nvSpPr>
          <p:cNvPr id="59" name="Slide Number Placeholder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04751" y="1464242"/>
            <a:ext cx="42755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Post-Index: </a:t>
            </a:r>
            <a:r>
              <a:rPr lang="pt-BR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 r1, [r0], #4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9AF6F45-740C-794A-BDDB-984BEB4546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128998"/>
              </p:ext>
            </p:extLst>
          </p:nvPr>
        </p:nvGraphicFramePr>
        <p:xfrm>
          <a:off x="3230436" y="2531363"/>
          <a:ext cx="2835639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4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Memory</a:t>
                      </a:r>
                      <a:r>
                        <a:rPr lang="en-US" sz="1800" baseline="0" dirty="0"/>
                        <a:t> </a:t>
                      </a:r>
                    </a:p>
                    <a:p>
                      <a:pPr algn="ctr"/>
                      <a:r>
                        <a:rPr lang="en-US" sz="1800" baseline="0" dirty="0"/>
                        <a:t>Data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0x20008007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0x20008006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0x20008005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0x6A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0x20008004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0x5B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0x4C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0x3D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D74C4070-041B-1B43-BB2B-2C2696952970}"/>
              </a:ext>
            </a:extLst>
          </p:cNvPr>
          <p:cNvGrpSpPr/>
          <p:nvPr/>
        </p:nvGrpSpPr>
        <p:grpSpPr>
          <a:xfrm>
            <a:off x="4290164" y="1508792"/>
            <a:ext cx="4066900" cy="644251"/>
            <a:chOff x="3995803" y="1508792"/>
            <a:chExt cx="4066900" cy="64425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338727F-2918-0542-9446-93E1F8754E2E}"/>
                </a:ext>
              </a:extLst>
            </p:cNvPr>
            <p:cNvSpPr/>
            <p:nvPr/>
          </p:nvSpPr>
          <p:spPr>
            <a:xfrm>
              <a:off x="4763402" y="1845266"/>
              <a:ext cx="329930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i="1" dirty="0">
                  <a:solidFill>
                    <a:srgbClr val="0041FF"/>
                  </a:solidFill>
                </a:rPr>
                <a:t>Offset:</a:t>
              </a:r>
              <a:r>
                <a:rPr lang="en-US" dirty="0"/>
                <a:t> range is -255 to +255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21AF47E-D628-9F45-9EC5-532F46ACB153}"/>
                </a:ext>
              </a:extLst>
            </p:cNvPr>
            <p:cNvSpPr/>
            <p:nvPr/>
          </p:nvSpPr>
          <p:spPr>
            <a:xfrm>
              <a:off x="3995803" y="1508792"/>
              <a:ext cx="338202" cy="301220"/>
            </a:xfrm>
            <a:prstGeom prst="rect">
              <a:avLst/>
            </a:prstGeom>
            <a:noFill/>
            <a:ln w="28575">
              <a:solidFill>
                <a:srgbClr val="0041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41FF"/>
                </a:solidFill>
              </a:endParaRPr>
            </a:p>
          </p:txBody>
        </p:sp>
        <p:cxnSp>
          <p:nvCxnSpPr>
            <p:cNvPr id="5" name="Elbow Connector 4">
              <a:extLst>
                <a:ext uri="{FF2B5EF4-FFF2-40B4-BE49-F238E27FC236}">
                  <a16:creationId xmlns:a16="http://schemas.microsoft.com/office/drawing/2014/main" id="{74E9F7E5-7DE7-B34B-84F8-753F416D7A5B}"/>
                </a:ext>
              </a:extLst>
            </p:cNvPr>
            <p:cNvCxnSpPr>
              <a:stCxn id="3" idx="2"/>
              <a:endCxn id="8" idx="1"/>
            </p:cNvCxnSpPr>
            <p:nvPr/>
          </p:nvCxnSpPr>
          <p:spPr>
            <a:xfrm rot="16200000" flipH="1">
              <a:off x="4369582" y="1605334"/>
              <a:ext cx="189143" cy="598498"/>
            </a:xfrm>
            <a:prstGeom prst="bentConnector2">
              <a:avLst/>
            </a:prstGeom>
            <a:ln w="28575">
              <a:solidFill>
                <a:srgbClr val="0041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778EF76-2A5F-D447-8089-47D1CDD3C8EE}"/>
              </a:ext>
            </a:extLst>
          </p:cNvPr>
          <p:cNvSpPr txBox="1"/>
          <p:nvPr/>
        </p:nvSpPr>
        <p:spPr>
          <a:xfrm>
            <a:off x="596671" y="1941022"/>
            <a:ext cx="2534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r0 = 0x20008000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D9C8DB92-C654-B57C-BD4E-228A9C988E6F}"/>
              </a:ext>
            </a:extLst>
          </p:cNvPr>
          <p:cNvSpPr txBox="1">
            <a:spLocks/>
          </p:cNvSpPr>
          <p:nvPr/>
        </p:nvSpPr>
        <p:spPr bwMode="auto">
          <a:xfrm>
            <a:off x="6177776" y="2248799"/>
            <a:ext cx="2835639" cy="4107551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0478" tIns="44445" rIns="90478" bIns="44445" numCol="1" anchor="t" anchorCtr="0" compatLnSpc="1">
            <a:prstTxWarp prst="textNoShape">
              <a:avLst/>
            </a:prstTxWarp>
          </a:bodyPr>
          <a:lstStyle>
            <a:lvl1pPr marL="285750" indent="-2857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400">
                <a:solidFill>
                  <a:schemeClr val="tx1"/>
                </a:solidFill>
                <a:latin typeface="Gill Sans" charset="0"/>
                <a:ea typeface="ＭＳ Ｐゴシック" charset="0"/>
                <a:cs typeface="Gill Sans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2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3pPr>
            <a:lvl4pPr marL="1543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4pPr>
            <a:lvl5pPr marL="20002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5pPr>
            <a:lvl6pPr marL="24574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6pPr>
            <a:lvl7pPr marL="29146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7pPr>
            <a:lvl8pPr marL="33718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8pPr>
            <a:lvl9pPr marL="3829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b="0" dirty="0"/>
              <a:t>Loads data from the address currently in r0 into r1. After the load, updates the base register (r0) by adding the offset (#4). </a:t>
            </a:r>
          </a:p>
          <a:p>
            <a:r>
              <a:rPr lang="en-US" sz="2000" b="0" dirty="0"/>
              <a:t>Example: instruction accesses memory at r0 = 0x20008000, then increments r0 by the offset of 4 to r0 + 4 = 0x20008004 after execution.</a:t>
            </a:r>
          </a:p>
        </p:txBody>
      </p:sp>
    </p:spTree>
    <p:extLst>
      <p:ext uri="{BB962C8B-B14F-4D97-AF65-F5344CB8AC3E}">
        <p14:creationId xmlns:p14="http://schemas.microsoft.com/office/powerpoint/2010/main" val="63185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80" name="Rectangle 108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Post-index</a:t>
            </a:r>
          </a:p>
        </p:txBody>
      </p:sp>
      <p:sp>
        <p:nvSpPr>
          <p:cNvPr id="59" name="Slide Number Placeholder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29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9AF6F45-740C-794A-BDDB-984BEB4546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56375"/>
              </p:ext>
            </p:extLst>
          </p:nvPr>
        </p:nvGraphicFramePr>
        <p:xfrm>
          <a:off x="3230436" y="2531363"/>
          <a:ext cx="2835639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4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Memory</a:t>
                      </a:r>
                      <a:r>
                        <a:rPr lang="en-US" sz="1800" baseline="0" dirty="0"/>
                        <a:t> </a:t>
                      </a:r>
                    </a:p>
                    <a:p>
                      <a:pPr algn="ctr"/>
                      <a:r>
                        <a:rPr lang="en-US" sz="1800" baseline="0" dirty="0"/>
                        <a:t>Data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0x20008007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0x20008006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0x20008005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0x6A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0x20008004</a:t>
                      </a:r>
                      <a:endParaRPr lang="en-US" sz="18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0x5B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0x4C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0x3D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18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3DEEA26-5EB9-F847-B237-930B4EDB431D}"/>
              </a:ext>
            </a:extLst>
          </p:cNvPr>
          <p:cNvSpPr txBox="1"/>
          <p:nvPr/>
        </p:nvSpPr>
        <p:spPr>
          <a:xfrm>
            <a:off x="843095" y="5750894"/>
            <a:ext cx="145103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0x20008004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502911A-6065-EB48-B25B-538A015EA9B9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2294133" y="4490582"/>
            <a:ext cx="1012738" cy="14449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ight Brace 19">
            <a:extLst>
              <a:ext uri="{FF2B5EF4-FFF2-40B4-BE49-F238E27FC236}">
                <a16:creationId xmlns:a16="http://schemas.microsoft.com/office/drawing/2014/main" id="{D1DABC5A-6359-7041-BE48-A6DD55284C97}"/>
              </a:ext>
            </a:extLst>
          </p:cNvPr>
          <p:cNvSpPr/>
          <p:nvPr/>
        </p:nvSpPr>
        <p:spPr>
          <a:xfrm>
            <a:off x="6137512" y="4673470"/>
            <a:ext cx="392621" cy="1446756"/>
          </a:xfrm>
          <a:prstGeom prst="rightBrace">
            <a:avLst>
              <a:gd name="adj1" fmla="val 33856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5E3151C-526D-504F-931F-1159C83A3E15}"/>
              </a:ext>
            </a:extLst>
          </p:cNvPr>
          <p:cNvCxnSpPr>
            <a:cxnSpLocks/>
          </p:cNvCxnSpPr>
          <p:nvPr/>
        </p:nvCxnSpPr>
        <p:spPr>
          <a:xfrm>
            <a:off x="6530133" y="5404405"/>
            <a:ext cx="53287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9A1AC55-1EE6-B04D-8CC4-1F6B232E4940}"/>
              </a:ext>
            </a:extLst>
          </p:cNvPr>
          <p:cNvSpPr txBox="1"/>
          <p:nvPr/>
        </p:nvSpPr>
        <p:spPr>
          <a:xfrm>
            <a:off x="7063003" y="5207213"/>
            <a:ext cx="145103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0x4C3D2E1F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11918A-F54C-C846-B82F-0B15075C3E82}"/>
              </a:ext>
            </a:extLst>
          </p:cNvPr>
          <p:cNvSpPr/>
          <p:nvPr/>
        </p:nvSpPr>
        <p:spPr>
          <a:xfrm>
            <a:off x="7569552" y="4837881"/>
            <a:ext cx="437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endParaRPr lang="en-US" sz="1800" b="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E9A8021-E266-8844-B172-4646A0E29425}"/>
              </a:ext>
            </a:extLst>
          </p:cNvPr>
          <p:cNvSpPr/>
          <p:nvPr/>
        </p:nvSpPr>
        <p:spPr>
          <a:xfrm>
            <a:off x="383786" y="5750894"/>
            <a:ext cx="437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endParaRPr lang="en-US" sz="1800" b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94ADF4-9080-0C42-B7F4-4A6038AB8E20}"/>
              </a:ext>
            </a:extLst>
          </p:cNvPr>
          <p:cNvSpPr txBox="1"/>
          <p:nvPr/>
        </p:nvSpPr>
        <p:spPr>
          <a:xfrm>
            <a:off x="6846597" y="5621534"/>
            <a:ext cx="18838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0" dirty="0"/>
              <a:t>Assume Little-Endian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AA805BB-E388-2C4A-9DFD-BA2847C485BF}"/>
              </a:ext>
            </a:extLst>
          </p:cNvPr>
          <p:cNvSpPr/>
          <p:nvPr/>
        </p:nvSpPr>
        <p:spPr>
          <a:xfrm>
            <a:off x="843095" y="4288736"/>
            <a:ext cx="2210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 = r0 + offset</a:t>
            </a:r>
            <a:endParaRPr lang="en-US" sz="1800" b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B8C58A-AD73-D643-BAF7-B91F99A9F3D9}"/>
              </a:ext>
            </a:extLst>
          </p:cNvPr>
          <p:cNvSpPr txBox="1"/>
          <p:nvPr/>
        </p:nvSpPr>
        <p:spPr>
          <a:xfrm>
            <a:off x="113933" y="3655091"/>
            <a:ext cx="3195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dirty="0">
                <a:solidFill>
                  <a:srgbClr val="0041FF"/>
                </a:solidFill>
              </a:rPr>
              <a:t>Increment </a:t>
            </a:r>
            <a:r>
              <a:rPr lang="en-US" sz="1800" b="0" dirty="0">
                <a:solidFill>
                  <a:srgbClr val="0041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800" b="0" dirty="0">
                <a:solidFill>
                  <a:srgbClr val="0041FF"/>
                </a:solidFill>
              </a:rPr>
              <a:t> by offset</a:t>
            </a:r>
          </a:p>
          <a:p>
            <a:r>
              <a:rPr lang="en-US" sz="1800" b="0" dirty="0">
                <a:solidFill>
                  <a:srgbClr val="0041FF"/>
                </a:solidFill>
              </a:rPr>
              <a:t>after reading memory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4C62D6-A8F9-60C8-0B49-2AFF32598440}"/>
              </a:ext>
            </a:extLst>
          </p:cNvPr>
          <p:cNvSpPr/>
          <p:nvPr/>
        </p:nvSpPr>
        <p:spPr>
          <a:xfrm>
            <a:off x="604751" y="1464242"/>
            <a:ext cx="42755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Post-Index: </a:t>
            </a:r>
            <a:r>
              <a:rPr lang="pt-BR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 r1, [r0], #4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90334D6-481D-5CA8-AC20-29F155788F84}"/>
              </a:ext>
            </a:extLst>
          </p:cNvPr>
          <p:cNvGrpSpPr/>
          <p:nvPr/>
        </p:nvGrpSpPr>
        <p:grpSpPr>
          <a:xfrm>
            <a:off x="4290164" y="1508792"/>
            <a:ext cx="4066900" cy="644251"/>
            <a:chOff x="3995803" y="1508792"/>
            <a:chExt cx="4066900" cy="64425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C72EE8E-C94C-D235-C4C8-AE7C34DD8DA6}"/>
                </a:ext>
              </a:extLst>
            </p:cNvPr>
            <p:cNvSpPr/>
            <p:nvPr/>
          </p:nvSpPr>
          <p:spPr>
            <a:xfrm>
              <a:off x="4763402" y="1845266"/>
              <a:ext cx="329930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i="1" dirty="0">
                  <a:solidFill>
                    <a:srgbClr val="0041FF"/>
                  </a:solidFill>
                </a:rPr>
                <a:t>Offset:</a:t>
              </a:r>
              <a:r>
                <a:rPr lang="en-US" dirty="0"/>
                <a:t> range is -255 to +255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AB86405-9E04-B991-C217-7A9C279FB8ED}"/>
                </a:ext>
              </a:extLst>
            </p:cNvPr>
            <p:cNvSpPr/>
            <p:nvPr/>
          </p:nvSpPr>
          <p:spPr>
            <a:xfrm>
              <a:off x="3995803" y="1508792"/>
              <a:ext cx="338202" cy="301220"/>
            </a:xfrm>
            <a:prstGeom prst="rect">
              <a:avLst/>
            </a:prstGeom>
            <a:noFill/>
            <a:ln w="28575">
              <a:solidFill>
                <a:srgbClr val="0041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41FF"/>
                </a:solidFill>
              </a:endParaRPr>
            </a:p>
          </p:txBody>
        </p:sp>
        <p:cxnSp>
          <p:nvCxnSpPr>
            <p:cNvPr id="16" name="Elbow Connector 4">
              <a:extLst>
                <a:ext uri="{FF2B5EF4-FFF2-40B4-BE49-F238E27FC236}">
                  <a16:creationId xmlns:a16="http://schemas.microsoft.com/office/drawing/2014/main" id="{ECBA80C4-BB60-CEDD-6C64-54EB9080CF6A}"/>
                </a:ext>
              </a:extLst>
            </p:cNvPr>
            <p:cNvCxnSpPr>
              <a:stCxn id="15" idx="2"/>
              <a:endCxn id="14" idx="1"/>
            </p:cNvCxnSpPr>
            <p:nvPr/>
          </p:nvCxnSpPr>
          <p:spPr>
            <a:xfrm rot="16200000" flipH="1">
              <a:off x="4369582" y="1605334"/>
              <a:ext cx="189143" cy="598498"/>
            </a:xfrm>
            <a:prstGeom prst="bentConnector2">
              <a:avLst/>
            </a:prstGeom>
            <a:ln w="28575">
              <a:solidFill>
                <a:srgbClr val="0041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ACDCBE9-C928-0DFC-C359-D2A7FD1CD099}"/>
              </a:ext>
            </a:extLst>
          </p:cNvPr>
          <p:cNvSpPr txBox="1"/>
          <p:nvPr/>
        </p:nvSpPr>
        <p:spPr>
          <a:xfrm>
            <a:off x="596671" y="1941022"/>
            <a:ext cx="2534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r0 = 0x20008000</a:t>
            </a:r>
          </a:p>
        </p:txBody>
      </p:sp>
    </p:spTree>
    <p:extLst>
      <p:ext uri="{BB962C8B-B14F-4D97-AF65-F5344CB8AC3E}">
        <p14:creationId xmlns:p14="http://schemas.microsoft.com/office/powerpoint/2010/main" val="420713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 View of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800600" cy="4937760"/>
          </a:xfrm>
        </p:spPr>
        <p:txBody>
          <a:bodyPr>
            <a:normAutofit/>
          </a:bodyPr>
          <a:lstStyle/>
          <a:p>
            <a:r>
              <a:rPr lang="en-US" sz="2400" dirty="0"/>
              <a:t>By grouping bits together we can store more values</a:t>
            </a:r>
          </a:p>
          <a:p>
            <a:pPr lvl="1"/>
            <a:r>
              <a:rPr lang="en-US" sz="2000" dirty="0"/>
              <a:t>8 bits = </a:t>
            </a:r>
            <a:r>
              <a:rPr lang="en-US" sz="20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</a:t>
            </a:r>
            <a:r>
              <a:rPr lang="en-US" sz="2000" dirty="0"/>
              <a:t> </a:t>
            </a:r>
            <a:r>
              <a:rPr lang="en-US" sz="2000" b="1" dirty="0">
                <a:solidFill>
                  <a:schemeClr val="bg2">
                    <a:lumMod val="75000"/>
                  </a:schemeClr>
                </a:solidFill>
              </a:rPr>
              <a:t>byte</a:t>
            </a:r>
          </a:p>
          <a:p>
            <a:pPr lvl="1"/>
            <a:r>
              <a:rPr lang="en-US" sz="2000" dirty="0"/>
              <a:t>16 bits = 2 bytes =</a:t>
            </a:r>
            <a:r>
              <a:rPr lang="en-US" sz="20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1 </a:t>
            </a:r>
            <a:r>
              <a:rPr lang="en-US" sz="2000" b="1" dirty="0">
                <a:solidFill>
                  <a:schemeClr val="bg2">
                    <a:lumMod val="75000"/>
                  </a:schemeClr>
                </a:solidFill>
              </a:rPr>
              <a:t>halfword</a:t>
            </a:r>
          </a:p>
          <a:p>
            <a:pPr lvl="1"/>
            <a:r>
              <a:rPr lang="en-US" sz="2000" dirty="0"/>
              <a:t>32 bits = 4 bytes = </a:t>
            </a:r>
            <a:r>
              <a:rPr lang="en-US" sz="20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</a:t>
            </a:r>
            <a:r>
              <a:rPr lang="en-US" sz="2000" dirty="0"/>
              <a:t> </a:t>
            </a:r>
            <a:r>
              <a:rPr lang="en-US" sz="2000" b="1" dirty="0">
                <a:solidFill>
                  <a:schemeClr val="bg2">
                    <a:lumMod val="75000"/>
                  </a:schemeClr>
                </a:solidFill>
              </a:rPr>
              <a:t>word</a:t>
            </a:r>
            <a:endParaRPr lang="en-US" sz="20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en-US" sz="2400" dirty="0"/>
              <a:t>From software perspective, memory is an addressable array of bytes.</a:t>
            </a:r>
            <a:endParaRPr lang="en-US" sz="1600" dirty="0"/>
          </a:p>
          <a:p>
            <a:pPr lvl="1"/>
            <a:r>
              <a:rPr lang="en-US" sz="2000" dirty="0"/>
              <a:t>The byte stored at the memory address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0x20000004</a:t>
            </a:r>
            <a:r>
              <a:rPr lang="en-US" sz="2000" dirty="0"/>
              <a:t> is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0b10000100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p:grpSp>
        <p:nvGrpSpPr>
          <p:cNvPr id="77" name="Group 76"/>
          <p:cNvGrpSpPr/>
          <p:nvPr/>
        </p:nvGrpSpPr>
        <p:grpSpPr>
          <a:xfrm>
            <a:off x="5943600" y="1307068"/>
            <a:ext cx="2690286" cy="4803577"/>
            <a:chOff x="5943600" y="1307068"/>
            <a:chExt cx="2690286" cy="4803577"/>
          </a:xfrm>
        </p:grpSpPr>
        <p:sp>
          <p:nvSpPr>
            <p:cNvPr id="5" name="Rectangle 4"/>
            <p:cNvSpPr/>
            <p:nvPr/>
          </p:nvSpPr>
          <p:spPr>
            <a:xfrm>
              <a:off x="7342456" y="2690336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01110010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7344136" y="3059222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00100101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343951" y="3426936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11100010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7342456" y="3795822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solidFill>
                    <a:srgbClr val="80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10000100</a:t>
              </a:r>
              <a:endParaRPr lang="pl-PL" dirty="0">
                <a:solidFill>
                  <a:srgbClr val="80000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342806" y="4163536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01100001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344486" y="4532422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10001111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344301" y="4900136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00010010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342806" y="5269022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10010100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14" name="Straight Connector 13"/>
            <p:cNvCxnSpPr>
              <a:stCxn id="31" idx="0"/>
              <a:endCxn id="5" idx="1"/>
            </p:cNvCxnSpPr>
            <p:nvPr/>
          </p:nvCxnSpPr>
          <p:spPr>
            <a:xfrm>
              <a:off x="7342456" y="2434633"/>
              <a:ext cx="0" cy="409592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31" idx="3"/>
              <a:endCxn id="5" idx="3"/>
            </p:cNvCxnSpPr>
            <p:nvPr/>
          </p:nvCxnSpPr>
          <p:spPr>
            <a:xfrm>
              <a:off x="8628331" y="2225175"/>
              <a:ext cx="3525" cy="61905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12" idx="1"/>
              <a:endCxn id="34" idx="0"/>
            </p:cNvCxnSpPr>
            <p:nvPr/>
          </p:nvCxnSpPr>
          <p:spPr>
            <a:xfrm flipH="1">
              <a:off x="7342456" y="5422911"/>
              <a:ext cx="350" cy="60479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12" idx="3"/>
              <a:endCxn id="34" idx="3"/>
            </p:cNvCxnSpPr>
            <p:nvPr/>
          </p:nvCxnSpPr>
          <p:spPr>
            <a:xfrm flipH="1">
              <a:off x="8628331" y="5422911"/>
              <a:ext cx="3875" cy="395332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Freeform 30"/>
            <p:cNvSpPr/>
            <p:nvPr/>
          </p:nvSpPr>
          <p:spPr>
            <a:xfrm>
              <a:off x="7342456" y="2221468"/>
              <a:ext cx="1285875" cy="213783"/>
            </a:xfrm>
            <a:custGeom>
              <a:avLst/>
              <a:gdLst>
                <a:gd name="connsiteX0" fmla="*/ 0 w 1285875"/>
                <a:gd name="connsiteY0" fmla="*/ 365125 h 366183"/>
                <a:gd name="connsiteX1" fmla="*/ 428625 w 1285875"/>
                <a:gd name="connsiteY1" fmla="*/ 0 h 366183"/>
                <a:gd name="connsiteX2" fmla="*/ 885825 w 1285875"/>
                <a:gd name="connsiteY2" fmla="*/ 365125 h 366183"/>
                <a:gd name="connsiteX3" fmla="*/ 1285875 w 1285875"/>
                <a:gd name="connsiteY3" fmla="*/ 6350 h 36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75" h="366183">
                  <a:moveTo>
                    <a:pt x="0" y="365125"/>
                  </a:moveTo>
                  <a:cubicBezTo>
                    <a:pt x="140494" y="182562"/>
                    <a:pt x="280988" y="0"/>
                    <a:pt x="428625" y="0"/>
                  </a:cubicBezTo>
                  <a:cubicBezTo>
                    <a:pt x="576262" y="0"/>
                    <a:pt x="742950" y="364067"/>
                    <a:pt x="885825" y="365125"/>
                  </a:cubicBezTo>
                  <a:cubicBezTo>
                    <a:pt x="1028700" y="366183"/>
                    <a:pt x="1233488" y="58737"/>
                    <a:pt x="1285875" y="6350"/>
                  </a:cubicBezTo>
                </a:path>
              </a:pathLst>
            </a:cu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4" name="Freeform 33"/>
            <p:cNvSpPr/>
            <p:nvPr/>
          </p:nvSpPr>
          <p:spPr>
            <a:xfrm>
              <a:off x="7342456" y="5814536"/>
              <a:ext cx="1285875" cy="213783"/>
            </a:xfrm>
            <a:custGeom>
              <a:avLst/>
              <a:gdLst>
                <a:gd name="connsiteX0" fmla="*/ 0 w 1285875"/>
                <a:gd name="connsiteY0" fmla="*/ 365125 h 366183"/>
                <a:gd name="connsiteX1" fmla="*/ 428625 w 1285875"/>
                <a:gd name="connsiteY1" fmla="*/ 0 h 366183"/>
                <a:gd name="connsiteX2" fmla="*/ 885825 w 1285875"/>
                <a:gd name="connsiteY2" fmla="*/ 365125 h 366183"/>
                <a:gd name="connsiteX3" fmla="*/ 1285875 w 1285875"/>
                <a:gd name="connsiteY3" fmla="*/ 6350 h 36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75" h="366183">
                  <a:moveTo>
                    <a:pt x="0" y="365125"/>
                  </a:moveTo>
                  <a:cubicBezTo>
                    <a:pt x="140494" y="182562"/>
                    <a:pt x="280988" y="0"/>
                    <a:pt x="428625" y="0"/>
                  </a:cubicBezTo>
                  <a:cubicBezTo>
                    <a:pt x="576262" y="0"/>
                    <a:pt x="742950" y="364067"/>
                    <a:pt x="885825" y="365125"/>
                  </a:cubicBezTo>
                  <a:cubicBezTo>
                    <a:pt x="1028700" y="366183"/>
                    <a:pt x="1233488" y="58737"/>
                    <a:pt x="1285875" y="6350"/>
                  </a:cubicBezTo>
                </a:path>
              </a:pathLst>
            </a:cu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943600" y="5802868"/>
              <a:ext cx="12779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Low Address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943600" y="2145268"/>
              <a:ext cx="13773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High Address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943600" y="2690336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0x20000007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945280" y="3059222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0x20000006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945095" y="3426936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0x20000005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943600" y="3795822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solidFill>
                    <a:srgbClr val="80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0x20000004</a:t>
              </a:r>
              <a:endParaRPr lang="pl-PL" dirty="0">
                <a:solidFill>
                  <a:srgbClr val="80000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5943950" y="4163536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0x20000003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945630" y="4532422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0x20000002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5945445" y="4900136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0x20000001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943950" y="5269022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0x20000000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7327900" y="1307068"/>
              <a:ext cx="1295400" cy="794266"/>
              <a:chOff x="3124200" y="4191000"/>
              <a:chExt cx="1295400" cy="794266"/>
            </a:xfrm>
          </p:grpSpPr>
          <p:sp>
            <p:nvSpPr>
              <p:cNvPr id="53" name="Rectangle 52"/>
              <p:cNvSpPr/>
              <p:nvPr/>
            </p:nvSpPr>
            <p:spPr>
              <a:xfrm>
                <a:off x="3124200" y="4191000"/>
                <a:ext cx="1289400" cy="307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8 bits</a:t>
                </a:r>
                <a:endParaRPr lang="pl-PL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cxnSp>
            <p:nvCxnSpPr>
              <p:cNvPr id="55" name="Straight Connector 54"/>
              <p:cNvCxnSpPr>
                <a:stCxn id="53" idx="1"/>
              </p:cNvCxnSpPr>
              <p:nvPr/>
            </p:nvCxnSpPr>
            <p:spPr>
              <a:xfrm>
                <a:off x="3124200" y="4344889"/>
                <a:ext cx="0" cy="640377"/>
              </a:xfrm>
              <a:prstGeom prst="line">
                <a:avLst/>
              </a:prstGeom>
              <a:ln>
                <a:solidFill>
                  <a:schemeClr val="tx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>
                <a:stCxn id="53" idx="3"/>
              </p:cNvCxnSpPr>
              <p:nvPr/>
            </p:nvCxnSpPr>
            <p:spPr>
              <a:xfrm>
                <a:off x="4413600" y="4344889"/>
                <a:ext cx="1588" cy="640377"/>
              </a:xfrm>
              <a:prstGeom prst="line">
                <a:avLst/>
              </a:prstGeom>
              <a:ln>
                <a:solidFill>
                  <a:schemeClr val="tx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3124200" y="4648200"/>
                <a:ext cx="1295400" cy="1588"/>
              </a:xfrm>
              <a:prstGeom prst="line">
                <a:avLst/>
              </a:prstGeom>
              <a:ln>
                <a:solidFill>
                  <a:schemeClr val="tx2">
                    <a:lumMod val="75000"/>
                  </a:schemeClr>
                </a:solidFill>
                <a:headEnd type="arrow" w="lg" len="med"/>
                <a:tailEnd type="arrow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6" name="Group 75"/>
          <p:cNvGrpSpPr/>
          <p:nvPr/>
        </p:nvGrpSpPr>
        <p:grpSpPr>
          <a:xfrm>
            <a:off x="1259857" y="5005752"/>
            <a:ext cx="4402109" cy="719554"/>
            <a:chOff x="815014" y="5117068"/>
            <a:chExt cx="4402109" cy="719554"/>
          </a:xfrm>
        </p:grpSpPr>
        <p:sp>
          <p:nvSpPr>
            <p:cNvPr id="65" name="Rectangle 64"/>
            <p:cNvSpPr/>
            <p:nvPr/>
          </p:nvSpPr>
          <p:spPr>
            <a:xfrm>
              <a:off x="815014" y="5117068"/>
              <a:ext cx="130676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>
                  <a:latin typeface="Consolas" panose="020B0609020204030204" pitchFamily="49" charset="0"/>
                  <a:cs typeface="Consolas" panose="020B0609020204030204" pitchFamily="49" charset="0"/>
                </a:rPr>
                <a:t>0b10000100</a:t>
              </a:r>
              <a:endParaRPr lang="pl-PL" sz="1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2675645" y="5117068"/>
              <a:ext cx="63350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>
                  <a:latin typeface="Consolas" panose="020B0609020204030204" pitchFamily="49" charset="0"/>
                  <a:cs typeface="Consolas" panose="020B0609020204030204" pitchFamily="49" charset="0"/>
                </a:rPr>
                <a:t>0x84</a:t>
              </a:r>
              <a:endParaRPr lang="pl-PL" sz="1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68" name="Straight Arrow Connector 67"/>
            <p:cNvCxnSpPr>
              <a:stCxn id="65" idx="3"/>
              <a:endCxn id="66" idx="1"/>
            </p:cNvCxnSpPr>
            <p:nvPr/>
          </p:nvCxnSpPr>
          <p:spPr>
            <a:xfrm>
              <a:off x="2121782" y="5286345"/>
              <a:ext cx="55386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ctangle 68"/>
            <p:cNvSpPr/>
            <p:nvPr/>
          </p:nvSpPr>
          <p:spPr>
            <a:xfrm>
              <a:off x="4119608" y="5117068"/>
              <a:ext cx="52129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>
                  <a:latin typeface="Consolas" panose="020B0609020204030204" pitchFamily="49" charset="0"/>
                  <a:cs typeface="Consolas" panose="020B0609020204030204" pitchFamily="49" charset="0"/>
                </a:rPr>
                <a:t>132</a:t>
              </a:r>
              <a:endParaRPr lang="pl-PL" sz="1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71" name="Straight Arrow Connector 70"/>
            <p:cNvCxnSpPr>
              <a:stCxn id="66" idx="3"/>
              <a:endCxn id="69" idx="1"/>
            </p:cNvCxnSpPr>
            <p:nvPr/>
          </p:nvCxnSpPr>
          <p:spPr>
            <a:xfrm>
              <a:off x="3309152" y="5286345"/>
              <a:ext cx="8104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Rectangle 72"/>
            <p:cNvSpPr/>
            <p:nvPr/>
          </p:nvSpPr>
          <p:spPr>
            <a:xfrm>
              <a:off x="1066800" y="5498068"/>
              <a:ext cx="97013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>
                  <a:latin typeface="Consolas" panose="020B0609020204030204" pitchFamily="49" charset="0"/>
                  <a:cs typeface="Consolas" panose="020B0609020204030204" pitchFamily="49" charset="0"/>
                </a:rPr>
                <a:t>Binary 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2286000" y="5498068"/>
              <a:ext cx="141897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>
                  <a:latin typeface="Consolas" panose="020B0609020204030204" pitchFamily="49" charset="0"/>
                  <a:cs typeface="Consolas" panose="020B0609020204030204" pitchFamily="49" charset="0"/>
                </a:rPr>
                <a:t>Hexadecimal</a:t>
              </a: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4134775" y="5498068"/>
              <a:ext cx="108234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>
                  <a:latin typeface="Consolas" panose="020B0609020204030204" pitchFamily="49" charset="0"/>
                  <a:cs typeface="Consolas" panose="020B0609020204030204" pitchFamily="49" charset="0"/>
                </a:rPr>
                <a:t>Decimal 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52592" y="5830074"/>
            <a:ext cx="44682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Computer memory is </a:t>
            </a:r>
            <a:r>
              <a:rPr lang="en-US" sz="1800" i="1" dirty="0"/>
              <a:t>byte-addressable</a:t>
            </a:r>
            <a:r>
              <a:rPr lang="en-US" sz="1800" dirty="0"/>
              <a:t>!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5B12D34-EF4B-E116-A957-5FEA992F4778}"/>
              </a:ext>
            </a:extLst>
          </p:cNvPr>
          <p:cNvSpPr txBox="1">
            <a:spLocks/>
          </p:cNvSpPr>
          <p:nvPr/>
        </p:nvSpPr>
        <p:spPr>
          <a:xfrm>
            <a:off x="3294844" y="249451"/>
            <a:ext cx="5285387" cy="3703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spcAft>
                <a:spcPts val="0"/>
              </a:spcAft>
            </a:pPr>
            <a:endParaRPr lang="en-US" sz="1500" b="0" dirty="0"/>
          </a:p>
        </p:txBody>
      </p:sp>
    </p:spTree>
    <p:extLst>
      <p:ext uri="{BB962C8B-B14F-4D97-AF65-F5344CB8AC3E}">
        <p14:creationId xmlns:p14="http://schemas.microsoft.com/office/powerpoint/2010/main" val="28292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80" name="Rectangle 108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Pre-index with Update</a:t>
            </a:r>
          </a:p>
        </p:txBody>
      </p:sp>
      <p:sp>
        <p:nvSpPr>
          <p:cNvPr id="59" name="Slide Number Placeholder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04751" y="1464242"/>
            <a:ext cx="58272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Pre</a:t>
            </a:r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-Index </a:t>
            </a:r>
            <a:r>
              <a:rPr lang="pt-B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with</a:t>
            </a:r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 Update: </a:t>
            </a:r>
            <a:r>
              <a:rPr lang="pt-BR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 r1, [r0, #4]!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9AF6F45-740C-794A-BDDB-984BEB454614}"/>
              </a:ext>
            </a:extLst>
          </p:cNvPr>
          <p:cNvGraphicFramePr>
            <a:graphicFrameLocks noGrp="1"/>
          </p:cNvGraphicFramePr>
          <p:nvPr/>
        </p:nvGraphicFramePr>
        <p:xfrm>
          <a:off x="3230436" y="2531363"/>
          <a:ext cx="2835639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4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Memory</a:t>
                      </a:r>
                      <a:r>
                        <a:rPr lang="en-US" sz="1800" baseline="0" dirty="0"/>
                        <a:t> </a:t>
                      </a:r>
                    </a:p>
                    <a:p>
                      <a:pPr algn="ctr"/>
                      <a:r>
                        <a:rPr lang="en-US" sz="1800" baseline="0" dirty="0"/>
                        <a:t>Data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0x20008007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0x20008006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0x20008005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0x6A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0x20008004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0x5B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0x4C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0x3D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F338727F-2918-0542-9446-93E1F8754E2E}"/>
              </a:ext>
            </a:extLst>
          </p:cNvPr>
          <p:cNvSpPr/>
          <p:nvPr/>
        </p:nvSpPr>
        <p:spPr>
          <a:xfrm>
            <a:off x="6448150" y="1857792"/>
            <a:ext cx="18879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rgbClr val="0041FF"/>
                </a:solidFill>
              </a:rPr>
              <a:t>Offset:</a:t>
            </a:r>
            <a:r>
              <a:rPr lang="en-US" dirty="0"/>
              <a:t> range is -255 to +255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1AF47E-D628-9F45-9EC5-532F46ACB153}"/>
              </a:ext>
            </a:extLst>
          </p:cNvPr>
          <p:cNvSpPr/>
          <p:nvPr/>
        </p:nvSpPr>
        <p:spPr>
          <a:xfrm>
            <a:off x="5680550" y="1521318"/>
            <a:ext cx="338202" cy="301220"/>
          </a:xfrm>
          <a:prstGeom prst="rect">
            <a:avLst/>
          </a:prstGeom>
          <a:noFill/>
          <a:ln w="28575">
            <a:solidFill>
              <a:srgbClr val="004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1FF"/>
              </a:solidFill>
            </a:endParaRPr>
          </a:p>
        </p:txBody>
      </p:sp>
      <p:cxnSp>
        <p:nvCxnSpPr>
          <p:cNvPr id="5" name="Elbow Connector 4">
            <a:extLst>
              <a:ext uri="{FF2B5EF4-FFF2-40B4-BE49-F238E27FC236}">
                <a16:creationId xmlns:a16="http://schemas.microsoft.com/office/drawing/2014/main" id="{74E9F7E5-7DE7-B34B-84F8-753F416D7A5B}"/>
              </a:ext>
            </a:extLst>
          </p:cNvPr>
          <p:cNvCxnSpPr>
            <a:cxnSpLocks/>
            <a:stCxn id="3" idx="2"/>
            <a:endCxn id="8" idx="1"/>
          </p:cNvCxnSpPr>
          <p:nvPr/>
        </p:nvCxnSpPr>
        <p:spPr>
          <a:xfrm rot="16200000" flipH="1">
            <a:off x="6000468" y="1671720"/>
            <a:ext cx="296864" cy="598499"/>
          </a:xfrm>
          <a:prstGeom prst="bentConnector2">
            <a:avLst/>
          </a:prstGeom>
          <a:ln w="28575">
            <a:solidFill>
              <a:srgbClr val="0041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778EF76-2A5F-D447-8089-47D1CDD3C8EE}"/>
              </a:ext>
            </a:extLst>
          </p:cNvPr>
          <p:cNvSpPr txBox="1"/>
          <p:nvPr/>
        </p:nvSpPr>
        <p:spPr>
          <a:xfrm>
            <a:off x="596671" y="1941022"/>
            <a:ext cx="2534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r0 = 0x20008000</a:t>
            </a: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668E1354-54FC-DD49-F213-9242BA4888E7}"/>
              </a:ext>
            </a:extLst>
          </p:cNvPr>
          <p:cNvSpPr txBox="1">
            <a:spLocks/>
          </p:cNvSpPr>
          <p:nvPr/>
        </p:nvSpPr>
        <p:spPr bwMode="auto">
          <a:xfrm>
            <a:off x="6148900" y="2377265"/>
            <a:ext cx="2835639" cy="3979085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0478" tIns="44445" rIns="90478" bIns="44445" numCol="1" anchor="t" anchorCtr="0" compatLnSpc="1">
            <a:prstTxWarp prst="textNoShape">
              <a:avLst/>
            </a:prstTxWarp>
          </a:bodyPr>
          <a:lstStyle>
            <a:lvl1pPr marL="285750" indent="-2857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400">
                <a:solidFill>
                  <a:schemeClr val="tx1"/>
                </a:solidFill>
                <a:latin typeface="Gill Sans" charset="0"/>
                <a:ea typeface="ＭＳ Ｐゴシック" charset="0"/>
                <a:cs typeface="Gill Sans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2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3pPr>
            <a:lvl4pPr marL="1543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4pPr>
            <a:lvl5pPr marL="20002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Gill Sans" charset="0"/>
                <a:ea typeface="Gill Sans" charset="0"/>
                <a:cs typeface="Gill Sans" charset="0"/>
              </a:defRPr>
            </a:lvl5pPr>
            <a:lvl6pPr marL="24574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6pPr>
            <a:lvl7pPr marL="29146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7pPr>
            <a:lvl8pPr marL="33718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8pPr>
            <a:lvl9pPr marL="3829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b="0" dirty="0"/>
              <a:t>First, adds the offset (#4) to the base register (r0), then loads from this updated address r0 + 4. Base register r0 is set to r0 + 4 afterwards.</a:t>
            </a:r>
          </a:p>
          <a:p>
            <a:r>
              <a:rPr lang="en-US" sz="2000" b="0" dirty="0"/>
              <a:t>Example: instruction accesses memory at r0 + 4 = 0x20008004, and also sets r0 to 0x20008004 after execution.</a:t>
            </a:r>
          </a:p>
        </p:txBody>
      </p:sp>
    </p:spTree>
    <p:extLst>
      <p:ext uri="{BB962C8B-B14F-4D97-AF65-F5344CB8AC3E}">
        <p14:creationId xmlns:p14="http://schemas.microsoft.com/office/powerpoint/2010/main" val="348935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80" name="Rectangle 108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Pre-index with Update</a:t>
            </a:r>
            <a:endParaRPr lang="en-US" dirty="0"/>
          </a:p>
        </p:txBody>
      </p:sp>
      <p:sp>
        <p:nvSpPr>
          <p:cNvPr id="59" name="Slide Number Placeholder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31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9AF6F45-740C-794A-BDDB-984BEB454614}"/>
              </a:ext>
            </a:extLst>
          </p:cNvPr>
          <p:cNvGraphicFramePr>
            <a:graphicFrameLocks noGrp="1"/>
          </p:cNvGraphicFramePr>
          <p:nvPr/>
        </p:nvGraphicFramePr>
        <p:xfrm>
          <a:off x="3230436" y="2531363"/>
          <a:ext cx="2835639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4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Memory</a:t>
                      </a:r>
                      <a:r>
                        <a:rPr lang="en-US" sz="1800" baseline="0" dirty="0"/>
                        <a:t> </a:t>
                      </a:r>
                    </a:p>
                    <a:p>
                      <a:pPr algn="ctr"/>
                      <a:r>
                        <a:rPr lang="en-US" sz="1800" baseline="0" dirty="0"/>
                        <a:t>Data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0x20008007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0x20008006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0x20008005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0x6A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0x20008004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0x5B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0x4C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0x3D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18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3DEEA26-5EB9-F847-B237-930B4EDB431D}"/>
              </a:ext>
            </a:extLst>
          </p:cNvPr>
          <p:cNvSpPr txBox="1"/>
          <p:nvPr/>
        </p:nvSpPr>
        <p:spPr>
          <a:xfrm>
            <a:off x="843095" y="5750894"/>
            <a:ext cx="145103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0x20008004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502911A-6065-EB48-B25B-538A015EA9B9}"/>
              </a:ext>
            </a:extLst>
          </p:cNvPr>
          <p:cNvCxnSpPr>
            <a:cxnSpLocks/>
            <a:stCxn id="10" idx="3"/>
            <a:endCxn id="22" idx="1"/>
          </p:cNvCxnSpPr>
          <p:nvPr/>
        </p:nvCxnSpPr>
        <p:spPr>
          <a:xfrm flipV="1">
            <a:off x="2294133" y="4472738"/>
            <a:ext cx="963624" cy="146282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ight Brace 19">
            <a:extLst>
              <a:ext uri="{FF2B5EF4-FFF2-40B4-BE49-F238E27FC236}">
                <a16:creationId xmlns:a16="http://schemas.microsoft.com/office/drawing/2014/main" id="{D1DABC5A-6359-7041-BE48-A6DD55284C97}"/>
              </a:ext>
            </a:extLst>
          </p:cNvPr>
          <p:cNvSpPr/>
          <p:nvPr/>
        </p:nvSpPr>
        <p:spPr>
          <a:xfrm>
            <a:off x="6141605" y="3192110"/>
            <a:ext cx="392621" cy="1446756"/>
          </a:xfrm>
          <a:prstGeom prst="rightBrace">
            <a:avLst>
              <a:gd name="adj1" fmla="val 33856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5E3151C-526D-504F-931F-1159C83A3E15}"/>
              </a:ext>
            </a:extLst>
          </p:cNvPr>
          <p:cNvCxnSpPr>
            <a:cxnSpLocks/>
          </p:cNvCxnSpPr>
          <p:nvPr/>
        </p:nvCxnSpPr>
        <p:spPr>
          <a:xfrm>
            <a:off x="6534226" y="3923045"/>
            <a:ext cx="53287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9A1AC55-1EE6-B04D-8CC4-1F6B232E4940}"/>
              </a:ext>
            </a:extLst>
          </p:cNvPr>
          <p:cNvSpPr txBox="1"/>
          <p:nvPr/>
        </p:nvSpPr>
        <p:spPr>
          <a:xfrm>
            <a:off x="7067096" y="3725853"/>
            <a:ext cx="145103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0x88796A5B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11918A-F54C-C846-B82F-0B15075C3E82}"/>
              </a:ext>
            </a:extLst>
          </p:cNvPr>
          <p:cNvSpPr/>
          <p:nvPr/>
        </p:nvSpPr>
        <p:spPr>
          <a:xfrm>
            <a:off x="7573645" y="3356521"/>
            <a:ext cx="437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endParaRPr lang="en-US" sz="1800" b="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E9A8021-E266-8844-B172-4646A0E29425}"/>
              </a:ext>
            </a:extLst>
          </p:cNvPr>
          <p:cNvSpPr/>
          <p:nvPr/>
        </p:nvSpPr>
        <p:spPr>
          <a:xfrm>
            <a:off x="383786" y="5750894"/>
            <a:ext cx="437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endParaRPr lang="en-US" sz="1800" b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D598B28-76A5-E646-9DF4-F2F7BCD050FC}"/>
              </a:ext>
            </a:extLst>
          </p:cNvPr>
          <p:cNvSpPr/>
          <p:nvPr/>
        </p:nvSpPr>
        <p:spPr>
          <a:xfrm>
            <a:off x="3257757" y="4288072"/>
            <a:ext cx="145103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0x20008004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94ADF4-9080-0C42-B7F4-4A6038AB8E20}"/>
              </a:ext>
            </a:extLst>
          </p:cNvPr>
          <p:cNvSpPr txBox="1"/>
          <p:nvPr/>
        </p:nvSpPr>
        <p:spPr>
          <a:xfrm>
            <a:off x="6850690" y="4140174"/>
            <a:ext cx="18838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0" dirty="0"/>
              <a:t>Assume Little-Endian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A1E071-C691-C147-8AC0-066920073DA1}"/>
              </a:ext>
            </a:extLst>
          </p:cNvPr>
          <p:cNvSpPr/>
          <p:nvPr/>
        </p:nvSpPr>
        <p:spPr>
          <a:xfrm>
            <a:off x="604751" y="1464242"/>
            <a:ext cx="58272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Pre</a:t>
            </a:r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-Index </a:t>
            </a:r>
            <a:r>
              <a:rPr lang="pt-B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with</a:t>
            </a:r>
            <a:r>
              <a:rPr lang="pt-BR" sz="2000" dirty="0">
                <a:latin typeface="Consolas" panose="020B0609020204030204" pitchFamily="49" charset="0"/>
                <a:cs typeface="Consolas" panose="020B0609020204030204" pitchFamily="49" charset="0"/>
              </a:rPr>
              <a:t> Update: </a:t>
            </a:r>
            <a:r>
              <a:rPr lang="pt-BR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 r1, [r0, #4]!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BDFEE11-524E-004B-A43F-1FBBE0102679}"/>
              </a:ext>
            </a:extLst>
          </p:cNvPr>
          <p:cNvSpPr/>
          <p:nvPr/>
        </p:nvSpPr>
        <p:spPr>
          <a:xfrm>
            <a:off x="6448150" y="1857792"/>
            <a:ext cx="18879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rgbClr val="0041FF"/>
                </a:solidFill>
              </a:rPr>
              <a:t>Offset:</a:t>
            </a:r>
            <a:r>
              <a:rPr lang="en-US" dirty="0"/>
              <a:t> range is -255 to +255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525B777-4BD4-EC4A-BFF2-4C428C6320E2}"/>
              </a:ext>
            </a:extLst>
          </p:cNvPr>
          <p:cNvSpPr/>
          <p:nvPr/>
        </p:nvSpPr>
        <p:spPr>
          <a:xfrm>
            <a:off x="5680550" y="1521318"/>
            <a:ext cx="338202" cy="301220"/>
          </a:xfrm>
          <a:prstGeom prst="rect">
            <a:avLst/>
          </a:prstGeom>
          <a:noFill/>
          <a:ln w="28575">
            <a:solidFill>
              <a:srgbClr val="004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1FF"/>
              </a:solidFill>
            </a:endParaRPr>
          </a:p>
        </p:txBody>
      </p: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44743DF1-4F0F-C64D-ABE7-FCB380612C4C}"/>
              </a:ext>
            </a:extLst>
          </p:cNvPr>
          <p:cNvCxnSpPr>
            <a:cxnSpLocks/>
            <a:stCxn id="30" idx="2"/>
            <a:endCxn id="26" idx="1"/>
          </p:cNvCxnSpPr>
          <p:nvPr/>
        </p:nvCxnSpPr>
        <p:spPr>
          <a:xfrm rot="16200000" flipH="1">
            <a:off x="6000468" y="1671720"/>
            <a:ext cx="296864" cy="598499"/>
          </a:xfrm>
          <a:prstGeom prst="bentConnector2">
            <a:avLst/>
          </a:prstGeom>
          <a:ln w="28575">
            <a:solidFill>
              <a:srgbClr val="0041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8E764B86-B462-AB4D-908C-DFC0E66A9474}"/>
              </a:ext>
            </a:extLst>
          </p:cNvPr>
          <p:cNvSpPr txBox="1"/>
          <p:nvPr/>
        </p:nvSpPr>
        <p:spPr>
          <a:xfrm>
            <a:off x="596671" y="1941022"/>
            <a:ext cx="2534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r0 = 0x20008000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85499C-4158-BCFA-DC9F-38B8F0670781}"/>
              </a:ext>
            </a:extLst>
          </p:cNvPr>
          <p:cNvSpPr txBox="1"/>
          <p:nvPr/>
        </p:nvSpPr>
        <p:spPr>
          <a:xfrm>
            <a:off x="113933" y="3655091"/>
            <a:ext cx="3195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dirty="0">
                <a:solidFill>
                  <a:srgbClr val="0041FF"/>
                </a:solidFill>
              </a:rPr>
              <a:t>Increment </a:t>
            </a:r>
            <a:r>
              <a:rPr lang="en-US" sz="1800" b="0" dirty="0">
                <a:solidFill>
                  <a:srgbClr val="0041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800" b="0" dirty="0">
                <a:solidFill>
                  <a:srgbClr val="0041FF"/>
                </a:solidFill>
              </a:rPr>
              <a:t> by offset</a:t>
            </a:r>
          </a:p>
          <a:p>
            <a:r>
              <a:rPr lang="en-US" sz="1800" b="0" dirty="0">
                <a:solidFill>
                  <a:srgbClr val="0041FF"/>
                </a:solidFill>
              </a:rPr>
              <a:t>before reading memory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9E7E4F-FE07-6741-7AAF-7063958C80A5}"/>
              </a:ext>
            </a:extLst>
          </p:cNvPr>
          <p:cNvSpPr/>
          <p:nvPr/>
        </p:nvSpPr>
        <p:spPr>
          <a:xfrm>
            <a:off x="843095" y="4288736"/>
            <a:ext cx="2210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 = r0 + offset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31564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36A63-C151-484E-EE8E-3881D118D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>
            <a:extLst>
              <a:ext uri="{FF2B5EF4-FFF2-40B4-BE49-F238E27FC236}">
                <a16:creationId xmlns:a16="http://schemas.microsoft.com/office/drawing/2014/main" id="{FD695534-6F59-93CE-71F7-6CA6BE8B7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1027">
            <a:extLst>
              <a:ext uri="{FF2B5EF4-FFF2-40B4-BE49-F238E27FC236}">
                <a16:creationId xmlns:a16="http://schemas.microsoft.com/office/drawing/2014/main" id="{B85D29EB-5451-E17C-C8EA-111014611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1028">
            <a:extLst>
              <a:ext uri="{FF2B5EF4-FFF2-40B4-BE49-F238E27FC236}">
                <a16:creationId xmlns:a16="http://schemas.microsoft.com/office/drawing/2014/main" id="{2C7712E8-0863-EFC2-71BF-64AFC485D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Rectangle 1029">
            <a:extLst>
              <a:ext uri="{FF2B5EF4-FFF2-40B4-BE49-F238E27FC236}">
                <a16:creationId xmlns:a16="http://schemas.microsoft.com/office/drawing/2014/main" id="{00AFEFAC-DC35-52BD-EA50-A6FEB29F6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1030">
            <a:extLst>
              <a:ext uri="{FF2B5EF4-FFF2-40B4-BE49-F238E27FC236}">
                <a16:creationId xmlns:a16="http://schemas.microsoft.com/office/drawing/2014/main" id="{E520A649-BADB-A873-BF38-B5AB35CB4B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defTabSz="938213"/>
            <a:r>
              <a:rPr lang="en-US" dirty="0"/>
              <a:t>Summary of Pre-index and Post-index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32F2C6-3F1E-3B60-12FB-2EE1DC30A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32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7988D2D-F2BE-98E8-E080-E269A68479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22062"/>
              </p:ext>
            </p:extLst>
          </p:nvPr>
        </p:nvGraphicFramePr>
        <p:xfrm>
          <a:off x="355301" y="1163548"/>
          <a:ext cx="8331499" cy="213360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957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3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Index Format</a:t>
                      </a:r>
                      <a:endParaRPr lang="en-US" sz="20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Example</a:t>
                      </a:r>
                      <a:endParaRPr lang="en-US" sz="20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Equivalent</a:t>
                      </a:r>
                      <a:endParaRPr lang="en-US" sz="20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Pre-index 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LDR r1, [r0, #4]</a:t>
                      </a:r>
                      <a:endParaRPr lang="en-US" sz="20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 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memory[r0 + 4],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r0 is unchanged</a:t>
                      </a:r>
                      <a:endParaRPr lang="en-US" sz="20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Post-index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LDR r1, [r0], #4</a:t>
                      </a:r>
                      <a:endParaRPr lang="en-US" sz="20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memory[</a:t>
                      </a:r>
                      <a:r>
                        <a:rPr lang="en-US" sz="20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r0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]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r0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r0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+ 4</a:t>
                      </a:r>
                      <a:endParaRPr lang="en-US" sz="20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Pre-index with update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LDR r1, [r0, #4]!</a:t>
                      </a:r>
                      <a:endParaRPr lang="en-US" sz="20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memory[</a:t>
                      </a:r>
                      <a:r>
                        <a:rPr lang="en-US" sz="20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r0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+ 4]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r0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r0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+ 4</a:t>
                      </a:r>
                      <a:endParaRPr lang="en-US" sz="20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6360166"/>
                  </a:ext>
                </a:extLst>
              </a:tr>
            </a:tbl>
          </a:graphicData>
        </a:graphic>
      </p:graphicFrame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88C8910-A2A8-2548-801A-BD5A62D860A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90666" y="3345950"/>
            <a:ext cx="8562667" cy="3073133"/>
          </a:xfrm>
        </p:spPr>
        <p:txBody>
          <a:bodyPr>
            <a:normAutofit fontScale="77500" lnSpcReduction="20000"/>
          </a:bodyPr>
          <a:lstStyle/>
          <a:p>
            <a:r>
              <a:rPr lang="en-US" altLang="zh-CN" sz="3000" b="1" dirty="0"/>
              <a:t>Pre-index: </a:t>
            </a:r>
            <a:r>
              <a:rPr lang="en-US" altLang="zh-CN" sz="3000" dirty="0"/>
              <a:t>use (base + offset), don’t change base</a:t>
            </a:r>
            <a:br>
              <a:rPr lang="en-US" altLang="zh-CN" sz="3000" dirty="0"/>
            </a:br>
            <a:r>
              <a:rPr lang="en-US" altLang="zh-CN" sz="3000" b="1" dirty="0"/>
              <a:t>Post-index</a:t>
            </a:r>
            <a:r>
              <a:rPr lang="en-US" altLang="zh-CN" sz="3000" dirty="0"/>
              <a:t>: use base, then change base</a:t>
            </a:r>
            <a:br>
              <a:rPr lang="en-US" altLang="zh-CN" sz="3000" dirty="0"/>
            </a:br>
            <a:r>
              <a:rPr lang="en-US" altLang="zh-CN" sz="3000" b="1" dirty="0"/>
              <a:t>Pre-index with update</a:t>
            </a:r>
            <a:r>
              <a:rPr lang="en-US" altLang="zh-CN" sz="3000" dirty="0"/>
              <a:t>: change base, then use it</a:t>
            </a:r>
          </a:p>
          <a:p>
            <a:r>
              <a:rPr lang="en-US" altLang="zh-CN" sz="3000" dirty="0"/>
              <a:t>In ARM Cortex‑M/Thumb instruction set, for halfword and signed byte/halfword load/store instructions, the offset is an unsigned 8‑bit immediate 0–255, and the U bit selects addition or subtraction, yielding an effective signed range of [−255, +255] around the base register. </a:t>
            </a:r>
          </a:p>
          <a:p>
            <a:r>
              <a:rPr lang="en-US" altLang="zh-CN" sz="3000" dirty="0"/>
              <a:t>In ARM (A32) instruction set, for word and unsigned byte LDR/STR, the immediate has an effective signed range of [−4095, +4095]</a:t>
            </a:r>
          </a:p>
        </p:txBody>
      </p:sp>
    </p:spTree>
    <p:extLst>
      <p:ext uri="{BB962C8B-B14F-4D97-AF65-F5344CB8AC3E}">
        <p14:creationId xmlns:p14="http://schemas.microsoft.com/office/powerpoint/2010/main" val="336824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1027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1028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Rectangle 1029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103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defTabSz="938213"/>
            <a:r>
              <a:rPr lang="en-US" dirty="0"/>
              <a:t>Example (Little-Endian ordering) </a:t>
            </a:r>
          </a:p>
        </p:txBody>
      </p:sp>
      <p:sp>
        <p:nvSpPr>
          <p:cNvPr id="25607" name="Rectangle 1031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305800" cy="1028075"/>
          </a:xfrm>
          <a:noFill/>
        </p:spPr>
        <p:txBody>
          <a:bodyPr lIns="92075" tIns="46038" rIns="92075" bIns="46038" anchorCtr="1">
            <a:normAutofit/>
          </a:bodyPr>
          <a:lstStyle/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LDRH r1, [r0]</a:t>
            </a:r>
          </a:p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; r0 =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99606" y="2953063"/>
            <a:ext cx="2563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r1 before load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59174" y="3462728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0x12345678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2065" y="4184755"/>
            <a:ext cx="2393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r1 after load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21633" y="4694420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668618"/>
              </p:ext>
            </p:extLst>
          </p:nvPr>
        </p:nvGraphicFramePr>
        <p:xfrm>
          <a:off x="4312023" y="2716135"/>
          <a:ext cx="4352293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2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Memory</a:t>
                      </a:r>
                      <a:r>
                        <a:rPr lang="en-US" sz="2800" baseline="0" dirty="0"/>
                        <a:t> Data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0xCD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CB63C-AD5B-8200-015A-B31F93568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>
            <a:extLst>
              <a:ext uri="{FF2B5EF4-FFF2-40B4-BE49-F238E27FC236}">
                <a16:creationId xmlns:a16="http://schemas.microsoft.com/office/drawing/2014/main" id="{D25CEDC2-85C4-CD3E-6BA5-F656075E7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1027">
            <a:extLst>
              <a:ext uri="{FF2B5EF4-FFF2-40B4-BE49-F238E27FC236}">
                <a16:creationId xmlns:a16="http://schemas.microsoft.com/office/drawing/2014/main" id="{8952FD62-2CA3-A23A-B6D9-3F634C50C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1028">
            <a:extLst>
              <a:ext uri="{FF2B5EF4-FFF2-40B4-BE49-F238E27FC236}">
                <a16:creationId xmlns:a16="http://schemas.microsoft.com/office/drawing/2014/main" id="{97320F45-098A-B9C6-3D29-873E5DD0B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Rectangle 1029">
            <a:extLst>
              <a:ext uri="{FF2B5EF4-FFF2-40B4-BE49-F238E27FC236}">
                <a16:creationId xmlns:a16="http://schemas.microsoft.com/office/drawing/2014/main" id="{170212B5-0484-BA23-4B63-0B6A062B6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1030">
            <a:extLst>
              <a:ext uri="{FF2B5EF4-FFF2-40B4-BE49-F238E27FC236}">
                <a16:creationId xmlns:a16="http://schemas.microsoft.com/office/drawing/2014/main" id="{A6C5FA54-A801-E14B-BA89-1A194FEF3A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defTabSz="938213"/>
            <a:r>
              <a:rPr lang="en-US" dirty="0"/>
              <a:t>Example ANS (Little-Endian ordering) </a:t>
            </a:r>
          </a:p>
        </p:txBody>
      </p:sp>
      <p:sp>
        <p:nvSpPr>
          <p:cNvPr id="25607" name="Rectangle 1031">
            <a:extLst>
              <a:ext uri="{FF2B5EF4-FFF2-40B4-BE49-F238E27FC236}">
                <a16:creationId xmlns:a16="http://schemas.microsoft.com/office/drawing/2014/main" id="{A2C07A49-7EF2-452A-1594-D8D4392BE2DF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305800" cy="1028075"/>
          </a:xfrm>
          <a:noFill/>
        </p:spPr>
        <p:txBody>
          <a:bodyPr lIns="92075" tIns="46038" rIns="92075" bIns="46038" anchorCtr="1">
            <a:normAutofit/>
          </a:bodyPr>
          <a:lstStyle/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LDRH r1, [r0]</a:t>
            </a:r>
          </a:p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; r0 =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521AD6D-1F71-8FD1-E85E-EE7DE6CE4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B31F49-E919-45A1-275F-E2B60E53B632}"/>
              </a:ext>
            </a:extLst>
          </p:cNvPr>
          <p:cNvSpPr txBox="1"/>
          <p:nvPr/>
        </p:nvSpPr>
        <p:spPr>
          <a:xfrm>
            <a:off x="612648" y="2669976"/>
            <a:ext cx="37529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r1 before load (r1 is</a:t>
            </a:r>
          </a:p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Overwritten by LDR)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4185F9-A0BE-C2D0-E801-989541045B76}"/>
              </a:ext>
            </a:extLst>
          </p:cNvPr>
          <p:cNvSpPr/>
          <p:nvPr/>
        </p:nvSpPr>
        <p:spPr>
          <a:xfrm>
            <a:off x="1259174" y="3462728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0x12345678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376965-3BE5-4A51-6235-0A30A0344F5F}"/>
              </a:ext>
            </a:extLst>
          </p:cNvPr>
          <p:cNvSpPr txBox="1"/>
          <p:nvPr/>
        </p:nvSpPr>
        <p:spPr>
          <a:xfrm>
            <a:off x="662065" y="4184755"/>
            <a:ext cx="2393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r1 after load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35234CB-86CB-9184-AB51-5B9A2ED6C8AF}"/>
              </a:ext>
            </a:extLst>
          </p:cNvPr>
          <p:cNvSpPr/>
          <p:nvPr/>
        </p:nvSpPr>
        <p:spPr>
          <a:xfrm>
            <a:off x="1321633" y="4694420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81C51A2-3398-8284-C2B9-66C75F98FB7D}"/>
              </a:ext>
            </a:extLst>
          </p:cNvPr>
          <p:cNvSpPr/>
          <p:nvPr/>
        </p:nvSpPr>
        <p:spPr>
          <a:xfrm>
            <a:off x="1334372" y="4654208"/>
            <a:ext cx="2070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0x0000CDEF</a:t>
            </a:r>
            <a:endParaRPr lang="en-US" sz="2400" dirty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3767BB28-20AE-72E0-1042-AFBA623671B4}"/>
              </a:ext>
            </a:extLst>
          </p:cNvPr>
          <p:cNvGraphicFramePr>
            <a:graphicFrameLocks noGrp="1"/>
          </p:cNvGraphicFramePr>
          <p:nvPr/>
        </p:nvGraphicFramePr>
        <p:xfrm>
          <a:off x="4312023" y="2716135"/>
          <a:ext cx="4352293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2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Memory</a:t>
                      </a:r>
                      <a:r>
                        <a:rPr lang="en-US" sz="2800" baseline="0" dirty="0"/>
                        <a:t> Data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0xCD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321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1027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1028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Rectangle 1029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103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>
            <a:normAutofit fontScale="90000"/>
          </a:bodyPr>
          <a:lstStyle/>
          <a:p>
            <a:pPr defTabSz="938213"/>
            <a:r>
              <a:rPr lang="en-US" dirty="0"/>
              <a:t>Example (Endianness does not matter for single byte)</a:t>
            </a:r>
          </a:p>
        </p:txBody>
      </p:sp>
      <p:sp>
        <p:nvSpPr>
          <p:cNvPr id="25607" name="Rectangle 1031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305800" cy="1028075"/>
          </a:xfrm>
          <a:noFill/>
        </p:spPr>
        <p:txBody>
          <a:bodyPr lIns="92075" tIns="46038" rIns="92075" bIns="46038" anchorCtr="1">
            <a:normAutofit/>
          </a:bodyPr>
          <a:lstStyle/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LDRSB r1, [r0]</a:t>
            </a:r>
          </a:p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; r0 =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99606" y="2953063"/>
            <a:ext cx="2563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r1 before load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59174" y="3462728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0x12345678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2065" y="4184755"/>
            <a:ext cx="2393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r1 after load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21633" y="4694420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608077"/>
              </p:ext>
            </p:extLst>
          </p:nvPr>
        </p:nvGraphicFramePr>
        <p:xfrm>
          <a:off x="4312025" y="2675995"/>
          <a:ext cx="440608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5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Memory</a:t>
                      </a:r>
                      <a:r>
                        <a:rPr lang="en-US" sz="2800" baseline="0" dirty="0"/>
                        <a:t> Data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0xCD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B97F0-BDDE-ACA6-A223-E9780E019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>
            <a:extLst>
              <a:ext uri="{FF2B5EF4-FFF2-40B4-BE49-F238E27FC236}">
                <a16:creationId xmlns:a16="http://schemas.microsoft.com/office/drawing/2014/main" id="{AC6D21EA-CED8-637A-B404-3919E7A6A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1027">
            <a:extLst>
              <a:ext uri="{FF2B5EF4-FFF2-40B4-BE49-F238E27FC236}">
                <a16:creationId xmlns:a16="http://schemas.microsoft.com/office/drawing/2014/main" id="{16453204-714E-11D8-B6C9-5F22C7F7A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1028">
            <a:extLst>
              <a:ext uri="{FF2B5EF4-FFF2-40B4-BE49-F238E27FC236}">
                <a16:creationId xmlns:a16="http://schemas.microsoft.com/office/drawing/2014/main" id="{AC2D77F1-56DE-D4CC-5E2A-D959CEE6F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Rectangle 1029">
            <a:extLst>
              <a:ext uri="{FF2B5EF4-FFF2-40B4-BE49-F238E27FC236}">
                <a16:creationId xmlns:a16="http://schemas.microsoft.com/office/drawing/2014/main" id="{8D88FE4F-BE8C-30AC-C76E-BA69D34C6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1030">
            <a:extLst>
              <a:ext uri="{FF2B5EF4-FFF2-40B4-BE49-F238E27FC236}">
                <a16:creationId xmlns:a16="http://schemas.microsoft.com/office/drawing/2014/main" id="{F33DF8F0-4249-B241-9820-49BCFCE540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>
            <a:normAutofit fontScale="90000"/>
          </a:bodyPr>
          <a:lstStyle/>
          <a:p>
            <a:pPr defTabSz="938213"/>
            <a:r>
              <a:rPr lang="en-US" dirty="0"/>
              <a:t>Example ANS (Endianness does not matter for single byte)</a:t>
            </a:r>
          </a:p>
        </p:txBody>
      </p:sp>
      <p:sp>
        <p:nvSpPr>
          <p:cNvPr id="25607" name="Rectangle 1031">
            <a:extLst>
              <a:ext uri="{FF2B5EF4-FFF2-40B4-BE49-F238E27FC236}">
                <a16:creationId xmlns:a16="http://schemas.microsoft.com/office/drawing/2014/main" id="{156CF208-7644-6987-B782-EDF33A27C455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305800" cy="1028075"/>
          </a:xfrm>
          <a:noFill/>
        </p:spPr>
        <p:txBody>
          <a:bodyPr lIns="92075" tIns="46038" rIns="92075" bIns="46038" anchorCtr="1">
            <a:normAutofit/>
          </a:bodyPr>
          <a:lstStyle/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LDRSB r1, [r0]</a:t>
            </a:r>
          </a:p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; r0 =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222776F-DB99-DE04-67C7-F577B5199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F6FE11-7596-2319-6186-DA38E19E4DCB}"/>
              </a:ext>
            </a:extLst>
          </p:cNvPr>
          <p:cNvSpPr/>
          <p:nvPr/>
        </p:nvSpPr>
        <p:spPr>
          <a:xfrm>
            <a:off x="1259174" y="3462728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0x12345678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344E2C-2992-E49C-EFB3-646D9C311EA3}"/>
              </a:ext>
            </a:extLst>
          </p:cNvPr>
          <p:cNvSpPr txBox="1"/>
          <p:nvPr/>
        </p:nvSpPr>
        <p:spPr>
          <a:xfrm>
            <a:off x="662065" y="4184755"/>
            <a:ext cx="2393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r1 after load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9D88E9-D350-FD50-ECE0-D7BB504B8732}"/>
              </a:ext>
            </a:extLst>
          </p:cNvPr>
          <p:cNvSpPr/>
          <p:nvPr/>
        </p:nvSpPr>
        <p:spPr>
          <a:xfrm>
            <a:off x="1321633" y="4694420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220EC65-CD28-147D-A3B9-5FE49E468CFA}"/>
              </a:ext>
            </a:extLst>
          </p:cNvPr>
          <p:cNvSpPr/>
          <p:nvPr/>
        </p:nvSpPr>
        <p:spPr>
          <a:xfrm>
            <a:off x="1334372" y="4654208"/>
            <a:ext cx="2070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0xFFFFFFEF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617A3F8B-30C1-A036-87C1-983E84F978A3}"/>
              </a:ext>
            </a:extLst>
          </p:cNvPr>
          <p:cNvGraphicFramePr>
            <a:graphicFrameLocks noGrp="1"/>
          </p:cNvGraphicFramePr>
          <p:nvPr/>
        </p:nvGraphicFramePr>
        <p:xfrm>
          <a:off x="4312025" y="2675995"/>
          <a:ext cx="440608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5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Memory</a:t>
                      </a:r>
                      <a:r>
                        <a:rPr lang="en-US" sz="2800" baseline="0" dirty="0"/>
                        <a:t> Data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0xCD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ADFE918-8C28-F69F-EAF3-FDD05E86FBFD}"/>
              </a:ext>
            </a:extLst>
          </p:cNvPr>
          <p:cNvSpPr txBox="1"/>
          <p:nvPr/>
        </p:nvSpPr>
        <p:spPr>
          <a:xfrm>
            <a:off x="612648" y="2669976"/>
            <a:ext cx="37529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r1 before load (r1 is</a:t>
            </a:r>
          </a:p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Overwritten by LDR)</a:t>
            </a:r>
          </a:p>
        </p:txBody>
      </p:sp>
    </p:spTree>
    <p:extLst>
      <p:ext uri="{BB962C8B-B14F-4D97-AF65-F5344CB8AC3E}">
        <p14:creationId xmlns:p14="http://schemas.microsoft.com/office/powerpoint/2010/main" val="149332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1027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1028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Rectangle 1029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103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defTabSz="938213"/>
            <a:r>
              <a:rPr lang="en-US" dirty="0"/>
              <a:t>Example (Little-Endian ordering) </a:t>
            </a:r>
          </a:p>
        </p:txBody>
      </p:sp>
      <p:sp>
        <p:nvSpPr>
          <p:cNvPr id="25607" name="Rectangle 1031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305800" cy="1028075"/>
          </a:xfrm>
          <a:noFill/>
        </p:spPr>
        <p:txBody>
          <a:bodyPr lIns="92075" tIns="46038" rIns="92075" bIns="46038" anchorCtr="1">
            <a:normAutofit/>
          </a:bodyPr>
          <a:lstStyle/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 r1, [r0, #4]</a:t>
            </a:r>
          </a:p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; r0 =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,  r1=0x76543210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99606" y="2953063"/>
            <a:ext cx="3413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before the store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59174" y="3462728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065" y="4184755"/>
            <a:ext cx="3243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after the store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21633" y="4694420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794915"/>
              </p:ext>
            </p:extLst>
          </p:nvPr>
        </p:nvGraphicFramePr>
        <p:xfrm>
          <a:off x="4631961" y="2491282"/>
          <a:ext cx="3627621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9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Memory</a:t>
                      </a:r>
                      <a:r>
                        <a:rPr lang="en-US" sz="1800" baseline="0" dirty="0"/>
                        <a:t> </a:t>
                      </a:r>
                    </a:p>
                    <a:p>
                      <a:pPr algn="ctr"/>
                      <a:r>
                        <a:rPr lang="en-US" sz="1800" baseline="0" dirty="0"/>
                        <a:t>Data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0x20008007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0x20008006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0x20008005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0x20008004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D397F0C-4C64-1F6A-D46A-26EA88B5C932}"/>
              </a:ext>
            </a:extLst>
          </p:cNvPr>
          <p:cNvSpPr txBox="1"/>
          <p:nvPr/>
        </p:nvSpPr>
        <p:spPr>
          <a:xfrm>
            <a:off x="4041325" y="5685361"/>
            <a:ext cx="541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C6484451-F613-3532-AF2C-37FF9AEE5333}"/>
              </a:ext>
            </a:extLst>
          </p:cNvPr>
          <p:cNvSpPr/>
          <p:nvPr/>
        </p:nvSpPr>
        <p:spPr>
          <a:xfrm>
            <a:off x="4533900" y="5809522"/>
            <a:ext cx="298611" cy="2408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1027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1028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Rectangle 1029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103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defTabSz="938213"/>
            <a:r>
              <a:rPr lang="en-US" dirty="0"/>
              <a:t>Example ANS (Little-Endian ordering) </a:t>
            </a:r>
          </a:p>
        </p:txBody>
      </p:sp>
      <p:sp>
        <p:nvSpPr>
          <p:cNvPr id="25607" name="Rectangle 1031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305800" cy="1028075"/>
          </a:xfrm>
          <a:noFill/>
        </p:spPr>
        <p:txBody>
          <a:bodyPr lIns="92075" tIns="46038" rIns="92075" bIns="46038" anchorCtr="1">
            <a:normAutofit/>
          </a:bodyPr>
          <a:lstStyle/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 r1, [r0, #4]</a:t>
            </a:r>
          </a:p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; r0 =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,  r1=0x76543210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99606" y="2953063"/>
            <a:ext cx="2733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before store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59174" y="3462728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065" y="4184755"/>
            <a:ext cx="2563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after store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21633" y="4694420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34372" y="4654208"/>
            <a:ext cx="1883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endParaRPr lang="en-US" sz="2400" dirty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032102"/>
              </p:ext>
            </p:extLst>
          </p:nvPr>
        </p:nvGraphicFramePr>
        <p:xfrm>
          <a:off x="4631961" y="2491282"/>
          <a:ext cx="3627621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9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Memory</a:t>
                      </a:r>
                      <a:r>
                        <a:rPr lang="en-US" sz="1800" baseline="0" dirty="0"/>
                        <a:t> </a:t>
                      </a:r>
                    </a:p>
                    <a:p>
                      <a:pPr algn="ctr"/>
                      <a:r>
                        <a:rPr lang="en-US" sz="1800" baseline="0" dirty="0"/>
                        <a:t>Data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0x20008007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0x20008006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0x20008005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0x20008004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21C6433-8A5E-6111-3019-734CF8159B4A}"/>
              </a:ext>
            </a:extLst>
          </p:cNvPr>
          <p:cNvSpPr txBox="1"/>
          <p:nvPr/>
        </p:nvSpPr>
        <p:spPr>
          <a:xfrm>
            <a:off x="4041325" y="5685361"/>
            <a:ext cx="541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293A117F-CC64-E207-1E19-830F41725002}"/>
              </a:ext>
            </a:extLst>
          </p:cNvPr>
          <p:cNvSpPr/>
          <p:nvPr/>
        </p:nvSpPr>
        <p:spPr>
          <a:xfrm>
            <a:off x="4533900" y="5809522"/>
            <a:ext cx="298611" cy="2408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1027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1028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Rectangle 1029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103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defTabSz="938213"/>
            <a:r>
              <a:rPr lang="en-US" dirty="0"/>
              <a:t>Example (Little-Endian ordering) </a:t>
            </a:r>
          </a:p>
        </p:txBody>
      </p:sp>
      <p:sp>
        <p:nvSpPr>
          <p:cNvPr id="25607" name="Rectangle 1031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305800" cy="1028075"/>
          </a:xfrm>
          <a:noFill/>
        </p:spPr>
        <p:txBody>
          <a:bodyPr lIns="92075" tIns="46038" rIns="92075" bIns="46038" anchorCtr="1">
            <a:normAutofit/>
          </a:bodyPr>
          <a:lstStyle/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 r1, [r0], #4</a:t>
            </a:r>
          </a:p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; r0 =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,  r1=0x76543210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99606" y="2953063"/>
            <a:ext cx="2733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before store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59174" y="3462728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065" y="4184755"/>
            <a:ext cx="2563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after store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21633" y="4694420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467E92A-DF1E-B68A-6AD6-3061D02A55F8}"/>
              </a:ext>
            </a:extLst>
          </p:cNvPr>
          <p:cNvGraphicFramePr>
            <a:graphicFrameLocks noGrp="1"/>
          </p:cNvGraphicFramePr>
          <p:nvPr/>
        </p:nvGraphicFramePr>
        <p:xfrm>
          <a:off x="4631961" y="2491282"/>
          <a:ext cx="3627621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9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Memory</a:t>
                      </a:r>
                      <a:r>
                        <a:rPr lang="en-US" sz="1800" baseline="0" dirty="0"/>
                        <a:t> </a:t>
                      </a:r>
                    </a:p>
                    <a:p>
                      <a:pPr algn="ctr"/>
                      <a:r>
                        <a:rPr lang="en-US" sz="1800" baseline="0" dirty="0"/>
                        <a:t>Data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0x20008007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0x20008006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0x20008005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0x20008004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D05958B-75D7-890D-54A0-4B5A1928BF6F}"/>
              </a:ext>
            </a:extLst>
          </p:cNvPr>
          <p:cNvSpPr txBox="1"/>
          <p:nvPr/>
        </p:nvSpPr>
        <p:spPr>
          <a:xfrm>
            <a:off x="4041325" y="5685361"/>
            <a:ext cx="541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1A224E80-6B84-5F3A-BFFF-579A4902CC7D}"/>
              </a:ext>
            </a:extLst>
          </p:cNvPr>
          <p:cNvSpPr/>
          <p:nvPr/>
        </p:nvSpPr>
        <p:spPr>
          <a:xfrm>
            <a:off x="4533900" y="5809522"/>
            <a:ext cx="298611" cy="2408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4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 View of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219199"/>
            <a:ext cx="5486400" cy="5225143"/>
          </a:xfrm>
        </p:spPr>
        <p:txBody>
          <a:bodyPr>
            <a:normAutofit lnSpcReduction="10000"/>
          </a:bodyPr>
          <a:lstStyle/>
          <a:p>
            <a:r>
              <a:rPr lang="en-US" sz="1800" dirty="0"/>
              <a:t>When we refer to memory locations by address, we can only do so in units of bytes, halfwords or words</a:t>
            </a:r>
          </a:p>
          <a:p>
            <a:r>
              <a:rPr lang="en-US" sz="2000" dirty="0"/>
              <a:t>Architecturally aligned addresses are required for efficient access; unaligned access may require multiple cycles</a:t>
            </a:r>
          </a:p>
          <a:p>
            <a:pPr lvl="1" fontAlgn="auto">
              <a:spcAft>
                <a:spcPts val="0"/>
              </a:spcAft>
            </a:pPr>
            <a:r>
              <a:rPr lang="en-US" sz="2000" dirty="0"/>
              <a:t>A word should be stored at an address that‘s divisible by 4 </a:t>
            </a:r>
            <a:r>
              <a:rPr lang="en-US" altLang="zh-CN" sz="2000" dirty="0"/>
              <a:t>(</a:t>
            </a:r>
            <a:r>
              <a:rPr lang="en-US" sz="2000" dirty="0"/>
              <a:t>Word-address mod 4 = 0, binary address ends with 00)</a:t>
            </a:r>
          </a:p>
          <a:p>
            <a:pPr lvl="2"/>
            <a:r>
              <a:rPr lang="en-US" sz="1700" dirty="0"/>
              <a:t>Memory address of a word is the lowest address of all four bytes in that word.</a:t>
            </a:r>
          </a:p>
          <a:p>
            <a:pPr lvl="2"/>
            <a:r>
              <a:rPr lang="en-US" sz="1700" dirty="0"/>
              <a:t>Two words at addresses: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0x20000000 and 0x20000004</a:t>
            </a:r>
          </a:p>
          <a:p>
            <a:pPr lvl="1" fontAlgn="auto">
              <a:spcAft>
                <a:spcPts val="0"/>
              </a:spcAft>
            </a:pPr>
            <a:r>
              <a:rPr lang="en-US" sz="2000" dirty="0"/>
              <a:t>A halfword should be stored at an address that‘s divisible by 2 (Halfword-address mod 2 = 0, binary address ends with 0)</a:t>
            </a:r>
          </a:p>
          <a:p>
            <a:pPr lvl="2"/>
            <a:r>
              <a:rPr lang="en-US" sz="1700" dirty="0"/>
              <a:t>Memory address of a halfword is the lowest address of all 2 bytes in that word.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endParaRPr lang="en-US" sz="2000" dirty="0"/>
          </a:p>
          <a:p>
            <a:pPr lvl="1"/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</a:t>
            </a:fld>
            <a:endParaRPr kumimoji="0" lang="en-US" dirty="0"/>
          </a:p>
        </p:txBody>
      </p:sp>
      <p:grpSp>
        <p:nvGrpSpPr>
          <p:cNvPr id="13" name="Group 42"/>
          <p:cNvGrpSpPr/>
          <p:nvPr/>
        </p:nvGrpSpPr>
        <p:grpSpPr>
          <a:xfrm>
            <a:off x="5943600" y="1307068"/>
            <a:ext cx="2690286" cy="4803577"/>
            <a:chOff x="5943600" y="1307068"/>
            <a:chExt cx="2690286" cy="4803577"/>
          </a:xfrm>
        </p:grpSpPr>
        <p:sp>
          <p:nvSpPr>
            <p:cNvPr id="5" name="Rectangle 4"/>
            <p:cNvSpPr/>
            <p:nvPr/>
          </p:nvSpPr>
          <p:spPr>
            <a:xfrm>
              <a:off x="7342456" y="2690336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01110010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7344136" y="3059222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00100101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343951" y="3426936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11100010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7342456" y="3795822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solidFill>
                    <a:srgbClr val="00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10000100</a:t>
              </a:r>
              <a:endParaRPr lang="pl-PL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342806" y="4163536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01100001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344486" y="4532422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10001111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344301" y="4900136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00010010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342806" y="5269022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10010100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14" name="Straight Connector 13"/>
            <p:cNvCxnSpPr>
              <a:stCxn id="31" idx="0"/>
              <a:endCxn id="5" idx="1"/>
            </p:cNvCxnSpPr>
            <p:nvPr/>
          </p:nvCxnSpPr>
          <p:spPr>
            <a:xfrm>
              <a:off x="7342456" y="2434633"/>
              <a:ext cx="0" cy="409592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31" idx="3"/>
              <a:endCxn id="5" idx="3"/>
            </p:cNvCxnSpPr>
            <p:nvPr/>
          </p:nvCxnSpPr>
          <p:spPr>
            <a:xfrm>
              <a:off x="8628331" y="2225175"/>
              <a:ext cx="3525" cy="61905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12" idx="1"/>
              <a:endCxn id="34" idx="0"/>
            </p:cNvCxnSpPr>
            <p:nvPr/>
          </p:nvCxnSpPr>
          <p:spPr>
            <a:xfrm flipH="1">
              <a:off x="7342456" y="5422911"/>
              <a:ext cx="350" cy="60479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12" idx="3"/>
              <a:endCxn id="34" idx="3"/>
            </p:cNvCxnSpPr>
            <p:nvPr/>
          </p:nvCxnSpPr>
          <p:spPr>
            <a:xfrm flipH="1">
              <a:off x="8628331" y="5422911"/>
              <a:ext cx="3875" cy="395332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Freeform 30"/>
            <p:cNvSpPr/>
            <p:nvPr/>
          </p:nvSpPr>
          <p:spPr>
            <a:xfrm>
              <a:off x="7342456" y="2221468"/>
              <a:ext cx="1285875" cy="213783"/>
            </a:xfrm>
            <a:custGeom>
              <a:avLst/>
              <a:gdLst>
                <a:gd name="connsiteX0" fmla="*/ 0 w 1285875"/>
                <a:gd name="connsiteY0" fmla="*/ 365125 h 366183"/>
                <a:gd name="connsiteX1" fmla="*/ 428625 w 1285875"/>
                <a:gd name="connsiteY1" fmla="*/ 0 h 366183"/>
                <a:gd name="connsiteX2" fmla="*/ 885825 w 1285875"/>
                <a:gd name="connsiteY2" fmla="*/ 365125 h 366183"/>
                <a:gd name="connsiteX3" fmla="*/ 1285875 w 1285875"/>
                <a:gd name="connsiteY3" fmla="*/ 6350 h 36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75" h="366183">
                  <a:moveTo>
                    <a:pt x="0" y="365125"/>
                  </a:moveTo>
                  <a:cubicBezTo>
                    <a:pt x="140494" y="182562"/>
                    <a:pt x="280988" y="0"/>
                    <a:pt x="428625" y="0"/>
                  </a:cubicBezTo>
                  <a:cubicBezTo>
                    <a:pt x="576262" y="0"/>
                    <a:pt x="742950" y="364067"/>
                    <a:pt x="885825" y="365125"/>
                  </a:cubicBezTo>
                  <a:cubicBezTo>
                    <a:pt x="1028700" y="366183"/>
                    <a:pt x="1233488" y="58737"/>
                    <a:pt x="1285875" y="6350"/>
                  </a:cubicBezTo>
                </a:path>
              </a:pathLst>
            </a:cu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4" name="Freeform 33"/>
            <p:cNvSpPr/>
            <p:nvPr/>
          </p:nvSpPr>
          <p:spPr>
            <a:xfrm>
              <a:off x="7342456" y="5814536"/>
              <a:ext cx="1285875" cy="213783"/>
            </a:xfrm>
            <a:custGeom>
              <a:avLst/>
              <a:gdLst>
                <a:gd name="connsiteX0" fmla="*/ 0 w 1285875"/>
                <a:gd name="connsiteY0" fmla="*/ 365125 h 366183"/>
                <a:gd name="connsiteX1" fmla="*/ 428625 w 1285875"/>
                <a:gd name="connsiteY1" fmla="*/ 0 h 366183"/>
                <a:gd name="connsiteX2" fmla="*/ 885825 w 1285875"/>
                <a:gd name="connsiteY2" fmla="*/ 365125 h 366183"/>
                <a:gd name="connsiteX3" fmla="*/ 1285875 w 1285875"/>
                <a:gd name="connsiteY3" fmla="*/ 6350 h 36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75" h="366183">
                  <a:moveTo>
                    <a:pt x="0" y="365125"/>
                  </a:moveTo>
                  <a:cubicBezTo>
                    <a:pt x="140494" y="182562"/>
                    <a:pt x="280988" y="0"/>
                    <a:pt x="428625" y="0"/>
                  </a:cubicBezTo>
                  <a:cubicBezTo>
                    <a:pt x="576262" y="0"/>
                    <a:pt x="742950" y="364067"/>
                    <a:pt x="885825" y="365125"/>
                  </a:cubicBezTo>
                  <a:cubicBezTo>
                    <a:pt x="1028700" y="366183"/>
                    <a:pt x="1233488" y="58737"/>
                    <a:pt x="1285875" y="6350"/>
                  </a:cubicBezTo>
                </a:path>
              </a:pathLst>
            </a:cu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943600" y="5802868"/>
              <a:ext cx="12779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Low Address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943600" y="2145268"/>
              <a:ext cx="13773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High Address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943600" y="2690336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0x20000007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945280" y="3059222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0x20000006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945095" y="3426936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0x20000005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943600" y="3795822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solidFill>
                    <a:schemeClr val="bg2">
                      <a:lumMod val="75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0x20000004</a:t>
              </a:r>
              <a:endParaRPr lang="pl-PL" dirty="0">
                <a:solidFill>
                  <a:schemeClr val="bg2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5943950" y="4163536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0x20000003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945630" y="4532422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0x20000002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5945445" y="4900136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0x20000001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943950" y="5269022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solidFill>
                    <a:schemeClr val="bg2">
                      <a:lumMod val="75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0x20000000</a:t>
              </a:r>
              <a:endParaRPr lang="pl-PL" dirty="0">
                <a:solidFill>
                  <a:schemeClr val="bg2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grpSp>
          <p:nvGrpSpPr>
            <p:cNvPr id="18" name="Group 63"/>
            <p:cNvGrpSpPr/>
            <p:nvPr/>
          </p:nvGrpSpPr>
          <p:grpSpPr>
            <a:xfrm>
              <a:off x="7327900" y="1307068"/>
              <a:ext cx="1295400" cy="794266"/>
              <a:chOff x="3124200" y="4191000"/>
              <a:chExt cx="1295400" cy="794266"/>
            </a:xfrm>
          </p:grpSpPr>
          <p:sp>
            <p:nvSpPr>
              <p:cNvPr id="53" name="Rectangle 52"/>
              <p:cNvSpPr/>
              <p:nvPr/>
            </p:nvSpPr>
            <p:spPr>
              <a:xfrm>
                <a:off x="3124200" y="4191000"/>
                <a:ext cx="1289400" cy="307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8 bits</a:t>
                </a:r>
                <a:endParaRPr lang="pl-PL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cxnSp>
            <p:nvCxnSpPr>
              <p:cNvPr id="55" name="Straight Connector 54"/>
              <p:cNvCxnSpPr>
                <a:stCxn id="53" idx="1"/>
              </p:cNvCxnSpPr>
              <p:nvPr/>
            </p:nvCxnSpPr>
            <p:spPr>
              <a:xfrm>
                <a:off x="3124200" y="4344889"/>
                <a:ext cx="0" cy="640377"/>
              </a:xfrm>
              <a:prstGeom prst="line">
                <a:avLst/>
              </a:prstGeom>
              <a:ln>
                <a:solidFill>
                  <a:schemeClr val="tx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>
                <a:stCxn id="53" idx="3"/>
              </p:cNvCxnSpPr>
              <p:nvPr/>
            </p:nvCxnSpPr>
            <p:spPr>
              <a:xfrm>
                <a:off x="4413600" y="4344889"/>
                <a:ext cx="1588" cy="640377"/>
              </a:xfrm>
              <a:prstGeom prst="line">
                <a:avLst/>
              </a:prstGeom>
              <a:ln>
                <a:solidFill>
                  <a:schemeClr val="tx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3124200" y="4648200"/>
                <a:ext cx="1295400" cy="1588"/>
              </a:xfrm>
              <a:prstGeom prst="line">
                <a:avLst/>
              </a:prstGeom>
              <a:ln>
                <a:solidFill>
                  <a:schemeClr val="tx2">
                    <a:lumMod val="75000"/>
                  </a:schemeClr>
                </a:solidFill>
                <a:headEnd type="arrow" w="lg" len="med"/>
                <a:tailEnd type="arrow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4" name="Rectangle 43"/>
          <p:cNvSpPr/>
          <p:nvPr/>
        </p:nvSpPr>
        <p:spPr>
          <a:xfrm>
            <a:off x="7270750" y="4174737"/>
            <a:ext cx="1447800" cy="1400563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264400" y="2743200"/>
            <a:ext cx="1447800" cy="13716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A637D1B-2C89-7A0F-6879-71E1623A912E}"/>
              </a:ext>
            </a:extLst>
          </p:cNvPr>
          <p:cNvSpPr txBox="1">
            <a:spLocks/>
          </p:cNvSpPr>
          <p:nvPr/>
        </p:nvSpPr>
        <p:spPr>
          <a:xfrm>
            <a:off x="4628056" y="-9917"/>
            <a:ext cx="5285387" cy="3703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spcAft>
                <a:spcPts val="0"/>
              </a:spcAft>
            </a:pPr>
            <a:endParaRPr lang="en-US" sz="1500" b="0" dirty="0"/>
          </a:p>
        </p:txBody>
      </p:sp>
    </p:spTree>
    <p:extLst>
      <p:ext uri="{BB962C8B-B14F-4D97-AF65-F5344CB8AC3E}">
        <p14:creationId xmlns:p14="http://schemas.microsoft.com/office/powerpoint/2010/main" val="375103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1027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1028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Rectangle 1029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103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defTabSz="938213"/>
            <a:r>
              <a:rPr lang="en-US" dirty="0"/>
              <a:t>Example ANS (Little-Endian ordering) </a:t>
            </a:r>
          </a:p>
        </p:txBody>
      </p:sp>
      <p:sp>
        <p:nvSpPr>
          <p:cNvPr id="25607" name="Rectangle 1031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305800" cy="1028075"/>
          </a:xfrm>
          <a:noFill/>
        </p:spPr>
        <p:txBody>
          <a:bodyPr lIns="92075" tIns="46038" rIns="92075" bIns="46038" anchorCtr="1">
            <a:normAutofit/>
          </a:bodyPr>
          <a:lstStyle/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 r1, [r0], #4</a:t>
            </a:r>
          </a:p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; r0 =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,  r1=0x76543210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99606" y="2953063"/>
            <a:ext cx="2733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before store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59174" y="3462728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065" y="4184755"/>
            <a:ext cx="2563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after store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21633" y="4694420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34372" y="4654208"/>
            <a:ext cx="1883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0x20008004</a:t>
            </a:r>
            <a:endParaRPr lang="en-US" sz="2400" dirty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4631961" y="2491282"/>
          <a:ext cx="3627621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9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Memory</a:t>
                      </a:r>
                      <a:r>
                        <a:rPr lang="en-US" sz="1800" baseline="0" dirty="0"/>
                        <a:t> </a:t>
                      </a:r>
                    </a:p>
                    <a:p>
                      <a:pPr algn="ctr"/>
                      <a:r>
                        <a:rPr lang="en-US" sz="1800" baseline="0" dirty="0"/>
                        <a:t>Data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0x20008007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0x20008006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0x20008005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0x20008004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65A0FAD-E3AA-A938-F20F-CC4B1F8D872D}"/>
              </a:ext>
            </a:extLst>
          </p:cNvPr>
          <p:cNvSpPr txBox="1"/>
          <p:nvPr/>
        </p:nvSpPr>
        <p:spPr>
          <a:xfrm>
            <a:off x="3982895" y="4192543"/>
            <a:ext cx="541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CB3B72A9-303D-D50B-25E7-3E677207AD4E}"/>
              </a:ext>
            </a:extLst>
          </p:cNvPr>
          <p:cNvSpPr/>
          <p:nvPr/>
        </p:nvSpPr>
        <p:spPr>
          <a:xfrm>
            <a:off x="4475470" y="4316704"/>
            <a:ext cx="298611" cy="2408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3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1027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1028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Rectangle 1029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103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defTabSz="938213"/>
            <a:r>
              <a:rPr lang="en-US" dirty="0"/>
              <a:t>Example</a:t>
            </a:r>
          </a:p>
        </p:txBody>
      </p:sp>
      <p:sp>
        <p:nvSpPr>
          <p:cNvPr id="25607" name="Rectangle 1031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305800" cy="1028075"/>
          </a:xfrm>
          <a:noFill/>
        </p:spPr>
        <p:txBody>
          <a:bodyPr lIns="92075" tIns="46038" rIns="92075" bIns="46038" anchorCtr="1">
            <a:normAutofit/>
          </a:bodyPr>
          <a:lstStyle/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 r1, [r0, #4]!</a:t>
            </a:r>
          </a:p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; r0 = 0x20008000,  r1=0x76543210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99606" y="2953063"/>
            <a:ext cx="2733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before store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59174" y="3462728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065" y="4184755"/>
            <a:ext cx="2563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after store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21633" y="4694420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244436"/>
              </p:ext>
            </p:extLst>
          </p:nvPr>
        </p:nvGraphicFramePr>
        <p:xfrm>
          <a:off x="4631961" y="2491282"/>
          <a:ext cx="3627621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9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Memory</a:t>
                      </a:r>
                      <a:r>
                        <a:rPr lang="en-US" sz="1800" baseline="0" dirty="0"/>
                        <a:t> </a:t>
                      </a:r>
                    </a:p>
                    <a:p>
                      <a:pPr algn="ctr"/>
                      <a:r>
                        <a:rPr lang="en-US" sz="1800" baseline="0" dirty="0"/>
                        <a:t>Data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0x20008007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0x20008006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0x20008005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0x20008004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EAB25C1-5845-095C-7E9B-658A4D96CF71}"/>
              </a:ext>
            </a:extLst>
          </p:cNvPr>
          <p:cNvSpPr txBox="1"/>
          <p:nvPr/>
        </p:nvSpPr>
        <p:spPr>
          <a:xfrm>
            <a:off x="4041325" y="5685361"/>
            <a:ext cx="541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D4E4D481-6118-DBB3-B7BD-CF69AEB59AB6}"/>
              </a:ext>
            </a:extLst>
          </p:cNvPr>
          <p:cNvSpPr/>
          <p:nvPr/>
        </p:nvSpPr>
        <p:spPr>
          <a:xfrm>
            <a:off x="4533900" y="5809522"/>
            <a:ext cx="298611" cy="2408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1027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1028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Rectangle 1029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103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defTabSz="938213"/>
            <a:r>
              <a:rPr lang="en-US" dirty="0"/>
              <a:t>Example</a:t>
            </a:r>
          </a:p>
        </p:txBody>
      </p:sp>
      <p:sp>
        <p:nvSpPr>
          <p:cNvPr id="25607" name="Rectangle 1031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305800" cy="1028075"/>
          </a:xfrm>
          <a:noFill/>
        </p:spPr>
        <p:txBody>
          <a:bodyPr lIns="92075" tIns="46038" rIns="92075" bIns="46038" anchorCtr="1">
            <a:normAutofit/>
          </a:bodyPr>
          <a:lstStyle/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 r1, [r0, #4]!</a:t>
            </a:r>
          </a:p>
          <a:p>
            <a:pPr defTabSz="938213">
              <a:lnSpc>
                <a:spcPct val="90000"/>
              </a:lnSpc>
              <a:buNone/>
            </a:pP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; r0 =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,  r1=0x76543210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99606" y="2953063"/>
            <a:ext cx="2733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before store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59174" y="3462728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065" y="4184755"/>
            <a:ext cx="2563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after store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21633" y="4694420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34372" y="4654208"/>
            <a:ext cx="1883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0x20008004</a:t>
            </a:r>
            <a:endParaRPr lang="en-US" sz="2400" dirty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402198"/>
              </p:ext>
            </p:extLst>
          </p:nvPr>
        </p:nvGraphicFramePr>
        <p:xfrm>
          <a:off x="4631961" y="2491282"/>
          <a:ext cx="3627621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9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Memory</a:t>
                      </a:r>
                      <a:r>
                        <a:rPr lang="en-US" sz="1800" baseline="0" dirty="0"/>
                        <a:t> </a:t>
                      </a:r>
                    </a:p>
                    <a:p>
                      <a:pPr algn="ctr"/>
                      <a:r>
                        <a:rPr lang="en-US" sz="1800" baseline="0" dirty="0"/>
                        <a:t>Data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0x20008007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0x20008006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0x20008005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0x20008004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343C39C-E288-864E-D8D6-DF08FF0B9A32}"/>
              </a:ext>
            </a:extLst>
          </p:cNvPr>
          <p:cNvSpPr txBox="1"/>
          <p:nvPr/>
        </p:nvSpPr>
        <p:spPr>
          <a:xfrm>
            <a:off x="3982895" y="4192543"/>
            <a:ext cx="541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r0 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7A34E1B0-8891-7883-4DD3-98F15DB0DDAE}"/>
              </a:ext>
            </a:extLst>
          </p:cNvPr>
          <p:cNvSpPr/>
          <p:nvPr/>
        </p:nvSpPr>
        <p:spPr>
          <a:xfrm>
            <a:off x="4475470" y="4316704"/>
            <a:ext cx="298611" cy="2408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Addressing Modes for</a:t>
            </a:r>
            <a:br>
              <a:rPr lang="en-US" dirty="0"/>
            </a:br>
            <a:r>
              <a:rPr lang="en-US" dirty="0"/>
              <a:t>Load/Store Multiple Registers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0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STMxx</a:t>
            </a:r>
            <a:r>
              <a:rPr lang="en-US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rn</a:t>
            </a:r>
            <a:r>
              <a:rPr lang="en-US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{!}, {</a:t>
            </a:r>
            <a:r>
              <a:rPr lang="en-US" sz="20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register_list</a:t>
            </a:r>
            <a:r>
              <a:rPr lang="en-US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 algn="ctr">
              <a:buNone/>
            </a:pPr>
            <a:r>
              <a:rPr lang="en-US" sz="20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LDMxx</a:t>
            </a:r>
            <a:r>
              <a:rPr lang="en-US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rn</a:t>
            </a:r>
            <a:r>
              <a:rPr lang="en-US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{!}, {</a:t>
            </a:r>
            <a:r>
              <a:rPr lang="en-US" sz="20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register_list</a:t>
            </a:r>
            <a:r>
              <a:rPr lang="en-US" sz="20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sz="2000" dirty="0"/>
              <a:t>xx = IA, IB, DA, or DB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3048697"/>
              </p:ext>
            </p:extLst>
          </p:nvPr>
        </p:nvGraphicFramePr>
        <p:xfrm>
          <a:off x="612648" y="2517843"/>
          <a:ext cx="7931912" cy="1931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3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8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9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63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Addressing Modes</a:t>
                      </a:r>
                      <a:endParaRPr lang="en-US" sz="2000" dirty="0">
                        <a:effectLst/>
                        <a:latin typeface="Consolas" panose="020B0609020204030204" pitchFamily="49" charset="0"/>
                        <a:ea typeface="宋体" panose="02010600030101010101" pitchFamily="2" charset="-122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Description</a:t>
                      </a:r>
                      <a:endParaRPr lang="en-US" sz="2000">
                        <a:effectLst/>
                        <a:latin typeface="Consolas" panose="020B0609020204030204" pitchFamily="49" charset="0"/>
                        <a:ea typeface="宋体" panose="02010600030101010101" pitchFamily="2" charset="-122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Instructions</a:t>
                      </a:r>
                      <a:endParaRPr lang="en-US" sz="2000">
                        <a:effectLst/>
                        <a:latin typeface="Consolas" panose="020B0609020204030204" pitchFamily="49" charset="0"/>
                        <a:ea typeface="宋体" panose="02010600030101010101" pitchFamily="2" charset="-122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3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IA</a:t>
                      </a:r>
                      <a:endParaRPr lang="en-US" sz="2000" b="1">
                        <a:solidFill>
                          <a:srgbClr val="C00000"/>
                        </a:solidFill>
                        <a:effectLst/>
                        <a:latin typeface="Consolas" panose="020B0609020204030204" pitchFamily="49" charset="0"/>
                        <a:ea typeface="宋体" panose="02010600030101010101" pitchFamily="2" charset="-122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41FF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ncrement </a:t>
                      </a:r>
                      <a:r>
                        <a:rPr lang="en-US" sz="2000" b="1" dirty="0">
                          <a:solidFill>
                            <a:srgbClr val="0041FF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fter</a:t>
                      </a:r>
                      <a:endParaRPr lang="en-US" sz="2000" dirty="0">
                        <a:effectLst/>
                        <a:latin typeface="Consolas" panose="020B0609020204030204" pitchFamily="49" charset="0"/>
                        <a:ea typeface="宋体" panose="02010600030101010101" pitchFamily="2" charset="-122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STMIA, LDMIA</a:t>
                      </a:r>
                      <a:endParaRPr lang="en-US" sz="2000" dirty="0">
                        <a:effectLst/>
                        <a:latin typeface="Consolas" panose="020B0609020204030204" pitchFamily="49" charset="0"/>
                        <a:ea typeface="宋体" panose="02010600030101010101" pitchFamily="2" charset="-122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3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IB</a:t>
                      </a:r>
                      <a:endParaRPr lang="en-US" sz="2000" b="1">
                        <a:solidFill>
                          <a:srgbClr val="C00000"/>
                        </a:solidFill>
                        <a:effectLst/>
                        <a:latin typeface="Consolas" panose="020B0609020204030204" pitchFamily="49" charset="0"/>
                        <a:ea typeface="宋体" panose="02010600030101010101" pitchFamily="2" charset="-122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41FF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ncrement </a:t>
                      </a:r>
                      <a:r>
                        <a:rPr lang="en-US" sz="2000" b="1" dirty="0">
                          <a:solidFill>
                            <a:srgbClr val="0041FF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efore</a:t>
                      </a:r>
                      <a:endParaRPr lang="en-US" sz="2000" dirty="0">
                        <a:effectLst/>
                        <a:latin typeface="Consolas" panose="020B0609020204030204" pitchFamily="49" charset="0"/>
                        <a:ea typeface="宋体" panose="02010600030101010101" pitchFamily="2" charset="-122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STMIB, LDMIB</a:t>
                      </a:r>
                      <a:endParaRPr lang="en-US" sz="2000" dirty="0">
                        <a:effectLst/>
                        <a:latin typeface="Consolas" panose="020B0609020204030204" pitchFamily="49" charset="0"/>
                        <a:ea typeface="宋体" panose="02010600030101010101" pitchFamily="2" charset="-122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3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DA</a:t>
                      </a:r>
                      <a:endParaRPr lang="en-US" sz="2000" b="1">
                        <a:solidFill>
                          <a:srgbClr val="C00000"/>
                        </a:solidFill>
                        <a:effectLst/>
                        <a:latin typeface="Consolas" panose="020B0609020204030204" pitchFamily="49" charset="0"/>
                        <a:ea typeface="宋体" panose="02010600030101010101" pitchFamily="2" charset="-122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41FF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ecrement </a:t>
                      </a:r>
                      <a:r>
                        <a:rPr lang="en-US" sz="2000" b="1" dirty="0">
                          <a:solidFill>
                            <a:srgbClr val="0041FF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fter</a:t>
                      </a:r>
                      <a:endParaRPr lang="en-US" sz="2000" dirty="0">
                        <a:effectLst/>
                        <a:latin typeface="Consolas" panose="020B0609020204030204" pitchFamily="49" charset="0"/>
                        <a:ea typeface="宋体" panose="02010600030101010101" pitchFamily="2" charset="-122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STMDA, LDMDA</a:t>
                      </a:r>
                      <a:endParaRPr lang="en-US" sz="2000">
                        <a:effectLst/>
                        <a:latin typeface="Consolas" panose="020B0609020204030204" pitchFamily="49" charset="0"/>
                        <a:ea typeface="宋体" panose="02010600030101010101" pitchFamily="2" charset="-122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3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DB</a:t>
                      </a:r>
                      <a:endParaRPr lang="en-US" sz="2000" b="1" dirty="0">
                        <a:solidFill>
                          <a:srgbClr val="C00000"/>
                        </a:solidFill>
                        <a:effectLst/>
                        <a:latin typeface="Consolas" panose="020B0609020204030204" pitchFamily="49" charset="0"/>
                        <a:ea typeface="宋体" panose="02010600030101010101" pitchFamily="2" charset="-122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41FF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ecrement </a:t>
                      </a:r>
                      <a:r>
                        <a:rPr lang="en-US" sz="2000" b="1" dirty="0">
                          <a:solidFill>
                            <a:srgbClr val="0041FF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efore</a:t>
                      </a:r>
                      <a:endParaRPr lang="en-US" sz="2000" dirty="0">
                        <a:effectLst/>
                        <a:latin typeface="Consolas" panose="020B0609020204030204" pitchFamily="49" charset="0"/>
                        <a:ea typeface="宋体" panose="02010600030101010101" pitchFamily="2" charset="-122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STMDB, LDMDB</a:t>
                      </a:r>
                      <a:endParaRPr lang="en-US" sz="2000" dirty="0">
                        <a:effectLst/>
                        <a:latin typeface="Consolas" panose="020B0609020204030204" pitchFamily="49" charset="0"/>
                        <a:ea typeface="宋体" panose="02010600030101010101" pitchFamily="2" charset="-122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12648" y="4648855"/>
            <a:ext cx="824411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宋体" panose="02010600030101010101" pitchFamily="2" charset="-122"/>
                <a:cs typeface="Times New Roman" panose="02020603050405020304" pitchFamily="18" charset="0"/>
              </a:rPr>
              <a:t>IA</a:t>
            </a:r>
            <a:r>
              <a:rPr lang="en-US" sz="2000" b="0" dirty="0">
                <a:latin typeface="Palatino Linotype" panose="0204050205050503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 address is incremented by 4 after a word is loaded or stored. </a:t>
            </a: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宋体" panose="02010600030101010101" pitchFamily="2" charset="-122"/>
                <a:cs typeface="Times New Roman" panose="02020603050405020304" pitchFamily="18" charset="0"/>
              </a:rPr>
              <a:t>IB</a:t>
            </a:r>
            <a:r>
              <a:rPr lang="en-US" sz="2000" b="0" dirty="0">
                <a:latin typeface="Palatino Linotype" panose="0204050205050503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 address is incremented by 4 before a word is loaded or stored.</a:t>
            </a: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宋体" panose="02010600030101010101" pitchFamily="2" charset="-122"/>
                <a:cs typeface="Times New Roman" panose="02020603050405020304" pitchFamily="18" charset="0"/>
              </a:rPr>
              <a:t>DA</a:t>
            </a:r>
            <a:r>
              <a:rPr lang="en-US" sz="2000" b="0" dirty="0">
                <a:latin typeface="Palatino Linotype" panose="0204050205050503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 address is decremented by 4 after a word is loaded or stored.</a:t>
            </a: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ea typeface="宋体" panose="02010600030101010101" pitchFamily="2" charset="-122"/>
                <a:cs typeface="Times New Roman" panose="02020603050405020304" pitchFamily="18" charset="0"/>
              </a:rPr>
              <a:t>DB</a:t>
            </a:r>
            <a:r>
              <a:rPr lang="en-US" sz="2000" b="0" dirty="0">
                <a:latin typeface="Palatino Linotype" panose="0204050205050503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 address is decremented by 4 before a word is loaded or stored.</a:t>
            </a:r>
            <a:endParaRPr lang="en-US" sz="2000" b="0" dirty="0">
              <a:effectLst/>
              <a:latin typeface="Palatino Linotype" panose="0204050205050503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86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Load/Store Multiple Registers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The following are synonyms.</a:t>
            </a:r>
          </a:p>
          <a:p>
            <a:pPr lvl="1"/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STM</a:t>
            </a:r>
            <a:r>
              <a:rPr lang="en-US" dirty="0"/>
              <a:t> = 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STM</a:t>
            </a:r>
            <a:r>
              <a:rPr lang="en-US" b="1" dirty="0">
                <a:solidFill>
                  <a:schemeClr val="bg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IA</a:t>
            </a:r>
            <a:r>
              <a:rPr lang="en-US" dirty="0"/>
              <a:t> (Increment After) = 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STM</a:t>
            </a:r>
            <a:r>
              <a:rPr lang="en-US" b="1" dirty="0">
                <a:solidFill>
                  <a:schemeClr val="bg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EA</a:t>
            </a:r>
            <a:r>
              <a:rPr lang="en-US" dirty="0"/>
              <a:t> (Empty Ascending)</a:t>
            </a:r>
          </a:p>
          <a:p>
            <a:pPr lvl="1"/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LDM</a:t>
            </a:r>
            <a:r>
              <a:rPr lang="en-US" dirty="0"/>
              <a:t> = 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LDM</a:t>
            </a:r>
            <a:r>
              <a:rPr lang="en-US" b="1" dirty="0">
                <a:solidFill>
                  <a:schemeClr val="bg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IA</a:t>
            </a:r>
            <a:r>
              <a:rPr lang="en-US" dirty="0"/>
              <a:t> (Increment After) = 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LDM</a:t>
            </a:r>
            <a:r>
              <a:rPr lang="en-US" b="1" dirty="0">
                <a:solidFill>
                  <a:schemeClr val="bg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FD</a:t>
            </a:r>
            <a:r>
              <a:rPr lang="en-US" dirty="0"/>
              <a:t> (Full Descending)</a:t>
            </a:r>
          </a:p>
          <a:p>
            <a:pPr lvl="1"/>
            <a:r>
              <a:rPr lang="en-US" dirty="0"/>
              <a:t>Two independent switches:</a:t>
            </a:r>
          </a:p>
          <a:p>
            <a:pPr lvl="2"/>
            <a:r>
              <a:rPr lang="en-US" dirty="0"/>
              <a:t>Increment or decrement?</a:t>
            </a:r>
          </a:p>
          <a:p>
            <a:pPr lvl="2"/>
            <a:r>
              <a:rPr lang="en-US" dirty="0"/>
              <a:t>Before or after?</a:t>
            </a:r>
          </a:p>
          <a:p>
            <a:r>
              <a:rPr lang="en-US" dirty="0"/>
              <a:t>The order in which registers are listed does not matter</a:t>
            </a:r>
          </a:p>
          <a:p>
            <a:pPr lvl="1"/>
            <a:r>
              <a:rPr lang="en-US" dirty="0"/>
              <a:t>For STM/LDM, the lowest-numbered register is stored/loaded at the lowest memory address.</a:t>
            </a:r>
          </a:p>
        </p:txBody>
      </p:sp>
    </p:spTree>
    <p:extLst>
      <p:ext uri="{BB962C8B-B14F-4D97-AF65-F5344CB8AC3E}">
        <p14:creationId xmlns:p14="http://schemas.microsoft.com/office/powerpoint/2010/main" val="417505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Store Multiple Registers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49" y="1340459"/>
            <a:ext cx="8932501" cy="461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5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Multiple Registers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63" y="1331918"/>
            <a:ext cx="8932501" cy="480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2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5364088" y="2196763"/>
            <a:ext cx="2304256" cy="11521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Cortex-M3 &amp; Cortex-M4 Memory Map</a:t>
            </a:r>
          </a:p>
        </p:txBody>
      </p:sp>
      <p:sp>
        <p:nvSpPr>
          <p:cNvPr id="50" name="Content Placeholder 49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32-bit Memory Address </a:t>
            </a:r>
          </a:p>
          <a:p>
            <a:r>
              <a:rPr lang="en-GB" sz="2400" dirty="0"/>
              <a:t>2</a:t>
            </a:r>
            <a:r>
              <a:rPr lang="en-GB" sz="2400" baseline="30000" dirty="0"/>
              <a:t>32</a:t>
            </a:r>
            <a:r>
              <a:rPr lang="en-GB" sz="2400" dirty="0"/>
              <a:t> bytes of memory space (4 GB)</a:t>
            </a:r>
          </a:p>
          <a:p>
            <a:r>
              <a:rPr lang="en-GB" sz="2400" dirty="0"/>
              <a:t>Harvard architecture: physically separated instruction memory and data memory</a:t>
            </a:r>
          </a:p>
          <a:p>
            <a:endParaRPr lang="en-GB" sz="2400" dirty="0"/>
          </a:p>
        </p:txBody>
      </p:sp>
      <p:sp>
        <p:nvSpPr>
          <p:cNvPr id="7" name="Rectangle 6"/>
          <p:cNvSpPr/>
          <p:nvPr/>
        </p:nvSpPr>
        <p:spPr>
          <a:xfrm>
            <a:off x="5364088" y="5653147"/>
            <a:ext cx="2304256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5940152" y="5742797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Code</a:t>
            </a:r>
          </a:p>
        </p:txBody>
      </p:sp>
      <p:sp>
        <p:nvSpPr>
          <p:cNvPr id="9" name="Rectangle 8"/>
          <p:cNvSpPr/>
          <p:nvPr/>
        </p:nvSpPr>
        <p:spPr>
          <a:xfrm>
            <a:off x="5364088" y="5077083"/>
            <a:ext cx="2304256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5940152" y="5148803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SRAM</a:t>
            </a:r>
            <a:endParaRPr lang="en-GB" sz="2400" dirty="0"/>
          </a:p>
        </p:txBody>
      </p:sp>
      <p:sp>
        <p:nvSpPr>
          <p:cNvPr id="11" name="Rectangle 10"/>
          <p:cNvSpPr/>
          <p:nvPr/>
        </p:nvSpPr>
        <p:spPr>
          <a:xfrm>
            <a:off x="5364088" y="4501019"/>
            <a:ext cx="2304256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5364088" y="4545844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Peripheral</a:t>
            </a:r>
            <a:endParaRPr lang="en-GB" sz="2400" dirty="0"/>
          </a:p>
        </p:txBody>
      </p:sp>
      <p:sp>
        <p:nvSpPr>
          <p:cNvPr id="13" name="Rectangle 12"/>
          <p:cNvSpPr/>
          <p:nvPr/>
        </p:nvSpPr>
        <p:spPr>
          <a:xfrm>
            <a:off x="5364088" y="3348891"/>
            <a:ext cx="2304256" cy="11521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436096" y="3610028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External RAM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36096" y="2412787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External Device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364088" y="1908731"/>
            <a:ext cx="2304256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5364088" y="1332667"/>
            <a:ext cx="2304256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/>
          <p:nvPr/>
        </p:nvSpPr>
        <p:spPr>
          <a:xfrm>
            <a:off x="5364088" y="1620699"/>
            <a:ext cx="2304256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/>
          <p:cNvSpPr txBox="1"/>
          <p:nvPr/>
        </p:nvSpPr>
        <p:spPr>
          <a:xfrm>
            <a:off x="5436096" y="1318331"/>
            <a:ext cx="2160240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GB" dirty="0"/>
              <a:t>Vendor Specific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364088" y="1620411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External Peripheral Bus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64088" y="1899478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Internal Peripheral Bus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668344" y="6057724"/>
            <a:ext cx="1475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0x00000000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668344" y="5490913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0x20000000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668344" y="4914849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latin typeface="Consolas" panose="020B0609020204030204" pitchFamily="49" charset="0"/>
                <a:cs typeface="Consolas" panose="020B0609020204030204" pitchFamily="49" charset="0"/>
              </a:rPr>
              <a:t>0x40000000</a:t>
            </a:r>
            <a:endParaRPr lang="en-GB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668344" y="4410793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0x60000000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668344" y="3186657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0xA0000000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668344" y="1818505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0xE0040000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668344" y="2106537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0xE0000000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668344" y="1530473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0xE0100000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668344" y="1170433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0xFFFFFFFF</a:t>
            </a:r>
          </a:p>
        </p:txBody>
      </p:sp>
      <p:sp>
        <p:nvSpPr>
          <p:cNvPr id="52" name="Left Brace 51"/>
          <p:cNvSpPr/>
          <p:nvPr/>
        </p:nvSpPr>
        <p:spPr>
          <a:xfrm>
            <a:off x="5220072" y="1332667"/>
            <a:ext cx="72008" cy="79208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TextBox 52"/>
          <p:cNvSpPr txBox="1"/>
          <p:nvPr/>
        </p:nvSpPr>
        <p:spPr>
          <a:xfrm>
            <a:off x="4355976" y="1620699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0.5GB</a:t>
            </a:r>
          </a:p>
        </p:txBody>
      </p:sp>
      <p:sp>
        <p:nvSpPr>
          <p:cNvPr id="54" name="Left Brace 53"/>
          <p:cNvSpPr/>
          <p:nvPr/>
        </p:nvSpPr>
        <p:spPr>
          <a:xfrm>
            <a:off x="5220072" y="2196763"/>
            <a:ext cx="45719" cy="108012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TextBox 54"/>
          <p:cNvSpPr txBox="1"/>
          <p:nvPr/>
        </p:nvSpPr>
        <p:spPr>
          <a:xfrm>
            <a:off x="4499992" y="2484795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1GB</a:t>
            </a:r>
          </a:p>
        </p:txBody>
      </p:sp>
      <p:sp>
        <p:nvSpPr>
          <p:cNvPr id="56" name="Left Brace 55"/>
          <p:cNvSpPr/>
          <p:nvPr/>
        </p:nvSpPr>
        <p:spPr>
          <a:xfrm>
            <a:off x="5220072" y="3348891"/>
            <a:ext cx="45719" cy="108012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TextBox 56"/>
          <p:cNvSpPr txBox="1"/>
          <p:nvPr/>
        </p:nvSpPr>
        <p:spPr>
          <a:xfrm>
            <a:off x="4499992" y="3708931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1GB</a:t>
            </a:r>
          </a:p>
        </p:txBody>
      </p:sp>
      <p:sp>
        <p:nvSpPr>
          <p:cNvPr id="58" name="Left Brace 57"/>
          <p:cNvSpPr/>
          <p:nvPr/>
        </p:nvSpPr>
        <p:spPr>
          <a:xfrm>
            <a:off x="5220072" y="4573027"/>
            <a:ext cx="45719" cy="43204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Left Brace 58"/>
          <p:cNvSpPr/>
          <p:nvPr/>
        </p:nvSpPr>
        <p:spPr>
          <a:xfrm>
            <a:off x="5220072" y="5149091"/>
            <a:ext cx="45719" cy="43204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Left Brace 59"/>
          <p:cNvSpPr/>
          <p:nvPr/>
        </p:nvSpPr>
        <p:spPr>
          <a:xfrm>
            <a:off x="5220072" y="5725155"/>
            <a:ext cx="45719" cy="43204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TextBox 60"/>
          <p:cNvSpPr txBox="1"/>
          <p:nvPr/>
        </p:nvSpPr>
        <p:spPr>
          <a:xfrm>
            <a:off x="4427984" y="4645035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0.5GB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427984" y="5149091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0.5GB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427984" y="5725155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0.5GB</a:t>
            </a:r>
          </a:p>
        </p:txBody>
      </p:sp>
      <p:sp>
        <p:nvSpPr>
          <p:cNvPr id="51" name="Slide Number Placeholder 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47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0226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37" y="104209"/>
            <a:ext cx="6979967" cy="6753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713552" y="2259106"/>
            <a:ext cx="12383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Cortex-M3 Fixed Memory Map</a:t>
            </a:r>
          </a:p>
        </p:txBody>
      </p:sp>
    </p:spTree>
    <p:extLst>
      <p:ext uri="{BB962C8B-B14F-4D97-AF65-F5344CB8AC3E}">
        <p14:creationId xmlns:p14="http://schemas.microsoft.com/office/powerpoint/2010/main" val="388626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885568" y="2259106"/>
            <a:ext cx="12584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Cortex-M4 Fixed Memory Map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79" y="155643"/>
            <a:ext cx="7539337" cy="6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28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 View of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2043" y="1219200"/>
            <a:ext cx="5768301" cy="4937760"/>
          </a:xfrm>
        </p:spPr>
        <p:txBody>
          <a:bodyPr>
            <a:normAutofit/>
          </a:bodyPr>
          <a:lstStyle/>
          <a:p>
            <a:r>
              <a:rPr lang="en-US" sz="2000" dirty="0"/>
              <a:t>Halfwords</a:t>
            </a:r>
          </a:p>
          <a:p>
            <a:pPr lvl="1"/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</a:rPr>
              <a:t>16</a:t>
            </a:r>
            <a:r>
              <a:rPr lang="en-US" sz="2000" dirty="0"/>
              <a:t> bits = </a:t>
            </a:r>
            <a:r>
              <a:rPr lang="en-US" sz="2000" b="1" dirty="0"/>
              <a:t>2</a:t>
            </a:r>
            <a:r>
              <a:rPr lang="en-US" sz="2000" dirty="0"/>
              <a:t> bytes = </a:t>
            </a:r>
            <a:r>
              <a:rPr lang="en-US" sz="2000" b="1" dirty="0"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dirty="0"/>
              <a:t> </a:t>
            </a:r>
            <a:r>
              <a:rPr lang="en-US" sz="2000" dirty="0" err="1">
                <a:solidFill>
                  <a:srgbClr val="1F497D"/>
                </a:solidFill>
              </a:rPr>
              <a:t>halfword</a:t>
            </a:r>
            <a:endParaRPr lang="en-US" sz="2000" dirty="0">
              <a:solidFill>
                <a:srgbClr val="1F497D"/>
              </a:solidFill>
            </a:endParaRPr>
          </a:p>
          <a:p>
            <a:pPr lvl="1"/>
            <a:r>
              <a:rPr lang="en-US" sz="2000" dirty="0"/>
              <a:t>The right diagram has four halfwords at addresses of:</a:t>
            </a:r>
          </a:p>
          <a:p>
            <a:pPr lvl="2"/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0x20000000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2"/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0x20000002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2"/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0x20000004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2"/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0x20000006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274320" lvl="1" indent="0">
              <a:buNone/>
            </a:pPr>
            <a:endParaRPr lang="en-US" sz="2000" dirty="0"/>
          </a:p>
          <a:p>
            <a:pPr lvl="1"/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</a:t>
            </a:fld>
            <a:endParaRPr kumimoji="0" lang="en-US" dirty="0"/>
          </a:p>
        </p:txBody>
      </p:sp>
      <p:grpSp>
        <p:nvGrpSpPr>
          <p:cNvPr id="43" name="Group 42"/>
          <p:cNvGrpSpPr/>
          <p:nvPr/>
        </p:nvGrpSpPr>
        <p:grpSpPr>
          <a:xfrm>
            <a:off x="5943600" y="1307068"/>
            <a:ext cx="2690286" cy="4803577"/>
            <a:chOff x="5943600" y="1307068"/>
            <a:chExt cx="2690286" cy="4803577"/>
          </a:xfrm>
        </p:grpSpPr>
        <p:sp>
          <p:nvSpPr>
            <p:cNvPr id="5" name="Rectangle 4"/>
            <p:cNvSpPr/>
            <p:nvPr/>
          </p:nvSpPr>
          <p:spPr>
            <a:xfrm>
              <a:off x="7342456" y="2690336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01110010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7344136" y="3059222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00100101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343951" y="3426936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11100010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7342456" y="3795822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solidFill>
                    <a:srgbClr val="00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10000100</a:t>
              </a:r>
              <a:endParaRPr lang="pl-PL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342806" y="4163536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01100001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344486" y="4532422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10001111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344301" y="4900136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00010010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342806" y="5269022"/>
              <a:ext cx="1289400" cy="307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10010100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14" name="Straight Connector 13"/>
            <p:cNvCxnSpPr>
              <a:stCxn id="31" idx="0"/>
              <a:endCxn id="5" idx="1"/>
            </p:cNvCxnSpPr>
            <p:nvPr/>
          </p:nvCxnSpPr>
          <p:spPr>
            <a:xfrm>
              <a:off x="7342456" y="2434633"/>
              <a:ext cx="0" cy="409592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31" idx="3"/>
              <a:endCxn id="5" idx="3"/>
            </p:cNvCxnSpPr>
            <p:nvPr/>
          </p:nvCxnSpPr>
          <p:spPr>
            <a:xfrm>
              <a:off x="8628331" y="2225175"/>
              <a:ext cx="3525" cy="61905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12" idx="1"/>
              <a:endCxn id="34" idx="0"/>
            </p:cNvCxnSpPr>
            <p:nvPr/>
          </p:nvCxnSpPr>
          <p:spPr>
            <a:xfrm flipH="1">
              <a:off x="7342456" y="5422911"/>
              <a:ext cx="350" cy="60479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12" idx="3"/>
              <a:endCxn id="34" idx="3"/>
            </p:cNvCxnSpPr>
            <p:nvPr/>
          </p:nvCxnSpPr>
          <p:spPr>
            <a:xfrm flipH="1">
              <a:off x="8628331" y="5422911"/>
              <a:ext cx="3875" cy="395332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Freeform 30"/>
            <p:cNvSpPr/>
            <p:nvPr/>
          </p:nvSpPr>
          <p:spPr>
            <a:xfrm>
              <a:off x="7342456" y="2221468"/>
              <a:ext cx="1285875" cy="213783"/>
            </a:xfrm>
            <a:custGeom>
              <a:avLst/>
              <a:gdLst>
                <a:gd name="connsiteX0" fmla="*/ 0 w 1285875"/>
                <a:gd name="connsiteY0" fmla="*/ 365125 h 366183"/>
                <a:gd name="connsiteX1" fmla="*/ 428625 w 1285875"/>
                <a:gd name="connsiteY1" fmla="*/ 0 h 366183"/>
                <a:gd name="connsiteX2" fmla="*/ 885825 w 1285875"/>
                <a:gd name="connsiteY2" fmla="*/ 365125 h 366183"/>
                <a:gd name="connsiteX3" fmla="*/ 1285875 w 1285875"/>
                <a:gd name="connsiteY3" fmla="*/ 6350 h 36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75" h="366183">
                  <a:moveTo>
                    <a:pt x="0" y="365125"/>
                  </a:moveTo>
                  <a:cubicBezTo>
                    <a:pt x="140494" y="182562"/>
                    <a:pt x="280988" y="0"/>
                    <a:pt x="428625" y="0"/>
                  </a:cubicBezTo>
                  <a:cubicBezTo>
                    <a:pt x="576262" y="0"/>
                    <a:pt x="742950" y="364067"/>
                    <a:pt x="885825" y="365125"/>
                  </a:cubicBezTo>
                  <a:cubicBezTo>
                    <a:pt x="1028700" y="366183"/>
                    <a:pt x="1233488" y="58737"/>
                    <a:pt x="1285875" y="6350"/>
                  </a:cubicBezTo>
                </a:path>
              </a:pathLst>
            </a:cu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4" name="Freeform 33"/>
            <p:cNvSpPr/>
            <p:nvPr/>
          </p:nvSpPr>
          <p:spPr>
            <a:xfrm>
              <a:off x="7342456" y="5814536"/>
              <a:ext cx="1285875" cy="213783"/>
            </a:xfrm>
            <a:custGeom>
              <a:avLst/>
              <a:gdLst>
                <a:gd name="connsiteX0" fmla="*/ 0 w 1285875"/>
                <a:gd name="connsiteY0" fmla="*/ 365125 h 366183"/>
                <a:gd name="connsiteX1" fmla="*/ 428625 w 1285875"/>
                <a:gd name="connsiteY1" fmla="*/ 0 h 366183"/>
                <a:gd name="connsiteX2" fmla="*/ 885825 w 1285875"/>
                <a:gd name="connsiteY2" fmla="*/ 365125 h 366183"/>
                <a:gd name="connsiteX3" fmla="*/ 1285875 w 1285875"/>
                <a:gd name="connsiteY3" fmla="*/ 6350 h 36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75" h="366183">
                  <a:moveTo>
                    <a:pt x="0" y="365125"/>
                  </a:moveTo>
                  <a:cubicBezTo>
                    <a:pt x="140494" y="182562"/>
                    <a:pt x="280988" y="0"/>
                    <a:pt x="428625" y="0"/>
                  </a:cubicBezTo>
                  <a:cubicBezTo>
                    <a:pt x="576262" y="0"/>
                    <a:pt x="742950" y="364067"/>
                    <a:pt x="885825" y="365125"/>
                  </a:cubicBezTo>
                  <a:cubicBezTo>
                    <a:pt x="1028700" y="366183"/>
                    <a:pt x="1233488" y="58737"/>
                    <a:pt x="1285875" y="6350"/>
                  </a:cubicBezTo>
                </a:path>
              </a:pathLst>
            </a:custGeom>
            <a:ln>
              <a:solidFill>
                <a:schemeClr val="tx2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943600" y="5802868"/>
              <a:ext cx="12779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Low Address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943600" y="2145268"/>
              <a:ext cx="13773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High Address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943600" y="2690336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0x20000007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945280" y="3059222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solidFill>
                    <a:srgbClr val="C0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0x20000006</a:t>
              </a:r>
              <a:endParaRPr lang="pl-PL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945095" y="3426936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0x20000005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943600" y="3795822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solidFill>
                    <a:srgbClr val="C0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0x20000004</a:t>
              </a:r>
              <a:endParaRPr lang="pl-PL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5943950" y="4163536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0x20000003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945630" y="4532422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solidFill>
                    <a:srgbClr val="C0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0x20000002</a:t>
              </a:r>
              <a:endParaRPr lang="pl-PL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5945445" y="4900136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0x20000001</a:t>
              </a:r>
              <a:endParaRPr lang="pl-PL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943950" y="5269022"/>
              <a:ext cx="136560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 err="1">
                  <a:solidFill>
                    <a:srgbClr val="C0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0x20000000</a:t>
              </a:r>
              <a:endParaRPr lang="pl-PL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grpSp>
          <p:nvGrpSpPr>
            <p:cNvPr id="13" name="Group 63"/>
            <p:cNvGrpSpPr/>
            <p:nvPr/>
          </p:nvGrpSpPr>
          <p:grpSpPr>
            <a:xfrm>
              <a:off x="7327900" y="1307068"/>
              <a:ext cx="1295400" cy="794266"/>
              <a:chOff x="3124200" y="4191000"/>
              <a:chExt cx="1295400" cy="794266"/>
            </a:xfrm>
          </p:grpSpPr>
          <p:sp>
            <p:nvSpPr>
              <p:cNvPr id="53" name="Rectangle 52"/>
              <p:cNvSpPr/>
              <p:nvPr/>
            </p:nvSpPr>
            <p:spPr>
              <a:xfrm>
                <a:off x="3124200" y="4191000"/>
                <a:ext cx="1289400" cy="307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8 bits</a:t>
                </a:r>
                <a:endParaRPr lang="pl-PL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cxnSp>
            <p:nvCxnSpPr>
              <p:cNvPr id="55" name="Straight Connector 54"/>
              <p:cNvCxnSpPr>
                <a:stCxn id="53" idx="1"/>
              </p:cNvCxnSpPr>
              <p:nvPr/>
            </p:nvCxnSpPr>
            <p:spPr>
              <a:xfrm>
                <a:off x="3124200" y="4344889"/>
                <a:ext cx="0" cy="640377"/>
              </a:xfrm>
              <a:prstGeom prst="line">
                <a:avLst/>
              </a:prstGeom>
              <a:ln>
                <a:solidFill>
                  <a:schemeClr val="tx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>
                <a:stCxn id="53" idx="3"/>
              </p:cNvCxnSpPr>
              <p:nvPr/>
            </p:nvCxnSpPr>
            <p:spPr>
              <a:xfrm>
                <a:off x="4413600" y="4344889"/>
                <a:ext cx="1588" cy="640377"/>
              </a:xfrm>
              <a:prstGeom prst="line">
                <a:avLst/>
              </a:prstGeom>
              <a:ln>
                <a:solidFill>
                  <a:schemeClr val="tx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3124200" y="4648200"/>
                <a:ext cx="1295400" cy="1588"/>
              </a:xfrm>
              <a:prstGeom prst="line">
                <a:avLst/>
              </a:prstGeom>
              <a:ln>
                <a:solidFill>
                  <a:schemeClr val="tx2">
                    <a:lumMod val="75000"/>
                  </a:schemeClr>
                </a:solidFill>
                <a:headEnd type="arrow" w="lg" len="med"/>
                <a:tailEnd type="arrow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4" name="Rectangle 43"/>
          <p:cNvSpPr/>
          <p:nvPr/>
        </p:nvSpPr>
        <p:spPr>
          <a:xfrm>
            <a:off x="7270750" y="4930775"/>
            <a:ext cx="1447800" cy="6858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264400" y="3429000"/>
            <a:ext cx="1447800" cy="6858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267575" y="4168775"/>
            <a:ext cx="1447800" cy="6858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261225" y="2692400"/>
            <a:ext cx="1447800" cy="6858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27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Pseudo-instructions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50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Pseudo instruction</a:t>
            </a:r>
            <a:r>
              <a:rPr lang="en-US" dirty="0"/>
              <a:t>: available to use in an assembly program, but not directly supported by hardware. </a:t>
            </a:r>
          </a:p>
          <a:p>
            <a:r>
              <a:rPr lang="en-US" dirty="0"/>
              <a:t>Pseudo → not real</a:t>
            </a:r>
          </a:p>
          <a:p>
            <a:r>
              <a:rPr lang="en-US" dirty="0"/>
              <a:t>Compilers translate it to one or multiple actual machine instructions </a:t>
            </a:r>
          </a:p>
          <a:p>
            <a:r>
              <a:rPr lang="en-US" dirty="0"/>
              <a:t>Pseudo instructions are provided for the convenience of programmers.</a:t>
            </a:r>
          </a:p>
        </p:txBody>
      </p:sp>
    </p:spTree>
    <p:extLst>
      <p:ext uri="{BB962C8B-B14F-4D97-AF65-F5344CB8AC3E}">
        <p14:creationId xmlns:p14="http://schemas.microsoft.com/office/powerpoint/2010/main" val="308885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nsolas" panose="020B0609020204030204" pitchFamily="49" charset="0"/>
              </a:rPr>
              <a:t>LDR</a:t>
            </a:r>
            <a:r>
              <a:rPr lang="en-US" dirty="0"/>
              <a:t> Pseudo-instruction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51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268372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0000"/>
                </a:solidFill>
                <a:latin typeface="Consolas" panose="020B0609020204030204" pitchFamily="49" charset="0"/>
              </a:rPr>
              <a:t>LDR </a:t>
            </a:r>
            <a:r>
              <a:rPr lang="en-US" sz="2000" b="1" dirty="0" err="1">
                <a:solidFill>
                  <a:srgbClr val="FF0000"/>
                </a:solidFill>
                <a:latin typeface="Consolas" panose="020B0609020204030204" pitchFamily="49" charset="0"/>
              </a:rPr>
              <a:t>Rt</a:t>
            </a:r>
            <a:r>
              <a:rPr lang="en-US" sz="2000" b="1" dirty="0">
                <a:solidFill>
                  <a:srgbClr val="FF0000"/>
                </a:solidFill>
                <a:latin typeface="Consolas" panose="020B0609020204030204" pitchFamily="49" charset="0"/>
              </a:rPr>
              <a:t>, =expr</a:t>
            </a:r>
          </a:p>
          <a:p>
            <a:pPr marL="0" indent="0" algn="ctr">
              <a:buNone/>
            </a:pPr>
            <a:r>
              <a:rPr lang="en-US" sz="2000" b="1" dirty="0">
                <a:solidFill>
                  <a:srgbClr val="FF0000"/>
                </a:solidFill>
                <a:latin typeface="Consolas" panose="020B0609020204030204" pitchFamily="49" charset="0"/>
              </a:rPr>
              <a:t>LDR </a:t>
            </a:r>
            <a:r>
              <a:rPr lang="en-US" sz="2000" b="1" dirty="0" err="1">
                <a:solidFill>
                  <a:srgbClr val="FF0000"/>
                </a:solidFill>
                <a:latin typeface="Consolas" panose="020B0609020204030204" pitchFamily="49" charset="0"/>
              </a:rPr>
              <a:t>Rt</a:t>
            </a:r>
            <a:r>
              <a:rPr lang="en-US" sz="2000" b="1" dirty="0">
                <a:solidFill>
                  <a:srgbClr val="FF0000"/>
                </a:solidFill>
                <a:latin typeface="Consolas" panose="020B0609020204030204" pitchFamily="49" charset="0"/>
              </a:rPr>
              <a:t>, =label</a:t>
            </a:r>
          </a:p>
          <a:p>
            <a:r>
              <a:rPr lang="en-US" sz="1800" dirty="0"/>
              <a:t>If the value of expr can be loaded with </a:t>
            </a:r>
            <a:r>
              <a:rPr lang="en-US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MOV</a:t>
            </a:r>
            <a:r>
              <a:rPr lang="en-US" sz="1800" dirty="0"/>
              <a:t>, </a:t>
            </a:r>
            <a:r>
              <a:rPr lang="en-US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MVN</a:t>
            </a:r>
            <a:r>
              <a:rPr lang="en-US" sz="1800" dirty="0"/>
              <a:t> (16-bit instruction) or </a:t>
            </a:r>
            <a:r>
              <a:rPr lang="en-US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MOVW</a:t>
            </a:r>
            <a:r>
              <a:rPr lang="en-US" sz="1800" dirty="0"/>
              <a:t> (32-bit instruction), the assembler uses that instruction.</a:t>
            </a:r>
          </a:p>
          <a:p>
            <a:pPr lvl="1"/>
            <a:r>
              <a:rPr lang="en-US" sz="1600" dirty="0"/>
              <a:t>MOV supports all 8-bit immediate numbers ranging in [0 – 255]. For numbers out of this range, some patterns can be encoded. </a:t>
            </a:r>
          </a:p>
          <a:p>
            <a:r>
              <a:rPr lang="en-US" sz="1800" dirty="0"/>
              <a:t>If a valid MOV, MVN, MOVW instruction cannot be used (due to out of range), or if the </a:t>
            </a:r>
            <a:r>
              <a:rPr lang="en-US" sz="1800" dirty="0" err="1"/>
              <a:t>label_expr</a:t>
            </a:r>
            <a:r>
              <a:rPr lang="en-US" sz="1800" dirty="0"/>
              <a:t> syntax is used, the assembler places the constant in a literal pool and generates a </a:t>
            </a:r>
            <a:r>
              <a:rPr lang="en-US" sz="1800" dirty="0">
                <a:solidFill>
                  <a:srgbClr val="FF0000"/>
                </a:solidFill>
                <a:latin typeface="Consolas" panose="020B0609020204030204" pitchFamily="49" charset="0"/>
              </a:rPr>
              <a:t>PC-relative LDR </a:t>
            </a:r>
            <a:r>
              <a:rPr lang="en-US" sz="1800" dirty="0"/>
              <a:t>instruction that reads the constant from the literal pool.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" y="3813342"/>
            <a:ext cx="7620000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LDR r1,=0xFF0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loads 0xFF0 into R1                             </a:t>
            </a:r>
          </a:p>
          <a:p>
            <a:r>
              <a:rPr lang="en-US" dirty="0">
                <a:latin typeface="Consolas" panose="020B0609020204030204" pitchFamily="49" charset="0"/>
              </a:rPr>
              <a:t>             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=&gt;  </a:t>
            </a:r>
            <a:r>
              <a:rPr lang="en-US" dirty="0">
                <a:solidFill>
                  <a:srgbClr val="0041FF"/>
                </a:solidFill>
                <a:latin typeface="Consolas" panose="020B0609020204030204" pitchFamily="49" charset="0"/>
              </a:rPr>
              <a:t>MOV r1,#0xFF0        </a:t>
            </a:r>
          </a:p>
          <a:p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LDR r2,=0xFFF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loads 0xFFF into R2</a:t>
            </a:r>
          </a:p>
          <a:p>
            <a:r>
              <a:rPr lang="en-US" dirty="0">
                <a:latin typeface="Consolas" panose="020B0609020204030204" pitchFamily="49" charset="0"/>
              </a:rPr>
              <a:t>             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=&gt;  </a:t>
            </a:r>
            <a:r>
              <a:rPr lang="en-US" dirty="0">
                <a:solidFill>
                  <a:srgbClr val="0041FF"/>
                </a:solidFill>
                <a:latin typeface="Consolas" panose="020B0609020204030204" pitchFamily="49" charset="0"/>
              </a:rPr>
              <a:t>MOVW r2, #0xFFF</a:t>
            </a:r>
          </a:p>
          <a:p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</a:rPr>
              <a:t>LDR r3,=array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loads the address of array into R3                              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               ; =&gt;  </a:t>
            </a:r>
            <a:r>
              <a:rPr lang="en-US" dirty="0">
                <a:solidFill>
                  <a:srgbClr val="0041FF"/>
                </a:solidFill>
                <a:latin typeface="Consolas" panose="020B0609020204030204" pitchFamily="49" charset="0"/>
              </a:rPr>
              <a:t>LDR r3,[pc, </a:t>
            </a:r>
            <a:r>
              <a:rPr lang="en-US" dirty="0" err="1">
                <a:solidFill>
                  <a:srgbClr val="0041FF"/>
                </a:solidFill>
                <a:latin typeface="Consolas" panose="020B0609020204030204" pitchFamily="49" charset="0"/>
              </a:rPr>
              <a:t>offset_to_litpool</a:t>
            </a:r>
            <a:r>
              <a:rPr lang="en-US" dirty="0">
                <a:solidFill>
                  <a:srgbClr val="0041FF"/>
                </a:solidFill>
                <a:latin typeface="Consolas" panose="020B0609020204030204" pitchFamily="49" charset="0"/>
              </a:rPr>
              <a:t>]                             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               ;     ...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               ;    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litpool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 DCD array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23407" y="5833130"/>
            <a:ext cx="5097186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Software uses this pseudo instruction to set a register to some value without worrying about the size of the value.</a:t>
            </a:r>
          </a:p>
        </p:txBody>
      </p:sp>
    </p:spTree>
    <p:extLst>
      <p:ext uri="{BB962C8B-B14F-4D97-AF65-F5344CB8AC3E}">
        <p14:creationId xmlns:p14="http://schemas.microsoft.com/office/powerpoint/2010/main" val="420241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Memory address is always in terms of bytes.</a:t>
            </a:r>
          </a:p>
          <a:p>
            <a:r>
              <a:rPr lang="en-US" sz="2000" dirty="0"/>
              <a:t>How data is organized in memory?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How data is addressed?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309" y="1942381"/>
            <a:ext cx="6445904" cy="233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979696"/>
              </p:ext>
            </p:extLst>
          </p:nvPr>
        </p:nvGraphicFramePr>
        <p:xfrm>
          <a:off x="713891" y="4616824"/>
          <a:ext cx="8161167" cy="1611640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2807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87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5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14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Addressing Format</a:t>
                      </a:r>
                      <a:endParaRPr lang="en-US" sz="1800" dirty="0"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Example</a:t>
                      </a:r>
                      <a:endParaRPr lang="en-US" sz="1800"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Equivalent</a:t>
                      </a:r>
                      <a:endParaRPr lang="en-US" sz="1800" dirty="0"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Pre-index </a:t>
                      </a:r>
                      <a:endParaRPr lang="en-US" sz="1800"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LDR r1, [r0, #4]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 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memory[r0 + 4], </a:t>
                      </a:r>
                      <a:endParaRPr lang="en-US" sz="180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r0 is unchanged</a:t>
                      </a:r>
                      <a:endParaRPr lang="en-US" sz="18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Pre-index with update</a:t>
                      </a:r>
                      <a:endParaRPr lang="en-US" sz="1800"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LDR r1, [r0, #4]!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 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memory[r0 + 4]</a:t>
                      </a:r>
                      <a:endParaRPr lang="en-US" sz="180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r0 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r0 + 4</a:t>
                      </a:r>
                      <a:endParaRPr lang="en-US" sz="18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Post-Index</a:t>
                      </a:r>
                      <a:endParaRPr lang="en-US" sz="1800">
                        <a:effectLst/>
                        <a:latin typeface="Palatino Linotype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LDR r1, [r0], #4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 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memory[r0]</a:t>
                      </a:r>
                      <a:endParaRPr lang="en-US" sz="1800" dirty="0">
                        <a:effectLst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r0 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  <a:sym typeface="Symbol"/>
                        </a:rPr>
                        <a:t>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r0 + 4</a:t>
                      </a:r>
                      <a:endParaRPr lang="en-US" sz="18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304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23656-E8EC-60C6-8A41-C8788AB8D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55EEAA-903B-34CA-32C2-20D7D0243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53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53435D-8784-9922-ACB7-60CAF0F56F8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Lecture 22. Big-Endian and Little-Endian</a:t>
            </a:r>
          </a:p>
          <a:p>
            <a:pPr lvl="1"/>
            <a:r>
              <a:rPr lang="en-US" dirty="0">
                <a:hlinkClick r:id="rId2"/>
              </a:rPr>
              <a:t>https://www.youtube.com/watch?v=T1C9Kj_78ek&amp;list=PLRJhV4hUhIymmp5CCeIFPyxbknsdcXCc8&amp;index=22</a:t>
            </a:r>
            <a:endParaRPr lang="en-US" dirty="0"/>
          </a:p>
          <a:p>
            <a:r>
              <a:rPr lang="en-US" dirty="0"/>
              <a:t>Lecture 23. Load and Store Instructions</a:t>
            </a:r>
          </a:p>
          <a:p>
            <a:pPr lvl="1"/>
            <a:r>
              <a:rPr lang="en-US" dirty="0">
                <a:hlinkClick r:id="rId3"/>
              </a:rPr>
              <a:t>https://www.youtube.com/watch?v=CtfV3HsHwk4&amp;list=PLRJhV4hUhIymmp5CCeIFPyxbknsdcXCc8&amp;index=23</a:t>
            </a:r>
            <a:r>
              <a:rPr lang="en-US" dirty="0"/>
              <a:t> </a:t>
            </a:r>
          </a:p>
          <a:p>
            <a:r>
              <a:rPr lang="en-US" dirty="0"/>
              <a:t>Lecture 24. Addressing mode: pre-index, post-index, and pre-index with update</a:t>
            </a:r>
          </a:p>
          <a:p>
            <a:pPr lvl="1"/>
            <a:r>
              <a:rPr lang="en-US" dirty="0">
                <a:hlinkClick r:id="rId4"/>
              </a:rPr>
              <a:t>https://www.youtube.com/watch?v=zgkxPdPkxa8&amp;list=PLRJhV4hUhIymmp5CCeIFPyxbknsdcXCc8&amp;index=24</a:t>
            </a:r>
            <a:r>
              <a:rPr lang="en-US" dirty="0"/>
              <a:t> </a:t>
            </a:r>
          </a:p>
          <a:p>
            <a:r>
              <a:rPr lang="en-US" dirty="0"/>
              <a:t>ARM Instruction Set - Stack Instructions STMFD, STMFA , STMED, STMEA,</a:t>
            </a:r>
            <a:r>
              <a:rPr lang="zh-CN" altLang="en-US" dirty="0"/>
              <a:t> </a:t>
            </a:r>
            <a:r>
              <a:rPr lang="en-US" dirty="0"/>
              <a:t>Vishal Gaikwad</a:t>
            </a:r>
          </a:p>
          <a:p>
            <a:pPr lvl="1"/>
            <a:r>
              <a:rPr lang="en-US">
                <a:hlinkClick r:id="rId5"/>
              </a:rPr>
              <a:t>https://www.youtube.com/watch?v=H4xoaOlNSJo</a:t>
            </a:r>
            <a:r>
              <a:rPr lang="en-US"/>
              <a:t> 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402835"/>
      </p:ext>
    </p:extLst>
  </p:cSld>
  <p:clrMapOvr>
    <a:masterClrMapping/>
  </p:clrMapOvr>
  <p:transition>
    <p:pull dir="r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Alignment </a:t>
            </a:r>
            <a:r>
              <a:rPr lang="en-US"/>
              <a:t>and Performance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C63E4C-4642-794D-A2FD-70F6B81535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2544" y="1171208"/>
            <a:ext cx="8308689" cy="175524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Assume a byte-addressable memory with a data bus that is 32 bits (4 bytes) wide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Consider 16 bytes of memory (addresses 0 to 15) arranged as four 32-bit words (4 bytes each)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2078" y="3412912"/>
            <a:ext cx="35814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Well-aligned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each word begins on a mod-4 address, which can be read in a single memory cycle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965" y="2283024"/>
            <a:ext cx="3785316" cy="11211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078" y="2283024"/>
            <a:ext cx="3802444" cy="112988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43965" y="3412912"/>
            <a:ext cx="35814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Ill-aligned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a word begins on address 6, not a mod-4 address, which can be read in 2 memory cycles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09436" y="4128493"/>
            <a:ext cx="8686053" cy="2246769"/>
            <a:chOff x="-314426" y="4497972"/>
            <a:chExt cx="11581404" cy="299569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08815" y="4625282"/>
              <a:ext cx="5412488" cy="407167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63140" y="5363074"/>
              <a:ext cx="5503838" cy="43625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08815" y="6083107"/>
              <a:ext cx="4887225" cy="447883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-314426" y="4497972"/>
              <a:ext cx="5822605" cy="299569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The first read cycle would retrieve 4 bytes from addresses 4 through 7; of these, the bytes from addresses 4 and 5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are discarded, and those from addresses 6 and 7 are moved to the far right;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The second read cycle retrieves 4 bytes from addresses 8 through 11; the bytes from addresses 10 and 11 are  discarded, and those from addresses 8 and 9 are moved to the far left;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Finally, the two halves are combined to form the desired 32-bit operand.</a:t>
              </a:r>
            </a:p>
          </p:txBody>
        </p:sp>
      </p:grpSp>
      <p:sp>
        <p:nvSpPr>
          <p:cNvPr id="5" name="Arrow: Right 4">
            <a:extLst>
              <a:ext uri="{FF2B5EF4-FFF2-40B4-BE49-F238E27FC236}">
                <a16:creationId xmlns:a16="http://schemas.microsoft.com/office/drawing/2014/main" id="{403B0BD2-2931-BDC5-E683-51FBAB7B8593}"/>
              </a:ext>
            </a:extLst>
          </p:cNvPr>
          <p:cNvSpPr/>
          <p:nvPr/>
        </p:nvSpPr>
        <p:spPr>
          <a:xfrm>
            <a:off x="4413347" y="4630642"/>
            <a:ext cx="285830" cy="363474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67793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marL="119063" indent="-119063" eaLnBrk="1" hangingPunct="1"/>
            <a:r>
              <a:rPr lang="en-US" dirty="0"/>
              <a:t>Quiz</a:t>
            </a:r>
          </a:p>
        </p:txBody>
      </p:sp>
      <p:sp>
        <p:nvSpPr>
          <p:cNvPr id="63" name="Rectangle 6"/>
          <p:cNvSpPr>
            <a:spLocks/>
          </p:cNvSpPr>
          <p:nvPr/>
        </p:nvSpPr>
        <p:spPr bwMode="auto">
          <a:xfrm>
            <a:off x="6687973" y="12433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64" name="Rectangle 7"/>
          <p:cNvSpPr>
            <a:spLocks/>
          </p:cNvSpPr>
          <p:nvPr/>
        </p:nvSpPr>
        <p:spPr bwMode="auto">
          <a:xfrm>
            <a:off x="6687973" y="15481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65" name="Rectangle 8"/>
          <p:cNvSpPr>
            <a:spLocks/>
          </p:cNvSpPr>
          <p:nvPr/>
        </p:nvSpPr>
        <p:spPr bwMode="auto">
          <a:xfrm>
            <a:off x="6687973" y="18529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66" name="Rectangle 9"/>
          <p:cNvSpPr>
            <a:spLocks/>
          </p:cNvSpPr>
          <p:nvPr/>
        </p:nvSpPr>
        <p:spPr bwMode="auto">
          <a:xfrm>
            <a:off x="6687973" y="21577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67" name="Rectangle 10"/>
          <p:cNvSpPr>
            <a:spLocks/>
          </p:cNvSpPr>
          <p:nvPr/>
        </p:nvSpPr>
        <p:spPr bwMode="auto">
          <a:xfrm>
            <a:off x="6687973" y="24625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68" name="Rectangle 11"/>
          <p:cNvSpPr>
            <a:spLocks/>
          </p:cNvSpPr>
          <p:nvPr/>
        </p:nvSpPr>
        <p:spPr bwMode="auto">
          <a:xfrm>
            <a:off x="6687973" y="27673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69" name="Rectangle 12"/>
          <p:cNvSpPr>
            <a:spLocks/>
          </p:cNvSpPr>
          <p:nvPr/>
        </p:nvSpPr>
        <p:spPr bwMode="auto">
          <a:xfrm>
            <a:off x="6687973" y="30721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70" name="Rectangle 13"/>
          <p:cNvSpPr>
            <a:spLocks/>
          </p:cNvSpPr>
          <p:nvPr/>
        </p:nvSpPr>
        <p:spPr bwMode="auto">
          <a:xfrm>
            <a:off x="6687973" y="33769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71" name="Rectangle 14"/>
          <p:cNvSpPr>
            <a:spLocks/>
          </p:cNvSpPr>
          <p:nvPr/>
        </p:nvSpPr>
        <p:spPr bwMode="auto">
          <a:xfrm>
            <a:off x="6687973" y="36817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72" name="Rectangle 15"/>
          <p:cNvSpPr>
            <a:spLocks/>
          </p:cNvSpPr>
          <p:nvPr/>
        </p:nvSpPr>
        <p:spPr bwMode="auto">
          <a:xfrm>
            <a:off x="6687973" y="39865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73" name="Rectangle 16"/>
          <p:cNvSpPr>
            <a:spLocks/>
          </p:cNvSpPr>
          <p:nvPr/>
        </p:nvSpPr>
        <p:spPr bwMode="auto">
          <a:xfrm>
            <a:off x="6687973" y="42913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74" name="Rectangle 17"/>
          <p:cNvSpPr>
            <a:spLocks/>
          </p:cNvSpPr>
          <p:nvPr/>
        </p:nvSpPr>
        <p:spPr bwMode="auto">
          <a:xfrm>
            <a:off x="6687973" y="45961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89" name="Rectangle 39"/>
          <p:cNvSpPr>
            <a:spLocks/>
          </p:cNvSpPr>
          <p:nvPr/>
        </p:nvSpPr>
        <p:spPr bwMode="auto">
          <a:xfrm>
            <a:off x="6475353" y="709902"/>
            <a:ext cx="1028488" cy="37959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 lIns="50800" tIns="50800" bIns="50800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800" dirty="0">
                <a:latin typeface="Helvetica" charset="0"/>
                <a:ea typeface="Helvetica" charset="0"/>
                <a:cs typeface="Helvetica" charset="0"/>
                <a:sym typeface="Helvetica" charset="0"/>
              </a:rPr>
              <a:t>Memory</a:t>
            </a:r>
          </a:p>
        </p:txBody>
      </p:sp>
      <p:sp>
        <p:nvSpPr>
          <p:cNvPr id="91" name="Rectangle 41"/>
          <p:cNvSpPr>
            <a:spLocks/>
          </p:cNvSpPr>
          <p:nvPr/>
        </p:nvSpPr>
        <p:spPr bwMode="auto">
          <a:xfrm>
            <a:off x="6687973" y="49009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93" name="Rectangle 43"/>
          <p:cNvSpPr>
            <a:spLocks/>
          </p:cNvSpPr>
          <p:nvPr/>
        </p:nvSpPr>
        <p:spPr bwMode="auto">
          <a:xfrm>
            <a:off x="6687973" y="52057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95" name="Rectangle 45"/>
          <p:cNvSpPr>
            <a:spLocks/>
          </p:cNvSpPr>
          <p:nvPr/>
        </p:nvSpPr>
        <p:spPr bwMode="auto">
          <a:xfrm>
            <a:off x="6687973" y="55105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97" name="Rectangle 47"/>
          <p:cNvSpPr>
            <a:spLocks/>
          </p:cNvSpPr>
          <p:nvPr/>
        </p:nvSpPr>
        <p:spPr bwMode="auto">
          <a:xfrm>
            <a:off x="6687973" y="58153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7675" y="3043885"/>
            <a:ext cx="332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dirty="0">
                <a:solidFill>
                  <a:srgbClr val="C00000"/>
                </a:solidFill>
                <a:latin typeface="+mn-lt"/>
              </a:rPr>
              <a:t>What are their memory address offsets?</a:t>
            </a:r>
          </a:p>
        </p:txBody>
      </p:sp>
      <p:grpSp>
        <p:nvGrpSpPr>
          <p:cNvPr id="103" name="Group 56"/>
          <p:cNvGrpSpPr>
            <a:grpSpLocks/>
          </p:cNvGrpSpPr>
          <p:nvPr/>
        </p:nvGrpSpPr>
        <p:grpSpPr bwMode="auto">
          <a:xfrm>
            <a:off x="6925491" y="1895498"/>
            <a:ext cx="96838" cy="3954463"/>
            <a:chOff x="139" y="3"/>
            <a:chExt cx="61" cy="2491"/>
          </a:xfrm>
        </p:grpSpPr>
        <p:sp>
          <p:nvSpPr>
            <p:cNvPr id="104" name="Rectangle 59"/>
            <p:cNvSpPr>
              <a:spLocks/>
            </p:cNvSpPr>
            <p:nvPr/>
          </p:nvSpPr>
          <p:spPr bwMode="auto">
            <a:xfrm>
              <a:off x="139" y="3"/>
              <a:ext cx="61" cy="187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lIns="50800" tIns="50800" rIns="45720" bIns="50800" anchor="ctr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lnSpc>
                  <a:spcPct val="90000"/>
                </a:lnSpc>
              </a:pPr>
              <a:endParaRPr 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  <a:sym typeface="Courier New" charset="0"/>
              </a:endParaRPr>
            </a:p>
          </p:txBody>
        </p:sp>
        <p:sp>
          <p:nvSpPr>
            <p:cNvPr id="105" name="Rectangle 62"/>
            <p:cNvSpPr>
              <a:spLocks/>
            </p:cNvSpPr>
            <p:nvPr/>
          </p:nvSpPr>
          <p:spPr bwMode="auto">
            <a:xfrm>
              <a:off x="139" y="771"/>
              <a:ext cx="61" cy="187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lIns="50800" tIns="50800" rIns="45720" bIns="50800" anchor="ctr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lnSpc>
                  <a:spcPct val="90000"/>
                </a:lnSpc>
              </a:pPr>
              <a:endParaRPr 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  <a:sym typeface="Courier New" charset="0"/>
              </a:endParaRPr>
            </a:p>
          </p:txBody>
        </p:sp>
        <p:sp>
          <p:nvSpPr>
            <p:cNvPr id="106" name="Rectangle 65"/>
            <p:cNvSpPr>
              <a:spLocks/>
            </p:cNvSpPr>
            <p:nvPr/>
          </p:nvSpPr>
          <p:spPr bwMode="auto">
            <a:xfrm>
              <a:off x="139" y="1539"/>
              <a:ext cx="61" cy="187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lIns="50800" tIns="50800" rIns="45720" bIns="50800" anchor="ctr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lnSpc>
                  <a:spcPct val="90000"/>
                </a:lnSpc>
              </a:pPr>
              <a:endParaRPr 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  <a:sym typeface="Courier New" charset="0"/>
              </a:endParaRPr>
            </a:p>
          </p:txBody>
        </p:sp>
        <p:sp>
          <p:nvSpPr>
            <p:cNvPr id="107" name="Rectangle 68"/>
            <p:cNvSpPr>
              <a:spLocks/>
            </p:cNvSpPr>
            <p:nvPr/>
          </p:nvSpPr>
          <p:spPr bwMode="auto">
            <a:xfrm>
              <a:off x="139" y="2307"/>
              <a:ext cx="61" cy="187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lIns="50800" tIns="50800" rIns="45720" bIns="50800" anchor="ctr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lnSpc>
                  <a:spcPct val="90000"/>
                </a:lnSpc>
              </a:pPr>
              <a:endParaRPr 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  <a:sym typeface="Courier New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64C4963-E62D-894E-902A-FCC7AAB27749}"/>
              </a:ext>
            </a:extLst>
          </p:cNvPr>
          <p:cNvGrpSpPr/>
          <p:nvPr/>
        </p:nvGrpSpPr>
        <p:grpSpPr>
          <a:xfrm>
            <a:off x="6681299" y="1243035"/>
            <a:ext cx="691215" cy="1219200"/>
            <a:chOff x="5750528" y="1721428"/>
            <a:chExt cx="691215" cy="1219200"/>
          </a:xfrm>
        </p:grpSpPr>
        <p:sp>
          <p:nvSpPr>
            <p:cNvPr id="108" name="Rectangle 34"/>
            <p:cNvSpPr>
              <a:spLocks/>
            </p:cNvSpPr>
            <p:nvPr/>
          </p:nvSpPr>
          <p:spPr bwMode="auto">
            <a:xfrm>
              <a:off x="5759451" y="1721428"/>
              <a:ext cx="609600" cy="1219200"/>
            </a:xfrm>
            <a:prstGeom prst="rect">
              <a:avLst/>
            </a:prstGeom>
            <a:solidFill>
              <a:schemeClr val="tx2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algn="ctr" eaLnBrk="1" hangingPunct="1"/>
              <a:endParaRPr lang="en-US" sz="4200" dirty="0"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50528" y="2191584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X[3]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330FEAA-9918-E148-844D-3F4212C5BE37}"/>
              </a:ext>
            </a:extLst>
          </p:cNvPr>
          <p:cNvGrpSpPr/>
          <p:nvPr/>
        </p:nvGrpSpPr>
        <p:grpSpPr>
          <a:xfrm>
            <a:off x="6677925" y="2462235"/>
            <a:ext cx="691215" cy="1219200"/>
            <a:chOff x="5747154" y="2940628"/>
            <a:chExt cx="691215" cy="1219200"/>
          </a:xfrm>
        </p:grpSpPr>
        <p:sp>
          <p:nvSpPr>
            <p:cNvPr id="109" name="Rectangle 35"/>
            <p:cNvSpPr>
              <a:spLocks/>
            </p:cNvSpPr>
            <p:nvPr/>
          </p:nvSpPr>
          <p:spPr bwMode="auto">
            <a:xfrm>
              <a:off x="5759451" y="2940628"/>
              <a:ext cx="609600" cy="12192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algn="ctr" eaLnBrk="1" hangingPunct="1"/>
              <a:endParaRPr lang="en-US" sz="4200" b="0"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5747154" y="3420209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X[2]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76E154-4885-3047-BE8A-5BDAE9F552A4}"/>
              </a:ext>
            </a:extLst>
          </p:cNvPr>
          <p:cNvGrpSpPr/>
          <p:nvPr/>
        </p:nvGrpSpPr>
        <p:grpSpPr>
          <a:xfrm>
            <a:off x="6669626" y="3681435"/>
            <a:ext cx="691215" cy="1219200"/>
            <a:chOff x="5738855" y="4159828"/>
            <a:chExt cx="691215" cy="1219200"/>
          </a:xfrm>
        </p:grpSpPr>
        <p:sp>
          <p:nvSpPr>
            <p:cNvPr id="110" name="Rectangle 36"/>
            <p:cNvSpPr>
              <a:spLocks/>
            </p:cNvSpPr>
            <p:nvPr/>
          </p:nvSpPr>
          <p:spPr bwMode="auto">
            <a:xfrm>
              <a:off x="5759451" y="4159828"/>
              <a:ext cx="609600" cy="1219200"/>
            </a:xfrm>
            <a:prstGeom prst="rect">
              <a:avLst/>
            </a:prstGeom>
            <a:solidFill>
              <a:schemeClr val="tx2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algn="ctr" eaLnBrk="1" hangingPunct="1"/>
              <a:endParaRPr lang="en-US" sz="4200" b="0">
                <a:latin typeface="Consolas" panose="020B0609020204030204" pitchFamily="49" charset="0"/>
                <a:ea typeface="ヒラギノ角ゴ ProN W3" charset="-128"/>
                <a:cs typeface="Consolas" panose="020B0609020204030204" pitchFamily="49" charset="0"/>
                <a:sym typeface="Gill Sans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5738855" y="4593826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X[1]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AE740D9-0008-804D-968C-57B62285A086}"/>
              </a:ext>
            </a:extLst>
          </p:cNvPr>
          <p:cNvGrpSpPr/>
          <p:nvPr/>
        </p:nvGrpSpPr>
        <p:grpSpPr>
          <a:xfrm>
            <a:off x="6676971" y="4900635"/>
            <a:ext cx="691215" cy="1219200"/>
            <a:chOff x="5746200" y="5379028"/>
            <a:chExt cx="691215" cy="1219200"/>
          </a:xfrm>
        </p:grpSpPr>
        <p:sp>
          <p:nvSpPr>
            <p:cNvPr id="111" name="Rectangle 37"/>
            <p:cNvSpPr>
              <a:spLocks/>
            </p:cNvSpPr>
            <p:nvPr/>
          </p:nvSpPr>
          <p:spPr bwMode="auto">
            <a:xfrm>
              <a:off x="5759451" y="5379028"/>
              <a:ext cx="609600" cy="12192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algn="ctr" eaLnBrk="1" hangingPunct="1"/>
              <a:endParaRPr lang="en-US" sz="4200" b="0"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5746200" y="5823828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X[0]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024A743-C767-A942-B673-E2C97C81A1E4}"/>
              </a:ext>
            </a:extLst>
          </p:cNvPr>
          <p:cNvSpPr txBox="1"/>
          <p:nvPr/>
        </p:nvSpPr>
        <p:spPr>
          <a:xfrm>
            <a:off x="737675" y="2238692"/>
            <a:ext cx="2084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uint32_t X[4]; </a:t>
            </a:r>
          </a:p>
        </p:txBody>
      </p:sp>
      <p:sp>
        <p:nvSpPr>
          <p:cNvPr id="60" name="Slide Number Placeholder 3">
            <a:extLst>
              <a:ext uri="{FF2B5EF4-FFF2-40B4-BE49-F238E27FC236}">
                <a16:creationId xmlns:a16="http://schemas.microsoft.com/office/drawing/2014/main" id="{279A0FB8-EBF4-814F-8D32-99E85EEC5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7</a:t>
            </a:fld>
            <a:endParaRPr kumimoji="0"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04E6BE9-B1D5-1843-8D68-9B9E3253021A}"/>
              </a:ext>
            </a:extLst>
          </p:cNvPr>
          <p:cNvCxnSpPr/>
          <p:nvPr/>
        </p:nvCxnSpPr>
        <p:spPr>
          <a:xfrm>
            <a:off x="6687973" y="6205293"/>
            <a:ext cx="0" cy="151057"/>
          </a:xfrm>
          <a:prstGeom prst="line">
            <a:avLst/>
          </a:prstGeom>
          <a:ln w="28575">
            <a:solidFill>
              <a:srgbClr val="004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44767A3-2EE7-2348-824C-E6A6718C0417}"/>
              </a:ext>
            </a:extLst>
          </p:cNvPr>
          <p:cNvGrpSpPr/>
          <p:nvPr/>
        </p:nvGrpSpPr>
        <p:grpSpPr>
          <a:xfrm>
            <a:off x="7297573" y="1188017"/>
            <a:ext cx="1055852" cy="5168333"/>
            <a:chOff x="7520597" y="1320602"/>
            <a:chExt cx="1055852" cy="5168333"/>
          </a:xfrm>
        </p:grpSpPr>
        <p:sp>
          <p:nvSpPr>
            <p:cNvPr id="75" name="Rectangle 18"/>
            <p:cNvSpPr>
              <a:spLocks/>
            </p:cNvSpPr>
            <p:nvPr/>
          </p:nvSpPr>
          <p:spPr bwMode="auto">
            <a:xfrm>
              <a:off x="7672997" y="1320602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0x000F</a:t>
              </a:r>
            </a:p>
          </p:txBody>
        </p:sp>
        <p:sp>
          <p:nvSpPr>
            <p:cNvPr id="76" name="Rectangle 19"/>
            <p:cNvSpPr>
              <a:spLocks/>
            </p:cNvSpPr>
            <p:nvPr/>
          </p:nvSpPr>
          <p:spPr bwMode="auto">
            <a:xfrm>
              <a:off x="7672997" y="1697122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0x000E</a:t>
              </a:r>
            </a:p>
          </p:txBody>
        </p:sp>
        <p:sp>
          <p:nvSpPr>
            <p:cNvPr id="77" name="Rectangle 20"/>
            <p:cNvSpPr>
              <a:spLocks/>
            </p:cNvSpPr>
            <p:nvPr/>
          </p:nvSpPr>
          <p:spPr bwMode="auto">
            <a:xfrm>
              <a:off x="7672997" y="20108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0x000D</a:t>
              </a:r>
            </a:p>
          </p:txBody>
        </p:sp>
        <p:sp>
          <p:nvSpPr>
            <p:cNvPr id="78" name="Rectangle 21"/>
            <p:cNvSpPr>
              <a:spLocks/>
            </p:cNvSpPr>
            <p:nvPr/>
          </p:nvSpPr>
          <p:spPr bwMode="auto">
            <a:xfrm>
              <a:off x="7672997" y="23156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0x000C</a:t>
              </a:r>
            </a:p>
          </p:txBody>
        </p:sp>
        <p:sp>
          <p:nvSpPr>
            <p:cNvPr id="79" name="Rectangle 22"/>
            <p:cNvSpPr>
              <a:spLocks/>
            </p:cNvSpPr>
            <p:nvPr/>
          </p:nvSpPr>
          <p:spPr bwMode="auto">
            <a:xfrm>
              <a:off x="7672997" y="26204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0x000B</a:t>
              </a:r>
            </a:p>
          </p:txBody>
        </p:sp>
        <p:sp>
          <p:nvSpPr>
            <p:cNvPr id="80" name="Rectangle 23"/>
            <p:cNvSpPr>
              <a:spLocks/>
            </p:cNvSpPr>
            <p:nvPr/>
          </p:nvSpPr>
          <p:spPr bwMode="auto">
            <a:xfrm>
              <a:off x="7672997" y="29252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0x000A</a:t>
              </a:r>
            </a:p>
          </p:txBody>
        </p:sp>
        <p:sp>
          <p:nvSpPr>
            <p:cNvPr id="81" name="Rectangle 24"/>
            <p:cNvSpPr>
              <a:spLocks/>
            </p:cNvSpPr>
            <p:nvPr/>
          </p:nvSpPr>
          <p:spPr bwMode="auto">
            <a:xfrm>
              <a:off x="7672997" y="32300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0x0009</a:t>
              </a:r>
            </a:p>
          </p:txBody>
        </p:sp>
        <p:sp>
          <p:nvSpPr>
            <p:cNvPr id="82" name="Rectangle 25"/>
            <p:cNvSpPr>
              <a:spLocks/>
            </p:cNvSpPr>
            <p:nvPr/>
          </p:nvSpPr>
          <p:spPr bwMode="auto">
            <a:xfrm>
              <a:off x="7672997" y="35348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0x0008</a:t>
              </a:r>
            </a:p>
          </p:txBody>
        </p:sp>
        <p:sp>
          <p:nvSpPr>
            <p:cNvPr id="83" name="Rectangle 26"/>
            <p:cNvSpPr>
              <a:spLocks/>
            </p:cNvSpPr>
            <p:nvPr/>
          </p:nvSpPr>
          <p:spPr bwMode="auto">
            <a:xfrm>
              <a:off x="7672997" y="38396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0x0007</a:t>
              </a:r>
            </a:p>
          </p:txBody>
        </p:sp>
        <p:sp>
          <p:nvSpPr>
            <p:cNvPr id="84" name="Rectangle 27"/>
            <p:cNvSpPr>
              <a:spLocks/>
            </p:cNvSpPr>
            <p:nvPr/>
          </p:nvSpPr>
          <p:spPr bwMode="auto">
            <a:xfrm>
              <a:off x="7672997" y="41444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0x0006</a:t>
              </a:r>
            </a:p>
          </p:txBody>
        </p:sp>
        <p:sp>
          <p:nvSpPr>
            <p:cNvPr id="85" name="Rectangle 28"/>
            <p:cNvSpPr>
              <a:spLocks/>
            </p:cNvSpPr>
            <p:nvPr/>
          </p:nvSpPr>
          <p:spPr bwMode="auto">
            <a:xfrm>
              <a:off x="7672997" y="44238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0x0005</a:t>
              </a:r>
            </a:p>
          </p:txBody>
        </p:sp>
        <p:sp>
          <p:nvSpPr>
            <p:cNvPr id="86" name="Rectangle 29"/>
            <p:cNvSpPr>
              <a:spLocks/>
            </p:cNvSpPr>
            <p:nvPr/>
          </p:nvSpPr>
          <p:spPr bwMode="auto">
            <a:xfrm>
              <a:off x="7672997" y="47286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0x0004</a:t>
              </a:r>
            </a:p>
          </p:txBody>
        </p:sp>
        <p:sp>
          <p:nvSpPr>
            <p:cNvPr id="92" name="Rectangle 42"/>
            <p:cNvSpPr>
              <a:spLocks/>
            </p:cNvSpPr>
            <p:nvPr/>
          </p:nvSpPr>
          <p:spPr bwMode="auto">
            <a:xfrm>
              <a:off x="7672997" y="50334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0x0003</a:t>
              </a:r>
            </a:p>
          </p:txBody>
        </p:sp>
        <p:sp>
          <p:nvSpPr>
            <p:cNvPr id="94" name="Rectangle 44"/>
            <p:cNvSpPr>
              <a:spLocks/>
            </p:cNvSpPr>
            <p:nvPr/>
          </p:nvSpPr>
          <p:spPr bwMode="auto">
            <a:xfrm>
              <a:off x="7672997" y="53382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0x0002</a:t>
              </a:r>
            </a:p>
          </p:txBody>
        </p:sp>
        <p:sp>
          <p:nvSpPr>
            <p:cNvPr id="96" name="Rectangle 46"/>
            <p:cNvSpPr>
              <a:spLocks/>
            </p:cNvSpPr>
            <p:nvPr/>
          </p:nvSpPr>
          <p:spPr bwMode="auto">
            <a:xfrm>
              <a:off x="7672997" y="56430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0x0001</a:t>
              </a:r>
            </a:p>
          </p:txBody>
        </p:sp>
        <p:sp>
          <p:nvSpPr>
            <p:cNvPr id="98" name="Rectangle 48"/>
            <p:cNvSpPr>
              <a:spLocks/>
            </p:cNvSpPr>
            <p:nvPr/>
          </p:nvSpPr>
          <p:spPr bwMode="auto">
            <a:xfrm>
              <a:off x="7672997" y="59478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0x0000</a:t>
              </a: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92E21AF3-5CD8-9747-9428-9BA0CBCBE3F2}"/>
                </a:ext>
              </a:extLst>
            </p:cNvPr>
            <p:cNvCxnSpPr/>
            <p:nvPr/>
          </p:nvCxnSpPr>
          <p:spPr>
            <a:xfrm>
              <a:off x="7520597" y="6337878"/>
              <a:ext cx="0" cy="151057"/>
            </a:xfrm>
            <a:prstGeom prst="line">
              <a:avLst/>
            </a:prstGeom>
            <a:ln w="28575">
              <a:solidFill>
                <a:srgbClr val="0041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327F032-519B-794C-851C-2026DD784CCA}"/>
              </a:ext>
            </a:extLst>
          </p:cNvPr>
          <p:cNvCxnSpPr/>
          <p:nvPr/>
        </p:nvCxnSpPr>
        <p:spPr>
          <a:xfrm flipH="1">
            <a:off x="6687973" y="6282229"/>
            <a:ext cx="609600" cy="0"/>
          </a:xfrm>
          <a:prstGeom prst="straightConnector1">
            <a:avLst/>
          </a:prstGeom>
          <a:ln w="19050">
            <a:solidFill>
              <a:srgbClr val="0041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4A9A475-8420-AC47-85FF-1D45FD6D4078}"/>
              </a:ext>
            </a:extLst>
          </p:cNvPr>
          <p:cNvSpPr txBox="1"/>
          <p:nvPr/>
        </p:nvSpPr>
        <p:spPr>
          <a:xfrm>
            <a:off x="6575060" y="6375631"/>
            <a:ext cx="8290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41FF"/>
                </a:solidFill>
              </a:rPr>
              <a:t>1 byte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366EB3-D746-A841-97EE-98375E55A28E}"/>
              </a:ext>
            </a:extLst>
          </p:cNvPr>
          <p:cNvSpPr txBox="1"/>
          <p:nvPr/>
        </p:nvSpPr>
        <p:spPr>
          <a:xfrm>
            <a:off x="7413534" y="6119835"/>
            <a:ext cx="1050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Offset of bytes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E0C9BAFE-CCB2-9F44-AF58-E8F507A71743}"/>
              </a:ext>
            </a:extLst>
          </p:cNvPr>
          <p:cNvSpPr txBox="1"/>
          <p:nvPr/>
        </p:nvSpPr>
        <p:spPr>
          <a:xfrm>
            <a:off x="4916081" y="1760975"/>
            <a:ext cx="13773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Offset = ???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50E36268-14EB-3240-8A69-792AE8BCE146}"/>
              </a:ext>
            </a:extLst>
          </p:cNvPr>
          <p:cNvSpPr txBox="1"/>
          <p:nvPr/>
        </p:nvSpPr>
        <p:spPr>
          <a:xfrm>
            <a:off x="4916081" y="2972593"/>
            <a:ext cx="13773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Offset = ???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DA696AA5-B4FF-0242-A53D-09FC0DBEA2EE}"/>
              </a:ext>
            </a:extLst>
          </p:cNvPr>
          <p:cNvSpPr txBox="1"/>
          <p:nvPr/>
        </p:nvSpPr>
        <p:spPr>
          <a:xfrm>
            <a:off x="4920965" y="4161466"/>
            <a:ext cx="13773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Offset = ???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B481D7F-2F55-664D-B5DF-225B77C5D698}"/>
              </a:ext>
            </a:extLst>
          </p:cNvPr>
          <p:cNvSpPr txBox="1"/>
          <p:nvPr/>
        </p:nvSpPr>
        <p:spPr>
          <a:xfrm>
            <a:off x="4916081" y="5280493"/>
            <a:ext cx="13773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Offset = ???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43CAB0A-16CF-5B1C-24E0-49107BDE0AB8}"/>
              </a:ext>
            </a:extLst>
          </p:cNvPr>
          <p:cNvGrpSpPr/>
          <p:nvPr/>
        </p:nvGrpSpPr>
        <p:grpSpPr>
          <a:xfrm>
            <a:off x="8035338" y="779187"/>
            <a:ext cx="1050037" cy="5682528"/>
            <a:chOff x="7836105" y="779387"/>
            <a:chExt cx="1050037" cy="5682528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0F436E82-6992-F8F9-458F-B0CF25D104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49920" y="1243235"/>
              <a:ext cx="0" cy="4704652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34D9195-09C5-8277-1AD0-5D3E04DFC29B}"/>
                </a:ext>
              </a:extLst>
            </p:cNvPr>
            <p:cNvSpPr txBox="1"/>
            <p:nvPr/>
          </p:nvSpPr>
          <p:spPr>
            <a:xfrm>
              <a:off x="7949667" y="5938695"/>
              <a:ext cx="9364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Low</a:t>
              </a:r>
            </a:p>
            <a:p>
              <a:r>
                <a:rPr lang="en-US" dirty="0">
                  <a:solidFill>
                    <a:srgbClr val="C00000"/>
                  </a:solidFill>
                </a:rPr>
                <a:t>Address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193CA6C-4F51-CD3F-1D81-9A2546C7C7EB}"/>
                </a:ext>
              </a:extLst>
            </p:cNvPr>
            <p:cNvSpPr txBox="1"/>
            <p:nvPr/>
          </p:nvSpPr>
          <p:spPr>
            <a:xfrm>
              <a:off x="7836105" y="779387"/>
              <a:ext cx="9364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High</a:t>
              </a:r>
            </a:p>
            <a:p>
              <a:r>
                <a:rPr lang="en-US" dirty="0">
                  <a:solidFill>
                    <a:srgbClr val="C00000"/>
                  </a:solidFill>
                </a:rPr>
                <a:t>Address</a:t>
              </a: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5466160-FF8C-27EF-EA3A-EA2019A26116}"/>
              </a:ext>
            </a:extLst>
          </p:cNvPr>
          <p:cNvCxnSpPr/>
          <p:nvPr/>
        </p:nvCxnSpPr>
        <p:spPr>
          <a:xfrm>
            <a:off x="7719830" y="6337678"/>
            <a:ext cx="0" cy="151057"/>
          </a:xfrm>
          <a:prstGeom prst="line">
            <a:avLst/>
          </a:prstGeom>
          <a:ln w="28575">
            <a:solidFill>
              <a:srgbClr val="004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695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marL="119063" indent="-119063" eaLnBrk="1" hangingPunct="1"/>
            <a:r>
              <a:rPr lang="en-US" dirty="0"/>
              <a:t>Quiz ANS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7675" y="3043885"/>
            <a:ext cx="332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dirty="0">
                <a:solidFill>
                  <a:srgbClr val="C00000"/>
                </a:solidFill>
                <a:latin typeface="+mn-lt"/>
              </a:rPr>
              <a:t>What are their memory address offsets?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24A743-C767-A942-B673-E2C97C81A1E4}"/>
              </a:ext>
            </a:extLst>
          </p:cNvPr>
          <p:cNvSpPr txBox="1"/>
          <p:nvPr/>
        </p:nvSpPr>
        <p:spPr>
          <a:xfrm>
            <a:off x="737675" y="2238692"/>
            <a:ext cx="2084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uint32_t X[4]; </a:t>
            </a:r>
          </a:p>
        </p:txBody>
      </p:sp>
      <p:sp>
        <p:nvSpPr>
          <p:cNvPr id="60" name="Slide Number Placeholder 3">
            <a:extLst>
              <a:ext uri="{FF2B5EF4-FFF2-40B4-BE49-F238E27FC236}">
                <a16:creationId xmlns:a16="http://schemas.microsoft.com/office/drawing/2014/main" id="{279A0FB8-EBF4-814F-8D32-99E85EEC5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8</a:t>
            </a:fld>
            <a:endParaRPr kumimoji="0" lang="en-US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4719159-840E-A14E-B3C2-3E671A69AC83}"/>
              </a:ext>
            </a:extLst>
          </p:cNvPr>
          <p:cNvSpPr txBox="1"/>
          <p:nvPr/>
        </p:nvSpPr>
        <p:spPr>
          <a:xfrm>
            <a:off x="5139105" y="1893560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Offset = 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12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C855F749-0A77-634D-9FD2-C4BCA7C7891F}"/>
              </a:ext>
            </a:extLst>
          </p:cNvPr>
          <p:cNvSpPr txBox="1"/>
          <p:nvPr/>
        </p:nvSpPr>
        <p:spPr>
          <a:xfrm>
            <a:off x="5139105" y="3105178"/>
            <a:ext cx="1205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Offset = 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8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CAFEE8CF-F071-BB48-B5DD-58677A1D420D}"/>
              </a:ext>
            </a:extLst>
          </p:cNvPr>
          <p:cNvSpPr txBox="1"/>
          <p:nvPr/>
        </p:nvSpPr>
        <p:spPr>
          <a:xfrm>
            <a:off x="5143989" y="4294051"/>
            <a:ext cx="1205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Offset = 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6D0FB29-793B-6744-9A04-A2036634E3D1}"/>
              </a:ext>
            </a:extLst>
          </p:cNvPr>
          <p:cNvSpPr txBox="1"/>
          <p:nvPr/>
        </p:nvSpPr>
        <p:spPr>
          <a:xfrm>
            <a:off x="5139105" y="5413078"/>
            <a:ext cx="1205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Offset = </a:t>
            </a:r>
            <a:r>
              <a:rPr lang="en-US" sz="18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8EE5DCF-3F89-0149-83E9-474A2E21C5F3}"/>
              </a:ext>
            </a:extLst>
          </p:cNvPr>
          <p:cNvSpPr txBox="1"/>
          <p:nvPr/>
        </p:nvSpPr>
        <p:spPr>
          <a:xfrm>
            <a:off x="168769" y="4336118"/>
            <a:ext cx="530626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If the array starts at address </a:t>
            </a:r>
            <a:r>
              <a:rPr lang="en-US" dirty="0" err="1"/>
              <a:t>pAddr</a:t>
            </a:r>
            <a:r>
              <a:rPr lang="en-US" dirty="0"/>
              <a:t> = 0x0000,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Memory address of X[0] is </a:t>
            </a:r>
            <a:r>
              <a:rPr lang="en-US" dirty="0" err="1"/>
              <a:t>pAddr</a:t>
            </a:r>
            <a:r>
              <a:rPr lang="en-US" dirty="0"/>
              <a:t> = 0x0000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Memory address of X[1] is </a:t>
            </a:r>
            <a:r>
              <a:rPr lang="en-US" dirty="0" err="1"/>
              <a:t>pAddr</a:t>
            </a:r>
            <a:r>
              <a:rPr lang="en-US" dirty="0"/>
              <a:t> + 4 = 0x0004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Memory address of X[2] is </a:t>
            </a:r>
            <a:r>
              <a:rPr lang="en-US" dirty="0" err="1"/>
              <a:t>pAddr</a:t>
            </a:r>
            <a:r>
              <a:rPr lang="en-US" dirty="0"/>
              <a:t> + 8 = 0x0008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Memory address of X[3] is </a:t>
            </a:r>
            <a:r>
              <a:rPr lang="en-US" dirty="0" err="1"/>
              <a:t>pAddr</a:t>
            </a:r>
            <a:r>
              <a:rPr lang="en-US" dirty="0"/>
              <a:t> + 12 = 0x000C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5F5DA7B0-21DD-C54D-8CDD-88D0B473B3FC}"/>
              </a:ext>
            </a:extLst>
          </p:cNvPr>
          <p:cNvSpPr/>
          <p:nvPr/>
        </p:nvSpPr>
        <p:spPr>
          <a:xfrm>
            <a:off x="123611" y="5616231"/>
            <a:ext cx="48978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Sequential words are at addresses incrementing by 4, since each array element of type uint32_t is 4 bytes (32 bits)</a:t>
            </a:r>
          </a:p>
        </p:txBody>
      </p:sp>
      <p:sp>
        <p:nvSpPr>
          <p:cNvPr id="38" name="Rectangle 6">
            <a:extLst>
              <a:ext uri="{FF2B5EF4-FFF2-40B4-BE49-F238E27FC236}">
                <a16:creationId xmlns:a16="http://schemas.microsoft.com/office/drawing/2014/main" id="{7C58BA6E-5322-A433-E84B-766EF782E747}"/>
              </a:ext>
            </a:extLst>
          </p:cNvPr>
          <p:cNvSpPr>
            <a:spLocks/>
          </p:cNvSpPr>
          <p:nvPr/>
        </p:nvSpPr>
        <p:spPr bwMode="auto">
          <a:xfrm>
            <a:off x="6687973" y="12433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39" name="Rectangle 7">
            <a:extLst>
              <a:ext uri="{FF2B5EF4-FFF2-40B4-BE49-F238E27FC236}">
                <a16:creationId xmlns:a16="http://schemas.microsoft.com/office/drawing/2014/main" id="{110C14E6-4F95-5CD5-03E5-378868A17B2B}"/>
              </a:ext>
            </a:extLst>
          </p:cNvPr>
          <p:cNvSpPr>
            <a:spLocks/>
          </p:cNvSpPr>
          <p:nvPr/>
        </p:nvSpPr>
        <p:spPr bwMode="auto">
          <a:xfrm>
            <a:off x="6687973" y="15481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40" name="Rectangle 8">
            <a:extLst>
              <a:ext uri="{FF2B5EF4-FFF2-40B4-BE49-F238E27FC236}">
                <a16:creationId xmlns:a16="http://schemas.microsoft.com/office/drawing/2014/main" id="{6DF417EA-EE3C-E606-DE52-A23C59A08F0F}"/>
              </a:ext>
            </a:extLst>
          </p:cNvPr>
          <p:cNvSpPr>
            <a:spLocks/>
          </p:cNvSpPr>
          <p:nvPr/>
        </p:nvSpPr>
        <p:spPr bwMode="auto">
          <a:xfrm>
            <a:off x="6687973" y="18529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96AFAA8C-76EC-E385-2C53-FCB9B3D91685}"/>
              </a:ext>
            </a:extLst>
          </p:cNvPr>
          <p:cNvSpPr>
            <a:spLocks/>
          </p:cNvSpPr>
          <p:nvPr/>
        </p:nvSpPr>
        <p:spPr bwMode="auto">
          <a:xfrm>
            <a:off x="6687973" y="21577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42" name="Rectangle 10">
            <a:extLst>
              <a:ext uri="{FF2B5EF4-FFF2-40B4-BE49-F238E27FC236}">
                <a16:creationId xmlns:a16="http://schemas.microsoft.com/office/drawing/2014/main" id="{FBDB0171-5979-A470-90CF-60E520AD57AA}"/>
              </a:ext>
            </a:extLst>
          </p:cNvPr>
          <p:cNvSpPr>
            <a:spLocks/>
          </p:cNvSpPr>
          <p:nvPr/>
        </p:nvSpPr>
        <p:spPr bwMode="auto">
          <a:xfrm>
            <a:off x="6687973" y="24625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43" name="Rectangle 11">
            <a:extLst>
              <a:ext uri="{FF2B5EF4-FFF2-40B4-BE49-F238E27FC236}">
                <a16:creationId xmlns:a16="http://schemas.microsoft.com/office/drawing/2014/main" id="{7E1BD44A-0EF2-9609-B085-581BECCD29B7}"/>
              </a:ext>
            </a:extLst>
          </p:cNvPr>
          <p:cNvSpPr>
            <a:spLocks/>
          </p:cNvSpPr>
          <p:nvPr/>
        </p:nvSpPr>
        <p:spPr bwMode="auto">
          <a:xfrm>
            <a:off x="6687973" y="27673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44" name="Rectangle 12">
            <a:extLst>
              <a:ext uri="{FF2B5EF4-FFF2-40B4-BE49-F238E27FC236}">
                <a16:creationId xmlns:a16="http://schemas.microsoft.com/office/drawing/2014/main" id="{9F3D87D0-F145-9318-312E-2E65F5F38B79}"/>
              </a:ext>
            </a:extLst>
          </p:cNvPr>
          <p:cNvSpPr>
            <a:spLocks/>
          </p:cNvSpPr>
          <p:nvPr/>
        </p:nvSpPr>
        <p:spPr bwMode="auto">
          <a:xfrm>
            <a:off x="6687973" y="30721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45" name="Rectangle 13">
            <a:extLst>
              <a:ext uri="{FF2B5EF4-FFF2-40B4-BE49-F238E27FC236}">
                <a16:creationId xmlns:a16="http://schemas.microsoft.com/office/drawing/2014/main" id="{C185DEC0-2EE9-F3F7-06D8-1124D5612EFA}"/>
              </a:ext>
            </a:extLst>
          </p:cNvPr>
          <p:cNvSpPr>
            <a:spLocks/>
          </p:cNvSpPr>
          <p:nvPr/>
        </p:nvSpPr>
        <p:spPr bwMode="auto">
          <a:xfrm>
            <a:off x="6687973" y="33769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46" name="Rectangle 14">
            <a:extLst>
              <a:ext uri="{FF2B5EF4-FFF2-40B4-BE49-F238E27FC236}">
                <a16:creationId xmlns:a16="http://schemas.microsoft.com/office/drawing/2014/main" id="{602BD90D-76D8-876C-5F8E-291ED3D49AA8}"/>
              </a:ext>
            </a:extLst>
          </p:cNvPr>
          <p:cNvSpPr>
            <a:spLocks/>
          </p:cNvSpPr>
          <p:nvPr/>
        </p:nvSpPr>
        <p:spPr bwMode="auto">
          <a:xfrm>
            <a:off x="6687973" y="36817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47" name="Rectangle 15">
            <a:extLst>
              <a:ext uri="{FF2B5EF4-FFF2-40B4-BE49-F238E27FC236}">
                <a16:creationId xmlns:a16="http://schemas.microsoft.com/office/drawing/2014/main" id="{6A1BC0CA-A62A-C294-35B9-F97F85AFC349}"/>
              </a:ext>
            </a:extLst>
          </p:cNvPr>
          <p:cNvSpPr>
            <a:spLocks/>
          </p:cNvSpPr>
          <p:nvPr/>
        </p:nvSpPr>
        <p:spPr bwMode="auto">
          <a:xfrm>
            <a:off x="6687973" y="39865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id="{381397AB-D25D-6581-1B77-43ED2C53CBE3}"/>
              </a:ext>
            </a:extLst>
          </p:cNvPr>
          <p:cNvSpPr>
            <a:spLocks/>
          </p:cNvSpPr>
          <p:nvPr/>
        </p:nvSpPr>
        <p:spPr bwMode="auto">
          <a:xfrm>
            <a:off x="6687973" y="42913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49" name="Rectangle 17">
            <a:extLst>
              <a:ext uri="{FF2B5EF4-FFF2-40B4-BE49-F238E27FC236}">
                <a16:creationId xmlns:a16="http://schemas.microsoft.com/office/drawing/2014/main" id="{59E60954-C4BF-D934-2485-63CF944FEF96}"/>
              </a:ext>
            </a:extLst>
          </p:cNvPr>
          <p:cNvSpPr>
            <a:spLocks/>
          </p:cNvSpPr>
          <p:nvPr/>
        </p:nvSpPr>
        <p:spPr bwMode="auto">
          <a:xfrm>
            <a:off x="6687973" y="45961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50" name="Rectangle 39">
            <a:extLst>
              <a:ext uri="{FF2B5EF4-FFF2-40B4-BE49-F238E27FC236}">
                <a16:creationId xmlns:a16="http://schemas.microsoft.com/office/drawing/2014/main" id="{65778123-F2C2-CCAD-86BA-079FD5456433}"/>
              </a:ext>
            </a:extLst>
          </p:cNvPr>
          <p:cNvSpPr>
            <a:spLocks/>
          </p:cNvSpPr>
          <p:nvPr/>
        </p:nvSpPr>
        <p:spPr bwMode="auto">
          <a:xfrm>
            <a:off x="6475353" y="709902"/>
            <a:ext cx="1028488" cy="37959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 lIns="50800" tIns="50800" bIns="50800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800" dirty="0">
                <a:latin typeface="Helvetica" charset="0"/>
                <a:ea typeface="Helvetica" charset="0"/>
                <a:cs typeface="Helvetica" charset="0"/>
                <a:sym typeface="Helvetica" charset="0"/>
              </a:rPr>
              <a:t>Memory</a:t>
            </a:r>
          </a:p>
        </p:txBody>
      </p:sp>
      <p:sp>
        <p:nvSpPr>
          <p:cNvPr id="51" name="Rectangle 41">
            <a:extLst>
              <a:ext uri="{FF2B5EF4-FFF2-40B4-BE49-F238E27FC236}">
                <a16:creationId xmlns:a16="http://schemas.microsoft.com/office/drawing/2014/main" id="{0FF51401-68F7-5B52-AE4B-A0622DB87C20}"/>
              </a:ext>
            </a:extLst>
          </p:cNvPr>
          <p:cNvSpPr>
            <a:spLocks/>
          </p:cNvSpPr>
          <p:nvPr/>
        </p:nvSpPr>
        <p:spPr bwMode="auto">
          <a:xfrm>
            <a:off x="6687973" y="49009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52" name="Rectangle 43">
            <a:extLst>
              <a:ext uri="{FF2B5EF4-FFF2-40B4-BE49-F238E27FC236}">
                <a16:creationId xmlns:a16="http://schemas.microsoft.com/office/drawing/2014/main" id="{FB4479D2-C851-36E7-EF73-29243FFD2BB5}"/>
              </a:ext>
            </a:extLst>
          </p:cNvPr>
          <p:cNvSpPr>
            <a:spLocks/>
          </p:cNvSpPr>
          <p:nvPr/>
        </p:nvSpPr>
        <p:spPr bwMode="auto">
          <a:xfrm>
            <a:off x="6687973" y="52057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53" name="Rectangle 45">
            <a:extLst>
              <a:ext uri="{FF2B5EF4-FFF2-40B4-BE49-F238E27FC236}">
                <a16:creationId xmlns:a16="http://schemas.microsoft.com/office/drawing/2014/main" id="{3971FB9C-4678-C0A2-DE77-306E608A3D49}"/>
              </a:ext>
            </a:extLst>
          </p:cNvPr>
          <p:cNvSpPr>
            <a:spLocks/>
          </p:cNvSpPr>
          <p:nvPr/>
        </p:nvSpPr>
        <p:spPr bwMode="auto">
          <a:xfrm>
            <a:off x="6687973" y="55105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54" name="Rectangle 47">
            <a:extLst>
              <a:ext uri="{FF2B5EF4-FFF2-40B4-BE49-F238E27FC236}">
                <a16:creationId xmlns:a16="http://schemas.microsoft.com/office/drawing/2014/main" id="{E9CB4D30-4181-9B8E-C42A-6AA0E8797726}"/>
              </a:ext>
            </a:extLst>
          </p:cNvPr>
          <p:cNvSpPr>
            <a:spLocks/>
          </p:cNvSpPr>
          <p:nvPr/>
        </p:nvSpPr>
        <p:spPr bwMode="auto">
          <a:xfrm>
            <a:off x="6687973" y="5815302"/>
            <a:ext cx="609600" cy="3048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 eaLnBrk="1" hangingPunct="1"/>
            <a:endParaRPr lang="en-US" sz="4200" b="0"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grpSp>
        <p:nvGrpSpPr>
          <p:cNvPr id="55" name="Group 56">
            <a:extLst>
              <a:ext uri="{FF2B5EF4-FFF2-40B4-BE49-F238E27FC236}">
                <a16:creationId xmlns:a16="http://schemas.microsoft.com/office/drawing/2014/main" id="{933B79AD-4CF0-1850-92C9-C6DA15C91FE0}"/>
              </a:ext>
            </a:extLst>
          </p:cNvPr>
          <p:cNvGrpSpPr>
            <a:grpSpLocks/>
          </p:cNvGrpSpPr>
          <p:nvPr/>
        </p:nvGrpSpPr>
        <p:grpSpPr bwMode="auto">
          <a:xfrm>
            <a:off x="6925491" y="1895498"/>
            <a:ext cx="96838" cy="3954463"/>
            <a:chOff x="139" y="3"/>
            <a:chExt cx="61" cy="2491"/>
          </a:xfrm>
        </p:grpSpPr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7A9CA3D7-4B67-A2CE-D7D9-DD7D05F27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" y="3"/>
              <a:ext cx="61" cy="187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lIns="50800" tIns="50800" rIns="45720" bIns="50800" anchor="ctr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lnSpc>
                  <a:spcPct val="90000"/>
                </a:lnSpc>
              </a:pPr>
              <a:endParaRPr 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  <a:sym typeface="Courier New" charset="0"/>
              </a:endParaRPr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F2027050-8ECA-0E89-7D3F-B8B02C961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" y="771"/>
              <a:ext cx="61" cy="187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lIns="50800" tIns="50800" rIns="45720" bIns="50800" anchor="ctr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lnSpc>
                  <a:spcPct val="90000"/>
                </a:lnSpc>
              </a:pPr>
              <a:endParaRPr 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  <a:sym typeface="Courier New" charset="0"/>
              </a:endParaRPr>
            </a:p>
          </p:txBody>
        </p:sp>
        <p:sp>
          <p:nvSpPr>
            <p:cNvPr id="58" name="Rectangle 65">
              <a:extLst>
                <a:ext uri="{FF2B5EF4-FFF2-40B4-BE49-F238E27FC236}">
                  <a16:creationId xmlns:a16="http://schemas.microsoft.com/office/drawing/2014/main" id="{C94AC2A8-DBA6-C595-EE30-92FC63C14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" y="1539"/>
              <a:ext cx="61" cy="187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lIns="50800" tIns="50800" rIns="45720" bIns="50800" anchor="ctr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lnSpc>
                  <a:spcPct val="90000"/>
                </a:lnSpc>
              </a:pPr>
              <a:endParaRPr 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  <a:sym typeface="Courier New" charset="0"/>
              </a:endParaRPr>
            </a:p>
          </p:txBody>
        </p:sp>
        <p:sp>
          <p:nvSpPr>
            <p:cNvPr id="59" name="Rectangle 68">
              <a:extLst>
                <a:ext uri="{FF2B5EF4-FFF2-40B4-BE49-F238E27FC236}">
                  <a16:creationId xmlns:a16="http://schemas.microsoft.com/office/drawing/2014/main" id="{4435259B-4D45-5FE1-94F1-CC8D446BD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" y="2307"/>
              <a:ext cx="61" cy="187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lIns="50800" tIns="50800" rIns="45720" bIns="50800" anchor="ctr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lnSpc>
                  <a:spcPct val="90000"/>
                </a:lnSpc>
              </a:pPr>
              <a:endParaRPr 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  <a:sym typeface="Courier New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C8939DC-93C2-8990-AE96-7590B90FA5D2}"/>
              </a:ext>
            </a:extLst>
          </p:cNvPr>
          <p:cNvGrpSpPr/>
          <p:nvPr/>
        </p:nvGrpSpPr>
        <p:grpSpPr>
          <a:xfrm>
            <a:off x="6681299" y="1243035"/>
            <a:ext cx="691215" cy="1219200"/>
            <a:chOff x="5750528" y="1721428"/>
            <a:chExt cx="691215" cy="1219200"/>
          </a:xfrm>
        </p:grpSpPr>
        <p:sp>
          <p:nvSpPr>
            <p:cNvPr id="99" name="Rectangle 34">
              <a:extLst>
                <a:ext uri="{FF2B5EF4-FFF2-40B4-BE49-F238E27FC236}">
                  <a16:creationId xmlns:a16="http://schemas.microsoft.com/office/drawing/2014/main" id="{A56A784A-E583-B5C6-99D2-EC29F87BB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9451" y="1721428"/>
              <a:ext cx="609600" cy="1219200"/>
            </a:xfrm>
            <a:prstGeom prst="rect">
              <a:avLst/>
            </a:prstGeom>
            <a:solidFill>
              <a:schemeClr val="tx2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algn="ctr" eaLnBrk="1" hangingPunct="1"/>
              <a:endParaRPr lang="en-US" sz="4200" dirty="0"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E6D72F0-1086-F659-282A-310DD1B861C6}"/>
                </a:ext>
              </a:extLst>
            </p:cNvPr>
            <p:cNvSpPr txBox="1"/>
            <p:nvPr/>
          </p:nvSpPr>
          <p:spPr>
            <a:xfrm>
              <a:off x="5750528" y="2191584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X[3]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F51F0D85-5982-4DAA-0C17-2A790DF8E3BA}"/>
              </a:ext>
            </a:extLst>
          </p:cNvPr>
          <p:cNvGrpSpPr/>
          <p:nvPr/>
        </p:nvGrpSpPr>
        <p:grpSpPr>
          <a:xfrm>
            <a:off x="6677925" y="2462235"/>
            <a:ext cx="691215" cy="1219200"/>
            <a:chOff x="5747154" y="2940628"/>
            <a:chExt cx="691215" cy="1219200"/>
          </a:xfrm>
        </p:grpSpPr>
        <p:sp>
          <p:nvSpPr>
            <p:cNvPr id="102" name="Rectangle 35">
              <a:extLst>
                <a:ext uri="{FF2B5EF4-FFF2-40B4-BE49-F238E27FC236}">
                  <a16:creationId xmlns:a16="http://schemas.microsoft.com/office/drawing/2014/main" id="{4C130B4D-F584-0662-ECE0-553D0AECE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9451" y="2940628"/>
              <a:ext cx="609600" cy="12192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algn="ctr" eaLnBrk="1" hangingPunct="1"/>
              <a:endParaRPr lang="en-US" sz="4200" b="0"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5C8C1764-C568-2E7D-F3F4-9FC397370628}"/>
                </a:ext>
              </a:extLst>
            </p:cNvPr>
            <p:cNvSpPr txBox="1"/>
            <p:nvPr/>
          </p:nvSpPr>
          <p:spPr>
            <a:xfrm>
              <a:off x="5747154" y="3420209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X[2]</a:t>
              </a: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6E91611F-2D7E-0349-79C5-2D245DC6FAAF}"/>
              </a:ext>
            </a:extLst>
          </p:cNvPr>
          <p:cNvGrpSpPr/>
          <p:nvPr/>
        </p:nvGrpSpPr>
        <p:grpSpPr>
          <a:xfrm>
            <a:off x="6669626" y="3681435"/>
            <a:ext cx="691215" cy="1219200"/>
            <a:chOff x="5738855" y="4159828"/>
            <a:chExt cx="691215" cy="1219200"/>
          </a:xfrm>
        </p:grpSpPr>
        <p:sp>
          <p:nvSpPr>
            <p:cNvPr id="120" name="Rectangle 36">
              <a:extLst>
                <a:ext uri="{FF2B5EF4-FFF2-40B4-BE49-F238E27FC236}">
                  <a16:creationId xmlns:a16="http://schemas.microsoft.com/office/drawing/2014/main" id="{2C651782-9A15-D720-5CDE-D2DAE1D67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9451" y="4159828"/>
              <a:ext cx="609600" cy="1219200"/>
            </a:xfrm>
            <a:prstGeom prst="rect">
              <a:avLst/>
            </a:prstGeom>
            <a:solidFill>
              <a:schemeClr val="tx2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algn="ctr" eaLnBrk="1" hangingPunct="1"/>
              <a:endParaRPr lang="en-US" sz="4200" b="0">
                <a:latin typeface="Consolas" panose="020B0609020204030204" pitchFamily="49" charset="0"/>
                <a:ea typeface="ヒラギノ角ゴ ProN W3" charset="-128"/>
                <a:cs typeface="Consolas" panose="020B0609020204030204" pitchFamily="49" charset="0"/>
                <a:sym typeface="Gill Sans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D9E43625-15B5-0098-FCA0-20A96ECA8592}"/>
                </a:ext>
              </a:extLst>
            </p:cNvPr>
            <p:cNvSpPr txBox="1"/>
            <p:nvPr/>
          </p:nvSpPr>
          <p:spPr>
            <a:xfrm>
              <a:off x="5738855" y="4593826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X[1]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3A24CC5-909B-6D9B-C2D9-7E6770E65EB9}"/>
              </a:ext>
            </a:extLst>
          </p:cNvPr>
          <p:cNvGrpSpPr/>
          <p:nvPr/>
        </p:nvGrpSpPr>
        <p:grpSpPr>
          <a:xfrm>
            <a:off x="6676971" y="4900635"/>
            <a:ext cx="691215" cy="1219200"/>
            <a:chOff x="5746200" y="5379028"/>
            <a:chExt cx="691215" cy="1219200"/>
          </a:xfrm>
        </p:grpSpPr>
        <p:sp>
          <p:nvSpPr>
            <p:cNvPr id="123" name="Rectangle 37">
              <a:extLst>
                <a:ext uri="{FF2B5EF4-FFF2-40B4-BE49-F238E27FC236}">
                  <a16:creationId xmlns:a16="http://schemas.microsoft.com/office/drawing/2014/main" id="{EC4825A6-DCFE-7B30-014C-6DF21C1D5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9451" y="5379028"/>
              <a:ext cx="609600" cy="12192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algn="ctr" eaLnBrk="1" hangingPunct="1"/>
              <a:endParaRPr lang="en-US" sz="4200" b="0"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79AE9B71-9635-59A6-1F91-D5A9FF36373A}"/>
                </a:ext>
              </a:extLst>
            </p:cNvPr>
            <p:cNvSpPr txBox="1"/>
            <p:nvPr/>
          </p:nvSpPr>
          <p:spPr>
            <a:xfrm>
              <a:off x="5746200" y="5823828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bg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X[0]</a:t>
              </a:r>
            </a:p>
          </p:txBody>
        </p:sp>
      </p:grp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6E85C6C-D71F-1D6A-D449-BDC84DA0A7DD}"/>
              </a:ext>
            </a:extLst>
          </p:cNvPr>
          <p:cNvCxnSpPr/>
          <p:nvPr/>
        </p:nvCxnSpPr>
        <p:spPr>
          <a:xfrm>
            <a:off x="6687973" y="6205293"/>
            <a:ext cx="0" cy="151057"/>
          </a:xfrm>
          <a:prstGeom prst="line">
            <a:avLst/>
          </a:prstGeom>
          <a:ln w="28575">
            <a:solidFill>
              <a:srgbClr val="004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3669B871-DC4F-A008-B603-16A356D2A09B}"/>
              </a:ext>
            </a:extLst>
          </p:cNvPr>
          <p:cNvGrpSpPr/>
          <p:nvPr/>
        </p:nvGrpSpPr>
        <p:grpSpPr>
          <a:xfrm>
            <a:off x="7297573" y="1188017"/>
            <a:ext cx="1055852" cy="5168333"/>
            <a:chOff x="7520597" y="1320602"/>
            <a:chExt cx="1055852" cy="5168333"/>
          </a:xfrm>
        </p:grpSpPr>
        <p:sp>
          <p:nvSpPr>
            <p:cNvPr id="127" name="Rectangle 18">
              <a:extLst>
                <a:ext uri="{FF2B5EF4-FFF2-40B4-BE49-F238E27FC236}">
                  <a16:creationId xmlns:a16="http://schemas.microsoft.com/office/drawing/2014/main" id="{CF0A7A9E-5A2D-E565-55C0-1A94C5885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997" y="1320602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0x000F</a:t>
              </a:r>
            </a:p>
          </p:txBody>
        </p:sp>
        <p:sp>
          <p:nvSpPr>
            <p:cNvPr id="46080" name="Rectangle 19">
              <a:extLst>
                <a:ext uri="{FF2B5EF4-FFF2-40B4-BE49-F238E27FC236}">
                  <a16:creationId xmlns:a16="http://schemas.microsoft.com/office/drawing/2014/main" id="{7350834E-8D23-1887-47A1-6431A8966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997" y="1697122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0x000E</a:t>
              </a:r>
            </a:p>
          </p:txBody>
        </p:sp>
        <p:sp>
          <p:nvSpPr>
            <p:cNvPr id="46081" name="Rectangle 20">
              <a:extLst>
                <a:ext uri="{FF2B5EF4-FFF2-40B4-BE49-F238E27FC236}">
                  <a16:creationId xmlns:a16="http://schemas.microsoft.com/office/drawing/2014/main" id="{3F6517D5-4C43-A654-22A7-F3A0022BE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997" y="20108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0x000D</a:t>
              </a:r>
            </a:p>
          </p:txBody>
        </p:sp>
        <p:sp>
          <p:nvSpPr>
            <p:cNvPr id="46082" name="Rectangle 21">
              <a:extLst>
                <a:ext uri="{FF2B5EF4-FFF2-40B4-BE49-F238E27FC236}">
                  <a16:creationId xmlns:a16="http://schemas.microsoft.com/office/drawing/2014/main" id="{97ED59A0-67F2-6BA8-D4F9-DD3FD99007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997" y="23156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0x000C</a:t>
              </a:r>
            </a:p>
          </p:txBody>
        </p:sp>
        <p:sp>
          <p:nvSpPr>
            <p:cNvPr id="46083" name="Rectangle 22">
              <a:extLst>
                <a:ext uri="{FF2B5EF4-FFF2-40B4-BE49-F238E27FC236}">
                  <a16:creationId xmlns:a16="http://schemas.microsoft.com/office/drawing/2014/main" id="{AED903B3-61FF-74D3-FCF9-467252F57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997" y="26204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0x000B</a:t>
              </a:r>
            </a:p>
          </p:txBody>
        </p:sp>
        <p:sp>
          <p:nvSpPr>
            <p:cNvPr id="46085" name="Rectangle 23">
              <a:extLst>
                <a:ext uri="{FF2B5EF4-FFF2-40B4-BE49-F238E27FC236}">
                  <a16:creationId xmlns:a16="http://schemas.microsoft.com/office/drawing/2014/main" id="{659AAA1E-2B14-015F-1FEB-326E46A2B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997" y="29252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0x000A</a:t>
              </a:r>
            </a:p>
          </p:txBody>
        </p:sp>
        <p:sp>
          <p:nvSpPr>
            <p:cNvPr id="46086" name="Rectangle 24">
              <a:extLst>
                <a:ext uri="{FF2B5EF4-FFF2-40B4-BE49-F238E27FC236}">
                  <a16:creationId xmlns:a16="http://schemas.microsoft.com/office/drawing/2014/main" id="{46982047-EDBE-3CA8-E25B-D4E6773BB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997" y="32300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0x0009</a:t>
              </a:r>
            </a:p>
          </p:txBody>
        </p:sp>
        <p:sp>
          <p:nvSpPr>
            <p:cNvPr id="46087" name="Rectangle 25">
              <a:extLst>
                <a:ext uri="{FF2B5EF4-FFF2-40B4-BE49-F238E27FC236}">
                  <a16:creationId xmlns:a16="http://schemas.microsoft.com/office/drawing/2014/main" id="{F4D365C2-7734-377F-3D3A-31CA5E60A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997" y="35348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0x0008</a:t>
              </a:r>
            </a:p>
          </p:txBody>
        </p:sp>
        <p:sp>
          <p:nvSpPr>
            <p:cNvPr id="46088" name="Rectangle 26">
              <a:extLst>
                <a:ext uri="{FF2B5EF4-FFF2-40B4-BE49-F238E27FC236}">
                  <a16:creationId xmlns:a16="http://schemas.microsoft.com/office/drawing/2014/main" id="{D4550736-100C-DA15-5CC4-DD6CE850D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997" y="38396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0x0007</a:t>
              </a:r>
            </a:p>
          </p:txBody>
        </p:sp>
        <p:sp>
          <p:nvSpPr>
            <p:cNvPr id="46089" name="Rectangle 27">
              <a:extLst>
                <a:ext uri="{FF2B5EF4-FFF2-40B4-BE49-F238E27FC236}">
                  <a16:creationId xmlns:a16="http://schemas.microsoft.com/office/drawing/2014/main" id="{96956EB3-CFF5-6D38-EB98-7AFD492DD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997" y="41444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0x0006</a:t>
              </a:r>
            </a:p>
          </p:txBody>
        </p:sp>
        <p:sp>
          <p:nvSpPr>
            <p:cNvPr id="46090" name="Rectangle 28">
              <a:extLst>
                <a:ext uri="{FF2B5EF4-FFF2-40B4-BE49-F238E27FC236}">
                  <a16:creationId xmlns:a16="http://schemas.microsoft.com/office/drawing/2014/main" id="{3F883F59-42CD-1399-2A83-86503869B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997" y="44238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0x0005</a:t>
              </a:r>
            </a:p>
          </p:txBody>
        </p:sp>
        <p:sp>
          <p:nvSpPr>
            <p:cNvPr id="46091" name="Rectangle 29">
              <a:extLst>
                <a:ext uri="{FF2B5EF4-FFF2-40B4-BE49-F238E27FC236}">
                  <a16:creationId xmlns:a16="http://schemas.microsoft.com/office/drawing/2014/main" id="{51C6E5F9-35B5-A624-B5AD-3165C53DB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997" y="47286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0x0004</a:t>
              </a:r>
            </a:p>
          </p:txBody>
        </p:sp>
        <p:sp>
          <p:nvSpPr>
            <p:cNvPr id="46092" name="Rectangle 42">
              <a:extLst>
                <a:ext uri="{FF2B5EF4-FFF2-40B4-BE49-F238E27FC236}">
                  <a16:creationId xmlns:a16="http://schemas.microsoft.com/office/drawing/2014/main" id="{B44D910C-BA7D-ADDB-D3B4-21BD1D71C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997" y="50334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0x0003</a:t>
              </a:r>
            </a:p>
          </p:txBody>
        </p:sp>
        <p:sp>
          <p:nvSpPr>
            <p:cNvPr id="46093" name="Rectangle 44">
              <a:extLst>
                <a:ext uri="{FF2B5EF4-FFF2-40B4-BE49-F238E27FC236}">
                  <a16:creationId xmlns:a16="http://schemas.microsoft.com/office/drawing/2014/main" id="{D535BB55-3167-9F4A-5823-7F6C02891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997" y="53382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0x0002</a:t>
              </a:r>
            </a:p>
          </p:txBody>
        </p:sp>
        <p:sp>
          <p:nvSpPr>
            <p:cNvPr id="46094" name="Rectangle 46">
              <a:extLst>
                <a:ext uri="{FF2B5EF4-FFF2-40B4-BE49-F238E27FC236}">
                  <a16:creationId xmlns:a16="http://schemas.microsoft.com/office/drawing/2014/main" id="{D3391EEC-A41C-18BC-BDCD-7B1AE488E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997" y="56430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0x0001</a:t>
              </a:r>
            </a:p>
          </p:txBody>
        </p:sp>
        <p:sp>
          <p:nvSpPr>
            <p:cNvPr id="46095" name="Rectangle 48">
              <a:extLst>
                <a:ext uri="{FF2B5EF4-FFF2-40B4-BE49-F238E27FC236}">
                  <a16:creationId xmlns:a16="http://schemas.microsoft.com/office/drawing/2014/main" id="{7A6E94B7-5293-8356-0955-45B872DEB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997" y="5947887"/>
              <a:ext cx="903452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0" dirty="0"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0x0000</a:t>
              </a:r>
            </a:p>
          </p:txBody>
        </p:sp>
        <p:cxnSp>
          <p:nvCxnSpPr>
            <p:cNvPr id="46096" name="Straight Connector 46095">
              <a:extLst>
                <a:ext uri="{FF2B5EF4-FFF2-40B4-BE49-F238E27FC236}">
                  <a16:creationId xmlns:a16="http://schemas.microsoft.com/office/drawing/2014/main" id="{2E3DFF65-DEA5-792E-A3D9-4959D97AA66C}"/>
                </a:ext>
              </a:extLst>
            </p:cNvPr>
            <p:cNvCxnSpPr/>
            <p:nvPr/>
          </p:nvCxnSpPr>
          <p:spPr>
            <a:xfrm>
              <a:off x="7520597" y="6337878"/>
              <a:ext cx="0" cy="151057"/>
            </a:xfrm>
            <a:prstGeom prst="line">
              <a:avLst/>
            </a:prstGeom>
            <a:ln w="28575">
              <a:solidFill>
                <a:srgbClr val="0041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097" name="Straight Arrow Connector 46096">
            <a:extLst>
              <a:ext uri="{FF2B5EF4-FFF2-40B4-BE49-F238E27FC236}">
                <a16:creationId xmlns:a16="http://schemas.microsoft.com/office/drawing/2014/main" id="{975C4D04-CEDD-E575-F882-65754C10AD81}"/>
              </a:ext>
            </a:extLst>
          </p:cNvPr>
          <p:cNvCxnSpPr/>
          <p:nvPr/>
        </p:nvCxnSpPr>
        <p:spPr>
          <a:xfrm flipH="1">
            <a:off x="6687973" y="6282229"/>
            <a:ext cx="609600" cy="0"/>
          </a:xfrm>
          <a:prstGeom prst="straightConnector1">
            <a:avLst/>
          </a:prstGeom>
          <a:ln w="19050">
            <a:solidFill>
              <a:srgbClr val="0041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98" name="TextBox 46097">
            <a:extLst>
              <a:ext uri="{FF2B5EF4-FFF2-40B4-BE49-F238E27FC236}">
                <a16:creationId xmlns:a16="http://schemas.microsoft.com/office/drawing/2014/main" id="{CC1BEA38-F21C-CC00-DDA4-E4E5131C9DA4}"/>
              </a:ext>
            </a:extLst>
          </p:cNvPr>
          <p:cNvSpPr txBox="1"/>
          <p:nvPr/>
        </p:nvSpPr>
        <p:spPr>
          <a:xfrm>
            <a:off x="6575060" y="6375631"/>
            <a:ext cx="8290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41FF"/>
                </a:solidFill>
              </a:rPr>
              <a:t>1 byte</a:t>
            </a:r>
          </a:p>
        </p:txBody>
      </p:sp>
      <p:sp>
        <p:nvSpPr>
          <p:cNvPr id="46099" name="TextBox 46098">
            <a:extLst>
              <a:ext uri="{FF2B5EF4-FFF2-40B4-BE49-F238E27FC236}">
                <a16:creationId xmlns:a16="http://schemas.microsoft.com/office/drawing/2014/main" id="{11539972-5E3A-F7E2-5432-1DF91CEE850A}"/>
              </a:ext>
            </a:extLst>
          </p:cNvPr>
          <p:cNvSpPr txBox="1"/>
          <p:nvPr/>
        </p:nvSpPr>
        <p:spPr>
          <a:xfrm>
            <a:off x="7413534" y="6119835"/>
            <a:ext cx="1050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Offset of bytes</a:t>
            </a:r>
          </a:p>
        </p:txBody>
      </p:sp>
      <p:grpSp>
        <p:nvGrpSpPr>
          <p:cNvPr id="46100" name="Group 46099">
            <a:extLst>
              <a:ext uri="{FF2B5EF4-FFF2-40B4-BE49-F238E27FC236}">
                <a16:creationId xmlns:a16="http://schemas.microsoft.com/office/drawing/2014/main" id="{AE299350-36CC-1A57-92B8-AC1850C228B8}"/>
              </a:ext>
            </a:extLst>
          </p:cNvPr>
          <p:cNvGrpSpPr/>
          <p:nvPr/>
        </p:nvGrpSpPr>
        <p:grpSpPr>
          <a:xfrm>
            <a:off x="8035338" y="779187"/>
            <a:ext cx="1046826" cy="5753604"/>
            <a:chOff x="7836105" y="779387"/>
            <a:chExt cx="1046826" cy="5753604"/>
          </a:xfrm>
        </p:grpSpPr>
        <p:cxnSp>
          <p:nvCxnSpPr>
            <p:cNvPr id="46101" name="Straight Arrow Connector 46100">
              <a:extLst>
                <a:ext uri="{FF2B5EF4-FFF2-40B4-BE49-F238E27FC236}">
                  <a16:creationId xmlns:a16="http://schemas.microsoft.com/office/drawing/2014/main" id="{3B5F923B-9C34-6C95-631F-66B64C2C7B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49920" y="1243235"/>
              <a:ext cx="0" cy="4704652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102" name="TextBox 46101">
              <a:extLst>
                <a:ext uri="{FF2B5EF4-FFF2-40B4-BE49-F238E27FC236}">
                  <a16:creationId xmlns:a16="http://schemas.microsoft.com/office/drawing/2014/main" id="{1E0BAD2F-45D7-5118-1568-04CDA42D095D}"/>
                </a:ext>
              </a:extLst>
            </p:cNvPr>
            <p:cNvSpPr txBox="1"/>
            <p:nvPr/>
          </p:nvSpPr>
          <p:spPr>
            <a:xfrm>
              <a:off x="7946456" y="6009771"/>
              <a:ext cx="9364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Low</a:t>
              </a:r>
            </a:p>
            <a:p>
              <a:r>
                <a:rPr lang="en-US" dirty="0">
                  <a:solidFill>
                    <a:srgbClr val="C00000"/>
                  </a:solidFill>
                </a:rPr>
                <a:t>Address</a:t>
              </a:r>
            </a:p>
          </p:txBody>
        </p:sp>
        <p:sp>
          <p:nvSpPr>
            <p:cNvPr id="46103" name="TextBox 46102">
              <a:extLst>
                <a:ext uri="{FF2B5EF4-FFF2-40B4-BE49-F238E27FC236}">
                  <a16:creationId xmlns:a16="http://schemas.microsoft.com/office/drawing/2014/main" id="{E6C60355-8027-7B10-923A-8EB2B2BB2961}"/>
                </a:ext>
              </a:extLst>
            </p:cNvPr>
            <p:cNvSpPr txBox="1"/>
            <p:nvPr/>
          </p:nvSpPr>
          <p:spPr>
            <a:xfrm>
              <a:off x="7836105" y="779387"/>
              <a:ext cx="9364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High</a:t>
              </a:r>
            </a:p>
            <a:p>
              <a:r>
                <a:rPr lang="en-US" dirty="0">
                  <a:solidFill>
                    <a:srgbClr val="C00000"/>
                  </a:solidFill>
                </a:rPr>
                <a:t>Address</a:t>
              </a:r>
            </a:p>
          </p:txBody>
        </p:sp>
      </p:grpSp>
      <p:cxnSp>
        <p:nvCxnSpPr>
          <p:cNvPr id="46104" name="Straight Connector 46103">
            <a:extLst>
              <a:ext uri="{FF2B5EF4-FFF2-40B4-BE49-F238E27FC236}">
                <a16:creationId xmlns:a16="http://schemas.microsoft.com/office/drawing/2014/main" id="{E5FA3946-0CF0-D039-D05E-F65D1FD49CCB}"/>
              </a:ext>
            </a:extLst>
          </p:cNvPr>
          <p:cNvCxnSpPr/>
          <p:nvPr/>
        </p:nvCxnSpPr>
        <p:spPr>
          <a:xfrm>
            <a:off x="7719830" y="6337678"/>
            <a:ext cx="0" cy="151057"/>
          </a:xfrm>
          <a:prstGeom prst="line">
            <a:avLst/>
          </a:prstGeom>
          <a:ln w="28575">
            <a:solidFill>
              <a:srgbClr val="004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991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91A08E28-A3F8-4D29-AE8D-4F5B8A5E8B73}" type="slidenum">
              <a:rPr lang="en-US" altLang="zh-TW" smtClean="0">
                <a:solidFill>
                  <a:srgbClr val="C00000"/>
                </a:solidFill>
              </a:rPr>
              <a:pPr/>
              <a:t>9</a:t>
            </a:fld>
            <a:endParaRPr lang="en-US" altLang="zh-TW" dirty="0">
              <a:solidFill>
                <a:srgbClr val="C00000"/>
              </a:solidFill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ea typeface="PMingLiU" pitchFamily="18" charset="-120"/>
              </a:rPr>
              <a:t>Endianess</a:t>
            </a:r>
            <a:endParaRPr lang="zh-TW" altLang="en-US">
              <a:ea typeface="PMingLiU" pitchFamily="18" charset="-12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935275" y="1717830"/>
            <a:ext cx="0" cy="209212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9233" y="1325416"/>
            <a:ext cx="1895077" cy="4953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High address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400" y="3816813"/>
            <a:ext cx="1856910" cy="4953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Low address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2887108" y="1312224"/>
            <a:ext cx="1523784" cy="1974442"/>
            <a:chOff x="2042699" y="4330762"/>
            <a:chExt cx="1113536" cy="1472105"/>
          </a:xfrm>
        </p:grpSpPr>
        <p:pic>
          <p:nvPicPr>
            <p:cNvPr id="26" name="Picture 2" descr="http://pngimg.com/upload/egg_PNG12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>
              <a:off x="1863414" y="4510047"/>
              <a:ext cx="1472105" cy="11135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2115894" y="4743425"/>
              <a:ext cx="914400" cy="527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Little-Endian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392009" y="4367817"/>
              <a:ext cx="5549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MSB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348129" y="5421460"/>
              <a:ext cx="4956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LSB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786974" y="1325416"/>
            <a:ext cx="1486230" cy="1925780"/>
            <a:chOff x="3818752" y="4334996"/>
            <a:chExt cx="1086093" cy="1435824"/>
          </a:xfrm>
        </p:grpSpPr>
        <p:pic>
          <p:nvPicPr>
            <p:cNvPr id="22" name="Picture 2" descr="http://pngimg.com/upload/egg_PNG12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H="1">
              <a:off x="3643887" y="4509861"/>
              <a:ext cx="1435824" cy="10860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/>
            <p:cNvSpPr txBox="1"/>
            <p:nvPr/>
          </p:nvSpPr>
          <p:spPr>
            <a:xfrm>
              <a:off x="3904599" y="4774427"/>
              <a:ext cx="914400" cy="527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0041FF"/>
                  </a:solidFill>
                </a:rPr>
                <a:t>Big-Endian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159281" y="4404871"/>
              <a:ext cx="4956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LSB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165615" y="5397049"/>
              <a:ext cx="5549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MSB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990360" y="3327230"/>
            <a:ext cx="1599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LSB is at lower address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94639" y="3320743"/>
            <a:ext cx="1599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1FF"/>
                </a:solidFill>
              </a:rPr>
              <a:t>MSB is at lower address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52750" y="2119886"/>
            <a:ext cx="862242" cy="1232068"/>
            <a:chOff x="1005186" y="2119886"/>
            <a:chExt cx="835970" cy="1232068"/>
          </a:xfrm>
        </p:grpSpPr>
        <p:sp>
          <p:nvSpPr>
            <p:cNvPr id="8" name="TextBox 7"/>
            <p:cNvSpPr txBox="1"/>
            <p:nvPr/>
          </p:nvSpPr>
          <p:spPr>
            <a:xfrm>
              <a:off x="1005186" y="3044177"/>
              <a:ext cx="832903" cy="30777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byte 0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008252" y="2738633"/>
              <a:ext cx="832904" cy="30777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byte 1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007025" y="2431094"/>
              <a:ext cx="832903" cy="30777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byte 2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007025" y="2119886"/>
              <a:ext cx="832903" cy="30777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byte 3</a:t>
              </a:r>
            </a:p>
          </p:txBody>
        </p:sp>
      </p:grpSp>
      <p:cxnSp>
        <p:nvCxnSpPr>
          <p:cNvPr id="6" name="Straight Connector 5"/>
          <p:cNvCxnSpPr/>
          <p:nvPr/>
        </p:nvCxnSpPr>
        <p:spPr>
          <a:xfrm>
            <a:off x="87400" y="4137972"/>
            <a:ext cx="90566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944310" y="4721898"/>
            <a:ext cx="5589825" cy="10772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0" dirty="0">
                <a:latin typeface="Gill Sans MT (Body)"/>
              </a:rPr>
              <a:t>Gulliver’s Travels (by Jonathan Swift, published in 1726):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 dirty="0">
                <a:latin typeface="Gill Sans MT (Body)"/>
              </a:rPr>
              <a:t>Two religious sects of Lilliputians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 dirty="0">
                <a:latin typeface="Gill Sans MT (Body)"/>
              </a:rPr>
              <a:t>The Little-</a:t>
            </a:r>
            <a:r>
              <a:rPr lang="en-US" sz="1600" b="0" dirty="0" err="1">
                <a:latin typeface="Gill Sans MT (Body)"/>
              </a:rPr>
              <a:t>Endians</a:t>
            </a:r>
            <a:r>
              <a:rPr lang="en-US" sz="1600" b="0" dirty="0">
                <a:latin typeface="Gill Sans MT (Body)"/>
              </a:rPr>
              <a:t> crack open their eggs from the little end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 dirty="0">
                <a:latin typeface="Gill Sans MT (Body)"/>
              </a:rPr>
              <a:t>The Big-</a:t>
            </a:r>
            <a:r>
              <a:rPr lang="en-US" sz="1600" b="0" dirty="0" err="1">
                <a:latin typeface="Gill Sans MT (Body)"/>
              </a:rPr>
              <a:t>Endians</a:t>
            </a:r>
            <a:r>
              <a:rPr lang="en-US" sz="1600" b="0" dirty="0">
                <a:latin typeface="Gill Sans MT (Body)"/>
              </a:rPr>
              <a:t> break their on the big end</a:t>
            </a:r>
          </a:p>
        </p:txBody>
      </p:sp>
    </p:spTree>
    <p:extLst>
      <p:ext uri="{BB962C8B-B14F-4D97-AF65-F5344CB8AC3E}">
        <p14:creationId xmlns:p14="http://schemas.microsoft.com/office/powerpoint/2010/main" val="224393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C00000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14894</TotalTime>
  <Pages>1</Pages>
  <Words>5581</Words>
  <Application>Microsoft Office PowerPoint</Application>
  <PresentationFormat>On-screen Show (4:3)</PresentationFormat>
  <Paragraphs>1215</Paragraphs>
  <Slides>53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73" baseType="lpstr">
      <vt:lpstr>Bookman Old Style (Headings)</vt:lpstr>
      <vt:lpstr>Gill Sans</vt:lpstr>
      <vt:lpstr>Gill Sans Light</vt:lpstr>
      <vt:lpstr>Gill Sans MT (Body)</vt:lpstr>
      <vt:lpstr>PMingLiU</vt:lpstr>
      <vt:lpstr>var(--font-berkeley-mono)</vt:lpstr>
      <vt:lpstr>Arial</vt:lpstr>
      <vt:lpstr>Bookman Old Style</vt:lpstr>
      <vt:lpstr>Calibri</vt:lpstr>
      <vt:lpstr>Consolas</vt:lpstr>
      <vt:lpstr>Courier New</vt:lpstr>
      <vt:lpstr>Ebrima</vt:lpstr>
      <vt:lpstr>Gill Sans MT</vt:lpstr>
      <vt:lpstr>Helvetica</vt:lpstr>
      <vt:lpstr>Palatino Linotype</vt:lpstr>
      <vt:lpstr>Symbol</vt:lpstr>
      <vt:lpstr>Times New Roman</vt:lpstr>
      <vt:lpstr>Wingdings</vt:lpstr>
      <vt:lpstr>Wingdings 3</vt:lpstr>
      <vt:lpstr>Origin</vt:lpstr>
      <vt:lpstr>Z. Gu</vt:lpstr>
      <vt:lpstr>Overview</vt:lpstr>
      <vt:lpstr>Logic View of Memory</vt:lpstr>
      <vt:lpstr>Logic View of Memory</vt:lpstr>
      <vt:lpstr>Logic View of Memory</vt:lpstr>
      <vt:lpstr>Data Alignment and Performance</vt:lpstr>
      <vt:lpstr>Quiz</vt:lpstr>
      <vt:lpstr>Quiz ANS</vt:lpstr>
      <vt:lpstr>Endianess</vt:lpstr>
      <vt:lpstr>Endianess</vt:lpstr>
      <vt:lpstr>Endianess</vt:lpstr>
      <vt:lpstr>Endianness Example</vt:lpstr>
      <vt:lpstr>Example</vt:lpstr>
      <vt:lpstr>Example</vt:lpstr>
      <vt:lpstr>Load-Modify-Store</vt:lpstr>
      <vt:lpstr>3 Steps: Load, Modify, Store</vt:lpstr>
      <vt:lpstr>Load Instructions</vt:lpstr>
      <vt:lpstr>Store Instructions</vt:lpstr>
      <vt:lpstr>Load/Store a Byte, Halfword, Word</vt:lpstr>
      <vt:lpstr>Load a Byte, Half-word, Word (Little-Endian)</vt:lpstr>
      <vt:lpstr>Sign Extension (Little-Endian)</vt:lpstr>
      <vt:lpstr> Address Modes: Offset in Register</vt:lpstr>
      <vt:lpstr> Address Modes: Immediate Offset</vt:lpstr>
      <vt:lpstr>Addressing Mode:  Pre-index vs Post-index</vt:lpstr>
      <vt:lpstr>Pre-index</vt:lpstr>
      <vt:lpstr>Pre-index</vt:lpstr>
      <vt:lpstr>Accessing an Array</vt:lpstr>
      <vt:lpstr>Post-index</vt:lpstr>
      <vt:lpstr>Post-index</vt:lpstr>
      <vt:lpstr>Pre-index with Update</vt:lpstr>
      <vt:lpstr>Pre-index with Update</vt:lpstr>
      <vt:lpstr>Summary of Pre-index and Post-index</vt:lpstr>
      <vt:lpstr>Example (Little-Endian ordering) </vt:lpstr>
      <vt:lpstr>Example ANS (Little-Endian ordering) </vt:lpstr>
      <vt:lpstr>Example (Endianness does not matter for single byte)</vt:lpstr>
      <vt:lpstr>Example ANS (Endianness does not matter for single byte)</vt:lpstr>
      <vt:lpstr>Example (Little-Endian ordering) </vt:lpstr>
      <vt:lpstr>Example ANS (Little-Endian ordering) </vt:lpstr>
      <vt:lpstr>Example (Little-Endian ordering) </vt:lpstr>
      <vt:lpstr>Example ANS (Little-Endian ordering) </vt:lpstr>
      <vt:lpstr>Example</vt:lpstr>
      <vt:lpstr>Example</vt:lpstr>
      <vt:lpstr>Addressing Modes for Load/Store Multiple Registers</vt:lpstr>
      <vt:lpstr>Load/Store Multiple Registers</vt:lpstr>
      <vt:lpstr>Store Multiple Registers</vt:lpstr>
      <vt:lpstr>Load Multiple Registers</vt:lpstr>
      <vt:lpstr>Cortex-M3 &amp; Cortex-M4 Memory Map</vt:lpstr>
      <vt:lpstr>PowerPoint Presentation</vt:lpstr>
      <vt:lpstr>PowerPoint Presentation</vt:lpstr>
      <vt:lpstr>Pseudo-instructions</vt:lpstr>
      <vt:lpstr>LDR Pseudo-instruction</vt:lpstr>
      <vt:lpstr>Summary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ARM Architecture</dc:title>
  <dc:creator>ARM Training</dc:creator>
  <cp:lastModifiedBy>Zonghua Gu</cp:lastModifiedBy>
  <cp:revision>582</cp:revision>
  <cp:lastPrinted>2025-09-18T19:32:55Z</cp:lastPrinted>
  <dcterms:created xsi:type="dcterms:W3CDTF">2014-02-12T15:59:14Z</dcterms:created>
  <dcterms:modified xsi:type="dcterms:W3CDTF">2026-03-15T19:21:04Z</dcterms:modified>
</cp:coreProperties>
</file>