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284" r:id="rId4"/>
    <p:sldId id="297" r:id="rId5"/>
    <p:sldId id="281" r:id="rId6"/>
    <p:sldId id="294" r:id="rId7"/>
    <p:sldId id="291" r:id="rId8"/>
    <p:sldId id="296" r:id="rId9"/>
    <p:sldId id="292" r:id="rId10"/>
    <p:sldId id="293" r:id="rId11"/>
    <p:sldId id="260" r:id="rId12"/>
    <p:sldId id="258" r:id="rId13"/>
    <p:sldId id="259" r:id="rId14"/>
    <p:sldId id="283" r:id="rId15"/>
    <p:sldId id="266" r:id="rId16"/>
    <p:sldId id="289" r:id="rId17"/>
    <p:sldId id="285" r:id="rId18"/>
    <p:sldId id="286" r:id="rId19"/>
    <p:sldId id="287" r:id="rId20"/>
    <p:sldId id="288" r:id="rId21"/>
    <p:sldId id="267" r:id="rId22"/>
    <p:sldId id="269" r:id="rId23"/>
    <p:sldId id="263" r:id="rId24"/>
    <p:sldId id="265" r:id="rId25"/>
    <p:sldId id="270" r:id="rId26"/>
    <p:sldId id="271" r:id="rId27"/>
    <p:sldId id="273" r:id="rId28"/>
    <p:sldId id="274" r:id="rId29"/>
    <p:sldId id="275" r:id="rId30"/>
    <p:sldId id="278" r:id="rId31"/>
    <p:sldId id="276" r:id="rId32"/>
    <p:sldId id="277" r:id="rId33"/>
    <p:sldId id="279" r:id="rId34"/>
    <p:sldId id="272" r:id="rId35"/>
    <p:sldId id="28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018B10-8310-45F1-8C11-DABE510A866C}" v="16" dt="2026-02-10T15:21:42.6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80"/>
    <p:restoredTop sz="79085" autoAdjust="0"/>
  </p:normalViewPr>
  <p:slideViewPr>
    <p:cSldViewPr>
      <p:cViewPr>
        <p:scale>
          <a:sx n="75" d="100"/>
          <a:sy n="75" d="100"/>
        </p:scale>
        <p:origin x="384" y="-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custSel addSld delSld modSld">
      <pc:chgData name="Zonghua Gu" userId="9a7e1853e1951ef5" providerId="LiveId" clId="{CF1FAA12-072C-4ED5-BA76-0FFFAEFDB88A}" dt="2026-02-10T15:51:16.478" v="1114" actId="20577"/>
      <pc:docMkLst>
        <pc:docMk/>
      </pc:docMkLst>
      <pc:sldChg chg="modSp mod">
        <pc:chgData name="Zonghua Gu" userId="9a7e1853e1951ef5" providerId="LiveId" clId="{CF1FAA12-072C-4ED5-BA76-0FFFAEFDB88A}" dt="2026-02-10T15:07:33.008" v="766" actId="20577"/>
        <pc:sldMkLst>
          <pc:docMk/>
          <pc:sldMk cId="3048144614" sldId="258"/>
        </pc:sldMkLst>
        <pc:spChg chg="mod">
          <ac:chgData name="Zonghua Gu" userId="9a7e1853e1951ef5" providerId="LiveId" clId="{CF1FAA12-072C-4ED5-BA76-0FFFAEFDB88A}" dt="2026-02-10T15:07:33.008" v="766" actId="20577"/>
          <ac:spMkLst>
            <pc:docMk/>
            <pc:sldMk cId="3048144614" sldId="258"/>
            <ac:spMk id="4" creationId="{9A19A7A8-C81D-394E-BDB0-8F224A85A401}"/>
          </ac:spMkLst>
        </pc:spChg>
      </pc:sldChg>
      <pc:sldChg chg="addSp modSp mod">
        <pc:chgData name="Zonghua Gu" userId="9a7e1853e1951ef5" providerId="LiveId" clId="{CF1FAA12-072C-4ED5-BA76-0FFFAEFDB88A}" dt="2026-02-10T15:09:48.223" v="845" actId="20577"/>
        <pc:sldMkLst>
          <pc:docMk/>
          <pc:sldMk cId="3048144614" sldId="259"/>
        </pc:sldMkLst>
        <pc:spChg chg="add mod">
          <ac:chgData name="Zonghua Gu" userId="9a7e1853e1951ef5" providerId="LiveId" clId="{CF1FAA12-072C-4ED5-BA76-0FFFAEFDB88A}" dt="2026-02-10T15:09:48.223" v="845" actId="20577"/>
          <ac:spMkLst>
            <pc:docMk/>
            <pc:sldMk cId="3048144614" sldId="259"/>
            <ac:spMk id="5" creationId="{1840CF01-4F3A-3A49-0C1F-EEBBC5A22AF1}"/>
          </ac:spMkLst>
        </pc:spChg>
        <pc:picChg chg="add mod">
          <ac:chgData name="Zonghua Gu" userId="9a7e1853e1951ef5" providerId="LiveId" clId="{CF1FAA12-072C-4ED5-BA76-0FFFAEFDB88A}" dt="2026-02-10T14:59:40.716" v="700" actId="1038"/>
          <ac:picMkLst>
            <pc:docMk/>
            <pc:sldMk cId="3048144614" sldId="259"/>
            <ac:picMk id="4" creationId="{F55AE5CA-6608-3D9A-5251-2205D9CB35A7}"/>
          </ac:picMkLst>
        </pc:picChg>
        <pc:picChg chg="mod">
          <ac:chgData name="Zonghua Gu" userId="9a7e1853e1951ef5" providerId="LiveId" clId="{CF1FAA12-072C-4ED5-BA76-0FFFAEFDB88A}" dt="2026-02-10T14:59:25.127" v="688" actId="1076"/>
          <ac:picMkLst>
            <pc:docMk/>
            <pc:sldMk cId="3048144614" sldId="259"/>
            <ac:picMk id="3074" creationId="{00000000-0000-0000-0000-000000000000}"/>
          </ac:picMkLst>
        </pc:picChg>
      </pc:sldChg>
      <pc:sldChg chg="addSp modSp mod">
        <pc:chgData name="Zonghua Gu" userId="9a7e1853e1951ef5" providerId="LiveId" clId="{CF1FAA12-072C-4ED5-BA76-0FFFAEFDB88A}" dt="2026-02-10T15:23:30.226" v="1090" actId="313"/>
        <pc:sldMkLst>
          <pc:docMk/>
          <pc:sldMk cId="3721319358" sldId="263"/>
        </pc:sldMkLst>
        <pc:spChg chg="add mod">
          <ac:chgData name="Zonghua Gu" userId="9a7e1853e1951ef5" providerId="LiveId" clId="{CF1FAA12-072C-4ED5-BA76-0FFFAEFDB88A}" dt="2026-02-10T15:23:30.226" v="1090" actId="313"/>
          <ac:spMkLst>
            <pc:docMk/>
            <pc:sldMk cId="3721319358" sldId="263"/>
            <ac:spMk id="5" creationId="{6D7D5DD0-0221-C203-84B7-D2E3CE23F1F9}"/>
          </ac:spMkLst>
        </pc:spChg>
      </pc:sldChg>
      <pc:sldChg chg="modSp mod">
        <pc:chgData name="Zonghua Gu" userId="9a7e1853e1951ef5" providerId="LiveId" clId="{CF1FAA12-072C-4ED5-BA76-0FFFAEFDB88A}" dt="2026-02-10T14:49:56.035" v="687" actId="20577"/>
        <pc:sldMkLst>
          <pc:docMk/>
          <pc:sldMk cId="306526086" sldId="281"/>
        </pc:sldMkLst>
        <pc:spChg chg="mod">
          <ac:chgData name="Zonghua Gu" userId="9a7e1853e1951ef5" providerId="LiveId" clId="{CF1FAA12-072C-4ED5-BA76-0FFFAEFDB88A}" dt="2026-02-10T14:49:56.035" v="687" actId="20577"/>
          <ac:spMkLst>
            <pc:docMk/>
            <pc:sldMk cId="306526086" sldId="281"/>
            <ac:spMk id="6" creationId="{831F2802-4C4D-7442-88B9-9C9EBE0D3D45}"/>
          </ac:spMkLst>
        </pc:spChg>
      </pc:sldChg>
      <pc:sldChg chg="modSp mod">
        <pc:chgData name="Zonghua Gu" userId="9a7e1853e1951ef5" providerId="LiveId" clId="{CF1FAA12-072C-4ED5-BA76-0FFFAEFDB88A}" dt="2026-02-10T15:51:16.478" v="1114" actId="20577"/>
        <pc:sldMkLst>
          <pc:docMk/>
          <pc:sldMk cId="1082350610" sldId="293"/>
        </pc:sldMkLst>
        <pc:spChg chg="mod">
          <ac:chgData name="Zonghua Gu" userId="9a7e1853e1951ef5" providerId="LiveId" clId="{CF1FAA12-072C-4ED5-BA76-0FFFAEFDB88A}" dt="2026-02-10T15:51:16.478" v="1114" actId="20577"/>
          <ac:spMkLst>
            <pc:docMk/>
            <pc:sldMk cId="1082350610" sldId="293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F56A7-3CDE-194F-B9AF-D598FBBF198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097CB-F954-3545-B5D0-357D0C1748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406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2AD58-60CE-E948-9CBA-0BD7030FC28E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4DF53-3DD3-9F45-9E7E-472B96F1AB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638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8E8B2B42-CBC2-7D4E-BA50-0E7F29B4DAAB}" type="datetime1">
              <a:rPr lang="en-US" smtClean="0"/>
              <a:t>2/10/2026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Rectangle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Rectangle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Rectangle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97D1259-3A46-254C-ADDB-B5DA4F1DF3DA}" type="datetime1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CA104EC-54AA-E04F-BDC0-22B4E8892699}" type="datetime1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9E6F060-20EB-3246-9088-08BF5F1271DE}" type="datetime1">
              <a:rPr lang="en-US" smtClean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pPr eaLnBrk="1" latinLnBrk="0" hangingPunct="1"/>
            <a:fld id="{34C82E41-DA7E-CA4C-823B-C759BEA16CE8}" type="datetime1">
              <a:rPr lang="en-US" smtClean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500C8B0-EB1A-0A41-B839-C4B99CD2225A}" type="datetime1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4F16605B-D952-1149-A111-28A5633BAE48}" type="datetime1">
              <a:rPr lang="en-US" smtClean="0"/>
              <a:t>2/10/2026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1109A1C-29B2-B04E-8365-C9D22C4AE842}" type="datetime1">
              <a:rPr lang="en-US" smtClean="0"/>
              <a:t>2/10/2026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E417B6-A42B-064A-8677-46C55C4F613A}" type="datetime1">
              <a:rPr lang="en-US" smtClean="0"/>
              <a:t>2/10/2026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DE76F5AD-3F1F-7141-BC8A-012C5728BE2D}" type="datetime1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9FA12B8-739E-4D47-A14C-180C3BC10865}" type="datetime1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CDD18CD8-E404-844E-A4BD-DF69B8E5881E}" type="datetime1">
              <a:rPr lang="en-US" smtClean="0"/>
              <a:t>2/10/2026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eece.maine.edu/~zhu/boo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iff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Z. Gu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Spring 2026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431631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0" y="1905000"/>
            <a:ext cx="5034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3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ARM Instruction Set Architecture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</a:t>
            </a:fld>
            <a:endParaRPr kumimoji="0"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AF2752-E869-44D3-259E-876E866AF15A}"/>
              </a:ext>
            </a:extLst>
          </p:cNvPr>
          <p:cNvSpPr txBox="1"/>
          <p:nvPr/>
        </p:nvSpPr>
        <p:spPr>
          <a:xfrm>
            <a:off x="2334738" y="6321031"/>
            <a:ext cx="7725724" cy="461665"/>
          </a:xfrm>
          <a:prstGeom prst="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Acknowledgement: Lecture slides based on Embedded Systems with ARM Cortex-M Microcontrollers in Assembly Language and C, University of Maine 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  <a:hlinkClick r:id="rId2"/>
              </a:rPr>
              <a:t>https://web.eece.maine.edu/~zhu/book/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 </a:t>
            </a:r>
            <a:endParaRPr lang="en-SE" sz="1200" dirty="0">
              <a:solidFill>
                <a:schemeClr val="tx1"/>
              </a:solidFill>
              <a:latin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683281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Processor Registers vs Peripheral Registers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Processor can directly access processor registers</a:t>
            </a:r>
          </a:p>
          <a:p>
            <a:pPr lvl="1"/>
            <a:r>
              <a:rPr lang="en-US" dirty="0">
                <a:latin typeface="Consolas" panose="020B0609020204030204" pitchFamily="49" charset="0"/>
              </a:rPr>
              <a:t>ADD r3,r1,r0   ; r3 = r1 + r0</a:t>
            </a:r>
          </a:p>
          <a:p>
            <a:pPr lvl="1"/>
            <a:endParaRPr lang="en-US" dirty="0">
              <a:latin typeface="Consolas" panose="020B0609020204030204" pitchFamily="49" charset="0"/>
            </a:endParaRPr>
          </a:p>
          <a:p>
            <a:r>
              <a:rPr lang="en-US" dirty="0"/>
              <a:t>Processor accesses peripheral registers via memory mapped I/O</a:t>
            </a:r>
          </a:p>
          <a:p>
            <a:pPr lvl="1"/>
            <a:r>
              <a:rPr lang="en-US" dirty="0"/>
              <a:t>Each peripheral register is assigned a fixed memory address at the chip design stage</a:t>
            </a:r>
          </a:p>
          <a:p>
            <a:pPr lvl="1"/>
            <a:r>
              <a:rPr lang="en-US" dirty="0"/>
              <a:t>Processor treats peripherals registers the same as data memory, and uses load/store instructions to read from/write </a:t>
            </a:r>
            <a:r>
              <a:rPr lang="en-US"/>
              <a:t>to them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350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</a:t>
            </a:r>
            <a:r>
              <a:rPr lang="en-US" i="1" dirty="0"/>
              <a:t>vs</a:t>
            </a:r>
            <a:r>
              <a:rPr lang="en-US" dirty="0"/>
              <a:t> Assembly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11</a:t>
            </a:fld>
            <a:endParaRPr kumimoji="0"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447800"/>
            <a:ext cx="8692337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112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Load-Modify-Store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648" y="1295400"/>
            <a:ext cx="815767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19A7A8-C81D-394E-BDB0-8F224A85A401}"/>
              </a:ext>
            </a:extLst>
          </p:cNvPr>
          <p:cNvSpPr txBox="1"/>
          <p:nvPr/>
        </p:nvSpPr>
        <p:spPr>
          <a:xfrm>
            <a:off x="2136648" y="4876801"/>
            <a:ext cx="480900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Translating C to assembly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Load</a:t>
            </a:r>
            <a:r>
              <a:rPr lang="en-US" dirty="0"/>
              <a:t> values from memory into registers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Modify </a:t>
            </a:r>
            <a:r>
              <a:rPr lang="en-US" dirty="0"/>
              <a:t>value by applying arithmetic operations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</a:rPr>
              <a:t>Store</a:t>
            </a:r>
            <a:r>
              <a:rPr lang="en-US" dirty="0"/>
              <a:t> result from register to memory </a:t>
            </a:r>
          </a:p>
          <a:p>
            <a:pPr>
              <a:buClr>
                <a:schemeClr val="tx1"/>
              </a:buClr>
            </a:pPr>
            <a:r>
              <a:rPr lang="en-US" dirty="0"/>
              <a:t>x=-2 before addition, x=-1 after addition.</a:t>
            </a:r>
          </a:p>
        </p:txBody>
      </p:sp>
    </p:spTree>
    <p:extLst>
      <p:ext uri="{BB962C8B-B14F-4D97-AF65-F5344CB8AC3E}">
        <p14:creationId xmlns:p14="http://schemas.microsoft.com/office/powerpoint/2010/main" val="3048144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Load-Modify-Store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13</a:t>
            </a:fld>
            <a:endParaRPr kumimoji="0"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670" y="1223296"/>
            <a:ext cx="6505735" cy="5133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F55AE5CA-6608-3D9A-5251-2205D9CB35A7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7" y="2743200"/>
            <a:ext cx="5339795" cy="2543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40CF01-4F3A-3A49-0C1F-EEBBC5A22AF1}"/>
              </a:ext>
            </a:extLst>
          </p:cNvPr>
          <p:cNvSpPr txBox="1"/>
          <p:nvPr/>
        </p:nvSpPr>
        <p:spPr>
          <a:xfrm>
            <a:off x="425953" y="1521739"/>
            <a:ext cx="4616841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x is initialized to -2 = 0xFFFFFFFE</a:t>
            </a:r>
          </a:p>
          <a:p>
            <a:r>
              <a:rPr lang="en-US" sz="2400" dirty="0"/>
              <a:t>After addition, x = -1 = 0xFFFFFFFF</a:t>
            </a:r>
          </a:p>
        </p:txBody>
      </p:sp>
    </p:spTree>
    <p:extLst>
      <p:ext uri="{BB962C8B-B14F-4D97-AF65-F5344CB8AC3E}">
        <p14:creationId xmlns:p14="http://schemas.microsoft.com/office/powerpoint/2010/main" val="3048144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ARM Cortex-M4 Organization (STM32L4)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14</a:t>
            </a:fld>
            <a:endParaRPr kumimoji="0"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198959" y="5987018"/>
            <a:ext cx="1794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System-on-a-chip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03" y="1219200"/>
            <a:ext cx="11277537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857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Instructions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15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09600" y="1447800"/>
            <a:ext cx="10972800" cy="4556760"/>
          </a:xfrm>
        </p:spPr>
        <p:txBody>
          <a:bodyPr/>
          <a:lstStyle/>
          <a:p>
            <a:r>
              <a:rPr lang="en-US" dirty="0"/>
              <a:t>Arithmetic and logic</a:t>
            </a:r>
          </a:p>
          <a:p>
            <a:pPr lvl="1"/>
            <a:r>
              <a:rPr lang="en-US" dirty="0"/>
              <a:t>Add, Subtract, Multiply, Divide, Shift, Rotate</a:t>
            </a:r>
          </a:p>
          <a:p>
            <a:r>
              <a:rPr lang="en-US" dirty="0"/>
              <a:t>Data movement</a:t>
            </a:r>
          </a:p>
          <a:p>
            <a:pPr lvl="1"/>
            <a:r>
              <a:rPr lang="en-US" dirty="0"/>
              <a:t>Load, Store, Move</a:t>
            </a:r>
          </a:p>
          <a:p>
            <a:r>
              <a:rPr lang="en-US" dirty="0"/>
              <a:t>Compare and branch</a:t>
            </a:r>
          </a:p>
          <a:p>
            <a:pPr lvl="1"/>
            <a:r>
              <a:rPr lang="en-US" dirty="0"/>
              <a:t>Compare, Test, If-then, Branch, compare and branch on zero</a:t>
            </a:r>
          </a:p>
          <a:p>
            <a:r>
              <a:rPr lang="en-US" dirty="0"/>
              <a:t>Miscellaneous</a:t>
            </a:r>
          </a:p>
          <a:p>
            <a:pPr lvl="1"/>
            <a:r>
              <a:rPr lang="en-US" dirty="0"/>
              <a:t>Breakpoints, wait for events, interrupt enable/disable, data memory barrier, data synchronization barrier</a:t>
            </a:r>
          </a:p>
        </p:txBody>
      </p:sp>
    </p:spTree>
    <p:extLst>
      <p:ext uri="{BB962C8B-B14F-4D97-AF65-F5344CB8AC3E}">
        <p14:creationId xmlns:p14="http://schemas.microsoft.com/office/powerpoint/2010/main" val="1300065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Instruction Format: Labels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16</a:t>
            </a:fld>
            <a:endParaRPr kumimoji="0"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47091049"/>
              </p:ext>
            </p:extLst>
          </p:nvPr>
        </p:nvGraphicFramePr>
        <p:xfrm>
          <a:off x="1978573" y="1586383"/>
          <a:ext cx="8371069" cy="3048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71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label   mnemonic operand1, operand2, operand3  ; comments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177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Instruction Format: Labels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17</a:t>
            </a:fld>
            <a:endParaRPr kumimoji="0"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0589940"/>
              </p:ext>
            </p:extLst>
          </p:nvPr>
        </p:nvGraphicFramePr>
        <p:xfrm>
          <a:off x="1978573" y="1586383"/>
          <a:ext cx="8371069" cy="3048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71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label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mnemonic operand1, operand2, operand3  ; comments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Content Placeholder 3"/>
          <p:cNvSpPr txBox="1">
            <a:spLocks/>
          </p:cNvSpPr>
          <p:nvPr/>
        </p:nvSpPr>
        <p:spPr>
          <a:xfrm>
            <a:off x="609600" y="2334566"/>
            <a:ext cx="8534400" cy="1322585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Place marker, marking the memory address of the current instruction</a:t>
            </a:r>
          </a:p>
          <a:p>
            <a:r>
              <a:rPr lang="en-US" sz="2000" dirty="0"/>
              <a:t>Used by branch instructions to implement </a:t>
            </a:r>
            <a:r>
              <a:rPr lang="en-US" sz="2000" b="1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if-then </a:t>
            </a:r>
            <a:r>
              <a:rPr lang="en-US" sz="2000" dirty="0"/>
              <a:t>or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goto</a:t>
            </a:r>
            <a:endParaRPr lang="en-US" sz="2000" b="1" dirty="0">
              <a:solidFill>
                <a:srgbClr val="0000FF"/>
              </a:solidFill>
            </a:endParaRPr>
          </a:p>
          <a:p>
            <a:r>
              <a:rPr lang="en-US" sz="2000" dirty="0"/>
              <a:t>Must be unique</a:t>
            </a:r>
          </a:p>
        </p:txBody>
      </p:sp>
    </p:spTree>
    <p:extLst>
      <p:ext uri="{BB962C8B-B14F-4D97-AF65-F5344CB8AC3E}">
        <p14:creationId xmlns:p14="http://schemas.microsoft.com/office/powerpoint/2010/main" val="1229670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Instruction Format: Mnemonic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18</a:t>
            </a:fld>
            <a:endParaRPr kumimoji="0"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24264907"/>
              </p:ext>
            </p:extLst>
          </p:nvPr>
        </p:nvGraphicFramePr>
        <p:xfrm>
          <a:off x="1978573" y="1586383"/>
          <a:ext cx="8371069" cy="3048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71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label  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mnemonic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operand1, operand2, operand3  ; comments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Content Placeholder 3"/>
          <p:cNvSpPr txBox="1">
            <a:spLocks/>
          </p:cNvSpPr>
          <p:nvPr/>
        </p:nvSpPr>
        <p:spPr>
          <a:xfrm>
            <a:off x="609600" y="2372666"/>
            <a:ext cx="8534400" cy="1322585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The name of the instruction</a:t>
            </a:r>
          </a:p>
          <a:p>
            <a:r>
              <a:rPr lang="en-US" sz="2000" dirty="0"/>
              <a:t>Operation to be performed by processor core</a:t>
            </a:r>
          </a:p>
        </p:txBody>
      </p:sp>
    </p:spTree>
    <p:extLst>
      <p:ext uri="{BB962C8B-B14F-4D97-AF65-F5344CB8AC3E}">
        <p14:creationId xmlns:p14="http://schemas.microsoft.com/office/powerpoint/2010/main" val="4208436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Instruction Format: Operands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19</a:t>
            </a:fld>
            <a:endParaRPr kumimoji="0"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61409767"/>
              </p:ext>
            </p:extLst>
          </p:nvPr>
        </p:nvGraphicFramePr>
        <p:xfrm>
          <a:off x="1600200" y="1257300"/>
          <a:ext cx="8371069" cy="3048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71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label   mnemonic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operand1, operand2, operand3 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comments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Content Placeholder 3"/>
          <p:cNvSpPr txBox="1">
            <a:spLocks/>
          </p:cNvSpPr>
          <p:nvPr/>
        </p:nvSpPr>
        <p:spPr>
          <a:xfrm>
            <a:off x="632460" y="1763515"/>
            <a:ext cx="10061027" cy="4173735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Operands</a:t>
            </a:r>
          </a:p>
          <a:p>
            <a:pPr lvl="1"/>
            <a:r>
              <a:rPr lang="en-US" sz="1600" dirty="0"/>
              <a:t>Registers</a:t>
            </a:r>
          </a:p>
          <a:p>
            <a:pPr lvl="1"/>
            <a:r>
              <a:rPr lang="en-US" sz="1600" dirty="0"/>
              <a:t>Constants (called </a:t>
            </a:r>
            <a:r>
              <a:rPr lang="en-US" sz="1600" i="1" dirty="0">
                <a:solidFill>
                  <a:srgbClr val="0000FF"/>
                </a:solidFill>
              </a:rPr>
              <a:t>immediate values</a:t>
            </a:r>
            <a:r>
              <a:rPr lang="en-US" sz="1600" dirty="0"/>
              <a:t>)</a:t>
            </a:r>
          </a:p>
          <a:p>
            <a:r>
              <a:rPr lang="en-US" sz="1800" dirty="0"/>
              <a:t>Number of operands varies</a:t>
            </a:r>
          </a:p>
          <a:p>
            <a:pPr lvl="1"/>
            <a:r>
              <a:rPr lang="en-US" sz="1600" dirty="0"/>
              <a:t>No operands:      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DSB</a:t>
            </a:r>
            <a:endParaRPr lang="en-US" sz="1600" dirty="0"/>
          </a:p>
          <a:p>
            <a:pPr lvl="1"/>
            <a:r>
              <a:rPr lang="en-US" sz="1600" dirty="0"/>
              <a:t>One operand:      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BX LR</a:t>
            </a:r>
            <a:endParaRPr lang="en-US" sz="1600" dirty="0"/>
          </a:p>
          <a:p>
            <a:pPr lvl="1"/>
            <a:r>
              <a:rPr lang="en-US" sz="1600" dirty="0"/>
              <a:t>Two operands:     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 R1, R2</a:t>
            </a:r>
            <a:endParaRPr lang="en-US" sz="1600" dirty="0"/>
          </a:p>
          <a:p>
            <a:pPr lvl="1"/>
            <a:r>
              <a:rPr lang="en-US" sz="1600" dirty="0"/>
              <a:t>Three operands: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R1, R2, R3</a:t>
            </a:r>
          </a:p>
          <a:p>
            <a:pPr lvl="1"/>
            <a:r>
              <a:rPr lang="en-US" sz="1600" dirty="0"/>
              <a:t>Four operands:    </a:t>
            </a:r>
            <a:r>
              <a:rPr lang="en-US" sz="1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MLA R1, R2, R3, R4</a:t>
            </a:r>
            <a:endParaRPr lang="en-US" sz="1600" dirty="0"/>
          </a:p>
          <a:p>
            <a:r>
              <a:rPr lang="en-US" sz="1800" dirty="0"/>
              <a:t>Normally</a:t>
            </a:r>
            <a:endParaRPr lang="en-US" sz="2400" dirty="0"/>
          </a:p>
          <a:p>
            <a:pPr lvl="1"/>
            <a:r>
              <a:rPr lang="en-US" sz="1600" dirty="0">
                <a:solidFill>
                  <a:srgbClr val="0000F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operand1</a:t>
            </a:r>
            <a:r>
              <a:rPr lang="en-US" sz="1600" dirty="0"/>
              <a:t> is the destination register, and operand2 and operand3 are source operands. </a:t>
            </a:r>
          </a:p>
          <a:p>
            <a:pPr lvl="1"/>
            <a:r>
              <a:rPr lang="en-US" sz="1600" dirty="0">
                <a:solidFill>
                  <a:srgbClr val="0000FF"/>
                </a:solidFill>
              </a:rPr>
              <a:t>operand2</a:t>
            </a:r>
            <a:r>
              <a:rPr lang="en-US" sz="1600" dirty="0"/>
              <a:t> is usually a register, and the first source operand</a:t>
            </a:r>
          </a:p>
          <a:p>
            <a:pPr lvl="1"/>
            <a:r>
              <a:rPr lang="en-US" sz="1600" dirty="0">
                <a:solidFill>
                  <a:srgbClr val="0000FF"/>
                </a:solidFill>
              </a:rPr>
              <a:t>operand3</a:t>
            </a:r>
            <a:r>
              <a:rPr lang="en-US" sz="1600" dirty="0"/>
              <a:t> may be a register, an immediate number, a register shifted to a constant number of bits, or a register plus an offset (used for memory access).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39959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DA0862-F5C8-A371-5482-F7FDADAF6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11509338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077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Instruction Format: Comments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20</a:t>
            </a:fld>
            <a:endParaRPr kumimoji="0"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80326210"/>
              </p:ext>
            </p:extLst>
          </p:nvPr>
        </p:nvGraphicFramePr>
        <p:xfrm>
          <a:off x="1978573" y="1586383"/>
          <a:ext cx="8371069" cy="3048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71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label   mnemonic operand1, operand2, operand3  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comments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Content Placeholder 3"/>
          <p:cNvSpPr txBox="1">
            <a:spLocks/>
          </p:cNvSpPr>
          <p:nvPr/>
        </p:nvSpPr>
        <p:spPr>
          <a:xfrm>
            <a:off x="609600" y="2365046"/>
            <a:ext cx="8534400" cy="1322585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Everything after the semicolon (;) is a comment</a:t>
            </a:r>
          </a:p>
          <a:p>
            <a:r>
              <a:rPr lang="en-US" sz="2000" dirty="0"/>
              <a:t>Explain programmers’ intentions or assumptions </a:t>
            </a:r>
          </a:p>
        </p:txBody>
      </p:sp>
    </p:spTree>
    <p:extLst>
      <p:ext uri="{BB962C8B-B14F-4D97-AF65-F5344CB8AC3E}">
        <p14:creationId xmlns:p14="http://schemas.microsoft.com/office/powerpoint/2010/main" val="234498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Instruction Format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21</a:t>
            </a:fld>
            <a:endParaRPr kumimoji="0" lang="en-US" dirty="0"/>
          </a:p>
        </p:txBody>
      </p:sp>
      <p:graphicFrame>
        <p:nvGraphicFramePr>
          <p:cNvPr id="8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55325585"/>
              </p:ext>
            </p:extLst>
          </p:nvPr>
        </p:nvGraphicFramePr>
        <p:xfrm>
          <a:off x="1676400" y="1676400"/>
          <a:ext cx="8305800" cy="27432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30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label	mnemonic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operand1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operand2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operand3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; comments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209800" y="2721114"/>
            <a:ext cx="81512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lvl="1"/>
            <a:r>
              <a:rPr lang="pt-BR" sz="2800" dirty="0">
                <a:latin typeface="Consolas" panose="020B0609020204030204" pitchFamily="49" charset="0"/>
                <a:cs typeface="Consolas" panose="020B0609020204030204" pitchFamily="49" charset="0"/>
              </a:rPr>
              <a:t>target   ADD r0, r2, r3  ; r0 = r2 + r3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514600" y="3352800"/>
            <a:ext cx="12954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267200" y="3335676"/>
            <a:ext cx="6096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029200" y="3340813"/>
            <a:ext cx="6096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791200" y="3345950"/>
            <a:ext cx="6096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53200" y="3335676"/>
            <a:ext cx="6096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2743200" y="3352800"/>
            <a:ext cx="419100" cy="914400"/>
          </a:xfrm>
          <a:prstGeom prst="straightConnector1">
            <a:avLst/>
          </a:prstGeom>
          <a:ln w="127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37668" y="4278868"/>
            <a:ext cx="61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label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4152900" y="3352800"/>
            <a:ext cx="419100" cy="914400"/>
          </a:xfrm>
          <a:prstGeom prst="straightConnector1">
            <a:avLst/>
          </a:prstGeom>
          <a:ln w="127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581401" y="4293692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mnemonic</a:t>
            </a:r>
          </a:p>
        </p:txBody>
      </p:sp>
      <p:cxnSp>
        <p:nvCxnSpPr>
          <p:cNvPr id="23" name="Straight Arrow Connector 22"/>
          <p:cNvCxnSpPr>
            <a:stCxn id="28" idx="0"/>
          </p:cNvCxnSpPr>
          <p:nvPr/>
        </p:nvCxnSpPr>
        <p:spPr>
          <a:xfrm flipV="1">
            <a:off x="5285948" y="3352800"/>
            <a:ext cx="48053" cy="914400"/>
          </a:xfrm>
          <a:prstGeom prst="straightConnector1">
            <a:avLst/>
          </a:prstGeom>
          <a:ln w="127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30" idx="0"/>
          </p:cNvCxnSpPr>
          <p:nvPr/>
        </p:nvCxnSpPr>
        <p:spPr>
          <a:xfrm flipH="1" flipV="1">
            <a:off x="6114194" y="3340814"/>
            <a:ext cx="439006" cy="926387"/>
          </a:xfrm>
          <a:prstGeom prst="straightConnector1">
            <a:avLst/>
          </a:prstGeom>
          <a:ln w="127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9" idx="0"/>
          </p:cNvCxnSpPr>
          <p:nvPr/>
        </p:nvCxnSpPr>
        <p:spPr>
          <a:xfrm flipH="1" flipV="1">
            <a:off x="6858000" y="3335676"/>
            <a:ext cx="1140432" cy="931524"/>
          </a:xfrm>
          <a:prstGeom prst="straightConnector1">
            <a:avLst/>
          </a:prstGeom>
          <a:ln w="127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9067801" y="4250076"/>
            <a:ext cx="1071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comment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0" y="4267201"/>
            <a:ext cx="1427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destination operand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91401" y="4267201"/>
            <a:ext cx="1214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source operand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86983" y="4267201"/>
            <a:ext cx="1332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source operand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7391400" y="3335676"/>
            <a:ext cx="2969670" cy="10274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6" idx="0"/>
          </p:cNvCxnSpPr>
          <p:nvPr/>
        </p:nvCxnSpPr>
        <p:spPr>
          <a:xfrm flipH="1" flipV="1">
            <a:off x="8993740" y="3345950"/>
            <a:ext cx="609624" cy="904126"/>
          </a:xfrm>
          <a:prstGeom prst="straightConnector1">
            <a:avLst/>
          </a:prstGeom>
          <a:ln w="127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4451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Instruction Format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22</a:t>
            </a:fld>
            <a:endParaRPr kumimoji="0"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49477667"/>
              </p:ext>
            </p:extLst>
          </p:nvPr>
        </p:nvGraphicFramePr>
        <p:xfrm>
          <a:off x="1676400" y="1676400"/>
          <a:ext cx="9296400" cy="27432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929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label	mnemonic operand1, operand2, operand3    ; comments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Content Placeholder 3"/>
          <p:cNvSpPr txBox="1">
            <a:spLocks/>
          </p:cNvSpPr>
          <p:nvPr/>
        </p:nvSpPr>
        <p:spPr>
          <a:xfrm>
            <a:off x="2057400" y="2667000"/>
            <a:ext cx="8229600" cy="34899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/>
              <a:t>Examples:  </a:t>
            </a:r>
            <a:r>
              <a:rPr lang="en-US" dirty="0"/>
              <a:t>Variants of the ADD instruction</a:t>
            </a:r>
            <a:endParaRPr lang="pt-BR" dirty="0"/>
          </a:p>
          <a:p>
            <a:pPr marL="274320" lvl="1" indent="0">
              <a:buNone/>
            </a:pPr>
            <a:r>
              <a:rPr lang="pt-BR" dirty="0">
                <a:latin typeface="Consolas" panose="020B0609020204030204" pitchFamily="49" charset="0"/>
                <a:cs typeface="Consolas" panose="020B0609020204030204" pitchFamily="49" charset="0"/>
              </a:rPr>
              <a:t> ADD r1, r2, r3    ; r1 = r2 + r3</a:t>
            </a:r>
          </a:p>
          <a:p>
            <a:pPr marL="274320" lvl="1" indent="0">
              <a:buNone/>
            </a:pPr>
            <a:r>
              <a:rPr lang="pt-BR" dirty="0">
                <a:latin typeface="Consolas" panose="020B0609020204030204" pitchFamily="49" charset="0"/>
                <a:cs typeface="Consolas" panose="020B0609020204030204" pitchFamily="49" charset="0"/>
              </a:rPr>
              <a:t> ADD r1, r3        ; r1 = r1 + r3</a:t>
            </a:r>
          </a:p>
          <a:p>
            <a:pPr marL="274320" lvl="1" indent="0">
              <a:buNone/>
            </a:pPr>
            <a:r>
              <a:rPr lang="pt-BR" dirty="0">
                <a:latin typeface="Consolas" panose="020B0609020204030204" pitchFamily="49" charset="0"/>
                <a:cs typeface="Consolas" panose="020B0609020204030204" pitchFamily="49" charset="0"/>
              </a:rPr>
              <a:t> ADD r1, r2, #4    ; r1 = r2 + 4</a:t>
            </a:r>
          </a:p>
          <a:p>
            <a:pPr marL="274320" lvl="1" indent="0">
              <a:buNone/>
            </a:pPr>
            <a:r>
              <a:rPr lang="pt-BR" dirty="0">
                <a:latin typeface="Consolas" panose="020B0609020204030204" pitchFamily="49" charset="0"/>
                <a:cs typeface="Consolas" panose="020B0609020204030204" pitchFamily="49" charset="0"/>
              </a:rPr>
              <a:t> ADD r1, #15       ; r1 = r1 + 15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434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Assembly Program: </a:t>
            </a:r>
            <a:br>
              <a:rPr lang="en-US" dirty="0"/>
            </a:br>
            <a:r>
              <a:rPr lang="en-US" dirty="0"/>
              <a:t>Copying a String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23</a:t>
            </a:fld>
            <a:endParaRPr kumimoji="0"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484367"/>
            <a:ext cx="7641352" cy="43068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7D5DD0-0221-C203-84B7-D2E3CE23F1F9}"/>
              </a:ext>
            </a:extLst>
          </p:cNvPr>
          <p:cNvSpPr txBox="1"/>
          <p:nvPr/>
        </p:nvSpPr>
        <p:spPr>
          <a:xfrm>
            <a:off x="6781800" y="609966"/>
            <a:ext cx="4953000" cy="16312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Label “</a:t>
            </a:r>
            <a:r>
              <a:rPr lang="en-US" sz="2000" dirty="0" err="1"/>
              <a:t>strcpy</a:t>
            </a:r>
            <a:r>
              <a:rPr lang="en-US" sz="2000" dirty="0"/>
              <a:t>” is unused in this program</a:t>
            </a:r>
          </a:p>
          <a:p>
            <a:r>
              <a:rPr lang="en-US" sz="2000" dirty="0"/>
              <a:t>Label “loop” is used by “BNE loop” to implement a loop</a:t>
            </a:r>
          </a:p>
          <a:p>
            <a:r>
              <a:rPr lang="en-US" sz="2000" dirty="0"/>
              <a:t>Label “stop” is used by “B stop” to implement an infinite loop (end of program)</a:t>
            </a:r>
          </a:p>
        </p:txBody>
      </p:sp>
    </p:spTree>
    <p:extLst>
      <p:ext uri="{BB962C8B-B14F-4D97-AF65-F5344CB8AC3E}">
        <p14:creationId xmlns:p14="http://schemas.microsoft.com/office/powerpoint/2010/main" val="3721319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Assembly Program: </a:t>
            </a:r>
            <a:br>
              <a:rPr lang="en-US" dirty="0"/>
            </a:br>
            <a:r>
              <a:rPr lang="en-US" dirty="0"/>
              <a:t>Copying a String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24</a:t>
            </a:fld>
            <a:endParaRPr kumimoji="0"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803" y="1344207"/>
            <a:ext cx="7311398" cy="488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24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Directives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25</a:t>
            </a:fld>
            <a:endParaRPr kumimoji="0"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2743200" y="2209800"/>
          <a:ext cx="7010400" cy="39014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AREA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Make a new block of data or code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ENTRY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Declare an entry point where the program execution starts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ALIGN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Align data or code to a particular memory boundary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DCB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Allocate one or more bytes (8 bits) of data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DCW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Allocate one or more half-words (16 bits) of data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DCD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Allocate one or more words (32 bits) of data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SPACE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Allocate a zeroed block of memory with a particular size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FILL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Allocate a block of memory and fill with a given value.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EQU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Give a symbol name to a numeric constant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RN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Give a symbol name to a register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EXPORT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Declare a symbol and make it referable by other source files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IMPORT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Provide a symbol defined outside the current source file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INCLUDE/GET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Include a separate source file within the current source file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PROC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Declare the start of a procedure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ENDP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Designate the end of a procedure</a:t>
                      </a:r>
                      <a:endParaRPr lang="en-US" sz="160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7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END</a:t>
                      </a: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Designate the end of a source file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19483" marR="19483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8" name="Content Placeholder 3"/>
          <p:cNvSpPr txBox="1">
            <a:spLocks/>
          </p:cNvSpPr>
          <p:nvPr/>
        </p:nvSpPr>
        <p:spPr>
          <a:xfrm>
            <a:off x="1981200" y="1219200"/>
            <a:ext cx="8229600" cy="49377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Directives are </a:t>
            </a:r>
            <a:r>
              <a:rPr lang="en-US" b="1" dirty="0">
                <a:solidFill>
                  <a:srgbClr val="C00000"/>
                </a:solidFill>
              </a:rPr>
              <a:t>NOT</a:t>
            </a:r>
            <a:r>
              <a:rPr lang="en-US" dirty="0"/>
              <a:t> instructions. Instead, they are used to provide key information for assembly.</a:t>
            </a:r>
          </a:p>
        </p:txBody>
      </p:sp>
    </p:spTree>
    <p:extLst>
      <p:ext uri="{BB962C8B-B14F-4D97-AF65-F5344CB8AC3E}">
        <p14:creationId xmlns:p14="http://schemas.microsoft.com/office/powerpoint/2010/main" val="6496716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Directive:  AREA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26</a:t>
            </a:fld>
            <a:endParaRPr kumimoji="0"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21604" y="1371600"/>
          <a:ext cx="8970196" cy="24384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970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AREA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myData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, DATA,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READWRITE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; Define a data section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Array	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DCD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1, 2, 3, 4, 5            ; Define an array with five integers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AREA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myCode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, CODE,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READONLY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; Define a code section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EXPORT  __main               ; Make __main visible to the linker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ENTRY                        ; Mark the entrance to the entire program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__main	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PROC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 ;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PROC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marks the begin of a subroutine  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...                          ; Assembly program starts here.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ENDP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 ; Mark the end of a subroutine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END                          ; Mark the end of a program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Content Placeholder 3"/>
          <p:cNvSpPr>
            <a:spLocks noGrp="1"/>
          </p:cNvSpPr>
          <p:nvPr>
            <p:ph sz="quarter" idx="1"/>
          </p:nvPr>
        </p:nvSpPr>
        <p:spPr>
          <a:xfrm>
            <a:off x="1816608" y="3924300"/>
            <a:ext cx="8839200" cy="2317750"/>
          </a:xfrm>
        </p:spPr>
        <p:txBody>
          <a:bodyPr>
            <a:noAutofit/>
          </a:bodyPr>
          <a:lstStyle/>
          <a:p>
            <a:r>
              <a:rPr lang="en-US" sz="1800" dirty="0"/>
              <a:t>The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AREA</a:t>
            </a:r>
            <a:r>
              <a:rPr lang="en-US" sz="1800" dirty="0"/>
              <a:t> directive indicates to the assembler the start of a new data or code section. </a:t>
            </a:r>
          </a:p>
          <a:p>
            <a:r>
              <a:rPr lang="en-US" sz="1800" dirty="0"/>
              <a:t>Areas are the basic independent and indivisible unit processed by the </a:t>
            </a:r>
            <a:r>
              <a:rPr lang="en-US" sz="1800" b="1" dirty="0">
                <a:solidFill>
                  <a:srgbClr val="0000FF"/>
                </a:solidFill>
              </a:rPr>
              <a:t>linker</a:t>
            </a:r>
            <a:r>
              <a:rPr lang="en-US" sz="1800" dirty="0"/>
              <a:t>. </a:t>
            </a:r>
          </a:p>
          <a:p>
            <a:r>
              <a:rPr lang="en-US" sz="1800" dirty="0"/>
              <a:t>Each area is identified by a name and areas within the same source file </a:t>
            </a:r>
            <a:r>
              <a:rPr lang="en-US" sz="1800" b="1" dirty="0">
                <a:solidFill>
                  <a:srgbClr val="0000FF"/>
                </a:solidFill>
              </a:rPr>
              <a:t>cannot share the same name.</a:t>
            </a:r>
            <a:r>
              <a:rPr lang="en-US" sz="1800" dirty="0"/>
              <a:t>  </a:t>
            </a:r>
          </a:p>
          <a:p>
            <a:r>
              <a:rPr lang="en-US" sz="1800" dirty="0"/>
              <a:t>An assembly program must have </a:t>
            </a:r>
            <a:r>
              <a:rPr lang="en-US" sz="1800" b="1" dirty="0">
                <a:solidFill>
                  <a:srgbClr val="0000FF"/>
                </a:solidFill>
              </a:rPr>
              <a:t>at least one code area</a:t>
            </a:r>
            <a:r>
              <a:rPr lang="en-US" sz="1800" dirty="0"/>
              <a:t>. </a:t>
            </a:r>
          </a:p>
          <a:p>
            <a:r>
              <a:rPr lang="en-US" sz="1800" dirty="0"/>
              <a:t>By default, a code area can only be read (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READONLY</a:t>
            </a:r>
            <a:r>
              <a:rPr lang="en-US" sz="1800" dirty="0"/>
              <a:t>) and a data area may be read from and written to (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READWRITE</a:t>
            </a:r>
            <a:r>
              <a:rPr lang="en-US" sz="1800" dirty="0"/>
              <a:t>).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296231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Directive:  ENTRY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27</a:t>
            </a:fld>
            <a:endParaRPr kumimoji="0"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21604" y="1371600"/>
          <a:ext cx="8970196" cy="24384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970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AREA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myData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, DATA,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READWRITE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; Define a data section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Array	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DCD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1, 2, 3, 4, 5            ; Define an array with five integers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AREA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myCode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, CODE,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READONLY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; Define a code section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EXPORT  __main               ; Make __main visible to the linker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ENTRY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; Mark the entrance to the entire program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__main	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PROC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 ;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PROC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marks the begin of a subroutine  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...                          ; Assembly program starts here.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ENDP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 ; Mark the end of a subroutine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END                          ; Mark the end of a program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Content Placeholder 3"/>
          <p:cNvSpPr>
            <a:spLocks noGrp="1"/>
          </p:cNvSpPr>
          <p:nvPr>
            <p:ph sz="quarter" idx="1"/>
          </p:nvPr>
        </p:nvSpPr>
        <p:spPr>
          <a:xfrm>
            <a:off x="1828800" y="4038600"/>
            <a:ext cx="8839200" cy="2042160"/>
          </a:xfrm>
        </p:spPr>
        <p:txBody>
          <a:bodyPr>
            <a:noAutofit/>
          </a:bodyPr>
          <a:lstStyle/>
          <a:p>
            <a:r>
              <a:rPr lang="en-US" sz="1800" dirty="0"/>
              <a:t>The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ENTRY</a:t>
            </a:r>
            <a:r>
              <a:rPr lang="en-US" sz="1800" dirty="0"/>
              <a:t> directive marks </a:t>
            </a:r>
            <a:r>
              <a:rPr lang="en-US" sz="1800" b="1" dirty="0">
                <a:solidFill>
                  <a:srgbClr val="0000FF"/>
                </a:solidFill>
              </a:rPr>
              <a:t>the start point </a:t>
            </a:r>
            <a:r>
              <a:rPr lang="en-US" sz="1800" dirty="0"/>
              <a:t>to execute a program. </a:t>
            </a:r>
          </a:p>
          <a:p>
            <a:r>
              <a:rPr lang="en-US" sz="1800" dirty="0"/>
              <a:t>There must be </a:t>
            </a:r>
            <a:r>
              <a:rPr lang="en-US" sz="1800" b="1" dirty="0">
                <a:solidFill>
                  <a:srgbClr val="0000FF"/>
                </a:solidFill>
              </a:rPr>
              <a:t>exactly one</a:t>
            </a:r>
            <a:r>
              <a:rPr lang="en-US" sz="1800" dirty="0">
                <a:solidFill>
                  <a:srgbClr val="0000FF"/>
                </a:solidFill>
              </a:rPr>
              <a:t>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ENTRY</a:t>
            </a:r>
            <a:r>
              <a:rPr lang="en-US" sz="1800" dirty="0"/>
              <a:t> directive in an application, no matter how many source files the application has. </a:t>
            </a:r>
          </a:p>
        </p:txBody>
      </p:sp>
    </p:spTree>
    <p:extLst>
      <p:ext uri="{BB962C8B-B14F-4D97-AF65-F5344CB8AC3E}">
        <p14:creationId xmlns:p14="http://schemas.microsoft.com/office/powerpoint/2010/main" val="39984976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Directive:  END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28</a:t>
            </a:fld>
            <a:endParaRPr kumimoji="0"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21604" y="1371600"/>
          <a:ext cx="8970196" cy="24384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970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AREA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myData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, DATA,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READWRITE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; Define a data section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Array	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DCD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1, 2, 3, 4, 5            ; Define an array with five integers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AREA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myCode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, CODE,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READONLY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; Define a code section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EXPORT  __main               ; Make __main visible to the linker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ENTRY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; Mark the entrance to the entire program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__main	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PROC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 ;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PROC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marks the begin of a subroutine  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...                          ; Assembly program starts here.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ENDP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 ; Mark the end of a subroutine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END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  ; Mark the end of a program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Content Placeholder 3"/>
          <p:cNvSpPr>
            <a:spLocks noGrp="1"/>
          </p:cNvSpPr>
          <p:nvPr>
            <p:ph sz="quarter" idx="1"/>
          </p:nvPr>
        </p:nvSpPr>
        <p:spPr>
          <a:xfrm>
            <a:off x="1828800" y="4038600"/>
            <a:ext cx="8839200" cy="2042160"/>
          </a:xfrm>
        </p:spPr>
        <p:txBody>
          <a:bodyPr>
            <a:noAutofit/>
          </a:bodyPr>
          <a:lstStyle/>
          <a:p>
            <a:r>
              <a:rPr lang="en-US" sz="1800" dirty="0"/>
              <a:t>The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en-US" sz="1800" dirty="0"/>
              <a:t> directive indicates the end of a source file. </a:t>
            </a:r>
          </a:p>
          <a:p>
            <a:r>
              <a:rPr lang="en-US" sz="1800" dirty="0"/>
              <a:t>Each assembly program must end with this directive.</a:t>
            </a:r>
          </a:p>
        </p:txBody>
      </p:sp>
    </p:spTree>
    <p:extLst>
      <p:ext uri="{BB962C8B-B14F-4D97-AF65-F5344CB8AC3E}">
        <p14:creationId xmlns:p14="http://schemas.microsoft.com/office/powerpoint/2010/main" val="253214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Directive:  </a:t>
            </a:r>
            <a:r>
              <a:rPr lang="en-US" dirty="0" err="1"/>
              <a:t>PROC</a:t>
            </a:r>
            <a:r>
              <a:rPr lang="en-US" dirty="0"/>
              <a:t> and </a:t>
            </a:r>
            <a:r>
              <a:rPr lang="en-US" dirty="0" err="1"/>
              <a:t>ENDP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29</a:t>
            </a:fld>
            <a:endParaRPr kumimoji="0"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21604" y="1371600"/>
          <a:ext cx="8970196" cy="24384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970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AREA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myData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, DATA,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READWRITE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; Define a data section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Array	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DCD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1, 2, 3, 4, 5            ; Define an array with five integers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AREA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myCode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, CODE,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READONLY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; Define a code section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EXPORT  __main               ; Make __main visible to the linker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ENTRY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; Mark the entrance to the entire program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__main	 </a:t>
                      </a: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PROC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 ;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PROC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marks the begin of a subroutine  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...                          ; Assembly program starts here.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ENDP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 ; Mark the end of a subroutine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END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  ; Mark the end of a program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Content Placeholder 3"/>
          <p:cNvSpPr>
            <a:spLocks noGrp="1"/>
          </p:cNvSpPr>
          <p:nvPr>
            <p:ph sz="quarter" idx="1"/>
          </p:nvPr>
        </p:nvSpPr>
        <p:spPr>
          <a:xfrm>
            <a:off x="1828800" y="4038600"/>
            <a:ext cx="8839200" cy="2042160"/>
          </a:xfrm>
        </p:spPr>
        <p:txBody>
          <a:bodyPr>
            <a:noAutofit/>
          </a:bodyPr>
          <a:lstStyle/>
          <a:p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PROC</a:t>
            </a:r>
            <a:r>
              <a:rPr lang="en-US" sz="1800" dirty="0"/>
              <a:t> and </a:t>
            </a:r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ENDP</a:t>
            </a:r>
            <a:r>
              <a:rPr lang="en-US" sz="1800" dirty="0"/>
              <a:t> are to mark the start and end of a function (also called subroutine or procedure). </a:t>
            </a:r>
          </a:p>
          <a:p>
            <a:r>
              <a:rPr lang="en-US" sz="1800" dirty="0"/>
              <a:t>A single source file can contain multiple subroutines, with each of them defined by a pair of </a:t>
            </a:r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PROC</a:t>
            </a:r>
            <a:r>
              <a:rPr lang="en-US" sz="1800" dirty="0"/>
              <a:t> and </a:t>
            </a:r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ENDP</a:t>
            </a:r>
            <a:r>
              <a:rPr lang="en-US" sz="1800" dirty="0"/>
              <a:t>. </a:t>
            </a:r>
          </a:p>
          <a:p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PROC</a:t>
            </a:r>
            <a:r>
              <a:rPr lang="en-US" sz="1800" dirty="0"/>
              <a:t> and </a:t>
            </a:r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ENDP</a:t>
            </a:r>
            <a:r>
              <a:rPr lang="en-US" sz="1800" dirty="0"/>
              <a:t> cannot be nested. We cannot define a function within another function.</a:t>
            </a:r>
          </a:p>
        </p:txBody>
      </p:sp>
    </p:spTree>
    <p:extLst>
      <p:ext uri="{BB962C8B-B14F-4D97-AF65-F5344CB8AC3E}">
        <p14:creationId xmlns:p14="http://schemas.microsoft.com/office/powerpoint/2010/main" val="597241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Processors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816863" y="1183222"/>
            <a:ext cx="5795215" cy="5334000"/>
          </a:xfrm>
        </p:spPr>
        <p:txBody>
          <a:bodyPr>
            <a:normAutofit/>
          </a:bodyPr>
          <a:lstStyle/>
          <a:p>
            <a:r>
              <a:rPr lang="en-GB" sz="2400" dirty="0"/>
              <a:t>ARM Cortex-</a:t>
            </a:r>
            <a:r>
              <a:rPr lang="en-GB" sz="2400" dirty="0">
                <a:solidFill>
                  <a:srgbClr val="FF0000"/>
                </a:solidFill>
              </a:rPr>
              <a:t>A</a:t>
            </a:r>
            <a:r>
              <a:rPr lang="en-GB" sz="2400" dirty="0"/>
              <a:t> family:</a:t>
            </a:r>
          </a:p>
          <a:p>
            <a:pPr lvl="1"/>
            <a:r>
              <a:rPr lang="en-GB" sz="2000" b="1" dirty="0">
                <a:solidFill>
                  <a:srgbClr val="FF0000"/>
                </a:solidFill>
              </a:rPr>
              <a:t>A</a:t>
            </a:r>
            <a:r>
              <a:rPr lang="en-GB" sz="2000" dirty="0"/>
              <a:t>pplications processors </a:t>
            </a:r>
          </a:p>
          <a:p>
            <a:pPr lvl="1"/>
            <a:r>
              <a:rPr lang="en-GB" sz="2000" dirty="0"/>
              <a:t>Support OS and high-performance applications</a:t>
            </a:r>
          </a:p>
          <a:p>
            <a:pPr lvl="1"/>
            <a:r>
              <a:rPr lang="en-GB" sz="2000" dirty="0"/>
              <a:t>Such as Smartphones, Smart TV</a:t>
            </a:r>
          </a:p>
          <a:p>
            <a:r>
              <a:rPr lang="en-GB" sz="2400" dirty="0"/>
              <a:t>ARM Cortex-</a:t>
            </a:r>
            <a:r>
              <a:rPr lang="en-GB" sz="2400" dirty="0">
                <a:solidFill>
                  <a:srgbClr val="FF0000"/>
                </a:solidFill>
              </a:rPr>
              <a:t>R</a:t>
            </a:r>
            <a:r>
              <a:rPr lang="en-GB" sz="2400" dirty="0"/>
              <a:t> family:</a:t>
            </a:r>
          </a:p>
          <a:p>
            <a:pPr lvl="1"/>
            <a:r>
              <a:rPr lang="en-GB" sz="2000" b="1" dirty="0">
                <a:solidFill>
                  <a:srgbClr val="FF0000"/>
                </a:solidFill>
              </a:rPr>
              <a:t>R</a:t>
            </a:r>
            <a:r>
              <a:rPr lang="en-GB" sz="2000" dirty="0"/>
              <a:t>eal-time processors with high performance and high reliability</a:t>
            </a:r>
          </a:p>
          <a:p>
            <a:pPr lvl="1"/>
            <a:r>
              <a:rPr lang="en-GB" sz="2000" dirty="0"/>
              <a:t>Support real-time processing and mission-critical control</a:t>
            </a:r>
          </a:p>
          <a:p>
            <a:r>
              <a:rPr lang="en-GB" sz="2400" dirty="0"/>
              <a:t>ARM Cortex-</a:t>
            </a:r>
            <a:r>
              <a:rPr lang="en-GB" sz="2400" dirty="0">
                <a:solidFill>
                  <a:srgbClr val="FF0000"/>
                </a:solidFill>
              </a:rPr>
              <a:t>M</a:t>
            </a:r>
            <a:r>
              <a:rPr lang="en-GB" sz="2400" dirty="0"/>
              <a:t> family:</a:t>
            </a:r>
          </a:p>
          <a:p>
            <a:pPr lvl="1"/>
            <a:r>
              <a:rPr lang="en-GB" sz="2000" b="1" dirty="0">
                <a:solidFill>
                  <a:srgbClr val="FF0000"/>
                </a:solidFill>
              </a:rPr>
              <a:t>M</a:t>
            </a:r>
            <a:r>
              <a:rPr lang="en-GB" sz="2000" dirty="0"/>
              <a:t>icrocontroller</a:t>
            </a:r>
          </a:p>
          <a:p>
            <a:pPr lvl="1"/>
            <a:r>
              <a:rPr lang="en-GB" sz="2000" dirty="0"/>
              <a:t>Cost-sensitive, support </a:t>
            </a:r>
            <a:r>
              <a:rPr lang="en-GB" sz="2000" dirty="0" err="1"/>
              <a:t>SoC</a:t>
            </a:r>
            <a:r>
              <a:rPr lang="en-GB" sz="2000" dirty="0"/>
              <a:t> </a:t>
            </a:r>
          </a:p>
          <a:p>
            <a:endParaRPr lang="en-US" sz="2400" dirty="0"/>
          </a:p>
        </p:txBody>
      </p:sp>
      <p:grpSp>
        <p:nvGrpSpPr>
          <p:cNvPr id="6" name="Group 5"/>
          <p:cNvGrpSpPr/>
          <p:nvPr/>
        </p:nvGrpSpPr>
        <p:grpSpPr>
          <a:xfrm>
            <a:off x="7924800" y="1361045"/>
            <a:ext cx="1905000" cy="1371600"/>
            <a:chOff x="12880509" y="5094215"/>
            <a:chExt cx="2904704" cy="1986694"/>
          </a:xfrm>
        </p:grpSpPr>
        <p:pic>
          <p:nvPicPr>
            <p:cNvPr id="7" name="Picture 6" descr="Tablet.png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97823" y="5094215"/>
              <a:ext cx="2087390" cy="1635044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90129" y="5320890"/>
              <a:ext cx="2162959" cy="1594909"/>
            </a:xfrm>
            <a:prstGeom prst="rect">
              <a:avLst/>
            </a:prstGeom>
          </p:spPr>
        </p:pic>
        <p:pic>
          <p:nvPicPr>
            <p:cNvPr id="9" name="Picture 8" descr="[1]Galxy Note3_002_front with pen_Classic White.jp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209439">
              <a:off x="14555715" y="5811442"/>
              <a:ext cx="1176145" cy="1269467"/>
            </a:xfrm>
            <a:prstGeom prst="rect">
              <a:avLst/>
            </a:prstGeom>
            <a:scene3d>
              <a:camera prst="orthographicFront">
                <a:rot lat="0" lon="0" rev="18840000"/>
              </a:camera>
              <a:lightRig rig="threePt" dir="t"/>
            </a:scene3d>
          </p:spPr>
        </p:pic>
        <p:pic>
          <p:nvPicPr>
            <p:cNvPr id="10" name="Picture 9" descr="Phone 3.pn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80509" y="5634902"/>
              <a:ext cx="486137" cy="860528"/>
            </a:xfrm>
            <a:prstGeom prst="rect">
              <a:avLst/>
            </a:prstGeom>
          </p:spPr>
        </p:pic>
      </p:grpSp>
      <p:pic>
        <p:nvPicPr>
          <p:cNvPr id="1026" name="Picture 2" descr="elated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879" y="2992966"/>
            <a:ext cx="1805360" cy="130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nest thermostat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6446" y="4815302"/>
            <a:ext cx="1096225" cy="11186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16864" y="1143000"/>
            <a:ext cx="10765536" cy="163497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C0C0C0"/>
              </a:highligh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16865" y="2804799"/>
            <a:ext cx="10765535" cy="1676823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16865" y="4543114"/>
            <a:ext cx="10765535" cy="165222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56345" y="4795584"/>
            <a:ext cx="1854200" cy="114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6945" y="3048688"/>
            <a:ext cx="2133600" cy="1194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7114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Directive:  EXPORT and IMPORT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30</a:t>
            </a:fld>
            <a:endParaRPr kumimoji="0"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21604" y="1371600"/>
          <a:ext cx="8970196" cy="24384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970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AREA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myData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, DATA,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READWRITE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; Define a data section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Array	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DCD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1, 2, 3, 4, 5            ; Define an array with five integers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 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AREA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myCode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, CODE,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READONLY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; Define a code section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EXPORT  __main               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 Make __main visible to the linker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ENTRY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; Mark the entrance to the entire program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__main	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PROC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; </a:t>
                      </a:r>
                      <a:r>
                        <a:rPr lang="en-US" sz="1600" dirty="0" err="1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PROC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marks the begin of a subroutine  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...                          ; Assembly program starts here.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ENDP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 ; Mark the end of a subroutine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	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END</a:t>
                      </a:r>
                      <a:r>
                        <a:rPr lang="en-US" sz="1600" dirty="0">
                          <a:effectLst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                        ; Mark the end of a program</a:t>
                      </a:r>
                      <a:endParaRPr lang="en-US" sz="1600" dirty="0"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Content Placeholder 3"/>
          <p:cNvSpPr>
            <a:spLocks noGrp="1"/>
          </p:cNvSpPr>
          <p:nvPr>
            <p:ph sz="quarter" idx="1"/>
          </p:nvPr>
        </p:nvSpPr>
        <p:spPr>
          <a:xfrm>
            <a:off x="1828800" y="4038600"/>
            <a:ext cx="8839200" cy="2042160"/>
          </a:xfrm>
        </p:spPr>
        <p:txBody>
          <a:bodyPr>
            <a:noAutofit/>
          </a:bodyPr>
          <a:lstStyle/>
          <a:p>
            <a:r>
              <a:rPr lang="en-US" sz="1800" dirty="0"/>
              <a:t>The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EXPORT</a:t>
            </a:r>
            <a:r>
              <a:rPr lang="en-US" sz="1800" dirty="0"/>
              <a:t> declares a symbol and makes this </a:t>
            </a:r>
            <a:r>
              <a:rPr lang="en-US" sz="1800" b="1" dirty="0">
                <a:solidFill>
                  <a:srgbClr val="0000FF"/>
                </a:solidFill>
              </a:rPr>
              <a:t>symbol visible </a:t>
            </a:r>
            <a:r>
              <a:rPr lang="en-US" sz="1800" dirty="0"/>
              <a:t>to the linker. </a:t>
            </a:r>
          </a:p>
          <a:p>
            <a:r>
              <a:rPr lang="en-US" sz="1800" dirty="0"/>
              <a:t>The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IMPORT</a:t>
            </a:r>
            <a:r>
              <a:rPr lang="en-US" sz="1800" dirty="0"/>
              <a:t> gives the assembler a symbol that is </a:t>
            </a:r>
            <a:r>
              <a:rPr lang="en-US" sz="1800" b="1" dirty="0">
                <a:solidFill>
                  <a:srgbClr val="0000FF"/>
                </a:solidFill>
              </a:rPr>
              <a:t>not defined locally </a:t>
            </a:r>
            <a:r>
              <a:rPr lang="en-US" sz="1800" dirty="0"/>
              <a:t>in the current assembly file.  The symbol must be defined in another file.</a:t>
            </a:r>
          </a:p>
          <a:p>
            <a:r>
              <a:rPr lang="en-US" sz="1800" dirty="0"/>
              <a:t>The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IMPORT</a:t>
            </a:r>
            <a:r>
              <a:rPr lang="en-US" sz="1800" dirty="0"/>
              <a:t> is similar to the “extern” keyword in C.</a:t>
            </a:r>
          </a:p>
        </p:txBody>
      </p:sp>
    </p:spTree>
    <p:extLst>
      <p:ext uri="{BB962C8B-B14F-4D97-AF65-F5344CB8AC3E}">
        <p14:creationId xmlns:p14="http://schemas.microsoft.com/office/powerpoint/2010/main" val="17972558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Directive:  Defining 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31</a:t>
            </a:fld>
            <a:endParaRPr kumimoji="0"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18360" y="2057400"/>
          <a:ext cx="8077200" cy="34159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1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8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38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07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宋体"/>
                          <a:cs typeface="Consolas" panose="020B0609020204030204" pitchFamily="49" charset="0"/>
                        </a:rPr>
                        <a:t>Directive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宋体"/>
                          <a:cs typeface="Consolas" panose="020B0609020204030204" pitchFamily="49" charset="0"/>
                        </a:rPr>
                        <a:t>Description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宋体"/>
                          <a:cs typeface="Consolas" panose="020B0609020204030204" pitchFamily="49" charset="0"/>
                        </a:rPr>
                        <a:t>Memory Space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7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DCB</a:t>
                      </a:r>
                      <a:endParaRPr lang="en-US" sz="18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Define Constant Byte</a:t>
                      </a:r>
                      <a:endParaRPr lang="en-US" sz="1800" dirty="0">
                        <a:effectLst/>
                        <a:latin typeface="+mn-lt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Reserve 8-bit values</a:t>
                      </a:r>
                      <a:endParaRPr lang="en-US" sz="1800" dirty="0">
                        <a:effectLst/>
                        <a:latin typeface="+mn-lt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7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DCW</a:t>
                      </a:r>
                      <a:endParaRPr lang="en-US" sz="18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Define Constant Half-word</a:t>
                      </a:r>
                      <a:endParaRPr lang="en-US" sz="1800" dirty="0">
                        <a:effectLst/>
                        <a:latin typeface="+mn-lt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Reserve 16-bit values</a:t>
                      </a:r>
                      <a:endParaRPr lang="en-US" sz="1800" dirty="0">
                        <a:effectLst/>
                        <a:latin typeface="+mn-lt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7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DCD</a:t>
                      </a:r>
                      <a:endParaRPr lang="en-US" sz="1800" b="1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Define Constant Word</a:t>
                      </a:r>
                      <a:endParaRPr lang="en-US" sz="1800">
                        <a:effectLst/>
                        <a:latin typeface="+mn-lt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Reserve 32-bit values</a:t>
                      </a:r>
                      <a:endParaRPr lang="en-US" sz="1800" dirty="0">
                        <a:effectLst/>
                        <a:latin typeface="+mn-lt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4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DCQ</a:t>
                      </a:r>
                      <a:endParaRPr lang="en-US" sz="1800" b="1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Define Constant </a:t>
                      </a:r>
                      <a:endParaRPr lang="en-US" sz="1800" dirty="0">
                        <a:effectLst/>
                        <a:latin typeface="+mn-lt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Reserve 64-bit values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98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DCFS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宋体"/>
                          <a:cs typeface="Consolas" panose="020B0609020204030204" pitchFamily="49" charset="0"/>
                        </a:rPr>
                        <a:t>Define single</a:t>
                      </a:r>
                      <a:r>
                        <a:rPr lang="en-US" sz="1800" baseline="0" dirty="0">
                          <a:effectLst/>
                          <a:latin typeface="+mn-lt"/>
                          <a:ea typeface="宋体"/>
                          <a:cs typeface="Consolas" panose="020B0609020204030204" pitchFamily="49" charset="0"/>
                        </a:rPr>
                        <a:t>-</a:t>
                      </a:r>
                      <a:r>
                        <a:rPr lang="en-US" sz="1800" dirty="0">
                          <a:effectLst/>
                          <a:latin typeface="+mn-lt"/>
                          <a:ea typeface="宋体"/>
                          <a:cs typeface="Consolas" panose="020B0609020204030204" pitchFamily="49" charset="0"/>
                        </a:rPr>
                        <a:t>precision floating-point numbers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Reserve 32-bit values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77393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  <a:ea typeface="宋体"/>
                          <a:cs typeface="Consolas" panose="020B0609020204030204" pitchFamily="49" charset="0"/>
                        </a:rPr>
                        <a:t>DCFD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  <a:latin typeface="+mn-lt"/>
                          <a:ea typeface="宋体"/>
                          <a:cs typeface="Consolas" panose="020B0609020204030204" pitchFamily="49" charset="0"/>
                        </a:rPr>
                        <a:t>Define double-precision floating-point numbers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Reserve 64-bit values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665465"/>
                  </a:ext>
                </a:extLst>
              </a:tr>
              <a:tr h="3407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SPACE</a:t>
                      </a:r>
                      <a:endParaRPr lang="en-US" sz="18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Defined Zeroed Bytes</a:t>
                      </a:r>
                      <a:endParaRPr lang="en-US" sz="1800">
                        <a:effectLst/>
                        <a:latin typeface="+mn-lt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Reserve a number of zeroed bytes</a:t>
                      </a:r>
                      <a:endParaRPr lang="en-US" sz="1800" dirty="0">
                        <a:effectLst/>
                        <a:latin typeface="+mn-lt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7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FF"/>
                          </a:solidFill>
                          <a:effectLst/>
                          <a:latin typeface="Consolas" panose="020B0609020204030204" pitchFamily="49" charset="0"/>
                        </a:rPr>
                        <a:t>FILL</a:t>
                      </a:r>
                      <a:endParaRPr lang="en-US" sz="1800" b="1" dirty="0">
                        <a:solidFill>
                          <a:srgbClr val="0000FF"/>
                        </a:solidFill>
                        <a:effectLst/>
                        <a:latin typeface="Consolas" panose="020B0609020204030204" pitchFamily="49" charset="0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Defined Initialized Bytes</a:t>
                      </a:r>
                      <a:endParaRPr lang="en-US" sz="1800">
                        <a:effectLst/>
                        <a:latin typeface="+mn-lt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Reserve and fill each byte with a value</a:t>
                      </a:r>
                      <a:endParaRPr lang="en-US" sz="1800" dirty="0">
                        <a:effectLst/>
                        <a:latin typeface="+mn-lt"/>
                        <a:ea typeface="宋体"/>
                        <a:cs typeface="Consolas" panose="020B0609020204030204" pitchFamily="49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0323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Directive:  Defining 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32</a:t>
            </a:fld>
            <a:endParaRPr kumimoji="0" lang="en-US" dirty="0"/>
          </a:p>
        </p:txBody>
      </p:sp>
      <p:sp>
        <p:nvSpPr>
          <p:cNvPr id="6" name="Rectangle 5"/>
          <p:cNvSpPr/>
          <p:nvPr/>
        </p:nvSpPr>
        <p:spPr>
          <a:xfrm>
            <a:off x="1676400" y="1208098"/>
            <a:ext cx="8839200" cy="47474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AREA  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myData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, DATA,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READWRITE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sz="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hello  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DCB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"Hello World!",0  ; Allocate a string that is null-terminated</a:t>
            </a:r>
          </a:p>
          <a:p>
            <a:endParaRPr lang="en-US" sz="1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dollar  </a:t>
            </a:r>
            <a:r>
              <a:rPr lang="en-US" sz="1600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DCB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2,10,0,200        ; Allocate integers ranging from -128 to 255</a:t>
            </a:r>
          </a:p>
          <a:p>
            <a:endParaRPr lang="en-US" sz="1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scores  </a:t>
            </a:r>
            <a:r>
              <a:rPr lang="en-US" sz="1600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DCD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2,3.5,-0.8,4.0    ; Allocate 4 words containing decimal values</a:t>
            </a:r>
          </a:p>
          <a:p>
            <a:endParaRPr lang="en-US" sz="1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miles  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DCW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100,200,50,0      ; Allocate integers between –32768 and 65535</a:t>
            </a:r>
          </a:p>
          <a:p>
            <a:endParaRPr lang="en-US" sz="1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Pi_S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DCFS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3.14              ; Allocate a single-precision floating number</a:t>
            </a:r>
          </a:p>
          <a:p>
            <a:endParaRPr lang="en-US" sz="105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Pi_D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DCFD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3.14              ; Allocate a double-precision floating number</a:t>
            </a:r>
          </a:p>
          <a:p>
            <a:endParaRPr lang="en-US" sz="1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      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SPACE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255               ; Allocate 255 bytes of zeroed memory space</a:t>
            </a:r>
          </a:p>
          <a:p>
            <a:endParaRPr lang="en-US" sz="11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      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FILL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20,0xFF,1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; Allocate 20 bytes and set each byte to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0xFF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sz="11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binary  </a:t>
            </a:r>
            <a:r>
              <a:rPr lang="en-US" sz="1600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DCB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2_01010101        ; Allocate a byte in binary</a:t>
            </a:r>
          </a:p>
          <a:p>
            <a:endParaRPr lang="en-US" sz="1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octal   </a:t>
            </a:r>
            <a:r>
              <a:rPr lang="en-US" sz="1600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DCB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8_73              ; Allocate a byte in octal</a:t>
            </a:r>
          </a:p>
          <a:p>
            <a:endParaRPr lang="en-US" sz="10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char    </a:t>
            </a:r>
            <a:r>
              <a:rPr lang="en-US" sz="1600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DCB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‘A’               ; Allocate a byte initialized to ASCII of ‘A’</a:t>
            </a:r>
          </a:p>
        </p:txBody>
      </p:sp>
    </p:spTree>
    <p:extLst>
      <p:ext uri="{BB962C8B-B14F-4D97-AF65-F5344CB8AC3E}">
        <p14:creationId xmlns:p14="http://schemas.microsoft.com/office/powerpoint/2010/main" val="23608261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Directive: </a:t>
            </a:r>
            <a:r>
              <a:rPr lang="en-US" dirty="0" err="1"/>
              <a:t>EQU</a:t>
            </a:r>
            <a:r>
              <a:rPr lang="en-US" dirty="0"/>
              <a:t> and RN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33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981200" y="4191000"/>
            <a:ext cx="8229600" cy="1965960"/>
          </a:xfrm>
        </p:spPr>
        <p:txBody>
          <a:bodyPr>
            <a:normAutofit/>
          </a:bodyPr>
          <a:lstStyle/>
          <a:p>
            <a:r>
              <a:rPr lang="en-US" sz="1800" dirty="0"/>
              <a:t>The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EQU</a:t>
            </a:r>
            <a:r>
              <a:rPr lang="en-US" sz="1800" dirty="0"/>
              <a:t> directive associates a symbolic name to a numeric constant. </a:t>
            </a:r>
          </a:p>
          <a:p>
            <a:r>
              <a:rPr lang="en-US" sz="1800" dirty="0"/>
              <a:t>Similar to the use of </a:t>
            </a:r>
            <a:r>
              <a:rPr lang="en-US" sz="1800" dirty="0">
                <a:latin typeface="Consolas" panose="020B0609020204030204" pitchFamily="49" charset="0"/>
              </a:rPr>
              <a:t>#define </a:t>
            </a:r>
            <a:r>
              <a:rPr lang="en-US" sz="1800" dirty="0"/>
              <a:t>in a C program, the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EQU</a:t>
            </a:r>
            <a:r>
              <a:rPr lang="en-US" sz="1800" dirty="0"/>
              <a:t> can be used to define a constant in an assembly code. </a:t>
            </a:r>
          </a:p>
          <a:p>
            <a:r>
              <a:rPr lang="en-US" sz="1800" dirty="0"/>
              <a:t>The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RN</a:t>
            </a:r>
            <a:r>
              <a:rPr lang="en-US" sz="1800" dirty="0"/>
              <a:t> directive gives a symbolic name to a specific register. 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1200" y="1295400"/>
            <a:ext cx="85344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 Interrupt Number Definition 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IRQn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BusFault_IRQn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EQU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-11        ; Cortex-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M3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Bus Fault Interrupt                       </a:t>
            </a: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SVCall_IRQn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EQU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-5        ; Cortex-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M3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SV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Call Interrupt                        </a:t>
            </a: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PendSV_IRQn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EQU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-2        ; Cortex-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M3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Pend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SV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Interrupt                        </a:t>
            </a: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SysTick_IRQn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EQU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-1        ; Cortex-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M3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System Tick Interrupt</a:t>
            </a:r>
          </a:p>
          <a:p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Dividend       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RN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6         ; Defines dividend for register 6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Divisor        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RN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5         ; Defines divisor for register 5</a:t>
            </a:r>
          </a:p>
        </p:txBody>
      </p:sp>
    </p:spTree>
    <p:extLst>
      <p:ext uri="{BB962C8B-B14F-4D97-AF65-F5344CB8AC3E}">
        <p14:creationId xmlns:p14="http://schemas.microsoft.com/office/powerpoint/2010/main" val="14076381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Directive: ALIGN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34</a:t>
            </a:fld>
            <a:endParaRPr kumimoji="0" lang="en-US" dirty="0"/>
          </a:p>
        </p:txBody>
      </p:sp>
      <p:sp>
        <p:nvSpPr>
          <p:cNvPr id="6" name="Rectangle 5"/>
          <p:cNvSpPr/>
          <p:nvPr/>
        </p:nvSpPr>
        <p:spPr>
          <a:xfrm>
            <a:off x="1676400" y="2057401"/>
            <a:ext cx="8763000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AREA example, CODE,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ALIGN = 3 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 Memory address begins at a multiple of 8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ADD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; Instructions start at a multiple of 8</a:t>
            </a:r>
          </a:p>
          <a:p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AREA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myData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, DATA,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ALIGN = 2  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 Address starts at a multiple of four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a  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DCB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0xFF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; The first byte of a 4-byte word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ALIGN 4, 3                    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 Align to the last byte (3) of a word (4)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  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DCB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0x33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; Set the fourth byte of a 4-byte word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  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DCB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0x44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; Add a byte to make next data misaligned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ALIGN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    ; Force the next data to be aligned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d  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DCD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12345                      ; Skip three bytes and store the word</a:t>
            </a:r>
          </a:p>
        </p:txBody>
      </p:sp>
    </p:spTree>
    <p:extLst>
      <p:ext uri="{BB962C8B-B14F-4D97-AF65-F5344CB8AC3E}">
        <p14:creationId xmlns:p14="http://schemas.microsoft.com/office/powerpoint/2010/main" val="4566466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Directive: INCLUDE or GET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35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981200" y="3733800"/>
            <a:ext cx="8229600" cy="2423160"/>
          </a:xfrm>
        </p:spPr>
        <p:txBody>
          <a:bodyPr>
            <a:normAutofit/>
          </a:bodyPr>
          <a:lstStyle/>
          <a:p>
            <a:r>
              <a:rPr lang="en-US" sz="1800" dirty="0"/>
              <a:t>The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INCLUDE</a:t>
            </a:r>
            <a:r>
              <a:rPr lang="en-US" sz="1800" dirty="0"/>
              <a:t> or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GET</a:t>
            </a:r>
            <a:r>
              <a:rPr lang="en-US" sz="1800" dirty="0"/>
              <a:t> directive is to include an assembly source file within another source file. </a:t>
            </a:r>
          </a:p>
          <a:p>
            <a:r>
              <a:rPr lang="en-US" sz="1800" dirty="0"/>
              <a:t>It is useful to include constant symbols defined by using </a:t>
            </a:r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EQU</a:t>
            </a:r>
            <a:r>
              <a:rPr lang="en-US" sz="1800" dirty="0"/>
              <a:t> and stored in a separate source file.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057400" y="1295400"/>
            <a:ext cx="80010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	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INCLUDE </a:t>
            </a:r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constants.s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 Load Constant Definitions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	 AREA main, CODE,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READONLY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	 EXPORT  __main            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	 ENTRY                     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__main	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PROC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	 ...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	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ENDP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                  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	 END </a:t>
            </a:r>
          </a:p>
        </p:txBody>
      </p:sp>
    </p:spTree>
    <p:extLst>
      <p:ext uri="{BB962C8B-B14F-4D97-AF65-F5344CB8AC3E}">
        <p14:creationId xmlns:p14="http://schemas.microsoft.com/office/powerpoint/2010/main" val="3132813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EE0B9-EA81-CEF0-1B8C-839F33C5B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Family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43E421-7819-6584-274C-995D0FD10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0CFC1F-E36B-9661-F1DA-110C379F6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280" y="2133600"/>
            <a:ext cx="11709440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80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 Sets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81200"/>
            <a:ext cx="5556701" cy="2956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31F2802-4C4D-7442-88B9-9C9EBE0D3D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400800" y="1371600"/>
            <a:ext cx="5029200" cy="4800600"/>
          </a:xfrm>
        </p:spPr>
        <p:txBody>
          <a:bodyPr>
            <a:normAutofit/>
          </a:bodyPr>
          <a:lstStyle/>
          <a:p>
            <a:r>
              <a:rPr lang="en-US" sz="2000" dirty="0"/>
              <a:t>Instructions: </a:t>
            </a:r>
          </a:p>
          <a:p>
            <a:pPr lvl="1"/>
            <a:r>
              <a:rPr lang="en-US" sz="1800" dirty="0"/>
              <a:t>Encoded to binary machine code by assembler</a:t>
            </a:r>
          </a:p>
          <a:p>
            <a:pPr lvl="1"/>
            <a:r>
              <a:rPr lang="en-US" sz="1800" dirty="0"/>
              <a:t>Executed at runtime by hardware </a:t>
            </a:r>
          </a:p>
          <a:p>
            <a:r>
              <a:rPr lang="en-US" sz="2000" dirty="0"/>
              <a:t>Early 32-bit ARM vs Thumb/Thumb-2</a:t>
            </a:r>
          </a:p>
          <a:p>
            <a:pPr lvl="1"/>
            <a:r>
              <a:rPr lang="en-US" sz="1800" dirty="0"/>
              <a:t>Early 32-bit ARM has larger power consumption and larger program size</a:t>
            </a:r>
          </a:p>
          <a:p>
            <a:pPr lvl="1"/>
            <a:r>
              <a:rPr lang="en-US" sz="1800" dirty="0"/>
              <a:t>16-bit Thumb, first used in ARM7TDMI processors in 1995</a:t>
            </a:r>
          </a:p>
          <a:p>
            <a:pPr lvl="1"/>
            <a:r>
              <a:rPr lang="en-US" sz="1800" dirty="0"/>
              <a:t>Thumb-2: a mix of 16-bit (high code density) and 32-bit (high performance) instructions</a:t>
            </a:r>
          </a:p>
          <a:p>
            <a:r>
              <a:rPr lang="en-US" sz="2000" dirty="0"/>
              <a:t>ARM Cortex-M:</a:t>
            </a:r>
          </a:p>
          <a:p>
            <a:pPr lvl="1"/>
            <a:r>
              <a:rPr lang="en-US" sz="1800" dirty="0"/>
              <a:t>Subset of Thumb-2</a:t>
            </a:r>
          </a:p>
        </p:txBody>
      </p:sp>
    </p:spTree>
    <p:extLst>
      <p:ext uri="{BB962C8B-B14F-4D97-AF65-F5344CB8AC3E}">
        <p14:creationId xmlns:p14="http://schemas.microsoft.com/office/powerpoint/2010/main" val="306526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AA409-B997-4745-A66C-27CCCC32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Processors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BBC926-B842-6043-A61E-26F1928AD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</a:t>
            </a:fld>
            <a:endParaRPr kumimoji="0"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444242-0460-31DD-9BCA-77573AF5B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900" y="1371600"/>
            <a:ext cx="7696200" cy="475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17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Processor Registers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67001" y="718752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385212"/>
              </p:ext>
            </p:extLst>
          </p:nvPr>
        </p:nvGraphicFramePr>
        <p:xfrm>
          <a:off x="457200" y="1305366"/>
          <a:ext cx="7041000" cy="4247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7051550" imgH="4239368" progId="Visio.Drawing.11">
                  <p:embed/>
                </p:oleObj>
              </mc:Choice>
              <mc:Fallback>
                <p:oleObj name="Visio" r:id="rId2" imgW="7051550" imgH="4239368" progId="Visio.Drawing.11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305366"/>
                        <a:ext cx="7041000" cy="42472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p:sp>
        <p:nvSpPr>
          <p:cNvPr id="7" name="Rectangle 9"/>
          <p:cNvSpPr txBox="1">
            <a:spLocks noChangeArrowheads="1"/>
          </p:cNvSpPr>
          <p:nvPr/>
        </p:nvSpPr>
        <p:spPr>
          <a:xfrm>
            <a:off x="7151090" y="1752600"/>
            <a:ext cx="4583710" cy="29718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000" dirty="0"/>
              <a:t>Fastest way to read and write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Registers are within the processor chip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Each register has 32 bits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ARM Cortex-M4 has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Register Bank: </a:t>
            </a:r>
            <a:r>
              <a:rPr lang="en-US" sz="1800" b="1" dirty="0">
                <a:latin typeface="Consolas" panose="020B0609020204030204" pitchFamily="49" charset="0"/>
              </a:rPr>
              <a:t>R0 – R15</a:t>
            </a:r>
          </a:p>
          <a:p>
            <a:pPr lvl="2">
              <a:lnSpc>
                <a:spcPct val="90000"/>
              </a:lnSpc>
            </a:pPr>
            <a:r>
              <a:rPr lang="en-US" sz="1800" b="1" dirty="0">
                <a:solidFill>
                  <a:srgbClr val="FF0000"/>
                </a:solidFill>
                <a:latin typeface="Consolas" charset="0"/>
                <a:ea typeface="Consolas" charset="0"/>
                <a:cs typeface="Consolas" charset="0"/>
              </a:rPr>
              <a:t>R0-R12</a:t>
            </a:r>
            <a:r>
              <a:rPr lang="en-US" sz="1800" dirty="0"/>
              <a:t>: </a:t>
            </a:r>
            <a:r>
              <a:rPr lang="en-US" sz="1800" dirty="0">
                <a:latin typeface="Consolas" charset="0"/>
                <a:ea typeface="Consolas" charset="0"/>
                <a:cs typeface="Consolas" charset="0"/>
              </a:rPr>
              <a:t>13</a:t>
            </a:r>
            <a:r>
              <a:rPr lang="en-US" sz="1800" dirty="0"/>
              <a:t> general-purpose registers</a:t>
            </a:r>
          </a:p>
          <a:p>
            <a:pPr lvl="2">
              <a:lnSpc>
                <a:spcPct val="90000"/>
              </a:lnSpc>
            </a:pPr>
            <a:r>
              <a:rPr lang="en-US" sz="1800" b="1" dirty="0">
                <a:solidFill>
                  <a:srgbClr val="FF0000"/>
                </a:solidFill>
                <a:latin typeface="Consolas" charset="0"/>
                <a:ea typeface="Consolas" charset="0"/>
                <a:cs typeface="Consolas" charset="0"/>
              </a:rPr>
              <a:t>R13</a:t>
            </a:r>
            <a:r>
              <a:rPr lang="en-US" sz="1800" dirty="0"/>
              <a:t>: Stack pointer (Shadow of MSP or PSP)</a:t>
            </a:r>
          </a:p>
          <a:p>
            <a:pPr lvl="2">
              <a:lnSpc>
                <a:spcPct val="90000"/>
              </a:lnSpc>
            </a:pPr>
            <a:r>
              <a:rPr lang="en-US" sz="1800" b="1" dirty="0">
                <a:solidFill>
                  <a:srgbClr val="FF0000"/>
                </a:solidFill>
                <a:latin typeface="Consolas" charset="0"/>
                <a:ea typeface="Consolas" charset="0"/>
                <a:cs typeface="Consolas" charset="0"/>
              </a:rPr>
              <a:t>R14</a:t>
            </a:r>
            <a:r>
              <a:rPr lang="en-US" sz="1800" dirty="0"/>
              <a:t>: Link register (LR)</a:t>
            </a:r>
          </a:p>
          <a:p>
            <a:pPr lvl="2">
              <a:lnSpc>
                <a:spcPct val="90000"/>
              </a:lnSpc>
            </a:pPr>
            <a:r>
              <a:rPr lang="en-US" sz="1800" b="1" dirty="0">
                <a:solidFill>
                  <a:srgbClr val="FF0000"/>
                </a:solidFill>
                <a:latin typeface="Consolas" charset="0"/>
                <a:ea typeface="Consolas" charset="0"/>
                <a:cs typeface="Consolas" charset="0"/>
              </a:rPr>
              <a:t>R15</a:t>
            </a:r>
            <a:r>
              <a:rPr lang="en-US" sz="1800" dirty="0"/>
              <a:t>: Program counter (PC)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Special registers </a:t>
            </a:r>
          </a:p>
          <a:p>
            <a:pPr lvl="2">
              <a:lnSpc>
                <a:spcPct val="90000"/>
              </a:lnSpc>
            </a:pPr>
            <a:r>
              <a:rPr lang="en-US" sz="1800" dirty="0" err="1"/>
              <a:t>xPSR</a:t>
            </a:r>
            <a:r>
              <a:rPr lang="en-US" sz="1800" dirty="0"/>
              <a:t>, BASEPRI, PRIMASK, </a:t>
            </a:r>
            <a:r>
              <a:rPr lang="en-US" sz="1800" dirty="0" err="1"/>
              <a:t>etc</a:t>
            </a:r>
            <a:endParaRPr lang="en-US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1198329" y="5625484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Register Bank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5585160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Special Registers</a:t>
            </a:r>
          </a:p>
        </p:txBody>
      </p:sp>
    </p:spTree>
    <p:extLst>
      <p:ext uri="{BB962C8B-B14F-4D97-AF65-F5344CB8AC3E}">
        <p14:creationId xmlns:p14="http://schemas.microsoft.com/office/powerpoint/2010/main" val="1617291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Processor Registers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67001" y="718752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57200" y="1305366"/>
          <a:ext cx="7041000" cy="4247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7051550" imgH="4239368" progId="Visio.Drawing.11">
                  <p:embed/>
                </p:oleObj>
              </mc:Choice>
              <mc:Fallback>
                <p:oleObj name="Visio" r:id="rId2" imgW="7051550" imgH="4239368" progId="Visio.Drawing.11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305366"/>
                        <a:ext cx="7041000" cy="42472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98329" y="5625484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Register Bank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5585160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Special Registers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218F8098-9B50-D842-8AA6-9A377206A222}"/>
              </a:ext>
            </a:extLst>
          </p:cNvPr>
          <p:cNvSpPr txBox="1">
            <a:spLocks noChangeArrowheads="1"/>
          </p:cNvSpPr>
          <p:nvPr/>
        </p:nvSpPr>
        <p:spPr>
          <a:xfrm>
            <a:off x="7239000" y="1828800"/>
            <a:ext cx="4890131" cy="29718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000" dirty="0"/>
              <a:t>Low Registers (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2000" dirty="0"/>
              <a:t> –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R7</a:t>
            </a:r>
            <a:r>
              <a:rPr lang="en-US" sz="20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Can be accessed by any instruction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High Register (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R8</a:t>
            </a:r>
            <a:r>
              <a:rPr lang="en-US" sz="2000" dirty="0"/>
              <a:t> –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R12</a:t>
            </a:r>
            <a:r>
              <a:rPr lang="en-US" sz="20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Can only be accessed by some instructions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Stack Pointer (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R13</a:t>
            </a:r>
            <a:r>
              <a:rPr lang="en-US" sz="20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Cortex-M4 supports two stacks 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Main SP (MSP) for privileged access (e.g. exception handler)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Process SP (PSP) for application access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Program Counter (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R15</a:t>
            </a:r>
            <a:r>
              <a:rPr lang="en-US" sz="20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Memory address of the current instruction</a:t>
            </a:r>
          </a:p>
        </p:txBody>
      </p:sp>
    </p:spTree>
    <p:extLst>
      <p:ext uri="{BB962C8B-B14F-4D97-AF65-F5344CB8AC3E}">
        <p14:creationId xmlns:p14="http://schemas.microsoft.com/office/powerpoint/2010/main" val="2448674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Processor Registers </a:t>
            </a:r>
            <a:r>
              <a:rPr lang="en-US" i="1" dirty="0"/>
              <a:t>vs</a:t>
            </a:r>
            <a:r>
              <a:rPr lang="en-US" dirty="0"/>
              <a:t> Peripheral Registers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1820162" y="1311276"/>
            <a:ext cx="8382000" cy="5410835"/>
            <a:chOff x="2076485" y="2870807"/>
            <a:chExt cx="1207526" cy="1101376"/>
          </a:xfrm>
        </p:grpSpPr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E714B200-320E-4F41-B7A6-F6F19AF012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78407" y="2870807"/>
              <a:ext cx="803680" cy="1101376"/>
              <a:chOff x="6767513" y="4391025"/>
              <a:chExt cx="817243" cy="1227904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E3463D4-2F3A-4345-88A9-1D4B494C1D88}"/>
                  </a:ext>
                </a:extLst>
              </p:cNvPr>
              <p:cNvSpPr/>
              <p:nvPr/>
            </p:nvSpPr>
            <p:spPr bwMode="auto">
              <a:xfrm>
                <a:off x="6766833" y="4391025"/>
                <a:ext cx="46007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93C6CB3-517E-4719-832D-8CECD75DEEAB}"/>
                  </a:ext>
                </a:extLst>
              </p:cNvPr>
              <p:cNvSpPr/>
              <p:nvPr/>
            </p:nvSpPr>
            <p:spPr bwMode="auto">
              <a:xfrm>
                <a:off x="6881057" y="4391025"/>
                <a:ext cx="46007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5B7BE6E-9D0A-454D-800B-15E74BE83B35}"/>
                  </a:ext>
                </a:extLst>
              </p:cNvPr>
              <p:cNvSpPr/>
              <p:nvPr/>
            </p:nvSpPr>
            <p:spPr bwMode="auto">
              <a:xfrm>
                <a:off x="6985762" y="4391025"/>
                <a:ext cx="46007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4F69FD1-5616-413F-9B1C-EE6965CB4F38}"/>
                  </a:ext>
                </a:extLst>
              </p:cNvPr>
              <p:cNvSpPr/>
              <p:nvPr/>
            </p:nvSpPr>
            <p:spPr bwMode="auto">
              <a:xfrm>
                <a:off x="7099986" y="4391025"/>
                <a:ext cx="46007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D65F24E-2189-4FB0-9862-3F9C53DAA7EA}"/>
                  </a:ext>
                </a:extLst>
              </p:cNvPr>
              <p:cNvSpPr/>
              <p:nvPr/>
            </p:nvSpPr>
            <p:spPr bwMode="auto">
              <a:xfrm>
                <a:off x="7206278" y="4391025"/>
                <a:ext cx="46006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78B2E214-F4E9-4422-804A-8BBA4F396EF5}"/>
                  </a:ext>
                </a:extLst>
              </p:cNvPr>
              <p:cNvSpPr/>
              <p:nvPr/>
            </p:nvSpPr>
            <p:spPr bwMode="auto">
              <a:xfrm>
                <a:off x="7320502" y="4391025"/>
                <a:ext cx="46006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E05CB2A-E924-4287-B638-9FB9BA78C38A}"/>
                  </a:ext>
                </a:extLst>
              </p:cNvPr>
              <p:cNvSpPr/>
              <p:nvPr/>
            </p:nvSpPr>
            <p:spPr bwMode="auto">
              <a:xfrm>
                <a:off x="7425207" y="4391025"/>
                <a:ext cx="46006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3B8A551-F093-433E-99E5-7B5F78F71658}"/>
                  </a:ext>
                </a:extLst>
              </p:cNvPr>
              <p:cNvSpPr/>
              <p:nvPr/>
            </p:nvSpPr>
            <p:spPr bwMode="auto">
              <a:xfrm>
                <a:off x="7539430" y="4391025"/>
                <a:ext cx="46006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p:grp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CDAFE8A7-1C63-4EF2-9DFB-4D7ABAFB5074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2313732" y="2813460"/>
              <a:ext cx="733031" cy="1207526"/>
              <a:chOff x="6767513" y="4391025"/>
              <a:chExt cx="817243" cy="1227904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E3A69D6-6525-4320-95F5-6D56D73797DB}"/>
                  </a:ext>
                </a:extLst>
              </p:cNvPr>
              <p:cNvSpPr/>
              <p:nvPr/>
            </p:nvSpPr>
            <p:spPr bwMode="auto">
              <a:xfrm>
                <a:off x="6767096" y="4391025"/>
                <a:ext cx="46066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58AC61E-21BC-4F43-B341-32C7A0488506}"/>
                  </a:ext>
                </a:extLst>
              </p:cNvPr>
              <p:cNvSpPr/>
              <p:nvPr/>
            </p:nvSpPr>
            <p:spPr bwMode="auto">
              <a:xfrm>
                <a:off x="6881467" y="4391025"/>
                <a:ext cx="46066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91511E4-F9E1-409B-8418-C2547D89895E}"/>
                  </a:ext>
                </a:extLst>
              </p:cNvPr>
              <p:cNvSpPr/>
              <p:nvPr/>
            </p:nvSpPr>
            <p:spPr bwMode="auto">
              <a:xfrm>
                <a:off x="6986308" y="4391025"/>
                <a:ext cx="46066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17D8F76-E5DB-48B7-BA78-0C3AD5B79DA3}"/>
                  </a:ext>
                </a:extLst>
              </p:cNvPr>
              <p:cNvSpPr/>
              <p:nvPr/>
            </p:nvSpPr>
            <p:spPr bwMode="auto">
              <a:xfrm>
                <a:off x="7100679" y="4391025"/>
                <a:ext cx="46066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F011D2C-C184-4210-BA39-2DB2C9C5ADFD}"/>
                  </a:ext>
                </a:extLst>
              </p:cNvPr>
              <p:cNvSpPr/>
              <p:nvPr/>
            </p:nvSpPr>
            <p:spPr bwMode="auto">
              <a:xfrm>
                <a:off x="7205519" y="4391025"/>
                <a:ext cx="46066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EB89B35-4A70-49DE-90B3-8F9AB7C2A354}"/>
                  </a:ext>
                </a:extLst>
              </p:cNvPr>
              <p:cNvSpPr/>
              <p:nvPr/>
            </p:nvSpPr>
            <p:spPr bwMode="auto">
              <a:xfrm>
                <a:off x="7319891" y="4391025"/>
                <a:ext cx="46066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21E3533-EB75-4514-B824-60D211894AE0}"/>
                  </a:ext>
                </a:extLst>
              </p:cNvPr>
              <p:cNvSpPr/>
              <p:nvPr/>
            </p:nvSpPr>
            <p:spPr bwMode="auto">
              <a:xfrm>
                <a:off x="7424731" y="4391025"/>
                <a:ext cx="46066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AB87C16-00BE-466D-A216-5CCE97B61158}"/>
                  </a:ext>
                </a:extLst>
              </p:cNvPr>
              <p:cNvSpPr/>
              <p:nvPr/>
            </p:nvSpPr>
            <p:spPr bwMode="auto">
              <a:xfrm>
                <a:off x="7539103" y="4391025"/>
                <a:ext cx="46066" cy="1227904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GB" sz="1200" b="1">
                  <a:latin typeface="Consolas" panose="020B0609020204030204" pitchFamily="49" charset="0"/>
                  <a:cs typeface="Consolas" panose="020B0609020204030204" pitchFamily="49" charset="0"/>
                </a:endParaRP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337E58A-8688-4691-8A19-D857900DEE18}"/>
                </a:ext>
              </a:extLst>
            </p:cNvPr>
            <p:cNvSpPr/>
            <p:nvPr/>
          </p:nvSpPr>
          <p:spPr bwMode="auto">
            <a:xfrm>
              <a:off x="2165411" y="2943472"/>
              <a:ext cx="1040594" cy="9474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905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GB" sz="1200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2743200" y="1962829"/>
            <a:ext cx="2496876" cy="21727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763619" y="2015511"/>
            <a:ext cx="2442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ARM Cortex-M Core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726340" y="367181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Registers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4210712" y="2424680"/>
            <a:ext cx="609601" cy="1044492"/>
            <a:chOff x="152399" y="1754240"/>
            <a:chExt cx="609601" cy="1044492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152399" y="1754240"/>
              <a:ext cx="1" cy="104449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762000" y="2057399"/>
              <a:ext cx="0" cy="422015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V="1">
              <a:off x="152399" y="2474435"/>
              <a:ext cx="608205" cy="32429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153796" y="1754240"/>
              <a:ext cx="608204" cy="303159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4220416" y="2735431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ALU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046618" y="3614348"/>
            <a:ext cx="1130759" cy="3077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Control Unit</a:t>
            </a:r>
          </a:p>
        </p:txBody>
      </p:sp>
      <p:grpSp>
        <p:nvGrpSpPr>
          <p:cNvPr id="198" name="Group 197"/>
          <p:cNvGrpSpPr/>
          <p:nvPr/>
        </p:nvGrpSpPr>
        <p:grpSpPr>
          <a:xfrm>
            <a:off x="5784017" y="1823772"/>
            <a:ext cx="1043199" cy="2379632"/>
            <a:chOff x="4260016" y="1823772"/>
            <a:chExt cx="1043199" cy="2379632"/>
          </a:xfrm>
        </p:grpSpPr>
        <p:sp>
          <p:nvSpPr>
            <p:cNvPr id="90" name="Rectangle 89"/>
            <p:cNvSpPr/>
            <p:nvPr/>
          </p:nvSpPr>
          <p:spPr>
            <a:xfrm>
              <a:off x="4339903" y="1823772"/>
              <a:ext cx="957780" cy="23796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2" name="Group 141"/>
            <p:cNvGrpSpPr/>
            <p:nvPr/>
          </p:nvGrpSpPr>
          <p:grpSpPr>
            <a:xfrm>
              <a:off x="4487162" y="1966577"/>
              <a:ext cx="460737" cy="1082688"/>
              <a:chOff x="4487162" y="1966577"/>
              <a:chExt cx="460737" cy="1082688"/>
            </a:xfrm>
          </p:grpSpPr>
          <p:sp>
            <p:nvSpPr>
              <p:cNvPr id="141" name="Rectangle 140"/>
              <p:cNvSpPr/>
              <p:nvPr/>
            </p:nvSpPr>
            <p:spPr>
              <a:xfrm>
                <a:off x="4487162" y="2449255"/>
                <a:ext cx="460248" cy="4380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>
                <a:off x="4487162" y="1966577"/>
                <a:ext cx="460737" cy="1082688"/>
                <a:chOff x="151911" y="1668263"/>
                <a:chExt cx="460737" cy="1082688"/>
              </a:xfrm>
            </p:grpSpPr>
            <p:sp>
              <p:nvSpPr>
                <p:cNvPr id="94" name="Rectangle 93"/>
                <p:cNvSpPr/>
                <p:nvPr/>
              </p:nvSpPr>
              <p:spPr>
                <a:xfrm>
                  <a:off x="152400" y="1668263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4"/>
                <p:cNvSpPr/>
                <p:nvPr/>
              </p:nvSpPr>
              <p:spPr>
                <a:xfrm>
                  <a:off x="152400" y="1828800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ectangle 95"/>
                <p:cNvSpPr/>
                <p:nvPr/>
              </p:nvSpPr>
              <p:spPr>
                <a:xfrm>
                  <a:off x="152400" y="1990573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ectangle 96"/>
                <p:cNvSpPr/>
                <p:nvPr/>
              </p:nvSpPr>
              <p:spPr>
                <a:xfrm>
                  <a:off x="151911" y="2590414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98" name="Group 97"/>
                <p:cNvGrpSpPr/>
                <p:nvPr/>
              </p:nvGrpSpPr>
              <p:grpSpPr>
                <a:xfrm>
                  <a:off x="359176" y="2221693"/>
                  <a:ext cx="46696" cy="287609"/>
                  <a:chOff x="373562" y="3135753"/>
                  <a:chExt cx="46696" cy="287609"/>
                </a:xfrm>
              </p:grpSpPr>
              <p:sp>
                <p:nvSpPr>
                  <p:cNvPr id="99" name="Oval 98"/>
                  <p:cNvSpPr/>
                  <p:nvPr/>
                </p:nvSpPr>
                <p:spPr>
                  <a:xfrm>
                    <a:off x="374539" y="3135753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0" name="Oval 99"/>
                  <p:cNvSpPr/>
                  <p:nvPr/>
                </p:nvSpPr>
                <p:spPr>
                  <a:xfrm>
                    <a:off x="373620" y="3260719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1" name="Oval 100"/>
                  <p:cNvSpPr/>
                  <p:nvPr/>
                </p:nvSpPr>
                <p:spPr>
                  <a:xfrm>
                    <a:off x="373562" y="3377643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92" name="TextBox 91"/>
            <p:cNvSpPr txBox="1"/>
            <p:nvPr/>
          </p:nvSpPr>
          <p:spPr>
            <a:xfrm>
              <a:off x="4264148" y="3089440"/>
              <a:ext cx="10390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Registers</a:t>
              </a: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4260016" y="3753798"/>
              <a:ext cx="10223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GPIO A</a:t>
              </a:r>
            </a:p>
          </p:txBody>
        </p:sp>
      </p:grpSp>
      <p:grpSp>
        <p:nvGrpSpPr>
          <p:cNvPr id="132" name="Group 131"/>
          <p:cNvGrpSpPr/>
          <p:nvPr/>
        </p:nvGrpSpPr>
        <p:grpSpPr>
          <a:xfrm rot="5400000">
            <a:off x="8895165" y="2722038"/>
            <a:ext cx="46696" cy="287609"/>
            <a:chOff x="1776122" y="5280158"/>
            <a:chExt cx="46696" cy="287609"/>
          </a:xfrm>
          <a:noFill/>
        </p:grpSpPr>
        <p:sp>
          <p:nvSpPr>
            <p:cNvPr id="129" name="Oval 128"/>
            <p:cNvSpPr/>
            <p:nvPr/>
          </p:nvSpPr>
          <p:spPr>
            <a:xfrm>
              <a:off x="1777099" y="5280158"/>
              <a:ext cx="45719" cy="45719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1776180" y="5405124"/>
              <a:ext cx="45719" cy="45719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1776122" y="5522048"/>
              <a:ext cx="45719" cy="45719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3" name="Group 132"/>
          <p:cNvGrpSpPr/>
          <p:nvPr/>
        </p:nvGrpSpPr>
        <p:grpSpPr>
          <a:xfrm rot="5400000">
            <a:off x="9019364" y="5180624"/>
            <a:ext cx="46696" cy="287609"/>
            <a:chOff x="1776122" y="5280158"/>
            <a:chExt cx="46696" cy="287609"/>
          </a:xfrm>
          <a:noFill/>
        </p:grpSpPr>
        <p:sp>
          <p:nvSpPr>
            <p:cNvPr id="134" name="Oval 133"/>
            <p:cNvSpPr/>
            <p:nvPr/>
          </p:nvSpPr>
          <p:spPr>
            <a:xfrm>
              <a:off x="1777099" y="5280158"/>
              <a:ext cx="45719" cy="45719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1776180" y="5405124"/>
              <a:ext cx="45719" cy="45719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1776122" y="5522048"/>
              <a:ext cx="45719" cy="45719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9" name="Group 198"/>
          <p:cNvGrpSpPr/>
          <p:nvPr/>
        </p:nvGrpSpPr>
        <p:grpSpPr>
          <a:xfrm>
            <a:off x="7172603" y="1816749"/>
            <a:ext cx="1043199" cy="2379632"/>
            <a:chOff x="5648602" y="1816749"/>
            <a:chExt cx="1043199" cy="2379632"/>
          </a:xfrm>
        </p:grpSpPr>
        <p:sp>
          <p:nvSpPr>
            <p:cNvPr id="77" name="Rectangle 76"/>
            <p:cNvSpPr/>
            <p:nvPr/>
          </p:nvSpPr>
          <p:spPr>
            <a:xfrm>
              <a:off x="5675648" y="1816749"/>
              <a:ext cx="957780" cy="23796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652734" y="3066553"/>
              <a:ext cx="10390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Registers</a:t>
              </a: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5648602" y="3730911"/>
              <a:ext cx="10223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GPIO B</a:t>
              </a:r>
            </a:p>
          </p:txBody>
        </p:sp>
        <p:grpSp>
          <p:nvGrpSpPr>
            <p:cNvPr id="143" name="Group 142"/>
            <p:cNvGrpSpPr/>
            <p:nvPr/>
          </p:nvGrpSpPr>
          <p:grpSpPr>
            <a:xfrm>
              <a:off x="5831602" y="1959906"/>
              <a:ext cx="460737" cy="1082688"/>
              <a:chOff x="4487162" y="1966577"/>
              <a:chExt cx="460737" cy="1082688"/>
            </a:xfrm>
          </p:grpSpPr>
          <p:sp>
            <p:nvSpPr>
              <p:cNvPr id="144" name="Rectangle 143"/>
              <p:cNvSpPr/>
              <p:nvPr/>
            </p:nvSpPr>
            <p:spPr>
              <a:xfrm>
                <a:off x="4487162" y="2449255"/>
                <a:ext cx="460248" cy="4380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5" name="Group 144"/>
              <p:cNvGrpSpPr/>
              <p:nvPr/>
            </p:nvGrpSpPr>
            <p:grpSpPr>
              <a:xfrm>
                <a:off x="4487162" y="1966577"/>
                <a:ext cx="460737" cy="1082688"/>
                <a:chOff x="151911" y="1668263"/>
                <a:chExt cx="460737" cy="1082688"/>
              </a:xfrm>
            </p:grpSpPr>
            <p:sp>
              <p:nvSpPr>
                <p:cNvPr id="146" name="Rectangle 145"/>
                <p:cNvSpPr/>
                <p:nvPr/>
              </p:nvSpPr>
              <p:spPr>
                <a:xfrm>
                  <a:off x="152400" y="1668263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Rectangle 146"/>
                <p:cNvSpPr/>
                <p:nvPr/>
              </p:nvSpPr>
              <p:spPr>
                <a:xfrm>
                  <a:off x="152400" y="1828800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Rectangle 147"/>
                <p:cNvSpPr/>
                <p:nvPr/>
              </p:nvSpPr>
              <p:spPr>
                <a:xfrm>
                  <a:off x="152400" y="1990573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ectangle 148"/>
                <p:cNvSpPr/>
                <p:nvPr/>
              </p:nvSpPr>
              <p:spPr>
                <a:xfrm>
                  <a:off x="151911" y="2590414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50" name="Group 149"/>
                <p:cNvGrpSpPr/>
                <p:nvPr/>
              </p:nvGrpSpPr>
              <p:grpSpPr>
                <a:xfrm>
                  <a:off x="359176" y="2221693"/>
                  <a:ext cx="46696" cy="287609"/>
                  <a:chOff x="373562" y="3135753"/>
                  <a:chExt cx="46696" cy="287609"/>
                </a:xfrm>
              </p:grpSpPr>
              <p:sp>
                <p:nvSpPr>
                  <p:cNvPr id="151" name="Oval 150"/>
                  <p:cNvSpPr/>
                  <p:nvPr/>
                </p:nvSpPr>
                <p:spPr>
                  <a:xfrm>
                    <a:off x="374539" y="3135753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2" name="Oval 151"/>
                  <p:cNvSpPr/>
                  <p:nvPr/>
                </p:nvSpPr>
                <p:spPr>
                  <a:xfrm>
                    <a:off x="373620" y="3260719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3" name="Oval 152"/>
                  <p:cNvSpPr/>
                  <p:nvPr/>
                </p:nvSpPr>
                <p:spPr>
                  <a:xfrm>
                    <a:off x="373562" y="3377643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  <p:grpSp>
        <p:nvGrpSpPr>
          <p:cNvPr id="154" name="Group 153"/>
          <p:cNvGrpSpPr/>
          <p:nvPr/>
        </p:nvGrpSpPr>
        <p:grpSpPr>
          <a:xfrm>
            <a:off x="3008603" y="2455364"/>
            <a:ext cx="460737" cy="1082688"/>
            <a:chOff x="4487162" y="1966577"/>
            <a:chExt cx="460737" cy="1082688"/>
          </a:xfrm>
        </p:grpSpPr>
        <p:sp>
          <p:nvSpPr>
            <p:cNvPr id="155" name="Rectangle 154"/>
            <p:cNvSpPr/>
            <p:nvPr/>
          </p:nvSpPr>
          <p:spPr>
            <a:xfrm>
              <a:off x="4487162" y="2449255"/>
              <a:ext cx="460248" cy="43807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6" name="Group 155"/>
            <p:cNvGrpSpPr/>
            <p:nvPr/>
          </p:nvGrpSpPr>
          <p:grpSpPr>
            <a:xfrm>
              <a:off x="4487162" y="1966577"/>
              <a:ext cx="460737" cy="1082688"/>
              <a:chOff x="151911" y="1668263"/>
              <a:chExt cx="460737" cy="1082688"/>
            </a:xfrm>
          </p:grpSpPr>
          <p:sp>
            <p:nvSpPr>
              <p:cNvPr id="157" name="Rectangle 156"/>
              <p:cNvSpPr/>
              <p:nvPr/>
            </p:nvSpPr>
            <p:spPr>
              <a:xfrm>
                <a:off x="152400" y="1668263"/>
                <a:ext cx="460248" cy="16053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 157"/>
              <p:cNvSpPr/>
              <p:nvPr/>
            </p:nvSpPr>
            <p:spPr>
              <a:xfrm>
                <a:off x="152400" y="1828800"/>
                <a:ext cx="460248" cy="16053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 158"/>
              <p:cNvSpPr/>
              <p:nvPr/>
            </p:nvSpPr>
            <p:spPr>
              <a:xfrm>
                <a:off x="152400" y="1990573"/>
                <a:ext cx="460248" cy="16053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 159"/>
              <p:cNvSpPr/>
              <p:nvPr/>
            </p:nvSpPr>
            <p:spPr>
              <a:xfrm>
                <a:off x="151911" y="2590414"/>
                <a:ext cx="460248" cy="16053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1" name="Group 160"/>
              <p:cNvGrpSpPr/>
              <p:nvPr/>
            </p:nvGrpSpPr>
            <p:grpSpPr>
              <a:xfrm>
                <a:off x="359176" y="2221693"/>
                <a:ext cx="46696" cy="287609"/>
                <a:chOff x="373562" y="3135753"/>
                <a:chExt cx="46696" cy="287609"/>
              </a:xfrm>
            </p:grpSpPr>
            <p:sp>
              <p:nvSpPr>
                <p:cNvPr id="162" name="Oval 161"/>
                <p:cNvSpPr/>
                <p:nvPr/>
              </p:nvSpPr>
              <p:spPr>
                <a:xfrm>
                  <a:off x="374539" y="3135753"/>
                  <a:ext cx="45719" cy="45719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3" name="Oval 162"/>
                <p:cNvSpPr/>
                <p:nvPr/>
              </p:nvSpPr>
              <p:spPr>
                <a:xfrm>
                  <a:off x="373620" y="3260719"/>
                  <a:ext cx="45719" cy="45719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4" name="Oval 163"/>
                <p:cNvSpPr/>
                <p:nvPr/>
              </p:nvSpPr>
              <p:spPr>
                <a:xfrm>
                  <a:off x="373562" y="3377643"/>
                  <a:ext cx="45719" cy="45719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00" name="Group 199"/>
          <p:cNvGrpSpPr/>
          <p:nvPr/>
        </p:nvGrpSpPr>
        <p:grpSpPr>
          <a:xfrm>
            <a:off x="2710388" y="4436611"/>
            <a:ext cx="1833941" cy="1639031"/>
            <a:chOff x="1186387" y="4436610"/>
            <a:chExt cx="1833941" cy="1639031"/>
          </a:xfrm>
        </p:grpSpPr>
        <p:sp>
          <p:nvSpPr>
            <p:cNvPr id="63" name="Rectangle 62"/>
            <p:cNvSpPr/>
            <p:nvPr/>
          </p:nvSpPr>
          <p:spPr>
            <a:xfrm>
              <a:off x="1209301" y="4436610"/>
              <a:ext cx="1811027" cy="16390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186387" y="5686414"/>
              <a:ext cx="10390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Registers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2026338" y="4966945"/>
              <a:ext cx="99399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UART</a:t>
              </a:r>
              <a:r>
                <a:rPr lang="en-US" sz="2000" b="1" dirty="0">
                  <a:solidFill>
                    <a:schemeClr val="bg1"/>
                  </a:solidFill>
                  <a:latin typeface="Consolas" panose="020B0609020204030204" pitchFamily="49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Consolas" panose="020B0609020204030204" pitchFamily="49" charset="0"/>
              </a:endParaRPr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1494396" y="4619966"/>
              <a:ext cx="460737" cy="1082688"/>
              <a:chOff x="4487162" y="1966577"/>
              <a:chExt cx="460737" cy="1082688"/>
            </a:xfrm>
          </p:grpSpPr>
          <p:sp>
            <p:nvSpPr>
              <p:cNvPr id="166" name="Rectangle 165"/>
              <p:cNvSpPr/>
              <p:nvPr/>
            </p:nvSpPr>
            <p:spPr>
              <a:xfrm>
                <a:off x="4487162" y="2449255"/>
                <a:ext cx="460248" cy="4380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>
                <a:off x="4487162" y="1966577"/>
                <a:ext cx="460737" cy="1082688"/>
                <a:chOff x="151911" y="1668263"/>
                <a:chExt cx="460737" cy="1082688"/>
              </a:xfrm>
            </p:grpSpPr>
            <p:sp>
              <p:nvSpPr>
                <p:cNvPr id="168" name="Rectangle 167"/>
                <p:cNvSpPr/>
                <p:nvPr/>
              </p:nvSpPr>
              <p:spPr>
                <a:xfrm>
                  <a:off x="152400" y="1668263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Rectangle 168"/>
                <p:cNvSpPr/>
                <p:nvPr/>
              </p:nvSpPr>
              <p:spPr>
                <a:xfrm>
                  <a:off x="152400" y="1828800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Rectangle 169"/>
                <p:cNvSpPr/>
                <p:nvPr/>
              </p:nvSpPr>
              <p:spPr>
                <a:xfrm>
                  <a:off x="152400" y="1990573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" name="Rectangle 170"/>
                <p:cNvSpPr/>
                <p:nvPr/>
              </p:nvSpPr>
              <p:spPr>
                <a:xfrm>
                  <a:off x="151911" y="2590414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72" name="Group 171"/>
                <p:cNvGrpSpPr/>
                <p:nvPr/>
              </p:nvGrpSpPr>
              <p:grpSpPr>
                <a:xfrm>
                  <a:off x="359176" y="2221693"/>
                  <a:ext cx="46696" cy="287609"/>
                  <a:chOff x="373562" y="3135753"/>
                  <a:chExt cx="46696" cy="287609"/>
                </a:xfrm>
              </p:grpSpPr>
              <p:sp>
                <p:nvSpPr>
                  <p:cNvPr id="173" name="Oval 172"/>
                  <p:cNvSpPr/>
                  <p:nvPr/>
                </p:nvSpPr>
                <p:spPr>
                  <a:xfrm>
                    <a:off x="374539" y="3135753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4" name="Oval 173"/>
                  <p:cNvSpPr/>
                  <p:nvPr/>
                </p:nvSpPr>
                <p:spPr>
                  <a:xfrm>
                    <a:off x="373620" y="3260719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5" name="Oval 174"/>
                  <p:cNvSpPr/>
                  <p:nvPr/>
                </p:nvSpPr>
                <p:spPr>
                  <a:xfrm>
                    <a:off x="373562" y="3377643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  <p:grpSp>
        <p:nvGrpSpPr>
          <p:cNvPr id="201" name="Group 200"/>
          <p:cNvGrpSpPr/>
          <p:nvPr/>
        </p:nvGrpSpPr>
        <p:grpSpPr>
          <a:xfrm>
            <a:off x="4675335" y="4450902"/>
            <a:ext cx="1833941" cy="1639031"/>
            <a:chOff x="3151334" y="4450901"/>
            <a:chExt cx="1833941" cy="1639031"/>
          </a:xfrm>
        </p:grpSpPr>
        <p:sp>
          <p:nvSpPr>
            <p:cNvPr id="104" name="Rectangle 103"/>
            <p:cNvSpPr/>
            <p:nvPr/>
          </p:nvSpPr>
          <p:spPr>
            <a:xfrm>
              <a:off x="3174248" y="4450901"/>
              <a:ext cx="1811027" cy="16390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3151334" y="5700705"/>
              <a:ext cx="10390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Registers</a:t>
              </a: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4212403" y="4981236"/>
              <a:ext cx="5517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SPI</a:t>
              </a:r>
              <a:endParaRPr lang="en-US" b="1" dirty="0">
                <a:solidFill>
                  <a:schemeClr val="bg1"/>
                </a:solidFill>
                <a:latin typeface="Consolas" panose="020B0609020204030204" pitchFamily="49" charset="0"/>
              </a:endParaRPr>
            </a:p>
          </p:txBody>
        </p:sp>
        <p:grpSp>
          <p:nvGrpSpPr>
            <p:cNvPr id="176" name="Group 175"/>
            <p:cNvGrpSpPr/>
            <p:nvPr/>
          </p:nvGrpSpPr>
          <p:grpSpPr>
            <a:xfrm>
              <a:off x="3484629" y="4603765"/>
              <a:ext cx="460737" cy="1082688"/>
              <a:chOff x="4487162" y="1966577"/>
              <a:chExt cx="460737" cy="1082688"/>
            </a:xfrm>
          </p:grpSpPr>
          <p:sp>
            <p:nvSpPr>
              <p:cNvPr id="177" name="Rectangle 176"/>
              <p:cNvSpPr/>
              <p:nvPr/>
            </p:nvSpPr>
            <p:spPr>
              <a:xfrm>
                <a:off x="4487162" y="2449255"/>
                <a:ext cx="460248" cy="4380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8" name="Group 177"/>
              <p:cNvGrpSpPr/>
              <p:nvPr/>
            </p:nvGrpSpPr>
            <p:grpSpPr>
              <a:xfrm>
                <a:off x="4487162" y="1966577"/>
                <a:ext cx="460737" cy="1082688"/>
                <a:chOff x="151911" y="1668263"/>
                <a:chExt cx="460737" cy="1082688"/>
              </a:xfrm>
            </p:grpSpPr>
            <p:sp>
              <p:nvSpPr>
                <p:cNvPr id="179" name="Rectangle 178"/>
                <p:cNvSpPr/>
                <p:nvPr/>
              </p:nvSpPr>
              <p:spPr>
                <a:xfrm>
                  <a:off x="152400" y="1668263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" name="Rectangle 179"/>
                <p:cNvSpPr/>
                <p:nvPr/>
              </p:nvSpPr>
              <p:spPr>
                <a:xfrm>
                  <a:off x="152400" y="1828800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" name="Rectangle 180"/>
                <p:cNvSpPr/>
                <p:nvPr/>
              </p:nvSpPr>
              <p:spPr>
                <a:xfrm>
                  <a:off x="152400" y="1990573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" name="Rectangle 181"/>
                <p:cNvSpPr/>
                <p:nvPr/>
              </p:nvSpPr>
              <p:spPr>
                <a:xfrm>
                  <a:off x="151911" y="2590414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83" name="Group 182"/>
                <p:cNvGrpSpPr/>
                <p:nvPr/>
              </p:nvGrpSpPr>
              <p:grpSpPr>
                <a:xfrm>
                  <a:off x="359176" y="2221693"/>
                  <a:ext cx="46696" cy="287609"/>
                  <a:chOff x="373562" y="3135753"/>
                  <a:chExt cx="46696" cy="287609"/>
                </a:xfrm>
              </p:grpSpPr>
              <p:sp>
                <p:nvSpPr>
                  <p:cNvPr id="184" name="Oval 183"/>
                  <p:cNvSpPr/>
                  <p:nvPr/>
                </p:nvSpPr>
                <p:spPr>
                  <a:xfrm>
                    <a:off x="374539" y="3135753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5" name="Oval 184"/>
                  <p:cNvSpPr/>
                  <p:nvPr/>
                </p:nvSpPr>
                <p:spPr>
                  <a:xfrm>
                    <a:off x="373620" y="3260719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6" name="Oval 185"/>
                  <p:cNvSpPr/>
                  <p:nvPr/>
                </p:nvSpPr>
                <p:spPr>
                  <a:xfrm>
                    <a:off x="373562" y="3377643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  <p:grpSp>
        <p:nvGrpSpPr>
          <p:cNvPr id="202" name="Group 201"/>
          <p:cNvGrpSpPr/>
          <p:nvPr/>
        </p:nvGrpSpPr>
        <p:grpSpPr>
          <a:xfrm>
            <a:off x="6657545" y="4450024"/>
            <a:ext cx="1833941" cy="1639031"/>
            <a:chOff x="5133544" y="4450023"/>
            <a:chExt cx="1833941" cy="1639031"/>
          </a:xfrm>
        </p:grpSpPr>
        <p:sp>
          <p:nvSpPr>
            <p:cNvPr id="117" name="Rectangle 116"/>
            <p:cNvSpPr/>
            <p:nvPr/>
          </p:nvSpPr>
          <p:spPr>
            <a:xfrm>
              <a:off x="5156458" y="4450023"/>
              <a:ext cx="1811027" cy="16390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5133544" y="5699827"/>
              <a:ext cx="10390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Registers</a:t>
              </a:r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6107250" y="4980358"/>
              <a:ext cx="72648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ADC</a:t>
              </a:r>
              <a:endParaRPr lang="en-US" b="1" dirty="0">
                <a:solidFill>
                  <a:schemeClr val="bg1"/>
                </a:solidFill>
                <a:latin typeface="Consolas" panose="020B0609020204030204" pitchFamily="49" charset="0"/>
              </a:endParaRPr>
            </a:p>
          </p:txBody>
        </p:sp>
        <p:grpSp>
          <p:nvGrpSpPr>
            <p:cNvPr id="187" name="Group 186"/>
            <p:cNvGrpSpPr/>
            <p:nvPr/>
          </p:nvGrpSpPr>
          <p:grpSpPr>
            <a:xfrm>
              <a:off x="5449276" y="4603765"/>
              <a:ext cx="460737" cy="1082688"/>
              <a:chOff x="4487162" y="1966577"/>
              <a:chExt cx="460737" cy="1082688"/>
            </a:xfrm>
          </p:grpSpPr>
          <p:sp>
            <p:nvSpPr>
              <p:cNvPr id="188" name="Rectangle 187"/>
              <p:cNvSpPr/>
              <p:nvPr/>
            </p:nvSpPr>
            <p:spPr>
              <a:xfrm>
                <a:off x="4487162" y="2449255"/>
                <a:ext cx="460248" cy="4380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9" name="Group 188"/>
              <p:cNvGrpSpPr/>
              <p:nvPr/>
            </p:nvGrpSpPr>
            <p:grpSpPr>
              <a:xfrm>
                <a:off x="4487162" y="1966577"/>
                <a:ext cx="460737" cy="1082688"/>
                <a:chOff x="151911" y="1668263"/>
                <a:chExt cx="460737" cy="1082688"/>
              </a:xfrm>
            </p:grpSpPr>
            <p:sp>
              <p:nvSpPr>
                <p:cNvPr id="190" name="Rectangle 189"/>
                <p:cNvSpPr/>
                <p:nvPr/>
              </p:nvSpPr>
              <p:spPr>
                <a:xfrm>
                  <a:off x="152400" y="1668263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 190"/>
                <p:cNvSpPr/>
                <p:nvPr/>
              </p:nvSpPr>
              <p:spPr>
                <a:xfrm>
                  <a:off x="152400" y="1828800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 191"/>
                <p:cNvSpPr/>
                <p:nvPr/>
              </p:nvSpPr>
              <p:spPr>
                <a:xfrm>
                  <a:off x="152400" y="1990573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 192"/>
                <p:cNvSpPr/>
                <p:nvPr/>
              </p:nvSpPr>
              <p:spPr>
                <a:xfrm>
                  <a:off x="151911" y="2590414"/>
                  <a:ext cx="460248" cy="1605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94" name="Group 193"/>
                <p:cNvGrpSpPr/>
                <p:nvPr/>
              </p:nvGrpSpPr>
              <p:grpSpPr>
                <a:xfrm>
                  <a:off x="359176" y="2221693"/>
                  <a:ext cx="46696" cy="287609"/>
                  <a:chOff x="373562" y="3135753"/>
                  <a:chExt cx="46696" cy="287609"/>
                </a:xfrm>
              </p:grpSpPr>
              <p:sp>
                <p:nvSpPr>
                  <p:cNvPr id="195" name="Oval 194"/>
                  <p:cNvSpPr/>
                  <p:nvPr/>
                </p:nvSpPr>
                <p:spPr>
                  <a:xfrm>
                    <a:off x="374539" y="3135753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6" name="Oval 195"/>
                  <p:cNvSpPr/>
                  <p:nvPr/>
                </p:nvSpPr>
                <p:spPr>
                  <a:xfrm>
                    <a:off x="373620" y="3260719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7" name="Oval 196"/>
                  <p:cNvSpPr/>
                  <p:nvPr/>
                </p:nvSpPr>
                <p:spPr>
                  <a:xfrm>
                    <a:off x="373562" y="3377643"/>
                    <a:ext cx="45719" cy="45719"/>
                  </a:xfrm>
                  <a:prstGeom prst="ellipse">
                    <a:avLst/>
                  </a:prstGeom>
                  <a:noFill/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238897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2915</TotalTime>
  <Words>2530</Words>
  <Application>Microsoft Office PowerPoint</Application>
  <PresentationFormat>Widescreen</PresentationFormat>
  <Paragraphs>376</Paragraphs>
  <Slides>35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Bookman Old Style (Headings)</vt:lpstr>
      <vt:lpstr>Gill Sans Light</vt:lpstr>
      <vt:lpstr>Arial</vt:lpstr>
      <vt:lpstr>Bookman Old Style</vt:lpstr>
      <vt:lpstr>Calibri</vt:lpstr>
      <vt:lpstr>Consolas</vt:lpstr>
      <vt:lpstr>Gill Sans MT</vt:lpstr>
      <vt:lpstr>Wingdings</vt:lpstr>
      <vt:lpstr>Wingdings 3</vt:lpstr>
      <vt:lpstr>Origin</vt:lpstr>
      <vt:lpstr>Visio</vt:lpstr>
      <vt:lpstr>Z. Gu</vt:lpstr>
      <vt:lpstr>History</vt:lpstr>
      <vt:lpstr>ARM Processors</vt:lpstr>
      <vt:lpstr>ARM Family</vt:lpstr>
      <vt:lpstr>Instruction Sets</vt:lpstr>
      <vt:lpstr>ARM Processors</vt:lpstr>
      <vt:lpstr>Processor Registers</vt:lpstr>
      <vt:lpstr>Processor Registers</vt:lpstr>
      <vt:lpstr>Processor Registers vs Peripheral Registers</vt:lpstr>
      <vt:lpstr>Processor Registers vs Peripheral Registers</vt:lpstr>
      <vt:lpstr>C vs Assembly</vt:lpstr>
      <vt:lpstr>Load-Modify-Store</vt:lpstr>
      <vt:lpstr>Load-Modify-Store</vt:lpstr>
      <vt:lpstr>ARM Cortex-M4 Organization (STM32L4)</vt:lpstr>
      <vt:lpstr>Assembly Instructions</vt:lpstr>
      <vt:lpstr>Instruction Format: Labels</vt:lpstr>
      <vt:lpstr>Instruction Format: Labels</vt:lpstr>
      <vt:lpstr>Instruction Format: Mnemonic</vt:lpstr>
      <vt:lpstr>Instruction Format: Operands</vt:lpstr>
      <vt:lpstr>Instruction Format: Comments</vt:lpstr>
      <vt:lpstr>ARM Instruction Format</vt:lpstr>
      <vt:lpstr>ARM Instruction Format</vt:lpstr>
      <vt:lpstr>Example Assembly Program:  Copying a String</vt:lpstr>
      <vt:lpstr>Example Assembly Program:  Copying a String</vt:lpstr>
      <vt:lpstr>Assembly Directives</vt:lpstr>
      <vt:lpstr>Directive:  AREA</vt:lpstr>
      <vt:lpstr>Directive:  ENTRY</vt:lpstr>
      <vt:lpstr>Directive:  END</vt:lpstr>
      <vt:lpstr>Directive:  PROC and ENDP</vt:lpstr>
      <vt:lpstr>Directive:  EXPORT and IMPORT</vt:lpstr>
      <vt:lpstr>Directive:  Defining Data</vt:lpstr>
      <vt:lpstr>Directive:  Defining Data</vt:lpstr>
      <vt:lpstr>Directive: EQU and RN</vt:lpstr>
      <vt:lpstr>Directive: ALIGN</vt:lpstr>
      <vt:lpstr>Directive: INCLUDE or GET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298</cp:revision>
  <dcterms:created xsi:type="dcterms:W3CDTF">2013-02-03T05:36:57Z</dcterms:created>
  <dcterms:modified xsi:type="dcterms:W3CDTF">2026-02-10T15:51:17Z</dcterms:modified>
</cp:coreProperties>
</file>