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handoutMasterIdLst>
    <p:handoutMasterId r:id="rId32"/>
  </p:handoutMasterIdLst>
  <p:sldIdLst>
    <p:sldId id="734" r:id="rId2"/>
    <p:sldId id="272" r:id="rId3"/>
    <p:sldId id="257" r:id="rId4"/>
    <p:sldId id="270" r:id="rId5"/>
    <p:sldId id="271" r:id="rId6"/>
    <p:sldId id="263" r:id="rId7"/>
    <p:sldId id="735" r:id="rId8"/>
    <p:sldId id="264" r:id="rId9"/>
    <p:sldId id="265" r:id="rId10"/>
    <p:sldId id="274" r:id="rId11"/>
    <p:sldId id="280" r:id="rId12"/>
    <p:sldId id="259" r:id="rId13"/>
    <p:sldId id="261" r:id="rId14"/>
    <p:sldId id="743" r:id="rId15"/>
    <p:sldId id="736" r:id="rId16"/>
    <p:sldId id="281" r:id="rId17"/>
    <p:sldId id="282" r:id="rId18"/>
    <p:sldId id="284" r:id="rId19"/>
    <p:sldId id="267" r:id="rId20"/>
    <p:sldId id="739" r:id="rId21"/>
    <p:sldId id="741" r:id="rId22"/>
    <p:sldId id="277" r:id="rId23"/>
    <p:sldId id="278" r:id="rId24"/>
    <p:sldId id="737" r:id="rId25"/>
    <p:sldId id="268" r:id="rId26"/>
    <p:sldId id="258" r:id="rId27"/>
    <p:sldId id="732" r:id="rId28"/>
    <p:sldId id="742" r:id="rId29"/>
    <p:sldId id="73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432FF"/>
    <a:srgbClr val="AB7942"/>
    <a:srgbClr val="FF9300"/>
    <a:srgbClr val="FF4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7C7E2D-7A4C-461C-9DD3-5482D875EE2C}" v="183" dt="2026-04-28T15:02:30.2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1" autoAdjust="0"/>
    <p:restoredTop sz="86682" autoAdjust="0"/>
  </p:normalViewPr>
  <p:slideViewPr>
    <p:cSldViewPr>
      <p:cViewPr varScale="1">
        <p:scale>
          <a:sx n="92" d="100"/>
          <a:sy n="92" d="100"/>
        </p:scale>
        <p:origin x="130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45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redo custSel addSld delSld modSld sldOrd">
      <pc:chgData name="Zonghua Gu" userId="9a7e1853e1951ef5" providerId="LiveId" clId="{CF1FAA12-072C-4ED5-BA76-0FFFAEFDB88A}" dt="2026-04-28T15:02:30.206" v="1715" actId="20577"/>
      <pc:docMkLst>
        <pc:docMk/>
      </pc:docMkLst>
      <pc:sldChg chg="delSp modSp mod">
        <pc:chgData name="Zonghua Gu" userId="9a7e1853e1951ef5" providerId="LiveId" clId="{CF1FAA12-072C-4ED5-BA76-0FFFAEFDB88A}" dt="2026-04-28T14:33:36.779" v="1440" actId="478"/>
        <pc:sldMkLst>
          <pc:docMk/>
          <pc:sldMk cId="905681104" sldId="257"/>
        </pc:sldMkLst>
        <pc:spChg chg="del mod">
          <ac:chgData name="Zonghua Gu" userId="9a7e1853e1951ef5" providerId="LiveId" clId="{CF1FAA12-072C-4ED5-BA76-0FFFAEFDB88A}" dt="2026-04-28T14:33:36.779" v="1440" actId="478"/>
          <ac:spMkLst>
            <pc:docMk/>
            <pc:sldMk cId="905681104" sldId="257"/>
            <ac:spMk id="4" creationId="{00000000-0000-0000-0000-000000000000}"/>
          </ac:spMkLst>
        </pc:spChg>
        <pc:spChg chg="del mod">
          <ac:chgData name="Zonghua Gu" userId="9a7e1853e1951ef5" providerId="LiveId" clId="{CF1FAA12-072C-4ED5-BA76-0FFFAEFDB88A}" dt="2026-04-28T14:33:36.779" v="1440" actId="478"/>
          <ac:spMkLst>
            <pc:docMk/>
            <pc:sldMk cId="905681104" sldId="257"/>
            <ac:spMk id="6" creationId="{00000000-0000-0000-0000-000000000000}"/>
          </ac:spMkLst>
        </pc:spChg>
        <pc:spChg chg="del mod">
          <ac:chgData name="Zonghua Gu" userId="9a7e1853e1951ef5" providerId="LiveId" clId="{CF1FAA12-072C-4ED5-BA76-0FFFAEFDB88A}" dt="2026-04-28T14:33:36.779" v="1440" actId="478"/>
          <ac:spMkLst>
            <pc:docMk/>
            <pc:sldMk cId="905681104" sldId="257"/>
            <ac:spMk id="7" creationId="{00000000-0000-0000-0000-000000000000}"/>
          </ac:spMkLst>
        </pc:spChg>
        <pc:picChg chg="del">
          <ac:chgData name="Zonghua Gu" userId="9a7e1853e1951ef5" providerId="LiveId" clId="{CF1FAA12-072C-4ED5-BA76-0FFFAEFDB88A}" dt="2026-04-28T14:32:28.283" v="1429" actId="478"/>
          <ac:picMkLst>
            <pc:docMk/>
            <pc:sldMk cId="905681104" sldId="257"/>
            <ac:picMk id="1028" creationId="{00000000-0000-0000-0000-000000000000}"/>
          </ac:picMkLst>
        </pc:picChg>
      </pc:sldChg>
      <pc:sldChg chg="modSp mod">
        <pc:chgData name="Zonghua Gu" userId="9a7e1853e1951ef5" providerId="LiveId" clId="{CF1FAA12-072C-4ED5-BA76-0FFFAEFDB88A}" dt="2026-04-28T14:50:11.242" v="1641" actId="20577"/>
        <pc:sldMkLst>
          <pc:docMk/>
          <pc:sldMk cId="1922114052" sldId="264"/>
        </pc:sldMkLst>
        <pc:spChg chg="mod">
          <ac:chgData name="Zonghua Gu" userId="9a7e1853e1951ef5" providerId="LiveId" clId="{CF1FAA12-072C-4ED5-BA76-0FFFAEFDB88A}" dt="2026-04-28T14:50:11.242" v="1641" actId="20577"/>
          <ac:spMkLst>
            <pc:docMk/>
            <pc:sldMk cId="1922114052" sldId="264"/>
            <ac:spMk id="4" creationId="{00000000-0000-0000-0000-000000000000}"/>
          </ac:spMkLst>
        </pc:spChg>
      </pc:sldChg>
      <pc:sldChg chg="modSp">
        <pc:chgData name="Zonghua Gu" userId="9a7e1853e1951ef5" providerId="LiveId" clId="{CF1FAA12-072C-4ED5-BA76-0FFFAEFDB88A}" dt="2026-04-28T14:51:53.751" v="1644" actId="6549"/>
        <pc:sldMkLst>
          <pc:docMk/>
          <pc:sldMk cId="3002516707" sldId="265"/>
        </pc:sldMkLst>
        <pc:spChg chg="mod">
          <ac:chgData name="Zonghua Gu" userId="9a7e1853e1951ef5" providerId="LiveId" clId="{CF1FAA12-072C-4ED5-BA76-0FFFAEFDB88A}" dt="2026-04-28T14:51:53.751" v="1644" actId="6549"/>
          <ac:spMkLst>
            <pc:docMk/>
            <pc:sldMk cId="3002516707" sldId="265"/>
            <ac:spMk id="4" creationId="{00000000-0000-0000-0000-000000000000}"/>
          </ac:spMkLst>
        </pc:spChg>
      </pc:sldChg>
      <pc:sldChg chg="modSp mod modAnim">
        <pc:chgData name="Zonghua Gu" userId="9a7e1853e1951ef5" providerId="LiveId" clId="{CF1FAA12-072C-4ED5-BA76-0FFFAEFDB88A}" dt="2026-04-28T14:38:54.452" v="1474" actId="20577"/>
        <pc:sldMkLst>
          <pc:docMk/>
          <pc:sldMk cId="2303640266" sldId="270"/>
        </pc:sldMkLst>
        <pc:spChg chg="mod">
          <ac:chgData name="Zonghua Gu" userId="9a7e1853e1951ef5" providerId="LiveId" clId="{CF1FAA12-072C-4ED5-BA76-0FFFAEFDB88A}" dt="2026-04-28T14:38:52.524" v="1473" actId="20577"/>
          <ac:spMkLst>
            <pc:docMk/>
            <pc:sldMk cId="2303640266" sldId="270"/>
            <ac:spMk id="7" creationId="{DCD33914-E4FD-5A40-A0B8-5F8EF15AFA79}"/>
          </ac:spMkLst>
        </pc:spChg>
      </pc:sldChg>
      <pc:sldChg chg="addSp modSp mod modAnim">
        <pc:chgData name="Zonghua Gu" userId="9a7e1853e1951ef5" providerId="LiveId" clId="{CF1FAA12-072C-4ED5-BA76-0FFFAEFDB88A}" dt="2026-04-28T14:44:30.584" v="1578"/>
        <pc:sldMkLst>
          <pc:docMk/>
          <pc:sldMk cId="685413091" sldId="271"/>
        </pc:sldMkLst>
        <pc:spChg chg="add mod">
          <ac:chgData name="Zonghua Gu" userId="9a7e1853e1951ef5" providerId="LiveId" clId="{CF1FAA12-072C-4ED5-BA76-0FFFAEFDB88A}" dt="2026-04-28T14:42:37.055" v="1486" actId="767"/>
          <ac:spMkLst>
            <pc:docMk/>
            <pc:sldMk cId="685413091" sldId="271"/>
            <ac:spMk id="11" creationId="{EF001A72-F383-2B1A-1051-D5D48B0A7920}"/>
          </ac:spMkLst>
        </pc:spChg>
        <pc:spChg chg="add">
          <ac:chgData name="Zonghua Gu" userId="9a7e1853e1951ef5" providerId="LiveId" clId="{CF1FAA12-072C-4ED5-BA76-0FFFAEFDB88A}" dt="2026-04-28T14:42:31.706" v="1485"/>
          <ac:spMkLst>
            <pc:docMk/>
            <pc:sldMk cId="685413091" sldId="271"/>
            <ac:spMk id="14" creationId="{41A88AFE-102C-9A89-15EF-D4F0FC0FDFAE}"/>
          </ac:spMkLst>
        </pc:spChg>
        <pc:spChg chg="mod">
          <ac:chgData name="Zonghua Gu" userId="9a7e1853e1951ef5" providerId="LiveId" clId="{CF1FAA12-072C-4ED5-BA76-0FFFAEFDB88A}" dt="2026-04-28T14:39:21.897" v="1483" actId="1035"/>
          <ac:spMkLst>
            <pc:docMk/>
            <pc:sldMk cId="685413091" sldId="271"/>
            <ac:spMk id="17" creationId="{AFE825E6-FF9D-4C4C-BAD6-B7F97262EE21}"/>
          </ac:spMkLst>
        </pc:spChg>
        <pc:spChg chg="add mod">
          <ac:chgData name="Zonghua Gu" userId="9a7e1853e1951ef5" providerId="LiveId" clId="{CF1FAA12-072C-4ED5-BA76-0FFFAEFDB88A}" dt="2026-04-28T14:44:21.149" v="1577" actId="14100"/>
          <ac:spMkLst>
            <pc:docMk/>
            <pc:sldMk cId="685413091" sldId="271"/>
            <ac:spMk id="19" creationId="{6E77B0E7-C438-952B-F568-302321E6DD25}"/>
          </ac:spMkLst>
        </pc:spChg>
      </pc:sldChg>
      <pc:sldChg chg="modSp">
        <pc:chgData name="Zonghua Gu" userId="9a7e1853e1951ef5" providerId="LiveId" clId="{CF1FAA12-072C-4ED5-BA76-0FFFAEFDB88A}" dt="2026-04-28T15:02:30.206" v="1715" actId="20577"/>
        <pc:sldMkLst>
          <pc:docMk/>
          <pc:sldMk cId="3761897037" sldId="281"/>
        </pc:sldMkLst>
        <pc:spChg chg="mod">
          <ac:chgData name="Zonghua Gu" userId="9a7e1853e1951ef5" providerId="LiveId" clId="{CF1FAA12-072C-4ED5-BA76-0FFFAEFDB88A}" dt="2026-04-28T15:02:30.206" v="1715" actId="20577"/>
          <ac:spMkLst>
            <pc:docMk/>
            <pc:sldMk cId="3761897037" sldId="281"/>
            <ac:spMk id="4" creationId="{234DA398-7598-5E3A-A505-43A059F4F4D1}"/>
          </ac:spMkLst>
        </pc:spChg>
      </pc:sldChg>
      <pc:sldChg chg="modSp">
        <pc:chgData name="Zonghua Gu" userId="9a7e1853e1951ef5" providerId="LiveId" clId="{CF1FAA12-072C-4ED5-BA76-0FFFAEFDB88A}" dt="2026-04-28T14:46:12.366" v="1579" actId="6549"/>
        <pc:sldMkLst>
          <pc:docMk/>
          <pc:sldMk cId="3161310983" sldId="735"/>
        </pc:sldMkLst>
        <pc:spChg chg="mod">
          <ac:chgData name="Zonghua Gu" userId="9a7e1853e1951ef5" providerId="LiveId" clId="{CF1FAA12-072C-4ED5-BA76-0FFFAEFDB88A}" dt="2026-04-28T14:46:12.366" v="1579" actId="6549"/>
          <ac:spMkLst>
            <pc:docMk/>
            <pc:sldMk cId="3161310983" sldId="735"/>
            <ac:spMk id="4" creationId="{A8EC4C54-027C-6745-109D-55B118BE5E14}"/>
          </ac:spMkLst>
        </pc:spChg>
      </pc:sldChg>
      <pc:sldChg chg="modSp mod">
        <pc:chgData name="Zonghua Gu" userId="9a7e1853e1951ef5" providerId="LiveId" clId="{CF1FAA12-072C-4ED5-BA76-0FFFAEFDB88A}" dt="2026-04-28T15:01:37.062" v="1712" actId="6549"/>
        <pc:sldMkLst>
          <pc:docMk/>
          <pc:sldMk cId="2896628209" sldId="736"/>
        </pc:sldMkLst>
        <pc:spChg chg="mod">
          <ac:chgData name="Zonghua Gu" userId="9a7e1853e1951ef5" providerId="LiveId" clId="{CF1FAA12-072C-4ED5-BA76-0FFFAEFDB88A}" dt="2026-04-28T15:01:37.062" v="1712" actId="6549"/>
          <ac:spMkLst>
            <pc:docMk/>
            <pc:sldMk cId="2896628209" sldId="736"/>
            <ac:spMk id="4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85AC37-E01B-5D42-890D-6B1249024F64}" type="doc">
      <dgm:prSet loTypeId="urn:microsoft.com/office/officeart/2005/8/layout/balance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255E5A6-8A07-A843-A7AD-D502CEFB5584}">
      <dgm:prSet phldrT="[Text]"/>
      <dgm:spPr/>
      <dgm:t>
        <a:bodyPr/>
        <a:lstStyle/>
        <a:p>
          <a:r>
            <a:rPr lang="en-US" dirty="0"/>
            <a:t>Floating Point</a:t>
          </a:r>
        </a:p>
      </dgm:t>
    </dgm:pt>
    <dgm:pt modelId="{E40FA94D-A94D-8E42-8837-6C6710A0A903}" type="parTrans" cxnId="{4FCF7886-2303-A243-8B4F-9B05211D4C6E}">
      <dgm:prSet/>
      <dgm:spPr/>
      <dgm:t>
        <a:bodyPr/>
        <a:lstStyle/>
        <a:p>
          <a:endParaRPr lang="en-US"/>
        </a:p>
      </dgm:t>
    </dgm:pt>
    <dgm:pt modelId="{EA276170-043F-1746-BA77-0DD99BC7B05E}" type="sibTrans" cxnId="{4FCF7886-2303-A243-8B4F-9B05211D4C6E}">
      <dgm:prSet/>
      <dgm:spPr/>
      <dgm:t>
        <a:bodyPr/>
        <a:lstStyle/>
        <a:p>
          <a:endParaRPr lang="en-US"/>
        </a:p>
      </dgm:t>
    </dgm:pt>
    <dgm:pt modelId="{EB5BA813-5FD9-C046-9002-8EDD4D49B9DA}">
      <dgm:prSet phldrT="[Text]"/>
      <dgm:spPr/>
      <dgm:t>
        <a:bodyPr/>
        <a:lstStyle/>
        <a:p>
          <a:r>
            <a:rPr lang="en-US" dirty="0"/>
            <a:t>Shorter Development Time</a:t>
          </a:r>
        </a:p>
      </dgm:t>
    </dgm:pt>
    <dgm:pt modelId="{3C7D64DC-987D-2C46-9800-F2505641095A}" type="parTrans" cxnId="{952BF13B-A532-A44F-93F4-E13223C5B154}">
      <dgm:prSet/>
      <dgm:spPr/>
      <dgm:t>
        <a:bodyPr/>
        <a:lstStyle/>
        <a:p>
          <a:endParaRPr lang="en-US"/>
        </a:p>
      </dgm:t>
    </dgm:pt>
    <dgm:pt modelId="{01006B11-F937-DA4F-848C-842A527F3C1D}" type="sibTrans" cxnId="{952BF13B-A532-A44F-93F4-E13223C5B154}">
      <dgm:prSet/>
      <dgm:spPr/>
      <dgm:t>
        <a:bodyPr/>
        <a:lstStyle/>
        <a:p>
          <a:endParaRPr lang="en-US"/>
        </a:p>
      </dgm:t>
    </dgm:pt>
    <dgm:pt modelId="{85D85CB2-FBEA-054D-8678-39B2892A20FC}">
      <dgm:prSet phldrT="[Text]"/>
      <dgm:spPr/>
      <dgm:t>
        <a:bodyPr/>
        <a:lstStyle/>
        <a:p>
          <a:r>
            <a:rPr lang="en-US" dirty="0"/>
            <a:t>Wide Dynamic Range</a:t>
          </a:r>
        </a:p>
      </dgm:t>
    </dgm:pt>
    <dgm:pt modelId="{7DDBF804-1DE2-BF4B-9D0F-765EC3364EEC}" type="parTrans" cxnId="{59A300C4-8F8B-B94F-BBEA-5657608A73B2}">
      <dgm:prSet/>
      <dgm:spPr/>
      <dgm:t>
        <a:bodyPr/>
        <a:lstStyle/>
        <a:p>
          <a:endParaRPr lang="en-US"/>
        </a:p>
      </dgm:t>
    </dgm:pt>
    <dgm:pt modelId="{D2D9A0D6-9B8C-9644-9B7B-65F8C4974F48}" type="sibTrans" cxnId="{59A300C4-8F8B-B94F-BBEA-5657608A73B2}">
      <dgm:prSet/>
      <dgm:spPr/>
      <dgm:t>
        <a:bodyPr/>
        <a:lstStyle/>
        <a:p>
          <a:endParaRPr lang="en-US"/>
        </a:p>
      </dgm:t>
    </dgm:pt>
    <dgm:pt modelId="{B4271438-B940-7B47-8FAF-9117657D7D72}">
      <dgm:prSet phldrT="[Text]"/>
      <dgm:spPr/>
      <dgm:t>
        <a:bodyPr/>
        <a:lstStyle/>
        <a:p>
          <a:r>
            <a:rPr lang="en-US" dirty="0"/>
            <a:t>Fixed Point</a:t>
          </a:r>
        </a:p>
      </dgm:t>
    </dgm:pt>
    <dgm:pt modelId="{59C29BCE-E229-7C44-9C03-73F6EDFE4B32}" type="parTrans" cxnId="{EC270871-3D65-DB4F-B9F0-92759EDECD73}">
      <dgm:prSet/>
      <dgm:spPr/>
      <dgm:t>
        <a:bodyPr/>
        <a:lstStyle/>
        <a:p>
          <a:endParaRPr lang="en-US"/>
        </a:p>
      </dgm:t>
    </dgm:pt>
    <dgm:pt modelId="{8B39BFA0-3E6A-E340-B579-CF496A73E3D0}" type="sibTrans" cxnId="{EC270871-3D65-DB4F-B9F0-92759EDECD73}">
      <dgm:prSet/>
      <dgm:spPr/>
      <dgm:t>
        <a:bodyPr/>
        <a:lstStyle/>
        <a:p>
          <a:endParaRPr lang="en-US"/>
        </a:p>
      </dgm:t>
    </dgm:pt>
    <dgm:pt modelId="{ACEB3FAF-AE7D-7845-AB54-9A9392306A94}">
      <dgm:prSet phldrT="[Text]"/>
      <dgm:spPr/>
      <dgm:t>
        <a:bodyPr/>
        <a:lstStyle/>
        <a:p>
          <a:r>
            <a:rPr lang="en-US" dirty="0"/>
            <a:t>Higher Performance</a:t>
          </a:r>
        </a:p>
      </dgm:t>
    </dgm:pt>
    <dgm:pt modelId="{FA07560F-9895-F14F-B0A6-3E3D48078C3F}" type="parTrans" cxnId="{ACCB49A5-B078-4B4E-B9FC-AF0D386E6462}">
      <dgm:prSet/>
      <dgm:spPr/>
      <dgm:t>
        <a:bodyPr/>
        <a:lstStyle/>
        <a:p>
          <a:endParaRPr lang="en-US"/>
        </a:p>
      </dgm:t>
    </dgm:pt>
    <dgm:pt modelId="{5FCF4F26-6ECF-FF48-A68C-41C29331CED5}" type="sibTrans" cxnId="{ACCB49A5-B078-4B4E-B9FC-AF0D386E6462}">
      <dgm:prSet/>
      <dgm:spPr/>
      <dgm:t>
        <a:bodyPr/>
        <a:lstStyle/>
        <a:p>
          <a:endParaRPr lang="en-US"/>
        </a:p>
      </dgm:t>
    </dgm:pt>
    <dgm:pt modelId="{A64B28A9-5E34-D345-ABAD-CFD42AFAB009}">
      <dgm:prSet phldrT="[Text]"/>
      <dgm:spPr/>
      <dgm:t>
        <a:bodyPr/>
        <a:lstStyle/>
        <a:p>
          <a:r>
            <a:rPr lang="en-US" dirty="0"/>
            <a:t>Lower Product Cost</a:t>
          </a:r>
        </a:p>
      </dgm:t>
    </dgm:pt>
    <dgm:pt modelId="{10194699-8341-AE47-B601-2F4C67E29518}" type="parTrans" cxnId="{81A3CA5F-99D5-2B43-9891-2BE061283332}">
      <dgm:prSet/>
      <dgm:spPr/>
      <dgm:t>
        <a:bodyPr/>
        <a:lstStyle/>
        <a:p>
          <a:endParaRPr lang="en-US"/>
        </a:p>
      </dgm:t>
    </dgm:pt>
    <dgm:pt modelId="{14A7B154-5E51-734F-8E3A-EE3A9E1FB9EB}" type="sibTrans" cxnId="{81A3CA5F-99D5-2B43-9891-2BE061283332}">
      <dgm:prSet/>
      <dgm:spPr/>
      <dgm:t>
        <a:bodyPr/>
        <a:lstStyle/>
        <a:p>
          <a:endParaRPr lang="en-US"/>
        </a:p>
      </dgm:t>
    </dgm:pt>
    <dgm:pt modelId="{6CDDC9FC-08E6-194F-AB44-916912911EF2}">
      <dgm:prSet/>
      <dgm:spPr/>
      <dgm:t>
        <a:bodyPr/>
        <a:lstStyle/>
        <a:p>
          <a:r>
            <a:rPr lang="en-US" dirty="0"/>
            <a:t>More bits for precision</a:t>
          </a:r>
        </a:p>
      </dgm:t>
    </dgm:pt>
    <dgm:pt modelId="{8AC216A7-2FE0-3745-AEC3-DE5C8B16C79B}" type="parTrans" cxnId="{D0E8C542-1E6A-1A49-B06F-79BA6FBCF20A}">
      <dgm:prSet/>
      <dgm:spPr/>
      <dgm:t>
        <a:bodyPr/>
        <a:lstStyle/>
        <a:p>
          <a:endParaRPr lang="en-US"/>
        </a:p>
      </dgm:t>
    </dgm:pt>
    <dgm:pt modelId="{4F533A3B-638B-464B-A588-2205AC82964B}" type="sibTrans" cxnId="{D0E8C542-1E6A-1A49-B06F-79BA6FBCF20A}">
      <dgm:prSet/>
      <dgm:spPr/>
      <dgm:t>
        <a:bodyPr/>
        <a:lstStyle/>
        <a:p>
          <a:endParaRPr lang="en-US"/>
        </a:p>
      </dgm:t>
    </dgm:pt>
    <dgm:pt modelId="{30743B64-0889-EA47-8B0D-468BF1DCD0E1}" type="pres">
      <dgm:prSet presAssocID="{5C85AC37-E01B-5D42-890D-6B1249024F64}" presName="outerComposite" presStyleCnt="0">
        <dgm:presLayoutVars>
          <dgm:chMax val="2"/>
          <dgm:animLvl val="lvl"/>
          <dgm:resizeHandles val="exact"/>
        </dgm:presLayoutVars>
      </dgm:prSet>
      <dgm:spPr/>
    </dgm:pt>
    <dgm:pt modelId="{A2596A87-602A-D64A-BE07-FBEAD98FDF78}" type="pres">
      <dgm:prSet presAssocID="{5C85AC37-E01B-5D42-890D-6B1249024F64}" presName="dummyMaxCanvas" presStyleCnt="0"/>
      <dgm:spPr/>
    </dgm:pt>
    <dgm:pt modelId="{203E6AE2-CA81-3640-A7AC-C9B658CAAF08}" type="pres">
      <dgm:prSet presAssocID="{5C85AC37-E01B-5D42-890D-6B1249024F64}" presName="parentComposite" presStyleCnt="0"/>
      <dgm:spPr/>
    </dgm:pt>
    <dgm:pt modelId="{CEBBF3E7-CE1E-884B-97E0-28EC40917FC1}" type="pres">
      <dgm:prSet presAssocID="{5C85AC37-E01B-5D42-890D-6B1249024F64}" presName="parent1" presStyleLbl="alignAccFollowNode1" presStyleIdx="0" presStyleCnt="4">
        <dgm:presLayoutVars>
          <dgm:chMax val="4"/>
        </dgm:presLayoutVars>
      </dgm:prSet>
      <dgm:spPr/>
    </dgm:pt>
    <dgm:pt modelId="{F1AA0A07-55DD-BD42-92F2-2E2DD6F63FCF}" type="pres">
      <dgm:prSet presAssocID="{5C85AC37-E01B-5D42-890D-6B1249024F64}" presName="parent2" presStyleLbl="alignAccFollowNode1" presStyleIdx="1" presStyleCnt="4">
        <dgm:presLayoutVars>
          <dgm:chMax val="4"/>
        </dgm:presLayoutVars>
      </dgm:prSet>
      <dgm:spPr/>
    </dgm:pt>
    <dgm:pt modelId="{1C8837B9-498C-A148-9402-26A54887A86D}" type="pres">
      <dgm:prSet presAssocID="{5C85AC37-E01B-5D42-890D-6B1249024F64}" presName="childrenComposite" presStyleCnt="0"/>
      <dgm:spPr/>
    </dgm:pt>
    <dgm:pt modelId="{9DF07774-5CBA-DF4E-BC14-253549227A34}" type="pres">
      <dgm:prSet presAssocID="{5C85AC37-E01B-5D42-890D-6B1249024F64}" presName="dummyMaxCanvas_ChildArea" presStyleCnt="0"/>
      <dgm:spPr/>
    </dgm:pt>
    <dgm:pt modelId="{1BC4C38C-8DCF-EA4A-8CFF-0ECB9B86E355}" type="pres">
      <dgm:prSet presAssocID="{5C85AC37-E01B-5D42-890D-6B1249024F64}" presName="fulcrum" presStyleLbl="alignAccFollowNode1" presStyleIdx="2" presStyleCnt="4"/>
      <dgm:spPr/>
    </dgm:pt>
    <dgm:pt modelId="{87735EBC-9C2C-2645-82D8-642D72A5710D}" type="pres">
      <dgm:prSet presAssocID="{5C85AC37-E01B-5D42-890D-6B1249024F64}" presName="balance_23" presStyleLbl="alignAccFollowNode1" presStyleIdx="3" presStyleCnt="4">
        <dgm:presLayoutVars>
          <dgm:bulletEnabled val="1"/>
        </dgm:presLayoutVars>
      </dgm:prSet>
      <dgm:spPr/>
    </dgm:pt>
    <dgm:pt modelId="{36882827-6B68-0046-A85D-6B8947AD81E2}" type="pres">
      <dgm:prSet presAssocID="{5C85AC37-E01B-5D42-890D-6B1249024F64}" presName="right_23_1" presStyleLbl="node1" presStyleIdx="0" presStyleCnt="5">
        <dgm:presLayoutVars>
          <dgm:bulletEnabled val="1"/>
        </dgm:presLayoutVars>
      </dgm:prSet>
      <dgm:spPr/>
    </dgm:pt>
    <dgm:pt modelId="{D08658B1-8C0F-6445-B262-DE60880B40C3}" type="pres">
      <dgm:prSet presAssocID="{5C85AC37-E01B-5D42-890D-6B1249024F64}" presName="right_23_2" presStyleLbl="node1" presStyleIdx="1" presStyleCnt="5">
        <dgm:presLayoutVars>
          <dgm:bulletEnabled val="1"/>
        </dgm:presLayoutVars>
      </dgm:prSet>
      <dgm:spPr/>
    </dgm:pt>
    <dgm:pt modelId="{D0C27737-0BFD-214F-9ECB-5D64DFC7AD5E}" type="pres">
      <dgm:prSet presAssocID="{5C85AC37-E01B-5D42-890D-6B1249024F64}" presName="right_23_3" presStyleLbl="node1" presStyleIdx="2" presStyleCnt="5">
        <dgm:presLayoutVars>
          <dgm:bulletEnabled val="1"/>
        </dgm:presLayoutVars>
      </dgm:prSet>
      <dgm:spPr/>
    </dgm:pt>
    <dgm:pt modelId="{BB3BBC36-90DE-1F40-8652-E9D6FD130FAE}" type="pres">
      <dgm:prSet presAssocID="{5C85AC37-E01B-5D42-890D-6B1249024F64}" presName="left_23_1" presStyleLbl="node1" presStyleIdx="3" presStyleCnt="5">
        <dgm:presLayoutVars>
          <dgm:bulletEnabled val="1"/>
        </dgm:presLayoutVars>
      </dgm:prSet>
      <dgm:spPr/>
    </dgm:pt>
    <dgm:pt modelId="{22199B65-2576-9946-8BA7-338828BB5C92}" type="pres">
      <dgm:prSet presAssocID="{5C85AC37-E01B-5D42-890D-6B1249024F64}" presName="left_23_2" presStyleLbl="node1" presStyleIdx="4" presStyleCnt="5">
        <dgm:presLayoutVars>
          <dgm:bulletEnabled val="1"/>
        </dgm:presLayoutVars>
      </dgm:prSet>
      <dgm:spPr/>
    </dgm:pt>
  </dgm:ptLst>
  <dgm:cxnLst>
    <dgm:cxn modelId="{A105A219-F630-7A47-B719-E6DE8DA9D92B}" type="presOf" srcId="{6255E5A6-8A07-A843-A7AD-D502CEFB5584}" destId="{CEBBF3E7-CE1E-884B-97E0-28EC40917FC1}" srcOrd="0" destOrd="0" presId="urn:microsoft.com/office/officeart/2005/8/layout/balance1"/>
    <dgm:cxn modelId="{2EC98039-FB87-DA47-AB27-1AD9B5F895CC}" type="presOf" srcId="{ACEB3FAF-AE7D-7845-AB54-9A9392306A94}" destId="{36882827-6B68-0046-A85D-6B8947AD81E2}" srcOrd="0" destOrd="0" presId="urn:microsoft.com/office/officeart/2005/8/layout/balance1"/>
    <dgm:cxn modelId="{952BF13B-A532-A44F-93F4-E13223C5B154}" srcId="{6255E5A6-8A07-A843-A7AD-D502CEFB5584}" destId="{EB5BA813-5FD9-C046-9002-8EDD4D49B9DA}" srcOrd="0" destOrd="0" parTransId="{3C7D64DC-987D-2C46-9800-F2505641095A}" sibTransId="{01006B11-F937-DA4F-848C-842A527F3C1D}"/>
    <dgm:cxn modelId="{81A3CA5F-99D5-2B43-9891-2BE061283332}" srcId="{B4271438-B940-7B47-8FAF-9117657D7D72}" destId="{A64B28A9-5E34-D345-ABAD-CFD42AFAB009}" srcOrd="2" destOrd="0" parTransId="{10194699-8341-AE47-B601-2F4C67E29518}" sibTransId="{14A7B154-5E51-734F-8E3A-EE3A9E1FB9EB}"/>
    <dgm:cxn modelId="{D0E8C542-1E6A-1A49-B06F-79BA6FBCF20A}" srcId="{B4271438-B940-7B47-8FAF-9117657D7D72}" destId="{6CDDC9FC-08E6-194F-AB44-916912911EF2}" srcOrd="1" destOrd="0" parTransId="{8AC216A7-2FE0-3745-AEC3-DE5C8B16C79B}" sibTransId="{4F533A3B-638B-464B-A588-2205AC82964B}"/>
    <dgm:cxn modelId="{ABAFE562-8F10-0745-BB8C-F1930C9DB625}" type="presOf" srcId="{85D85CB2-FBEA-054D-8678-39B2892A20FC}" destId="{22199B65-2576-9946-8BA7-338828BB5C92}" srcOrd="0" destOrd="0" presId="urn:microsoft.com/office/officeart/2005/8/layout/balance1"/>
    <dgm:cxn modelId="{7F4B9648-057F-A040-B154-14A35FA8AE24}" type="presOf" srcId="{6CDDC9FC-08E6-194F-AB44-916912911EF2}" destId="{D08658B1-8C0F-6445-B262-DE60880B40C3}" srcOrd="0" destOrd="0" presId="urn:microsoft.com/office/officeart/2005/8/layout/balance1"/>
    <dgm:cxn modelId="{EC270871-3D65-DB4F-B9F0-92759EDECD73}" srcId="{5C85AC37-E01B-5D42-890D-6B1249024F64}" destId="{B4271438-B940-7B47-8FAF-9117657D7D72}" srcOrd="1" destOrd="0" parTransId="{59C29BCE-E229-7C44-9C03-73F6EDFE4B32}" sibTransId="{8B39BFA0-3E6A-E340-B579-CF496A73E3D0}"/>
    <dgm:cxn modelId="{128B727E-37EE-0D40-9E1A-80B2CBF50F7F}" type="presOf" srcId="{EB5BA813-5FD9-C046-9002-8EDD4D49B9DA}" destId="{BB3BBC36-90DE-1F40-8652-E9D6FD130FAE}" srcOrd="0" destOrd="0" presId="urn:microsoft.com/office/officeart/2005/8/layout/balance1"/>
    <dgm:cxn modelId="{4FD9F580-2A10-6B4F-9043-0F26CBD85699}" type="presOf" srcId="{5C85AC37-E01B-5D42-890D-6B1249024F64}" destId="{30743B64-0889-EA47-8B0D-468BF1DCD0E1}" srcOrd="0" destOrd="0" presId="urn:microsoft.com/office/officeart/2005/8/layout/balance1"/>
    <dgm:cxn modelId="{4FCF7886-2303-A243-8B4F-9B05211D4C6E}" srcId="{5C85AC37-E01B-5D42-890D-6B1249024F64}" destId="{6255E5A6-8A07-A843-A7AD-D502CEFB5584}" srcOrd="0" destOrd="0" parTransId="{E40FA94D-A94D-8E42-8837-6C6710A0A903}" sibTransId="{EA276170-043F-1746-BA77-0DD99BC7B05E}"/>
    <dgm:cxn modelId="{48C2CC92-B485-D846-82BA-CE9FA1E0D2E2}" type="presOf" srcId="{A64B28A9-5E34-D345-ABAD-CFD42AFAB009}" destId="{D0C27737-0BFD-214F-9ECB-5D64DFC7AD5E}" srcOrd="0" destOrd="0" presId="urn:microsoft.com/office/officeart/2005/8/layout/balance1"/>
    <dgm:cxn modelId="{ACCB49A5-B078-4B4E-B9FC-AF0D386E6462}" srcId="{B4271438-B940-7B47-8FAF-9117657D7D72}" destId="{ACEB3FAF-AE7D-7845-AB54-9A9392306A94}" srcOrd="0" destOrd="0" parTransId="{FA07560F-9895-F14F-B0A6-3E3D48078C3F}" sibTransId="{5FCF4F26-6ECF-FF48-A68C-41C29331CED5}"/>
    <dgm:cxn modelId="{59A300C4-8F8B-B94F-BBEA-5657608A73B2}" srcId="{6255E5A6-8A07-A843-A7AD-D502CEFB5584}" destId="{85D85CB2-FBEA-054D-8678-39B2892A20FC}" srcOrd="1" destOrd="0" parTransId="{7DDBF804-1DE2-BF4B-9D0F-765EC3364EEC}" sibTransId="{D2D9A0D6-9B8C-9644-9B7B-65F8C4974F48}"/>
    <dgm:cxn modelId="{7387E8E4-98AD-AB4F-AE09-E73FAB18A78D}" type="presOf" srcId="{B4271438-B940-7B47-8FAF-9117657D7D72}" destId="{F1AA0A07-55DD-BD42-92F2-2E2DD6F63FCF}" srcOrd="0" destOrd="0" presId="urn:microsoft.com/office/officeart/2005/8/layout/balance1"/>
    <dgm:cxn modelId="{ACC17BB6-5422-4D47-B2B1-586C5D298BE5}" type="presParOf" srcId="{30743B64-0889-EA47-8B0D-468BF1DCD0E1}" destId="{A2596A87-602A-D64A-BE07-FBEAD98FDF78}" srcOrd="0" destOrd="0" presId="urn:microsoft.com/office/officeart/2005/8/layout/balance1"/>
    <dgm:cxn modelId="{D2BDA034-F784-B845-BC36-E10949C7FB5F}" type="presParOf" srcId="{30743B64-0889-EA47-8B0D-468BF1DCD0E1}" destId="{203E6AE2-CA81-3640-A7AC-C9B658CAAF08}" srcOrd="1" destOrd="0" presId="urn:microsoft.com/office/officeart/2005/8/layout/balance1"/>
    <dgm:cxn modelId="{50BFCDD9-81BA-534D-9011-3D935691406A}" type="presParOf" srcId="{203E6AE2-CA81-3640-A7AC-C9B658CAAF08}" destId="{CEBBF3E7-CE1E-884B-97E0-28EC40917FC1}" srcOrd="0" destOrd="0" presId="urn:microsoft.com/office/officeart/2005/8/layout/balance1"/>
    <dgm:cxn modelId="{5622BCC5-2AE7-5C41-81EA-13F003B7CEFD}" type="presParOf" srcId="{203E6AE2-CA81-3640-A7AC-C9B658CAAF08}" destId="{F1AA0A07-55DD-BD42-92F2-2E2DD6F63FCF}" srcOrd="1" destOrd="0" presId="urn:microsoft.com/office/officeart/2005/8/layout/balance1"/>
    <dgm:cxn modelId="{2FA04FF1-0037-CB43-901D-7AED39776054}" type="presParOf" srcId="{30743B64-0889-EA47-8B0D-468BF1DCD0E1}" destId="{1C8837B9-498C-A148-9402-26A54887A86D}" srcOrd="2" destOrd="0" presId="urn:microsoft.com/office/officeart/2005/8/layout/balance1"/>
    <dgm:cxn modelId="{62851EC3-D49A-BD4F-80F7-387CBF4ED68A}" type="presParOf" srcId="{1C8837B9-498C-A148-9402-26A54887A86D}" destId="{9DF07774-5CBA-DF4E-BC14-253549227A34}" srcOrd="0" destOrd="0" presId="urn:microsoft.com/office/officeart/2005/8/layout/balance1"/>
    <dgm:cxn modelId="{85DADE22-581B-1848-AB8B-ECCE5720173C}" type="presParOf" srcId="{1C8837B9-498C-A148-9402-26A54887A86D}" destId="{1BC4C38C-8DCF-EA4A-8CFF-0ECB9B86E355}" srcOrd="1" destOrd="0" presId="urn:microsoft.com/office/officeart/2005/8/layout/balance1"/>
    <dgm:cxn modelId="{40EAD6E5-BDE6-864B-851B-39C993DD3502}" type="presParOf" srcId="{1C8837B9-498C-A148-9402-26A54887A86D}" destId="{87735EBC-9C2C-2645-82D8-642D72A5710D}" srcOrd="2" destOrd="0" presId="urn:microsoft.com/office/officeart/2005/8/layout/balance1"/>
    <dgm:cxn modelId="{C1325AE0-1F11-ED47-BCB1-451FC7084A81}" type="presParOf" srcId="{1C8837B9-498C-A148-9402-26A54887A86D}" destId="{36882827-6B68-0046-A85D-6B8947AD81E2}" srcOrd="3" destOrd="0" presId="urn:microsoft.com/office/officeart/2005/8/layout/balance1"/>
    <dgm:cxn modelId="{2E01BE6E-EBC6-FD4A-8DB6-53D3A9C7D4D5}" type="presParOf" srcId="{1C8837B9-498C-A148-9402-26A54887A86D}" destId="{D08658B1-8C0F-6445-B262-DE60880B40C3}" srcOrd="4" destOrd="0" presId="urn:microsoft.com/office/officeart/2005/8/layout/balance1"/>
    <dgm:cxn modelId="{67FA81AB-C55E-E540-9B0A-CDCBD87E897C}" type="presParOf" srcId="{1C8837B9-498C-A148-9402-26A54887A86D}" destId="{D0C27737-0BFD-214F-9ECB-5D64DFC7AD5E}" srcOrd="5" destOrd="0" presId="urn:microsoft.com/office/officeart/2005/8/layout/balance1"/>
    <dgm:cxn modelId="{A15E4502-BF66-444F-BB8E-1FE669D4E514}" type="presParOf" srcId="{1C8837B9-498C-A148-9402-26A54887A86D}" destId="{BB3BBC36-90DE-1F40-8652-E9D6FD130FAE}" srcOrd="6" destOrd="0" presId="urn:microsoft.com/office/officeart/2005/8/layout/balance1"/>
    <dgm:cxn modelId="{15DCC95A-DBC0-4442-8901-67450BE81529}" type="presParOf" srcId="{1C8837B9-498C-A148-9402-26A54887A86D}" destId="{22199B65-2576-9946-8BA7-338828BB5C92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BBF3E7-CE1E-884B-97E0-28EC40917FC1}">
      <dsp:nvSpPr>
        <dsp:cNvPr id="0" name=""/>
        <dsp:cNvSpPr/>
      </dsp:nvSpPr>
      <dsp:spPr>
        <a:xfrm>
          <a:off x="125984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Floating Point</a:t>
          </a:r>
        </a:p>
      </dsp:txBody>
      <dsp:txXfrm>
        <a:off x="1283646" y="23806"/>
        <a:ext cx="1415428" cy="765188"/>
      </dsp:txXfrm>
    </dsp:sp>
    <dsp:sp modelId="{F1AA0A07-55DD-BD42-92F2-2E2DD6F63FCF}">
      <dsp:nvSpPr>
        <dsp:cNvPr id="0" name=""/>
        <dsp:cNvSpPr/>
      </dsp:nvSpPr>
      <dsp:spPr>
        <a:xfrm>
          <a:off x="3373120" y="0"/>
          <a:ext cx="1463040" cy="81280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Fixed Point</a:t>
          </a:r>
        </a:p>
      </dsp:txBody>
      <dsp:txXfrm>
        <a:off x="3396926" y="23806"/>
        <a:ext cx="1415428" cy="765188"/>
      </dsp:txXfrm>
    </dsp:sp>
    <dsp:sp modelId="{1BC4C38C-8DCF-EA4A-8CFF-0ECB9B86E355}">
      <dsp:nvSpPr>
        <dsp:cNvPr id="0" name=""/>
        <dsp:cNvSpPr/>
      </dsp:nvSpPr>
      <dsp:spPr>
        <a:xfrm>
          <a:off x="2743200" y="3454400"/>
          <a:ext cx="609600" cy="609600"/>
        </a:xfrm>
        <a:prstGeom prst="triangl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735EBC-9C2C-2645-82D8-642D72A5710D}">
      <dsp:nvSpPr>
        <dsp:cNvPr id="0" name=""/>
        <dsp:cNvSpPr/>
      </dsp:nvSpPr>
      <dsp:spPr>
        <a:xfrm rot="240000">
          <a:off x="1218641" y="3193179"/>
          <a:ext cx="3658717" cy="2558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882827-6B68-0046-A85D-6B8947AD81E2}">
      <dsp:nvSpPr>
        <dsp:cNvPr id="0" name=""/>
        <dsp:cNvSpPr/>
      </dsp:nvSpPr>
      <dsp:spPr>
        <a:xfrm rot="240000">
          <a:off x="3415383" y="2553510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Higher Performance</a:t>
          </a:r>
        </a:p>
      </dsp:txBody>
      <dsp:txXfrm>
        <a:off x="3448583" y="2586710"/>
        <a:ext cx="1393393" cy="613714"/>
      </dsp:txXfrm>
    </dsp:sp>
    <dsp:sp modelId="{D08658B1-8C0F-6445-B262-DE60880B40C3}">
      <dsp:nvSpPr>
        <dsp:cNvPr id="0" name=""/>
        <dsp:cNvSpPr/>
      </dsp:nvSpPr>
      <dsp:spPr>
        <a:xfrm rot="240000">
          <a:off x="3468215" y="1821990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More bits for precision</a:t>
          </a:r>
        </a:p>
      </dsp:txBody>
      <dsp:txXfrm>
        <a:off x="3501415" y="1855190"/>
        <a:ext cx="1393393" cy="613714"/>
      </dsp:txXfrm>
    </dsp:sp>
    <dsp:sp modelId="{D0C27737-0BFD-214F-9ECB-5D64DFC7AD5E}">
      <dsp:nvSpPr>
        <dsp:cNvPr id="0" name=""/>
        <dsp:cNvSpPr/>
      </dsp:nvSpPr>
      <dsp:spPr>
        <a:xfrm rot="240000">
          <a:off x="3521047" y="110672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Lower Product Cost</a:t>
          </a:r>
        </a:p>
      </dsp:txBody>
      <dsp:txXfrm>
        <a:off x="3554247" y="1139926"/>
        <a:ext cx="1393393" cy="613714"/>
      </dsp:txXfrm>
    </dsp:sp>
    <dsp:sp modelId="{BB3BBC36-90DE-1F40-8652-E9D6FD130FAE}">
      <dsp:nvSpPr>
        <dsp:cNvPr id="0" name=""/>
        <dsp:cNvSpPr/>
      </dsp:nvSpPr>
      <dsp:spPr>
        <a:xfrm rot="240000">
          <a:off x="1322423" y="240720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Shorter Development Time</a:t>
          </a:r>
        </a:p>
      </dsp:txBody>
      <dsp:txXfrm>
        <a:off x="1355623" y="2440406"/>
        <a:ext cx="1393393" cy="613714"/>
      </dsp:txXfrm>
    </dsp:sp>
    <dsp:sp modelId="{22199B65-2576-9946-8BA7-338828BB5C92}">
      <dsp:nvSpPr>
        <dsp:cNvPr id="0" name=""/>
        <dsp:cNvSpPr/>
      </dsp:nvSpPr>
      <dsp:spPr>
        <a:xfrm rot="240000">
          <a:off x="1375255" y="1675686"/>
          <a:ext cx="1459793" cy="680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Wide Dynamic Range</a:t>
          </a:r>
        </a:p>
      </dsp:txBody>
      <dsp:txXfrm>
        <a:off x="1408455" y="1708886"/>
        <a:ext cx="1393393" cy="6137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56A7-3CDE-194F-B9AF-D598FBBF198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097CB-F954-3545-B5D0-357D0C1748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406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2AD58-60CE-E948-9CBA-0BD7030FC28E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4DF53-3DD3-9F45-9E7E-472B96F1AB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638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97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32-9=23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231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52D85-D859-2CF8-7D62-5A49E921D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DF6E65-26C7-0006-F5A4-55C9D5378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6A1A13-74FB-B694-8E30-7E1DD0742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FC9427-E730-9A2A-12E7-328DE01C1A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78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C00000"/>
                </a:solidFill>
              </a:rPr>
              <a:t>Numbers farthest from zero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352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https://www.edge-ai-vision.com/2025/08/introduction-to-data-types-for-ai-trade-offs-and-trends-a-presentation-from-synopsys/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07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06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https://mp.weixin.qq.com/s/LQgPT8opkjjZzbn0nUevUw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956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位有符号整数的范围是 </a:t>
            </a:r>
            <a:r>
              <a:rPr lang="en-US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-128 </a:t>
            </a:r>
            <a:r>
              <a:rPr lang="zh-CN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到 </a:t>
            </a:r>
            <a:r>
              <a:rPr lang="en-US" altLang="zh-CN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127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681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10000101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01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05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3E172-3650-4C7B-5F97-C2985931E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C9BEE9-8813-91E7-C25E-ECAFC22B82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30FC57-0B47-CFB9-C2E6-7A994D9404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A6760-4D05-8CBB-BFE2-B1758E532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719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82036-57E8-E006-F2B6-1D42B0FDC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A04ACF-D534-FB9F-4019-35120748A4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A241FA-60F4-CA54-5FE1-090B067BED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F9D12C-113C-590C-F762-9AE2C0DCD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424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1.3</a:t>
            </a: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433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8E8B2B42-CBC2-7D4E-BA50-0E7F29B4DAAB}" type="datetime1">
              <a:rPr lang="en-US" smtClean="0"/>
              <a:t>5/2/2026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Rectangle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Rectangle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7D1259-3A46-254C-ADDB-B5DA4F1DF3DA}" type="datetime1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CA104EC-54AA-E04F-BDC0-22B4E8892699}" type="datetime1">
              <a:rPr lang="en-US" smtClean="0"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9E6F060-20EB-3246-9088-08BF5F1271DE}" type="datetime1">
              <a:rPr lang="en-US" smtClean="0"/>
              <a:t>5/2/2026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pPr eaLnBrk="1" latinLnBrk="0" hangingPunct="1"/>
            <a:fld id="{34C82E41-DA7E-CA4C-823B-C759BEA16CE8}" type="datetime1">
              <a:rPr lang="en-US" smtClean="0"/>
              <a:t>5/2/2026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500C8B0-EB1A-0A41-B839-C4B99CD2225A}" type="datetime1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F16605B-D952-1149-A111-28A5633BAE48}" type="datetime1">
              <a:rPr lang="en-US" smtClean="0"/>
              <a:t>5/2/2026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1109A1C-29B2-B04E-8365-C9D22C4AE842}" type="datetime1">
              <a:rPr lang="en-US" smtClean="0"/>
              <a:t>5/2/2026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E417B6-A42B-064A-8677-46C55C4F613A}" type="datetime1">
              <a:rPr lang="en-US" smtClean="0"/>
              <a:t>5/2/2026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E76F5AD-3F1F-7141-BC8A-012C5728BE2D}" type="datetime1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9FA12B8-739E-4D47-A14C-180C3BC10865}" type="datetime1">
              <a:rPr lang="en-US" smtClean="0"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CDD18CD8-E404-844E-A4BD-DF69B8E5881E}" type="datetime1">
              <a:rPr lang="en-US" smtClean="0"/>
              <a:t>5/2/2026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eb.eece.maine.edu/~zhu/book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_Knvo9NuJY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_Knvo9NuJ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2gIxbTn7GSc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_Knvo9NuJY" TargetMode="External"/><Relationship Id="rId2" Type="http://schemas.openxmlformats.org/officeDocument/2006/relationships/hyperlink" Target="https://www.youtube.com/watch?v=bbkcEiUjeh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9k5rdPUzij8&amp;list=PL-ftFcielQtGxBUfzkbz9tWlRZb-rlJ2p&amp;index=2" TargetMode="External"/><Relationship Id="rId5" Type="http://schemas.openxmlformats.org/officeDocument/2006/relationships/hyperlink" Target="https://www.youtube.com/watch?v=2gIxbTn7GSc" TargetMode="External"/><Relationship Id="rId4" Type="http://schemas.openxmlformats.org/officeDocument/2006/relationships/hyperlink" Target="https://www.youtube.com/watch?v=4DfXdJdaNY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2.emf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95800" y="304101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81530" y="1795354"/>
            <a:ext cx="32548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13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F</a:t>
            </a:r>
            <a:r>
              <a:rPr lang="en-US" altLang="zh-CN" sz="2400" b="1" dirty="0">
                <a:solidFill>
                  <a:srgbClr val="C00000"/>
                </a:solidFill>
              </a:rPr>
              <a:t>ixed</a:t>
            </a:r>
            <a:r>
              <a:rPr lang="en-US" sz="2400" b="1" dirty="0">
                <a:solidFill>
                  <a:srgbClr val="C00000"/>
                </a:solidFill>
              </a:rPr>
              <a:t>-point Numbers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AFF092-3585-B13B-58A3-B49646BFFF15}"/>
              </a:ext>
            </a:extLst>
          </p:cNvPr>
          <p:cNvSpPr txBox="1"/>
          <p:nvPr/>
        </p:nvSpPr>
        <p:spPr>
          <a:xfrm>
            <a:off x="3349753" y="6082784"/>
            <a:ext cx="5794293" cy="369332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  <a:hlinkClick r:id="rId2"/>
              </a:rPr>
              <a:t>https://web.eece.maine.edu/~zhu/book/</a:t>
            </a:r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 </a:t>
            </a:r>
            <a:endParaRPr lang="en-SE" sz="900" dirty="0">
              <a:solidFill>
                <a:prstClr val="black"/>
              </a:solidFill>
              <a:latin typeface="Gil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001237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29791-DBA6-FA4A-B7B8-1F8257813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use fixed-point?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331925-567A-3241-9B40-0D0F5ED63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10</a:t>
            </a:fld>
            <a:endParaRPr kumimoji="0"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6357DD2A-14BC-8945-A065-C4CC4A5C3954}"/>
              </a:ext>
            </a:extLst>
          </p:cNvPr>
          <p:cNvGraphicFramePr/>
          <p:nvPr/>
        </p:nvGraphicFramePr>
        <p:xfrm>
          <a:off x="3095966" y="171767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7169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Z. Gu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Fall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12169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67046" y="1803422"/>
            <a:ext cx="36455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13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Floating-point Numbers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AFF092-3585-B13B-58A3-B49646BFFF15}"/>
              </a:ext>
            </a:extLst>
          </p:cNvPr>
          <p:cNvSpPr txBox="1"/>
          <p:nvPr/>
        </p:nvSpPr>
        <p:spPr>
          <a:xfrm>
            <a:off x="3349753" y="6082784"/>
            <a:ext cx="5794293" cy="369332"/>
          </a:xfrm>
          <a:prstGeom prst="rect">
            <a:avLst/>
          </a:prstGeom>
          <a:ln w="952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685800"/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Acknowledgement: Lecture slides based on Embedded Systems with ARM Cortex-M Microcontrollers in Assembly Language and C, University of Maine </a:t>
            </a:r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  <a:hlinkClick r:id="rId2"/>
              </a:rPr>
              <a:t>https://web.eece.maine.edu/~zhu/book/</a:t>
            </a:r>
            <a:r>
              <a:rPr lang="en-US" altLang="zh-CN" sz="900" dirty="0">
                <a:solidFill>
                  <a:prstClr val="black"/>
                </a:solidFill>
                <a:latin typeface="Gill Sans Light"/>
                <a:ea typeface="华文新魏" panose="02010800040101010101" pitchFamily="2" charset="-122"/>
              </a:rPr>
              <a:t> </a:t>
            </a:r>
            <a:endParaRPr lang="en-SE" sz="900" dirty="0">
              <a:solidFill>
                <a:prstClr val="black"/>
              </a:solidFill>
              <a:latin typeface="Gill Sans Light"/>
            </a:endParaRP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53E96F5C-FC35-378C-26EB-F03DC0746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11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99759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Normalization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12</a:t>
            </a:fld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676400" y="4793158"/>
            <a:ext cx="678859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000" dirty="0">
                <a:latin typeface="Palatino Linotype" pitchFamily="18" charset="0"/>
                <a:ea typeface="宋体" pitchFamily="2" charset="-122"/>
                <a:cs typeface="Times New Roman" pitchFamily="18" charset="0"/>
              </a:rPr>
              <a:t>We can convert 10.746</a:t>
            </a:r>
            <a:r>
              <a:rPr lang="en-US" altLang="zh-CN" sz="2000" dirty="0">
                <a:latin typeface="Palatino Linotype" pitchFamily="18" charset="0"/>
                <a:ea typeface="宋体" pitchFamily="2" charset="-122"/>
                <a:cs typeface="Times New Roman" pitchFamily="18" charset="0"/>
                <a:sym typeface="Symbol" pitchFamily="18" charset="2"/>
              </a:rPr>
              <a:t></a:t>
            </a:r>
            <a:r>
              <a:rPr lang="en-US" altLang="zh-CN" sz="2000" dirty="0">
                <a:latin typeface="Palatino Linotype" pitchFamily="18" charset="0"/>
                <a:ea typeface="宋体" pitchFamily="2" charset="-122"/>
                <a:cs typeface="Times New Roman" pitchFamily="18" charset="0"/>
              </a:rPr>
              <a:t>2</a:t>
            </a:r>
            <a:r>
              <a:rPr lang="en-US" altLang="zh-CN" sz="2000" baseline="30000" dirty="0">
                <a:latin typeface="Palatino Linotype" pitchFamily="18" charset="0"/>
                <a:ea typeface="宋体" pitchFamily="2" charset="-122"/>
                <a:cs typeface="Times New Roman" pitchFamily="18" charset="0"/>
                <a:sym typeface="Symbol" pitchFamily="18" charset="2"/>
              </a:rPr>
              <a:t>6</a:t>
            </a:r>
            <a:r>
              <a:rPr lang="en-US" altLang="zh-CN" sz="2000" dirty="0">
                <a:latin typeface="Palatino Linotype" pitchFamily="18" charset="0"/>
                <a:ea typeface="宋体" pitchFamily="2" charset="-122"/>
                <a:cs typeface="Times New Roman" pitchFamily="18" charset="0"/>
                <a:sym typeface="Symbol" pitchFamily="18" charset="2"/>
              </a:rPr>
              <a:t> to normalized format as follows:</a:t>
            </a:r>
            <a:endParaRPr lang="en-US" altLang="zh-CN" sz="1050" dirty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sz="2000" dirty="0">
              <a:latin typeface="Palatino Linotype" pitchFamily="18" charset="0"/>
              <a:ea typeface="宋体" pitchFamily="2" charset="-122"/>
              <a:cs typeface="Times New Roman" pitchFamily="18" charset="0"/>
              <a:sym typeface="Symbol" pitchFamily="18" charset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3489325" y="5334000"/>
                <a:ext cx="4905375" cy="71120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746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746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34325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89325" y="5334000"/>
                <a:ext cx="4905375" cy="7112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361" y="1219201"/>
            <a:ext cx="5396929" cy="3343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7797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5890"/>
            <a:ext cx="848731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IEEE Standard </a:t>
            </a:r>
            <a:r>
              <a:rPr lang="en-US"/>
              <a:t>754 (Signed </a:t>
            </a:r>
            <a:r>
              <a:rPr lang="en-US" dirty="0"/>
              <a:t>Floating Point)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13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862667" y="3943766"/>
                <a:ext cx="8382000" cy="24125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IEEE 754 value:</a:t>
                </a:r>
              </a:p>
              <a:p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(−</m:t>
                          </m:r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  <m:r>
                            <a:rPr lang="en-US" sz="2400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𝑆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×(</m:t>
                      </m:r>
                      <m:r>
                        <a:rPr lang="en-US" sz="2400" i="1">
                          <a:latin typeface="Cambria Math"/>
                        </a:rPr>
                        <m:t>1</m:t>
                      </m:r>
                      <m:r>
                        <a:rPr lang="en-US" sz="2400" i="1"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/>
                        </a:rPr>
                        <m:t>𝐹𝑟𝑎𝑐𝑡𝑖𝑜𝑛</m:t>
                      </m:r>
                      <m:r>
                        <a:rPr lang="en-US" sz="2400" i="1">
                          <a:latin typeface="Cambria Math"/>
                        </a:rPr>
                        <m:t>)×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𝐸𝑥𝑝𝑜𝑛𝑒𝑛𝑡</m:t>
                          </m:r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𝐵𝑖𝑎𝑠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where Bias = 2</a:t>
                </a:r>
                <a:r>
                  <a:rPr lang="en-US" baseline="30000" dirty="0"/>
                  <a:t>7</a:t>
                </a:r>
                <a:r>
                  <a:rPr lang="en-US" dirty="0"/>
                  <a:t> - 1 = </a:t>
                </a:r>
                <a:r>
                  <a:rPr lang="en-US" b="1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127</a:t>
                </a:r>
                <a:r>
                  <a:rPr lang="en-US" dirty="0"/>
                  <a:t> for single precision FP32 </a:t>
                </a:r>
              </a:p>
              <a:p>
                <a:r>
                  <a:rPr lang="en-US" dirty="0"/>
                  <a:t>          Bias = 2</a:t>
                </a:r>
                <a:r>
                  <a:rPr lang="en-US" baseline="30000" dirty="0"/>
                  <a:t>10</a:t>
                </a:r>
                <a:r>
                  <a:rPr lang="en-US" dirty="0"/>
                  <a:t> - 1 = </a:t>
                </a:r>
                <a:r>
                  <a:rPr lang="en-US" b="1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1023</a:t>
                </a:r>
                <a:r>
                  <a:rPr lang="en-US" dirty="0"/>
                  <a:t> for double precision FP64</a:t>
                </a:r>
              </a:p>
              <a:p>
                <a:r>
                  <a:rPr lang="en-US" dirty="0"/>
                  <a:t>Hidden bit refer to the implicit leading 1 in (1 + fraction)</a:t>
                </a:r>
              </a:p>
              <a:p>
                <a:r>
                  <a:rPr lang="en-US" dirty="0"/>
                  <a:t>Fraction is also called significand or </a:t>
                </a:r>
                <a:r>
                  <a:rPr lang="en-US" dirty="0">
                    <a:solidFill>
                      <a:srgbClr val="FF0000"/>
                    </a:solidFill>
                  </a:rPr>
                  <a:t>mantissa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667" y="3943766"/>
                <a:ext cx="8382000" cy="2412584"/>
              </a:xfrm>
              <a:prstGeom prst="rect">
                <a:avLst/>
              </a:prstGeom>
              <a:blipFill>
                <a:blip r:embed="rId3"/>
                <a:stretch>
                  <a:fillRect l="-655" t="-1515"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934" y="1600200"/>
            <a:ext cx="877146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434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9424-0102-7D10-CA3C-02B3C0033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Bias?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B665B1-93EA-6963-3A8D-A79CC4FCA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14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E9C26C-00C6-ED10-C2C9-02E0EBAC4C6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FP32’s exponent field has 8 bits. So it can represent integers from 0 to 255. But real exponents in normalized floating-point numbers range roughly from –126 to +127.  To store both negative and positive exponents in that 0–255 range, IEEE-754 adds a bias, shifting all values upward so they become non-negative.</a:t>
            </a:r>
          </a:p>
          <a:p>
            <a:r>
              <a:rPr lang="en-US" dirty="0"/>
              <a:t>For an exponent field of n bits, the bias is 2</a:t>
            </a:r>
            <a:r>
              <a:rPr lang="en-US" baseline="30000" dirty="0"/>
              <a:t>(n−1)</a:t>
            </a:r>
            <a:r>
              <a:rPr lang="en-US" dirty="0"/>
              <a:t>- 1.</a:t>
            </a:r>
          </a:p>
          <a:p>
            <a:r>
              <a:rPr lang="en-US" dirty="0"/>
              <a:t>For FP32, the bias is chosen as 2</a:t>
            </a:r>
            <a:r>
              <a:rPr lang="en-US" baseline="30000" dirty="0"/>
              <a:t>(8−1)</a:t>
            </a:r>
            <a:r>
              <a:rPr lang="en-US" dirty="0"/>
              <a:t>- 1 = 127, so half the range is allocated for negative exponents, and half for positive. </a:t>
            </a:r>
          </a:p>
          <a:p>
            <a:pPr lvl="1"/>
            <a:r>
              <a:rPr lang="en-US" dirty="0"/>
              <a:t>Actual Exponent = Stored Exponent -127</a:t>
            </a:r>
          </a:p>
          <a:p>
            <a:pPr lvl="1"/>
            <a:r>
              <a:rPr lang="en-US" dirty="0"/>
              <a:t>Stored exponent 0 → reserved for zero and subnormal numbers</a:t>
            </a:r>
          </a:p>
          <a:p>
            <a:pPr lvl="2"/>
            <a:r>
              <a:rPr lang="en-US" dirty="0"/>
              <a:t>For subnormal numbers: effective exponent = -126, and there is no hidden leading 1</a:t>
            </a:r>
          </a:p>
          <a:p>
            <a:pPr lvl="1"/>
            <a:r>
              <a:rPr lang="en-US"/>
              <a:t>Stored </a:t>
            </a:r>
            <a:r>
              <a:rPr lang="en-US" dirty="0"/>
              <a:t>exponent 127 → actual exponent = 0</a:t>
            </a:r>
          </a:p>
          <a:p>
            <a:pPr lvl="1"/>
            <a:r>
              <a:rPr lang="en-US" dirty="0"/>
              <a:t>Stored exponent 255 → reserved for special values (like infinity and </a:t>
            </a:r>
            <a:r>
              <a:rPr lang="en-US" dirty="0" err="1"/>
              <a:t>NaN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3654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Decoding </a:t>
            </a:r>
            <a:r>
              <a:rPr lang="en-US" sz="3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0xC1FF0000</a:t>
            </a:r>
            <a:r>
              <a:rPr lang="en-US" sz="3600" dirty="0"/>
              <a:t> </a:t>
            </a:r>
            <a:br>
              <a:rPr lang="en-US" dirty="0"/>
            </a:br>
            <a:r>
              <a:rPr lang="en-US" dirty="0"/>
              <a:t>into a floating-point number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15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263579"/>
                <a:ext cx="10972800" cy="4222821"/>
              </a:xfrm>
            </p:spPr>
            <p:txBody>
              <a:bodyPr>
                <a:normAutofit fontScale="70000" lnSpcReduction="20000"/>
              </a:bodyPr>
              <a:lstStyle/>
              <a:p>
                <a:r>
                  <a:rPr lang="en-US" sz="2800" dirty="0"/>
                  <a:t>Binary </a:t>
                </a:r>
                <a:r>
                  <a:rPr lang="en-US" sz="2800" dirty="0">
                    <a:solidFill>
                      <a:srgbClr val="FF0000"/>
                    </a:solidFill>
                    <a:latin typeface="Consolas" panose="020B0609020204030204" pitchFamily="49" charset="0"/>
                  </a:rPr>
                  <a:t>1</a:t>
                </a:r>
                <a:r>
                  <a:rPr lang="en-US" sz="2800" dirty="0">
                    <a:solidFill>
                      <a:srgbClr val="0000FF"/>
                    </a:solidFill>
                    <a:latin typeface="Consolas" panose="020B0609020204030204" pitchFamily="49" charset="0"/>
                  </a:rPr>
                  <a:t>10000011</a:t>
                </a:r>
                <a:r>
                  <a:rPr lang="en-US" sz="2800" dirty="0">
                    <a:solidFill>
                      <a:srgbClr val="00B050"/>
                    </a:solidFill>
                    <a:latin typeface="Consolas" panose="020B0609020204030204" pitchFamily="49" charset="0"/>
                  </a:rPr>
                  <a:t>11111110000000000000000</a:t>
                </a:r>
              </a:p>
              <a:p>
                <a:r>
                  <a:rPr lang="en-US" sz="2800" dirty="0"/>
                  <a:t>Sign = 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</a:t>
                </a:r>
              </a:p>
              <a:p>
                <a:r>
                  <a:rPr lang="en-US" sz="2800" dirty="0"/>
                  <a:t>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10000011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131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Fraction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0</m:t>
                        </m:r>
                        <m:r>
                          <a:rPr lang="en-US" sz="2800" i="1">
                            <a:latin typeface="Cambria Math"/>
                          </a:rPr>
                          <m:t>.</m:t>
                        </m:r>
                        <m:r>
                          <a:rPr lang="en-US" sz="2800" i="1">
                            <a:latin typeface="Cambria Math"/>
                          </a:rPr>
                          <m:t>1111111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5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6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7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0</m:t>
                    </m:r>
                    <m:r>
                      <a:rPr lang="en-US" sz="2800" i="1">
                        <a:latin typeface="Cambria Math"/>
                      </a:rPr>
                      <m:t>.</m:t>
                    </m:r>
                    <m:r>
                      <a:rPr lang="en-US" sz="2800" i="1">
                        <a:latin typeface="Cambria Math"/>
                      </a:rPr>
                      <m:t>9921875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×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  <m:r>
                          <a:rPr lang="en-US" sz="2800" i="1">
                            <a:latin typeface="Cambria Math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</a:rPr>
                          <m:t>𝐹𝑟𝑎𝑐𝑡𝑖𝑜𝑛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𝐸𝑥𝑝𝑜𝑛𝑒𝑛𝑡</m:t>
                        </m:r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127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r>
                            <a:rPr lang="en-US" sz="2800" i="1">
                              <a:latin typeface="Cambria Math"/>
                            </a:rPr>
                            <m:t>0</m:t>
                          </m:r>
                          <m:r>
                            <a:rPr lang="en-US" sz="2800" i="1">
                              <a:latin typeface="Cambria Math"/>
                            </a:rPr>
                            <m:t>.</m:t>
                          </m:r>
                          <m:r>
                            <a:rPr lang="en-US" sz="2800" i="1">
                              <a:latin typeface="Cambria Math"/>
                            </a:rPr>
                            <m:t>9921875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131</m:t>
                          </m:r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</a:rPr>
                            <m:t>127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−</m:t>
                      </m:r>
                      <m:r>
                        <a:rPr lang="en-US" sz="2800" i="1">
                          <a:latin typeface="Cambria Math"/>
                        </a:rPr>
                        <m:t>1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r>
                        <a:rPr lang="en-US" sz="2800" i="1">
                          <a:latin typeface="Cambria Math"/>
                        </a:rPr>
                        <m:t>1</m:t>
                      </m:r>
                      <m:r>
                        <a:rPr lang="en-US" sz="2800" i="1">
                          <a:latin typeface="Cambria Math"/>
                        </a:rPr>
                        <m:t>.</m:t>
                      </m:r>
                      <m:r>
                        <a:rPr lang="en-US" sz="2800" i="1">
                          <a:latin typeface="Cambria Math"/>
                        </a:rPr>
                        <m:t>9921875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4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−</m:t>
                      </m:r>
                      <m:r>
                        <a:rPr lang="en-US" sz="2800" i="1">
                          <a:latin typeface="Cambria Math"/>
                        </a:rPr>
                        <m:t>31</m:t>
                      </m:r>
                      <m:r>
                        <a:rPr lang="en-US" sz="2800" i="1">
                          <a:latin typeface="Cambria Math"/>
                        </a:rPr>
                        <m:t>.</m:t>
                      </m:r>
                      <m:r>
                        <a:rPr lang="en-US" sz="2800" i="1">
                          <a:latin typeface="Cambria Math"/>
                        </a:rPr>
                        <m:t>875</m:t>
                      </m:r>
                    </m:oMath>
                  </m:oMathPara>
                </a14:m>
                <a:endParaRPr lang="en-US" sz="2800" dirty="0"/>
              </a:p>
              <a:p>
                <a:r>
                  <a:rPr lang="en-US" sz="2800" dirty="0"/>
                  <a:t>If 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10000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133</m:t>
                    </m:r>
                  </m:oMath>
                </a14:m>
                <a:r>
                  <a:rPr lang="en-US" sz="2800" dirty="0"/>
                  <a:t>, then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−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.</m:t>
                    </m:r>
                    <m:r>
                      <a:rPr lang="en-US" sz="2800" i="1">
                        <a:latin typeface="Cambria Math"/>
                      </a:rPr>
                      <m:t>9921875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127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:pPr lvl="1"/>
                <a:r>
                  <a:rPr lang="en-US" sz="2500" dirty="0"/>
                  <a:t>Exponent – bias =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 panose="02040503050406030204" pitchFamily="18" charset="0"/>
                      </a:rPr>
                      <m:t>133</m:t>
                    </m:r>
                    <m:r>
                      <a:rPr lang="en-US" sz="25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500" i="1">
                        <a:latin typeface="Cambria Math" panose="02040503050406030204" pitchFamily="18" charset="0"/>
                      </a:rPr>
                      <m:t>127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en-US" sz="2500" dirty="0"/>
              </a:p>
              <a:p>
                <a:r>
                  <a:rPr lang="en-US" sz="2800" dirty="0"/>
                  <a:t>If 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10000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134</m:t>
                    </m:r>
                  </m:oMath>
                </a14:m>
                <a:r>
                  <a:rPr lang="en-US" sz="2800" dirty="0"/>
                  <a:t>, then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−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r>
                      <a:rPr lang="en-US" sz="2800" i="1">
                        <a:latin typeface="Cambria Math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.</m:t>
                    </m:r>
                    <m:r>
                      <a:rPr lang="en-US" sz="2800" i="1">
                        <a:latin typeface="Cambria Math"/>
                      </a:rPr>
                      <m:t>9921875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255</m:t>
                    </m:r>
                  </m:oMath>
                </a14:m>
                <a:endParaRPr lang="en-US" sz="2800" dirty="0"/>
              </a:p>
              <a:p>
                <a:pPr lvl="1"/>
                <a:r>
                  <a:rPr lang="en-US" sz="2500" dirty="0"/>
                  <a:t>Exponent – bias = </a:t>
                </a:r>
                <a14:m>
                  <m:oMath xmlns:m="http://schemas.openxmlformats.org/officeDocument/2006/math">
                    <m:r>
                      <a:rPr lang="en-US" sz="2500" i="1">
                        <a:latin typeface="Cambria Math" panose="02040503050406030204" pitchFamily="18" charset="0"/>
                      </a:rPr>
                      <m:t>13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5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500" i="1">
                        <a:latin typeface="Cambria Math" panose="02040503050406030204" pitchFamily="18" charset="0"/>
                      </a:rPr>
                      <m:t>127</m:t>
                    </m:r>
                    <m:r>
                      <a:rPr lang="en-US" sz="2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500" b="0" i="1" smtClean="0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en-US" sz="25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263579"/>
                <a:ext cx="10972800" cy="4222821"/>
              </a:xfrm>
              <a:blipFill>
                <a:blip r:embed="rId3"/>
                <a:stretch>
                  <a:fillRect l="-222" t="-21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5105400"/>
            <a:ext cx="6337174" cy="1662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628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75F4-E526-1473-6263-AB10E8882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Decoding </a:t>
            </a:r>
            <a:r>
              <a:rPr lang="en-US" sz="3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0x40920000</a:t>
            </a:r>
            <a:br>
              <a:rPr lang="en-US" dirty="0"/>
            </a:br>
            <a:r>
              <a:rPr lang="en-US" dirty="0"/>
              <a:t>into a floating-point number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48B895-1373-021B-15E1-6EDC308DE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34DA398-7598-5E3A-A505-43A059F4F4D1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Binary </a:t>
                </a:r>
                <a:r>
                  <a:rPr lang="en-US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10000001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00100000000000000000000</a:t>
                </a:r>
              </a:p>
              <a:p>
                <a:r>
                  <a:rPr lang="en-US" sz="2800" dirty="0"/>
                  <a:t>Sign = 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</a:p>
              <a:p>
                <a:r>
                  <a:rPr lang="en-US" sz="2800" dirty="0"/>
                  <a:t>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100000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=129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Fraction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0.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001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+1×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−3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0.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125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×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1+</m:t>
                        </m:r>
                        <m:r>
                          <a:rPr lang="en-US" sz="2800" i="1">
                            <a:latin typeface="Cambria Math"/>
                          </a:rPr>
                          <m:t>𝐹𝑟𝑎𝑐𝑡𝑖𝑜𝑛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𝐸𝑥𝑝𝑜𝑛𝑒𝑛𝑡</m:t>
                        </m:r>
                        <m:r>
                          <a:rPr lang="en-US" sz="2800" i="1">
                            <a:latin typeface="Cambria Math"/>
                          </a:rPr>
                          <m:t>−127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1+0.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125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  <m:r>
                            <a:rPr lang="en-US" sz="2800" i="1">
                              <a:latin typeface="Cambria Math"/>
                            </a:rPr>
                            <m:t>−127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1×1.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125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4.5</m:t>
                      </m:r>
                    </m:oMath>
                  </m:oMathPara>
                </a14:m>
                <a:endParaRPr lang="en-US" dirty="0">
                  <a:solidFill>
                    <a:srgbClr val="00B050"/>
                  </a:solidFill>
                  <a:latin typeface="Consolas" panose="020B0609020204030204" pitchFamily="49" charset="0"/>
                </a:endParaRPr>
              </a:p>
              <a:p>
                <a:r>
                  <a:rPr lang="en-US" dirty="0"/>
                  <a:t>How Floating Point Numbers Work (in 7 minutes!)</a:t>
                </a:r>
              </a:p>
              <a:p>
                <a:pPr lvl="1"/>
                <a:r>
                  <a:rPr lang="en-US" dirty="0">
                    <a:hlinkClick r:id="rId3"/>
                  </a:rPr>
                  <a:t>https://www.youtube.com/watch?v=W_Knvo9NuJY</a:t>
                </a:r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34DA398-7598-5E3A-A505-43A059F4F4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4"/>
                <a:stretch>
                  <a:fillRect l="-556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1897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DE315-13A9-17C0-2BCF-2EDA2B04E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00EC5-11FF-B40D-E96F-A868D3911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Decoding </a:t>
            </a:r>
            <a:r>
              <a:rPr lang="en-US" sz="3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0x3F800000</a:t>
            </a:r>
            <a:br>
              <a:rPr lang="en-US" dirty="0"/>
            </a:br>
            <a:r>
              <a:rPr lang="en-US" dirty="0"/>
              <a:t>into a floating-point number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9654E5-F0B9-0DDE-01C7-CF66496BA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DF4C76-0367-6082-911A-D9E67CF2968B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Binary </a:t>
                </a:r>
                <a:r>
                  <a:rPr lang="en-US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01111111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00000000000000000000000  </a:t>
                </a:r>
              </a:p>
              <a:p>
                <a:r>
                  <a:rPr lang="en-US" sz="2800" dirty="0"/>
                  <a:t>Sign = 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</a:p>
              <a:p>
                <a:r>
                  <a:rPr lang="en-US" sz="2800" dirty="0"/>
                  <a:t>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01111111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127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Fraction = </a:t>
                </a:r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×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  <m:r>
                          <a:rPr lang="en-US" sz="2800" i="1">
                            <a:latin typeface="Cambria Math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</a:rPr>
                          <m:t>𝐹𝑟𝑎𝑐𝑡𝑖𝑜𝑛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𝐸𝑥𝑝𝑜𝑛𝑒𝑛𝑡</m:t>
                        </m:r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127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</a:rPr>
                            <m:t>127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−</m:t>
                      </m:r>
                      <m:r>
                        <a:rPr lang="en-US" sz="2800" i="1">
                          <a:latin typeface="Cambria Math"/>
                        </a:rPr>
                        <m:t>1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r>
                        <a:rPr lang="en-US" sz="2800" i="1">
                          <a:latin typeface="Cambria Math"/>
                        </a:rPr>
                        <m:t>1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dirty="0">
                  <a:solidFill>
                    <a:srgbClr val="00B050"/>
                  </a:solidFill>
                  <a:latin typeface="Consolas" panose="020B0609020204030204" pitchFamily="49" charset="0"/>
                </a:endParaRPr>
              </a:p>
              <a:p>
                <a:r>
                  <a:rPr lang="en-US" dirty="0"/>
                  <a:t>How Floating Point Numbers Work (in 7 minutes!)</a:t>
                </a:r>
              </a:p>
              <a:p>
                <a:pPr lvl="1"/>
                <a:r>
                  <a:rPr lang="en-US" dirty="0">
                    <a:hlinkClick r:id="rId3"/>
                  </a:rPr>
                  <a:t>https://www.youtube.com/watch?v=W_Knvo9NuJY</a:t>
                </a:r>
                <a:endParaRPr lang="en-US" dirty="0"/>
              </a:p>
              <a:p>
                <a:pPr marL="0" indent="0">
                  <a:buNone/>
                </a:pPr>
                <a:endParaRPr lang="en-US" dirty="0">
                  <a:solidFill>
                    <a:srgbClr val="00B050"/>
                  </a:solidFill>
                  <a:latin typeface="Consolas" panose="020B0609020204030204" pitchFamily="49" charset="0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8EDF4C76-0367-6082-911A-D9E67CF2968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4"/>
                <a:stretch>
                  <a:fillRect l="-556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5607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EA529-C151-2761-A9E0-930B07EC7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9A2AC-1EFE-50A9-F487-AFE87D1F7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Decoding </a:t>
            </a:r>
            <a:r>
              <a:rPr lang="en-US" sz="3600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0x41680000</a:t>
            </a:r>
            <a:br>
              <a:rPr lang="en-US" dirty="0"/>
            </a:br>
            <a:r>
              <a:rPr lang="en-US" dirty="0"/>
              <a:t>into a floating-point number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E4A63CB-E768-A319-0DE1-E5A281C1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952A5B12-C807-E0B1-83CA-2990276670F1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Binary </a:t>
                </a:r>
                <a:r>
                  <a:rPr lang="en-US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10000010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11010000000000000000000 </a:t>
                </a:r>
              </a:p>
              <a:p>
                <a:r>
                  <a:rPr lang="en-US" sz="2800" dirty="0"/>
                  <a:t>Sign = 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</a:p>
              <a:p>
                <a:r>
                  <a:rPr lang="en-US" sz="2800" dirty="0"/>
                  <a:t>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10000010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=130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Fraction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0.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1101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+1×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</a:rPr>
                      <m:t>=0.8125</m:t>
                    </m:r>
                  </m:oMath>
                </a14:m>
                <a:endParaRPr lang="en-US" sz="2800" dirty="0"/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×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1+</m:t>
                        </m:r>
                        <m:r>
                          <a:rPr lang="en-US" sz="2800" i="1">
                            <a:latin typeface="Cambria Math"/>
                          </a:rPr>
                          <m:t>𝐹𝑟𝑎𝑐𝑡𝑖𝑜𝑛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𝐸𝑥𝑝𝑜𝑛𝑒𝑛𝑡</m:t>
                        </m:r>
                        <m:r>
                          <a:rPr lang="en-US" sz="2800" i="1">
                            <a:latin typeface="Cambria Math"/>
                          </a:rPr>
                          <m:t>−127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1+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0.8125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  <m:r>
                            <a:rPr lang="en-US" sz="2800" i="1">
                              <a:latin typeface="Cambria Math"/>
                            </a:rPr>
                            <m:t>−127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>
                          <a:latin typeface="Cambria Math"/>
                        </a:rPr>
                        <m:t>1×1.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8125</m:t>
                      </m:r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14.5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952A5B12-C807-E0B1-83CA-2990276670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556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3607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Encoding </a:t>
            </a:r>
            <a:r>
              <a:rPr lang="en-US" b="1" dirty="0">
                <a:solidFill>
                  <a:srgbClr val="C00000"/>
                </a:solidFill>
              </a:rPr>
              <a:t>14.5</a:t>
            </a:r>
            <a:r>
              <a:rPr lang="en-US" b="1" dirty="0"/>
              <a:t> into IEEE </a:t>
            </a:r>
            <a:r>
              <a:rPr lang="en-US" b="1" dirty="0" err="1"/>
              <a:t>Std</a:t>
            </a:r>
            <a:r>
              <a:rPr lang="en-US" b="1" dirty="0"/>
              <a:t> 754 Single-Precision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990600" y="1143000"/>
                <a:ext cx="10363200" cy="5013960"/>
              </a:xfrm>
            </p:spPr>
            <p:txBody>
              <a:bodyPr>
                <a:normAutofit fontScale="85000" lnSpcReduction="10000"/>
              </a:bodyPr>
              <a:lstStyle/>
              <a:p>
                <a:r>
                  <a:rPr lang="en-US" dirty="0"/>
                  <a:t>Normalization:</a:t>
                </a:r>
                <a:endParaRPr lang="en-US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smtClean="0">
                        <a:latin typeface="Cambria Math"/>
                      </a:rPr>
                      <m:t>14.5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14.5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=1.8125</m:t>
                    </m:r>
                  </m:oMath>
                </a14:m>
                <a:endParaRPr lang="en-US" i="1" dirty="0">
                  <a:latin typeface="Cambria Math"/>
                </a:endParaRPr>
              </a:p>
              <a:p>
                <a:r>
                  <a:rPr lang="en-US" dirty="0"/>
                  <a:t>Hence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14.5=1.8125×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m:rPr>
                        <m:aln/>
                      </m:rP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(1+0.8125)×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Conversion: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𝑆𝑖𝑔𝑛</m:t>
                    </m:r>
                    <m:r>
                      <a:rPr lang="en-US" b="0" i="1" smtClean="0">
                        <a:latin typeface="Cambria Math"/>
                      </a:rPr>
                      <m:t>=0</m:t>
                    </m:r>
                  </m:oMath>
                </a14:m>
                <a:endParaRPr lang="en-US" b="0" i="1" dirty="0">
                  <a:solidFill>
                    <a:srgbClr val="C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𝐸𝑥𝑝𝑜𝑛𝑒𝑛𝑡</m:t>
                    </m:r>
                    <m:r>
                      <m:rPr>
                        <m:aln/>
                      </m:rP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3+127=130=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1000010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𝐹𝑟𝑎𝑐𝑡𝑖𝑜𝑛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0.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1101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(multiply by 2 repeatedly)</a:t>
                </a:r>
              </a:p>
              <a:p>
                <a:r>
                  <a:rPr lang="en-US" dirty="0"/>
                  <a:t>Assume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𝐹𝑟𝑎𝑐𝑡𝑖𝑜𝑛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−3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4×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0.8125×2=1.625=1+0.625</m:t>
                    </m:r>
                  </m:oMath>
                </a14:m>
                <a:r>
                  <a:rPr lang="en-US" dirty="0"/>
                  <a:t> =&gt; b1 = 1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0.625×2=1.25=1+0.25</m:t>
                    </m:r>
                  </m:oMath>
                </a14:m>
                <a:r>
                  <a:rPr lang="en-US" dirty="0"/>
                  <a:t> =&gt; b2 = 1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0.25×2=0.5=0+0.5</m:t>
                    </m:r>
                  </m:oMath>
                </a14:m>
                <a:r>
                  <a:rPr lang="en-US" dirty="0"/>
                  <a:t> =&gt; b3 = 0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0.5×2=1</m:t>
                    </m:r>
                  </m:oMath>
                </a14:m>
                <a:r>
                  <a:rPr lang="en-US" dirty="0"/>
                  <a:t> =&gt; b4 = 1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14.5</a:t>
                </a:r>
                <a:r>
                  <a:rPr lang="en-US" dirty="0"/>
                  <a:t> = </a:t>
                </a:r>
                <a:r>
                  <a:rPr lang="en-US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10000010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11010000000000000000000</a:t>
                </a:r>
                <a:r>
                  <a:rPr lang="en-US" dirty="0"/>
                  <a:t> in binary or </a:t>
                </a:r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0x41680000</a:t>
                </a:r>
                <a:r>
                  <a:rPr lang="en-US" dirty="0"/>
                  <a:t> in hex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990600" y="1143000"/>
                <a:ext cx="10363200" cy="5013960"/>
              </a:xfrm>
              <a:blipFill>
                <a:blip r:embed="rId3"/>
                <a:stretch>
                  <a:fillRect l="-294" t="-1460" b="-25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386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84" y="133597"/>
            <a:ext cx="8534400" cy="990600"/>
          </a:xfrm>
        </p:spPr>
        <p:txBody>
          <a:bodyPr>
            <a:normAutofit/>
          </a:bodyPr>
          <a:lstStyle/>
          <a:p>
            <a:r>
              <a:rPr lang="en-US" dirty="0"/>
              <a:t>Fixed-point Format: Q Notation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</a:t>
            </a:fld>
            <a:endParaRPr kumimoji="0"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F65C89-F52C-994A-AF02-27E9DEE7ACC7}"/>
              </a:ext>
            </a:extLst>
          </p:cNvPr>
          <p:cNvSpPr/>
          <p:nvPr/>
        </p:nvSpPr>
        <p:spPr>
          <a:xfrm>
            <a:off x="3505200" y="2133600"/>
            <a:ext cx="25908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Integer Part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58D1FD-D3AE-E64B-86C2-C7A181B47511}"/>
              </a:ext>
            </a:extLst>
          </p:cNvPr>
          <p:cNvSpPr/>
          <p:nvPr/>
        </p:nvSpPr>
        <p:spPr>
          <a:xfrm>
            <a:off x="6288024" y="2133600"/>
            <a:ext cx="2362200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Fractional Part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FDDF5F3D-E5B9-314A-9072-B1E7D2334494}"/>
              </a:ext>
            </a:extLst>
          </p:cNvPr>
          <p:cNvSpPr/>
          <p:nvPr/>
        </p:nvSpPr>
        <p:spPr>
          <a:xfrm rot="5400000">
            <a:off x="7350517" y="1546290"/>
            <a:ext cx="228600" cy="2353586"/>
          </a:xfrm>
          <a:prstGeom prst="rightBrace">
            <a:avLst>
              <a:gd name="adj1" fmla="val 32681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8ED4DB57-0542-5F46-AAE1-8C41E6325359}"/>
              </a:ext>
            </a:extLst>
          </p:cNvPr>
          <p:cNvSpPr/>
          <p:nvPr/>
        </p:nvSpPr>
        <p:spPr>
          <a:xfrm rot="5400000">
            <a:off x="4686300" y="1438833"/>
            <a:ext cx="228600" cy="2590800"/>
          </a:xfrm>
          <a:prstGeom prst="rightBrace">
            <a:avLst>
              <a:gd name="adj1" fmla="val 32681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574D68-224A-1149-810A-A387FCDA60A3}"/>
              </a:ext>
            </a:extLst>
          </p:cNvPr>
          <p:cNvSpPr txBox="1"/>
          <p:nvPr/>
        </p:nvSpPr>
        <p:spPr>
          <a:xfrm>
            <a:off x="4421330" y="2848533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 bits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27272C4-4B35-5940-ABC9-5ED7704347F2}"/>
              </a:ext>
            </a:extLst>
          </p:cNvPr>
          <p:cNvSpPr txBox="1"/>
          <p:nvPr/>
        </p:nvSpPr>
        <p:spPr>
          <a:xfrm>
            <a:off x="7121112" y="2857986"/>
            <a:ext cx="696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 bits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6A4605F-C33B-6843-B18A-E06D9A133C72}"/>
              </a:ext>
            </a:extLst>
          </p:cNvPr>
          <p:cNvSpPr/>
          <p:nvPr/>
        </p:nvSpPr>
        <p:spPr>
          <a:xfrm>
            <a:off x="6153912" y="2477976"/>
            <a:ext cx="76200" cy="76199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6428A0-DFA0-D443-BD4A-0BC75EA280F1}"/>
              </a:ext>
            </a:extLst>
          </p:cNvPr>
          <p:cNvSpPr txBox="1"/>
          <p:nvPr/>
        </p:nvSpPr>
        <p:spPr>
          <a:xfrm>
            <a:off x="615714" y="1454970"/>
            <a:ext cx="4164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+mj-lt"/>
                <a:cs typeface="Consolas" panose="020B0609020204030204" pitchFamily="49" charset="0"/>
              </a:rPr>
              <a:t>UQm.n</a:t>
            </a:r>
            <a:r>
              <a:rPr lang="en-US" sz="2000" dirty="0">
                <a:latin typeface="+mj-lt"/>
                <a:cs typeface="Consolas" panose="020B0609020204030204" pitchFamily="49" charset="0"/>
              </a:rPr>
              <a:t> for unsigned fixed-point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2D7E4E6-0593-E046-814C-3F67CCBD1825}"/>
              </a:ext>
            </a:extLst>
          </p:cNvPr>
          <p:cNvGrpSpPr/>
          <p:nvPr/>
        </p:nvGrpSpPr>
        <p:grpSpPr>
          <a:xfrm>
            <a:off x="628684" y="3762733"/>
            <a:ext cx="8041594" cy="2464314"/>
            <a:chOff x="-895317" y="3762733"/>
            <a:chExt cx="8041594" cy="246431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09B2AD9-3899-C048-B6CD-31308B725940}"/>
                </a:ext>
              </a:extLst>
            </p:cNvPr>
            <p:cNvSpPr/>
            <p:nvPr/>
          </p:nvSpPr>
          <p:spPr>
            <a:xfrm>
              <a:off x="2180380" y="4497740"/>
              <a:ext cx="2391620" cy="381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Integer Part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8298B1C-732F-ED43-9FA2-7FDDF0222880}"/>
                </a:ext>
              </a:extLst>
            </p:cNvPr>
            <p:cNvSpPr/>
            <p:nvPr/>
          </p:nvSpPr>
          <p:spPr>
            <a:xfrm>
              <a:off x="4764024" y="4501865"/>
              <a:ext cx="2362200" cy="381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Fractional Part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61075A8-E9AC-3143-8E73-24E7C37827B1}"/>
                </a:ext>
              </a:extLst>
            </p:cNvPr>
            <p:cNvSpPr/>
            <p:nvPr/>
          </p:nvSpPr>
          <p:spPr>
            <a:xfrm>
              <a:off x="1972586" y="4497740"/>
              <a:ext cx="228600" cy="38100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7503E1B-97C5-3E49-B880-46683FFDE3C9}"/>
                </a:ext>
              </a:extLst>
            </p:cNvPr>
            <p:cNvSpPr/>
            <p:nvPr/>
          </p:nvSpPr>
          <p:spPr>
            <a:xfrm>
              <a:off x="4629912" y="4840640"/>
              <a:ext cx="76200" cy="761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ight Brace 21">
              <a:extLst>
                <a:ext uri="{FF2B5EF4-FFF2-40B4-BE49-F238E27FC236}">
                  <a16:creationId xmlns:a16="http://schemas.microsoft.com/office/drawing/2014/main" id="{DC18E5A2-91AB-C34B-AD04-2B40A8AB2FFD}"/>
                </a:ext>
              </a:extLst>
            </p:cNvPr>
            <p:cNvSpPr/>
            <p:nvPr/>
          </p:nvSpPr>
          <p:spPr>
            <a:xfrm rot="5400000">
              <a:off x="5855184" y="3953141"/>
              <a:ext cx="228600" cy="2353586"/>
            </a:xfrm>
            <a:prstGeom prst="rightBrace">
              <a:avLst>
                <a:gd name="adj1" fmla="val 32681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Brace 22">
              <a:extLst>
                <a:ext uri="{FF2B5EF4-FFF2-40B4-BE49-F238E27FC236}">
                  <a16:creationId xmlns:a16="http://schemas.microsoft.com/office/drawing/2014/main" id="{E9D1ED51-DA99-7243-86FC-B792B4998765}"/>
                </a:ext>
              </a:extLst>
            </p:cNvPr>
            <p:cNvSpPr/>
            <p:nvPr/>
          </p:nvSpPr>
          <p:spPr>
            <a:xfrm rot="5400000">
              <a:off x="3257583" y="3934307"/>
              <a:ext cx="228600" cy="2383006"/>
            </a:xfrm>
            <a:prstGeom prst="rightBrace">
              <a:avLst>
                <a:gd name="adj1" fmla="val 32681"/>
                <a:gd name="adj2" fmla="val 50000"/>
              </a:avLst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66FE765-B908-F946-B0C0-D9245A2B742C}"/>
                </a:ext>
              </a:extLst>
            </p:cNvPr>
            <p:cNvSpPr txBox="1"/>
            <p:nvPr/>
          </p:nvSpPr>
          <p:spPr>
            <a:xfrm>
              <a:off x="2828104" y="5229177"/>
              <a:ext cx="7585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 bits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719CF6A-7FDC-9342-A006-757DBAE18CF1}"/>
                </a:ext>
              </a:extLst>
            </p:cNvPr>
            <p:cNvSpPr txBox="1"/>
            <p:nvPr/>
          </p:nvSpPr>
          <p:spPr>
            <a:xfrm>
              <a:off x="5621472" y="5244235"/>
              <a:ext cx="6960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 bits</a:t>
              </a:r>
            </a:p>
          </p:txBody>
        </p: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7669D87-4CAB-CA43-A171-3FF4309D9B67}"/>
                </a:ext>
              </a:extLst>
            </p:cNvPr>
            <p:cNvCxnSpPr/>
            <p:nvPr/>
          </p:nvCxnSpPr>
          <p:spPr>
            <a:xfrm flipH="1">
              <a:off x="1795007" y="4825576"/>
              <a:ext cx="177579" cy="2817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4A5C9FE-098E-7041-8873-48CB18A7EDD8}"/>
                </a:ext>
              </a:extLst>
            </p:cNvPr>
            <p:cNvSpPr txBox="1"/>
            <p:nvPr/>
          </p:nvSpPr>
          <p:spPr>
            <a:xfrm>
              <a:off x="1188455" y="5112454"/>
              <a:ext cx="86273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sign bit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9AADF69-4B13-7A40-9AC7-E644F0E981DA}"/>
                </a:ext>
              </a:extLst>
            </p:cNvPr>
            <p:cNvSpPr txBox="1"/>
            <p:nvPr/>
          </p:nvSpPr>
          <p:spPr>
            <a:xfrm>
              <a:off x="-895317" y="3762733"/>
              <a:ext cx="36199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>
                  <a:latin typeface="+mj-lt"/>
                  <a:cs typeface="Consolas" panose="020B0609020204030204" pitchFamily="49" charset="0"/>
                </a:rPr>
                <a:t>Qm.n</a:t>
              </a:r>
              <a:r>
                <a:rPr lang="en-US" sz="2000" dirty="0">
                  <a:latin typeface="+mj-lt"/>
                  <a:cs typeface="Consolas" panose="020B0609020204030204" pitchFamily="49" charset="0"/>
                </a:rPr>
                <a:t> for signed fixed-point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F3A148B-7F3C-4943-B253-9077A2B144B7}"/>
                </a:ext>
              </a:extLst>
            </p:cNvPr>
            <p:cNvSpPr txBox="1"/>
            <p:nvPr/>
          </p:nvSpPr>
          <p:spPr>
            <a:xfrm>
              <a:off x="3622570" y="5857715"/>
              <a:ext cx="18389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latin typeface="Consolas" panose="020B0609020204030204" pitchFamily="49" charset="0"/>
                  <a:cs typeface="Consolas" panose="020B0609020204030204" pitchFamily="49" charset="0"/>
                </a:rPr>
                <a:t>m + n + 1 </a:t>
              </a:r>
              <a:r>
                <a:rPr lang="en-US" b="1" dirty="0"/>
                <a:t>bits</a:t>
              </a:r>
            </a:p>
          </p:txBody>
        </p:sp>
      </p:grp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EB12F7A-1228-CF45-8B9E-0B02E55C55DF}"/>
              </a:ext>
            </a:extLst>
          </p:cNvPr>
          <p:cNvCxnSpPr/>
          <p:nvPr/>
        </p:nvCxnSpPr>
        <p:spPr>
          <a:xfrm>
            <a:off x="6193909" y="2618018"/>
            <a:ext cx="0" cy="424634"/>
          </a:xfrm>
          <a:prstGeom prst="straightConnector1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CF2B3ED-A492-FA4C-B788-1942E60CE47C}"/>
              </a:ext>
            </a:extLst>
          </p:cNvPr>
          <p:cNvSpPr txBox="1"/>
          <p:nvPr/>
        </p:nvSpPr>
        <p:spPr>
          <a:xfrm>
            <a:off x="5510607" y="3045397"/>
            <a:ext cx="13628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Radix Point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1E5B112-7229-6848-B76D-F95A05EAE75B}"/>
              </a:ext>
            </a:extLst>
          </p:cNvPr>
          <p:cNvCxnSpPr/>
          <p:nvPr/>
        </p:nvCxnSpPr>
        <p:spPr>
          <a:xfrm>
            <a:off x="6204529" y="5000560"/>
            <a:ext cx="0" cy="424634"/>
          </a:xfrm>
          <a:prstGeom prst="straightConnector1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F7EE6A05-5FF9-884E-B4C8-6061A5BD6924}"/>
              </a:ext>
            </a:extLst>
          </p:cNvPr>
          <p:cNvSpPr txBox="1"/>
          <p:nvPr/>
        </p:nvSpPr>
        <p:spPr>
          <a:xfrm>
            <a:off x="5553797" y="5406212"/>
            <a:ext cx="1301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Radix Point</a:t>
            </a:r>
          </a:p>
        </p:txBody>
      </p:sp>
    </p:spTree>
    <p:extLst>
      <p:ext uri="{BB962C8B-B14F-4D97-AF65-F5344CB8AC3E}">
        <p14:creationId xmlns:p14="http://schemas.microsoft.com/office/powerpoint/2010/main" val="407164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A1E23-1948-4AB3-BE51-06B1176B9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0CDC3-A7FF-9EEE-C5C3-502A76B1D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Encoding </a:t>
            </a:r>
            <a:r>
              <a:rPr lang="en-US" b="1" dirty="0">
                <a:solidFill>
                  <a:srgbClr val="C00000"/>
                </a:solidFill>
              </a:rPr>
              <a:t>1.3</a:t>
            </a:r>
            <a:r>
              <a:rPr lang="en-US" b="1" dirty="0"/>
              <a:t> into IEEE Std 754 Single-Precision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CB2435-927F-ED99-AB72-9D3492553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3D4FF65-D71D-3471-F040-1E677F86A2DD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990600" y="1143000"/>
                <a:ext cx="10363200" cy="5013960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en-US" dirty="0"/>
                  <a:t>Normalization:</a:t>
                </a:r>
                <a:endParaRPr lang="en-US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i="1" smtClean="0">
                        <a:latin typeface="Cambria Math"/>
                      </a:rPr>
                      <m:t>1</m:t>
                    </m:r>
                    <m:r>
                      <a:rPr lang="en-US" i="1" smtClean="0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i="1" dirty="0">
                  <a:latin typeface="Cambria Math"/>
                </a:endParaRPr>
              </a:p>
              <a:p>
                <a:r>
                  <a:rPr lang="en-US" dirty="0"/>
                  <a:t>Hence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 smtClean="0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</a:rPr>
                      <m:t>)×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Conversion: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𝑆𝑖𝑔𝑛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0</m:t>
                    </m:r>
                  </m:oMath>
                </a14:m>
                <a:endParaRPr lang="en-US" b="0" i="1" dirty="0">
                  <a:solidFill>
                    <a:srgbClr val="C00000"/>
                  </a:solidFill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𝐸𝑥𝑝𝑜𝑛𝑒𝑛𝑡</m:t>
                    </m:r>
                    <m:r>
                      <m:rPr>
                        <m:aln/>
                      </m:rP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+</m:t>
                    </m:r>
                    <m:r>
                      <a:rPr lang="en-US" i="1">
                        <a:latin typeface="Cambria Math"/>
                      </a:rPr>
                      <m:t>127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127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01111111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𝐹𝑟𝑎𝑐𝑡𝑖𝑜𝑛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0</m:t>
                        </m:r>
                        <m:r>
                          <a:rPr lang="en-US" b="0" i="1" smtClean="0">
                            <a:latin typeface="Cambria Math"/>
                          </a:rPr>
                          <m:t>.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01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001100110011</m:t>
                        </m:r>
                        <m:r>
                          <a:rPr lang="en-US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(multiply by 2 repeatedly)</a:t>
                </a:r>
              </a:p>
              <a:p>
                <a:r>
                  <a:rPr lang="en-US" dirty="0"/>
                  <a:t>Assume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𝐹𝑟𝑎𝑐𝑡𝑖𝑜𝑛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+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+…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6</m:t>
                    </m:r>
                  </m:oMath>
                </a14:m>
                <a:r>
                  <a:rPr lang="en-US" dirty="0"/>
                  <a:t> =&gt; b1 = 0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6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1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2</m:t>
                    </m:r>
                  </m:oMath>
                </a14:m>
                <a:r>
                  <a:rPr lang="en-US" dirty="0"/>
                  <a:t> =&gt; b2 = 1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dirty="0"/>
                  <a:t> =&gt; b3 = 0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/>
                  <a:t> =&gt; b4 = 0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US" dirty="0"/>
                  <a:t> =&gt; b5 = 1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0</m:t>
                    </m:r>
                    <m:r>
                      <a:rPr lang="en-US" i="1">
                        <a:latin typeface="Cambria Math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i="1">
                        <a:latin typeface="Cambria Math"/>
                      </a:rPr>
                      <m:t>×</m:t>
                    </m:r>
                    <m:r>
                      <a:rPr lang="en-US" i="1">
                        <a:latin typeface="Cambria Math"/>
                      </a:rPr>
                      <m:t>2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 =&gt; b6 = 1</a:t>
                </a:r>
              </a:p>
              <a:p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1.3</a:t>
                </a:r>
                <a:r>
                  <a:rPr lang="en-US" dirty="0"/>
                  <a:t> = </a:t>
                </a:r>
                <a:r>
                  <a:rPr lang="en-US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01111111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01001100110011001100110</a:t>
                </a:r>
                <a:r>
                  <a:rPr lang="en-US" dirty="0"/>
                  <a:t> in binary or 0x3FA66666 in hex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3D4FF65-D71D-3471-F040-1E677F86A2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990600" y="1143000"/>
                <a:ext cx="10363200" cy="5013960"/>
              </a:xfrm>
              <a:blipFill>
                <a:blip r:embed="rId3"/>
                <a:stretch>
                  <a:fillRect l="-235" t="-19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ight Brace 7">
            <a:extLst>
              <a:ext uri="{FF2B5EF4-FFF2-40B4-BE49-F238E27FC236}">
                <a16:creationId xmlns:a16="http://schemas.microsoft.com/office/drawing/2014/main" id="{FADDE5B4-2BF0-3346-B39B-1C17BD95CCA8}"/>
              </a:ext>
            </a:extLst>
          </p:cNvPr>
          <p:cNvSpPr/>
          <p:nvPr/>
        </p:nvSpPr>
        <p:spPr>
          <a:xfrm>
            <a:off x="3979432" y="4686292"/>
            <a:ext cx="228597" cy="914400"/>
          </a:xfrm>
          <a:prstGeom prst="rightBrace">
            <a:avLst>
              <a:gd name="adj1" fmla="val 8333"/>
              <a:gd name="adj2" fmla="val 48117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E7E842-BCEF-B6B4-E109-FC4B047B29D0}"/>
              </a:ext>
            </a:extLst>
          </p:cNvPr>
          <p:cNvSpPr txBox="1"/>
          <p:nvPr/>
        </p:nvSpPr>
        <p:spPr>
          <a:xfrm flipH="1">
            <a:off x="4244784" y="4876800"/>
            <a:ext cx="2057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Repeats infinitely</a:t>
            </a:r>
          </a:p>
        </p:txBody>
      </p:sp>
    </p:spTree>
    <p:extLst>
      <p:ext uri="{BB962C8B-B14F-4D97-AF65-F5344CB8AC3E}">
        <p14:creationId xmlns:p14="http://schemas.microsoft.com/office/powerpoint/2010/main" val="39516531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3DE8F-D6F6-AAA1-D94A-86C18C175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BB3F4-71E3-6480-2DD5-AA4EAD4E5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Decoding </a:t>
            </a:r>
            <a:r>
              <a:rPr lang="en-US" sz="3600" b="1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0x3FA66666 </a:t>
            </a:r>
            <a:br>
              <a:rPr lang="en-US" b="1" dirty="0"/>
            </a:br>
            <a:r>
              <a:rPr lang="en-US" b="1" dirty="0"/>
              <a:t>into a floating-point number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830A94-D33B-2B5A-4A7E-B773BA88B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21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1E35FFBE-A292-0D67-EFA6-AEFA3301A8EC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Binary </a:t>
                </a:r>
                <a:r>
                  <a:rPr lang="en-US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  <a:r>
                  <a:rPr lang="en-US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01111111</a:t>
                </a:r>
                <a:r>
                  <a:rPr lang="en-US" dirty="0">
                    <a:solidFill>
                      <a:srgbClr val="00B05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01001100110011001100110 </a:t>
                </a:r>
              </a:p>
              <a:p>
                <a:r>
                  <a:rPr lang="en-US" sz="2800" dirty="0"/>
                  <a:t>Sign = </a:t>
                </a:r>
                <a:r>
                  <a:rPr lang="en-US" sz="28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0</a:t>
                </a:r>
              </a:p>
              <a:p>
                <a:r>
                  <a:rPr lang="en-US" sz="2800" dirty="0"/>
                  <a:t>Exponent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01111111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i="1">
                        <a:latin typeface="Cambria Math"/>
                      </a:rPr>
                      <m:t>127</m:t>
                    </m:r>
                  </m:oMath>
                </a14:m>
                <a:endParaRPr lang="en-US" sz="2800" dirty="0"/>
              </a:p>
              <a:p>
                <a:r>
                  <a:rPr lang="en-US" sz="2800" dirty="0"/>
                  <a:t>Fraction =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29999995</m:t>
                    </m:r>
                  </m:oMath>
                </a14:m>
                <a:r>
                  <a:rPr lang="en-US" sz="2800" dirty="0"/>
                  <a:t> (calculation process skipped)</a:t>
                </a: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𝑓</m:t>
                    </m:r>
                    <m:r>
                      <m:rPr>
                        <m:aln/>
                      </m:rPr>
                      <a:rPr lang="en-US" sz="28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/>
                              </a:rPr>
                              <m:t>−</m:t>
                            </m:r>
                            <m:r>
                              <a:rPr lang="en-US" sz="2800" i="1">
                                <a:latin typeface="Cambria Math"/>
                              </a:rPr>
                              <m:t>1</m:t>
                            </m:r>
                          </m:e>
                        </m:d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𝑆</m:t>
                        </m:r>
                      </m:sup>
                    </m:sSup>
                    <m:r>
                      <a:rPr lang="en-US" sz="2800" i="1">
                        <a:latin typeface="Cambria Math"/>
                      </a:rPr>
                      <m:t>×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  <m:r>
                          <a:rPr lang="en-US" sz="2800" i="1">
                            <a:latin typeface="Cambria Math"/>
                          </a:rPr>
                          <m:t>+</m:t>
                        </m:r>
                        <m:r>
                          <a:rPr lang="en-US" sz="2800" i="1">
                            <a:latin typeface="Cambria Math"/>
                          </a:rPr>
                          <m:t>𝐹𝑟𝑎𝑐𝑡𝑖𝑜𝑛</m:t>
                        </m:r>
                      </m:e>
                    </m:d>
                    <m:r>
                      <a:rPr lang="en-US" sz="28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800" i="1">
                            <a:latin typeface="Cambria Math"/>
                          </a:rPr>
                          <m:t>𝐸𝑥𝑝𝑜𝑛𝑒𝑛𝑡</m:t>
                        </m:r>
                        <m:r>
                          <a:rPr lang="en-US" sz="2800" i="1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127</m:t>
                        </m:r>
                      </m:sup>
                    </m:sSup>
                  </m:oMath>
                </a14:m>
                <a:endParaRPr lang="en-US" sz="28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i="1">
                                  <a:latin typeface="Cambria Math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8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i="1">
                              <a:latin typeface="Cambria Math"/>
                            </a:rPr>
                            <m:t>+</m:t>
                          </m:r>
                          <m:r>
                            <a:rPr lang="en-US" sz="2800" i="1" dirty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29999995</m:t>
                          </m:r>
                        </m:e>
                      </m:d>
                      <m:r>
                        <a:rPr lang="en-US" sz="28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800" i="1">
                              <a:latin typeface="Cambria Math"/>
                            </a:rPr>
                            <m:t>1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27</m:t>
                          </m:r>
                          <m:r>
                            <a:rPr lang="en-US" sz="2800" i="1">
                              <a:latin typeface="Cambria Math"/>
                            </a:rPr>
                            <m:t>−</m:t>
                          </m:r>
                          <m:r>
                            <a:rPr lang="en-US" sz="2800" i="1">
                              <a:latin typeface="Cambria Math"/>
                            </a:rPr>
                            <m:t>127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m:rPr>
                          <m:aln/>
                        </m:rPr>
                        <a:rPr lang="en-US" sz="2800" i="1">
                          <a:latin typeface="Cambria Math"/>
                        </a:rPr>
                        <m:t>=</m:t>
                      </m:r>
                      <m:r>
                        <a:rPr lang="en-US" sz="2800" i="1" dirty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29999995</m:t>
                      </m:r>
                    </m:oMath>
                  </m:oMathPara>
                </a14:m>
                <a:endParaRPr lang="en-US" sz="2800" dirty="0"/>
              </a:p>
              <a:p>
                <a:r>
                  <a:rPr lang="en-US" sz="2800" dirty="0"/>
                  <a:t>Error: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8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29999995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en-US" sz="2800" dirty="0"/>
              </a:p>
              <a:p>
                <a:endParaRPr lang="en-US" sz="28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1E35FFBE-A292-0D67-EFA6-AEFA3301A8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3"/>
                <a:stretch>
                  <a:fillRect l="-556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FF26C8F-DF03-64D8-CF77-B258AADB637B}"/>
              </a:ext>
            </a:extLst>
          </p:cNvPr>
          <p:cNvSpPr txBox="1"/>
          <p:nvPr/>
        </p:nvSpPr>
        <p:spPr>
          <a:xfrm>
            <a:off x="3581400" y="5710019"/>
            <a:ext cx="536037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Why Is This Happening?! Floating Point Approximation4</a:t>
            </a:r>
          </a:p>
          <a:p>
            <a:r>
              <a:rPr lang="en-US" dirty="0">
                <a:hlinkClick r:id="rId4"/>
              </a:rPr>
              <a:t>https://www.youtube.com/watch?v=2gIxbTn7GSc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88551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Values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22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Exponents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00000000</a:t>
            </a:r>
            <a:r>
              <a:rPr lang="en-US" dirty="0"/>
              <a:t> and 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111111111</a:t>
            </a:r>
            <a:r>
              <a:rPr lang="en-US" dirty="0"/>
              <a:t> are reserved.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905000"/>
            <a:ext cx="8687616" cy="26912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3"/>
              <p:cNvSpPr txBox="1">
                <a:spLocks/>
              </p:cNvSpPr>
              <p:nvPr/>
            </p:nvSpPr>
            <p:spPr>
              <a:xfrm>
                <a:off x="2133600" y="4795684"/>
                <a:ext cx="8229600" cy="1513676"/>
              </a:xfrm>
              <a:prstGeom prst="rect">
                <a:avLst/>
              </a:prstGeom>
            </p:spPr>
            <p:txBody>
              <a:bodyPr vert="horz">
                <a:normAutofit/>
              </a:bodyPr>
              <a:lstStyle>
                <a:lvl1pPr marL="274320" indent="-274320" algn="l" rtl="0" eaLnBrk="1" latinLnBrk="0" hangingPunct="1">
                  <a:spcBef>
                    <a:spcPts val="600"/>
                  </a:spcBef>
                  <a:buClr>
                    <a:schemeClr val="accent1"/>
                  </a:buClr>
                  <a:buSzPct val="76000"/>
                  <a:buFont typeface="Wingdings 3"/>
                  <a:buChar char=""/>
                  <a:defRPr kumimoji="0" sz="2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548640" indent="-274320" algn="l" rtl="0" eaLnBrk="1" latinLnBrk="0" hangingPunct="1">
                  <a:spcBef>
                    <a:spcPts val="500"/>
                  </a:spcBef>
                  <a:buClr>
                    <a:schemeClr val="accent2"/>
                  </a:buClr>
                  <a:buSzPct val="76000"/>
                  <a:buFont typeface="Wingdings 3"/>
                  <a:buChar char=""/>
                  <a:defRPr kumimoji="0" sz="2300" kern="12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822960" indent="-228600" algn="l" rtl="0" eaLnBrk="1" latinLnBrk="0" hangingPunct="1">
                  <a:spcBef>
                    <a:spcPts val="500"/>
                  </a:spcBef>
                  <a:buClr>
                    <a:schemeClr val="bg1">
                      <a:shade val="50000"/>
                    </a:schemeClr>
                  </a:buClr>
                  <a:buSzPct val="76000"/>
                  <a:buFont typeface="Wingdings 3"/>
                  <a:buChar char=""/>
                  <a:defRPr kumimoji="0"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97280" indent="-228600" algn="l" rtl="0" eaLnBrk="1" latinLnBrk="0" hangingPunct="1">
                  <a:spcBef>
                    <a:spcPts val="400"/>
                  </a:spcBef>
                  <a:buClr>
                    <a:schemeClr val="accent2">
                      <a:shade val="75000"/>
                    </a:schemeClr>
                  </a:buClr>
                  <a:buSzPct val="70000"/>
                  <a:buFont typeface="Wingdings"/>
                  <a:buChar char=""/>
                  <a:defRPr kumimoji="0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indent="-228600" algn="l" rtl="0" eaLnBrk="1" latinLnBrk="0" hangingPunct="1">
                  <a:spcBef>
                    <a:spcPts val="300"/>
                  </a:spcBef>
                  <a:buClr>
                    <a:schemeClr val="accent2"/>
                  </a:buClr>
                  <a:buSzPct val="70000"/>
                  <a:buFont typeface="Wingdings"/>
                  <a:buChar char=""/>
                  <a:defRPr kumimoji="0"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645920" indent="-182880" algn="l" rtl="0" eaLnBrk="1" latinLnBrk="0" hangingPunct="1">
                  <a:spcBef>
                    <a:spcPts val="300"/>
                  </a:spcBef>
                  <a:buClr>
                    <a:srgbClr val="9FB8CD">
                      <a:shade val="75000"/>
                    </a:srgbClr>
                  </a:buClr>
                  <a:buSzPct val="75000"/>
                  <a:buFont typeface="Wingdings 3"/>
                  <a:buChar char=""/>
                  <a:defRPr kumimoji="0" lang="en-US" sz="16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800" indent="-182880" algn="l" rtl="0" eaLnBrk="1" latinLnBrk="0" hangingPunct="1">
                  <a:spcBef>
                    <a:spcPts val="300"/>
                  </a:spcBef>
                  <a:buClr>
                    <a:srgbClr val="727CA3">
                      <a:shade val="75000"/>
                    </a:srgbClr>
                  </a:buClr>
                  <a:buSzPct val="75000"/>
                  <a:buFont typeface="Wingdings 3"/>
                  <a:buChar char=""/>
                  <a:defRPr kumimoji="0"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011680" indent="-182880" algn="l" rtl="0" eaLnBrk="1" latinLnBrk="0" hangingPunct="1">
                  <a:spcBef>
                    <a:spcPts val="300"/>
                  </a:spcBef>
                  <a:buClr>
                    <a:prstClr val="white">
                      <a:shade val="50000"/>
                    </a:prstClr>
                  </a:buClr>
                  <a:buSzPct val="75000"/>
                  <a:buFont typeface="Wingdings 3"/>
                  <a:buChar char=""/>
                  <a:defRPr kumimoji="0" lang="en-US" sz="14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194560" indent="-182880" algn="l" rtl="0" eaLnBrk="1" latinLnBrk="0" hangingPunct="1">
                  <a:spcBef>
                    <a:spcPts val="300"/>
                  </a:spcBef>
                  <a:buClr>
                    <a:srgbClr val="9FB8CD"/>
                  </a:buClr>
                  <a:buSzPct val="75000"/>
                  <a:buFont typeface="Wingdings 3"/>
                  <a:buChar char=""/>
                  <a:defRPr kumimoji="0" lang="en-US" sz="1200" kern="120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Example of Not-A-Number (</a:t>
                </a:r>
                <a:r>
                  <a:rPr lang="en-US" dirty="0" err="1"/>
                  <a:t>NaN</a:t>
                </a:r>
                <a:r>
                  <a:rPr lang="en-US" dirty="0"/>
                  <a:t>)</a:t>
                </a:r>
              </a:p>
              <a:p>
                <a:pPr lvl="1"/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log(-10.0), </a:t>
                </a:r>
                <a:r>
                  <a:rPr lang="en-US" dirty="0" err="1">
                    <a:latin typeface="Consolas" panose="020B0609020204030204" pitchFamily="49" charset="0"/>
                    <a:cs typeface="Consolas" panose="020B0609020204030204" pitchFamily="49" charset="0"/>
                  </a:rPr>
                  <a:t>sqrt</a:t>
                </a:r>
                <a:r>
                  <a:rPr lang="en-US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(-1.0), 0.0/0.0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</m:oMath>
                </a14:m>
                <a:r>
                  <a:rPr lang="en-US" dirty="0"/>
                  <a:t>, </a:t>
                </a:r>
              </a:p>
            </p:txBody>
          </p:sp>
        </mc:Choice>
        <mc:Fallback xmlns="">
          <p:sp>
            <p:nvSpPr>
              <p:cNvPr id="8" name="Content Placeholder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3600" y="4795684"/>
                <a:ext cx="8229600" cy="1513676"/>
              </a:xfrm>
              <a:prstGeom prst="rect">
                <a:avLst/>
              </a:prstGeom>
              <a:blipFill>
                <a:blip r:embed="rId3"/>
                <a:stretch>
                  <a:fillRect l="-770" t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06357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Subnormalized</a:t>
            </a:r>
            <a:r>
              <a:rPr lang="en-US" dirty="0"/>
              <a:t> Float Number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23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To represent numbers between 0 and the minimum positive number that the normalized format can represent.</a:t>
            </a:r>
          </a:p>
          <a:p>
            <a:r>
              <a:rPr lang="en-US" b="1" dirty="0">
                <a:solidFill>
                  <a:srgbClr val="C00000"/>
                </a:solidFill>
              </a:rPr>
              <a:t>Normalized Format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Sub-normalized</a:t>
            </a:r>
            <a:r>
              <a:rPr lang="en-US" dirty="0"/>
              <a:t> Format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091524" y="4609707"/>
                <a:ext cx="4721352" cy="5246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</m:sup>
                      </m:sSup>
                      <m:r>
                        <a:rPr lang="en-US" sz="280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𝐹𝑟𝑎𝑐𝑡𝑖𝑜𝑛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−126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1524" y="4609707"/>
                <a:ext cx="4721352" cy="5246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048000" y="3157166"/>
                <a:ext cx="6400800" cy="5309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𝑆</m:t>
                          </m:r>
                        </m:sup>
                      </m:sSup>
                      <m:r>
                        <a:rPr lang="en-US" sz="280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𝐹𝑟𝑎𝑐𝑡𝑖𝑜𝑛</m:t>
                      </m:r>
                      <m:r>
                        <a:rPr lang="en-US" sz="2800">
                          <a:latin typeface="Cambria Math" panose="02040503050406030204" pitchFamily="18" charset="0"/>
                        </a:rPr>
                        <m:t>)×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Exponent</m:t>
                          </m:r>
                          <m:r>
                            <a:rPr lang="en-US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−12</m:t>
                          </m:r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3157166"/>
                <a:ext cx="6400800" cy="53091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5936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and Underflow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24</a:t>
            </a:fld>
            <a:endParaRPr kumimoji="0"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3894599"/>
            <a:ext cx="4020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Smallest Positive Normal Number: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095500" y="4357457"/>
                <a:ext cx="7924800" cy="462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(−1)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1+0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1−127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−126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≈1.18×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−38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5500" y="4357457"/>
                <a:ext cx="7924800" cy="462884"/>
              </a:xfrm>
              <a:prstGeom prst="rect">
                <a:avLst/>
              </a:prstGeom>
              <a:blipFill>
                <a:blip r:embed="rId2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523036"/>
            <a:ext cx="7696200" cy="225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2ED135A4-909F-AADF-12B6-5EC390DC6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5667" y="3903066"/>
            <a:ext cx="4616970" cy="36933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0 00000001 00000000000000000000000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308DD6A-EABD-D849-E186-3BBF3A26889B}"/>
              </a:ext>
            </a:extLst>
          </p:cNvPr>
          <p:cNvSpPr/>
          <p:nvPr/>
        </p:nvSpPr>
        <p:spPr>
          <a:xfrm>
            <a:off x="986197" y="5133941"/>
            <a:ext cx="434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Smallest Positive Subnormal Number: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2E38EF7-3D4F-9C94-DA2E-235D2C83DEEB}"/>
                  </a:ext>
                </a:extLst>
              </p:cNvPr>
              <p:cNvSpPr/>
              <p:nvPr/>
            </p:nvSpPr>
            <p:spPr>
              <a:xfrm>
                <a:off x="2167297" y="5596799"/>
                <a:ext cx="7924800" cy="4628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(−1)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23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1−127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−149</m:t>
                          </m:r>
                        </m:sup>
                      </m:sSup>
                      <m:r>
                        <a:rPr lang="en-US" sz="2400" i="1">
                          <a:latin typeface="Cambria Math"/>
                        </a:rPr>
                        <m:t>≈1.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US" sz="24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45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2E38EF7-3D4F-9C94-DA2E-235D2C83DE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7297" y="5596799"/>
                <a:ext cx="7924800" cy="462884"/>
              </a:xfrm>
              <a:prstGeom prst="rect">
                <a:avLst/>
              </a:prstGeom>
              <a:blipFill>
                <a:blip r:embed="rId4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1">
            <a:extLst>
              <a:ext uri="{FF2B5EF4-FFF2-40B4-BE49-F238E27FC236}">
                <a16:creationId xmlns:a16="http://schemas.microsoft.com/office/drawing/2014/main" id="{AB9677DD-76A7-FE8E-2204-92013C8F3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5133941"/>
            <a:ext cx="4616970" cy="36933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b="1" dirty="0">
                <a:solidFill>
                  <a:srgbClr val="C00000"/>
                </a:solidFill>
                <a:latin typeface="Consolas" panose="020B0609020204030204" pitchFamily="49" charset="0"/>
              </a:rPr>
              <a:t>0 00000000 00000000000000000000001 </a:t>
            </a:r>
          </a:p>
        </p:txBody>
      </p:sp>
    </p:spTree>
    <p:extLst>
      <p:ext uri="{BB962C8B-B14F-4D97-AF65-F5344CB8AC3E}">
        <p14:creationId xmlns:p14="http://schemas.microsoft.com/office/powerpoint/2010/main" val="42187115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and Underflow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25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371600" y="4220430"/>
                <a:ext cx="9829800" cy="16757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To find the largest representable number:</a:t>
                </a:r>
              </a:p>
              <a:p>
                <a:r>
                  <a:rPr lang="en-US" sz="2000" b="1" dirty="0"/>
                  <a:t>Exponent</a:t>
                </a:r>
                <a:r>
                  <a:rPr lang="en-US" sz="2000" dirty="0"/>
                  <a:t> = largest possible </a:t>
                </a:r>
                <a:r>
                  <a:rPr lang="en-US" sz="2000" b="1" dirty="0"/>
                  <a:t>finite</a:t>
                </a:r>
                <a:r>
                  <a:rPr lang="en-US" sz="2000" dirty="0"/>
                  <a:t> value = 254 (since 255 is reserved for infinity and </a:t>
                </a:r>
                <a:r>
                  <a:rPr lang="en-US" sz="2000" dirty="0" err="1"/>
                  <a:t>NaN</a:t>
                </a:r>
                <a:r>
                  <a:rPr lang="en-US" sz="2000" dirty="0"/>
                  <a:t>)</a:t>
                </a:r>
              </a:p>
              <a:p>
                <a:r>
                  <a:rPr lang="en-US" sz="2000" b="1" dirty="0"/>
                  <a:t>Mantissa</a:t>
                </a:r>
                <a:r>
                  <a:rPr lang="en-US" sz="2000" dirty="0"/>
                  <a:t> = all 1s →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AE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ar-AE">
                            <a:latin typeface="Cambria Math" panose="02040503050406030204" pitchFamily="18" charset="0"/>
                          </a:rPr>
                          <m:t>11111111111111111111111</m:t>
                        </m:r>
                      </m:e>
                      <m:sub>
                        <m:r>
                          <a:rPr lang="ar-AE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ar-AE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>
                        <a:latin typeface="Cambria Math" panose="02040503050406030204" pitchFamily="18" charset="0"/>
                      </a:rPr>
                      <m:t>1</m:t>
                    </m:r>
                    <m:r>
                      <a:rPr lang="ar-AE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ar-AE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ar-AE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ar-AE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ar-A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ar-AE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ar-AE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ar-AE">
                                <a:latin typeface="Cambria Math" panose="02040503050406030204" pitchFamily="18" charset="0"/>
                              </a:rPr>
                              <m:t>23</m:t>
                            </m:r>
                          </m:sup>
                        </m:sSup>
                      </m:e>
                    </m:d>
                  </m:oMath>
                </a14:m>
                <a:endParaRPr lang="ar-AE" sz="2000" dirty="0"/>
              </a:p>
              <a:p>
                <a:r>
                  <a:rPr lang="en-US" sz="2000" b="1" dirty="0"/>
                  <a:t>Numbers farthest from zero: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(−</m:t>
                          </m:r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  <m:r>
                            <a:rPr lang="en-US" sz="2000" i="1"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𝑆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×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/>
                            </a:rPr>
                            <m:t>1</m:t>
                          </m:r>
                          <m:r>
                            <a:rPr lang="en-US" sz="2000" i="1">
                              <a:latin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i="1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0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2000" i="1">
                                      <a:latin typeface="Cambria Math"/>
                                    </a:rPr>
                                    <m:t>23</m:t>
                                  </m:r>
                                </m:sup>
                              </m:sSup>
                            </m:e>
                          </m:d>
                        </m:e>
                      </m:d>
                      <m:r>
                        <a:rPr lang="en-US" sz="20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254</m:t>
                          </m:r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r>
                            <a:rPr lang="en-US" sz="2000" i="1">
                              <a:latin typeface="Cambria Math"/>
                            </a:rPr>
                            <m:t>127</m:t>
                          </m:r>
                        </m:sup>
                      </m:sSup>
                      <m:r>
                        <a:rPr lang="en-US" sz="2000" i="1">
                          <a:latin typeface="Cambria Math"/>
                        </a:rPr>
                        <m:t>=±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128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104</m:t>
                              </m:r>
                            </m:sup>
                          </m:sSup>
                        </m:e>
                      </m:d>
                      <m:r>
                        <a:rPr lang="en-US" sz="2000" i="1">
                          <a:latin typeface="Cambria Math"/>
                        </a:rPr>
                        <m:t>≈±</m:t>
                      </m:r>
                      <m:r>
                        <a:rPr lang="en-US" sz="2000" i="1">
                          <a:latin typeface="Cambria Math"/>
                        </a:rPr>
                        <m:t>3</m:t>
                      </m:r>
                      <m:r>
                        <a:rPr lang="en-US" sz="2000" i="1">
                          <a:latin typeface="Cambria Math"/>
                        </a:rPr>
                        <m:t>.</m:t>
                      </m:r>
                      <m:r>
                        <a:rPr lang="en-US" sz="2000" i="1">
                          <a:latin typeface="Cambria Math"/>
                        </a:rPr>
                        <m:t>40</m:t>
                      </m:r>
                      <m:r>
                        <a:rPr lang="en-US" sz="20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38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4220430"/>
                <a:ext cx="9829800" cy="1675715"/>
              </a:xfrm>
              <a:prstGeom prst="rect">
                <a:avLst/>
              </a:prstGeom>
              <a:blipFill>
                <a:blip r:embed="rId3"/>
                <a:stretch>
                  <a:fillRect l="-620" t="-1818" b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523036"/>
            <a:ext cx="7696200" cy="225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96828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Resolution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26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09600" y="1295400"/>
            <a:ext cx="11049000" cy="4023360"/>
          </a:xfrm>
        </p:spPr>
        <p:txBody>
          <a:bodyPr/>
          <a:lstStyle/>
          <a:p>
            <a:r>
              <a:rPr lang="en-US" dirty="0"/>
              <a:t>Given a hypothetical five-bit floating-point system (similar to IEEE 754). </a:t>
            </a:r>
          </a:p>
          <a:p>
            <a:pPr lvl="1"/>
            <a:r>
              <a:rPr lang="en-US" dirty="0"/>
              <a:t>the sign bit, an exponent (2 bits), and a fraction (2 bits) </a:t>
            </a:r>
          </a:p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95600"/>
            <a:ext cx="911828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405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CF4B5-AD2F-9945-9BCB-9000518A6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Tradeoff between Range and Precision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A7A0D7C-5BDE-134D-93DD-D24421D5A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27</a:t>
            </a:fld>
            <a:endParaRPr kumimoji="0" lang="en-US" dirty="0"/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13255939-6E2F-ED4D-98E3-3A2BE2F216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81200" y="4102616"/>
            <a:ext cx="8229600" cy="2101334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Floating-Point</a:t>
            </a:r>
          </a:p>
          <a:p>
            <a:pPr lvl="1"/>
            <a:r>
              <a:rPr lang="en-US" sz="1800" dirty="0"/>
              <a:t>Resolution: difference between two neighbor numbers</a:t>
            </a:r>
          </a:p>
          <a:p>
            <a:pPr lvl="1"/>
            <a:r>
              <a:rPr lang="en-US" sz="1800" dirty="0"/>
              <a:t>Precision decreases as the magnitude increases</a:t>
            </a:r>
          </a:p>
          <a:p>
            <a:r>
              <a:rPr lang="en-US" sz="2000" dirty="0"/>
              <a:t>Fixed-Point</a:t>
            </a:r>
          </a:p>
          <a:p>
            <a:pPr lvl="1"/>
            <a:r>
              <a:rPr lang="en-US" sz="1800" dirty="0"/>
              <a:t>Numbers are evenly distributed among the representable range</a:t>
            </a:r>
          </a:p>
          <a:p>
            <a:pPr lvl="1"/>
            <a:r>
              <a:rPr lang="en-US" sz="1800" dirty="0"/>
              <a:t>Precision is fixed</a:t>
            </a:r>
          </a:p>
          <a:p>
            <a:pPr lvl="1"/>
            <a:endParaRPr lang="en-US" sz="18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CE358FA-B8E5-B342-A612-64943272F9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36" y="2158484"/>
            <a:ext cx="8915400" cy="123825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5718608-427E-E445-A340-1FE2CA509E62}"/>
              </a:ext>
            </a:extLst>
          </p:cNvPr>
          <p:cNvSpPr txBox="1"/>
          <p:nvPr/>
        </p:nvSpPr>
        <p:spPr>
          <a:xfrm>
            <a:off x="1981200" y="1528286"/>
            <a:ext cx="4594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 simplified 5-bit floating-point (IEEE 754 style)</a:t>
            </a:r>
          </a:p>
        </p:txBody>
      </p:sp>
    </p:spTree>
    <p:extLst>
      <p:ext uri="{BB962C8B-B14F-4D97-AF65-F5344CB8AC3E}">
        <p14:creationId xmlns:p14="http://schemas.microsoft.com/office/powerpoint/2010/main" val="1002974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E9A7F-FF94-CF8B-8F58-AA740C0B8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FP formats used in AI and machine learning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FB585A-1E35-978A-1D8C-F85D9EA37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28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04D77F-669A-A724-34EC-94F5C04F32A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6096000" cy="4937760"/>
          </a:xfrm>
        </p:spPr>
        <p:txBody>
          <a:bodyPr>
            <a:normAutofit/>
          </a:bodyPr>
          <a:lstStyle/>
          <a:p>
            <a:r>
              <a:rPr lang="en-US" dirty="0"/>
              <a:t>bf16 (bfloat16) and bf8 (bfloat8) are floating point formats used in AI and machine learning for efficient computation with lower precision while retaining useful range.</a:t>
            </a:r>
          </a:p>
          <a:p>
            <a:r>
              <a:rPr lang="en-US" dirty="0"/>
              <a:t>bf8 is cutting edge and experimental for very efficient AI deployment where accuracy can be slightly sacrificed for speed and lower memory footprints. bf16 is established as a good practical balance for many ML tasks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C9B12A-5BB4-5F2F-BCC2-1CB754290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219200"/>
            <a:ext cx="5117613" cy="524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313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18DDC-948E-EE03-2F91-C42717B07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F7B88B-00F4-B914-5EED-7CCE6E4CA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29</a:t>
            </a:fld>
            <a:endParaRPr kumimoji="0"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04D09-7213-2F35-AD9D-8F22A94BFA9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dirty="0"/>
              <a:t>Recommended: How Floating-Point Numbers Are Represented</a:t>
            </a:r>
          </a:p>
          <a:p>
            <a:pPr lvl="1"/>
            <a:r>
              <a:rPr lang="en-US" altLang="zh-CN" dirty="0">
                <a:hlinkClick r:id="rId2"/>
              </a:rPr>
              <a:t>https://www.youtube.com/watch?v=bbkcEiUjehk</a:t>
            </a:r>
            <a:r>
              <a:rPr lang="en-US" altLang="zh-CN" dirty="0"/>
              <a:t> </a:t>
            </a:r>
          </a:p>
          <a:p>
            <a:r>
              <a:rPr lang="en-US" altLang="zh-CN"/>
              <a:t>Recommended:</a:t>
            </a:r>
            <a:r>
              <a:rPr lang="en-US"/>
              <a:t> </a:t>
            </a:r>
            <a:r>
              <a:rPr lang="en-US" dirty="0"/>
              <a:t>Floating Point Numbers Work (in 7 minutes!)</a:t>
            </a:r>
          </a:p>
          <a:p>
            <a:pPr lvl="1"/>
            <a:r>
              <a:rPr lang="en-US" dirty="0">
                <a:hlinkClick r:id="rId3"/>
              </a:rPr>
              <a:t>https://www.youtube.com/watch?v=W_Knvo9NuJY</a:t>
            </a:r>
            <a:endParaRPr lang="en-US" dirty="0"/>
          </a:p>
          <a:p>
            <a:r>
              <a:rPr lang="en-US" dirty="0"/>
              <a:t>HOW TO: Convert IEEE-754 Single-Precision Binary to Decimal, Steven Petryk</a:t>
            </a:r>
          </a:p>
          <a:p>
            <a:pPr lvl="1"/>
            <a:r>
              <a:rPr lang="en-US" dirty="0">
                <a:hlinkClick r:id="rId4"/>
              </a:rPr>
              <a:t>https://www.youtube.com/watch?v=4DfXdJdaNYs</a:t>
            </a:r>
            <a:r>
              <a:rPr lang="en-US" dirty="0"/>
              <a:t> </a:t>
            </a:r>
          </a:p>
          <a:p>
            <a:r>
              <a:rPr lang="en-US" dirty="0"/>
              <a:t>Why Is This Happening?! Floating Point Approximation</a:t>
            </a:r>
          </a:p>
          <a:p>
            <a:pPr lvl="1"/>
            <a:r>
              <a:rPr lang="en-US" dirty="0">
                <a:hlinkClick r:id="rId5"/>
              </a:rPr>
              <a:t>https://www.youtube.com/watch?v=2gIxbTn7GSc</a:t>
            </a:r>
            <a:r>
              <a:rPr lang="en-US" dirty="0"/>
              <a:t> </a:t>
            </a:r>
          </a:p>
          <a:p>
            <a:r>
              <a:rPr lang="en-US" dirty="0"/>
              <a:t>IEEE 754 Binary to Float Conversion</a:t>
            </a:r>
          </a:p>
          <a:p>
            <a:pPr lvl="1"/>
            <a:r>
              <a:rPr lang="en-US" dirty="0">
                <a:hlinkClick r:id="rId6"/>
              </a:rPr>
              <a:t>https://www.youtube.com/watch?v=9k5rdPUzij8&amp;list=PL-ftFcielQtGxBUfzkbz9tWlRZb-rlJ2p&amp;index=2</a:t>
            </a:r>
            <a:r>
              <a:rPr lang="en-US" dirty="0"/>
              <a:t> </a:t>
            </a:r>
          </a:p>
          <a:p>
            <a:r>
              <a:rPr lang="en-US" dirty="0"/>
              <a:t>IEEE 754 Float to Binary Conversion</a:t>
            </a:r>
          </a:p>
          <a:p>
            <a:pPr lvl="1"/>
            <a:r>
              <a:rPr lang="en-US" dirty="0">
                <a:hlinkClick r:id="rId6"/>
              </a:rPr>
              <a:t>https://www.youtube.com/watch?v=9k5rdPUzij8&amp;list=PL-ftFcielQtGxBUfzkbz9tWlRZb-rlJ2p&amp;index=2</a:t>
            </a:r>
            <a:r>
              <a:rPr lang="en-US" dirty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0295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588" y="122623"/>
            <a:ext cx="8534400" cy="990600"/>
          </a:xfrm>
        </p:spPr>
        <p:txBody>
          <a:bodyPr>
            <a:normAutofit/>
          </a:bodyPr>
          <a:lstStyle/>
          <a:p>
            <a:r>
              <a:rPr lang="en-US" dirty="0"/>
              <a:t>Q Notation: </a:t>
            </a:r>
            <a:r>
              <a:rPr lang="en-US" b="1" dirty="0" err="1">
                <a:solidFill>
                  <a:srgbClr val="C00000"/>
                </a:solidFill>
              </a:rPr>
              <a:t>UQm.n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3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553201" y="1734573"/>
                <a:ext cx="25937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𝒇</m:t>
                      </m: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𝒉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𝒍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1" y="1734573"/>
                <a:ext cx="2593787" cy="461665"/>
              </a:xfrm>
              <a:prstGeom prst="rect">
                <a:avLst/>
              </a:prstGeom>
              <a:blipFill>
                <a:blip r:embed="rId2"/>
                <a:stretch>
                  <a:fillRect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876" y="1295401"/>
            <a:ext cx="4235944" cy="2015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681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5B84E-23D7-EF42-AD9A-2FD16AB4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Fixed-point </a:t>
            </a:r>
            <a:r>
              <a:rPr lang="en-US" dirty="0">
                <a:solidFill>
                  <a:srgbClr val="C00000"/>
                </a:solidFill>
              </a:rPr>
              <a:t>UQ5.3</a:t>
            </a:r>
            <a:r>
              <a:rPr lang="en-US" dirty="0"/>
              <a:t> to Float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2B4A73-41F6-7242-AA10-FB202C6CE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4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0FFBCBF-1E84-844F-A05E-70732418C1D8}"/>
              </a:ext>
            </a:extLst>
          </p:cNvPr>
          <p:cNvGraphicFramePr>
            <a:graphicFrameLocks noGrp="1"/>
          </p:cNvGraphicFramePr>
          <p:nvPr/>
        </p:nvGraphicFramePr>
        <p:xfrm>
          <a:off x="2819400" y="1676400"/>
          <a:ext cx="6096000" cy="828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196087221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9120367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1361635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45023902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86361807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6184029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88040905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667646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r>
                        <a:rPr lang="en-US" baseline="30000" dirty="0"/>
                        <a:t>4</a:t>
                      </a:r>
                      <a:endParaRPr lang="en-US" baseline="30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2172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45596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CD33914-E4FD-5A40-A0B8-5F8EF15AFA79}"/>
                  </a:ext>
                </a:extLst>
              </p:cNvPr>
              <p:cNvSpPr/>
              <p:nvPr/>
            </p:nvSpPr>
            <p:spPr>
              <a:xfrm>
                <a:off x="1905001" y="3664416"/>
                <a:ext cx="8922689" cy="1508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𝟏𝟎𝟏</m:t>
                    </m:r>
                    <m:r>
                      <a:rPr lang="en-US" sz="2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2 </m:t>
                        </m:r>
                      </m:sub>
                    </m:sSub>
                  </m:oMath>
                </a14:m>
                <a:r>
                  <a:rPr lang="en-US" sz="2000" i="1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h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𝑙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−3</m:t>
                        </m:r>
                      </m:sup>
                    </m:sSup>
                  </m:oMath>
                </a14:m>
                <a:endParaRPr lang="en-US" sz="2000" dirty="0"/>
              </a:p>
              <a:p>
                <a:endParaRPr lang="en-US" sz="16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altLang="zh-CN" sz="200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latin typeface="Cambria Math" panose="02040503050406030204" pitchFamily="18" charset="0"/>
                </a:endParaRPr>
              </a:p>
              <a:p>
                <a:endParaRPr lang="en-US" sz="16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/>
                        </a:rPr>
                        <m:t>=21+5</m:t>
                      </m:r>
                      <m:r>
                        <a:rPr lang="en-US" sz="20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</a:rPr>
                            <m:t>−3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000">
                          <a:latin typeface="Cambria Math" panose="02040503050406030204" pitchFamily="18" charset="0"/>
                        </a:rPr>
                        <m:t>21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.625</m:t>
                      </m:r>
                    </m:oMath>
                  </m:oMathPara>
                </a14:m>
                <a:endParaRPr lang="en-US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CD33914-E4FD-5A40-A0B8-5F8EF15AFA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001" y="3664416"/>
                <a:ext cx="8922689" cy="1508105"/>
              </a:xfrm>
              <a:prstGeom prst="rect">
                <a:avLst/>
              </a:prstGeom>
              <a:blipFill>
                <a:blip r:embed="rId3"/>
                <a:stretch>
                  <a:fillRect t="-2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41DCFD71-547D-294F-BA74-45C2EF4B531A}"/>
              </a:ext>
            </a:extLst>
          </p:cNvPr>
          <p:cNvSpPr/>
          <p:nvPr/>
        </p:nvSpPr>
        <p:spPr>
          <a:xfrm rot="5400000">
            <a:off x="4497324" y="960158"/>
            <a:ext cx="228600" cy="3578352"/>
          </a:xfrm>
          <a:prstGeom prst="rightBrace">
            <a:avLst>
              <a:gd name="adj1" fmla="val 37550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B9FD32-5D8D-D44B-B333-A9AC97BC1092}"/>
              </a:ext>
            </a:extLst>
          </p:cNvPr>
          <p:cNvSpPr txBox="1"/>
          <p:nvPr/>
        </p:nvSpPr>
        <p:spPr>
          <a:xfrm>
            <a:off x="3963145" y="2929074"/>
            <a:ext cx="1296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Integer Part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A6A33F13-8E9F-354C-827C-6EE65EBEEA57}"/>
              </a:ext>
            </a:extLst>
          </p:cNvPr>
          <p:cNvSpPr/>
          <p:nvPr/>
        </p:nvSpPr>
        <p:spPr>
          <a:xfrm rot="5400000">
            <a:off x="7799898" y="1758735"/>
            <a:ext cx="228600" cy="1981200"/>
          </a:xfrm>
          <a:prstGeom prst="rightBrace">
            <a:avLst>
              <a:gd name="adj1" fmla="val 37550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A91736-9BB8-BA43-926F-CA096C87BB08}"/>
              </a:ext>
            </a:extLst>
          </p:cNvPr>
          <p:cNvSpPr txBox="1"/>
          <p:nvPr/>
        </p:nvSpPr>
        <p:spPr>
          <a:xfrm>
            <a:off x="7136678" y="2921895"/>
            <a:ext cx="1555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Fractional Part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0D60508-FCE6-254C-AB22-B433E6168A6F}"/>
                  </a:ext>
                </a:extLst>
              </p:cNvPr>
              <p:cNvSpPr/>
              <p:nvPr/>
            </p:nvSpPr>
            <p:spPr>
              <a:xfrm>
                <a:off x="1828801" y="5385050"/>
                <a:ext cx="5923059" cy="670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𝟏𝟎𝟏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2 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10101101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173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=21.625</m:t>
                      </m:r>
                    </m:oMath>
                  </m:oMathPara>
                </a14:m>
                <a:endParaRPr lang="en-US" sz="16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0D60508-FCE6-254C-AB22-B433E6168A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801" y="5385050"/>
                <a:ext cx="5923059" cy="670568"/>
              </a:xfrm>
              <a:prstGeom prst="rect">
                <a:avLst/>
              </a:prstGeom>
              <a:blipFill>
                <a:blip r:embed="rId4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5C742A56-BC97-D34C-BEEC-4FBC71B7F89A}"/>
              </a:ext>
            </a:extLst>
          </p:cNvPr>
          <p:cNvSpPr/>
          <p:nvPr/>
        </p:nvSpPr>
        <p:spPr>
          <a:xfrm>
            <a:off x="6591300" y="2334248"/>
            <a:ext cx="76200" cy="762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4D3C55D-5D39-C947-8F39-5654725F5B52}"/>
              </a:ext>
            </a:extLst>
          </p:cNvPr>
          <p:cNvCxnSpPr/>
          <p:nvPr/>
        </p:nvCxnSpPr>
        <p:spPr>
          <a:xfrm>
            <a:off x="6629400" y="2547166"/>
            <a:ext cx="0" cy="424634"/>
          </a:xfrm>
          <a:prstGeom prst="straightConnector1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AB0F79D3-4478-4D48-9D4D-6F44633C14AA}"/>
              </a:ext>
            </a:extLst>
          </p:cNvPr>
          <p:cNvSpPr txBox="1"/>
          <p:nvPr/>
        </p:nvSpPr>
        <p:spPr>
          <a:xfrm>
            <a:off x="6244520" y="2898752"/>
            <a:ext cx="769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Radix </a:t>
            </a:r>
          </a:p>
          <a:p>
            <a:pPr algn="ctr"/>
            <a:r>
              <a:rPr lang="en-US" dirty="0"/>
              <a:t>Point</a:t>
            </a:r>
          </a:p>
        </p:txBody>
      </p:sp>
    </p:spTree>
    <p:extLst>
      <p:ext uri="{BB962C8B-B14F-4D97-AF65-F5344CB8AC3E}">
        <p14:creationId xmlns:p14="http://schemas.microsoft.com/office/powerpoint/2010/main" val="230364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5B84E-23D7-EF42-AD9A-2FD16AB4D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Fixed-point </a:t>
            </a:r>
            <a:r>
              <a:rPr lang="en-US" dirty="0">
                <a:solidFill>
                  <a:srgbClr val="C00000"/>
                </a:solidFill>
              </a:rPr>
              <a:t>Q4.3</a:t>
            </a:r>
            <a:r>
              <a:rPr lang="en-US" dirty="0"/>
              <a:t> to Float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2B4A73-41F6-7242-AA10-FB202C6CE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5</a:t>
            </a:fld>
            <a:endParaRPr kumimoji="0"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0FFBCBF-1E84-844F-A05E-70732418C1D8}"/>
              </a:ext>
            </a:extLst>
          </p:cNvPr>
          <p:cNvGraphicFramePr>
            <a:graphicFrameLocks noGrp="1"/>
          </p:cNvGraphicFramePr>
          <p:nvPr/>
        </p:nvGraphicFramePr>
        <p:xfrm>
          <a:off x="2819400" y="1676400"/>
          <a:ext cx="6096000" cy="85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196087221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79120367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13616357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45023902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863618078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6184029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388040905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6676462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00FF"/>
                          </a:solidFill>
                        </a:rPr>
                        <a:t>-2</a:t>
                      </a:r>
                      <a:r>
                        <a:rPr lang="en-US" sz="2000" b="1" baseline="30000" dirty="0">
                          <a:solidFill>
                            <a:srgbClr val="0000FF"/>
                          </a:solidFill>
                        </a:rPr>
                        <a:t>4</a:t>
                      </a:r>
                      <a:endParaRPr lang="en-US" sz="2000" b="1" baseline="30000" dirty="0">
                        <a:solidFill>
                          <a:srgbClr val="0000FF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2</a:t>
                      </a:r>
                      <a:r>
                        <a:rPr lang="en-US" baseline="300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2172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  <a:endParaRPr lang="en-US" sz="2400" b="1" dirty="0">
                        <a:solidFill>
                          <a:schemeClr val="bg1"/>
                        </a:solidFill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455968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572FC781-D6CA-B049-B604-EAA5CFCB5413}"/>
              </a:ext>
            </a:extLst>
          </p:cNvPr>
          <p:cNvSpPr/>
          <p:nvPr/>
        </p:nvSpPr>
        <p:spPr>
          <a:xfrm>
            <a:off x="6591300" y="2334248"/>
            <a:ext cx="76200" cy="762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CD33914-E4FD-5A40-A0B8-5F8EF15AFA79}"/>
                  </a:ext>
                </a:extLst>
              </p:cNvPr>
              <p:cNvSpPr/>
              <p:nvPr/>
            </p:nvSpPr>
            <p:spPr>
              <a:xfrm>
                <a:off x="2385392" y="5465047"/>
                <a:ext cx="5923059" cy="6705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𝟏𝟎𝟏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10101101</m:t>
                              </m:r>
                            </m:e>
                            <m:sub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83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375</m:t>
                      </m:r>
                    </m:oMath>
                  </m:oMathPara>
                </a14:m>
                <a:endParaRPr lang="en-US" sz="16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DCD33914-E4FD-5A40-A0B8-5F8EF15AFA7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392" y="5465047"/>
                <a:ext cx="5923059" cy="670568"/>
              </a:xfrm>
              <a:prstGeom prst="rect">
                <a:avLst/>
              </a:prstGeom>
              <a:blipFill>
                <a:blip r:embed="rId2"/>
                <a:stretch>
                  <a:fillRect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41DCFD71-547D-294F-BA74-45C2EF4B531A}"/>
              </a:ext>
            </a:extLst>
          </p:cNvPr>
          <p:cNvSpPr/>
          <p:nvPr/>
        </p:nvSpPr>
        <p:spPr>
          <a:xfrm rot="5400000">
            <a:off x="4953000" y="1415834"/>
            <a:ext cx="228600" cy="2667000"/>
          </a:xfrm>
          <a:prstGeom prst="rightBrace">
            <a:avLst>
              <a:gd name="adj1" fmla="val 37550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B9FD32-5D8D-D44B-B333-A9AC97BC1092}"/>
              </a:ext>
            </a:extLst>
          </p:cNvPr>
          <p:cNvSpPr txBox="1"/>
          <p:nvPr/>
        </p:nvSpPr>
        <p:spPr>
          <a:xfrm>
            <a:off x="4405653" y="2908130"/>
            <a:ext cx="1296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Integer Part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A6A33F13-8E9F-354C-827C-6EE65EBEEA57}"/>
              </a:ext>
            </a:extLst>
          </p:cNvPr>
          <p:cNvSpPr/>
          <p:nvPr/>
        </p:nvSpPr>
        <p:spPr>
          <a:xfrm rot="5400000">
            <a:off x="7799898" y="1758735"/>
            <a:ext cx="228600" cy="1981200"/>
          </a:xfrm>
          <a:prstGeom prst="rightBrace">
            <a:avLst>
              <a:gd name="adj1" fmla="val 37550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A91736-9BB8-BA43-926F-CA096C87BB08}"/>
              </a:ext>
            </a:extLst>
          </p:cNvPr>
          <p:cNvSpPr txBox="1"/>
          <p:nvPr/>
        </p:nvSpPr>
        <p:spPr>
          <a:xfrm>
            <a:off x="7211218" y="2929074"/>
            <a:ext cx="1555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Fractional Part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BB91D5A-1F0A-AC4F-84A6-703526DB75C1}"/>
              </a:ext>
            </a:extLst>
          </p:cNvPr>
          <p:cNvCxnSpPr/>
          <p:nvPr/>
        </p:nvCxnSpPr>
        <p:spPr>
          <a:xfrm>
            <a:off x="6629400" y="2547166"/>
            <a:ext cx="0" cy="424634"/>
          </a:xfrm>
          <a:prstGeom prst="straightConnector1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81B8BEC-94E1-1748-A70A-9D0C2996E3F2}"/>
              </a:ext>
            </a:extLst>
          </p:cNvPr>
          <p:cNvSpPr txBox="1"/>
          <p:nvPr/>
        </p:nvSpPr>
        <p:spPr>
          <a:xfrm>
            <a:off x="6244520" y="2898752"/>
            <a:ext cx="7697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Radix </a:t>
            </a:r>
          </a:p>
          <a:p>
            <a:pPr algn="ctr"/>
            <a:r>
              <a:rPr lang="en-US" dirty="0"/>
              <a:t>Point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9ACDFB6-CB1C-F046-903B-0F6330D2B021}"/>
              </a:ext>
            </a:extLst>
          </p:cNvPr>
          <p:cNvCxnSpPr/>
          <p:nvPr/>
        </p:nvCxnSpPr>
        <p:spPr>
          <a:xfrm>
            <a:off x="3210692" y="2519967"/>
            <a:ext cx="0" cy="424634"/>
          </a:xfrm>
          <a:prstGeom prst="straightConnector1">
            <a:avLst/>
          </a:prstGeom>
          <a:ln w="1905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E32CB56-2FB8-054B-BFC2-1005E4FDFCEF}"/>
              </a:ext>
            </a:extLst>
          </p:cNvPr>
          <p:cNvSpPr txBox="1"/>
          <p:nvPr/>
        </p:nvSpPr>
        <p:spPr>
          <a:xfrm>
            <a:off x="2819401" y="2941060"/>
            <a:ext cx="7825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Signed</a:t>
            </a:r>
          </a:p>
          <a:p>
            <a:pPr algn="ctr"/>
            <a:r>
              <a:rPr lang="en-US" dirty="0"/>
              <a:t>Bit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FE825E6-FF9D-4C4C-BAD6-B7F97262EE21}"/>
                  </a:ext>
                </a:extLst>
              </p:cNvPr>
              <p:cNvSpPr/>
              <p:nvPr/>
            </p:nvSpPr>
            <p:spPr>
              <a:xfrm>
                <a:off x="2385392" y="3657600"/>
                <a:ext cx="8282609" cy="18555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CN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𝟏𝟎𝟏</m:t>
                    </m:r>
                    <m:r>
                      <a:rPr lang="en-US" sz="2000" b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  <m:sub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000" i="1" dirty="0">
                    <a:latin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h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/>
                          </a:rPr>
                          <m:t>𝑙</m:t>
                        </m:r>
                      </m:sub>
                    </m:sSub>
                    <m:r>
                      <a:rPr lang="en-US" sz="2000" i="1">
                        <a:latin typeface="Cambria Math"/>
                      </a:rPr>
                      <m:t>×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/>
                          </a:rPr>
                          <m:t>−</m:t>
                        </m:r>
                        <m:r>
                          <a:rPr lang="en-US" sz="2000" i="1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sz="2000" i="1" dirty="0">
                  <a:latin typeface="Cambria Math" panose="02040503050406030204" pitchFamily="18" charset="0"/>
                </a:endParaRPr>
              </a:p>
              <a:p>
                <a:endParaRPr lang="en-US" sz="16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altLang="zh-CN" sz="2000" b="1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>
                          <a:latin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00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000" dirty="0">
                  <a:latin typeface="Cambria Math" panose="02040503050406030204" pitchFamily="18" charset="0"/>
                </a:endParaRPr>
              </a:p>
              <a:p>
                <a:endParaRPr lang="en-US" sz="1600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16</m:t>
                          </m:r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625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altLang="zh-CN" sz="200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altLang="zh-CN" sz="200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altLang="zh-CN" sz="2000">
                          <a:latin typeface="Cambria Math" panose="02040503050406030204" pitchFamily="18" charset="0"/>
                        </a:rPr>
                        <m:t>375</m:t>
                      </m:r>
                    </m:oMath>
                  </m:oMathPara>
                </a14:m>
                <a:endParaRPr lang="en-US" sz="2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AFE825E6-FF9D-4C4C-BAD6-B7F97262EE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392" y="3657600"/>
                <a:ext cx="8282609" cy="1855508"/>
              </a:xfrm>
              <a:prstGeom prst="rect">
                <a:avLst/>
              </a:prstGeom>
              <a:blipFill>
                <a:blip r:embed="rId3"/>
                <a:stretch>
                  <a:fillRect t="-16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6E77B0E7-C438-952B-F568-302321E6DD25}"/>
              </a:ext>
            </a:extLst>
          </p:cNvPr>
          <p:cNvSpPr txBox="1"/>
          <p:nvPr/>
        </p:nvSpPr>
        <p:spPr>
          <a:xfrm>
            <a:off x="8113408" y="4618523"/>
            <a:ext cx="3849992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Another way of computing the int part:</a:t>
            </a:r>
          </a:p>
          <a:p>
            <a:r>
              <a:rPr lang="en-US" dirty="0"/>
              <a:t>MSB = 1 → number is </a:t>
            </a:r>
            <a:r>
              <a:rPr lang="en-US" b="1" dirty="0"/>
              <a:t>negative</a:t>
            </a:r>
            <a:r>
              <a:rPr lang="en-US" dirty="0"/>
              <a:t> </a:t>
            </a:r>
          </a:p>
          <a:p>
            <a:r>
              <a:rPr lang="en-US" dirty="0"/>
              <a:t>Find magnitude: </a:t>
            </a:r>
          </a:p>
          <a:p>
            <a:pPr lvl="1"/>
            <a:r>
              <a:rPr lang="en-US" dirty="0"/>
              <a:t>Invert: 10101 → 01010 </a:t>
            </a:r>
          </a:p>
          <a:p>
            <a:pPr lvl="1"/>
            <a:r>
              <a:rPr lang="en-US" dirty="0"/>
              <a:t>Add 1: 01010 + 1 = 01011 → decimal </a:t>
            </a:r>
            <a:r>
              <a:rPr lang="en-US" b="1" dirty="0"/>
              <a:t>11</a:t>
            </a:r>
            <a:r>
              <a:rPr lang="en-US" dirty="0"/>
              <a:t> </a:t>
            </a:r>
          </a:p>
          <a:p>
            <a:r>
              <a:rPr lang="en-US" dirty="0"/>
              <a:t>So the value is </a:t>
            </a:r>
            <a:r>
              <a:rPr lang="en-US" b="1" dirty="0"/>
              <a:t>−11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413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7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136" y="135890"/>
            <a:ext cx="8458200" cy="9906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U5.3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/>
              <a:t>vs.</a:t>
            </a:r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dirty="0">
                <a:solidFill>
                  <a:srgbClr val="C00000"/>
                </a:solidFill>
              </a:rPr>
              <a:t>Q4.3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6</a:t>
            </a:fld>
            <a:endParaRPr kumimoji="0"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393" y="4248849"/>
            <a:ext cx="5867400" cy="105450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88CFBB5-1212-601B-2237-368E039FFF71}"/>
                  </a:ext>
                </a:extLst>
              </p:cNvPr>
              <p:cNvSpPr/>
              <p:nvPr/>
            </p:nvSpPr>
            <p:spPr>
              <a:xfrm>
                <a:off x="7043919" y="4248849"/>
                <a:ext cx="25937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𝒇</m:t>
                      </m: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𝒉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𝒍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588CFBB5-1212-601B-2237-368E039FFF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919" y="4248849"/>
                <a:ext cx="2593787" cy="461665"/>
              </a:xfrm>
              <a:prstGeom prst="rect">
                <a:avLst/>
              </a:prstGeom>
              <a:blipFill>
                <a:blip r:embed="rId3"/>
                <a:stretch>
                  <a:fillRect l="-1878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FAE8020-4EB0-3A3C-B817-2E0CDD071A13}"/>
                  </a:ext>
                </a:extLst>
              </p:cNvPr>
              <p:cNvSpPr/>
              <p:nvPr/>
            </p:nvSpPr>
            <p:spPr>
              <a:xfrm>
                <a:off x="6967720" y="1927826"/>
                <a:ext cx="25937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>
                          <a:latin typeface="Cambria Math"/>
                        </a:rPr>
                        <m:t>𝒇</m:t>
                      </m:r>
                      <m:r>
                        <a:rPr lang="en-US" sz="2400" b="1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𝒉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latin typeface="Cambria Math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>
                              <a:latin typeface="Cambria Math"/>
                            </a:rPr>
                            <m:t>𝒍</m:t>
                          </m:r>
                        </m:sub>
                      </m:sSub>
                      <m:r>
                        <a:rPr lang="en-US" sz="2400" b="1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sz="2400" b="1" i="1">
                              <a:latin typeface="Cambria Math"/>
                            </a:rPr>
                            <m:t>−</m:t>
                          </m:r>
                          <m:r>
                            <a:rPr lang="en-US" sz="2400" b="1" i="1"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en-US" sz="2400" b="1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FAE8020-4EB0-3A3C-B817-2E0CDD071A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7720" y="1927826"/>
                <a:ext cx="2593787" cy="461665"/>
              </a:xfrm>
              <a:prstGeom prst="rect">
                <a:avLst/>
              </a:prstGeom>
              <a:blipFill>
                <a:blip r:embed="rId4"/>
                <a:stretch>
                  <a:fillRect l="-2118" b="-1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F26A787C-D5E8-DF93-A947-D5D06F2FA2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4395" y="1488654"/>
            <a:ext cx="4235944" cy="201555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786CA58-35DC-35A0-59CB-E995AC9A6AC0}"/>
                  </a:ext>
                </a:extLst>
              </p:cNvPr>
              <p:cNvSpPr/>
              <p:nvPr/>
            </p:nvSpPr>
            <p:spPr>
              <a:xfrm>
                <a:off x="6815319" y="2387698"/>
                <a:ext cx="427672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101</m:t>
                      </m:r>
                      <m:r>
                        <a:rPr lang="en-US" sz="2400">
                          <a:latin typeface="Cambria Math"/>
                        </a:rPr>
                        <m:t>01</m:t>
                      </m:r>
                      <m:r>
                        <a:rPr lang="en-US" sz="2400">
                          <a:latin typeface="Cambria Math"/>
                        </a:rPr>
                        <m:t>.</m:t>
                      </m:r>
                      <m:r>
                        <a:rPr lang="en-US" sz="2400">
                          <a:latin typeface="Cambria Math"/>
                        </a:rPr>
                        <m:t>10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>
                              <a:latin typeface="Cambria Math"/>
                            </a:rPr>
                            <m:t>1</m:t>
                          </m:r>
                        </m:e>
                        <m:sub>
                          <m:r>
                            <a:rPr lang="en-US" sz="2400">
                              <a:latin typeface="Cambria Math"/>
                            </a:rPr>
                            <m:t>2</m:t>
                          </m:r>
                          <m:r>
                            <a:rPr lang="en-US" sz="2400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h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𝑙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786CA58-35DC-35A0-59CB-E995AC9A6A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5319" y="2387698"/>
                <a:ext cx="4276725" cy="461665"/>
              </a:xfrm>
              <a:prstGeom prst="rect">
                <a:avLst/>
              </a:prstGeom>
              <a:blipFill>
                <a:blip r:embed="rId6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1728BAD-20A6-C549-3961-871A98BB8BD5}"/>
                  </a:ext>
                </a:extLst>
              </p:cNvPr>
              <p:cNvSpPr/>
              <p:nvPr/>
            </p:nvSpPr>
            <p:spPr>
              <a:xfrm>
                <a:off x="8618549" y="2907553"/>
                <a:ext cx="215578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/>
                        </a:rPr>
                        <m:t>=</m:t>
                      </m:r>
                      <m:r>
                        <a:rPr lang="en-US" sz="2400">
                          <a:latin typeface="Cambria Math"/>
                        </a:rPr>
                        <m:t>21</m:t>
                      </m:r>
                      <m:r>
                        <a:rPr lang="en-US" sz="2400">
                          <a:latin typeface="Cambria Math"/>
                        </a:rPr>
                        <m:t>+</m:t>
                      </m:r>
                      <m:r>
                        <a:rPr lang="en-US" sz="2400">
                          <a:latin typeface="Cambria Math"/>
                        </a:rPr>
                        <m:t>5</m:t>
                      </m:r>
                      <m:r>
                        <a:rPr lang="en-US" sz="24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E1728BAD-20A6-C549-3961-871A98BB8B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549" y="2907553"/>
                <a:ext cx="2155783" cy="461665"/>
              </a:xfrm>
              <a:prstGeom prst="rect">
                <a:avLst/>
              </a:prstGeom>
              <a:blipFill>
                <a:blip r:embed="rId7"/>
                <a:stretch>
                  <a:fillRect r="-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48B9F24-9B86-C996-2235-D44777E997D0}"/>
                  </a:ext>
                </a:extLst>
              </p:cNvPr>
              <p:cNvSpPr/>
              <p:nvPr/>
            </p:nvSpPr>
            <p:spPr>
              <a:xfrm>
                <a:off x="8618549" y="3440953"/>
                <a:ext cx="149643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/>
                        </a:rPr>
                        <m:t>=</m:t>
                      </m:r>
                      <m:r>
                        <a:rPr lang="en-US" sz="2400">
                          <a:latin typeface="Cambria Math"/>
                        </a:rPr>
                        <m:t>21</m:t>
                      </m:r>
                      <m:r>
                        <a:rPr lang="en-US" sz="2400">
                          <a:latin typeface="Cambria Math"/>
                        </a:rPr>
                        <m:t>.</m:t>
                      </m:r>
                      <m:r>
                        <a:rPr lang="en-US" sz="2400">
                          <a:latin typeface="Cambria Math"/>
                        </a:rPr>
                        <m:t>625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48B9F24-9B86-C996-2235-D44777E997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8549" y="3440953"/>
                <a:ext cx="149643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545598-B5FA-FE94-4620-A1EE2EC37783}"/>
                  </a:ext>
                </a:extLst>
              </p:cNvPr>
              <p:cNvSpPr/>
              <p:nvPr/>
            </p:nvSpPr>
            <p:spPr>
              <a:xfrm>
                <a:off x="7043919" y="4768704"/>
                <a:ext cx="4276725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101</m:t>
                      </m:r>
                      <m:r>
                        <a:rPr lang="en-US" sz="2400">
                          <a:latin typeface="Cambria Math"/>
                        </a:rPr>
                        <m:t>01</m:t>
                      </m:r>
                      <m:r>
                        <a:rPr lang="en-US" sz="2400">
                          <a:latin typeface="Cambria Math"/>
                        </a:rPr>
                        <m:t>.</m:t>
                      </m:r>
                      <m:r>
                        <a:rPr lang="en-US" sz="2400">
                          <a:latin typeface="Cambria Math"/>
                        </a:rPr>
                        <m:t>10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>
                              <a:latin typeface="Cambria Math"/>
                            </a:rPr>
                            <m:t>1</m:t>
                          </m:r>
                        </m:e>
                        <m:sub>
                          <m:r>
                            <a:rPr lang="en-US" sz="2400">
                              <a:latin typeface="Cambria Math"/>
                            </a:rPr>
                            <m:t>2</m:t>
                          </m:r>
                          <m:r>
                            <a:rPr lang="en-US" sz="2400">
                              <a:latin typeface="Cambria Math"/>
                            </a:rPr>
                            <m:t> </m:t>
                          </m:r>
                        </m:sub>
                      </m:sSub>
                      <m:r>
                        <a:rPr lang="en-US" sz="2400">
                          <a:latin typeface="Cambria Math"/>
                        </a:rPr>
                        <m:t>= 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h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𝑙</m:t>
                          </m:r>
                        </m:sub>
                      </m:sSub>
                      <m:r>
                        <a:rPr lang="en-US" sz="24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545598-B5FA-FE94-4620-A1EE2EC377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919" y="4768704"/>
                <a:ext cx="4276725" cy="461665"/>
              </a:xfrm>
              <a:prstGeom prst="rect">
                <a:avLst/>
              </a:prstGeom>
              <a:blipFill>
                <a:blip r:embed="rId9"/>
                <a:stretch>
                  <a:fillRect b="-3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1A8DD24-1DA5-CB13-6660-A497481550D9}"/>
                  </a:ext>
                </a:extLst>
              </p:cNvPr>
              <p:cNvSpPr/>
              <p:nvPr/>
            </p:nvSpPr>
            <p:spPr>
              <a:xfrm>
                <a:off x="8799429" y="5297639"/>
                <a:ext cx="252184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11</m:t>
                      </m:r>
                      <m:r>
                        <a:rPr lang="en-US" sz="2400">
                          <a:latin typeface="Cambria Math"/>
                        </a:rPr>
                        <m:t>+</m:t>
                      </m:r>
                      <m:r>
                        <a:rPr lang="en-US" sz="2400">
                          <a:latin typeface="Cambria Math"/>
                        </a:rPr>
                        <m:t>5</m:t>
                      </m:r>
                      <m:r>
                        <a:rPr lang="en-US" sz="2400" i="1">
                          <a:latin typeface="Cambria Math"/>
                        </a:rPr>
                        <m:t>×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latin typeface="Cambria Math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latin typeface="Cambria Math"/>
                            </a:rPr>
                            <m:t>−</m:t>
                          </m:r>
                          <m:r>
                            <a:rPr lang="en-US" sz="2400" i="1">
                              <a:latin typeface="Cambria Math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1A8DD24-1DA5-CB13-6660-A497481550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9429" y="5297639"/>
                <a:ext cx="2521844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AE22E4F-AFA9-45D6-550A-06ADB794B1A9}"/>
                  </a:ext>
                </a:extLst>
              </p:cNvPr>
              <p:cNvSpPr/>
              <p:nvPr/>
            </p:nvSpPr>
            <p:spPr>
              <a:xfrm>
                <a:off x="8833609" y="5831039"/>
                <a:ext cx="172566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smtClean="0">
                          <a:latin typeface="Cambria Math"/>
                        </a:rPr>
                        <m:t>=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375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AE22E4F-AFA9-45D6-550A-06ADB794B1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3609" y="5831039"/>
                <a:ext cx="1725664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D5F8D846-E86A-6AC9-7F97-F7A2747DA131}"/>
              </a:ext>
            </a:extLst>
          </p:cNvPr>
          <p:cNvSpPr txBox="1"/>
          <p:nvPr/>
        </p:nvSpPr>
        <p:spPr>
          <a:xfrm>
            <a:off x="560533" y="3879517"/>
            <a:ext cx="4191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Signed Fixed-point Representation </a:t>
            </a:r>
            <a:r>
              <a:rPr lang="en-US" b="1" dirty="0" err="1">
                <a:solidFill>
                  <a:srgbClr val="C00000"/>
                </a:solidFill>
              </a:rPr>
              <a:t>Qm.n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67B1F1-0089-5E89-6DC4-7AA2C4B2AA6A}"/>
              </a:ext>
            </a:extLst>
          </p:cNvPr>
          <p:cNvSpPr txBox="1"/>
          <p:nvPr/>
        </p:nvSpPr>
        <p:spPr>
          <a:xfrm>
            <a:off x="534632" y="1254452"/>
            <a:ext cx="43421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Unsigned Fixed-point Representation </a:t>
            </a:r>
            <a:r>
              <a:rPr lang="en-US" b="1" dirty="0" err="1">
                <a:solidFill>
                  <a:srgbClr val="C00000"/>
                </a:solidFill>
              </a:rPr>
              <a:t>Um.n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786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6D74F-45C0-6BB9-583C-6A413F518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Ways of Calculating Two’s Complement (integer)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55359D-93B9-F45E-EC22-0CF1557A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7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8EC4C54-027C-6745-109D-55B118BE5E14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en-US" sz="2800" dirty="0"/>
                  <a:t>Convert </a:t>
                </a:r>
                <a14:m>
                  <m:oMath xmlns:m="http://schemas.openxmlformats.org/officeDocument/2006/math">
                    <m:r>
                      <a:rPr lang="en-US" sz="2800">
                        <a:latin typeface="Cambria Math"/>
                      </a:rPr>
                      <m:t>10101</m:t>
                    </m:r>
                  </m:oMath>
                </a14:m>
                <a:r>
                  <a:rPr lang="en-US" dirty="0"/>
                  <a:t> into decimal with Two’s Complement notation</a:t>
                </a:r>
              </a:p>
              <a:p>
                <a:r>
                  <a:rPr lang="en-US" dirty="0"/>
                  <a:t>Method 1, invert bits and add 1:</a:t>
                </a:r>
              </a:p>
              <a:p>
                <a:pPr lvl="1"/>
                <a:r>
                  <a:rPr lang="en-US" dirty="0"/>
                  <a:t>01010 + 1 = 01011 = 11 in decimal, hence 10101 = -11 in decimal</a:t>
                </a:r>
              </a:p>
              <a:p>
                <a:r>
                  <a:rPr lang="en-US" dirty="0"/>
                  <a:t>Method 2, calculate directly: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16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11</m:t>
                    </m:r>
                  </m:oMath>
                </a14:m>
                <a:r>
                  <a:rPr lang="en-US" dirty="0"/>
                  <a:t> in decimal</a:t>
                </a:r>
              </a:p>
              <a:p>
                <a:r>
                  <a:rPr lang="en-US" dirty="0"/>
                  <a:t>The two definitions are mathematically identical (proof omitted)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A8EC4C54-027C-6745-109D-55B118BE5E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556" t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1310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5890"/>
            <a:ext cx="8458200" cy="990600"/>
          </a:xfrm>
        </p:spPr>
        <p:txBody>
          <a:bodyPr>
            <a:normAutofit/>
          </a:bodyPr>
          <a:lstStyle/>
          <a:p>
            <a:r>
              <a:rPr lang="en-US" dirty="0"/>
              <a:t>Convert Float to Fixed-point </a:t>
            </a:r>
            <a:r>
              <a:rPr lang="en-US" dirty="0">
                <a:solidFill>
                  <a:srgbClr val="C00000"/>
                </a:solidFill>
              </a:rPr>
              <a:t>UQ4.12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8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85800" y="3352800"/>
                <a:ext cx="10439400" cy="2804160"/>
              </a:xfrm>
            </p:spPr>
            <p:txBody>
              <a:bodyPr>
                <a:normAutofit lnSpcReduction="10000"/>
              </a:bodyPr>
              <a:lstStyle/>
              <a:p>
                <a:pPr lvl="0"/>
                <a:r>
                  <a:rPr lang="en-US" sz="2200" dirty="0"/>
                  <a:t>Calculate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12867.964928</m:t>
                    </m:r>
                  </m:oMath>
                </a14:m>
                <a:r>
                  <a:rPr lang="en-US" sz="2200" dirty="0"/>
                  <a:t> </a:t>
                </a:r>
              </a:p>
              <a:p>
                <a:pPr lvl="0"/>
                <a:r>
                  <a:rPr lang="en-US" sz="2200" dirty="0"/>
                  <a:t>Round the result to nearest integer,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𝑟𝑜𝑢𝑛𝑑</m:t>
                    </m:r>
                    <m:d>
                      <m:d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12867.964928</m:t>
                        </m:r>
                        <m:r>
                          <a:rPr lang="en-US" sz="220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2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12868</m:t>
                    </m:r>
                  </m:oMath>
                </a14:m>
                <a:endParaRPr lang="en-US" sz="2200" dirty="0"/>
              </a:p>
              <a:p>
                <a:pPr lvl="0"/>
                <a:r>
                  <a:rPr lang="en-US" sz="2200" dirty="0"/>
                  <a:t>Convert the integer to binary: </a:t>
                </a:r>
                <a:r>
                  <a:rPr lang="en-US" sz="22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12868</a:t>
                </a:r>
                <a:r>
                  <a:rPr lang="en-US" sz="2200" dirty="0"/>
                  <a:t> = </a:t>
                </a:r>
                <a:r>
                  <a:rPr lang="en-US" sz="2200" b="1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0011_0010_0100_0100</a:t>
                </a:r>
                <a:r>
                  <a:rPr lang="en-US" sz="2200" baseline="-25000" dirty="0"/>
                  <a:t>2</a:t>
                </a:r>
                <a:endParaRPr lang="en-US" sz="2200" dirty="0"/>
              </a:p>
              <a:p>
                <a:pPr lvl="0"/>
                <a:r>
                  <a:rPr lang="en-US" sz="2200" dirty="0"/>
                  <a:t>Organize into </a:t>
                </a:r>
                <a:r>
                  <a:rPr lang="en-US" sz="22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UQ4.12</a:t>
                </a:r>
                <a:r>
                  <a:rPr lang="en-US" sz="2200" dirty="0"/>
                  <a:t>: </a:t>
                </a:r>
                <a:r>
                  <a:rPr lang="en-US" sz="2200" b="1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0011.0010_0100_0100</a:t>
                </a:r>
                <a:r>
                  <a:rPr lang="en-US" sz="2200" baseline="-25000" dirty="0"/>
                  <a:t>2</a:t>
                </a:r>
                <a:endParaRPr lang="en-US" sz="2200" dirty="0"/>
              </a:p>
              <a:p>
                <a:pPr lvl="0"/>
                <a:r>
                  <a:rPr lang="en-US" sz="2200" dirty="0"/>
                  <a:t>Final result in hex: </a:t>
                </a:r>
                <a:r>
                  <a:rPr lang="en-US" sz="2200" b="1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0x3244</a:t>
                </a:r>
              </a:p>
              <a:p>
                <a:r>
                  <a:rPr lang="en-US" sz="2200" dirty="0"/>
                  <a:t>Approximation Error = </a:t>
                </a:r>
                <a:r>
                  <a:rPr lang="en-US" sz="2200" dirty="0" err="1"/>
                  <a:t>reconstructed_value</a:t>
                </a:r>
                <a:r>
                  <a:rPr lang="en-US" sz="2200" dirty="0"/>
                  <a:t> − </a:t>
                </a:r>
                <a:r>
                  <a:rPr lang="en-US" sz="2200" dirty="0" err="1"/>
                  <a:t>true_value</a:t>
                </a:r>
                <a:r>
                  <a:rPr lang="en-US" sz="22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12868</m:t>
                        </m:r>
                      </m:num>
                      <m:den>
                        <m:sSup>
                          <m:sSup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2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</m:den>
                    </m:f>
                    <m:r>
                      <a:rPr lang="en-US" sz="2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=8.5625×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−6</m:t>
                        </m:r>
                      </m:sup>
                    </m:sSup>
                  </m:oMath>
                </a14:m>
                <a:r>
                  <a:rPr lang="en-US" sz="2200" dirty="0"/>
                  <a:t> (due to limited number of fractional bits (12))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85800" y="3352800"/>
                <a:ext cx="10439400" cy="2804160"/>
              </a:xfrm>
              <a:blipFill>
                <a:blip r:embed="rId2"/>
                <a:stretch>
                  <a:fillRect l="-292" t="-2609" b="-1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596630" y="2691745"/>
                <a:ext cx="1007137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Example:  Convert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 = 3. 141593 </m:t>
                    </m:r>
                  </m:oMath>
                </a14:m>
                <a:r>
                  <a:rPr lang="en-US" sz="2400" dirty="0"/>
                  <a:t> to UQ4.12 (4 bits integer, 12 bits fraction)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630" y="2691745"/>
                <a:ext cx="10071370" cy="461665"/>
              </a:xfrm>
              <a:prstGeom prst="rect">
                <a:avLst/>
              </a:prstGeom>
              <a:blipFill>
                <a:blip r:embed="rId3"/>
                <a:stretch>
                  <a:fillRect l="-969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23E331-4F21-1E49-A526-C032F063B251}"/>
                  </a:ext>
                </a:extLst>
              </p:cNvPr>
              <p:cNvSpPr txBox="1"/>
              <p:nvPr/>
            </p:nvSpPr>
            <p:spPr>
              <a:xfrm>
                <a:off x="3276601" y="1732865"/>
                <a:ext cx="515692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𝑅𝑒𝑝𝑟𝑒𝑠𝑒𝑛𝑡𝑎𝑡𝑖𝑜𝑛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𝑟𝑜𝑢𝑛𝑑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𝑓𝑙𝑜𝑎𝑡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× 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423E331-4F21-1E49-A526-C032F063B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1" y="1732865"/>
                <a:ext cx="5156925" cy="369332"/>
              </a:xfrm>
              <a:prstGeom prst="rect">
                <a:avLst/>
              </a:prstGeom>
              <a:blipFill>
                <a:blip r:embed="rId4"/>
                <a:stretch>
                  <a:fillRect l="-1478" t="-6667" r="-1724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0C59383-1FD7-3B4F-8020-F493DDEAC031}"/>
              </a:ext>
            </a:extLst>
          </p:cNvPr>
          <p:cNvSpPr txBox="1"/>
          <p:nvPr/>
        </p:nvSpPr>
        <p:spPr>
          <a:xfrm>
            <a:off x="596630" y="1282393"/>
            <a:ext cx="41649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+mj-lt"/>
                <a:cs typeface="Consolas" panose="020B0609020204030204" pitchFamily="49" charset="0"/>
              </a:rPr>
              <a:t>UQm.n</a:t>
            </a:r>
            <a:r>
              <a:rPr lang="en-US" sz="2000" dirty="0">
                <a:latin typeface="+mj-lt"/>
                <a:cs typeface="Consolas" panose="020B0609020204030204" pitchFamily="49" charset="0"/>
              </a:rPr>
              <a:t> for unsigned fixed-point</a:t>
            </a:r>
          </a:p>
        </p:txBody>
      </p:sp>
    </p:spTree>
    <p:extLst>
      <p:ext uri="{BB962C8B-B14F-4D97-AF65-F5344CB8AC3E}">
        <p14:creationId xmlns:p14="http://schemas.microsoft.com/office/powerpoint/2010/main" val="192211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511"/>
            <a:ext cx="8534400" cy="990600"/>
          </a:xfrm>
        </p:spPr>
        <p:txBody>
          <a:bodyPr>
            <a:normAutofit/>
          </a:bodyPr>
          <a:lstStyle/>
          <a:p>
            <a:r>
              <a:rPr lang="en-US" dirty="0"/>
              <a:t>Convert Float to Fixed-point </a:t>
            </a:r>
            <a:r>
              <a:rPr lang="en-US" dirty="0">
                <a:solidFill>
                  <a:srgbClr val="C00000"/>
                </a:solidFill>
              </a:rPr>
              <a:t>Q3.12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9</a:t>
            </a:fld>
            <a:endParaRPr kumimoji="0"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85800" y="3350596"/>
                <a:ext cx="11049000" cy="2806364"/>
              </a:xfrm>
            </p:spPr>
            <p:txBody>
              <a:bodyPr>
                <a:noAutofit/>
              </a:bodyPr>
              <a:lstStyle/>
              <a:p>
                <a:pPr lvl="0"/>
                <a:r>
                  <a:rPr lang="en-US" sz="2000" dirty="0"/>
                  <a:t>Calculate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12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−12867.964928</m:t>
                    </m:r>
                  </m:oMath>
                </a14:m>
                <a:r>
                  <a:rPr lang="en-US" sz="2000" dirty="0">
                    <a:solidFill>
                      <a:srgbClr val="0000FF"/>
                    </a:solidFill>
                  </a:rPr>
                  <a:t> </a:t>
                </a:r>
                <a:endParaRPr lang="en-US" sz="2000" dirty="0"/>
              </a:p>
              <a:p>
                <a:pPr lvl="0"/>
                <a:r>
                  <a:rPr lang="en-US" sz="2000" dirty="0"/>
                  <a:t>Round the result to an integer,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𝑟𝑜𝑢𝑛𝑑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−12867.964928</m:t>
                        </m:r>
                        <m:r>
                          <a:rPr lang="en-US" sz="200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  <m:r>
                      <a:rPr lang="en-US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12868</m:t>
                    </m:r>
                  </m:oMath>
                </a14:m>
                <a:endParaRPr lang="en-US" sz="2000" dirty="0"/>
              </a:p>
              <a:p>
                <a:pPr lvl="0"/>
                <a:r>
                  <a:rPr lang="en-US" sz="2000" dirty="0"/>
                  <a:t>Find the 16-bit two’s complement: </a:t>
                </a:r>
                <a:r>
                  <a:rPr lang="en-US" sz="2000" b="1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1100_1101_1011_1100</a:t>
                </a:r>
                <a:r>
                  <a:rPr lang="en-US" sz="2000" baseline="-25000" dirty="0"/>
                  <a:t>2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12868</m:t>
                    </m:r>
                    <m:r>
                      <a:rPr lang="ar-AE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2000">
                        <a:latin typeface="Cambria Math" panose="02040503050406030204" pitchFamily="18" charset="0"/>
                      </a:rPr>
                      <m:t>0</m:t>
                    </m:r>
                    <m:r>
                      <a:rPr lang="ar-AE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ar-AE" sz="2000">
                        <a:latin typeface="Cambria Math" panose="02040503050406030204" pitchFamily="18" charset="0"/>
                      </a:rPr>
                      <m:t>3244</m:t>
                    </m:r>
                    <m:r>
                      <a:rPr lang="ar-AE" sz="2000">
                        <a:latin typeface="Cambria Math" panose="02040503050406030204" pitchFamily="18" charset="0"/>
                      </a:rPr>
                      <m:t>=</m:t>
                    </m:r>
                    <m:r>
                      <a:rPr lang="ar-AE" sz="2000">
                        <a:latin typeface="Cambria Math" panose="02040503050406030204" pitchFamily="18" charset="0"/>
                      </a:rPr>
                      <m:t>0011</m:t>
                    </m:r>
                    <m:r>
                      <m:rPr>
                        <m:nor/>
                      </m:rPr>
                      <a:rPr lang="ar-AE" sz="2000" i="1"/>
                      <m:t>  </m:t>
                    </m:r>
                    <m:r>
                      <a:rPr lang="ar-AE" sz="2000">
                        <a:latin typeface="Cambria Math" panose="02040503050406030204" pitchFamily="18" charset="0"/>
                      </a:rPr>
                      <m:t>0010</m:t>
                    </m:r>
                    <m:r>
                      <m:rPr>
                        <m:nor/>
                      </m:rPr>
                      <a:rPr lang="ar-AE" sz="2000" i="1"/>
                      <m:t>  </m:t>
                    </m:r>
                    <m:r>
                      <a:rPr lang="ar-AE" sz="2000">
                        <a:latin typeface="Cambria Math" panose="02040503050406030204" pitchFamily="18" charset="0"/>
                      </a:rPr>
                      <m:t>0100</m:t>
                    </m:r>
                    <m:r>
                      <m:rPr>
                        <m:nor/>
                      </m:rPr>
                      <a:rPr lang="ar-AE" sz="2000" i="1"/>
                      <m:t>  </m:t>
                    </m:r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>
                            <a:latin typeface="Cambria Math" panose="02040503050406030204" pitchFamily="18" charset="0"/>
                          </a:rPr>
                          <m:t>0100</m:t>
                        </m:r>
                      </m:e>
                      <m:sub>
                        <m:r>
                          <a:rPr lang="ar-AE" sz="200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ar-AE" sz="2000" dirty="0"/>
              </a:p>
              <a:p>
                <a:pPr lvl="1"/>
                <a:r>
                  <a:rPr lang="en-US" sz="2000" dirty="0"/>
                  <a:t>Invert bits and add 1 → </a:t>
                </a:r>
                <a14:m>
                  <m:oMath xmlns:m="http://schemas.openxmlformats.org/officeDocument/2006/math"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12868</m:t>
                    </m:r>
                    <m:r>
                      <a:rPr lang="en-US" sz="20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1100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1101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1011</m:t>
                    </m:r>
                    <m:r>
                      <a:rPr lang="en-US" sz="200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110</m:t>
                        </m:r>
                        <m:r>
                          <a:rPr lang="en-US" sz="200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000" dirty="0"/>
              </a:p>
              <a:p>
                <a:r>
                  <a:rPr lang="en-US" sz="2000" dirty="0"/>
                  <a:t>Organize into </a:t>
                </a:r>
                <a:r>
                  <a:rPr lang="en-US" sz="2000" dirty="0">
                    <a:latin typeface="Consolas" panose="020B0609020204030204" pitchFamily="49" charset="0"/>
                    <a:cs typeface="Consolas" panose="020B0609020204030204" pitchFamily="49" charset="0"/>
                  </a:rPr>
                  <a:t>Q3.12</a:t>
                </a:r>
                <a:r>
                  <a:rPr lang="en-US" sz="2000" dirty="0"/>
                  <a:t>: </a:t>
                </a:r>
                <a:r>
                  <a:rPr lang="en-US" sz="2000" b="1" dirty="0">
                    <a:solidFill>
                      <a:srgbClr val="0000FF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1100.1101_1011_1100</a:t>
                </a:r>
                <a:r>
                  <a:rPr lang="en-US" sz="2000" baseline="-25000" dirty="0"/>
                  <a:t>2</a:t>
                </a:r>
                <a:endParaRPr lang="en-US" sz="2000" dirty="0"/>
              </a:p>
              <a:p>
                <a:pPr lvl="0"/>
                <a:r>
                  <a:rPr lang="en-US" sz="2000" dirty="0"/>
                  <a:t>Final result in hex: </a:t>
                </a:r>
                <a:r>
                  <a:rPr lang="en-US" sz="2000" b="1" dirty="0">
                    <a:solidFill>
                      <a:srgbClr val="C00000"/>
                    </a:solidFill>
                    <a:latin typeface="Consolas" panose="020B0609020204030204" pitchFamily="49" charset="0"/>
                    <a:cs typeface="Consolas" panose="020B0609020204030204" pitchFamily="49" charset="0"/>
                  </a:rPr>
                  <a:t>0xCDBC</a:t>
                </a:r>
              </a:p>
              <a:p>
                <a:r>
                  <a:rPr lang="en-US" sz="2000" dirty="0"/>
                  <a:t>Approximation Error = </a:t>
                </a:r>
                <a:r>
                  <a:rPr lang="en-US" sz="2000" dirty="0" err="1"/>
                  <a:t>reconstructed_value</a:t>
                </a:r>
                <a:r>
                  <a:rPr lang="en-US" sz="2000" dirty="0"/>
                  <a:t> − </a:t>
                </a:r>
                <a:r>
                  <a:rPr lang="en-US" sz="2000" dirty="0" err="1"/>
                  <a:t>true_value</a:t>
                </a:r>
                <a:r>
                  <a:rPr lang="en-US" sz="2000" dirty="0"/>
                  <a:t> =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12868</m:t>
                        </m:r>
                      </m:num>
                      <m:den>
                        <m:sSup>
                          <m:sSup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5625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85800" y="3350596"/>
                <a:ext cx="11049000" cy="2806364"/>
              </a:xfrm>
              <a:blipFill>
                <a:blip r:embed="rId2"/>
                <a:stretch>
                  <a:fillRect l="-221" t="-1304" b="-1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09600" y="2888931"/>
                <a:ext cx="11277600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/>
                  <a:t>Example: Convert 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 =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141593</m:t>
                    </m:r>
                    <m:r>
                      <a:rPr lang="en-US" sz="24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 to Q3.12 (1 sign bit, 3 bits integer, 12 bits fraction)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888931"/>
                <a:ext cx="11277600" cy="461665"/>
              </a:xfrm>
              <a:prstGeom prst="rect">
                <a:avLst/>
              </a:prstGeom>
              <a:blipFill>
                <a:blip r:embed="rId3"/>
                <a:stretch>
                  <a:fillRect l="-811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21E4CD0E-2AE0-9540-81CF-2615F1F06A81}"/>
              </a:ext>
            </a:extLst>
          </p:cNvPr>
          <p:cNvSpPr txBox="1"/>
          <p:nvPr/>
        </p:nvSpPr>
        <p:spPr>
          <a:xfrm>
            <a:off x="609600" y="1325546"/>
            <a:ext cx="36199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+mj-lt"/>
                <a:cs typeface="Consolas" panose="020B0609020204030204" pitchFamily="49" charset="0"/>
              </a:rPr>
              <a:t>Qm.n</a:t>
            </a:r>
            <a:r>
              <a:rPr lang="en-US" sz="2000" dirty="0">
                <a:latin typeface="+mj-lt"/>
                <a:cs typeface="Consolas" panose="020B0609020204030204" pitchFamily="49" charset="0"/>
              </a:rPr>
              <a:t> for signed fixed-point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0B04E03-EB00-4C48-A3F8-606D8769E25B}"/>
                  </a:ext>
                </a:extLst>
              </p:cNvPr>
              <p:cNvSpPr txBox="1"/>
              <p:nvPr/>
            </p:nvSpPr>
            <p:spPr>
              <a:xfrm>
                <a:off x="3470405" y="1925046"/>
                <a:ext cx="515692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𝑅𝑒𝑝𝑟𝑒𝑠𝑒𝑛𝑡𝑎𝑡𝑖𝑜𝑛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𝑟𝑜𝑢𝑛𝑑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𝑓𝑙𝑜𝑎𝑡</m:t>
                      </m:r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× 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400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0B04E03-EB00-4C48-A3F8-606D8769E2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0405" y="1925046"/>
                <a:ext cx="5156925" cy="369332"/>
              </a:xfrm>
              <a:prstGeom prst="rect">
                <a:avLst/>
              </a:prstGeom>
              <a:blipFill>
                <a:blip r:embed="rId4"/>
                <a:stretch>
                  <a:fillRect l="-1474" t="-6667" r="-1474" b="-3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25167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6766</TotalTime>
  <Words>2170</Words>
  <Application>Microsoft Office PowerPoint</Application>
  <PresentationFormat>Widescreen</PresentationFormat>
  <Paragraphs>340</Paragraphs>
  <Slides>29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1" baseType="lpstr">
      <vt:lpstr>Bookman Old Style (Headings)</vt:lpstr>
      <vt:lpstr>Gill Sans Light</vt:lpstr>
      <vt:lpstr>Arial</vt:lpstr>
      <vt:lpstr>Bookman Old Style</vt:lpstr>
      <vt:lpstr>Calibri</vt:lpstr>
      <vt:lpstr>Cambria Math</vt:lpstr>
      <vt:lpstr>Consolas</vt:lpstr>
      <vt:lpstr>Gill Sans MT</vt:lpstr>
      <vt:lpstr>Palatino Linotype</vt:lpstr>
      <vt:lpstr>Wingdings</vt:lpstr>
      <vt:lpstr>Wingdings 3</vt:lpstr>
      <vt:lpstr>Origin</vt:lpstr>
      <vt:lpstr>Z. Gu</vt:lpstr>
      <vt:lpstr>Fixed-point Format: Q Notation</vt:lpstr>
      <vt:lpstr>Q Notation: UQm.n</vt:lpstr>
      <vt:lpstr>Converting Fixed-point UQ5.3 to Float</vt:lpstr>
      <vt:lpstr>Converting Fixed-point Q4.3 to Float</vt:lpstr>
      <vt:lpstr>U5.3 vs. Q4.3</vt:lpstr>
      <vt:lpstr>Two Ways of Calculating Two’s Complement (integer) </vt:lpstr>
      <vt:lpstr>Convert Float to Fixed-point UQ4.12</vt:lpstr>
      <vt:lpstr>Convert Float to Fixed-point Q3.12</vt:lpstr>
      <vt:lpstr>Why use fixed-point?</vt:lpstr>
      <vt:lpstr>Z. Gu</vt:lpstr>
      <vt:lpstr>Normalization</vt:lpstr>
      <vt:lpstr>IEEE Standard 754 (Signed Floating Point)</vt:lpstr>
      <vt:lpstr>Why Bias?</vt:lpstr>
      <vt:lpstr>Decoding 0xC1FF0000  into a floating-point number</vt:lpstr>
      <vt:lpstr>Decoding 0x40920000 into a floating-point number</vt:lpstr>
      <vt:lpstr>Decoding 0x3F800000 into a floating-point number</vt:lpstr>
      <vt:lpstr>Decoding 0x41680000 into a floating-point number</vt:lpstr>
      <vt:lpstr>Encoding 14.5 into IEEE Std 754 Single-Precision</vt:lpstr>
      <vt:lpstr>Encoding 1.3 into IEEE Std 754 Single-Precision</vt:lpstr>
      <vt:lpstr>Decoding 0x3FA66666  into a floating-point number</vt:lpstr>
      <vt:lpstr>Special Values</vt:lpstr>
      <vt:lpstr>Subnormalized Float Number</vt:lpstr>
      <vt:lpstr>Overflow and Underflow</vt:lpstr>
      <vt:lpstr>Overflow and Underflow</vt:lpstr>
      <vt:lpstr>Resolution</vt:lpstr>
      <vt:lpstr>Tradeoff between Range and Precision</vt:lpstr>
      <vt:lpstr>FP formats used in AI and machine learning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387</cp:revision>
  <dcterms:created xsi:type="dcterms:W3CDTF">2013-02-03T05:36:57Z</dcterms:created>
  <dcterms:modified xsi:type="dcterms:W3CDTF">2026-05-02T19:31:20Z</dcterms:modified>
</cp:coreProperties>
</file>